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wmf" ContentType="image/x-wm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9"/>
  </p:notesMasterIdLst>
  <p:sldIdLst>
    <p:sldId id="256" r:id="rId4"/>
    <p:sldId id="258" r:id="rId5"/>
    <p:sldId id="267" r:id="rId6"/>
    <p:sldId id="268" r:id="rId7"/>
    <p:sldId id="307" r:id="rId8"/>
    <p:sldId id="308" r:id="rId9"/>
    <p:sldId id="309" r:id="rId10"/>
    <p:sldId id="313" r:id="rId11"/>
    <p:sldId id="314" r:id="rId12"/>
    <p:sldId id="302" r:id="rId13"/>
    <p:sldId id="316" r:id="rId14"/>
    <p:sldId id="317" r:id="rId15"/>
    <p:sldId id="318" r:id="rId16"/>
    <p:sldId id="319" r:id="rId17"/>
    <p:sldId id="378" r:id="rId18"/>
    <p:sldId id="376" r:id="rId19"/>
    <p:sldId id="320" r:id="rId20"/>
    <p:sldId id="325" r:id="rId21"/>
    <p:sldId id="303" r:id="rId22"/>
    <p:sldId id="328" r:id="rId23"/>
    <p:sldId id="329" r:id="rId24"/>
    <p:sldId id="330" r:id="rId25"/>
    <p:sldId id="332" r:id="rId26"/>
    <p:sldId id="331" r:id="rId27"/>
    <p:sldId id="333" r:id="rId28"/>
    <p:sldId id="377" r:id="rId29"/>
    <p:sldId id="304" r:id="rId30"/>
    <p:sldId id="335" r:id="rId31"/>
    <p:sldId id="336" r:id="rId32"/>
    <p:sldId id="337" r:id="rId33"/>
    <p:sldId id="334" r:id="rId34"/>
    <p:sldId id="338" r:id="rId35"/>
    <p:sldId id="340" r:id="rId36"/>
    <p:sldId id="339" r:id="rId37"/>
    <p:sldId id="341" r:id="rId38"/>
    <p:sldId id="342" r:id="rId39"/>
    <p:sldId id="343" r:id="rId40"/>
    <p:sldId id="345" r:id="rId41"/>
    <p:sldId id="346" r:id="rId42"/>
    <p:sldId id="347" r:id="rId43"/>
    <p:sldId id="305" r:id="rId44"/>
    <p:sldId id="349" r:id="rId45"/>
    <p:sldId id="350" r:id="rId46"/>
    <p:sldId id="352" r:id="rId47"/>
    <p:sldId id="354" r:id="rId48"/>
    <p:sldId id="356" r:id="rId49"/>
    <p:sldId id="358" r:id="rId50"/>
    <p:sldId id="306" r:id="rId51"/>
    <p:sldId id="359" r:id="rId52"/>
    <p:sldId id="360" r:id="rId53"/>
    <p:sldId id="361" r:id="rId54"/>
    <p:sldId id="362" r:id="rId55"/>
    <p:sldId id="363" r:id="rId56"/>
    <p:sldId id="364" r:id="rId57"/>
    <p:sldId id="266" r:id="rId58"/>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LL" initials="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7B02C"/>
    <a:srgbClr val="FFEE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1"/>
    <p:restoredTop sz="94660"/>
  </p:normalViewPr>
  <p:slideViewPr>
    <p:cSldViewPr showGuides="1">
      <p:cViewPr>
        <p:scale>
          <a:sx n="66" d="100"/>
          <a:sy n="66" d="100"/>
        </p:scale>
        <p:origin x="924" y="83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3" Type="http://schemas.openxmlformats.org/officeDocument/2006/relationships/commentAuthors" Target="commentAuthors.xml"/><Relationship Id="rId62" Type="http://schemas.openxmlformats.org/officeDocument/2006/relationships/tableStyles" Target="tableStyles.xml"/><Relationship Id="rId61" Type="http://schemas.openxmlformats.org/officeDocument/2006/relationships/viewProps" Target="viewProps.xml"/><Relationship Id="rId60" Type="http://schemas.openxmlformats.org/officeDocument/2006/relationships/presProps" Target="presProps.xml"/><Relationship Id="rId6" Type="http://schemas.openxmlformats.org/officeDocument/2006/relationships/slide" Target="slides/slide3.xml"/><Relationship Id="rId59" Type="http://schemas.openxmlformats.org/officeDocument/2006/relationships/notesMaster" Target="notesMasters/notesMaster1.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Master" Target="slideMasters/slideMaster2.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2.wmf"/><Relationship Id="rId1" Type="http://schemas.openxmlformats.org/officeDocument/2006/relationships/image" Target="../media/image2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4" Type="http://schemas.openxmlformats.org/officeDocument/2006/relationships/image" Target="../media/image34.wmf"/><Relationship Id="rId3" Type="http://schemas.openxmlformats.org/officeDocument/2006/relationships/image" Target="../media/image33.wmf"/><Relationship Id="rId2" Type="http://schemas.openxmlformats.org/officeDocument/2006/relationships/image" Target="../media/image32.wmf"/><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4" name="页眉占位符 1"/>
          <p:cNvSpPr>
            <a:spLocks noGrp="1" noChangeArrowheads="1"/>
          </p:cNvSpPr>
          <p:nvPr>
            <p:ph type="hdr" sz="quarter"/>
          </p:nvPr>
        </p:nvSpPr>
        <p:spPr bwMode="auto">
          <a:xfrm>
            <a:off x="0" y="0"/>
            <a:ext cx="2971800" cy="457200"/>
          </a:xfrm>
          <a:prstGeom prst="rect">
            <a:avLst/>
          </a:prstGeom>
          <a:noFill/>
          <a:ln w="9525">
            <a:noFill/>
            <a:miter lim="800000"/>
          </a:ln>
        </p:spPr>
        <p:txBody>
          <a:bodyPr vert="horz" wrap="square" lIns="91440" tIns="45720" rIns="91440" bIns="45720" numCol="1" anchor="t"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075" name="日期占位符 2"/>
          <p:cNvSpPr>
            <a:spLocks noGrp="1" noChangeArrowheads="1"/>
          </p:cNvSpPr>
          <p:nvPr>
            <p:ph type="dt" idx="1"/>
          </p:nvPr>
        </p:nvSpPr>
        <p:spPr bwMode="auto">
          <a:xfrm>
            <a:off x="3884613" y="0"/>
            <a:ext cx="2971800" cy="457200"/>
          </a:xfrm>
          <a:prstGeom prst="rect">
            <a:avLst/>
          </a:prstGeom>
          <a:noFill/>
          <a:ln w="9525">
            <a:noFill/>
            <a:miter lim="800000"/>
          </a:ln>
        </p:spPr>
        <p:txBody>
          <a:bodyPr vert="horz" wrap="square" lIns="91440" tIns="45720" rIns="91440" bIns="45720" numCol="1" anchor="t" anchorCtr="0" compatLnSpc="1"/>
          <a:lstStyle>
            <a:lvl1pPr algn="r" eaLnBrk="1" hangingPunct="1">
              <a:buFontTx/>
              <a:buNone/>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25604" name="幻灯片图像占位符 3"/>
          <p:cNvSpPr>
            <a:spLocks noGrp="1"/>
          </p:cNvSpPr>
          <p:nvPr>
            <p:ph type="sldImg"/>
          </p:nvPr>
        </p:nvSpPr>
        <p:spPr>
          <a:xfrm>
            <a:off x="1143000" y="685800"/>
            <a:ext cx="4572000" cy="3429000"/>
          </a:xfrm>
          <a:prstGeom prst="rect">
            <a:avLst/>
          </a:prstGeom>
          <a:noFill/>
          <a:ln w="9525">
            <a:noFill/>
          </a:ln>
        </p:spPr>
      </p:sp>
      <p:sp>
        <p:nvSpPr>
          <p:cNvPr id="3077" name="备注占位符 4"/>
          <p:cNvSpPr>
            <a:spLocks noGrp="1" noChangeArrowheads="1"/>
          </p:cNvSpPr>
          <p:nvPr>
            <p:ph type="body" sz="quarter" idx="3"/>
          </p:nvPr>
        </p:nvSpPr>
        <p:spPr bwMode="auto">
          <a:xfrm>
            <a:off x="685800" y="4343400"/>
            <a:ext cx="5486400" cy="4114800"/>
          </a:xfrm>
          <a:prstGeom prst="rect">
            <a:avLst/>
          </a:prstGeom>
          <a:noFill/>
          <a:ln w="9525">
            <a:noFill/>
            <a:miter lim="800000"/>
          </a:ln>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第二级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第三级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第四级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rPr>
              <a:t>第五级</a:t>
            </a:r>
            <a:endParaRPr kumimoji="0" lang="zh-CN" altLang="en-US" sz="1200" b="0" i="0" u="none" strike="noStrike" kern="1200" cap="none" spc="0" normalizeH="0" baseline="0" noProof="0" smtClean="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078" name="页脚占位符 5"/>
          <p:cNvSpPr>
            <a:spLocks noGrp="1" noChangeArrowheads="1"/>
          </p:cNvSpPr>
          <p:nvPr>
            <p:ph type="ftr" sz="quarter" idx="4"/>
          </p:nvPr>
        </p:nvSpPr>
        <p:spPr bwMode="auto">
          <a:xfrm>
            <a:off x="0" y="8685213"/>
            <a:ext cx="2971800" cy="457200"/>
          </a:xfrm>
          <a:prstGeom prst="rect">
            <a:avLst/>
          </a:prstGeom>
          <a:noFill/>
          <a:ln w="9525">
            <a:noFill/>
            <a:miter lim="800000"/>
          </a:ln>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079" name="灯片编号占位符 6"/>
          <p:cNvSpPr>
            <a:spLocks noGrp="1" noChangeArrowheads="1"/>
          </p:cNvSpPr>
          <p:nvPr>
            <p:ph type="sldNum" sz="quarter" idx="5"/>
          </p:nvPr>
        </p:nvSpPr>
        <p:spPr bwMode="auto">
          <a:xfrm>
            <a:off x="3884613" y="8685213"/>
            <a:ext cx="2971800" cy="457200"/>
          </a:xfrm>
          <a:prstGeom prst="rect">
            <a:avLst/>
          </a:prstGeom>
          <a:noFill/>
          <a:ln w="9525">
            <a:noFill/>
            <a:miter lim="800000"/>
          </a:ln>
        </p:spPr>
        <p:txBody>
          <a:bodyPr vert="horz" wrap="square" lIns="91440" tIns="45720" rIns="91440" bIns="45720" numCol="1" anchor="b" anchorCtr="0" compatLnSpc="1"/>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DB30039-DB5D-4C49-A9E0-4F55B0E652E5}" type="slidenum">
              <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8" name="日期占位符 3"/>
          <p:cNvSpPr>
            <a:spLocks noGrp="1" noChangeArrowheads="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C0C9A45-B71C-447D-BC60-D432FE20B556}"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日期占位符 3"/>
          <p:cNvSpPr>
            <a:spLocks noGrp="1" noChangeArrowheads="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817E955-97FD-4043-BD09-0E9F8BF97B3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日期占位符 3"/>
          <p:cNvSpPr>
            <a:spLocks noGrp="1" noChangeArrowheads="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A9DC2C4-FB7E-4628-93F6-C4E2182616E5}"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12" name="日期占位符 3"/>
          <p:cNvSpPr>
            <a:spLocks noGrp="1" noChangeArrowheads="1"/>
          </p:cNvSpPr>
          <p:nvPr>
            <p:ph type="dt" sz="half" idx="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9716170-7D61-4D4D-A0CF-C2EA579B30BE}"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noChangeArrowheads="1"/>
          </p:cNvSpPr>
          <p:nvPr>
            <p:ph type="dt" sz="half" idx="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723310F-1D0D-4685-B54B-B6C2DC64A415}"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
        <p:nvSpPr>
          <p:cNvPr id="12" name="日期占位符 3"/>
          <p:cNvSpPr>
            <a:spLocks noGrp="1" noChangeArrowheads="1"/>
          </p:cNvSpPr>
          <p:nvPr>
            <p:ph type="dt" sz="half" idx="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9AEB926-4C8A-4D8F-911F-BF9B96A134BF}"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noChangeArrowheads="1"/>
          </p:cNvSpPr>
          <p:nvPr>
            <p:ph type="dt" sz="half" idx="1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C7D155B-5B60-4CEA-8490-5FDE3295CA4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noChangeArrowheads="1"/>
          </p:cNvSpPr>
          <p:nvPr>
            <p:ph type="dt" sz="half" idx="1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1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1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FF45FED-E279-4895-8C81-EB3AD9E90DA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12" name="日期占位符 3"/>
          <p:cNvSpPr>
            <a:spLocks noGrp="1" noChangeArrowheads="1"/>
          </p:cNvSpPr>
          <p:nvPr>
            <p:ph type="dt" sz="half" idx="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77AD060-B793-4C4B-BC3A-70E8B6A9C976}"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2" name="日期占位符 3"/>
          <p:cNvSpPr>
            <a:spLocks noGrp="1" noChangeArrowheads="1"/>
          </p:cNvSpPr>
          <p:nvPr>
            <p:ph type="dt" sz="half" idx="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E3867B9-B15B-432E-A68D-B50E0E5A6A0C}"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12" name="日期占位符 3"/>
          <p:cNvSpPr>
            <a:spLocks noGrp="1" noChangeArrowheads="1"/>
          </p:cNvSpPr>
          <p:nvPr>
            <p:ph type="dt" sz="half" idx="1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50AEC13-4BED-4CD2-8561-C7D9C012D1F9}"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日期占位符 3"/>
          <p:cNvSpPr>
            <a:spLocks noGrp="1" noChangeArrowheads="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8DD41D8-C31C-4445-A4FB-0F70B9618820}"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12" name="日期占位符 3"/>
          <p:cNvSpPr>
            <a:spLocks noGrp="1" noChangeArrowheads="1"/>
          </p:cNvSpPr>
          <p:nvPr>
            <p:ph type="dt" sz="half" idx="1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E2C1D04-86BF-4300-8928-7275E1DBEAEF}"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noChangeArrowheads="1"/>
          </p:cNvSpPr>
          <p:nvPr>
            <p:ph type="dt" sz="half" idx="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8DA8212-BA23-45F8-93F1-C0296EB735A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12" name="日期占位符 3"/>
          <p:cNvSpPr>
            <a:spLocks noGrp="1" noChangeArrowheads="1"/>
          </p:cNvSpPr>
          <p:nvPr>
            <p:ph type="dt" sz="half" idx="2"/>
          </p:nvPr>
        </p:nvSpPr>
        <p:spPr bwMode="auto">
          <a:xfrm>
            <a:off x="539750" y="63817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3"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4"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0C801F2-5FD3-4D3C-A132-7BDBE03A9B08}"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endParaRPr lang="zh-CN" altLang="en-US" noProof="1" smtClean="0"/>
          </a:p>
        </p:txBody>
      </p:sp>
      <p:sp>
        <p:nvSpPr>
          <p:cNvPr id="8" name="日期占位符 3"/>
          <p:cNvSpPr>
            <a:spLocks noGrp="1" noChangeArrowheads="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9AAC178-AA8F-47CA-B20B-E212D875FE44}"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日期占位符 3"/>
          <p:cNvSpPr>
            <a:spLocks noGrp="1" noChangeArrowheads="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3D04EB1-DBBB-40A2-B815-97252D58EDC3}"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8" name="日期占位符 3"/>
          <p:cNvSpPr>
            <a:spLocks noGrp="1" noChangeArrowheads="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1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1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9153C6E-3A8C-4CA6-A507-003AEAAD46FA}"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8" name="日期占位符 3"/>
          <p:cNvSpPr>
            <a:spLocks noGrp="1" noChangeArrowheads="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7A1291E-2EFB-4E8E-986A-DDB757139A59}"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8" name="日期占位符 3"/>
          <p:cNvSpPr>
            <a:spLocks noGrp="1" noChangeArrowheads="1"/>
          </p:cNvSpPr>
          <p:nvPr>
            <p:ph type="dt" sz="half" idx="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AFB054E-CD9D-4479-AD76-D211D7AA2FF9}"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8" name="日期占位符 3"/>
          <p:cNvSpPr>
            <a:spLocks noGrp="1" noChangeArrowheads="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18674B2-3544-4C98-9D09-27366E4844AE}"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8" name="日期占位符 3"/>
          <p:cNvSpPr>
            <a:spLocks noGrp="1" noChangeArrowheads="1"/>
          </p:cNvSpPr>
          <p:nvPr>
            <p:ph type="dt" sz="half" idx="12"/>
          </p:nvPr>
        </p:nvSpPr>
        <p:spPr bwMode="auto">
          <a:xfrm>
            <a:off x="457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9" name="页脚占位符 4"/>
          <p:cNvSpPr>
            <a:spLocks noGrp="1" noChangeArrowheads="1"/>
          </p:cNvSpPr>
          <p:nvPr>
            <p:ph type="ftr" sz="quarter" idx="3"/>
          </p:nvPr>
        </p:nvSpPr>
        <p:spPr bwMode="auto">
          <a:xfrm>
            <a:off x="3124200" y="6356350"/>
            <a:ext cx="2895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 name="灯片编号占位符 5"/>
          <p:cNvSpPr>
            <a:spLocks noGrp="1" noChangeArrowheads="1"/>
          </p:cNvSpPr>
          <p:nvPr>
            <p:ph type="sldNum" sz="quarter" idx="4"/>
          </p:nvPr>
        </p:nvSpPr>
        <p:spPr bwMode="auto">
          <a:xfrm>
            <a:off x="6553200" y="6356350"/>
            <a:ext cx="2133600" cy="365125"/>
          </a:xfrm>
          <a:prstGeom prst="rect">
            <a:avLst/>
          </a:prstGeom>
          <a:ln>
            <a:miter lim="800000"/>
          </a:ln>
        </p:spPr>
        <p:txBody>
          <a:bodyPr vert="horz" wrap="square" lIns="91440" tIns="45720" rIns="91440" bIns="45720" numCol="1" anchor="ctr"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108964B-1C69-456C-BD5D-6334630901B1}"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2.png"/><Relationship Id="rId12" Type="http://schemas.openxmlformats.org/officeDocument/2006/relationships/image" Target="../media/image1.png"/><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图片 6"/>
          <p:cNvPicPr>
            <a:picLocks noChangeAspect="1"/>
          </p:cNvPicPr>
          <p:nvPr userDrawn="1"/>
        </p:nvPicPr>
        <p:blipFill>
          <a:blip r:embed="rId12"/>
          <a:srcRect l="1917" r="974"/>
          <a:stretch>
            <a:fillRect/>
          </a:stretch>
        </p:blipFill>
        <p:spPr>
          <a:xfrm>
            <a:off x="0" y="0"/>
            <a:ext cx="9144000" cy="6858000"/>
          </a:xfrm>
          <a:prstGeom prst="rect">
            <a:avLst/>
          </a:prstGeom>
          <a:noFill/>
          <a:ln w="9525">
            <a:noFill/>
          </a:ln>
        </p:spPr>
      </p:pic>
      <p:sp>
        <p:nvSpPr>
          <p:cNvPr id="1027"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8"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9" name="日期占位符 3"/>
          <p:cNvSpPr>
            <a:spLocks noGrp="1" noChangeArrowheads="1"/>
          </p:cNvSpPr>
          <p:nvPr>
            <p:ph type="dt" sz="half" idx="2"/>
          </p:nvPr>
        </p:nvSpPr>
        <p:spPr bwMode="auto">
          <a:xfrm>
            <a:off x="457200" y="6356350"/>
            <a:ext cx="2133600" cy="365125"/>
          </a:xfrm>
          <a:prstGeom prst="rect">
            <a:avLst/>
          </a:prstGeom>
          <a:noFill/>
          <a:ln w="9525">
            <a:noFill/>
            <a:miter lim="800000"/>
          </a:ln>
        </p:spPr>
        <p:txBody>
          <a:bodyPr vert="horz" wrap="square" lIns="91440" tIns="45720" rIns="91440" bIns="45720" numCol="1" anchor="ctr" anchorCtr="0" compatLnSpc="1"/>
          <a:lstStyle>
            <a:lvl1pPr eaLnBrk="1" hangingPunct="1">
              <a:buFontTx/>
              <a:buNone/>
              <a:defRPr sz="1200">
                <a:solidFill>
                  <a:srgbClr val="898989"/>
                </a:solidFill>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30" name="页脚占位符 4"/>
          <p:cNvSpPr>
            <a:spLocks noGrp="1" noChangeArrowheads="1"/>
          </p:cNvSpPr>
          <p:nvPr>
            <p:ph type="ftr" sz="quarter" idx="3"/>
          </p:nvPr>
        </p:nvSpPr>
        <p:spPr bwMode="auto">
          <a:xfrm>
            <a:off x="3124200" y="6356350"/>
            <a:ext cx="2895600" cy="365125"/>
          </a:xfrm>
          <a:prstGeom prst="rect">
            <a:avLst/>
          </a:prstGeom>
          <a:noFill/>
          <a:ln w="9525">
            <a:noFill/>
            <a:miter lim="800000"/>
          </a:ln>
        </p:spPr>
        <p:txBody>
          <a:bodyPr vert="horz" wrap="square" lIns="91440" tIns="45720" rIns="91440" bIns="45720" numCol="1" anchor="ctr" anchorCtr="0" compatLnSpc="1"/>
          <a:lstStyle>
            <a:lvl1pPr algn="ctr" eaLnBrk="1" hangingPunct="1">
              <a:buFontTx/>
              <a:buNone/>
              <a:defRPr sz="1200">
                <a:solidFill>
                  <a:srgbClr val="898989"/>
                </a:solidFill>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1031" name="灯片编号占位符 5"/>
          <p:cNvSpPr>
            <a:spLocks noGrp="1" noChangeArrowheads="1"/>
          </p:cNvSpPr>
          <p:nvPr>
            <p:ph type="sldNum" sz="quarter" idx="4"/>
          </p:nvPr>
        </p:nvSpPr>
        <p:spPr bwMode="auto">
          <a:xfrm>
            <a:off x="6553200" y="6356350"/>
            <a:ext cx="2133600" cy="365125"/>
          </a:xfrm>
          <a:prstGeom prst="rect">
            <a:avLst/>
          </a:prstGeom>
          <a:noFill/>
          <a:ln w="9525">
            <a:noFill/>
            <a:miter lim="800000"/>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a:solidFill>
                  <a:srgbClr val="898989"/>
                </a:solidFill>
                <a:ea typeface="微软雅黑" panose="020B0503020204020204" pitchFamily="34"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87EBD0A-4F05-4DF4-B40F-1F9AEB10634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2050" name="图片 6"/>
          <p:cNvPicPr>
            <a:picLocks noChangeAspect="1"/>
          </p:cNvPicPr>
          <p:nvPr userDrawn="1"/>
        </p:nvPicPr>
        <p:blipFill>
          <a:blip r:embed="rId12"/>
          <a:srcRect l="1917" r="974"/>
          <a:stretch>
            <a:fillRect/>
          </a:stretch>
        </p:blipFill>
        <p:spPr>
          <a:xfrm>
            <a:off x="0" y="0"/>
            <a:ext cx="9144000" cy="6858000"/>
          </a:xfrm>
          <a:prstGeom prst="rect">
            <a:avLst/>
          </a:prstGeom>
          <a:noFill/>
          <a:ln w="9525">
            <a:noFill/>
          </a:ln>
        </p:spPr>
      </p:pic>
      <p:grpSp>
        <p:nvGrpSpPr>
          <p:cNvPr id="2051" name="Group 3"/>
          <p:cNvGrpSpPr/>
          <p:nvPr userDrawn="1"/>
        </p:nvGrpSpPr>
        <p:grpSpPr>
          <a:xfrm>
            <a:off x="0" y="1195388"/>
            <a:ext cx="9144000" cy="5662612"/>
            <a:chOff x="0" y="0"/>
            <a:chExt cx="5760" cy="3567"/>
          </a:xfrm>
        </p:grpSpPr>
        <p:pic>
          <p:nvPicPr>
            <p:cNvPr id="2058" name="矩形 7"/>
            <p:cNvPicPr/>
            <p:nvPr/>
          </p:nvPicPr>
          <p:blipFill>
            <a:blip r:embed="rId13"/>
            <a:stretch>
              <a:fillRect/>
            </a:stretch>
          </p:blipFill>
          <p:spPr>
            <a:xfrm>
              <a:off x="0" y="0"/>
              <a:ext cx="5760" cy="3567"/>
            </a:xfrm>
            <a:prstGeom prst="rect">
              <a:avLst/>
            </a:prstGeom>
            <a:noFill/>
            <a:ln w="9525">
              <a:noFill/>
            </a:ln>
          </p:spPr>
        </p:pic>
        <p:sp>
          <p:nvSpPr>
            <p:cNvPr id="3" name="Text Box 5"/>
            <p:cNvSpPr txBox="1">
              <a:spLocks noChangeArrowheads="1"/>
            </p:cNvSpPr>
            <p:nvPr/>
          </p:nvSpPr>
          <p:spPr bwMode="auto">
            <a:xfrm>
              <a:off x="0" y="1"/>
              <a:ext cx="5760" cy="3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smtClean="0">
                <a:ln>
                  <a:noFill/>
                </a:ln>
                <a:solidFill>
                  <a:srgbClr val="FFFFFF"/>
                </a:solidFill>
                <a:effectLst/>
                <a:uLnTx/>
                <a:uFillTx/>
                <a:latin typeface="Calibri" panose="020F0502020204030204" pitchFamily="34" charset="0"/>
                <a:ea typeface="微软雅黑" panose="020B0503020204020204" pitchFamily="34" charset="-122"/>
                <a:cs typeface="+mn-cs"/>
              </a:endParaRPr>
            </a:p>
          </p:txBody>
        </p:sp>
      </p:grpSp>
      <p:sp>
        <p:nvSpPr>
          <p:cNvPr id="2054" name="矩形 8"/>
          <p:cNvSpPr>
            <a:spLocks noChangeArrowheads="1"/>
          </p:cNvSpPr>
          <p:nvPr/>
        </p:nvSpPr>
        <p:spPr bwMode="auto">
          <a:xfrm>
            <a:off x="468313" y="6308725"/>
            <a:ext cx="2286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a:defRPr>
                <a:solidFill>
                  <a:schemeClr val="tx1"/>
                </a:solidFill>
                <a:latin typeface="Calibri" panose="020F0502020204030204" pitchFamily="34" charset="0"/>
                <a:ea typeface="宋体" panose="02010600030101010101" pitchFamily="2" charset="-122"/>
              </a:defRPr>
            </a:lvl2pPr>
            <a:lvl3pPr>
              <a:defRPr>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cs typeface="+mn-cs"/>
              </a:rPr>
              <a:t> </a:t>
            </a:r>
            <a:endParaRPr kumimoji="0" lang="en-US" altLang="zh-CN" sz="1600" b="0" i="0" u="none" strike="noStrike" kern="1200" cap="none" spc="0" normalizeH="0" baseline="0" noProof="0" smtClean="0">
              <a:ln>
                <a:noFill/>
              </a:ln>
              <a:solidFill>
                <a:schemeClr val="tx1"/>
              </a:solidFill>
              <a:effectLst/>
              <a:uLnTx/>
              <a:uFillTx/>
              <a:latin typeface="Calibri" panose="020F0502020204030204" pitchFamily="34" charset="0"/>
              <a:ea typeface="微软雅黑" panose="020B0503020204020204" pitchFamily="34" charset="-122"/>
              <a:cs typeface="+mn-cs"/>
            </a:endParaRPr>
          </a:p>
        </p:txBody>
      </p:sp>
      <p:sp>
        <p:nvSpPr>
          <p:cNvPr id="2053" name="标题占位符 1"/>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2" name="文本占位符 2"/>
          <p:cNvSpPr>
            <a:spLocks noGrp="1"/>
          </p:cNvSpPr>
          <p:nvPr>
            <p:ph type="body"/>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2057" name="日期占位符 3"/>
          <p:cNvSpPr>
            <a:spLocks noGrp="1" noChangeArrowheads="1"/>
          </p:cNvSpPr>
          <p:nvPr>
            <p:ph type="dt" sz="half" idx="2"/>
          </p:nvPr>
        </p:nvSpPr>
        <p:spPr bwMode="auto">
          <a:xfrm>
            <a:off x="539750" y="6381750"/>
            <a:ext cx="2133600" cy="365125"/>
          </a:xfrm>
          <a:prstGeom prst="rect">
            <a:avLst/>
          </a:prstGeom>
          <a:noFill/>
          <a:ln w="9525">
            <a:noFill/>
            <a:miter lim="800000"/>
          </a:ln>
        </p:spPr>
        <p:txBody>
          <a:bodyPr vert="horz" wrap="square" lIns="91440" tIns="45720" rIns="91440" bIns="45720" numCol="1" anchor="ctr" anchorCtr="0" compatLnSpc="1"/>
          <a:lstStyle>
            <a:lvl1pPr eaLnBrk="1" hangingPunct="1">
              <a:buFontTx/>
              <a:buNone/>
              <a:defRPr sz="1200">
                <a:solidFill>
                  <a:srgbClr val="898989"/>
                </a:solidFill>
                <a:ea typeface="+mn-ea"/>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4" name="页脚占位符 4"/>
          <p:cNvSpPr>
            <a:spLocks noGrp="1" noChangeArrowheads="1"/>
          </p:cNvSpPr>
          <p:nvPr>
            <p:ph type="ftr" sz="quarter" idx="3"/>
          </p:nvPr>
        </p:nvSpPr>
        <p:spPr bwMode="auto">
          <a:xfrm>
            <a:off x="3124200" y="6356350"/>
            <a:ext cx="2895600" cy="365125"/>
          </a:xfrm>
          <a:prstGeom prst="rect">
            <a:avLst/>
          </a:prstGeom>
          <a:noFill/>
          <a:ln w="9525">
            <a:noFill/>
            <a:miter lim="800000"/>
          </a:ln>
        </p:spPr>
        <p:txBody>
          <a:bodyPr vert="horz" wrap="square" lIns="91440" tIns="45720" rIns="91440" bIns="45720" numCol="1" anchor="ctr" anchorCtr="0" compatLnSpc="1"/>
          <a:lstStyle>
            <a:lvl1pPr algn="ctr" eaLnBrk="1" hangingPunct="1">
              <a:buFontTx/>
              <a:buNone/>
              <a:defRPr sz="1200">
                <a:solidFill>
                  <a:srgbClr val="898989"/>
                </a:solidFill>
                <a:ea typeface="+mn-ea"/>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mn-cs"/>
            </a:endParaRPr>
          </a:p>
        </p:txBody>
      </p:sp>
      <p:sp>
        <p:nvSpPr>
          <p:cNvPr id="2059" name="灯片编号占位符 5"/>
          <p:cNvSpPr>
            <a:spLocks noGrp="1" noChangeArrowheads="1"/>
          </p:cNvSpPr>
          <p:nvPr>
            <p:ph type="sldNum" sz="quarter" idx="4"/>
          </p:nvPr>
        </p:nvSpPr>
        <p:spPr bwMode="auto">
          <a:xfrm>
            <a:off x="6553200" y="6356350"/>
            <a:ext cx="2133600" cy="365125"/>
          </a:xfrm>
          <a:prstGeom prst="rect">
            <a:avLst/>
          </a:prstGeom>
          <a:noFill/>
          <a:ln w="9525">
            <a:noFill/>
            <a:miter lim="800000"/>
          </a:ln>
        </p:spPr>
        <p:txBody>
          <a:bodyPr vert="horz" wrap="square" lIns="91440" tIns="45720" rIns="91440" bIns="45720" numCol="1" anchor="ctr" anchorCtr="0" compatLnSpc="1"/>
          <a:lstStyle>
            <a:lvl1pPr algn="r" eaLnBrk="1" hangingPunct="1">
              <a:buFont typeface="Arial" panose="020B0604020202020204" pitchFamily="34" charset="0"/>
              <a:buNone/>
              <a:defRPr sz="1200" noProof="1">
                <a:solidFill>
                  <a:srgbClr val="898989"/>
                </a:solidFill>
                <a:ea typeface="微软雅黑" panose="020B0503020204020204" pitchFamily="34" charset="-122"/>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7128852-B387-41AD-AC1E-442E94757BCD}" type="slidenum">
              <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ea"/>
              </a:rPr>
            </a:fld>
            <a:endParaRPr kumimoji="0" lang="zh-CN" altLang="en-US" sz="1200" b="0" i="0" u="none" strike="noStrike" kern="1200" cap="none" spc="0" normalizeH="0" baseline="0" noProof="1">
              <a:ln>
                <a:noFill/>
              </a:ln>
              <a:solidFill>
                <a:srgbClr val="898989"/>
              </a:solidFill>
              <a:effectLst/>
              <a:uLnTx/>
              <a:uFillTx/>
              <a:latin typeface="Calibri" panose="020F0502020204030204" pitchFamily="34" charset="0"/>
              <a:ea typeface="微软雅黑" panose="020B0503020204020204" pitchFamily="34" charset="-122"/>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anose="020B0604020202020204"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vmlDrawing" Target="../drawings/vmlDrawing1.vml"/><Relationship Id="rId7" Type="http://schemas.openxmlformats.org/officeDocument/2006/relationships/slideLayout" Target="../slideLayouts/slideLayout18.xml"/><Relationship Id="rId6" Type="http://schemas.openxmlformats.org/officeDocument/2006/relationships/image" Target="../media/image11.wmf"/><Relationship Id="rId5" Type="http://schemas.openxmlformats.org/officeDocument/2006/relationships/oleObject" Target="../embeddings/oleObject2.bin"/><Relationship Id="rId4" Type="http://schemas.openxmlformats.org/officeDocument/2006/relationships/image" Target="../media/image10.wmf"/><Relationship Id="rId3" Type="http://schemas.openxmlformats.org/officeDocument/2006/relationships/oleObject" Target="../embeddings/oleObject1.bin"/><Relationship Id="rId2" Type="http://schemas.openxmlformats.org/officeDocument/2006/relationships/image" Target="../media/image4.png"/><Relationship Id="rId1" Type="http://schemas.openxmlformats.org/officeDocument/2006/relationships/image" Target="../media/image3.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12.emf"/><Relationship Id="rId3" Type="http://schemas.openxmlformats.org/officeDocument/2006/relationships/tags" Target="../tags/tag2.xml"/><Relationship Id="rId2" Type="http://schemas.openxmlformats.org/officeDocument/2006/relationships/image" Target="../media/image4.png"/><Relationship Id="rId1" Type="http://schemas.openxmlformats.org/officeDocument/2006/relationships/tags" Target="../tags/tag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8.xml"/><Relationship Id="rId4" Type="http://schemas.openxmlformats.org/officeDocument/2006/relationships/image" Target="../media/image13.emf"/><Relationship Id="rId3" Type="http://schemas.openxmlformats.org/officeDocument/2006/relationships/tags" Target="../tags/tag4.xml"/><Relationship Id="rId2" Type="http://schemas.openxmlformats.org/officeDocument/2006/relationships/image" Target="../media/image4.png"/><Relationship Id="rId1" Type="http://schemas.openxmlformats.org/officeDocument/2006/relationships/tags" Target="../tags/tag3.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4.png"/><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14.emf"/><Relationship Id="rId2" Type="http://schemas.openxmlformats.org/officeDocument/2006/relationships/image" Target="../media/image4.png"/><Relationship Id="rId1"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5.emf"/><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7" Type="http://schemas.openxmlformats.org/officeDocument/2006/relationships/vmlDrawing" Target="../drawings/vmlDrawing2.vml"/><Relationship Id="rId6" Type="http://schemas.openxmlformats.org/officeDocument/2006/relationships/slideLayout" Target="../slideLayouts/slideLayout18.xml"/><Relationship Id="rId5" Type="http://schemas.openxmlformats.org/officeDocument/2006/relationships/image" Target="../media/image16.wmf"/><Relationship Id="rId4" Type="http://schemas.openxmlformats.org/officeDocument/2006/relationships/oleObject" Target="../embeddings/oleObject3.bin"/><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1.xml.rels><?xml version="1.0" encoding="UTF-8" standalone="yes"?>
<Relationships xmlns="http://schemas.openxmlformats.org/package/2006/relationships"><Relationship Id="rId9" Type="http://schemas.openxmlformats.org/officeDocument/2006/relationships/vmlDrawing" Target="../drawings/vmlDrawing3.vml"/><Relationship Id="rId8" Type="http://schemas.openxmlformats.org/officeDocument/2006/relationships/slideLayout" Target="../slideLayouts/slideLayout18.xml"/><Relationship Id="rId7" Type="http://schemas.openxmlformats.org/officeDocument/2006/relationships/image" Target="../media/image18.wmf"/><Relationship Id="rId6" Type="http://schemas.openxmlformats.org/officeDocument/2006/relationships/oleObject" Target="../embeddings/oleObject5.bin"/><Relationship Id="rId5" Type="http://schemas.openxmlformats.org/officeDocument/2006/relationships/image" Target="../media/image17.wmf"/><Relationship Id="rId4" Type="http://schemas.openxmlformats.org/officeDocument/2006/relationships/oleObject" Target="../embeddings/oleObject4.bin"/><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9" Type="http://schemas.openxmlformats.org/officeDocument/2006/relationships/vmlDrawing" Target="../drawings/vmlDrawing4.vml"/><Relationship Id="rId8" Type="http://schemas.openxmlformats.org/officeDocument/2006/relationships/slideLayout" Target="../slideLayouts/slideLayout18.xml"/><Relationship Id="rId7" Type="http://schemas.openxmlformats.org/officeDocument/2006/relationships/image" Target="../media/image20.wmf"/><Relationship Id="rId6" Type="http://schemas.openxmlformats.org/officeDocument/2006/relationships/oleObject" Target="../embeddings/oleObject7.bin"/><Relationship Id="rId5" Type="http://schemas.openxmlformats.org/officeDocument/2006/relationships/image" Target="../media/image19.wmf"/><Relationship Id="rId4" Type="http://schemas.openxmlformats.org/officeDocument/2006/relationships/oleObject" Target="../embeddings/oleObject6.bin"/><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3.xml.rels><?xml version="1.0" encoding="UTF-8" standalone="yes"?>
<Relationships xmlns="http://schemas.openxmlformats.org/package/2006/relationships"><Relationship Id="rId9" Type="http://schemas.openxmlformats.org/officeDocument/2006/relationships/image" Target="../media/image23.wmf"/><Relationship Id="rId8" Type="http://schemas.openxmlformats.org/officeDocument/2006/relationships/oleObject" Target="../embeddings/oleObject10.bin"/><Relationship Id="rId7" Type="http://schemas.openxmlformats.org/officeDocument/2006/relationships/image" Target="../media/image22.wmf"/><Relationship Id="rId6" Type="http://schemas.openxmlformats.org/officeDocument/2006/relationships/oleObject" Target="../embeddings/oleObject9.bin"/><Relationship Id="rId5" Type="http://schemas.openxmlformats.org/officeDocument/2006/relationships/image" Target="../media/image21.wmf"/><Relationship Id="rId4" Type="http://schemas.openxmlformats.org/officeDocument/2006/relationships/oleObject" Target="../embeddings/oleObject8.bin"/><Relationship Id="rId3" Type="http://schemas.openxmlformats.org/officeDocument/2006/relationships/image" Target="../media/image5.png"/><Relationship Id="rId2" Type="http://schemas.openxmlformats.org/officeDocument/2006/relationships/image" Target="../media/image4.png"/><Relationship Id="rId11" Type="http://schemas.openxmlformats.org/officeDocument/2006/relationships/vmlDrawing" Target="../drawings/vmlDrawing5.vml"/><Relationship Id="rId10" Type="http://schemas.openxmlformats.org/officeDocument/2006/relationships/slideLayout" Target="../slideLayouts/slideLayout18.xml"/><Relationship Id="rId1" Type="http://schemas.openxmlformats.org/officeDocument/2006/relationships/image" Target="../media/image3.png"/></Relationships>
</file>

<file path=ppt/slides/_rels/slide34.xml.rels><?xml version="1.0" encoding="UTF-8" standalone="yes"?>
<Relationships xmlns="http://schemas.openxmlformats.org/package/2006/relationships"><Relationship Id="rId9" Type="http://schemas.openxmlformats.org/officeDocument/2006/relationships/image" Target="../media/image26.wmf"/><Relationship Id="rId8" Type="http://schemas.openxmlformats.org/officeDocument/2006/relationships/oleObject" Target="../embeddings/oleObject13.bin"/><Relationship Id="rId7" Type="http://schemas.openxmlformats.org/officeDocument/2006/relationships/image" Target="../media/image25.wmf"/><Relationship Id="rId6" Type="http://schemas.openxmlformats.org/officeDocument/2006/relationships/oleObject" Target="../embeddings/oleObject12.bin"/><Relationship Id="rId5" Type="http://schemas.openxmlformats.org/officeDocument/2006/relationships/image" Target="../media/image24.wmf"/><Relationship Id="rId4" Type="http://schemas.openxmlformats.org/officeDocument/2006/relationships/oleObject" Target="../embeddings/oleObject11.bin"/><Relationship Id="rId3" Type="http://schemas.openxmlformats.org/officeDocument/2006/relationships/image" Target="../media/image5.png"/><Relationship Id="rId2" Type="http://schemas.openxmlformats.org/officeDocument/2006/relationships/image" Target="../media/image4.png"/><Relationship Id="rId11" Type="http://schemas.openxmlformats.org/officeDocument/2006/relationships/vmlDrawing" Target="../drawings/vmlDrawing6.vml"/><Relationship Id="rId10" Type="http://schemas.openxmlformats.org/officeDocument/2006/relationships/slideLayout" Target="../slideLayouts/slideLayout18.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9" Type="http://schemas.openxmlformats.org/officeDocument/2006/relationships/vmlDrawing" Target="../drawings/vmlDrawing7.vml"/><Relationship Id="rId8" Type="http://schemas.openxmlformats.org/officeDocument/2006/relationships/slideLayout" Target="../slideLayouts/slideLayout18.xml"/><Relationship Id="rId7" Type="http://schemas.openxmlformats.org/officeDocument/2006/relationships/image" Target="../media/image28.wmf"/><Relationship Id="rId6" Type="http://schemas.openxmlformats.org/officeDocument/2006/relationships/oleObject" Target="../embeddings/oleObject15.bin"/><Relationship Id="rId5" Type="http://schemas.openxmlformats.org/officeDocument/2006/relationships/image" Target="../media/image27.wmf"/><Relationship Id="rId4" Type="http://schemas.openxmlformats.org/officeDocument/2006/relationships/oleObject" Target="../embeddings/oleObject14.bin"/><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image" Target="../media/image3.png"/></Relationships>
</file>

<file path=ppt/slides/_rels/slide50.xml.rels><?xml version="1.0" encoding="UTF-8" standalone="yes"?>
<Relationships xmlns="http://schemas.openxmlformats.org/package/2006/relationships"><Relationship Id="rId9" Type="http://schemas.openxmlformats.org/officeDocument/2006/relationships/vmlDrawing" Target="../drawings/vmlDrawing8.vml"/><Relationship Id="rId8" Type="http://schemas.openxmlformats.org/officeDocument/2006/relationships/slideLayout" Target="../slideLayouts/slideLayout18.xml"/><Relationship Id="rId7" Type="http://schemas.openxmlformats.org/officeDocument/2006/relationships/image" Target="../media/image30.wmf"/><Relationship Id="rId6" Type="http://schemas.openxmlformats.org/officeDocument/2006/relationships/oleObject" Target="../embeddings/oleObject17.bin"/><Relationship Id="rId5" Type="http://schemas.openxmlformats.org/officeDocument/2006/relationships/image" Target="../media/image29.wmf"/><Relationship Id="rId4" Type="http://schemas.openxmlformats.org/officeDocument/2006/relationships/oleObject" Target="../embeddings/oleObject16.bin"/><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51.xml.rels><?xml version="1.0" encoding="UTF-8" standalone="yes"?>
<Relationships xmlns="http://schemas.openxmlformats.org/package/2006/relationships"><Relationship Id="rId9" Type="http://schemas.openxmlformats.org/officeDocument/2006/relationships/image" Target="../media/image33.wmf"/><Relationship Id="rId8" Type="http://schemas.openxmlformats.org/officeDocument/2006/relationships/oleObject" Target="../embeddings/oleObject20.bin"/><Relationship Id="rId7" Type="http://schemas.openxmlformats.org/officeDocument/2006/relationships/image" Target="../media/image32.wmf"/><Relationship Id="rId6" Type="http://schemas.openxmlformats.org/officeDocument/2006/relationships/oleObject" Target="../embeddings/oleObject19.bin"/><Relationship Id="rId5" Type="http://schemas.openxmlformats.org/officeDocument/2006/relationships/image" Target="../media/image31.wmf"/><Relationship Id="rId4" Type="http://schemas.openxmlformats.org/officeDocument/2006/relationships/oleObject" Target="../embeddings/oleObject18.bin"/><Relationship Id="rId3" Type="http://schemas.openxmlformats.org/officeDocument/2006/relationships/image" Target="../media/image5.png"/><Relationship Id="rId2" Type="http://schemas.openxmlformats.org/officeDocument/2006/relationships/image" Target="../media/image4.png"/><Relationship Id="rId13" Type="http://schemas.openxmlformats.org/officeDocument/2006/relationships/vmlDrawing" Target="../drawings/vmlDrawing9.vml"/><Relationship Id="rId12" Type="http://schemas.openxmlformats.org/officeDocument/2006/relationships/slideLayout" Target="../slideLayouts/slideLayout18.xml"/><Relationship Id="rId11" Type="http://schemas.openxmlformats.org/officeDocument/2006/relationships/image" Target="../media/image34.wmf"/><Relationship Id="rId10" Type="http://schemas.openxmlformats.org/officeDocument/2006/relationships/oleObject" Target="../embeddings/oleObject21.bin"/><Relationship Id="rId1" Type="http://schemas.openxmlformats.org/officeDocument/2006/relationships/image" Target="../media/image3.png"/></Relationships>
</file>

<file path=ppt/slides/_rels/slide52.xml.rels><?xml version="1.0" encoding="UTF-8" standalone="yes"?>
<Relationships xmlns="http://schemas.openxmlformats.org/package/2006/relationships"><Relationship Id="rId7" Type="http://schemas.openxmlformats.org/officeDocument/2006/relationships/vmlDrawing" Target="../drawings/vmlDrawing10.vml"/><Relationship Id="rId6" Type="http://schemas.openxmlformats.org/officeDocument/2006/relationships/slideLayout" Target="../slideLayouts/slideLayout18.xml"/><Relationship Id="rId5" Type="http://schemas.openxmlformats.org/officeDocument/2006/relationships/image" Target="../media/image35.wmf"/><Relationship Id="rId4" Type="http://schemas.openxmlformats.org/officeDocument/2006/relationships/oleObject" Target="../embeddings/oleObject22.bin"/><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6" Type="http://schemas.openxmlformats.org/officeDocument/2006/relationships/slideLayout" Target="../slideLayouts/slideLayout18.xml"/><Relationship Id="rId5" Type="http://schemas.openxmlformats.org/officeDocument/2006/relationships/image" Target="../media/image3.png"/><Relationship Id="rId4" Type="http://schemas.openxmlformats.org/officeDocument/2006/relationships/image" Target="../media/image9.png"/><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8.xml"/><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6" name="标题 1"/>
          <p:cNvSpPr>
            <a:spLocks noGrp="1"/>
          </p:cNvSpPr>
          <p:nvPr>
            <p:ph type="ctrTitle" idx="4294967295"/>
          </p:nvPr>
        </p:nvSpPr>
        <p:spPr>
          <a:xfrm>
            <a:off x="2195513" y="2708275"/>
            <a:ext cx="6697662" cy="1470025"/>
          </a:xfrm>
          <a:ln/>
        </p:spPr>
        <p:txBody>
          <a:bodyPr vert="horz" wrap="square" lIns="91440" tIns="45720" rIns="91440" bIns="45720" anchor="ctr"/>
          <a:lstStyle>
            <a:lvl1pPr lvl="0">
              <a:buClrTx/>
              <a:buSzTx/>
              <a:buFontTx/>
              <a:defRPr/>
            </a:lvl1pPr>
          </a:lstStyle>
          <a:p>
            <a:pPr lvl="0" eaLnBrk="1" hangingPunct="1"/>
            <a:r>
              <a:rPr lang="zh-CN" altLang="en-US" sz="3600" b="1" dirty="0"/>
              <a:t>金融统计学</a:t>
            </a:r>
            <a:endParaRPr lang="en-US" altLang="zh-CN" sz="3600" b="1" dirty="0"/>
          </a:p>
        </p:txBody>
      </p:sp>
      <p:sp>
        <p:nvSpPr>
          <p:cNvPr id="26627" name="副标题 2"/>
          <p:cNvSpPr>
            <a:spLocks noGrp="1"/>
          </p:cNvSpPr>
          <p:nvPr>
            <p:ph type="subTitle" idx="4294967295"/>
          </p:nvPr>
        </p:nvSpPr>
        <p:spPr>
          <a:xfrm>
            <a:off x="4140200" y="3933825"/>
            <a:ext cx="4176713" cy="622300"/>
          </a:xfrm>
          <a:ln/>
        </p:spPr>
        <p:txBody>
          <a:bodyPr vert="horz" wrap="square" lIns="91440" tIns="45720" rIns="91440" bIns="45720" anchor="t"/>
          <a:lstStyle>
            <a:lvl1pPr marL="0" lvl="0" indent="0" algn="ctr">
              <a:buClrTx/>
              <a:buSzTx/>
              <a:buFont typeface="Arial" panose="020B0604020202020204" pitchFamily="34" charset="0"/>
              <a:buNone/>
              <a:defRPr/>
            </a:lvl1pPr>
            <a:lvl2pPr marL="457200" lvl="1" indent="0" algn="ctr">
              <a:buClrTx/>
              <a:buSzTx/>
              <a:buFont typeface="Arial" panose="020B0604020202020204" pitchFamily="34" charset="0"/>
              <a:buNone/>
              <a:defRPr/>
            </a:lvl2pPr>
            <a:lvl3pPr marL="914400" lvl="2" indent="0" algn="ctr">
              <a:buClrTx/>
              <a:buSzTx/>
              <a:buFont typeface="Arial" panose="020B0604020202020204" pitchFamily="34" charset="0"/>
              <a:buNone/>
              <a:defRPr/>
            </a:lvl3pPr>
            <a:lvl4pPr marL="1371600" lvl="3" indent="0" algn="ctr">
              <a:buClrTx/>
              <a:buSzTx/>
              <a:buFont typeface="Arial" panose="020B0604020202020204" pitchFamily="34" charset="0"/>
              <a:buNone/>
              <a:defRPr/>
            </a:lvl4pPr>
            <a:lvl5pPr marL="1828800" lvl="4" indent="0" algn="ctr">
              <a:buClrTx/>
              <a:buSzTx/>
              <a:buFont typeface="Arial" panose="020B0604020202020204" pitchFamily="34" charset="0"/>
              <a:buNone/>
              <a:defRPr/>
            </a:lvl5pPr>
          </a:lstStyle>
          <a:p>
            <a:pPr lvl="0" algn="r" eaLnBrk="1" hangingPunct="1"/>
            <a:endParaRPr lang="zh-CN" altLang="zh-CN" sz="1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标题 1"/>
          <p:cNvSpPr>
            <a:spLocks noGrp="1"/>
          </p:cNvSpPr>
          <p:nvPr>
            <p:ph type="title" idx="4294967295"/>
          </p:nvPr>
        </p:nvSpPr>
        <p:spPr>
          <a:xfrm>
            <a:off x="-2144712" y="347663"/>
            <a:ext cx="8229600" cy="704850"/>
          </a:xfrm>
          <a:ln/>
        </p:spPr>
        <p:txBody>
          <a:bodyPr vert="horz" wrap="square" lIns="91440" tIns="45720" rIns="91440" bIns="45720" anchor="ctr"/>
          <a:p>
            <a:r>
              <a:rPr lang="zh-CN" altLang="zh-CN" sz="2800" dirty="0"/>
              <a:t>第二节</a:t>
            </a:r>
            <a:r>
              <a:rPr lang="en-US" altLang="zh-CN" sz="2800" dirty="0"/>
              <a:t>  </a:t>
            </a:r>
            <a:r>
              <a:rPr lang="zh-CN" altLang="zh-CN" sz="2800" dirty="0"/>
              <a:t>货币供应量统计</a:t>
            </a:r>
            <a:endParaRPr lang="zh-CN" altLang="zh-CN" sz="2800" dirty="0"/>
          </a:p>
        </p:txBody>
      </p:sp>
      <p:pic>
        <p:nvPicPr>
          <p:cNvPr id="3584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35844" name="Group 4"/>
          <p:cNvGrpSpPr/>
          <p:nvPr/>
        </p:nvGrpSpPr>
        <p:grpSpPr>
          <a:xfrm>
            <a:off x="539750" y="1944688"/>
            <a:ext cx="4413250" cy="596900"/>
            <a:chOff x="-11080" y="-10304"/>
            <a:chExt cx="4413504" cy="597408"/>
          </a:xfrm>
        </p:grpSpPr>
        <p:grpSp>
          <p:nvGrpSpPr>
            <p:cNvPr id="35850" name="Group 5"/>
            <p:cNvGrpSpPr/>
            <p:nvPr/>
          </p:nvGrpSpPr>
          <p:grpSpPr>
            <a:xfrm>
              <a:off x="-11080" y="-10304"/>
              <a:ext cx="4413504" cy="597408"/>
              <a:chOff x="0" y="0"/>
              <a:chExt cx="4413504" cy="597408"/>
            </a:xfrm>
          </p:grpSpPr>
          <p:pic>
            <p:nvPicPr>
              <p:cNvPr id="35853" name="圆角矩形 3"/>
              <p:cNvPicPr/>
              <p:nvPr/>
            </p:nvPicPr>
            <p:blipFill>
              <a:blip r:embed="rId2"/>
              <a:stretch>
                <a:fillRect/>
              </a:stretch>
            </p:blipFill>
            <p:spPr>
              <a:xfrm>
                <a:off x="0" y="0"/>
                <a:ext cx="4413504" cy="597408"/>
              </a:xfrm>
              <a:prstGeom prst="rect">
                <a:avLst/>
              </a:prstGeom>
              <a:noFill/>
              <a:ln w="9525">
                <a:noFill/>
              </a:ln>
            </p:spPr>
          </p:pic>
          <p:sp>
            <p:nvSpPr>
              <p:cNvPr id="35854"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35851"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35852" name="TextBox 11"/>
            <p:cNvSpPr txBox="1"/>
            <p:nvPr/>
          </p:nvSpPr>
          <p:spPr>
            <a:xfrm>
              <a:off x="159199" y="54106"/>
              <a:ext cx="25202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一、货币供应量</a:t>
              </a:r>
              <a:endParaRPr lang="zh-CN" altLang="zh-CN" sz="1800" dirty="0">
                <a:ea typeface="宋体" panose="02010600030101010101" pitchFamily="2" charset="-122"/>
              </a:endParaRPr>
            </a:p>
          </p:txBody>
        </p:sp>
      </p:grpSp>
      <p:grpSp>
        <p:nvGrpSpPr>
          <p:cNvPr id="35845" name="Group 22"/>
          <p:cNvGrpSpPr/>
          <p:nvPr/>
        </p:nvGrpSpPr>
        <p:grpSpPr>
          <a:xfrm>
            <a:off x="541338" y="2597150"/>
            <a:ext cx="8496300" cy="1368425"/>
            <a:chOff x="-11080" y="-9504"/>
            <a:chExt cx="4547357" cy="638952"/>
          </a:xfrm>
        </p:grpSpPr>
        <p:grpSp>
          <p:nvGrpSpPr>
            <p:cNvPr id="35846" name="Group 23"/>
            <p:cNvGrpSpPr/>
            <p:nvPr/>
          </p:nvGrpSpPr>
          <p:grpSpPr>
            <a:xfrm>
              <a:off x="-11080" y="-9504"/>
              <a:ext cx="4547357" cy="638952"/>
              <a:chOff x="0" y="0"/>
              <a:chExt cx="4547357" cy="638952"/>
            </a:xfrm>
          </p:grpSpPr>
          <p:pic>
            <p:nvPicPr>
              <p:cNvPr id="35848" name="圆角矩形 22"/>
              <p:cNvPicPr/>
              <p:nvPr/>
            </p:nvPicPr>
            <p:blipFill>
              <a:blip r:embed="rId2"/>
              <a:stretch>
                <a:fillRect/>
              </a:stretch>
            </p:blipFill>
            <p:spPr>
              <a:xfrm>
                <a:off x="0" y="0"/>
                <a:ext cx="4413504" cy="597408"/>
              </a:xfrm>
              <a:prstGeom prst="rect">
                <a:avLst/>
              </a:prstGeom>
              <a:noFill/>
              <a:ln w="9525">
                <a:noFill/>
              </a:ln>
            </p:spPr>
          </p:pic>
          <p:sp>
            <p:nvSpPr>
              <p:cNvPr id="35849" name="Text Box 25"/>
              <p:cNvSpPr txBox="1"/>
              <p:nvPr/>
            </p:nvSpPr>
            <p:spPr>
              <a:xfrm>
                <a:off x="39201" y="37625"/>
                <a:ext cx="4508156" cy="601327"/>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35847" name="TextBox 24"/>
            <p:cNvSpPr txBox="1"/>
            <p:nvPr/>
          </p:nvSpPr>
          <p:spPr>
            <a:xfrm>
              <a:off x="80051" y="60277"/>
              <a:ext cx="4225225" cy="38535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货币供应量是指一国在某一时点承担流通手段和支付手段职能的货币总额，它是一个存量概念，一般表现为现金和除政府之外的全部居民和机构在金融机构的存款，反映了该时点上全社会的支付和购买能力。 </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6" name="标题 1"/>
          <p:cNvSpPr>
            <a:spLocks noGrp="1"/>
          </p:cNvSpPr>
          <p:nvPr>
            <p:ph type="title" idx="4294967295"/>
          </p:nvPr>
        </p:nvSpPr>
        <p:spPr>
          <a:xfrm>
            <a:off x="-2144712" y="347663"/>
            <a:ext cx="8229600" cy="704850"/>
          </a:xfrm>
          <a:ln/>
        </p:spPr>
        <p:txBody>
          <a:bodyPr vert="horz" wrap="square" lIns="91440" tIns="45720" rIns="91440" bIns="45720" anchor="ctr"/>
          <a:p>
            <a:r>
              <a:rPr lang="zh-CN" altLang="zh-CN" sz="2800" dirty="0"/>
              <a:t>第二节</a:t>
            </a:r>
            <a:r>
              <a:rPr lang="en-US" altLang="zh-CN" sz="2800" dirty="0"/>
              <a:t>  </a:t>
            </a:r>
            <a:r>
              <a:rPr lang="zh-CN" altLang="zh-CN" sz="2800" dirty="0"/>
              <a:t>货币供应量统计</a:t>
            </a:r>
            <a:endParaRPr lang="zh-CN" altLang="zh-CN" sz="2800" dirty="0"/>
          </a:p>
        </p:txBody>
      </p:sp>
      <p:pic>
        <p:nvPicPr>
          <p:cNvPr id="36867"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36868" name="Group 4"/>
          <p:cNvGrpSpPr/>
          <p:nvPr/>
        </p:nvGrpSpPr>
        <p:grpSpPr>
          <a:xfrm>
            <a:off x="0" y="1268413"/>
            <a:ext cx="8748713" cy="4321175"/>
            <a:chOff x="-11080" y="-10304"/>
            <a:chExt cx="4413504" cy="597408"/>
          </a:xfrm>
        </p:grpSpPr>
        <p:grpSp>
          <p:nvGrpSpPr>
            <p:cNvPr id="36869" name="Group 5"/>
            <p:cNvGrpSpPr/>
            <p:nvPr/>
          </p:nvGrpSpPr>
          <p:grpSpPr>
            <a:xfrm>
              <a:off x="-11080" y="-10304"/>
              <a:ext cx="4413504" cy="597408"/>
              <a:chOff x="0" y="0"/>
              <a:chExt cx="4413504" cy="597408"/>
            </a:xfrm>
          </p:grpSpPr>
          <p:pic>
            <p:nvPicPr>
              <p:cNvPr id="36872" name="圆角矩形 3"/>
              <p:cNvPicPr/>
              <p:nvPr/>
            </p:nvPicPr>
            <p:blipFill>
              <a:blip r:embed="rId2"/>
              <a:stretch>
                <a:fillRect/>
              </a:stretch>
            </p:blipFill>
            <p:spPr>
              <a:xfrm>
                <a:off x="0" y="0"/>
                <a:ext cx="4413504" cy="597408"/>
              </a:xfrm>
              <a:prstGeom prst="rect">
                <a:avLst/>
              </a:prstGeom>
              <a:noFill/>
              <a:ln w="9525">
                <a:noFill/>
              </a:ln>
            </p:spPr>
          </p:pic>
          <p:sp>
            <p:nvSpPr>
              <p:cNvPr id="36873"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36870"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36871" name="TextBox 11"/>
            <p:cNvSpPr txBox="1"/>
            <p:nvPr/>
          </p:nvSpPr>
          <p:spPr>
            <a:xfrm>
              <a:off x="152136" y="38134"/>
              <a:ext cx="4177633" cy="41402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二、货币层次划分</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（一）货币层次的划分</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货币供应量统计口径为：</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en-US" altLang="zh-CN" sz="1800" baseline="-25000" dirty="0">
                  <a:ea typeface="宋体" panose="02010600030101010101" pitchFamily="2" charset="-122"/>
                </a:rPr>
                <a:t>0 </a:t>
              </a:r>
              <a:r>
                <a:rPr lang="zh-CN" altLang="zh-CN" sz="1800" dirty="0">
                  <a:ea typeface="宋体" panose="02010600030101010101" pitchFamily="2" charset="-122"/>
                </a:rPr>
                <a:t>：流通中现金</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en-US" altLang="zh-CN" sz="1800" baseline="-25000" dirty="0">
                  <a:ea typeface="宋体" panose="02010600030101010101" pitchFamily="2" charset="-122"/>
                </a:rPr>
                <a:t>1 </a:t>
              </a:r>
              <a:r>
                <a:rPr lang="zh-CN" altLang="zh-CN" sz="1800" dirty="0">
                  <a:ea typeface="宋体" panose="02010600030101010101" pitchFamily="2" charset="-122"/>
                </a:rPr>
                <a:t>：</a:t>
              </a:r>
              <a:r>
                <a:rPr lang="en-US" altLang="zh-CN" sz="1800" dirty="0">
                  <a:ea typeface="宋体" panose="02010600030101010101" pitchFamily="2" charset="-122"/>
                </a:rPr>
                <a:t> M</a:t>
              </a:r>
              <a:r>
                <a:rPr lang="en-US" altLang="zh-CN" sz="1800" baseline="-25000" dirty="0">
                  <a:ea typeface="宋体" panose="02010600030101010101" pitchFamily="2" charset="-122"/>
                </a:rPr>
                <a:t>0</a:t>
              </a:r>
              <a:r>
                <a:rPr lang="en-US" altLang="zh-CN" sz="1800" dirty="0">
                  <a:ea typeface="宋体" panose="02010600030101010101" pitchFamily="2" charset="-122"/>
                </a:rPr>
                <a:t> + </a:t>
              </a:r>
              <a:r>
                <a:rPr lang="zh-CN" altLang="zh-CN" sz="1800" dirty="0">
                  <a:ea typeface="宋体" panose="02010600030101010101" pitchFamily="2" charset="-122"/>
                </a:rPr>
                <a:t>可转让本币存款和在国内可直接支付的外币存款</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en-US" altLang="zh-CN" sz="1800" baseline="-25000" dirty="0">
                  <a:ea typeface="宋体" panose="02010600030101010101" pitchFamily="2" charset="-122"/>
                </a:rPr>
                <a:t>2 </a:t>
              </a:r>
              <a:r>
                <a:rPr lang="zh-CN" altLang="zh-CN" sz="1800" dirty="0">
                  <a:ea typeface="宋体" panose="02010600030101010101" pitchFamily="2" charset="-122"/>
                </a:rPr>
                <a:t>：</a:t>
              </a:r>
              <a:r>
                <a:rPr lang="en-US" altLang="zh-CN" sz="1800" dirty="0">
                  <a:ea typeface="宋体" panose="02010600030101010101" pitchFamily="2" charset="-122"/>
                </a:rPr>
                <a:t> M</a:t>
              </a:r>
              <a:r>
                <a:rPr lang="en-US" altLang="zh-CN" sz="1800" baseline="-25000" dirty="0">
                  <a:ea typeface="宋体" panose="02010600030101010101" pitchFamily="2" charset="-122"/>
                </a:rPr>
                <a:t>1</a:t>
              </a:r>
              <a:r>
                <a:rPr lang="en-US" altLang="zh-CN" sz="1800" dirty="0">
                  <a:ea typeface="宋体" panose="02010600030101010101" pitchFamily="2" charset="-122"/>
                </a:rPr>
                <a:t>+ </a:t>
              </a:r>
              <a:r>
                <a:rPr lang="zh-CN" altLang="zh-CN" sz="1800" dirty="0">
                  <a:ea typeface="宋体" panose="02010600030101010101" pitchFamily="2" charset="-122"/>
                </a:rPr>
                <a:t>单位定期存款和储蓄存款</a:t>
              </a:r>
              <a:r>
                <a:rPr lang="en-US" altLang="zh-CN" sz="1800" dirty="0">
                  <a:ea typeface="宋体" panose="02010600030101010101" pitchFamily="2" charset="-122"/>
                </a:rPr>
                <a:t> + </a:t>
              </a:r>
              <a:r>
                <a:rPr lang="zh-CN" altLang="zh-CN" sz="1800" dirty="0">
                  <a:ea typeface="宋体" panose="02010600030101010101" pitchFamily="2" charset="-122"/>
                </a:rPr>
                <a:t>外汇存款</a:t>
              </a:r>
              <a:r>
                <a:rPr lang="en-US" altLang="zh-CN" sz="1800" dirty="0">
                  <a:ea typeface="宋体" panose="02010600030101010101" pitchFamily="2" charset="-122"/>
                </a:rPr>
                <a:t> + </a:t>
              </a:r>
              <a:r>
                <a:rPr lang="zh-CN" altLang="zh-CN" sz="1800" dirty="0">
                  <a:ea typeface="宋体" panose="02010600030101010101" pitchFamily="2" charset="-122"/>
                </a:rPr>
                <a:t>可转让转让存单</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en-US" altLang="zh-CN" sz="1800" baseline="-25000" dirty="0">
                  <a:ea typeface="宋体" panose="02010600030101010101" pitchFamily="2" charset="-122"/>
                </a:rPr>
                <a:t>3</a:t>
              </a:r>
              <a:r>
                <a:rPr lang="en-US" altLang="zh-CN" sz="1800" dirty="0">
                  <a:ea typeface="宋体" panose="02010600030101010101" pitchFamily="2" charset="-122"/>
                </a:rPr>
                <a:t> </a:t>
              </a:r>
              <a:r>
                <a:rPr lang="zh-CN" altLang="zh-CN" sz="1800" dirty="0">
                  <a:ea typeface="宋体" panose="02010600030101010101" pitchFamily="2" charset="-122"/>
                </a:rPr>
                <a:t>：广义货币， </a:t>
              </a:r>
              <a:r>
                <a:rPr lang="en-US" altLang="zh-CN" sz="1800" dirty="0">
                  <a:ea typeface="宋体" panose="02010600030101010101" pitchFamily="2" charset="-122"/>
                </a:rPr>
                <a:t>M</a:t>
              </a:r>
              <a:r>
                <a:rPr lang="en-US" altLang="zh-CN" sz="1800" baseline="-25000" dirty="0">
                  <a:ea typeface="宋体" panose="02010600030101010101" pitchFamily="2" charset="-122"/>
                </a:rPr>
                <a:t>2</a:t>
              </a:r>
              <a:r>
                <a:rPr lang="en-US" altLang="zh-CN" sz="1800" dirty="0">
                  <a:ea typeface="宋体" panose="02010600030101010101" pitchFamily="2" charset="-122"/>
                </a:rPr>
                <a:t> + </a:t>
              </a:r>
              <a:r>
                <a:rPr lang="zh-CN" altLang="zh-CN" sz="1800" dirty="0">
                  <a:ea typeface="宋体" panose="02010600030101010101" pitchFamily="2" charset="-122"/>
                </a:rPr>
                <a:t>外汇定期存款</a:t>
              </a:r>
              <a:r>
                <a:rPr lang="en-US" altLang="zh-CN" sz="1800" dirty="0">
                  <a:ea typeface="宋体" panose="02010600030101010101" pitchFamily="2" charset="-122"/>
                </a:rPr>
                <a:t> + </a:t>
              </a:r>
              <a:r>
                <a:rPr lang="zh-CN" altLang="zh-CN" sz="1800" dirty="0">
                  <a:ea typeface="宋体" panose="02010600030101010101" pitchFamily="2" charset="-122"/>
                </a:rPr>
                <a:t>商业票据</a:t>
              </a:r>
              <a:r>
                <a:rPr lang="en-US" altLang="zh-CN" sz="1800" dirty="0">
                  <a:ea typeface="宋体" panose="02010600030101010101" pitchFamily="2" charset="-122"/>
                </a:rPr>
                <a:t> + </a:t>
              </a:r>
              <a:r>
                <a:rPr lang="zh-CN" altLang="zh-CN" sz="1800" dirty="0">
                  <a:ea typeface="宋体" panose="02010600030101010101" pitchFamily="2" charset="-122"/>
                </a:rPr>
                <a:t>互助金存款</a:t>
              </a:r>
              <a:r>
                <a:rPr lang="en-US" altLang="zh-CN" sz="1800" dirty="0">
                  <a:ea typeface="宋体" panose="02010600030101010101" pitchFamily="2" charset="-122"/>
                </a:rPr>
                <a:t> + </a:t>
              </a:r>
              <a:r>
                <a:rPr lang="zh-CN" altLang="zh-CN" sz="1800" dirty="0">
                  <a:ea typeface="宋体" panose="02010600030101010101" pitchFamily="2" charset="-122"/>
                </a:rPr>
                <a:t>旅游支票</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2000</a:t>
              </a:r>
              <a:r>
                <a:rPr lang="zh-CN" altLang="zh-CN" sz="1800" dirty="0">
                  <a:ea typeface="宋体" panose="02010600030101010101" pitchFamily="2" charset="-122"/>
                </a:rPr>
                <a:t>年出版的《货币与金融统计手册》取消了对货币定义及货币层次的划分，转而从金融资产、货币持有部门、货币发行部门三个方面描述广义货币量。</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（二）我国货币层次的划分</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en-US" altLang="zh-CN" sz="1800" baseline="-25000" dirty="0">
                  <a:ea typeface="宋体" panose="02010600030101010101" pitchFamily="2" charset="-122"/>
                </a:rPr>
                <a:t>0</a:t>
              </a:r>
              <a:r>
                <a:rPr lang="en-US" altLang="zh-CN" sz="1800" dirty="0">
                  <a:ea typeface="宋体" panose="02010600030101010101" pitchFamily="2" charset="-122"/>
                </a:rPr>
                <a:t> = </a:t>
              </a:r>
              <a:r>
                <a:rPr lang="zh-CN" altLang="zh-CN" sz="1800" dirty="0">
                  <a:ea typeface="宋体" panose="02010600030101010101" pitchFamily="2" charset="-122"/>
                </a:rPr>
                <a:t>流通中的现金</a:t>
              </a:r>
              <a:r>
                <a:rPr lang="en-US" altLang="zh-CN" sz="1800" dirty="0">
                  <a:ea typeface="宋体" panose="02010600030101010101" pitchFamily="2" charset="-122"/>
                </a:rPr>
                <a:t>                                                      </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en-US" altLang="zh-CN" sz="1800" baseline="-25000" dirty="0">
                  <a:ea typeface="宋体" panose="02010600030101010101" pitchFamily="2" charset="-122"/>
                </a:rPr>
                <a:t>1</a:t>
              </a:r>
              <a:r>
                <a:rPr lang="en-US" altLang="zh-CN" sz="1800" dirty="0">
                  <a:ea typeface="宋体" panose="02010600030101010101" pitchFamily="2" charset="-122"/>
                </a:rPr>
                <a:t> = M</a:t>
              </a:r>
              <a:r>
                <a:rPr lang="en-US" altLang="zh-CN" sz="1800" baseline="-25000" dirty="0">
                  <a:ea typeface="宋体" panose="02010600030101010101" pitchFamily="2" charset="-122"/>
                </a:rPr>
                <a:t>0 </a:t>
              </a:r>
              <a:r>
                <a:rPr lang="en-US" altLang="zh-CN" sz="1800" dirty="0">
                  <a:ea typeface="宋体" panose="02010600030101010101" pitchFamily="2" charset="-122"/>
                </a:rPr>
                <a:t>+ </a:t>
              </a:r>
              <a:r>
                <a:rPr lang="zh-CN" altLang="zh-CN" sz="1800" dirty="0">
                  <a:ea typeface="宋体" panose="02010600030101010101" pitchFamily="2" charset="-122"/>
                </a:rPr>
                <a:t>企业单位活期存款</a:t>
              </a:r>
              <a:r>
                <a:rPr lang="en-US" altLang="zh-CN" sz="1800" dirty="0">
                  <a:ea typeface="宋体" panose="02010600030101010101" pitchFamily="2" charset="-122"/>
                </a:rPr>
                <a:t> + </a:t>
              </a:r>
              <a:r>
                <a:rPr lang="zh-CN" altLang="zh-CN" sz="1800" dirty="0">
                  <a:ea typeface="宋体" panose="02010600030101010101" pitchFamily="2" charset="-122"/>
                </a:rPr>
                <a:t>农村存款</a:t>
              </a:r>
              <a:r>
                <a:rPr lang="en-US" altLang="zh-CN" sz="1800" dirty="0">
                  <a:ea typeface="宋体" panose="02010600030101010101" pitchFamily="2" charset="-122"/>
                </a:rPr>
                <a:t> + </a:t>
              </a:r>
              <a:r>
                <a:rPr lang="zh-CN" altLang="zh-CN" sz="1800" dirty="0">
                  <a:ea typeface="宋体" panose="02010600030101010101" pitchFamily="2" charset="-122"/>
                </a:rPr>
                <a:t>机关团体部队存款</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en-US" altLang="zh-CN" sz="1800" baseline="-25000" dirty="0">
                  <a:ea typeface="宋体" panose="02010600030101010101" pitchFamily="2" charset="-122"/>
                </a:rPr>
                <a:t>2</a:t>
              </a:r>
              <a:r>
                <a:rPr lang="en-US" altLang="zh-CN" sz="1800" dirty="0">
                  <a:ea typeface="宋体" panose="02010600030101010101" pitchFamily="2" charset="-122"/>
                </a:rPr>
                <a:t> = M</a:t>
              </a:r>
              <a:r>
                <a:rPr lang="en-US" altLang="zh-CN" sz="1800" baseline="-25000" dirty="0">
                  <a:ea typeface="宋体" panose="02010600030101010101" pitchFamily="2" charset="-122"/>
                </a:rPr>
                <a:t>1</a:t>
              </a:r>
              <a:r>
                <a:rPr lang="en-US" altLang="zh-CN" sz="1800" dirty="0">
                  <a:ea typeface="宋体" panose="02010600030101010101" pitchFamily="2" charset="-122"/>
                </a:rPr>
                <a:t> + </a:t>
              </a:r>
              <a:r>
                <a:rPr lang="zh-CN" altLang="zh-CN" sz="1800" dirty="0">
                  <a:ea typeface="宋体" panose="02010600030101010101" pitchFamily="2" charset="-122"/>
                </a:rPr>
                <a:t>企业单位定期存款</a:t>
              </a:r>
              <a:r>
                <a:rPr lang="en-US" altLang="zh-CN" sz="1800" dirty="0">
                  <a:ea typeface="宋体" panose="02010600030101010101" pitchFamily="2" charset="-122"/>
                </a:rPr>
                <a:t> + </a:t>
              </a:r>
              <a:r>
                <a:rPr lang="zh-CN" altLang="zh-CN" sz="1800" dirty="0">
                  <a:ea typeface="宋体" panose="02010600030101010101" pitchFamily="2" charset="-122"/>
                </a:rPr>
                <a:t>自筹基本建设存款</a:t>
              </a:r>
              <a:r>
                <a:rPr lang="en-US" altLang="zh-CN" sz="1800" dirty="0">
                  <a:ea typeface="宋体" panose="02010600030101010101" pitchFamily="2" charset="-122"/>
                </a:rPr>
                <a:t> + </a:t>
              </a:r>
              <a:r>
                <a:rPr lang="zh-CN" altLang="zh-CN" sz="1800" dirty="0">
                  <a:ea typeface="宋体" panose="02010600030101010101" pitchFamily="2" charset="-122"/>
                </a:rPr>
                <a:t>个人储蓄存款</a:t>
              </a:r>
              <a:r>
                <a:rPr lang="en-US" altLang="zh-CN" sz="1800" dirty="0">
                  <a:ea typeface="宋体" panose="02010600030101010101" pitchFamily="2" charset="-122"/>
                </a:rPr>
                <a:t> + </a:t>
              </a:r>
              <a:r>
                <a:rPr lang="zh-CN" altLang="zh-CN" sz="1800" dirty="0">
                  <a:ea typeface="宋体" panose="02010600030101010101" pitchFamily="2" charset="-122"/>
                </a:rPr>
                <a:t>其他存款</a:t>
              </a:r>
              <a:endParaRPr lang="zh-CN" altLang="zh-CN" sz="1800" dirty="0">
                <a:ea typeface="宋体" panose="02010600030101010101" pitchFamily="2" charset="-122"/>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90" name="标题 1"/>
          <p:cNvSpPr>
            <a:spLocks noGrp="1"/>
          </p:cNvSpPr>
          <p:nvPr>
            <p:ph type="title" idx="4294967295"/>
          </p:nvPr>
        </p:nvSpPr>
        <p:spPr>
          <a:xfrm>
            <a:off x="-2144712" y="347663"/>
            <a:ext cx="8229600" cy="704850"/>
          </a:xfrm>
          <a:ln/>
        </p:spPr>
        <p:txBody>
          <a:bodyPr vert="horz" wrap="square" lIns="91440" tIns="45720" rIns="91440" bIns="45720" anchor="ctr"/>
          <a:p>
            <a:r>
              <a:rPr lang="zh-CN" altLang="zh-CN" sz="2800" dirty="0"/>
              <a:t>第二节</a:t>
            </a:r>
            <a:r>
              <a:rPr lang="en-US" altLang="zh-CN" sz="2800" dirty="0"/>
              <a:t>  </a:t>
            </a:r>
            <a:r>
              <a:rPr lang="zh-CN" altLang="zh-CN" sz="2800" dirty="0"/>
              <a:t>货币供应量统计</a:t>
            </a:r>
            <a:endParaRPr lang="zh-CN" altLang="zh-CN" sz="2800" dirty="0"/>
          </a:p>
        </p:txBody>
      </p:sp>
      <p:pic>
        <p:nvPicPr>
          <p:cNvPr id="3789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37892" name="Group 4"/>
          <p:cNvGrpSpPr/>
          <p:nvPr/>
        </p:nvGrpSpPr>
        <p:grpSpPr>
          <a:xfrm>
            <a:off x="179388" y="1403350"/>
            <a:ext cx="8796337" cy="4473575"/>
            <a:chOff x="-41443" y="-10304"/>
            <a:chExt cx="4413731" cy="4125673"/>
          </a:xfrm>
        </p:grpSpPr>
        <p:grpSp>
          <p:nvGrpSpPr>
            <p:cNvPr id="37918" name="Group 5"/>
            <p:cNvGrpSpPr/>
            <p:nvPr/>
          </p:nvGrpSpPr>
          <p:grpSpPr>
            <a:xfrm>
              <a:off x="-41443" y="-10304"/>
              <a:ext cx="4405810" cy="4125673"/>
              <a:chOff x="-30363" y="0"/>
              <a:chExt cx="4405810" cy="4125673"/>
            </a:xfrm>
          </p:grpSpPr>
          <p:pic>
            <p:nvPicPr>
              <p:cNvPr id="37921" name="圆角矩形 3"/>
              <p:cNvPicPr/>
              <p:nvPr/>
            </p:nvPicPr>
            <p:blipFill>
              <a:blip r:embed="rId2"/>
              <a:stretch>
                <a:fillRect/>
              </a:stretch>
            </p:blipFill>
            <p:spPr>
              <a:xfrm>
                <a:off x="-30363" y="0"/>
                <a:ext cx="4405810" cy="4125673"/>
              </a:xfrm>
              <a:prstGeom prst="rect">
                <a:avLst/>
              </a:prstGeom>
              <a:noFill/>
              <a:ln w="9525">
                <a:noFill/>
              </a:ln>
            </p:spPr>
          </p:pic>
          <p:sp>
            <p:nvSpPr>
              <p:cNvPr id="37922" name="Text Box 7"/>
              <p:cNvSpPr txBox="1"/>
              <p:nvPr/>
            </p:nvSpPr>
            <p:spPr>
              <a:xfrm>
                <a:off x="39201" y="38425"/>
                <a:ext cx="4336246" cy="251591"/>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37919"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37920" name="TextBox 11"/>
            <p:cNvSpPr txBox="1"/>
            <p:nvPr/>
          </p:nvSpPr>
          <p:spPr>
            <a:xfrm>
              <a:off x="29068" y="270647"/>
              <a:ext cx="4343220" cy="28933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b="1" dirty="0">
                  <a:ea typeface="宋体" panose="02010600030101010101" pitchFamily="2" charset="-122"/>
                </a:rPr>
                <a:t>三、基础货币</a:t>
              </a:r>
              <a:endParaRPr lang="zh-CN" altLang="zh-CN" sz="1800" b="1"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endParaRPr lang="zh-CN" altLang="zh-CN" sz="1800" dirty="0">
                <a:ea typeface="宋体" panose="02010600030101010101" pitchFamily="2" charset="-122"/>
              </a:endParaRPr>
            </a:p>
          </p:txBody>
        </p:sp>
      </p:grpSp>
      <p:graphicFrame>
        <p:nvGraphicFramePr>
          <p:cNvPr id="15" name="表格 14"/>
          <p:cNvGraphicFramePr>
            <a:graphicFrameLocks noGrp="1"/>
          </p:cNvGraphicFramePr>
          <p:nvPr/>
        </p:nvGraphicFramePr>
        <p:xfrm>
          <a:off x="511175" y="3098800"/>
          <a:ext cx="8208963" cy="2447925"/>
        </p:xfrm>
        <a:graphic>
          <a:graphicData uri="http://schemas.openxmlformats.org/drawingml/2006/table">
            <a:tbl>
              <a:tblPr/>
              <a:tblGrid>
                <a:gridCol w="3605156"/>
                <a:gridCol w="792800"/>
                <a:gridCol w="792800"/>
                <a:gridCol w="970833"/>
                <a:gridCol w="921689"/>
                <a:gridCol w="1125684"/>
              </a:tblGrid>
              <a:tr h="611981">
                <a:tc>
                  <a:txBody>
                    <a:bodyPr/>
                    <a:lstStyle/>
                    <a:p>
                      <a:pPr algn="just">
                        <a:spcAft>
                          <a:spcPts val="0"/>
                        </a:spcAft>
                      </a:pPr>
                      <a:r>
                        <a:rPr lang="zh-CN" sz="1800" b="1" kern="100" dirty="0">
                          <a:solidFill>
                            <a:srgbClr val="000000"/>
                          </a:solidFill>
                          <a:latin typeface="Times New Roman" panose="02020603050405020304"/>
                          <a:ea typeface="宋体" panose="02010600030101010101" pitchFamily="2" charset="-122"/>
                          <a:cs typeface="Times New Roman" panose="02020603050405020304"/>
                        </a:rPr>
                        <a:t>项目名称</a:t>
                      </a:r>
                      <a:endParaRPr lang="zh-CN" sz="1800" kern="100" dirty="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a:solidFill>
                            <a:srgbClr val="000000"/>
                          </a:solidFill>
                          <a:latin typeface="Times New Roman" panose="02020603050405020304"/>
                          <a:ea typeface="宋体" panose="02010600030101010101" pitchFamily="2" charset="-122"/>
                          <a:cs typeface="Times New Roman" panose="02020603050405020304"/>
                        </a:rPr>
                        <a:t>本月</a:t>
                      </a:r>
                      <a:endParaRPr lang="zh-CN" sz="1800" kern="100">
                        <a:latin typeface="Times New Roman" panose="02020603050405020304"/>
                        <a:ea typeface="宋体" panose="02010600030101010101" pitchFamily="2" charset="-122"/>
                        <a:cs typeface="Times New Roman" panose="02020603050405020304"/>
                      </a:endParaRPr>
                    </a:p>
                    <a:p>
                      <a:pPr algn="just">
                        <a:spcAft>
                          <a:spcPts val="0"/>
                        </a:spcAft>
                      </a:pPr>
                      <a:r>
                        <a:rPr lang="zh-CN" sz="1800" b="1" kern="100">
                          <a:solidFill>
                            <a:srgbClr val="000000"/>
                          </a:solidFill>
                          <a:latin typeface="Times New Roman" panose="02020603050405020304"/>
                          <a:ea typeface="宋体" panose="02010600030101010101" pitchFamily="2" charset="-122"/>
                          <a:cs typeface="Times New Roman" panose="02020603050405020304"/>
                        </a:rPr>
                        <a:t>余额</a:t>
                      </a:r>
                      <a:endParaRPr lang="zh-CN" sz="18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a:solidFill>
                            <a:srgbClr val="000000"/>
                          </a:solidFill>
                          <a:latin typeface="Times New Roman" panose="02020603050405020304"/>
                          <a:ea typeface="宋体" panose="02010600030101010101" pitchFamily="2" charset="-122"/>
                          <a:cs typeface="Times New Roman" panose="02020603050405020304"/>
                        </a:rPr>
                        <a:t>上年</a:t>
                      </a:r>
                      <a:endParaRPr lang="zh-CN" sz="1800" kern="100">
                        <a:latin typeface="Times New Roman" panose="02020603050405020304"/>
                        <a:ea typeface="宋体" panose="02010600030101010101" pitchFamily="2" charset="-122"/>
                        <a:cs typeface="Times New Roman" panose="02020603050405020304"/>
                      </a:endParaRPr>
                    </a:p>
                    <a:p>
                      <a:pPr algn="just">
                        <a:spcAft>
                          <a:spcPts val="0"/>
                        </a:spcAft>
                      </a:pPr>
                      <a:r>
                        <a:rPr lang="zh-CN" sz="1800" b="1" kern="100">
                          <a:solidFill>
                            <a:srgbClr val="000000"/>
                          </a:solidFill>
                          <a:latin typeface="Times New Roman" panose="02020603050405020304"/>
                          <a:ea typeface="宋体" panose="02010600030101010101" pitchFamily="2" charset="-122"/>
                          <a:cs typeface="Times New Roman" panose="02020603050405020304"/>
                        </a:rPr>
                        <a:t>同期</a:t>
                      </a:r>
                      <a:endParaRPr lang="zh-CN" sz="18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a:solidFill>
                            <a:srgbClr val="000000"/>
                          </a:solidFill>
                          <a:latin typeface="Times New Roman" panose="02020603050405020304"/>
                          <a:ea typeface="宋体" panose="02010600030101010101" pitchFamily="2" charset="-122"/>
                          <a:cs typeface="Times New Roman" panose="02020603050405020304"/>
                        </a:rPr>
                        <a:t>比上月增减</a:t>
                      </a:r>
                      <a:endParaRPr lang="zh-CN" sz="18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a:solidFill>
                            <a:srgbClr val="000000"/>
                          </a:solidFill>
                          <a:latin typeface="Times New Roman" panose="02020603050405020304"/>
                          <a:ea typeface="宋体" panose="02010600030101010101" pitchFamily="2" charset="-122"/>
                          <a:cs typeface="Times New Roman" panose="02020603050405020304"/>
                        </a:rPr>
                        <a:t>比年初增减</a:t>
                      </a:r>
                      <a:endParaRPr lang="zh-CN" sz="18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b="1" kern="100">
                          <a:solidFill>
                            <a:srgbClr val="000000"/>
                          </a:solidFill>
                          <a:latin typeface="Times New Roman" panose="02020603050405020304"/>
                          <a:ea typeface="宋体" panose="02010600030101010101" pitchFamily="2" charset="-122"/>
                          <a:cs typeface="Times New Roman" panose="02020603050405020304"/>
                        </a:rPr>
                        <a:t>余额比同期（</a:t>
                      </a:r>
                      <a:r>
                        <a:rPr lang="en-US" sz="1800" b="1" kern="100">
                          <a:solidFill>
                            <a:srgbClr val="000000"/>
                          </a:solidFill>
                          <a:latin typeface="Times New Roman" panose="02020603050405020304"/>
                          <a:ea typeface="宋体" panose="02010600030101010101" pitchFamily="2" charset="-122"/>
                          <a:cs typeface="Times New Roman" panose="02020603050405020304"/>
                        </a:rPr>
                        <a:t>%</a:t>
                      </a:r>
                      <a:r>
                        <a:rPr lang="zh-CN" sz="1800" b="1" kern="100">
                          <a:solidFill>
                            <a:srgbClr val="000000"/>
                          </a:solidFill>
                          <a:latin typeface="Times New Roman" panose="02020603050405020304"/>
                          <a:ea typeface="宋体" panose="02010600030101010101" pitchFamily="2" charset="-122"/>
                          <a:cs typeface="Times New Roman" panose="02020603050405020304"/>
                        </a:rPr>
                        <a:t>）</a:t>
                      </a:r>
                      <a:endParaRPr lang="zh-CN" sz="1800" kern="100">
                        <a:latin typeface="Times New Roman" panose="02020603050405020304"/>
                        <a:ea typeface="宋体" panose="02010600030101010101" pitchFamily="2" charset="-122"/>
                        <a:cs typeface="Times New Roman" panose="02020603050405020304"/>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5944">
                <a:tc>
                  <a:txBody>
                    <a:bodyPr/>
                    <a:lstStyle/>
                    <a:p>
                      <a:pPr algn="just">
                        <a:spcAft>
                          <a:spcPts val="0"/>
                        </a:spcAft>
                      </a:pPr>
                      <a:r>
                        <a:rPr lang="zh-CN" sz="1800" kern="100">
                          <a:solidFill>
                            <a:srgbClr val="000000"/>
                          </a:solidFill>
                          <a:latin typeface="Times New Roman" panose="02020603050405020304"/>
                          <a:ea typeface="宋体" panose="02010600030101010101" pitchFamily="2" charset="-122"/>
                          <a:cs typeface="Times New Roman" panose="02020603050405020304"/>
                        </a:rPr>
                        <a:t>基础货币</a:t>
                      </a:r>
                      <a:endParaRPr lang="zh-CN" sz="1800" kern="100">
                        <a:latin typeface="Times New Roman" panose="02020603050405020304"/>
                        <a:ea typeface="宋体" panose="02010600030101010101" pitchFamily="2" charset="-122"/>
                        <a:cs typeface="Times New Roman" panose="02020603050405020304"/>
                      </a:endParaRPr>
                    </a:p>
                    <a:p>
                      <a:pPr indent="133350" algn="just">
                        <a:spcAft>
                          <a:spcPts val="0"/>
                        </a:spcAft>
                      </a:pPr>
                      <a:r>
                        <a:rPr lang="zh-CN" sz="1800" kern="100">
                          <a:solidFill>
                            <a:srgbClr val="000000"/>
                          </a:solidFill>
                          <a:latin typeface="Times New Roman" panose="02020603050405020304"/>
                          <a:ea typeface="宋体" panose="02010600030101010101" pitchFamily="2" charset="-122"/>
                          <a:cs typeface="Times New Roman" panose="02020603050405020304"/>
                        </a:rPr>
                        <a:t>库存现金（金融机构）</a:t>
                      </a:r>
                      <a:endParaRPr lang="zh-CN" sz="1800" kern="100">
                        <a:latin typeface="Times New Roman" panose="02020603050405020304"/>
                        <a:ea typeface="宋体" panose="02010600030101010101" pitchFamily="2" charset="-122"/>
                        <a:cs typeface="Times New Roman" panose="02020603050405020304"/>
                      </a:endParaRPr>
                    </a:p>
                    <a:p>
                      <a:pPr indent="133350" algn="just">
                        <a:spcAft>
                          <a:spcPts val="0"/>
                        </a:spcAft>
                      </a:pPr>
                      <a:r>
                        <a:rPr lang="zh-CN" sz="1800" kern="100">
                          <a:solidFill>
                            <a:srgbClr val="000000"/>
                          </a:solidFill>
                          <a:latin typeface="Times New Roman" panose="02020603050405020304"/>
                          <a:ea typeface="宋体" panose="02010600030101010101" pitchFamily="2" charset="-122"/>
                          <a:cs typeface="Times New Roman" panose="02020603050405020304"/>
                        </a:rPr>
                        <a:t>流通中货币（人民银行）</a:t>
                      </a:r>
                      <a:endParaRPr lang="zh-CN" sz="1800" kern="100">
                        <a:latin typeface="Times New Roman" panose="02020603050405020304"/>
                        <a:ea typeface="宋体" panose="02010600030101010101" pitchFamily="2" charset="-122"/>
                        <a:cs typeface="Times New Roman" panose="02020603050405020304"/>
                      </a:endParaRPr>
                    </a:p>
                    <a:p>
                      <a:pPr indent="133350" algn="just">
                        <a:spcAft>
                          <a:spcPts val="0"/>
                        </a:spcAft>
                      </a:pPr>
                      <a:r>
                        <a:rPr lang="zh-CN" sz="1800" kern="100">
                          <a:solidFill>
                            <a:srgbClr val="000000"/>
                          </a:solidFill>
                          <a:latin typeface="Times New Roman" panose="02020603050405020304"/>
                          <a:ea typeface="宋体" panose="02010600030101010101" pitchFamily="2" charset="-122"/>
                          <a:cs typeface="Times New Roman" panose="02020603050405020304"/>
                        </a:rPr>
                        <a:t>金融机构缴存准备金（人民银行）</a:t>
                      </a:r>
                      <a:endParaRPr lang="zh-CN" sz="1800" kern="100">
                        <a:latin typeface="Times New Roman" panose="02020603050405020304"/>
                        <a:ea typeface="宋体" panose="02010600030101010101" pitchFamily="2" charset="-122"/>
                        <a:cs typeface="Times New Roman" panose="02020603050405020304"/>
                      </a:endParaRPr>
                    </a:p>
                    <a:p>
                      <a:pPr indent="133350" algn="just">
                        <a:spcAft>
                          <a:spcPts val="0"/>
                        </a:spcAft>
                      </a:pPr>
                      <a:r>
                        <a:rPr lang="zh-CN" sz="1800" kern="100">
                          <a:solidFill>
                            <a:srgbClr val="000000"/>
                          </a:solidFill>
                          <a:latin typeface="Times New Roman" panose="02020603050405020304"/>
                          <a:ea typeface="宋体" panose="02010600030101010101" pitchFamily="2" charset="-122"/>
                          <a:cs typeface="Times New Roman" panose="02020603050405020304"/>
                        </a:rPr>
                        <a:t>金融机构特种存款（人民银行）</a:t>
                      </a:r>
                      <a:endParaRPr lang="zh-CN" sz="1800" kern="100">
                        <a:latin typeface="Times New Roman" panose="02020603050405020304"/>
                        <a:ea typeface="宋体" panose="02010600030101010101" pitchFamily="2" charset="-122"/>
                        <a:cs typeface="Times New Roman" panose="02020603050405020304"/>
                      </a:endParaRPr>
                    </a:p>
                    <a:p>
                      <a:pPr indent="133350" algn="just">
                        <a:spcAft>
                          <a:spcPts val="0"/>
                        </a:spcAft>
                      </a:pPr>
                      <a:r>
                        <a:rPr lang="zh-CN" sz="1800" kern="100">
                          <a:solidFill>
                            <a:srgbClr val="000000"/>
                          </a:solidFill>
                          <a:latin typeface="Times New Roman" panose="02020603050405020304"/>
                          <a:ea typeface="宋体" panose="02010600030101010101" pitchFamily="2" charset="-122"/>
                          <a:cs typeface="Times New Roman" panose="02020603050405020304"/>
                        </a:rPr>
                        <a:t>邮政储蓄转存款（人民银行）</a:t>
                      </a:r>
                      <a:endParaRPr lang="zh-CN" sz="1800" kern="100">
                        <a:latin typeface="Times New Roman" panose="02020603050405020304"/>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8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8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800" kern="100">
                        <a:solidFill>
                          <a:srgbClr val="000000"/>
                        </a:solidFill>
                        <a:latin typeface="宋体" panose="02010600030101010101" pitchFamily="2" charset="-122"/>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8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US" sz="1800" kern="100" dirty="0">
                        <a:solidFill>
                          <a:srgbClr val="000000"/>
                        </a:solidFill>
                        <a:latin typeface="宋体" panose="02010600030101010101" pitchFamily="2" charset="-122"/>
                        <a:ea typeface="宋体" panose="02010600030101010101" pitchFamily="2" charset="-122"/>
                        <a:cs typeface="Times New Roman" panose="02020603050405020304"/>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7916" name="矩形 16"/>
          <p:cNvSpPr/>
          <p:nvPr/>
        </p:nvSpPr>
        <p:spPr>
          <a:xfrm>
            <a:off x="7164388" y="2709863"/>
            <a:ext cx="1463675"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en-US" sz="1800" b="1" dirty="0">
                <a:solidFill>
                  <a:srgbClr val="000000"/>
                </a:solidFill>
                <a:latin typeface="宋体" panose="02010600030101010101" pitchFamily="2" charset="-122"/>
                <a:ea typeface="宋体" panose="02010600030101010101" pitchFamily="2" charset="-122"/>
              </a:rPr>
              <a:t> 单位：亿元</a:t>
            </a:r>
            <a:endParaRPr lang="zh-CN" altLang="en-US" sz="1800" dirty="0">
              <a:ea typeface="宋体" panose="02010600030101010101" pitchFamily="2" charset="-122"/>
            </a:endParaRPr>
          </a:p>
        </p:txBody>
      </p:sp>
      <p:sp>
        <p:nvSpPr>
          <p:cNvPr id="37917" name="矩形 17"/>
          <p:cNvSpPr/>
          <p:nvPr/>
        </p:nvSpPr>
        <p:spPr>
          <a:xfrm>
            <a:off x="2898775" y="2389188"/>
            <a:ext cx="3206750" cy="369887"/>
          </a:xfrm>
          <a:prstGeom prst="rect">
            <a:avLst/>
          </a:prstGeom>
          <a:noFill/>
          <a:ln w="9525">
            <a:noFill/>
          </a:ln>
        </p:spPr>
        <p:txBody>
          <a:bodyPr wrap="non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285750" algn="r">
              <a:spcBef>
                <a:spcPct val="0"/>
              </a:spcBef>
              <a:buNone/>
            </a:pPr>
            <a:r>
              <a:rPr lang="zh-CN" altLang="zh-CN" sz="1800" b="1" dirty="0">
                <a:solidFill>
                  <a:srgbClr val="000000"/>
                </a:solidFill>
                <a:ea typeface="宋体" panose="02010600030101010101" pitchFamily="2" charset="-122"/>
              </a:rPr>
              <a:t>表</a:t>
            </a:r>
            <a:r>
              <a:rPr lang="en-US" altLang="zh-CN" sz="1800" b="1" dirty="0">
                <a:solidFill>
                  <a:srgbClr val="000000"/>
                </a:solidFill>
                <a:ea typeface="宋体" panose="02010600030101010101" pitchFamily="2" charset="-122"/>
              </a:rPr>
              <a:t>4-1  </a:t>
            </a:r>
            <a:r>
              <a:rPr lang="zh-CN" altLang="en-US" sz="1800" b="1" dirty="0">
                <a:solidFill>
                  <a:srgbClr val="000000"/>
                </a:solidFill>
                <a:ea typeface="宋体" panose="02010600030101010101" pitchFamily="2" charset="-122"/>
              </a:rPr>
              <a:t>中国基础货币统计表</a:t>
            </a:r>
            <a:endParaRPr lang="zh-CN" altLang="en-US" sz="1400" dirty="0">
              <a:ea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标题 1"/>
          <p:cNvSpPr>
            <a:spLocks noGrp="1"/>
          </p:cNvSpPr>
          <p:nvPr>
            <p:ph type="title" idx="4294967295"/>
          </p:nvPr>
        </p:nvSpPr>
        <p:spPr>
          <a:xfrm>
            <a:off x="-2144712" y="347663"/>
            <a:ext cx="8229600" cy="704850"/>
          </a:xfrm>
          <a:ln/>
        </p:spPr>
        <p:txBody>
          <a:bodyPr vert="horz" wrap="square" lIns="91440" tIns="45720" rIns="91440" bIns="45720" anchor="ctr"/>
          <a:p>
            <a:r>
              <a:rPr lang="zh-CN" altLang="zh-CN" sz="2800" dirty="0"/>
              <a:t>第二节</a:t>
            </a:r>
            <a:r>
              <a:rPr lang="en-US" altLang="zh-CN" sz="2800" dirty="0"/>
              <a:t>  </a:t>
            </a:r>
            <a:r>
              <a:rPr lang="zh-CN" altLang="zh-CN" sz="2800" dirty="0"/>
              <a:t>货币供应量统计</a:t>
            </a:r>
            <a:endParaRPr lang="zh-CN" altLang="zh-CN" sz="2800" dirty="0"/>
          </a:p>
        </p:txBody>
      </p:sp>
      <p:pic>
        <p:nvPicPr>
          <p:cNvPr id="3891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38916" name="Group 4"/>
          <p:cNvGrpSpPr/>
          <p:nvPr/>
        </p:nvGrpSpPr>
        <p:grpSpPr>
          <a:xfrm>
            <a:off x="71438" y="1196975"/>
            <a:ext cx="8964612" cy="5715000"/>
            <a:chOff x="-11080" y="-10304"/>
            <a:chExt cx="4413504" cy="623862"/>
          </a:xfrm>
        </p:grpSpPr>
        <p:grpSp>
          <p:nvGrpSpPr>
            <p:cNvPr id="38922" name="Group 5"/>
            <p:cNvGrpSpPr/>
            <p:nvPr/>
          </p:nvGrpSpPr>
          <p:grpSpPr>
            <a:xfrm>
              <a:off x="-11080" y="-10304"/>
              <a:ext cx="4413504" cy="597408"/>
              <a:chOff x="0" y="0"/>
              <a:chExt cx="4413504" cy="597408"/>
            </a:xfrm>
          </p:grpSpPr>
          <p:pic>
            <p:nvPicPr>
              <p:cNvPr id="38925" name="圆角矩形 3"/>
              <p:cNvPicPr/>
              <p:nvPr/>
            </p:nvPicPr>
            <p:blipFill>
              <a:blip r:embed="rId2"/>
              <a:stretch>
                <a:fillRect/>
              </a:stretch>
            </p:blipFill>
            <p:spPr>
              <a:xfrm>
                <a:off x="0" y="0"/>
                <a:ext cx="4413504" cy="597408"/>
              </a:xfrm>
              <a:prstGeom prst="rect">
                <a:avLst/>
              </a:prstGeom>
              <a:noFill/>
              <a:ln w="9525">
                <a:noFill/>
              </a:ln>
            </p:spPr>
          </p:pic>
          <p:sp>
            <p:nvSpPr>
              <p:cNvPr id="38926"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38923"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38924" name="TextBox 11"/>
            <p:cNvSpPr txBox="1"/>
            <p:nvPr/>
          </p:nvSpPr>
          <p:spPr>
            <a:xfrm>
              <a:off x="77299" y="28999"/>
              <a:ext cx="4218769" cy="58455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b="1" dirty="0">
                  <a:ea typeface="宋体" panose="02010600030101010101" pitchFamily="2" charset="-122"/>
                </a:rPr>
                <a:t>四、货币乘数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货币乘数，也称为信用扩张倍数或基础货币扩张倍数，基本上反映了基础货币与货币供给总量之间的数量关系，其计算公式如下：</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如果货币乘数为常数，基础货币又是完全外生决定的，那么，中央银行通过调节基础货币就可以完全准确地控制货币供应量。但是，货币乘数不一定是常数，一般来说，货币供给量等于流通中现金与存款总额之和，基础货币是现金和存款准备金之和，即，</a:t>
              </a:r>
              <a:r>
                <a:rPr lang="en-US" altLang="zh-CN" sz="1800" dirty="0">
                  <a:ea typeface="宋体" panose="02010600030101010101" pitchFamily="2" charset="-122"/>
                </a:rPr>
                <a:t>M</a:t>
              </a:r>
              <a:r>
                <a:rPr lang="en-US" altLang="zh-CN" sz="1800" baseline="-25000" dirty="0">
                  <a:ea typeface="宋体" panose="02010600030101010101" pitchFamily="2" charset="-122"/>
                </a:rPr>
                <a:t>S</a:t>
              </a:r>
              <a:r>
                <a:rPr lang="en-US" altLang="zh-CN" sz="1800" dirty="0">
                  <a:ea typeface="宋体" panose="02010600030101010101" pitchFamily="2" charset="-122"/>
                </a:rPr>
                <a:t>=C+D</a:t>
              </a:r>
              <a:r>
                <a:rPr lang="zh-CN" altLang="zh-CN" sz="1800" dirty="0">
                  <a:ea typeface="宋体" panose="02010600030101010101" pitchFamily="2" charset="-122"/>
                </a:rPr>
                <a:t>，</a:t>
              </a:r>
              <a:r>
                <a:rPr lang="en-US" altLang="zh-CN" sz="1800" dirty="0">
                  <a:ea typeface="宋体" panose="02010600030101010101" pitchFamily="2" charset="-122"/>
                </a:rPr>
                <a:t>B=C+R</a:t>
              </a:r>
              <a:r>
                <a:rPr lang="zh-CN" altLang="zh-CN" sz="1800" dirty="0">
                  <a:ea typeface="宋体" panose="02010600030101010101" pitchFamily="2" charset="-122"/>
                </a:rPr>
                <a:t>，其中</a:t>
              </a:r>
              <a:r>
                <a:rPr lang="en-US" altLang="zh-CN" sz="1800" dirty="0">
                  <a:ea typeface="宋体" panose="02010600030101010101" pitchFamily="2" charset="-122"/>
                </a:rPr>
                <a:t>C</a:t>
              </a:r>
              <a:r>
                <a:rPr lang="zh-CN" altLang="zh-CN" sz="1800" dirty="0">
                  <a:ea typeface="宋体" panose="02010600030101010101" pitchFamily="2" charset="-122"/>
                </a:rPr>
                <a:t>表示现金，</a:t>
              </a:r>
              <a:r>
                <a:rPr lang="en-US" altLang="zh-CN" sz="1800" dirty="0">
                  <a:ea typeface="宋体" panose="02010600030101010101" pitchFamily="2" charset="-122"/>
                </a:rPr>
                <a:t>D</a:t>
              </a:r>
              <a:r>
                <a:rPr lang="zh-CN" altLang="zh-CN" sz="1800" dirty="0">
                  <a:ea typeface="宋体" panose="02010600030101010101" pitchFamily="2" charset="-122"/>
                </a:rPr>
                <a:t>表示存款，</a:t>
              </a:r>
              <a:r>
                <a:rPr lang="en-US" altLang="zh-CN" sz="1800" dirty="0">
                  <a:ea typeface="宋体" panose="02010600030101010101" pitchFamily="2" charset="-122"/>
                </a:rPr>
                <a:t>R</a:t>
              </a:r>
              <a:r>
                <a:rPr lang="zh-CN" altLang="zh-CN" sz="1800" dirty="0">
                  <a:ea typeface="宋体" panose="02010600030101010101" pitchFamily="2" charset="-122"/>
                </a:rPr>
                <a:t>表示商业银行准备金（包括法定准备金和超额准备金）。因此，货币乘数的计算公式可进一步表示为：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38917"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38918" name="Object 1"/>
          <p:cNvGraphicFramePr/>
          <p:nvPr/>
        </p:nvGraphicFramePr>
        <p:xfrm>
          <a:off x="971550" y="2492375"/>
          <a:ext cx="1128713" cy="333375"/>
        </p:xfrm>
        <a:graphic>
          <a:graphicData uri="http://schemas.openxmlformats.org/presentationml/2006/ole">
            <mc:AlternateContent xmlns:mc="http://schemas.openxmlformats.org/markup-compatibility/2006">
              <mc:Choice xmlns:v="urn:schemas-microsoft-com:vml" Requires="v">
                <p:oleObj spid="_x0000_s3077" name="" r:id="rId3" imgW="749300" imgH="228600" progId="Equation.DSMT4">
                  <p:embed/>
                </p:oleObj>
              </mc:Choice>
              <mc:Fallback>
                <p:oleObj name="" r:id="rId3" imgW="749300" imgH="228600" progId="Equation.DSMT4">
                  <p:embed/>
                  <p:pic>
                    <p:nvPicPr>
                      <p:cNvPr id="0" name="图片 3076"/>
                      <p:cNvPicPr/>
                      <p:nvPr/>
                    </p:nvPicPr>
                    <p:blipFill>
                      <a:blip r:embed="rId4"/>
                      <a:stretch>
                        <a:fillRect/>
                      </a:stretch>
                    </p:blipFill>
                    <p:spPr>
                      <a:xfrm>
                        <a:off x="971550" y="2492375"/>
                        <a:ext cx="1128713" cy="333375"/>
                      </a:xfrm>
                      <a:prstGeom prst="rect">
                        <a:avLst/>
                      </a:prstGeom>
                      <a:noFill/>
                      <a:ln w="38100">
                        <a:noFill/>
                        <a:miter/>
                      </a:ln>
                    </p:spPr>
                  </p:pic>
                </p:oleObj>
              </mc:Fallback>
            </mc:AlternateContent>
          </a:graphicData>
        </a:graphic>
      </p:graphicFrame>
      <p:sp>
        <p:nvSpPr>
          <p:cNvPr id="38919" name="Rectangle 4"/>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38920" name="Object 3"/>
          <p:cNvGraphicFramePr/>
          <p:nvPr/>
        </p:nvGraphicFramePr>
        <p:xfrm>
          <a:off x="971550" y="4797425"/>
          <a:ext cx="2071688" cy="1223963"/>
        </p:xfrm>
        <a:graphic>
          <a:graphicData uri="http://schemas.openxmlformats.org/presentationml/2006/ole">
            <mc:AlternateContent xmlns:mc="http://schemas.openxmlformats.org/markup-compatibility/2006">
              <mc:Choice xmlns:v="urn:schemas-microsoft-com:vml" Requires="v">
                <p:oleObj spid="_x0000_s3076" name="" r:id="rId5" imgW="1676400" imgH="990600" progId="Equation.DSMT4">
                  <p:embed/>
                </p:oleObj>
              </mc:Choice>
              <mc:Fallback>
                <p:oleObj name="" r:id="rId5" imgW="1676400" imgH="990600" progId="Equation.DSMT4">
                  <p:embed/>
                  <p:pic>
                    <p:nvPicPr>
                      <p:cNvPr id="0" name="图片 3075"/>
                      <p:cNvPicPr/>
                      <p:nvPr/>
                    </p:nvPicPr>
                    <p:blipFill>
                      <a:blip r:embed="rId6"/>
                      <a:stretch>
                        <a:fillRect/>
                      </a:stretch>
                    </p:blipFill>
                    <p:spPr>
                      <a:xfrm>
                        <a:off x="971550" y="4797425"/>
                        <a:ext cx="2071688" cy="1223963"/>
                      </a:xfrm>
                      <a:prstGeom prst="rect">
                        <a:avLst/>
                      </a:prstGeom>
                      <a:noFill/>
                      <a:ln w="38100">
                        <a:noFill/>
                        <a:miter/>
                      </a:ln>
                    </p:spPr>
                  </p:pic>
                </p:oleObj>
              </mc:Fallback>
            </mc:AlternateContent>
          </a:graphicData>
        </a:graphic>
      </p:graphicFrame>
      <p:sp>
        <p:nvSpPr>
          <p:cNvPr id="38921" name="Rectangle 1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8" name="标题 1"/>
          <p:cNvSpPr>
            <a:spLocks noGrp="1"/>
          </p:cNvSpPr>
          <p:nvPr>
            <p:ph type="title" idx="4294967295"/>
          </p:nvPr>
        </p:nvSpPr>
        <p:spPr>
          <a:xfrm>
            <a:off x="-2144712" y="347663"/>
            <a:ext cx="8229600" cy="704850"/>
          </a:xfrm>
          <a:ln/>
        </p:spPr>
        <p:txBody>
          <a:bodyPr vert="horz" wrap="square" lIns="91440" tIns="45720" rIns="91440" bIns="45720" anchor="ctr"/>
          <a:p>
            <a:r>
              <a:rPr lang="zh-CN" altLang="zh-CN" sz="2800" dirty="0"/>
              <a:t>第二节</a:t>
            </a:r>
            <a:r>
              <a:rPr lang="en-US" altLang="zh-CN" sz="2800" dirty="0"/>
              <a:t>  </a:t>
            </a:r>
            <a:r>
              <a:rPr lang="zh-CN" altLang="zh-CN" sz="2800" dirty="0"/>
              <a:t>货币供应量统计</a:t>
            </a:r>
            <a:endParaRPr lang="zh-CN" altLang="zh-CN" sz="2800" dirty="0"/>
          </a:p>
        </p:txBody>
      </p:sp>
      <p:grpSp>
        <p:nvGrpSpPr>
          <p:cNvPr id="39939" name="Group 22"/>
          <p:cNvGrpSpPr/>
          <p:nvPr/>
        </p:nvGrpSpPr>
        <p:grpSpPr>
          <a:xfrm>
            <a:off x="-3773487" y="1196975"/>
            <a:ext cx="12763500" cy="5873750"/>
            <a:chOff x="-1920631" y="-21453"/>
            <a:chExt cx="6473537" cy="713228"/>
          </a:xfrm>
        </p:grpSpPr>
        <p:grpSp>
          <p:nvGrpSpPr>
            <p:cNvPr id="40023" name="Group 23"/>
            <p:cNvGrpSpPr/>
            <p:nvPr/>
          </p:nvGrpSpPr>
          <p:grpSpPr>
            <a:xfrm>
              <a:off x="-1920631" y="-21453"/>
              <a:ext cx="6462771" cy="713228"/>
              <a:chOff x="-1909551" y="-11949"/>
              <a:chExt cx="6462771" cy="713228"/>
            </a:xfrm>
          </p:grpSpPr>
          <p:pic>
            <p:nvPicPr>
              <p:cNvPr id="40025" name="圆角矩形 22"/>
              <p:cNvPicPr/>
              <p:nvPr>
                <p:custDataLst>
                  <p:tags r:id="rId1"/>
                </p:custDataLst>
              </p:nvPr>
            </p:nvPicPr>
            <p:blipFill>
              <a:blip r:embed="rId2"/>
              <a:stretch>
                <a:fillRect/>
              </a:stretch>
            </p:blipFill>
            <p:spPr>
              <a:xfrm>
                <a:off x="-96" y="1"/>
                <a:ext cx="4553316" cy="701278"/>
              </a:xfrm>
              <a:prstGeom prst="rect">
                <a:avLst/>
              </a:prstGeom>
              <a:noFill/>
              <a:ln w="9525">
                <a:noFill/>
              </a:ln>
            </p:spPr>
          </p:pic>
          <p:sp>
            <p:nvSpPr>
              <p:cNvPr id="40026" name="Text Box 25"/>
              <p:cNvSpPr txBox="1"/>
              <p:nvPr/>
            </p:nvSpPr>
            <p:spPr>
              <a:xfrm>
                <a:off x="-1909551" y="-11949"/>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0024" name="TextBox 24"/>
            <p:cNvSpPr txBox="1"/>
            <p:nvPr/>
          </p:nvSpPr>
          <p:spPr>
            <a:xfrm>
              <a:off x="71209" y="41895"/>
              <a:ext cx="4481697" cy="2801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五、货币供应量统计分析</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（一）货币供应量统计分析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货币供应量在一定程度上反映了全社会有支付能力的购买需求。因此，货币供应量的变化可以反映社会需求的变化。通过货币供应量的层次与结构的变动分析，我们可以从总体上把握社会总供求的相对变动情况。</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．各层次货币变动分析</a:t>
              </a:r>
              <a:endParaRPr lang="zh-CN" altLang="zh-CN" sz="1800" dirty="0">
                <a:ea typeface="宋体" panose="02010600030101010101" pitchFamily="2" charset="-122"/>
              </a:endParaRPr>
            </a:p>
            <a:p>
              <a:pPr marL="0" lvl="0" indent="0" eaLnBrk="1" hangingPunct="1">
                <a:spcBef>
                  <a:spcPct val="0"/>
                </a:spcBef>
                <a:buNone/>
              </a:pPr>
              <a:r>
                <a:rPr lang="en-US" altLang="zh-CN" sz="1800" dirty="0">
                  <a:solidFill>
                    <a:srgbClr val="FF0000"/>
                  </a:solidFill>
                  <a:ea typeface="宋体" panose="02010600030101010101" pitchFamily="2" charset="-122"/>
                </a:rPr>
                <a:t>各国中央银行都会通过对不同层次货币的增减变动进行分析，来判断经济金融形势的变化。下面以2008-2019年我国各层次货币供应量统计资料为例进行说明</a:t>
              </a:r>
              <a:r>
                <a:rPr lang="en-US" altLang="zh-CN" sz="1800" dirty="0">
                  <a:ea typeface="宋体" panose="02010600030101010101" pitchFamily="2" charset="-122"/>
                </a:rPr>
                <a:t>。</a:t>
              </a:r>
              <a:endParaRPr lang="zh-CN" altLang="zh-CN" sz="1800" dirty="0">
                <a:ea typeface="宋体" panose="02010600030101010101" pitchFamily="2" charset="-122"/>
              </a:endParaRPr>
            </a:p>
          </p:txBody>
        </p:sp>
      </p:grpSp>
      <p:sp>
        <p:nvSpPr>
          <p:cNvPr id="39940" name="文本框 99"/>
          <p:cNvSpPr txBox="1"/>
          <p:nvPr/>
        </p:nvSpPr>
        <p:spPr>
          <a:xfrm>
            <a:off x="1939925" y="4170363"/>
            <a:ext cx="5080000" cy="337185"/>
          </a:xfrm>
          <a:prstGeom prst="rect">
            <a:avLst/>
          </a:prstGeom>
          <a:noFill/>
          <a:ln w="9525">
            <a:noFill/>
          </a:ln>
        </p:spPr>
        <p:txBody>
          <a:bodyPr>
            <a:spAutoFit/>
          </a:bodyPr>
          <a:p>
            <a:pPr algn="ctr" eaLnBrk="1" hangingPunct="1">
              <a:buFont typeface="Arial" panose="020B0604020202020204" pitchFamily="34" charset="0"/>
            </a:pPr>
            <a:r>
              <a:rPr lang="" altLang="en-US" sz="1600" dirty="0">
                <a:solidFill>
                  <a:srgbClr val="000000"/>
                </a:solidFill>
                <a:latin typeface="宋体" panose="02010600030101010101" pitchFamily="2" charset="-122"/>
                <a:ea typeface="宋体" panose="02010600030101010101" pitchFamily="2" charset="-122"/>
              </a:rPr>
              <a:t>表</a:t>
            </a:r>
            <a:r>
              <a:rPr lang="" altLang="zh-CN" sz="1600" dirty="0">
                <a:solidFill>
                  <a:srgbClr val="000000"/>
                </a:solidFill>
                <a:latin typeface="宋体" panose="02010600030101010101" pitchFamily="2" charset="-122"/>
                <a:ea typeface="宋体" panose="02010600030101010101" pitchFamily="2" charset="-122"/>
              </a:rPr>
              <a:t>4-2  </a:t>
            </a:r>
            <a:r>
              <a:rPr lang="" altLang="zh-CN" sz="1600" dirty="0">
                <a:solidFill>
                  <a:srgbClr val="0000FF"/>
                </a:solidFill>
                <a:latin typeface="宋体" panose="02010600030101010101" pitchFamily="2" charset="-122"/>
                <a:ea typeface="宋体" panose="02010600030101010101" pitchFamily="2" charset="-122"/>
              </a:rPr>
              <a:t>2008-201</a:t>
            </a:r>
            <a:r>
              <a:rPr lang="en-US" altLang="" sz="1600" dirty="0">
                <a:solidFill>
                  <a:srgbClr val="0000FF"/>
                </a:solidFill>
                <a:latin typeface="宋体" panose="02010600030101010101" pitchFamily="2" charset="-122"/>
                <a:ea typeface="宋体" panose="02010600030101010101" pitchFamily="2" charset="-122"/>
              </a:rPr>
              <a:t>9</a:t>
            </a:r>
            <a:r>
              <a:rPr lang="" altLang="en-US" sz="1600" dirty="0">
                <a:solidFill>
                  <a:srgbClr val="000000"/>
                </a:solidFill>
                <a:latin typeface="宋体" panose="02010600030101010101" pitchFamily="2" charset="-122"/>
                <a:ea typeface="宋体" panose="02010600030101010101" pitchFamily="2" charset="-122"/>
              </a:rPr>
              <a:t>年我国各层次货币供应量</a:t>
            </a:r>
            <a:endParaRPr lang="" altLang="en-US" sz="3200" dirty="0">
              <a:latin typeface="Calibri" panose="020F0502020204030204" pitchFamily="34" charset="0"/>
            </a:endParaRPr>
          </a:p>
        </p:txBody>
      </p:sp>
      <p:pic>
        <p:nvPicPr>
          <p:cNvPr id="3" name="图片 2"/>
          <p:cNvPicPr>
            <a:picLocks noChangeAspect="1"/>
          </p:cNvPicPr>
          <p:nvPr>
            <p:custDataLst>
              <p:tags r:id="rId3"/>
            </p:custDataLst>
          </p:nvPr>
        </p:nvPicPr>
        <p:blipFill>
          <a:blip r:embed="rId4"/>
          <a:stretch>
            <a:fillRect/>
          </a:stretch>
        </p:blipFill>
        <p:spPr>
          <a:xfrm>
            <a:off x="1731010" y="4564380"/>
            <a:ext cx="6637020" cy="229362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2" name="文本框 11"/>
          <p:cNvSpPr txBox="1"/>
          <p:nvPr/>
        </p:nvSpPr>
        <p:spPr>
          <a:xfrm>
            <a:off x="107950" y="1484313"/>
            <a:ext cx="8791575" cy="181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en-US" sz="1600" dirty="0">
                <a:solidFill>
                  <a:srgbClr val="FF0000"/>
                </a:solidFill>
                <a:ea typeface="宋体" panose="02010600030101010101" pitchFamily="2" charset="-122"/>
              </a:rPr>
              <a:t>　　从表4-2我们还可以看出,各层次货币的增长并不完全同步。2009年M0的同期增长率为11.8%,属于这一时期增长率较高的年份。与此同时,国家为应对金融危机多发货币,使得该年M1和M2的同期增长率数据大幅上升,远远高于M0的同期增长率。2010年在M1和M2同期增长率下降的同时,M0同期增长率上升到16.7%。2012-2014年,流通中货币呈现出低速增长态势,体现了这一时期稳健的货币政策。2015年为应对我国经济疲软,实现经济软着陆,央行再次增发货币,使得当年M1大幅上涨而M0增长率较低,可以预见,2016年M0增长率将大幅度上涨。近三年，M1和M2的同期增长率有所下降，M1的下降幅度远大于M2，但M0同期增长率平稳上升。</a:t>
            </a:r>
            <a:endParaRPr lang="zh-CN" altLang="en-US" sz="1600" dirty="0">
              <a:solidFill>
                <a:srgbClr val="FF0000"/>
              </a:solidFill>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6" name="标题 1"/>
          <p:cNvSpPr>
            <a:spLocks noGrp="1"/>
          </p:cNvSpPr>
          <p:nvPr/>
        </p:nvSpPr>
        <p:spPr>
          <a:xfrm>
            <a:off x="-2144712" y="347663"/>
            <a:ext cx="8229600" cy="704850"/>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a:spcBef>
                <a:spcPct val="0"/>
              </a:spcBef>
              <a:buNone/>
            </a:pPr>
            <a:r>
              <a:rPr lang="zh-CN" altLang="zh-CN" sz="2800" dirty="0"/>
              <a:t>第二节</a:t>
            </a:r>
            <a:r>
              <a:rPr lang="en-US" altLang="zh-CN" sz="2800" dirty="0"/>
              <a:t>  </a:t>
            </a:r>
            <a:r>
              <a:rPr lang="zh-CN" altLang="zh-CN" sz="2800" dirty="0"/>
              <a:t>货币供应量统计</a:t>
            </a:r>
            <a:endParaRPr lang="zh-CN" altLang="zh-CN" sz="2800" dirty="0"/>
          </a:p>
        </p:txBody>
      </p:sp>
      <p:pic>
        <p:nvPicPr>
          <p:cNvPr id="41987" name="圆角矩形 22"/>
          <p:cNvPicPr/>
          <p:nvPr>
            <p:custDataLst>
              <p:tags r:id="rId1"/>
            </p:custDataLst>
          </p:nvPr>
        </p:nvPicPr>
        <p:blipFill>
          <a:blip r:embed="rId2"/>
          <a:stretch>
            <a:fillRect/>
          </a:stretch>
        </p:blipFill>
        <p:spPr>
          <a:xfrm>
            <a:off x="-73025" y="1052513"/>
            <a:ext cx="8975725" cy="5776912"/>
          </a:xfrm>
          <a:prstGeom prst="rect">
            <a:avLst/>
          </a:prstGeom>
          <a:noFill/>
          <a:ln w="9525">
            <a:noFill/>
          </a:ln>
        </p:spPr>
      </p:pic>
      <p:sp>
        <p:nvSpPr>
          <p:cNvPr id="41988" name="文本框 2"/>
          <p:cNvSpPr txBox="1"/>
          <p:nvPr/>
        </p:nvSpPr>
        <p:spPr>
          <a:xfrm>
            <a:off x="117475" y="1368425"/>
            <a:ext cx="8488363" cy="12001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800" dirty="0">
                <a:ea typeface="宋体" panose="02010600030101010101" pitchFamily="2" charset="-122"/>
                <a:sym typeface="微软雅黑" panose="020B0503020204020204" pitchFamily="34" charset="-122"/>
              </a:rPr>
              <a:t>2.</a:t>
            </a:r>
            <a:r>
              <a:rPr lang="zh-CN" altLang="zh-CN" sz="1800" dirty="0">
                <a:ea typeface="宋体" panose="02010600030101010101" pitchFamily="2" charset="-122"/>
                <a:sym typeface="微软雅黑" panose="020B0503020204020204" pitchFamily="34" charset="-122"/>
              </a:rPr>
              <a:t>货币供应量结构变动分析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sym typeface="微软雅黑" panose="020B0503020204020204" pitchFamily="34" charset="-122"/>
              </a:rPr>
              <a:t>货币供应量按其流动性大小，分为</a:t>
            </a:r>
            <a:r>
              <a:rPr lang="en-US" altLang="zh-CN" sz="1800" dirty="0">
                <a:ea typeface="宋体" panose="02010600030101010101" pitchFamily="2" charset="-122"/>
                <a:sym typeface="微软雅黑" panose="020B0503020204020204" pitchFamily="34" charset="-122"/>
              </a:rPr>
              <a:t>M</a:t>
            </a:r>
            <a:r>
              <a:rPr lang="en-US" altLang="zh-CN" sz="1800" baseline="-25000" dirty="0">
                <a:ea typeface="宋体" panose="02010600030101010101" pitchFamily="2" charset="-122"/>
                <a:sym typeface="微软雅黑" panose="020B0503020204020204" pitchFamily="34" charset="-122"/>
              </a:rPr>
              <a:t>0</a:t>
            </a:r>
            <a:r>
              <a:rPr lang="zh-CN" altLang="zh-CN" sz="1800" dirty="0">
                <a:ea typeface="宋体" panose="02010600030101010101" pitchFamily="2" charset="-122"/>
                <a:sym typeface="微软雅黑" panose="020B0503020204020204" pitchFamily="34" charset="-122"/>
              </a:rPr>
              <a:t>、</a:t>
            </a:r>
            <a:r>
              <a:rPr lang="en-US" altLang="zh-CN" sz="1800" dirty="0">
                <a:ea typeface="宋体" panose="02010600030101010101" pitchFamily="2" charset="-122"/>
                <a:sym typeface="微软雅黑" panose="020B0503020204020204" pitchFamily="34" charset="-122"/>
              </a:rPr>
              <a:t>M</a:t>
            </a:r>
            <a:r>
              <a:rPr lang="en-US" altLang="zh-CN" sz="1800" baseline="-25000" dirty="0">
                <a:ea typeface="宋体" panose="02010600030101010101" pitchFamily="2" charset="-122"/>
                <a:sym typeface="微软雅黑" panose="020B0503020204020204" pitchFamily="34" charset="-122"/>
              </a:rPr>
              <a:t>1</a:t>
            </a:r>
            <a:r>
              <a:rPr lang="en-US" altLang="zh-CN" sz="1800" dirty="0">
                <a:ea typeface="宋体" panose="02010600030101010101" pitchFamily="2" charset="-122"/>
                <a:sym typeface="微软雅黑" panose="020B0503020204020204" pitchFamily="34" charset="-122"/>
              </a:rPr>
              <a:t> </a:t>
            </a:r>
            <a:r>
              <a:rPr lang="zh-CN" altLang="zh-CN" sz="1800" dirty="0">
                <a:ea typeface="宋体" panose="02010600030101010101" pitchFamily="2" charset="-122"/>
                <a:sym typeface="微软雅黑" panose="020B0503020204020204" pitchFamily="34" charset="-122"/>
              </a:rPr>
              <a:t>、</a:t>
            </a:r>
            <a:r>
              <a:rPr lang="en-US" altLang="zh-CN" sz="1800" dirty="0">
                <a:ea typeface="宋体" panose="02010600030101010101" pitchFamily="2" charset="-122"/>
                <a:sym typeface="微软雅黑" panose="020B0503020204020204" pitchFamily="34" charset="-122"/>
              </a:rPr>
              <a:t>M</a:t>
            </a:r>
            <a:r>
              <a:rPr lang="en-US" altLang="zh-CN" sz="1800" baseline="-25000" dirty="0">
                <a:ea typeface="宋体" panose="02010600030101010101" pitchFamily="2" charset="-122"/>
                <a:sym typeface="微软雅黑" panose="020B0503020204020204" pitchFamily="34" charset="-122"/>
              </a:rPr>
              <a:t>2</a:t>
            </a:r>
            <a:r>
              <a:rPr lang="zh-CN" altLang="zh-CN" sz="1800" dirty="0">
                <a:ea typeface="宋体" panose="02010600030101010101" pitchFamily="2" charset="-122"/>
                <a:sym typeface="微软雅黑" panose="020B0503020204020204" pitchFamily="34" charset="-122"/>
              </a:rPr>
              <a:t>三个层次（暂时不考虑</a:t>
            </a:r>
            <a:r>
              <a:rPr lang="en-US" altLang="zh-CN" sz="1800" dirty="0">
                <a:ea typeface="宋体" panose="02010600030101010101" pitchFamily="2" charset="-122"/>
                <a:sym typeface="微软雅黑" panose="020B0503020204020204" pitchFamily="34" charset="-122"/>
              </a:rPr>
              <a:t>M</a:t>
            </a:r>
            <a:r>
              <a:rPr lang="en-US" altLang="zh-CN" sz="1800" baseline="-25000" dirty="0">
                <a:ea typeface="宋体" panose="02010600030101010101" pitchFamily="2" charset="-122"/>
                <a:sym typeface="微软雅黑" panose="020B0503020204020204" pitchFamily="34" charset="-122"/>
              </a:rPr>
              <a:t>3</a:t>
            </a:r>
            <a:r>
              <a:rPr lang="zh-CN" altLang="zh-CN" sz="1800" dirty="0">
                <a:ea typeface="宋体" panose="02010600030101010101" pitchFamily="2" charset="-122"/>
                <a:sym typeface="微软雅黑" panose="020B0503020204020204" pitchFamily="34" charset="-122"/>
              </a:rPr>
              <a:t>），各层次所占比重的大小，反映出货币流动性的强弱。货币政策、金融创新、以及居民对金融形势预期的变化等，会对货币供应量的结构产生不同程度的影响。</a:t>
            </a:r>
            <a:endParaRPr lang="zh-CN" altLang="zh-CN" sz="1800" dirty="0">
              <a:solidFill>
                <a:srgbClr val="FF0000"/>
              </a:solidFill>
              <a:ea typeface="宋体" panose="02010600030101010101" pitchFamily="2" charset="-122"/>
              <a:sym typeface="微软雅黑" panose="020B0503020204020204" pitchFamily="34" charset="-122"/>
            </a:endParaRPr>
          </a:p>
        </p:txBody>
      </p:sp>
      <p:sp>
        <p:nvSpPr>
          <p:cNvPr id="42071" name="文本框 108"/>
          <p:cNvSpPr txBox="1"/>
          <p:nvPr/>
        </p:nvSpPr>
        <p:spPr>
          <a:xfrm>
            <a:off x="1874203" y="2346960"/>
            <a:ext cx="5080000" cy="645160"/>
          </a:xfrm>
          <a:prstGeom prst="rect">
            <a:avLst/>
          </a:prstGeom>
          <a:noFill/>
          <a:ln w="9525">
            <a:noFill/>
          </a:ln>
        </p:spPr>
        <p:txBody>
          <a:bodyPr wrap="square">
            <a:spAutoFit/>
          </a:bodyPr>
          <a:p>
            <a:pPr eaLnBrk="1" hangingPunct="1">
              <a:buFont typeface="Arial" panose="020B0604020202020204" pitchFamily="34" charset="0"/>
            </a:pPr>
            <a:r>
              <a:rPr lang="" altLang="en-US" dirty="0">
                <a:solidFill>
                  <a:srgbClr val="000000"/>
                </a:solidFill>
                <a:latin typeface="宋体" panose="02010600030101010101" pitchFamily="2" charset="-122"/>
                <a:ea typeface="宋体" panose="02010600030101010101" pitchFamily="2" charset="-122"/>
              </a:rPr>
              <a:t>表</a:t>
            </a:r>
            <a:r>
              <a:rPr lang="" altLang="zh-CN" dirty="0">
                <a:solidFill>
                  <a:srgbClr val="000000"/>
                </a:solidFill>
                <a:latin typeface="宋体" panose="02010600030101010101" pitchFamily="2" charset="-122"/>
                <a:ea typeface="宋体" panose="02010600030101010101" pitchFamily="2" charset="-122"/>
              </a:rPr>
              <a:t>4-3  </a:t>
            </a:r>
            <a:r>
              <a:rPr lang="" altLang="zh-CN" sz="1400" dirty="0">
                <a:solidFill>
                  <a:srgbClr val="0000FF"/>
                </a:solidFill>
                <a:latin typeface="方正黑体_GBK" charset="0"/>
                <a:cs typeface="方正黑体_GBK" charset="0"/>
              </a:rPr>
              <a:t>2008~201</a:t>
            </a:r>
            <a:r>
              <a:rPr lang="en-US" altLang="" sz="1400" dirty="0">
                <a:solidFill>
                  <a:srgbClr val="0000FF"/>
                </a:solidFill>
                <a:latin typeface="方正黑体_GBK" charset="0"/>
                <a:cs typeface="方正黑体_GBK" charset="0"/>
              </a:rPr>
              <a:t>9</a:t>
            </a:r>
            <a:r>
              <a:rPr lang="" altLang="en-US" dirty="0">
                <a:solidFill>
                  <a:srgbClr val="000000"/>
                </a:solidFill>
                <a:latin typeface="宋体" panose="02010600030101010101" pitchFamily="2" charset="-122"/>
                <a:ea typeface="宋体" panose="02010600030101010101" pitchFamily="2" charset="-122"/>
              </a:rPr>
              <a:t>年我国各层次货币供应量结构</a:t>
            </a:r>
            <a:endParaRPr lang="" altLang="en-US" sz="3600" dirty="0">
              <a:latin typeface="Calibri" panose="020F0502020204030204" pitchFamily="34" charset="0"/>
            </a:endParaRPr>
          </a:p>
        </p:txBody>
      </p:sp>
      <p:sp>
        <p:nvSpPr>
          <p:cNvPr id="42072" name="文本框 3"/>
          <p:cNvSpPr txBox="1"/>
          <p:nvPr/>
        </p:nvSpPr>
        <p:spPr>
          <a:xfrm>
            <a:off x="136525" y="4948238"/>
            <a:ext cx="8596313" cy="119888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sz="1800" dirty="0">
                <a:solidFill>
                  <a:srgbClr val="FF0000"/>
                </a:solidFill>
                <a:ea typeface="宋体" panose="02010600030101010101" pitchFamily="2" charset="-122"/>
              </a:rPr>
              <a:t>　从表4-3我们可以看出,M0在M1、M2中的比重基本呈逐年下降的趋势。M0在M1中的比重从2008年的20.61%下降至2019年的13.40%;M0在M2中的比重从2008年的7.24%下降至2019年的3.89%。M0在M1、M2中比重的下降,反映了这个时期我国的金融交易工具有了很大的发展,流通中的现金减少,存款储蓄有所增加。</a:t>
            </a:r>
            <a:endParaRPr sz="1800" dirty="0">
              <a:solidFill>
                <a:srgbClr val="FF0000"/>
              </a:solidFill>
              <a:ea typeface="宋体" panose="02010600030101010101" pitchFamily="2" charset="-122"/>
            </a:endParaRPr>
          </a:p>
        </p:txBody>
      </p:sp>
      <p:pic>
        <p:nvPicPr>
          <p:cNvPr id="2" name="图片 1"/>
          <p:cNvPicPr>
            <a:picLocks noChangeAspect="1"/>
          </p:cNvPicPr>
          <p:nvPr>
            <p:custDataLst>
              <p:tags r:id="rId3"/>
            </p:custDataLst>
          </p:nvPr>
        </p:nvPicPr>
        <p:blipFill>
          <a:blip r:embed="rId4"/>
          <a:stretch>
            <a:fillRect/>
          </a:stretch>
        </p:blipFill>
        <p:spPr>
          <a:xfrm>
            <a:off x="1664970" y="2992120"/>
            <a:ext cx="6621780" cy="214884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010" name="标题 1"/>
          <p:cNvSpPr>
            <a:spLocks noGrp="1"/>
          </p:cNvSpPr>
          <p:nvPr>
            <p:ph type="title" idx="4294967295"/>
          </p:nvPr>
        </p:nvSpPr>
        <p:spPr>
          <a:xfrm>
            <a:off x="-2144712" y="347663"/>
            <a:ext cx="8229600" cy="704850"/>
          </a:xfrm>
          <a:ln/>
        </p:spPr>
        <p:txBody>
          <a:bodyPr vert="horz" wrap="square" lIns="91440" tIns="45720" rIns="91440" bIns="45720" anchor="ctr"/>
          <a:p>
            <a:r>
              <a:rPr lang="zh-CN" altLang="zh-CN" sz="2800" dirty="0"/>
              <a:t>第二节</a:t>
            </a:r>
            <a:r>
              <a:rPr lang="en-US" altLang="zh-CN" sz="2800" dirty="0"/>
              <a:t>  </a:t>
            </a:r>
            <a:r>
              <a:rPr lang="zh-CN" altLang="zh-CN" sz="2800" dirty="0"/>
              <a:t>货币供应量统计</a:t>
            </a:r>
            <a:endParaRPr lang="zh-CN" altLang="zh-CN" sz="2800" dirty="0"/>
          </a:p>
        </p:txBody>
      </p:sp>
      <p:pic>
        <p:nvPicPr>
          <p:cNvPr id="4301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43012" name="Group 22"/>
          <p:cNvGrpSpPr/>
          <p:nvPr/>
        </p:nvGrpSpPr>
        <p:grpSpPr>
          <a:xfrm>
            <a:off x="179388" y="1268413"/>
            <a:ext cx="8964612" cy="4579937"/>
            <a:chOff x="-11080" y="-9504"/>
            <a:chExt cx="4547357" cy="597408"/>
          </a:xfrm>
        </p:grpSpPr>
        <p:grpSp>
          <p:nvGrpSpPr>
            <p:cNvPr id="43013" name="Group 23"/>
            <p:cNvGrpSpPr/>
            <p:nvPr/>
          </p:nvGrpSpPr>
          <p:grpSpPr>
            <a:xfrm>
              <a:off x="-11080" y="-9504"/>
              <a:ext cx="4547357" cy="597408"/>
              <a:chOff x="0" y="0"/>
              <a:chExt cx="4547357" cy="597408"/>
            </a:xfrm>
          </p:grpSpPr>
          <p:pic>
            <p:nvPicPr>
              <p:cNvPr id="43015" name="圆角矩形 22"/>
              <p:cNvPicPr/>
              <p:nvPr/>
            </p:nvPicPr>
            <p:blipFill>
              <a:blip r:embed="rId2"/>
              <a:stretch>
                <a:fillRect/>
              </a:stretch>
            </p:blipFill>
            <p:spPr>
              <a:xfrm>
                <a:off x="0" y="0"/>
                <a:ext cx="4413504" cy="597408"/>
              </a:xfrm>
              <a:prstGeom prst="rect">
                <a:avLst/>
              </a:prstGeom>
              <a:noFill/>
              <a:ln w="9525">
                <a:noFill/>
              </a:ln>
            </p:spPr>
          </p:pic>
          <p:sp>
            <p:nvSpPr>
              <p:cNvPr id="43016" name="Text Box 25"/>
              <p:cNvSpPr txBox="1"/>
              <p:nvPr/>
            </p:nvSpPr>
            <p:spPr>
              <a:xfrm>
                <a:off x="39201" y="37625"/>
                <a:ext cx="4508156" cy="554031"/>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3014" name="TextBox 24"/>
            <p:cNvSpPr txBox="1"/>
            <p:nvPr/>
          </p:nvSpPr>
          <p:spPr>
            <a:xfrm>
              <a:off x="99388" y="28121"/>
              <a:ext cx="4192568" cy="55403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五、货币供应量统计分析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（二）货币供应量与有关因素的关系分析</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．货币供应量与国民经济发展关系的分析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）国民经济各部门之间关系</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Y=C+I+NX                NX=X-M                                                                </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上式反映了收入、消费、投资以及国际贸易之间的基本关系，进一步有：</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Y-C=I+ NX          S=I+ X</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）货币量与国民经济关系</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M</a:t>
              </a:r>
              <a:r>
                <a:rPr lang="zh-CN" altLang="zh-CN" sz="1800" dirty="0">
                  <a:ea typeface="宋体" panose="02010600030101010101" pitchFamily="2" charset="-122"/>
                </a:rPr>
                <a:t>·</a:t>
              </a:r>
              <a:r>
                <a:rPr lang="en-US" altLang="zh-CN" sz="1800" dirty="0">
                  <a:ea typeface="宋体" panose="02010600030101010101" pitchFamily="2" charset="-122"/>
                </a:rPr>
                <a:t>V=P</a:t>
              </a:r>
              <a:r>
                <a:rPr lang="zh-CN" altLang="zh-CN" sz="1800" dirty="0">
                  <a:ea typeface="宋体" panose="02010600030101010101" pitchFamily="2" charset="-122"/>
                </a:rPr>
                <a:t>·</a:t>
              </a:r>
              <a:r>
                <a:rPr lang="en-US" altLang="zh-CN" sz="1800" dirty="0">
                  <a:ea typeface="宋体" panose="02010600030101010101" pitchFamily="2" charset="-122"/>
                </a:rPr>
                <a:t>T</a:t>
              </a:r>
              <a:r>
                <a:rPr lang="zh-CN" altLang="zh-CN" sz="1800" dirty="0">
                  <a:ea typeface="宋体" panose="02010600030101010101" pitchFamily="2" charset="-122"/>
                </a:rPr>
                <a:t>或</a:t>
              </a:r>
              <a:r>
                <a:rPr lang="en-US" altLang="zh-CN" sz="1800" dirty="0">
                  <a:ea typeface="宋体" panose="02010600030101010101" pitchFamily="2" charset="-122"/>
                </a:rPr>
                <a:t>M=P</a:t>
              </a:r>
              <a:r>
                <a:rPr lang="zh-CN" altLang="zh-CN" sz="1800" dirty="0">
                  <a:ea typeface="宋体" panose="02010600030101010101" pitchFamily="2" charset="-122"/>
                </a:rPr>
                <a:t>·</a:t>
              </a:r>
              <a:r>
                <a:rPr lang="en-US" altLang="zh-CN" sz="1800" dirty="0">
                  <a:ea typeface="宋体" panose="02010600030101010101" pitchFamily="2" charset="-122"/>
                </a:rPr>
                <a:t>T/V</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而商品和劳务的交易总量即为当年新创造的收入，即：</a:t>
              </a:r>
              <a:r>
                <a:rPr lang="en-US" altLang="zh-CN" sz="1800" dirty="0">
                  <a:ea typeface="宋体" panose="02010600030101010101" pitchFamily="2" charset="-122"/>
                </a:rPr>
                <a:t>Y=P</a:t>
              </a:r>
              <a:r>
                <a:rPr lang="zh-CN" altLang="zh-CN" sz="1800" dirty="0">
                  <a:ea typeface="宋体" panose="02010600030101010101" pitchFamily="2" charset="-122"/>
                </a:rPr>
                <a:t>·</a:t>
              </a:r>
              <a:r>
                <a:rPr lang="en-US" altLang="zh-CN" sz="1800" dirty="0">
                  <a:ea typeface="宋体" panose="02010600030101010101" pitchFamily="2" charset="-122"/>
                </a:rPr>
                <a:t>T   </a:t>
              </a:r>
              <a:r>
                <a:rPr lang="zh-CN" altLang="zh-CN" sz="1800" dirty="0">
                  <a:ea typeface="宋体" panose="02010600030101010101" pitchFamily="2" charset="-122"/>
                </a:rPr>
                <a:t>因此，</a:t>
              </a:r>
              <a:r>
                <a:rPr lang="en-US" altLang="zh-CN" sz="1800" dirty="0">
                  <a:ea typeface="宋体" panose="02010600030101010101" pitchFamily="2" charset="-122"/>
                </a:rPr>
                <a:t>M=Y/V</a:t>
              </a:r>
              <a:r>
                <a:rPr lang="zh-CN" altLang="en-US" sz="1800" dirty="0">
                  <a:ea typeface="宋体" panose="02010600030101010101" pitchFamily="2" charset="-122"/>
                </a:rPr>
                <a:t>美由此可</a:t>
              </a:r>
              <a:r>
                <a:rPr lang="zh-CN" altLang="zh-CN" sz="1800" dirty="0">
                  <a:ea typeface="宋体" panose="02010600030101010101" pitchFamily="2" charset="-122"/>
                </a:rPr>
                <a:t>了解一国国民收入、消费、投资、储蓄之间的关系，国内经济与国际经济之间的关系，货币与国民收入之间的关系。</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3</a:t>
              </a:r>
              <a:r>
                <a:rPr lang="zh-CN" altLang="zh-CN" sz="1800" dirty="0">
                  <a:ea typeface="宋体" panose="02010600030101010101" pitchFamily="2" charset="-122"/>
                </a:rPr>
                <a:t>）货币供应量与经济增长速度和物价上涨关系</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在实际分析中，通常把货币供应量与经济增长速度和物价进行比较，即：</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货币供应量增长率</a:t>
              </a:r>
              <a:r>
                <a:rPr lang="en-US" altLang="zh-CN" sz="1800" dirty="0">
                  <a:ea typeface="宋体" panose="02010600030101010101" pitchFamily="2" charset="-122"/>
                </a:rPr>
                <a:t>=GDP</a:t>
              </a:r>
              <a:r>
                <a:rPr lang="zh-CN" altLang="zh-CN" sz="1800" dirty="0">
                  <a:ea typeface="宋体" panose="02010600030101010101" pitchFamily="2" charset="-122"/>
                </a:rPr>
                <a:t>增长率</a:t>
              </a:r>
              <a:r>
                <a:rPr lang="en-US" altLang="zh-CN" sz="1800" dirty="0">
                  <a:ea typeface="宋体" panose="02010600030101010101" pitchFamily="2" charset="-122"/>
                </a:rPr>
                <a:t>+</a:t>
              </a:r>
              <a:r>
                <a:rPr lang="zh-CN" altLang="zh-CN" sz="1800" dirty="0">
                  <a:ea typeface="宋体" panose="02010600030101010101" pitchFamily="2" charset="-122"/>
                </a:rPr>
                <a:t>物价上涨率</a:t>
              </a:r>
              <a:endParaRPr lang="zh-CN" altLang="zh-CN" sz="1800" dirty="0">
                <a:ea typeface="宋体" panose="02010600030101010101" pitchFamily="2" charset="-122"/>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标题 1"/>
          <p:cNvSpPr>
            <a:spLocks noGrp="1"/>
          </p:cNvSpPr>
          <p:nvPr>
            <p:ph type="title" idx="4294967295"/>
          </p:nvPr>
        </p:nvSpPr>
        <p:spPr>
          <a:xfrm>
            <a:off x="-2144712" y="347663"/>
            <a:ext cx="8229600" cy="704850"/>
          </a:xfrm>
          <a:ln/>
        </p:spPr>
        <p:txBody>
          <a:bodyPr vert="horz" wrap="square" lIns="91440" tIns="45720" rIns="91440" bIns="45720" anchor="ctr"/>
          <a:p>
            <a:r>
              <a:rPr lang="zh-CN" altLang="zh-CN" sz="2800" dirty="0"/>
              <a:t>第二节</a:t>
            </a:r>
            <a:r>
              <a:rPr lang="en-US" altLang="zh-CN" sz="2800" dirty="0"/>
              <a:t>  </a:t>
            </a:r>
            <a:r>
              <a:rPr lang="zh-CN" altLang="zh-CN" sz="2800" dirty="0"/>
              <a:t>货币供应量统计</a:t>
            </a:r>
            <a:endParaRPr lang="zh-CN" altLang="zh-CN" sz="2800" dirty="0"/>
          </a:p>
        </p:txBody>
      </p:sp>
      <p:pic>
        <p:nvPicPr>
          <p:cNvPr id="4403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44036" name="Group 22"/>
          <p:cNvGrpSpPr/>
          <p:nvPr/>
        </p:nvGrpSpPr>
        <p:grpSpPr>
          <a:xfrm>
            <a:off x="179388" y="1295400"/>
            <a:ext cx="8964612" cy="5802313"/>
            <a:chOff x="-11080" y="-9504"/>
            <a:chExt cx="4547357" cy="704478"/>
          </a:xfrm>
        </p:grpSpPr>
        <p:grpSp>
          <p:nvGrpSpPr>
            <p:cNvPr id="44037" name="Group 23"/>
            <p:cNvGrpSpPr/>
            <p:nvPr/>
          </p:nvGrpSpPr>
          <p:grpSpPr>
            <a:xfrm>
              <a:off x="-11080" y="-9504"/>
              <a:ext cx="4547357" cy="704478"/>
              <a:chOff x="0" y="0"/>
              <a:chExt cx="4547357" cy="704478"/>
            </a:xfrm>
          </p:grpSpPr>
          <p:pic>
            <p:nvPicPr>
              <p:cNvPr id="44039" name="圆角矩形 22"/>
              <p:cNvPicPr/>
              <p:nvPr/>
            </p:nvPicPr>
            <p:blipFill>
              <a:blip r:embed="rId2"/>
              <a:stretch>
                <a:fillRect/>
              </a:stretch>
            </p:blipFill>
            <p:spPr>
              <a:xfrm>
                <a:off x="0" y="0"/>
                <a:ext cx="4413504" cy="597408"/>
              </a:xfrm>
              <a:prstGeom prst="rect">
                <a:avLst/>
              </a:prstGeom>
              <a:noFill/>
              <a:ln w="9525">
                <a:noFill/>
              </a:ln>
            </p:spPr>
          </p:pic>
          <p:sp>
            <p:nvSpPr>
              <p:cNvPr id="44040" name="Text Box 25"/>
              <p:cNvSpPr txBox="1"/>
              <p:nvPr/>
            </p:nvSpPr>
            <p:spPr>
              <a:xfrm>
                <a:off x="39201" y="37625"/>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4038" name="TextBox 24"/>
            <p:cNvSpPr txBox="1"/>
            <p:nvPr/>
          </p:nvSpPr>
          <p:spPr>
            <a:xfrm>
              <a:off x="135028" y="49210"/>
              <a:ext cx="4192568" cy="6165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五、货币供应量统计分析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（二）货币供应量与有关因素的关系分析</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．货币供应量与信用可供量关系的分析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信用可供量是指全社会各种信用可供量的总和，主要包括银行信用和非银行信用，具体有商业信用、银行信用、国家信用、消费信用、租赁信用、国际信用等。</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3</a:t>
              </a:r>
              <a:r>
                <a:rPr lang="zh-CN" altLang="zh-CN" sz="1800" dirty="0">
                  <a:ea typeface="宋体" panose="02010600030101010101" pitchFamily="2" charset="-122"/>
                </a:rPr>
                <a:t>．货币供应量与资产结构关系的分析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资产结构通常是指具有不同收益率、不同风险与到期日的各种资产在整个社会资产中的分配状况。</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4</a:t>
              </a:r>
              <a:r>
                <a:rPr lang="zh-CN" altLang="zh-CN" sz="1800" dirty="0">
                  <a:ea typeface="宋体" panose="02010600030101010101" pitchFamily="2" charset="-122"/>
                </a:rPr>
                <a:t>．货币供应量与物价关系的分析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虽然西方的货币数量说存在一些缺陷，但是我们还是可以从中大体了解货币供应量与物价之间的关系。从上面的交易方程式</a:t>
              </a:r>
              <a:r>
                <a:rPr lang="en-US" altLang="zh-CN" sz="1800" dirty="0">
                  <a:ea typeface="宋体" panose="02010600030101010101" pitchFamily="2" charset="-122"/>
                </a:rPr>
                <a:t>MV=PT</a:t>
              </a:r>
              <a:r>
                <a:rPr lang="zh-CN" altLang="zh-CN" sz="1800" dirty="0">
                  <a:ea typeface="宋体" panose="02010600030101010101" pitchFamily="2" charset="-122"/>
                </a:rPr>
                <a:t>，可推出</a:t>
              </a:r>
              <a:r>
                <a:rPr lang="en-US" altLang="zh-CN" sz="1800" dirty="0">
                  <a:ea typeface="宋体" panose="02010600030101010101" pitchFamily="2" charset="-122"/>
                </a:rPr>
                <a:t>P=MV/T</a:t>
              </a:r>
              <a:r>
                <a:rPr lang="zh-CN" altLang="zh-CN" sz="1800" dirty="0">
                  <a:ea typeface="宋体" panose="02010600030101010101" pitchFamily="2" charset="-122"/>
                </a:rPr>
                <a:t>，由于</a:t>
              </a:r>
              <a:r>
                <a:rPr lang="en-US" altLang="zh-CN" sz="1800" dirty="0">
                  <a:ea typeface="宋体" panose="02010600030101010101" pitchFamily="2" charset="-122"/>
                </a:rPr>
                <a:t>V</a:t>
              </a:r>
              <a:r>
                <a:rPr lang="zh-CN" altLang="zh-CN" sz="1800" dirty="0">
                  <a:ea typeface="宋体" panose="02010600030101010101" pitchFamily="2" charset="-122"/>
                </a:rPr>
                <a:t>和</a:t>
              </a:r>
              <a:r>
                <a:rPr lang="en-US" altLang="zh-CN" sz="1800" dirty="0">
                  <a:ea typeface="宋体" panose="02010600030101010101" pitchFamily="2" charset="-122"/>
                </a:rPr>
                <a:t>T</a:t>
              </a:r>
              <a:r>
                <a:rPr lang="zh-CN" altLang="zh-CN" sz="1800" dirty="0">
                  <a:ea typeface="宋体" panose="02010600030101010101" pitchFamily="2" charset="-122"/>
                </a:rPr>
                <a:t>长期都不受</a:t>
              </a:r>
              <a:r>
                <a:rPr lang="en-US" altLang="zh-CN" sz="1800" dirty="0">
                  <a:ea typeface="宋体" panose="02010600030101010101" pitchFamily="2" charset="-122"/>
                </a:rPr>
                <a:t>M</a:t>
              </a:r>
              <a:r>
                <a:rPr lang="zh-CN" altLang="zh-CN" sz="1800" dirty="0">
                  <a:ea typeface="宋体" panose="02010600030101010101" pitchFamily="2" charset="-122"/>
                </a:rPr>
                <a:t>变动的影响，因此，货币供应量增加所产生的影响，就是引起一般物价水平同比例的上升，因此费雪得出结论说“货币数量决定着物价水平”。</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标题 1"/>
          <p:cNvSpPr>
            <a:spLocks noGrp="1"/>
          </p:cNvSpPr>
          <p:nvPr>
            <p:ph type="title" idx="4294967295"/>
          </p:nvPr>
        </p:nvSpPr>
        <p:spPr>
          <a:xfrm>
            <a:off x="-1620837" y="333375"/>
            <a:ext cx="8229600" cy="704850"/>
          </a:xfrm>
          <a:ln/>
        </p:spPr>
        <p:txBody>
          <a:bodyPr vert="horz" wrap="square" lIns="91440" tIns="45720" rIns="91440" bIns="45720" anchor="ctr"/>
          <a:p>
            <a:r>
              <a:rPr lang="zh-CN" altLang="zh-CN" sz="2800" dirty="0"/>
              <a:t>第三节</a:t>
            </a:r>
            <a:r>
              <a:rPr lang="en-US" altLang="zh-CN" sz="2800" dirty="0"/>
              <a:t>  </a:t>
            </a:r>
            <a:r>
              <a:rPr lang="zh-CN" altLang="zh-CN" sz="2800" dirty="0"/>
              <a:t>货币概览与银行概览</a:t>
            </a:r>
            <a:endParaRPr lang="zh-CN" altLang="zh-CN" sz="2800" dirty="0"/>
          </a:p>
        </p:txBody>
      </p:sp>
      <p:pic>
        <p:nvPicPr>
          <p:cNvPr id="4505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45060" name="Group 22"/>
          <p:cNvGrpSpPr/>
          <p:nvPr/>
        </p:nvGrpSpPr>
        <p:grpSpPr>
          <a:xfrm>
            <a:off x="179388" y="1371600"/>
            <a:ext cx="8964612" cy="4433888"/>
            <a:chOff x="-11080" y="-9504"/>
            <a:chExt cx="4547357" cy="597408"/>
          </a:xfrm>
        </p:grpSpPr>
        <p:grpSp>
          <p:nvGrpSpPr>
            <p:cNvPr id="45061" name="Group 23"/>
            <p:cNvGrpSpPr/>
            <p:nvPr/>
          </p:nvGrpSpPr>
          <p:grpSpPr>
            <a:xfrm>
              <a:off x="-11080" y="-9504"/>
              <a:ext cx="4547357" cy="597408"/>
              <a:chOff x="0" y="0"/>
              <a:chExt cx="4547357" cy="597408"/>
            </a:xfrm>
          </p:grpSpPr>
          <p:pic>
            <p:nvPicPr>
              <p:cNvPr id="45063" name="圆角矩形 22"/>
              <p:cNvPicPr/>
              <p:nvPr/>
            </p:nvPicPr>
            <p:blipFill>
              <a:blip r:embed="rId2"/>
              <a:stretch>
                <a:fillRect/>
              </a:stretch>
            </p:blipFill>
            <p:spPr>
              <a:xfrm>
                <a:off x="0" y="0"/>
                <a:ext cx="4413504" cy="597408"/>
              </a:xfrm>
              <a:prstGeom prst="rect">
                <a:avLst/>
              </a:prstGeom>
              <a:noFill/>
              <a:ln w="9525">
                <a:noFill/>
              </a:ln>
            </p:spPr>
          </p:pic>
          <p:sp>
            <p:nvSpPr>
              <p:cNvPr id="45064" name="Text Box 25"/>
              <p:cNvSpPr txBox="1"/>
              <p:nvPr/>
            </p:nvSpPr>
            <p:spPr>
              <a:xfrm>
                <a:off x="39201" y="37625"/>
                <a:ext cx="4508156" cy="54240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5062" name="TextBox 24"/>
            <p:cNvSpPr txBox="1"/>
            <p:nvPr/>
          </p:nvSpPr>
          <p:spPr>
            <a:xfrm>
              <a:off x="99388" y="74912"/>
              <a:ext cx="4192568" cy="41747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b="1" dirty="0">
                  <a:ea typeface="宋体" panose="02010600030101010101" pitchFamily="2" charset="-122"/>
                </a:rPr>
                <a:t>一、金融概览概述</a:t>
              </a:r>
              <a:endParaRPr lang="zh-CN" altLang="zh-CN" sz="1800" b="1"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货币供应量的统计应采取三级汇总的形式</a:t>
              </a:r>
              <a:r>
                <a:rPr lang="zh-CN" altLang="en-US" sz="1800" dirty="0">
                  <a:ea typeface="宋体" panose="02010600030101010101" pitchFamily="2" charset="-122"/>
                </a:rPr>
                <a:t>：</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第一级是将金融机构分成货币当局、存款货币银行和非货币金融机构三类，形成各自的资产负债表。</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第二级是将货币当局和存款货币银行的资产负债表合并成“货币概览”。</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第三级是将非货币金融机构资产负债表与货币概览合并成“金融概览”。</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金融概览是记录一个国家金融活动的整体状况，是全面衡量经济部门的所有清偿手段，描绘整个金融体系与其他经济部门之间经济联系的信息资料。</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我国目前还没有进行第三级汇总，仅编制将货币概览与特定存款机构资产负债表合并的“银行概览”。其中特定存款机构指金融信托投资公司、金融租赁公司、国家开发银行和中国进出口银行。</a:t>
              </a:r>
              <a:endParaRPr lang="zh-CN" altLang="zh-CN" sz="1800" dirty="0">
                <a:ea typeface="宋体" panose="02010600030101010101" pitchFamily="2" charset="-122"/>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标题 1"/>
          <p:cNvSpPr>
            <a:spLocks noGrp="1"/>
          </p:cNvSpPr>
          <p:nvPr>
            <p:ph type="title" idx="4294967295"/>
          </p:nvPr>
        </p:nvSpPr>
        <p:spPr>
          <a:xfrm>
            <a:off x="457200" y="333375"/>
            <a:ext cx="8229600" cy="704850"/>
          </a:xfrm>
          <a:ln/>
        </p:spPr>
        <p:txBody>
          <a:bodyPr vert="horz" wrap="square" lIns="91440" tIns="45720" rIns="91440" bIns="45720" anchor="ctr"/>
          <a:p>
            <a:r>
              <a:rPr lang="zh-CN" altLang="zh-CN" sz="2800" dirty="0"/>
              <a:t>第四章</a:t>
            </a:r>
            <a:r>
              <a:rPr lang="en-US" altLang="zh-CN" sz="2800" dirty="0"/>
              <a:t>  </a:t>
            </a:r>
            <a:r>
              <a:rPr lang="zh-CN" altLang="zh-CN" sz="2800" dirty="0"/>
              <a:t>中央银行统计</a:t>
            </a:r>
            <a:endParaRPr lang="zh-CN" altLang="zh-CN" sz="2800" dirty="0"/>
          </a:p>
        </p:txBody>
      </p:sp>
      <p:pic>
        <p:nvPicPr>
          <p:cNvPr id="2765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27652" name="Group 4"/>
          <p:cNvGrpSpPr/>
          <p:nvPr/>
        </p:nvGrpSpPr>
        <p:grpSpPr>
          <a:xfrm>
            <a:off x="2328863" y="1573213"/>
            <a:ext cx="4413250" cy="800100"/>
            <a:chOff x="-11080" y="-10304"/>
            <a:chExt cx="4413504" cy="800206"/>
          </a:xfrm>
        </p:grpSpPr>
        <p:grpSp>
          <p:nvGrpSpPr>
            <p:cNvPr id="27688" name="Group 5"/>
            <p:cNvGrpSpPr/>
            <p:nvPr/>
          </p:nvGrpSpPr>
          <p:grpSpPr>
            <a:xfrm>
              <a:off x="-11080" y="-10304"/>
              <a:ext cx="4413504" cy="597408"/>
              <a:chOff x="0" y="0"/>
              <a:chExt cx="4413504" cy="597408"/>
            </a:xfrm>
          </p:grpSpPr>
          <p:pic>
            <p:nvPicPr>
              <p:cNvPr id="27691" name="圆角矩形 3"/>
              <p:cNvPicPr/>
              <p:nvPr/>
            </p:nvPicPr>
            <p:blipFill>
              <a:blip r:embed="rId2"/>
              <a:stretch>
                <a:fillRect/>
              </a:stretch>
            </p:blipFill>
            <p:spPr>
              <a:xfrm>
                <a:off x="0" y="0"/>
                <a:ext cx="4413504" cy="597408"/>
              </a:xfrm>
              <a:prstGeom prst="rect">
                <a:avLst/>
              </a:prstGeom>
              <a:noFill/>
              <a:ln w="9525">
                <a:noFill/>
              </a:ln>
            </p:spPr>
          </p:pic>
          <p:sp>
            <p:nvSpPr>
              <p:cNvPr id="27692"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7689"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7690" name="TextBox 11"/>
            <p:cNvSpPr txBox="1"/>
            <p:nvPr/>
          </p:nvSpPr>
          <p:spPr>
            <a:xfrm>
              <a:off x="1439896" y="143793"/>
              <a:ext cx="2520280" cy="64610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本章学习目标</a:t>
              </a:r>
              <a:endParaRPr lang="zh-CN" altLang="zh-CN" sz="1800" dirty="0">
                <a:ea typeface="宋体" panose="02010600030101010101" pitchFamily="2" charset="-122"/>
              </a:endParaRPr>
            </a:p>
            <a:p>
              <a:pPr marL="0" lvl="0" indent="0" eaLnBrk="1" hangingPunct="1">
                <a:spcBef>
                  <a:spcPct val="0"/>
                </a:spcBef>
                <a:buNone/>
              </a:pPr>
              <a:endParaRPr lang="zh-CN" altLang="en-US" sz="1800" dirty="0"/>
            </a:p>
          </p:txBody>
        </p:sp>
      </p:grpSp>
      <p:grpSp>
        <p:nvGrpSpPr>
          <p:cNvPr id="27653" name="Group 10"/>
          <p:cNvGrpSpPr/>
          <p:nvPr/>
        </p:nvGrpSpPr>
        <p:grpSpPr>
          <a:xfrm>
            <a:off x="2328863" y="2149475"/>
            <a:ext cx="4413250" cy="603250"/>
            <a:chOff x="-11080" y="-14101"/>
            <a:chExt cx="4413504" cy="603504"/>
          </a:xfrm>
        </p:grpSpPr>
        <p:grpSp>
          <p:nvGrpSpPr>
            <p:cNvPr id="27684" name="Group 11"/>
            <p:cNvGrpSpPr/>
            <p:nvPr/>
          </p:nvGrpSpPr>
          <p:grpSpPr>
            <a:xfrm>
              <a:off x="-11080" y="-14101"/>
              <a:ext cx="4413504" cy="603504"/>
              <a:chOff x="0" y="0"/>
              <a:chExt cx="4413504" cy="603504"/>
            </a:xfrm>
          </p:grpSpPr>
          <p:pic>
            <p:nvPicPr>
              <p:cNvPr id="27686" name="圆角矩形 14"/>
              <p:cNvPicPr/>
              <p:nvPr/>
            </p:nvPicPr>
            <p:blipFill>
              <a:blip r:embed="rId3"/>
              <a:stretch>
                <a:fillRect/>
              </a:stretch>
            </p:blipFill>
            <p:spPr>
              <a:xfrm>
                <a:off x="0" y="0"/>
                <a:ext cx="4413504" cy="603504"/>
              </a:xfrm>
              <a:prstGeom prst="rect">
                <a:avLst/>
              </a:prstGeom>
              <a:noFill/>
              <a:ln w="9525">
                <a:noFill/>
              </a:ln>
            </p:spPr>
          </p:pic>
          <p:sp>
            <p:nvSpPr>
              <p:cNvPr id="27687"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7685" name="TextBox 16"/>
            <p:cNvSpPr txBox="1"/>
            <p:nvPr/>
          </p:nvSpPr>
          <p:spPr>
            <a:xfrm>
              <a:off x="143849" y="168905"/>
              <a:ext cx="4176634" cy="3694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第一节</a:t>
              </a:r>
              <a:r>
                <a:rPr lang="en-US" altLang="zh-CN" sz="1800" dirty="0">
                  <a:ea typeface="宋体" panose="02010600030101010101" pitchFamily="2" charset="-122"/>
                </a:rPr>
                <a:t>  </a:t>
              </a:r>
              <a:r>
                <a:rPr lang="zh-CN" altLang="zh-CN" sz="1800" dirty="0">
                  <a:ea typeface="宋体" panose="02010600030101010101" pitchFamily="2" charset="-122"/>
                </a:rPr>
                <a:t>中央银行货币政策中间指标体系</a:t>
              </a:r>
              <a:endParaRPr lang="zh-CN" altLang="zh-CN" sz="1800" dirty="0">
                <a:ea typeface="宋体" panose="02010600030101010101" pitchFamily="2" charset="-122"/>
              </a:endParaRPr>
            </a:p>
          </p:txBody>
        </p:sp>
      </p:grpSp>
      <p:grpSp>
        <p:nvGrpSpPr>
          <p:cNvPr id="27654" name="Group 16"/>
          <p:cNvGrpSpPr/>
          <p:nvPr/>
        </p:nvGrpSpPr>
        <p:grpSpPr>
          <a:xfrm>
            <a:off x="2328863" y="2725738"/>
            <a:ext cx="4411662" cy="596900"/>
            <a:chOff x="-11080" y="-11802"/>
            <a:chExt cx="4413504" cy="597408"/>
          </a:xfrm>
        </p:grpSpPr>
        <p:grpSp>
          <p:nvGrpSpPr>
            <p:cNvPr id="27679" name="Group 17"/>
            <p:cNvGrpSpPr/>
            <p:nvPr/>
          </p:nvGrpSpPr>
          <p:grpSpPr>
            <a:xfrm>
              <a:off x="-11080" y="-11802"/>
              <a:ext cx="4413504" cy="597408"/>
              <a:chOff x="0" y="0"/>
              <a:chExt cx="4413504" cy="597408"/>
            </a:xfrm>
          </p:grpSpPr>
          <p:pic>
            <p:nvPicPr>
              <p:cNvPr id="27682" name="圆角矩形 18"/>
              <p:cNvPicPr/>
              <p:nvPr/>
            </p:nvPicPr>
            <p:blipFill>
              <a:blip r:embed="rId2"/>
              <a:stretch>
                <a:fillRect/>
              </a:stretch>
            </p:blipFill>
            <p:spPr>
              <a:xfrm>
                <a:off x="0" y="0"/>
                <a:ext cx="4413504" cy="597408"/>
              </a:xfrm>
              <a:prstGeom prst="rect">
                <a:avLst/>
              </a:prstGeom>
              <a:noFill/>
              <a:ln w="9525">
                <a:noFill/>
              </a:ln>
            </p:spPr>
          </p:pic>
          <p:sp>
            <p:nvSpPr>
              <p:cNvPr id="27683"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7680"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7681" name="TextBox 20"/>
            <p:cNvSpPr txBox="1"/>
            <p:nvPr/>
          </p:nvSpPr>
          <p:spPr>
            <a:xfrm>
              <a:off x="71496" y="128984"/>
              <a:ext cx="4248352"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第二节</a:t>
              </a:r>
              <a:r>
                <a:rPr lang="en-US" altLang="zh-CN" sz="1800" dirty="0">
                  <a:ea typeface="宋体" panose="02010600030101010101" pitchFamily="2" charset="-122"/>
                </a:rPr>
                <a:t>  </a:t>
              </a:r>
              <a:r>
                <a:rPr lang="zh-CN" altLang="zh-CN" sz="1800" dirty="0">
                  <a:ea typeface="宋体" panose="02010600030101010101" pitchFamily="2" charset="-122"/>
                </a:rPr>
                <a:t>货币供应量统计</a:t>
              </a:r>
              <a:endParaRPr lang="zh-CN" altLang="zh-CN" sz="1800" dirty="0">
                <a:ea typeface="宋体" panose="02010600030101010101" pitchFamily="2" charset="-122"/>
              </a:endParaRPr>
            </a:p>
          </p:txBody>
        </p:sp>
      </p:grpSp>
      <p:grpSp>
        <p:nvGrpSpPr>
          <p:cNvPr id="27655" name="Group 16"/>
          <p:cNvGrpSpPr/>
          <p:nvPr/>
        </p:nvGrpSpPr>
        <p:grpSpPr>
          <a:xfrm>
            <a:off x="2339975" y="3302000"/>
            <a:ext cx="4413250" cy="596900"/>
            <a:chOff x="-11080" y="-11802"/>
            <a:chExt cx="4413504" cy="597408"/>
          </a:xfrm>
        </p:grpSpPr>
        <p:grpSp>
          <p:nvGrpSpPr>
            <p:cNvPr id="27674" name="Group 17"/>
            <p:cNvGrpSpPr/>
            <p:nvPr/>
          </p:nvGrpSpPr>
          <p:grpSpPr>
            <a:xfrm>
              <a:off x="-11080" y="-11802"/>
              <a:ext cx="4413504" cy="597408"/>
              <a:chOff x="0" y="0"/>
              <a:chExt cx="4413504" cy="597408"/>
            </a:xfrm>
          </p:grpSpPr>
          <p:pic>
            <p:nvPicPr>
              <p:cNvPr id="27677" name="圆角矩形 18"/>
              <p:cNvPicPr/>
              <p:nvPr/>
            </p:nvPicPr>
            <p:blipFill>
              <a:blip r:embed="rId2"/>
              <a:stretch>
                <a:fillRect/>
              </a:stretch>
            </p:blipFill>
            <p:spPr>
              <a:xfrm>
                <a:off x="0" y="0"/>
                <a:ext cx="4413504" cy="597408"/>
              </a:xfrm>
              <a:prstGeom prst="rect">
                <a:avLst/>
              </a:prstGeom>
              <a:noFill/>
              <a:ln w="9525">
                <a:noFill/>
              </a:ln>
            </p:spPr>
          </p:pic>
          <p:sp>
            <p:nvSpPr>
              <p:cNvPr id="27678"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7675"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7676" name="TextBox 20"/>
            <p:cNvSpPr txBox="1"/>
            <p:nvPr/>
          </p:nvSpPr>
          <p:spPr>
            <a:xfrm>
              <a:off x="38938" y="76042"/>
              <a:ext cx="4248352"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第三节</a:t>
              </a:r>
              <a:r>
                <a:rPr lang="en-US" altLang="zh-CN" sz="1800" dirty="0">
                  <a:ea typeface="宋体" panose="02010600030101010101" pitchFamily="2" charset="-122"/>
                </a:rPr>
                <a:t>  </a:t>
              </a:r>
              <a:r>
                <a:rPr lang="zh-CN" altLang="zh-CN" sz="1800" dirty="0">
                  <a:ea typeface="宋体" panose="02010600030101010101" pitchFamily="2" charset="-122"/>
                </a:rPr>
                <a:t>货币概览与银行概览</a:t>
              </a:r>
              <a:endParaRPr lang="zh-CN" altLang="zh-CN" sz="1800" dirty="0">
                <a:ea typeface="宋体" panose="02010600030101010101" pitchFamily="2" charset="-122"/>
              </a:endParaRPr>
            </a:p>
          </p:txBody>
        </p:sp>
      </p:grpSp>
      <p:grpSp>
        <p:nvGrpSpPr>
          <p:cNvPr id="27656" name="Group 16"/>
          <p:cNvGrpSpPr/>
          <p:nvPr/>
        </p:nvGrpSpPr>
        <p:grpSpPr>
          <a:xfrm>
            <a:off x="2339975" y="3878263"/>
            <a:ext cx="4413250" cy="596900"/>
            <a:chOff x="-11080" y="-11802"/>
            <a:chExt cx="4413504" cy="597408"/>
          </a:xfrm>
        </p:grpSpPr>
        <p:grpSp>
          <p:nvGrpSpPr>
            <p:cNvPr id="27669" name="Group 17"/>
            <p:cNvGrpSpPr/>
            <p:nvPr/>
          </p:nvGrpSpPr>
          <p:grpSpPr>
            <a:xfrm>
              <a:off x="-11080" y="-11802"/>
              <a:ext cx="4413504" cy="597408"/>
              <a:chOff x="0" y="0"/>
              <a:chExt cx="4413504" cy="597408"/>
            </a:xfrm>
          </p:grpSpPr>
          <p:pic>
            <p:nvPicPr>
              <p:cNvPr id="27672" name="圆角矩形 18"/>
              <p:cNvPicPr/>
              <p:nvPr/>
            </p:nvPicPr>
            <p:blipFill>
              <a:blip r:embed="rId2"/>
              <a:stretch>
                <a:fillRect/>
              </a:stretch>
            </p:blipFill>
            <p:spPr>
              <a:xfrm>
                <a:off x="0" y="0"/>
                <a:ext cx="4413504" cy="597408"/>
              </a:xfrm>
              <a:prstGeom prst="rect">
                <a:avLst/>
              </a:prstGeom>
              <a:noFill/>
              <a:ln w="9525">
                <a:noFill/>
              </a:ln>
            </p:spPr>
          </p:pic>
          <p:sp>
            <p:nvSpPr>
              <p:cNvPr id="27673"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7670"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7671" name="TextBox 20"/>
            <p:cNvSpPr txBox="1"/>
            <p:nvPr/>
          </p:nvSpPr>
          <p:spPr>
            <a:xfrm>
              <a:off x="71495" y="101778"/>
              <a:ext cx="4248352"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第四节</a:t>
              </a:r>
              <a:r>
                <a:rPr lang="en-US" altLang="zh-CN" sz="1800" dirty="0">
                  <a:ea typeface="宋体" panose="02010600030101010101" pitchFamily="2" charset="-122"/>
                </a:rPr>
                <a:t>  </a:t>
              </a:r>
              <a:r>
                <a:rPr lang="zh-CN" altLang="zh-CN" sz="1800" dirty="0">
                  <a:ea typeface="宋体" panose="02010600030101010101" pitchFamily="2" charset="-122"/>
                </a:rPr>
                <a:t>利率统计</a:t>
              </a:r>
              <a:endParaRPr lang="zh-CN" altLang="zh-CN" sz="1800" dirty="0">
                <a:ea typeface="宋体" panose="02010600030101010101" pitchFamily="2" charset="-122"/>
              </a:endParaRPr>
            </a:p>
          </p:txBody>
        </p:sp>
      </p:grpSp>
      <p:grpSp>
        <p:nvGrpSpPr>
          <p:cNvPr id="27657" name="Group 16"/>
          <p:cNvGrpSpPr/>
          <p:nvPr/>
        </p:nvGrpSpPr>
        <p:grpSpPr>
          <a:xfrm>
            <a:off x="2339975" y="4452938"/>
            <a:ext cx="4413250" cy="596900"/>
            <a:chOff x="-11080" y="-11802"/>
            <a:chExt cx="4413504" cy="597408"/>
          </a:xfrm>
        </p:grpSpPr>
        <p:grpSp>
          <p:nvGrpSpPr>
            <p:cNvPr id="27664" name="Group 17"/>
            <p:cNvGrpSpPr/>
            <p:nvPr/>
          </p:nvGrpSpPr>
          <p:grpSpPr>
            <a:xfrm>
              <a:off x="-11080" y="-11802"/>
              <a:ext cx="4413504" cy="597408"/>
              <a:chOff x="0" y="0"/>
              <a:chExt cx="4413504" cy="597408"/>
            </a:xfrm>
          </p:grpSpPr>
          <p:pic>
            <p:nvPicPr>
              <p:cNvPr id="27667" name="圆角矩形 18"/>
              <p:cNvPicPr/>
              <p:nvPr/>
            </p:nvPicPr>
            <p:blipFill>
              <a:blip r:embed="rId2"/>
              <a:stretch>
                <a:fillRect/>
              </a:stretch>
            </p:blipFill>
            <p:spPr>
              <a:xfrm>
                <a:off x="0" y="0"/>
                <a:ext cx="4413504" cy="597408"/>
              </a:xfrm>
              <a:prstGeom prst="rect">
                <a:avLst/>
              </a:prstGeom>
              <a:noFill/>
              <a:ln w="9525">
                <a:noFill/>
              </a:ln>
            </p:spPr>
          </p:pic>
          <p:sp>
            <p:nvSpPr>
              <p:cNvPr id="27668"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7665"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7666" name="TextBox 20"/>
            <p:cNvSpPr txBox="1"/>
            <p:nvPr/>
          </p:nvSpPr>
          <p:spPr>
            <a:xfrm>
              <a:off x="116171" y="111240"/>
              <a:ext cx="4248352"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第五节</a:t>
              </a:r>
              <a:r>
                <a:rPr lang="en-US" altLang="zh-CN" sz="1800" dirty="0">
                  <a:ea typeface="宋体" panose="02010600030101010101" pitchFamily="2" charset="-122"/>
                </a:rPr>
                <a:t>  </a:t>
              </a:r>
              <a:r>
                <a:rPr lang="zh-CN" altLang="zh-CN" sz="1800" dirty="0">
                  <a:ea typeface="宋体" panose="02010600030101010101" pitchFamily="2" charset="-122"/>
                </a:rPr>
                <a:t>信贷收支统计</a:t>
              </a:r>
              <a:endParaRPr lang="zh-CN" altLang="zh-CN" sz="1800" dirty="0">
                <a:ea typeface="宋体" panose="02010600030101010101" pitchFamily="2" charset="-122"/>
              </a:endParaRPr>
            </a:p>
          </p:txBody>
        </p:sp>
      </p:grpSp>
      <p:grpSp>
        <p:nvGrpSpPr>
          <p:cNvPr id="27658" name="Group 16"/>
          <p:cNvGrpSpPr/>
          <p:nvPr/>
        </p:nvGrpSpPr>
        <p:grpSpPr>
          <a:xfrm>
            <a:off x="2339975" y="5029200"/>
            <a:ext cx="4413250" cy="596900"/>
            <a:chOff x="-11080" y="-11802"/>
            <a:chExt cx="4413504" cy="597408"/>
          </a:xfrm>
        </p:grpSpPr>
        <p:grpSp>
          <p:nvGrpSpPr>
            <p:cNvPr id="27659" name="Group 17"/>
            <p:cNvGrpSpPr/>
            <p:nvPr/>
          </p:nvGrpSpPr>
          <p:grpSpPr>
            <a:xfrm>
              <a:off x="-11080" y="-11802"/>
              <a:ext cx="4413504" cy="597408"/>
              <a:chOff x="0" y="0"/>
              <a:chExt cx="4413504" cy="597408"/>
            </a:xfrm>
          </p:grpSpPr>
          <p:pic>
            <p:nvPicPr>
              <p:cNvPr id="27662" name="圆角矩形 18"/>
              <p:cNvPicPr/>
              <p:nvPr/>
            </p:nvPicPr>
            <p:blipFill>
              <a:blip r:embed="rId2"/>
              <a:stretch>
                <a:fillRect/>
              </a:stretch>
            </p:blipFill>
            <p:spPr>
              <a:xfrm>
                <a:off x="0" y="0"/>
                <a:ext cx="4413504" cy="597408"/>
              </a:xfrm>
              <a:prstGeom prst="rect">
                <a:avLst/>
              </a:prstGeom>
              <a:noFill/>
              <a:ln w="9525">
                <a:noFill/>
              </a:ln>
            </p:spPr>
          </p:pic>
          <p:sp>
            <p:nvSpPr>
              <p:cNvPr id="27663"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7660"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7661" name="TextBox 20"/>
            <p:cNvSpPr txBox="1"/>
            <p:nvPr/>
          </p:nvSpPr>
          <p:spPr>
            <a:xfrm>
              <a:off x="85118" y="84099"/>
              <a:ext cx="4248352"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第六节</a:t>
              </a:r>
              <a:r>
                <a:rPr lang="en-US" altLang="zh-CN" sz="1800" dirty="0">
                  <a:ea typeface="宋体" panose="02010600030101010101" pitchFamily="2" charset="-122"/>
                </a:rPr>
                <a:t>  </a:t>
              </a:r>
              <a:r>
                <a:rPr lang="zh-CN" altLang="zh-CN" sz="1800" dirty="0">
                  <a:ea typeface="宋体" panose="02010600030101010101" pitchFamily="2" charset="-122"/>
                </a:rPr>
                <a:t>货币购买力统计</a:t>
              </a:r>
              <a:endParaRPr lang="zh-CN" altLang="zh-CN" sz="1800" dirty="0">
                <a:ea typeface="宋体" panose="02010600030101010101" pitchFamily="2" charset="-122"/>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标题 1"/>
          <p:cNvSpPr>
            <a:spLocks noGrp="1"/>
          </p:cNvSpPr>
          <p:nvPr>
            <p:ph type="title" idx="4294967295"/>
          </p:nvPr>
        </p:nvSpPr>
        <p:spPr>
          <a:xfrm>
            <a:off x="-1620837" y="333375"/>
            <a:ext cx="8229600" cy="704850"/>
          </a:xfrm>
          <a:ln/>
        </p:spPr>
        <p:txBody>
          <a:bodyPr vert="horz" wrap="square" lIns="91440" tIns="45720" rIns="91440" bIns="45720" anchor="ctr"/>
          <a:p>
            <a:r>
              <a:rPr lang="zh-CN" altLang="zh-CN" sz="2800" dirty="0"/>
              <a:t>第三节</a:t>
            </a:r>
            <a:r>
              <a:rPr lang="en-US" altLang="zh-CN" sz="2800" dirty="0"/>
              <a:t>  </a:t>
            </a:r>
            <a:r>
              <a:rPr lang="zh-CN" altLang="zh-CN" sz="2800" dirty="0"/>
              <a:t>货币概览与银行概览</a:t>
            </a:r>
            <a:endParaRPr lang="zh-CN" altLang="zh-CN" sz="2800" dirty="0"/>
          </a:p>
        </p:txBody>
      </p:sp>
      <p:pic>
        <p:nvPicPr>
          <p:cNvPr id="4608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46084" name="Group 22"/>
          <p:cNvGrpSpPr/>
          <p:nvPr/>
        </p:nvGrpSpPr>
        <p:grpSpPr>
          <a:xfrm>
            <a:off x="179388" y="1412875"/>
            <a:ext cx="8964612" cy="3887788"/>
            <a:chOff x="-11080" y="-9504"/>
            <a:chExt cx="4547357" cy="704478"/>
          </a:xfrm>
        </p:grpSpPr>
        <p:grpSp>
          <p:nvGrpSpPr>
            <p:cNvPr id="46098" name="Group 23"/>
            <p:cNvGrpSpPr/>
            <p:nvPr/>
          </p:nvGrpSpPr>
          <p:grpSpPr>
            <a:xfrm>
              <a:off x="-11080" y="-9504"/>
              <a:ext cx="4547357" cy="704478"/>
              <a:chOff x="0" y="0"/>
              <a:chExt cx="4547357" cy="704478"/>
            </a:xfrm>
          </p:grpSpPr>
          <p:pic>
            <p:nvPicPr>
              <p:cNvPr id="46100" name="圆角矩形 22"/>
              <p:cNvPicPr/>
              <p:nvPr/>
            </p:nvPicPr>
            <p:blipFill>
              <a:blip r:embed="rId2"/>
              <a:stretch>
                <a:fillRect/>
              </a:stretch>
            </p:blipFill>
            <p:spPr>
              <a:xfrm>
                <a:off x="0" y="0"/>
                <a:ext cx="4413504" cy="597408"/>
              </a:xfrm>
              <a:prstGeom prst="rect">
                <a:avLst/>
              </a:prstGeom>
              <a:noFill/>
              <a:ln w="9525">
                <a:noFill/>
              </a:ln>
            </p:spPr>
          </p:pic>
          <p:sp>
            <p:nvSpPr>
              <p:cNvPr id="46101" name="Text Box 25"/>
              <p:cNvSpPr txBox="1"/>
              <p:nvPr/>
            </p:nvSpPr>
            <p:spPr>
              <a:xfrm>
                <a:off x="39201" y="37625"/>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6099" name="TextBox 24"/>
            <p:cNvSpPr txBox="1"/>
            <p:nvPr/>
          </p:nvSpPr>
          <p:spPr>
            <a:xfrm>
              <a:off x="98501" y="47955"/>
              <a:ext cx="4192568" cy="292164"/>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二、货币概览</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（一）货币概览表</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货币概览是货币当局资产负债表与</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存款货币银行资产负债表的合并，</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主要统计</a:t>
              </a:r>
              <a:r>
                <a:rPr lang="en-US" altLang="zh-CN" sz="1800" dirty="0">
                  <a:ea typeface="宋体" panose="02010600030101010101" pitchFamily="2" charset="-122"/>
                </a:rPr>
                <a:t>M</a:t>
              </a:r>
              <a:r>
                <a:rPr lang="en-US" altLang="zh-CN" sz="1800" baseline="-25000" dirty="0">
                  <a:ea typeface="宋体" panose="02010600030101010101" pitchFamily="2" charset="-122"/>
                </a:rPr>
                <a:t>0</a:t>
              </a:r>
              <a:r>
                <a:rPr lang="zh-CN" altLang="zh-CN" sz="1800" dirty="0">
                  <a:ea typeface="宋体" panose="02010600030101010101" pitchFamily="2" charset="-122"/>
                </a:rPr>
                <a:t>和</a:t>
              </a:r>
              <a:r>
                <a:rPr lang="en-US" altLang="zh-CN" sz="1800" dirty="0">
                  <a:ea typeface="宋体" panose="02010600030101010101" pitchFamily="2" charset="-122"/>
                </a:rPr>
                <a:t>M</a:t>
              </a:r>
              <a:r>
                <a:rPr lang="en-US" altLang="zh-CN" sz="1800" baseline="-25000" dirty="0">
                  <a:ea typeface="宋体" panose="02010600030101010101" pitchFamily="2" charset="-122"/>
                </a:rPr>
                <a:t>1</a:t>
              </a:r>
              <a:r>
                <a:rPr lang="zh-CN" altLang="zh-CN" sz="1800" dirty="0">
                  <a:ea typeface="宋体" panose="02010600030101010101" pitchFamily="2" charset="-122"/>
                </a:rPr>
                <a:t>。货币概览是为中</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央银行执行管理货币的职能而建立</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的货币运行监测报表，描绘了货币</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供应总量及其构成、货币与信贷以</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及宏观经济的内在联系。</a:t>
              </a:r>
              <a:endParaRPr lang="zh-CN" altLang="zh-CN" sz="1800" dirty="0">
                <a:ea typeface="宋体" panose="02010600030101010101" pitchFamily="2" charset="-122"/>
              </a:endParaRPr>
            </a:p>
          </p:txBody>
        </p:sp>
      </p:grpSp>
      <p:graphicFrame>
        <p:nvGraphicFramePr>
          <p:cNvPr id="10" name="表格 9"/>
          <p:cNvGraphicFramePr>
            <a:graphicFrameLocks noGrp="1"/>
          </p:cNvGraphicFramePr>
          <p:nvPr/>
        </p:nvGraphicFramePr>
        <p:xfrm>
          <a:off x="4284663" y="2297113"/>
          <a:ext cx="4044950" cy="2079625"/>
        </p:xfrm>
        <a:graphic>
          <a:graphicData uri="http://schemas.openxmlformats.org/drawingml/2006/table">
            <a:tbl>
              <a:tblPr/>
              <a:tblGrid>
                <a:gridCol w="411545"/>
                <a:gridCol w="1588384"/>
                <a:gridCol w="449651"/>
                <a:gridCol w="1595370"/>
              </a:tblGrid>
              <a:tr h="2079625">
                <a:tc>
                  <a:txBody>
                    <a:bodyPr/>
                    <a:lstStyle/>
                    <a:p>
                      <a:pPr algn="ctr">
                        <a:lnSpc>
                          <a:spcPct val="100000"/>
                        </a:lnSpc>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1</a:t>
                      </a:r>
                      <a:endParaRPr lang="zh-CN" sz="1000" kern="100" dirty="0">
                        <a:latin typeface="Times New Roman" panose="02020603050405020304"/>
                        <a:ea typeface="宋体" panose="02010600030101010101" pitchFamily="2" charset="-122"/>
                        <a:cs typeface="Times New Roman" panose="02020603050405020304"/>
                      </a:endParaRPr>
                    </a:p>
                    <a:p>
                      <a:pPr algn="ctr">
                        <a:lnSpc>
                          <a:spcPct val="100000"/>
                        </a:lnSpc>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2</a:t>
                      </a:r>
                      <a:endParaRPr lang="zh-CN" sz="1000" kern="100" dirty="0">
                        <a:latin typeface="Times New Roman" panose="02020603050405020304"/>
                        <a:ea typeface="宋体" panose="02010600030101010101" pitchFamily="2" charset="-122"/>
                        <a:cs typeface="Times New Roman" panose="02020603050405020304"/>
                      </a:endParaRPr>
                    </a:p>
                    <a:p>
                      <a:pPr algn="ctr">
                        <a:lnSpc>
                          <a:spcPct val="100000"/>
                        </a:lnSpc>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3</a:t>
                      </a:r>
                      <a:endParaRPr lang="zh-CN" sz="1000" kern="100" dirty="0">
                        <a:latin typeface="Times New Roman" panose="02020603050405020304"/>
                        <a:ea typeface="宋体" panose="02010600030101010101" pitchFamily="2" charset="-122"/>
                        <a:cs typeface="Times New Roman" panose="02020603050405020304"/>
                      </a:endParaRPr>
                    </a:p>
                    <a:p>
                      <a:pPr algn="ctr">
                        <a:lnSpc>
                          <a:spcPct val="100000"/>
                        </a:lnSpc>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4</a:t>
                      </a:r>
                      <a:endParaRPr lang="zh-CN" sz="1000" kern="100" dirty="0">
                        <a:latin typeface="Times New Roman" panose="02020603050405020304"/>
                        <a:ea typeface="宋体" panose="02010600030101010101" pitchFamily="2" charset="-122"/>
                        <a:cs typeface="Times New Roman" panose="02020603050405020304"/>
                      </a:endParaRPr>
                    </a:p>
                    <a:p>
                      <a:pPr algn="ctr">
                        <a:lnSpc>
                          <a:spcPct val="100000"/>
                        </a:lnSpc>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5</a:t>
                      </a:r>
                      <a:endParaRPr lang="zh-CN" sz="1000" kern="100" dirty="0">
                        <a:latin typeface="Times New Roman" panose="02020603050405020304"/>
                        <a:ea typeface="宋体" panose="02010600030101010101" pitchFamily="2" charset="-122"/>
                        <a:cs typeface="Times New Roman" panose="02020603050405020304"/>
                      </a:endParaRPr>
                    </a:p>
                    <a:p>
                      <a:pPr algn="ctr">
                        <a:lnSpc>
                          <a:spcPct val="100000"/>
                        </a:lnSpc>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6</a:t>
                      </a:r>
                      <a:endParaRPr lang="zh-CN" sz="1000" kern="100" dirty="0">
                        <a:latin typeface="Times New Roman" panose="02020603050405020304"/>
                        <a:ea typeface="宋体" panose="02010600030101010101" pitchFamily="2" charset="-122"/>
                        <a:cs typeface="Times New Roman" panose="02020603050405020304"/>
                      </a:endParaRPr>
                    </a:p>
                  </a:txBody>
                  <a:tcPr marL="68591" marR="68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国外净资产</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国内信贷</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对政府债权（净）</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对非金融部门债权</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对特定存款机构债权</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对其他金融部门债权</a:t>
                      </a:r>
                      <a:endParaRPr lang="zh-CN" sz="1000" kern="100" dirty="0">
                        <a:latin typeface="Times New Roman" panose="02020603050405020304"/>
                        <a:ea typeface="宋体" panose="02010600030101010101" pitchFamily="2" charset="-122"/>
                        <a:cs typeface="Times New Roman" panose="02020603050405020304"/>
                      </a:endParaRPr>
                    </a:p>
                  </a:txBody>
                  <a:tcPr marL="68591" marR="68591"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7</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8</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9</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10</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11</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12</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13</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14</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15</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16</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17</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18</a:t>
                      </a:r>
                      <a:endParaRPr lang="zh-CN" sz="1000" kern="100">
                        <a:latin typeface="Times New Roman" panose="02020603050405020304"/>
                        <a:ea typeface="宋体" panose="02010600030101010101" pitchFamily="2" charset="-122"/>
                        <a:cs typeface="Times New Roman" panose="02020603050405020304"/>
                      </a:endParaRPr>
                    </a:p>
                    <a:p>
                      <a:pPr algn="ctr">
                        <a:spcAft>
                          <a:spcPts val="0"/>
                        </a:spcAft>
                      </a:pPr>
                      <a:r>
                        <a:rPr lang="en-US" sz="1000" kern="100">
                          <a:solidFill>
                            <a:srgbClr val="000000"/>
                          </a:solidFill>
                          <a:latin typeface="宋体" panose="02010600030101010101" pitchFamily="2" charset="-122"/>
                          <a:ea typeface="宋体" panose="02010600030101010101" pitchFamily="2" charset="-122"/>
                          <a:cs typeface="Times New Roman" panose="02020603050405020304"/>
                        </a:rPr>
                        <a:t>19</a:t>
                      </a:r>
                      <a:endParaRPr lang="zh-CN" sz="1000" kern="100">
                        <a:latin typeface="Times New Roman" panose="02020603050405020304"/>
                        <a:ea typeface="宋体" panose="02010600030101010101" pitchFamily="2" charset="-122"/>
                        <a:cs typeface="Times New Roman" panose="02020603050405020304"/>
                      </a:endParaRPr>
                    </a:p>
                  </a:txBody>
                  <a:tcPr marL="68591" marR="68591"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货币和准货币</a:t>
                      </a:r>
                      <a:endParaRPr lang="zh-CN" sz="1000" kern="100" dirty="0">
                        <a:latin typeface="Times New Roman" panose="02020603050405020304"/>
                        <a:ea typeface="宋体" panose="02010600030101010101" pitchFamily="2" charset="-122"/>
                        <a:cs typeface="Times New Roman" panose="02020603050405020304"/>
                      </a:endParaRPr>
                    </a:p>
                    <a:p>
                      <a:pPr indent="409575"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货币</a:t>
                      </a:r>
                      <a:endParaRPr lang="zh-CN" sz="1000" kern="100" dirty="0">
                        <a:latin typeface="Times New Roman" panose="02020603050405020304"/>
                        <a:ea typeface="宋体" panose="02010600030101010101" pitchFamily="2" charset="-122"/>
                        <a:cs typeface="Times New Roman" panose="02020603050405020304"/>
                      </a:endParaRPr>
                    </a:p>
                    <a:p>
                      <a:pPr indent="409575"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流通中现金</a:t>
                      </a:r>
                      <a:endParaRPr lang="zh-CN" sz="1000" kern="100" dirty="0">
                        <a:latin typeface="Times New Roman" panose="02020603050405020304"/>
                        <a:ea typeface="宋体" panose="02010600030101010101" pitchFamily="2" charset="-122"/>
                        <a:cs typeface="Times New Roman" panose="02020603050405020304"/>
                      </a:endParaRPr>
                    </a:p>
                    <a:p>
                      <a:pPr indent="409575"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活期存款</a:t>
                      </a:r>
                      <a:endParaRPr lang="zh-CN" sz="1000" kern="100" dirty="0">
                        <a:latin typeface="Times New Roman" panose="02020603050405020304"/>
                        <a:ea typeface="宋体" panose="02010600030101010101" pitchFamily="2" charset="-122"/>
                        <a:cs typeface="Times New Roman" panose="02020603050405020304"/>
                      </a:endParaRPr>
                    </a:p>
                    <a:p>
                      <a:pPr indent="409575"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准货币</a:t>
                      </a:r>
                      <a:endParaRPr lang="zh-CN" sz="1000" kern="100" dirty="0">
                        <a:latin typeface="Times New Roman" panose="02020603050405020304"/>
                        <a:ea typeface="宋体" panose="02010600030101010101" pitchFamily="2" charset="-122"/>
                        <a:cs typeface="Times New Roman" panose="02020603050405020304"/>
                      </a:endParaRPr>
                    </a:p>
                    <a:p>
                      <a:pPr indent="409575"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定期存款</a:t>
                      </a:r>
                      <a:endParaRPr lang="zh-CN" sz="1000" kern="100" dirty="0">
                        <a:latin typeface="Times New Roman" panose="02020603050405020304"/>
                        <a:ea typeface="宋体" panose="02010600030101010101" pitchFamily="2" charset="-122"/>
                        <a:cs typeface="Times New Roman" panose="02020603050405020304"/>
                      </a:endParaRPr>
                    </a:p>
                    <a:p>
                      <a:pPr indent="409575"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储蓄存款</a:t>
                      </a:r>
                      <a:endParaRPr lang="zh-CN" sz="1000" kern="100" dirty="0">
                        <a:latin typeface="Times New Roman" panose="02020603050405020304"/>
                        <a:ea typeface="宋体" panose="02010600030101010101" pitchFamily="2" charset="-122"/>
                        <a:cs typeface="Times New Roman" panose="02020603050405020304"/>
                      </a:endParaRPr>
                    </a:p>
                    <a:p>
                      <a:pPr indent="409575" algn="just">
                        <a:spcAft>
                          <a:spcPts val="0"/>
                        </a:spcAft>
                      </a:pPr>
                      <a:r>
                        <a:rPr lang="en-US" sz="10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000" kern="100" dirty="0">
                          <a:solidFill>
                            <a:srgbClr val="000000"/>
                          </a:solidFill>
                          <a:latin typeface="Times New Roman" panose="02020603050405020304"/>
                          <a:ea typeface="宋体" panose="02010600030101010101" pitchFamily="2" charset="-122"/>
                          <a:cs typeface="Times New Roman" panose="02020603050405020304"/>
                        </a:rPr>
                        <a:t>其他存款</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外汇存款</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债券</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中央银行债权</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实收资本</a:t>
                      </a:r>
                      <a:endParaRPr lang="zh-CN" sz="10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000" kern="100" dirty="0">
                          <a:solidFill>
                            <a:srgbClr val="000000"/>
                          </a:solidFill>
                          <a:latin typeface="Times New Roman" panose="02020603050405020304"/>
                          <a:ea typeface="宋体" panose="02010600030101010101" pitchFamily="2" charset="-122"/>
                          <a:cs typeface="Times New Roman" panose="02020603050405020304"/>
                        </a:rPr>
                        <a:t>其他（净）</a:t>
                      </a:r>
                      <a:endParaRPr lang="zh-CN" sz="1000" kern="100" dirty="0">
                        <a:latin typeface="Times New Roman" panose="02020603050405020304"/>
                        <a:ea typeface="宋体" panose="02010600030101010101" pitchFamily="2" charset="-122"/>
                        <a:cs typeface="Times New Roman" panose="02020603050405020304"/>
                      </a:endParaRPr>
                    </a:p>
                  </a:txBody>
                  <a:tcPr marL="68591" marR="68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6097" name="Rectangle 10"/>
          <p:cNvSpPr/>
          <p:nvPr/>
        </p:nvSpPr>
        <p:spPr>
          <a:xfrm>
            <a:off x="5076825" y="1941513"/>
            <a:ext cx="2200275" cy="246062"/>
          </a:xfrm>
          <a:prstGeom prst="rect">
            <a:avLst/>
          </a:prstGeom>
          <a:noFill/>
          <a:ln w="9525">
            <a:noFill/>
          </a:ln>
        </p:spPr>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a:spcBef>
                <a:spcPct val="0"/>
              </a:spcBef>
              <a:buNone/>
            </a:pPr>
            <a:r>
              <a:rPr lang="zh-CN" altLang="en-US" sz="1000" b="1" dirty="0">
                <a:solidFill>
                  <a:srgbClr val="000000"/>
                </a:solidFill>
                <a:ea typeface="宋体" panose="02010600030101010101" pitchFamily="2" charset="-122"/>
              </a:rPr>
              <a:t>表</a:t>
            </a:r>
            <a:r>
              <a:rPr lang="en-US" altLang="zh-CN" sz="1000" b="1" dirty="0">
                <a:solidFill>
                  <a:srgbClr val="000000"/>
                </a:solidFill>
                <a:ea typeface="宋体" panose="02010600030101010101" pitchFamily="2" charset="-122"/>
              </a:rPr>
              <a:t>4-4  </a:t>
            </a:r>
            <a:r>
              <a:rPr lang="zh-CN" altLang="en-US" sz="1000" b="1" dirty="0">
                <a:solidFill>
                  <a:srgbClr val="000000"/>
                </a:solidFill>
                <a:ea typeface="宋体" panose="02010600030101010101" pitchFamily="2" charset="-122"/>
              </a:rPr>
              <a:t>货币概览</a:t>
            </a:r>
            <a:endParaRPr lang="zh-CN" altLang="en-US" sz="1800" dirty="0">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6" name="标题 1"/>
          <p:cNvSpPr>
            <a:spLocks noGrp="1"/>
          </p:cNvSpPr>
          <p:nvPr>
            <p:ph type="title" idx="4294967295"/>
          </p:nvPr>
        </p:nvSpPr>
        <p:spPr>
          <a:xfrm>
            <a:off x="-1620837" y="333375"/>
            <a:ext cx="8229600" cy="704850"/>
          </a:xfrm>
          <a:ln/>
        </p:spPr>
        <p:txBody>
          <a:bodyPr vert="horz" wrap="square" lIns="91440" tIns="45720" rIns="91440" bIns="45720" anchor="ctr"/>
          <a:p>
            <a:r>
              <a:rPr lang="zh-CN" altLang="zh-CN" sz="2800" dirty="0"/>
              <a:t>第三节</a:t>
            </a:r>
            <a:r>
              <a:rPr lang="en-US" altLang="zh-CN" sz="2800" dirty="0"/>
              <a:t>  </a:t>
            </a:r>
            <a:r>
              <a:rPr lang="zh-CN" altLang="zh-CN" sz="2800" dirty="0"/>
              <a:t>货币概览与银行概览</a:t>
            </a:r>
            <a:endParaRPr lang="zh-CN" altLang="zh-CN" sz="2800" dirty="0"/>
          </a:p>
        </p:txBody>
      </p:sp>
      <p:pic>
        <p:nvPicPr>
          <p:cNvPr id="47107"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47108" name="Group 22"/>
          <p:cNvGrpSpPr/>
          <p:nvPr/>
        </p:nvGrpSpPr>
        <p:grpSpPr>
          <a:xfrm>
            <a:off x="179388" y="1371600"/>
            <a:ext cx="8964612" cy="5802313"/>
            <a:chOff x="-11080" y="-9504"/>
            <a:chExt cx="4547357" cy="704478"/>
          </a:xfrm>
        </p:grpSpPr>
        <p:grpSp>
          <p:nvGrpSpPr>
            <p:cNvPr id="47109" name="Group 23"/>
            <p:cNvGrpSpPr/>
            <p:nvPr/>
          </p:nvGrpSpPr>
          <p:grpSpPr>
            <a:xfrm>
              <a:off x="-11080" y="-9504"/>
              <a:ext cx="4547357" cy="704478"/>
              <a:chOff x="0" y="0"/>
              <a:chExt cx="4547357" cy="704478"/>
            </a:xfrm>
          </p:grpSpPr>
          <p:pic>
            <p:nvPicPr>
              <p:cNvPr id="47111" name="圆角矩形 22"/>
              <p:cNvPicPr/>
              <p:nvPr/>
            </p:nvPicPr>
            <p:blipFill>
              <a:blip r:embed="rId2"/>
              <a:stretch>
                <a:fillRect/>
              </a:stretch>
            </p:blipFill>
            <p:spPr>
              <a:xfrm>
                <a:off x="0" y="0"/>
                <a:ext cx="4413504" cy="597408"/>
              </a:xfrm>
              <a:prstGeom prst="rect">
                <a:avLst/>
              </a:prstGeom>
              <a:noFill/>
              <a:ln w="9525">
                <a:noFill/>
              </a:ln>
            </p:spPr>
          </p:pic>
          <p:sp>
            <p:nvSpPr>
              <p:cNvPr id="47112" name="Text Box 25"/>
              <p:cNvSpPr txBox="1"/>
              <p:nvPr/>
            </p:nvSpPr>
            <p:spPr>
              <a:xfrm>
                <a:off x="39201" y="37625"/>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7110" name="TextBox 24"/>
            <p:cNvSpPr txBox="1"/>
            <p:nvPr/>
          </p:nvSpPr>
          <p:spPr>
            <a:xfrm>
              <a:off x="98501" y="47955"/>
              <a:ext cx="4192568" cy="48209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二、货币概览</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（二）货币概览的编制过程</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）将货币当局和存款货币银行的国外资产与国外负债分别轧差后相加，求得国外净资产；</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）将货币当局的对政府债权与政府存款轧差后与存款货币银行的对政府债权相加，求得对政府净债权；</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3</a:t>
              </a:r>
              <a:r>
                <a:rPr lang="zh-CN" altLang="zh-CN" sz="1800" dirty="0">
                  <a:ea typeface="宋体" panose="02010600030101010101" pitchFamily="2" charset="-122"/>
                </a:rPr>
                <a:t>）将货币当局和存款货币银行之间的资产、负债冲销，冲销之后的余数即为货币概览的其他（净）；</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4</a:t>
              </a:r>
              <a:r>
                <a:rPr lang="zh-CN" altLang="zh-CN" sz="1800" dirty="0">
                  <a:ea typeface="宋体" panose="02010600030101010101" pitchFamily="2" charset="-122"/>
                </a:rPr>
                <a:t>）将货币当局的货币发行与存款货币银行的库存现金轧差，求得货币概览的流通中现金；</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5</a:t>
              </a:r>
              <a:r>
                <a:rPr lang="zh-CN" altLang="zh-CN" sz="1800" dirty="0">
                  <a:ea typeface="宋体" panose="02010600030101010101" pitchFamily="2" charset="-122"/>
                </a:rPr>
                <a:t>）将货币当局和存款货币银行对他们以外机构的资产、负债项目进行加总，得到货币概览对应值；</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6</a:t>
              </a:r>
              <a:r>
                <a:rPr lang="zh-CN" altLang="zh-CN" sz="1800" dirty="0">
                  <a:ea typeface="宋体" panose="02010600030101010101" pitchFamily="2" charset="-122"/>
                </a:rPr>
                <a:t>）将不在货币概览中单独列示的货币当局和存款货币银行的项目计入其他（净）。</a:t>
              </a:r>
              <a:endParaRPr lang="zh-CN" altLang="zh-CN" sz="1800" dirty="0">
                <a:ea typeface="宋体" panose="02010600030101010101" pitchFamily="2" charset="-122"/>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30" name="标题 1"/>
          <p:cNvSpPr>
            <a:spLocks noGrp="1"/>
          </p:cNvSpPr>
          <p:nvPr>
            <p:ph type="title" idx="4294967295"/>
          </p:nvPr>
        </p:nvSpPr>
        <p:spPr>
          <a:xfrm>
            <a:off x="-1620837" y="333375"/>
            <a:ext cx="8229600" cy="704850"/>
          </a:xfrm>
          <a:ln/>
        </p:spPr>
        <p:txBody>
          <a:bodyPr vert="horz" wrap="square" lIns="91440" tIns="45720" rIns="91440" bIns="45720" anchor="ctr"/>
          <a:p>
            <a:r>
              <a:rPr lang="zh-CN" altLang="zh-CN" sz="2800" dirty="0"/>
              <a:t>第三节</a:t>
            </a:r>
            <a:r>
              <a:rPr lang="en-US" altLang="zh-CN" sz="2800" dirty="0"/>
              <a:t>  </a:t>
            </a:r>
            <a:r>
              <a:rPr lang="zh-CN" altLang="zh-CN" sz="2800" dirty="0"/>
              <a:t>货币概览与银行概览</a:t>
            </a:r>
            <a:endParaRPr lang="zh-CN" altLang="zh-CN" sz="2800" dirty="0"/>
          </a:p>
        </p:txBody>
      </p:sp>
      <p:pic>
        <p:nvPicPr>
          <p:cNvPr id="4813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48132" name="Group 22"/>
          <p:cNvGrpSpPr/>
          <p:nvPr/>
        </p:nvGrpSpPr>
        <p:grpSpPr>
          <a:xfrm>
            <a:off x="179388" y="2019300"/>
            <a:ext cx="8964612" cy="2489200"/>
            <a:chOff x="-11080" y="-9504"/>
            <a:chExt cx="4547357" cy="704478"/>
          </a:xfrm>
        </p:grpSpPr>
        <p:grpSp>
          <p:nvGrpSpPr>
            <p:cNvPr id="48133" name="Group 23"/>
            <p:cNvGrpSpPr/>
            <p:nvPr/>
          </p:nvGrpSpPr>
          <p:grpSpPr>
            <a:xfrm>
              <a:off x="-11080" y="-9504"/>
              <a:ext cx="4547357" cy="704478"/>
              <a:chOff x="0" y="0"/>
              <a:chExt cx="4547357" cy="704478"/>
            </a:xfrm>
          </p:grpSpPr>
          <p:pic>
            <p:nvPicPr>
              <p:cNvPr id="48135" name="圆角矩形 22"/>
              <p:cNvPicPr/>
              <p:nvPr/>
            </p:nvPicPr>
            <p:blipFill>
              <a:blip r:embed="rId2"/>
              <a:stretch>
                <a:fillRect/>
              </a:stretch>
            </p:blipFill>
            <p:spPr>
              <a:xfrm>
                <a:off x="0" y="0"/>
                <a:ext cx="4413504" cy="597408"/>
              </a:xfrm>
              <a:prstGeom prst="rect">
                <a:avLst/>
              </a:prstGeom>
              <a:noFill/>
              <a:ln w="9525">
                <a:noFill/>
              </a:ln>
            </p:spPr>
          </p:pic>
          <p:sp>
            <p:nvSpPr>
              <p:cNvPr id="48136" name="Text Box 25"/>
              <p:cNvSpPr txBox="1"/>
              <p:nvPr/>
            </p:nvSpPr>
            <p:spPr>
              <a:xfrm>
                <a:off x="39201" y="37625"/>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8134" name="TextBox 24"/>
            <p:cNvSpPr txBox="1"/>
            <p:nvPr/>
          </p:nvSpPr>
          <p:spPr>
            <a:xfrm>
              <a:off x="98501" y="47955"/>
              <a:ext cx="4192568" cy="28812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b="1" dirty="0">
                  <a:ea typeface="宋体" panose="02010600030101010101" pitchFamily="2" charset="-122"/>
                </a:rPr>
                <a:t>二、货币概览</a:t>
              </a:r>
              <a:endParaRPr lang="zh-CN" altLang="zh-CN" sz="1800" b="1"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（三）编制货币概览应注意问题</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）货币概览是货币当局与存款货币银行资产负债表的合并表，因此必须消除两个部门之间的交易；</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）货币概览的资产主要是按部门或部门的各组成部分分类的；负债方主要是按流动性的标准分类的。</a:t>
              </a:r>
              <a:endParaRPr lang="zh-CN" altLang="zh-CN" sz="1800" dirty="0">
                <a:ea typeface="宋体" panose="02010600030101010101" pitchFamily="2" charset="-122"/>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4" name="标题 1"/>
          <p:cNvSpPr>
            <a:spLocks noGrp="1"/>
          </p:cNvSpPr>
          <p:nvPr>
            <p:ph type="title" idx="4294967295"/>
          </p:nvPr>
        </p:nvSpPr>
        <p:spPr>
          <a:xfrm>
            <a:off x="-1620837" y="333375"/>
            <a:ext cx="8229600" cy="704850"/>
          </a:xfrm>
          <a:ln/>
        </p:spPr>
        <p:txBody>
          <a:bodyPr vert="horz" wrap="square" lIns="91440" tIns="45720" rIns="91440" bIns="45720" anchor="ctr"/>
          <a:p>
            <a:r>
              <a:rPr lang="zh-CN" altLang="zh-CN" sz="2800" dirty="0"/>
              <a:t>第三节</a:t>
            </a:r>
            <a:r>
              <a:rPr lang="en-US" altLang="zh-CN" sz="2800" dirty="0"/>
              <a:t>  </a:t>
            </a:r>
            <a:r>
              <a:rPr lang="zh-CN" altLang="zh-CN" sz="2800" dirty="0"/>
              <a:t>货币概览与银行概览</a:t>
            </a:r>
            <a:endParaRPr lang="zh-CN" altLang="zh-CN" sz="2800" dirty="0"/>
          </a:p>
        </p:txBody>
      </p:sp>
      <p:pic>
        <p:nvPicPr>
          <p:cNvPr id="4915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49156" name="Group 22"/>
          <p:cNvGrpSpPr/>
          <p:nvPr/>
        </p:nvGrpSpPr>
        <p:grpSpPr>
          <a:xfrm>
            <a:off x="147638" y="1344613"/>
            <a:ext cx="8964612" cy="5486400"/>
            <a:chOff x="-11080" y="-9504"/>
            <a:chExt cx="4547357" cy="749950"/>
          </a:xfrm>
        </p:grpSpPr>
        <p:grpSp>
          <p:nvGrpSpPr>
            <p:cNvPr id="49170" name="Group 23"/>
            <p:cNvGrpSpPr/>
            <p:nvPr/>
          </p:nvGrpSpPr>
          <p:grpSpPr>
            <a:xfrm>
              <a:off x="-11080" y="-9504"/>
              <a:ext cx="4547357" cy="749950"/>
              <a:chOff x="0" y="0"/>
              <a:chExt cx="4547357" cy="749950"/>
            </a:xfrm>
          </p:grpSpPr>
          <p:pic>
            <p:nvPicPr>
              <p:cNvPr id="49172" name="圆角矩形 22"/>
              <p:cNvPicPr/>
              <p:nvPr/>
            </p:nvPicPr>
            <p:blipFill>
              <a:blip r:embed="rId2"/>
              <a:stretch>
                <a:fillRect/>
              </a:stretch>
            </p:blipFill>
            <p:spPr>
              <a:xfrm>
                <a:off x="0" y="0"/>
                <a:ext cx="4413504" cy="749950"/>
              </a:xfrm>
              <a:prstGeom prst="rect">
                <a:avLst/>
              </a:prstGeom>
              <a:noFill/>
              <a:ln w="9525">
                <a:noFill/>
              </a:ln>
            </p:spPr>
          </p:pic>
          <p:sp>
            <p:nvSpPr>
              <p:cNvPr id="49173" name="Text Box 25"/>
              <p:cNvSpPr txBox="1"/>
              <p:nvPr/>
            </p:nvSpPr>
            <p:spPr>
              <a:xfrm>
                <a:off x="39201" y="37625"/>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49171" name="TextBox 24"/>
            <p:cNvSpPr txBox="1"/>
            <p:nvPr/>
          </p:nvSpPr>
          <p:spPr>
            <a:xfrm>
              <a:off x="98502" y="47955"/>
              <a:ext cx="1992799" cy="56736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b="1" dirty="0">
                  <a:ea typeface="宋体" panose="02010600030101010101" pitchFamily="2" charset="-122"/>
                </a:rPr>
                <a:t>三、银行概览</a:t>
              </a:r>
              <a:endParaRPr lang="zh-CN" altLang="zh-CN" sz="1800" b="1" dirty="0">
                <a:ea typeface="宋体" panose="02010600030101010101" pitchFamily="2" charset="-122"/>
              </a:endParaRPr>
            </a:p>
            <a:p>
              <a:pPr marL="0" lvl="0" indent="0" eaLnBrk="1" hangingPunct="1">
                <a:spcBef>
                  <a:spcPct val="0"/>
                </a:spcBef>
                <a:buNone/>
              </a:pPr>
              <a:r>
                <a:rPr lang="en-US" altLang="zh-CN" sz="1800" b="1" dirty="0">
                  <a:ea typeface="宋体" panose="02010600030101010101" pitchFamily="2" charset="-122"/>
                </a:rPr>
                <a:t>1.</a:t>
              </a:r>
              <a:r>
                <a:rPr lang="zh-CN" altLang="zh-CN" sz="1800" b="1" dirty="0">
                  <a:ea typeface="宋体" panose="02010600030101010101" pitchFamily="2" charset="-122"/>
                </a:rPr>
                <a:t>银行概览表</a:t>
              </a:r>
              <a:endParaRPr lang="zh-CN" altLang="zh-CN" sz="1800" b="1"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银行概览是货币概览与特定存款机构资产负债表的合并。</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en-US" altLang="zh-CN" sz="1800" b="1" dirty="0">
                  <a:ea typeface="宋体" panose="02010600030101010101" pitchFamily="2" charset="-122"/>
                </a:rPr>
                <a:t>2.</a:t>
              </a:r>
              <a:r>
                <a:rPr lang="zh-CN" altLang="zh-CN" sz="1800" b="1" dirty="0">
                  <a:ea typeface="宋体" panose="02010600030101010101" pitchFamily="2" charset="-122"/>
                </a:rPr>
                <a:t>银行概览与货币概览的项目设置的不同点</a:t>
              </a:r>
              <a:endParaRPr lang="en-US" altLang="zh-CN" sz="1800" b="1"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graphicFrame>
        <p:nvGraphicFramePr>
          <p:cNvPr id="10" name="表格 9"/>
          <p:cNvGraphicFramePr>
            <a:graphicFrameLocks noGrp="1"/>
          </p:cNvGraphicFramePr>
          <p:nvPr/>
        </p:nvGraphicFramePr>
        <p:xfrm>
          <a:off x="4370388" y="2281238"/>
          <a:ext cx="4351338" cy="2773363"/>
        </p:xfrm>
        <a:graphic>
          <a:graphicData uri="http://schemas.openxmlformats.org/drawingml/2006/table">
            <a:tbl>
              <a:tblPr/>
              <a:tblGrid>
                <a:gridCol w="318673"/>
                <a:gridCol w="2051374"/>
                <a:gridCol w="394267"/>
                <a:gridCol w="1586701"/>
              </a:tblGrid>
              <a:tr h="2079625">
                <a:tc>
                  <a:txBody>
                    <a:bodyPr/>
                    <a:lstStyle/>
                    <a:p>
                      <a:pPr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1</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2</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3</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4</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5</a:t>
                      </a:r>
                      <a:endParaRPr lang="zh-CN" sz="1400" kern="100" dirty="0">
                        <a:latin typeface="Times New Roman" panose="02020603050405020304"/>
                        <a:ea typeface="宋体" panose="02010600030101010101" pitchFamily="2" charset="-122"/>
                        <a:cs typeface="Times New Roman" panose="02020603050405020304"/>
                      </a:endParaRPr>
                    </a:p>
                  </a:txBody>
                  <a:tcPr marL="68568" marR="685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国外净资产</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国内信贷</a:t>
                      </a:r>
                      <a:endParaRPr lang="zh-CN" sz="1400" kern="100" dirty="0">
                        <a:latin typeface="Times New Roman" panose="02020603050405020304"/>
                        <a:ea typeface="宋体" panose="02010600030101010101" pitchFamily="2" charset="-122"/>
                        <a:cs typeface="Times New Roman" panose="02020603050405020304"/>
                      </a:endParaRPr>
                    </a:p>
                    <a:p>
                      <a:pPr indent="274320"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对政府债权（净）</a:t>
                      </a:r>
                      <a:endParaRPr lang="zh-CN" sz="1400" kern="100" dirty="0">
                        <a:latin typeface="Times New Roman" panose="02020603050405020304"/>
                        <a:ea typeface="宋体" panose="02010600030101010101" pitchFamily="2" charset="-122"/>
                        <a:cs typeface="Times New Roman" panose="02020603050405020304"/>
                      </a:endParaRPr>
                    </a:p>
                    <a:p>
                      <a:pPr indent="274320"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对非金融部门债权</a:t>
                      </a:r>
                      <a:endParaRPr lang="zh-CN" sz="1400" kern="100" dirty="0">
                        <a:latin typeface="Times New Roman" panose="02020603050405020304"/>
                        <a:ea typeface="宋体" panose="02010600030101010101" pitchFamily="2" charset="-122"/>
                        <a:cs typeface="Times New Roman" panose="02020603050405020304"/>
                      </a:endParaRPr>
                    </a:p>
                    <a:p>
                      <a:pPr indent="274320"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对其他金融部门债权</a:t>
                      </a:r>
                      <a:endParaRPr lang="zh-CN" sz="1400" kern="100" dirty="0">
                        <a:latin typeface="Times New Roman" panose="02020603050405020304"/>
                        <a:ea typeface="宋体" panose="02010600030101010101" pitchFamily="2" charset="-122"/>
                        <a:cs typeface="Times New Roman" panose="02020603050405020304"/>
                      </a:endParaRPr>
                    </a:p>
                  </a:txBody>
                  <a:tcPr marL="68568" marR="685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6</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7</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8</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9</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10</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11</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12</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13</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14</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15</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16</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17</a:t>
                      </a:r>
                      <a:endParaRPr lang="zh-CN" sz="1400" kern="100">
                        <a:latin typeface="Times New Roman" panose="02020603050405020304"/>
                        <a:ea typeface="宋体" panose="02010600030101010101" pitchFamily="2" charset="-122"/>
                        <a:cs typeface="Times New Roman" panose="02020603050405020304"/>
                      </a:endParaRPr>
                    </a:p>
                    <a:p>
                      <a:pPr algn="just">
                        <a:spcAft>
                          <a:spcPts val="0"/>
                        </a:spcAft>
                      </a:pPr>
                      <a:r>
                        <a:rPr lang="en-US" sz="1400" kern="100">
                          <a:solidFill>
                            <a:srgbClr val="000000"/>
                          </a:solidFill>
                          <a:latin typeface="宋体" panose="02010600030101010101" pitchFamily="2" charset="-122"/>
                          <a:ea typeface="宋体" panose="02010600030101010101" pitchFamily="2" charset="-122"/>
                          <a:cs typeface="Times New Roman" panose="02020603050405020304"/>
                        </a:rPr>
                        <a:t>18</a:t>
                      </a:r>
                      <a:endParaRPr lang="zh-CN" sz="1400" kern="100">
                        <a:latin typeface="Times New Roman" panose="02020603050405020304"/>
                        <a:ea typeface="宋体" panose="02010600030101010101" pitchFamily="2" charset="-122"/>
                        <a:cs typeface="Times New Roman" panose="02020603050405020304"/>
                      </a:endParaRPr>
                    </a:p>
                  </a:txBody>
                  <a:tcPr marL="68568" marR="685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货币和准货币</a:t>
                      </a:r>
                      <a:endParaRPr lang="zh-CN" sz="1400" kern="100" dirty="0">
                        <a:latin typeface="Times New Roman" panose="02020603050405020304"/>
                        <a:ea typeface="宋体" panose="02010600030101010101" pitchFamily="2" charset="-122"/>
                        <a:cs typeface="Times New Roman" panose="02020603050405020304"/>
                      </a:endParaRPr>
                    </a:p>
                    <a:p>
                      <a:pPr indent="200025"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货币</a:t>
                      </a:r>
                      <a:endParaRPr lang="zh-CN" sz="1400" kern="100" dirty="0">
                        <a:latin typeface="Times New Roman" panose="02020603050405020304"/>
                        <a:ea typeface="宋体" panose="02010600030101010101" pitchFamily="2" charset="-122"/>
                        <a:cs typeface="Times New Roman" panose="02020603050405020304"/>
                      </a:endParaRPr>
                    </a:p>
                    <a:p>
                      <a:pPr indent="342900"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400" kern="100" dirty="0">
                          <a:solidFill>
                            <a:srgbClr val="000000"/>
                          </a:solidFill>
                          <a:latin typeface="Times New Roman" panose="02020603050405020304"/>
                          <a:ea typeface="宋体" panose="02010600030101010101" pitchFamily="2" charset="-122"/>
                          <a:cs typeface="Times New Roman" panose="02020603050405020304"/>
                        </a:rPr>
                        <a:t>流通中现金</a:t>
                      </a:r>
                      <a:endParaRPr lang="zh-CN" sz="1400" kern="100" dirty="0">
                        <a:latin typeface="Times New Roman" panose="02020603050405020304"/>
                        <a:ea typeface="宋体" panose="02010600030101010101" pitchFamily="2" charset="-122"/>
                        <a:cs typeface="Times New Roman" panose="02020603050405020304"/>
                      </a:endParaRPr>
                    </a:p>
                    <a:p>
                      <a:pPr indent="342900"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400" kern="100" dirty="0">
                          <a:solidFill>
                            <a:srgbClr val="000000"/>
                          </a:solidFill>
                          <a:latin typeface="Times New Roman" panose="02020603050405020304"/>
                          <a:ea typeface="宋体" panose="02010600030101010101" pitchFamily="2" charset="-122"/>
                          <a:cs typeface="Times New Roman" panose="02020603050405020304"/>
                        </a:rPr>
                        <a:t>活期存款</a:t>
                      </a:r>
                      <a:endParaRPr lang="zh-CN" sz="1400" kern="100" dirty="0">
                        <a:latin typeface="Times New Roman" panose="02020603050405020304"/>
                        <a:ea typeface="宋体" panose="02010600030101010101" pitchFamily="2" charset="-122"/>
                        <a:cs typeface="Times New Roman" panose="02020603050405020304"/>
                      </a:endParaRPr>
                    </a:p>
                    <a:p>
                      <a:pPr indent="200025"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准货币</a:t>
                      </a:r>
                      <a:endParaRPr lang="zh-CN" sz="1400" kern="100" dirty="0">
                        <a:latin typeface="Times New Roman" panose="02020603050405020304"/>
                        <a:ea typeface="宋体" panose="02010600030101010101" pitchFamily="2" charset="-122"/>
                        <a:cs typeface="Times New Roman" panose="02020603050405020304"/>
                      </a:endParaRPr>
                    </a:p>
                    <a:p>
                      <a:pPr indent="342900"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400" kern="100" dirty="0">
                          <a:solidFill>
                            <a:srgbClr val="000000"/>
                          </a:solidFill>
                          <a:latin typeface="Times New Roman" panose="02020603050405020304"/>
                          <a:ea typeface="宋体" panose="02010600030101010101" pitchFamily="2" charset="-122"/>
                          <a:cs typeface="Times New Roman" panose="02020603050405020304"/>
                        </a:rPr>
                        <a:t>定期存款</a:t>
                      </a:r>
                      <a:endParaRPr lang="zh-CN" sz="1400" kern="100" dirty="0">
                        <a:latin typeface="Times New Roman" panose="02020603050405020304"/>
                        <a:ea typeface="宋体" panose="02010600030101010101" pitchFamily="2" charset="-122"/>
                        <a:cs typeface="Times New Roman" panose="02020603050405020304"/>
                      </a:endParaRPr>
                    </a:p>
                    <a:p>
                      <a:pPr indent="342900"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400" kern="100" dirty="0">
                          <a:solidFill>
                            <a:srgbClr val="000000"/>
                          </a:solidFill>
                          <a:latin typeface="Times New Roman" panose="02020603050405020304"/>
                          <a:ea typeface="宋体" panose="02010600030101010101" pitchFamily="2" charset="-122"/>
                          <a:cs typeface="Times New Roman" panose="02020603050405020304"/>
                        </a:rPr>
                        <a:t>储蓄存款</a:t>
                      </a:r>
                      <a:endParaRPr lang="zh-CN" sz="1400" kern="100" dirty="0">
                        <a:latin typeface="Times New Roman" panose="02020603050405020304"/>
                        <a:ea typeface="宋体" panose="02010600030101010101" pitchFamily="2" charset="-122"/>
                        <a:cs typeface="Times New Roman" panose="02020603050405020304"/>
                      </a:endParaRPr>
                    </a:p>
                    <a:p>
                      <a:pPr indent="342900" algn="just">
                        <a:spcAft>
                          <a:spcPts val="0"/>
                        </a:spcAft>
                      </a:pPr>
                      <a:r>
                        <a:rPr lang="en-US" sz="1400" kern="100" dirty="0">
                          <a:solidFill>
                            <a:srgbClr val="000000"/>
                          </a:solidFill>
                          <a:latin typeface="宋体" panose="02010600030101010101" pitchFamily="2" charset="-122"/>
                          <a:ea typeface="宋体" panose="02010600030101010101" pitchFamily="2" charset="-122"/>
                          <a:cs typeface="Times New Roman" panose="02020603050405020304"/>
                        </a:rPr>
                        <a:t>  </a:t>
                      </a:r>
                      <a:r>
                        <a:rPr lang="zh-CN" sz="1400" kern="100" dirty="0">
                          <a:solidFill>
                            <a:srgbClr val="000000"/>
                          </a:solidFill>
                          <a:latin typeface="Times New Roman" panose="02020603050405020304"/>
                          <a:ea typeface="宋体" panose="02010600030101010101" pitchFamily="2" charset="-122"/>
                          <a:cs typeface="Times New Roman" panose="02020603050405020304"/>
                        </a:rPr>
                        <a:t>其他存款 </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外币存款</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债券</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中央银行债券</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实收资本</a:t>
                      </a:r>
                      <a:endParaRPr lang="zh-CN" sz="1400" kern="100" dirty="0">
                        <a:latin typeface="Times New Roman" panose="02020603050405020304"/>
                        <a:ea typeface="宋体" panose="02010600030101010101" pitchFamily="2" charset="-122"/>
                        <a:cs typeface="Times New Roman" panose="02020603050405020304"/>
                      </a:endParaRPr>
                    </a:p>
                    <a:p>
                      <a:pPr algn="just">
                        <a:spcAft>
                          <a:spcPts val="0"/>
                        </a:spcAft>
                      </a:pPr>
                      <a:r>
                        <a:rPr lang="zh-CN" sz="1400" kern="100" dirty="0">
                          <a:solidFill>
                            <a:srgbClr val="000000"/>
                          </a:solidFill>
                          <a:latin typeface="Times New Roman" panose="02020603050405020304"/>
                          <a:ea typeface="宋体" panose="02010600030101010101" pitchFamily="2" charset="-122"/>
                          <a:cs typeface="Times New Roman" panose="02020603050405020304"/>
                        </a:rPr>
                        <a:t>其他（净）</a:t>
                      </a:r>
                      <a:endParaRPr lang="zh-CN" sz="1400" kern="100" dirty="0">
                        <a:latin typeface="Times New Roman" panose="02020603050405020304"/>
                        <a:ea typeface="宋体" panose="02010600030101010101" pitchFamily="2" charset="-122"/>
                        <a:cs typeface="Times New Roman" panose="02020603050405020304"/>
                      </a:endParaRPr>
                    </a:p>
                  </a:txBody>
                  <a:tcPr marL="68568" marR="6856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9169" name="Rectangle 10"/>
          <p:cNvSpPr/>
          <p:nvPr/>
        </p:nvSpPr>
        <p:spPr>
          <a:xfrm>
            <a:off x="5537200" y="1793875"/>
            <a:ext cx="1871663" cy="338138"/>
          </a:xfrm>
          <a:prstGeom prst="rect">
            <a:avLst/>
          </a:prstGeom>
          <a:noFill/>
          <a:ln w="9525">
            <a:noFill/>
          </a:ln>
        </p:spPr>
        <p:txBody>
          <a:bodyPr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a:spcBef>
                <a:spcPct val="0"/>
              </a:spcBef>
              <a:buNone/>
            </a:pPr>
            <a:r>
              <a:rPr lang="zh-CN" altLang="en-US" sz="1600" b="1" dirty="0">
                <a:solidFill>
                  <a:srgbClr val="000000"/>
                </a:solidFill>
                <a:ea typeface="宋体" panose="02010600030101010101" pitchFamily="2" charset="-122"/>
              </a:rPr>
              <a:t>表</a:t>
            </a:r>
            <a:r>
              <a:rPr lang="en-US" altLang="zh-CN" sz="1600" b="1" dirty="0">
                <a:solidFill>
                  <a:srgbClr val="000000"/>
                </a:solidFill>
                <a:ea typeface="宋体" panose="02010600030101010101" pitchFamily="2" charset="-122"/>
              </a:rPr>
              <a:t>4-5   </a:t>
            </a:r>
            <a:r>
              <a:rPr lang="zh-CN" altLang="en-US" sz="1600" b="1" dirty="0">
                <a:solidFill>
                  <a:srgbClr val="000000"/>
                </a:solidFill>
                <a:ea typeface="宋体" panose="02010600030101010101" pitchFamily="2" charset="-122"/>
              </a:rPr>
              <a:t>银行概览</a:t>
            </a:r>
            <a:endParaRPr lang="zh-CN" altLang="en-US" sz="3600" b="1" dirty="0">
              <a:ea typeface="宋体" panose="0201060003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8" name="标题 1"/>
          <p:cNvSpPr>
            <a:spLocks noGrp="1"/>
          </p:cNvSpPr>
          <p:nvPr>
            <p:ph type="title" idx="4294967295"/>
          </p:nvPr>
        </p:nvSpPr>
        <p:spPr>
          <a:xfrm>
            <a:off x="-1620837" y="333375"/>
            <a:ext cx="8229600" cy="704850"/>
          </a:xfrm>
          <a:ln/>
        </p:spPr>
        <p:txBody>
          <a:bodyPr vert="horz" wrap="square" lIns="91440" tIns="45720" rIns="91440" bIns="45720" anchor="ctr"/>
          <a:p>
            <a:r>
              <a:rPr lang="zh-CN" altLang="zh-CN" sz="2800" dirty="0"/>
              <a:t>第三节</a:t>
            </a:r>
            <a:r>
              <a:rPr lang="en-US" altLang="zh-CN" sz="2800" dirty="0"/>
              <a:t>  </a:t>
            </a:r>
            <a:r>
              <a:rPr lang="zh-CN" altLang="zh-CN" sz="2800" dirty="0"/>
              <a:t>货币概览与银行概览</a:t>
            </a:r>
            <a:endParaRPr lang="zh-CN" altLang="zh-CN" sz="2800" dirty="0"/>
          </a:p>
        </p:txBody>
      </p:sp>
      <p:pic>
        <p:nvPicPr>
          <p:cNvPr id="5017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0180" name="Group 22"/>
          <p:cNvGrpSpPr/>
          <p:nvPr/>
        </p:nvGrpSpPr>
        <p:grpSpPr>
          <a:xfrm>
            <a:off x="179388" y="1371600"/>
            <a:ext cx="8964612" cy="5297488"/>
            <a:chOff x="-11080" y="-9504"/>
            <a:chExt cx="4547357" cy="704478"/>
          </a:xfrm>
        </p:grpSpPr>
        <p:grpSp>
          <p:nvGrpSpPr>
            <p:cNvPr id="50181" name="Group 23"/>
            <p:cNvGrpSpPr/>
            <p:nvPr/>
          </p:nvGrpSpPr>
          <p:grpSpPr>
            <a:xfrm>
              <a:off x="-11080" y="-9504"/>
              <a:ext cx="4547357" cy="704478"/>
              <a:chOff x="0" y="0"/>
              <a:chExt cx="4547357" cy="704478"/>
            </a:xfrm>
          </p:grpSpPr>
          <p:pic>
            <p:nvPicPr>
              <p:cNvPr id="50183" name="圆角矩形 22"/>
              <p:cNvPicPr/>
              <p:nvPr/>
            </p:nvPicPr>
            <p:blipFill>
              <a:blip r:embed="rId2"/>
              <a:stretch>
                <a:fillRect/>
              </a:stretch>
            </p:blipFill>
            <p:spPr>
              <a:xfrm>
                <a:off x="0" y="0"/>
                <a:ext cx="4456298" cy="597408"/>
              </a:xfrm>
              <a:prstGeom prst="rect">
                <a:avLst/>
              </a:prstGeom>
              <a:noFill/>
              <a:ln w="9525">
                <a:noFill/>
              </a:ln>
            </p:spPr>
          </p:pic>
          <p:sp>
            <p:nvSpPr>
              <p:cNvPr id="50184" name="Text Box 25"/>
              <p:cNvSpPr txBox="1"/>
              <p:nvPr/>
            </p:nvSpPr>
            <p:spPr>
              <a:xfrm>
                <a:off x="39201" y="37625"/>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0182" name="TextBox 24"/>
            <p:cNvSpPr txBox="1"/>
            <p:nvPr/>
          </p:nvSpPr>
          <p:spPr>
            <a:xfrm>
              <a:off x="120784" y="28006"/>
              <a:ext cx="4192568" cy="44355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b="1" dirty="0">
                  <a:ea typeface="宋体" panose="02010600030101010101" pitchFamily="2" charset="-122"/>
                </a:rPr>
                <a:t>三、银行概览</a:t>
              </a:r>
              <a:endParaRPr lang="zh-CN" altLang="zh-CN" sz="1800" b="1"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3.</a:t>
              </a:r>
              <a:r>
                <a:rPr lang="zh-CN" altLang="zh-CN" sz="1800" dirty="0">
                  <a:ea typeface="宋体" panose="02010600030101010101" pitchFamily="2" charset="-122"/>
                </a:rPr>
                <a:t>银行概览的编制过程</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）将特定存款机构资产负债表的国外资产与国外负债轧茶后与货币概览的国外净资产相加，求得银行概览的国外净资产；</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）将货币概览的对政府净债权与特定存款机构资产负债表的对政府债权相加，求得对政府净债权；</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3</a:t>
              </a:r>
              <a:r>
                <a:rPr lang="zh-CN" altLang="zh-CN" sz="1800" dirty="0">
                  <a:ea typeface="宋体" panose="02010600030101010101" pitchFamily="2" charset="-122"/>
                </a:rPr>
                <a:t>）将货币概览与特定存款机构之间的资产、负债冲销，冲销之后的余数记入银行概览的其他（净）；</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4</a:t>
              </a:r>
              <a:r>
                <a:rPr lang="zh-CN" altLang="zh-CN" sz="1800" dirty="0">
                  <a:ea typeface="宋体" panose="02010600030101010101" pitchFamily="2" charset="-122"/>
                </a:rPr>
                <a:t>）将货币概览的流通中现金与特定存款机构的库存现金轧差，得到银行概览的流通中现金；</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5</a:t>
              </a:r>
              <a:r>
                <a:rPr lang="zh-CN" altLang="zh-CN" sz="1800" dirty="0">
                  <a:ea typeface="宋体" panose="02010600030101010101" pitchFamily="2" charset="-122"/>
                </a:rPr>
                <a:t>）将货币概览和特定存款机构对它们以外机构的资产、负债项目进行加总，得到相应银行概览的的值；</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6</a:t>
              </a:r>
              <a:r>
                <a:rPr lang="zh-CN" altLang="zh-CN" sz="1800" dirty="0">
                  <a:ea typeface="宋体" panose="02010600030101010101" pitchFamily="2" charset="-122"/>
                </a:rPr>
                <a:t>）将不在银行概览中单独列示的货币概览和特定存款机构的项目计入其他（净）。</a:t>
              </a:r>
              <a:endParaRPr lang="zh-CN" altLang="zh-CN" sz="1800" dirty="0">
                <a:ea typeface="宋体" panose="02010600030101010101" pitchFamily="2" charset="-122"/>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2" name="标题 1"/>
          <p:cNvSpPr>
            <a:spLocks noGrp="1"/>
          </p:cNvSpPr>
          <p:nvPr>
            <p:ph type="title" idx="4294967295"/>
          </p:nvPr>
        </p:nvSpPr>
        <p:spPr>
          <a:xfrm>
            <a:off x="-1620837" y="333375"/>
            <a:ext cx="8229600" cy="704850"/>
          </a:xfrm>
          <a:ln/>
        </p:spPr>
        <p:txBody>
          <a:bodyPr vert="horz" wrap="square" lIns="91440" tIns="45720" rIns="91440" bIns="45720" anchor="ctr"/>
          <a:p>
            <a:r>
              <a:rPr lang="zh-CN" altLang="zh-CN" sz="2800" dirty="0"/>
              <a:t>第三节</a:t>
            </a:r>
            <a:r>
              <a:rPr lang="en-US" altLang="zh-CN" sz="2800" dirty="0"/>
              <a:t>  </a:t>
            </a:r>
            <a:r>
              <a:rPr lang="zh-CN" altLang="zh-CN" sz="2800" dirty="0"/>
              <a:t>货币概览与银行概览</a:t>
            </a:r>
            <a:endParaRPr lang="zh-CN" altLang="zh-CN" sz="2800" dirty="0"/>
          </a:p>
        </p:txBody>
      </p:sp>
      <p:pic>
        <p:nvPicPr>
          <p:cNvPr id="5120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1204" name="Group 22"/>
          <p:cNvGrpSpPr/>
          <p:nvPr/>
        </p:nvGrpSpPr>
        <p:grpSpPr>
          <a:xfrm>
            <a:off x="52388" y="1370013"/>
            <a:ext cx="8796337" cy="5472112"/>
            <a:chOff x="-11402" y="28097"/>
            <a:chExt cx="4413504" cy="681399"/>
          </a:xfrm>
        </p:grpSpPr>
        <p:pic>
          <p:nvPicPr>
            <p:cNvPr id="51322" name="圆角矩形 22"/>
            <p:cNvPicPr/>
            <p:nvPr/>
          </p:nvPicPr>
          <p:blipFill>
            <a:blip r:embed="rId2"/>
            <a:stretch>
              <a:fillRect/>
            </a:stretch>
          </p:blipFill>
          <p:spPr>
            <a:xfrm>
              <a:off x="-11402" y="28097"/>
              <a:ext cx="4413504" cy="681399"/>
            </a:xfrm>
            <a:prstGeom prst="rect">
              <a:avLst/>
            </a:prstGeom>
            <a:noFill/>
            <a:ln w="9525">
              <a:noFill/>
            </a:ln>
          </p:spPr>
        </p:pic>
        <p:sp>
          <p:nvSpPr>
            <p:cNvPr id="28" name="TextBox 24"/>
            <p:cNvSpPr txBox="1">
              <a:spLocks noChangeArrowheads="1"/>
            </p:cNvSpPr>
            <p:nvPr/>
          </p:nvSpPr>
          <p:spPr bwMode="auto">
            <a:xfrm>
              <a:off x="154274" y="58144"/>
              <a:ext cx="4192869" cy="193923"/>
            </a:xfrm>
            <a:prstGeom prst="rect">
              <a:avLst/>
            </a:prstGeom>
            <a:noFill/>
            <a:ln w="9525">
              <a:noFill/>
              <a:miter lim="800000"/>
            </a:ln>
          </p:spPr>
          <p:txBody>
            <a:bodyPr>
              <a:spAutoFit/>
            </a:bodyPr>
            <a:lstStyle/>
            <a:p>
              <a:pPr marR="0" defTabSz="914400" eaLnBrk="1" hangingPunct="1">
                <a:buClrTx/>
                <a:buSzTx/>
                <a:buFontTx/>
                <a:defRPr/>
              </a:pPr>
              <a:r>
                <a:rPr kumimoji="0" lang="zh-CN" altLang="zh-CN" kern="1200" cap="none" spc="0" normalizeH="0" baseline="0" noProof="0" dirty="0">
                  <a:latin typeface="Calibri" panose="020F0502020204030204" pitchFamily="34" charset="0"/>
                  <a:ea typeface="宋体" panose="02010600030101010101" pitchFamily="2" charset="-122"/>
                  <a:cs typeface="+mn-cs"/>
                </a:rPr>
                <a:t>四、我国的货币概览与银行概览</a:t>
              </a:r>
              <a:endParaRPr kumimoji="0" lang="zh-CN" altLang="zh-CN" kern="1200" cap="none" spc="0" normalizeH="0" baseline="0" noProof="0" dirty="0">
                <a:latin typeface="Calibri" panose="020F0502020204030204" pitchFamily="34" charset="0"/>
                <a:ea typeface="宋体" panose="02010600030101010101" pitchFamily="2" charset="-122"/>
                <a:cs typeface="+mn-cs"/>
              </a:endParaRPr>
            </a:p>
            <a:p>
              <a:pPr marR="0" defTabSz="914400" eaLnBrk="1" hangingPunct="1">
                <a:buClrTx/>
                <a:buSzTx/>
                <a:buFontTx/>
                <a:defRPr/>
              </a:pPr>
              <a:r>
                <a:rPr kumimoji="0" lang="zh-CN" altLang="zh-CN" kern="1200" cap="none" spc="0" normalizeH="0" baseline="0" noProof="0" dirty="0">
                  <a:latin typeface="Calibri" panose="020F0502020204030204" pitchFamily="34" charset="0"/>
                  <a:ea typeface="宋体" panose="02010600030101010101" pitchFamily="2" charset="-122"/>
                  <a:cs typeface="+mn-cs"/>
                </a:rPr>
                <a:t>（一）货币概览</a:t>
              </a:r>
              <a:endParaRPr kumimoji="0" lang="zh-CN" altLang="zh-CN" kern="1200" cap="none" spc="0" normalizeH="0" baseline="0" noProof="0" dirty="0">
                <a:latin typeface="Calibri" panose="020F0502020204030204" pitchFamily="34" charset="0"/>
                <a:ea typeface="宋体" panose="02010600030101010101" pitchFamily="2" charset="-122"/>
                <a:cs typeface="+mn-cs"/>
              </a:endParaRPr>
            </a:p>
            <a:p>
              <a:pPr marL="342900" marR="0" indent="-342900" defTabSz="914400" eaLnBrk="1" hangingPunct="1">
                <a:buClrTx/>
                <a:buSzTx/>
                <a:buFontTx/>
                <a:defRPr/>
              </a:pPr>
              <a:r>
                <a:rPr kumimoji="0" lang="zh-CN" altLang="zh-CN" kern="1200" cap="none" spc="0" normalizeH="0" baseline="0" noProof="0" dirty="0">
                  <a:latin typeface="Calibri" panose="020F0502020204030204" pitchFamily="34" charset="0"/>
                  <a:ea typeface="宋体" panose="02010600030101010101" pitchFamily="2" charset="-122"/>
                  <a:cs typeface="+mn-cs"/>
                </a:rPr>
                <a:t>       我国的货币概览是由货币当局资产负债表和存款货币银行资产负债表合并形成的。我国的货币当局就是行使中央银行职能的中国人民银行；存款货币银行包括国有商业银行、其他商业银行、财务公司、城市和农村信用合作社以及中国农业发展银行。</a:t>
              </a:r>
              <a:endParaRPr kumimoji="0" lang="zh-CN" altLang="zh-CN" kern="1200" cap="none" spc="0" normalizeH="0" baseline="0" noProof="0" dirty="0">
                <a:latin typeface="Calibri" panose="020F0502020204030204" pitchFamily="34" charset="0"/>
                <a:ea typeface="宋体" panose="02010600030101010101" pitchFamily="2" charset="-122"/>
                <a:cs typeface="+mn-cs"/>
              </a:endParaRPr>
            </a:p>
          </p:txBody>
        </p:sp>
      </p:grpSp>
      <p:sp>
        <p:nvSpPr>
          <p:cNvPr id="51321" name="文本框 108"/>
          <p:cNvSpPr txBox="1"/>
          <p:nvPr/>
        </p:nvSpPr>
        <p:spPr>
          <a:xfrm>
            <a:off x="476250" y="3173413"/>
            <a:ext cx="7515225" cy="24511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r>
              <a:rPr lang="" altLang="en-US" sz="1000" dirty="0">
                <a:solidFill>
                  <a:srgbClr val="FF0000"/>
                </a:solidFill>
                <a:latin typeface="宋体" panose="02010600030101010101" pitchFamily="2" charset="-122"/>
                <a:ea typeface="宋体" panose="02010600030101010101" pitchFamily="2" charset="-122"/>
              </a:rPr>
              <a:t>表</a:t>
            </a:r>
            <a:r>
              <a:rPr lang="" altLang="zh-CN" sz="1000" dirty="0">
                <a:solidFill>
                  <a:srgbClr val="FF0000"/>
                </a:solidFill>
                <a:latin typeface="宋体" panose="02010600030101010101" pitchFamily="2" charset="-122"/>
                <a:ea typeface="宋体" panose="02010600030101010101" pitchFamily="2" charset="-122"/>
              </a:rPr>
              <a:t>4-7  </a:t>
            </a:r>
            <a:r>
              <a:rPr lang="" altLang="zh-CN" sz="900" dirty="0">
                <a:solidFill>
                  <a:srgbClr val="FF0000"/>
                </a:solidFill>
                <a:latin typeface="方正黑体_GBK" charset="0"/>
                <a:ea typeface="宋体" panose="02010600030101010101" pitchFamily="2" charset="-122"/>
              </a:rPr>
              <a:t> </a:t>
            </a:r>
            <a:r>
              <a:rPr lang="" altLang="en-US" sz="900" dirty="0">
                <a:solidFill>
                  <a:srgbClr val="FF0000"/>
                </a:solidFill>
                <a:latin typeface="方正黑体_GBK" charset="0"/>
                <a:ea typeface="宋体" panose="02010600030101010101" pitchFamily="2" charset="-122"/>
              </a:rPr>
              <a:t>存款性公司概览</a:t>
            </a:r>
            <a:r>
              <a:rPr lang="" altLang="zh-CN" sz="900" dirty="0">
                <a:solidFill>
                  <a:srgbClr val="FF0000"/>
                </a:solidFill>
                <a:latin typeface="方正书宋_GBK" charset="0"/>
                <a:ea typeface="宋体" panose="02010600030101010101" pitchFamily="2" charset="-122"/>
              </a:rPr>
              <a:t>201</a:t>
            </a:r>
            <a:r>
              <a:rPr lang="en-US" altLang="" sz="900" dirty="0">
                <a:solidFill>
                  <a:srgbClr val="FF0000"/>
                </a:solidFill>
                <a:latin typeface="方正书宋_GBK" charset="0"/>
                <a:ea typeface="宋体" panose="02010600030101010101" pitchFamily="2" charset="-122"/>
              </a:rPr>
              <a:t>9</a:t>
            </a:r>
            <a:r>
              <a:rPr lang="" altLang="en-US" sz="900" dirty="0">
                <a:solidFill>
                  <a:srgbClr val="FF0000"/>
                </a:solidFill>
                <a:latin typeface="方正书宋_GBK" charset="0"/>
                <a:ea typeface="宋体" panose="02010600030101010101" pitchFamily="2" charset="-122"/>
              </a:rPr>
              <a:t>年季末余额                单位</a:t>
            </a:r>
            <a:r>
              <a:rPr lang="" altLang="zh-CN" sz="900" dirty="0">
                <a:solidFill>
                  <a:srgbClr val="FF0000"/>
                </a:solidFill>
                <a:latin typeface="方正书宋_GBK" charset="0"/>
                <a:ea typeface="宋体" panose="02010600030101010101" pitchFamily="2" charset="-122"/>
              </a:rPr>
              <a:t>:</a:t>
            </a:r>
            <a:r>
              <a:rPr lang="" altLang="en-US" sz="900" dirty="0">
                <a:solidFill>
                  <a:srgbClr val="FF0000"/>
                </a:solidFill>
                <a:latin typeface="方正书宋_GBK" charset="0"/>
                <a:ea typeface="宋体" panose="02010600030101010101" pitchFamily="2" charset="-122"/>
              </a:rPr>
              <a:t>亿元</a:t>
            </a:r>
            <a:endParaRPr lang="" altLang="en-US" sz="900" dirty="0">
              <a:solidFill>
                <a:srgbClr val="FF0000"/>
              </a:solidFill>
              <a:latin typeface="方正书宋_GBK" charset="0"/>
              <a:ea typeface="宋体" panose="02010600030101010101" pitchFamily="2" charset="-122"/>
            </a:endParaRPr>
          </a:p>
        </p:txBody>
      </p:sp>
      <p:pic>
        <p:nvPicPr>
          <p:cNvPr id="2" name="图片 1"/>
          <p:cNvPicPr>
            <a:picLocks noChangeAspect="1"/>
          </p:cNvPicPr>
          <p:nvPr/>
        </p:nvPicPr>
        <p:blipFill>
          <a:blip r:embed="rId3"/>
          <a:stretch>
            <a:fillRect/>
          </a:stretch>
        </p:blipFill>
        <p:spPr>
          <a:xfrm>
            <a:off x="1788795" y="3592195"/>
            <a:ext cx="6751320" cy="292735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2226" name="Group 22"/>
          <p:cNvGrpSpPr/>
          <p:nvPr/>
        </p:nvGrpSpPr>
        <p:grpSpPr>
          <a:xfrm>
            <a:off x="-51117" y="398463"/>
            <a:ext cx="9618662" cy="6684962"/>
            <a:chOff x="-56048" y="-84631"/>
            <a:chExt cx="4663511" cy="746826"/>
          </a:xfrm>
        </p:grpSpPr>
        <p:grpSp>
          <p:nvGrpSpPr>
            <p:cNvPr id="52429" name="Group 23"/>
            <p:cNvGrpSpPr/>
            <p:nvPr/>
          </p:nvGrpSpPr>
          <p:grpSpPr>
            <a:xfrm>
              <a:off x="-56048" y="-84610"/>
              <a:ext cx="4663511" cy="746805"/>
              <a:chOff x="-44968" y="-75106"/>
              <a:chExt cx="4663511" cy="746805"/>
            </a:xfrm>
          </p:grpSpPr>
          <p:pic>
            <p:nvPicPr>
              <p:cNvPr id="52431" name="圆角矩形 22"/>
              <p:cNvPicPr/>
              <p:nvPr/>
            </p:nvPicPr>
            <p:blipFill>
              <a:blip r:embed="rId1"/>
              <a:stretch>
                <a:fillRect/>
              </a:stretch>
            </p:blipFill>
            <p:spPr>
              <a:xfrm>
                <a:off x="-44968" y="-3596"/>
                <a:ext cx="4458139" cy="675295"/>
              </a:xfrm>
              <a:prstGeom prst="rect">
                <a:avLst/>
              </a:prstGeom>
              <a:noFill/>
              <a:ln w="9525">
                <a:noFill/>
              </a:ln>
            </p:spPr>
          </p:pic>
          <p:sp>
            <p:nvSpPr>
              <p:cNvPr id="52432" name="Text Box 25"/>
              <p:cNvSpPr txBox="1"/>
              <p:nvPr/>
            </p:nvSpPr>
            <p:spPr>
              <a:xfrm>
                <a:off x="110387" y="-75106"/>
                <a:ext cx="4508156" cy="66685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2430" name="TextBox 24"/>
            <p:cNvSpPr txBox="1"/>
            <p:nvPr/>
          </p:nvSpPr>
          <p:spPr>
            <a:xfrm>
              <a:off x="99428" y="-84631"/>
              <a:ext cx="4192464" cy="7147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FontTx/>
                <a:buNone/>
              </a:pPr>
              <a:r>
                <a:rPr lang="zh-CN" altLang="zh-CN" sz="1800" dirty="0">
                  <a:ea typeface="宋体" panose="02010600030101010101" pitchFamily="2" charset="-122"/>
                </a:rPr>
                <a:t>（二）银行概览</a:t>
              </a:r>
              <a:endParaRPr lang="en-US" altLang="zh-CN" sz="1800" dirty="0">
                <a:ea typeface="宋体" panose="02010600030101010101" pitchFamily="2" charset="-122"/>
              </a:endParaRPr>
            </a:p>
            <a:p>
              <a:pPr marL="0" lvl="0" indent="0" eaLnBrk="1" hangingPunct="1">
                <a:spcBef>
                  <a:spcPct val="0"/>
                </a:spcBef>
                <a:buFontTx/>
                <a:buNone/>
              </a:pPr>
              <a:r>
                <a:rPr lang="zh-CN" altLang="zh-CN" sz="1800" dirty="0">
                  <a:ea typeface="宋体" panose="02010600030101010101" pitchFamily="2" charset="-122"/>
                </a:rPr>
                <a:t>我国的银行概览是由货币概览与其他存款性公司的资产负债表合并而成的</a:t>
              </a:r>
              <a:endParaRPr lang="zh-CN" altLang="zh-CN" sz="1800" dirty="0">
                <a:ea typeface="宋体" panose="02010600030101010101" pitchFamily="2" charset="-122"/>
              </a:endParaRPr>
            </a:p>
          </p:txBody>
        </p:sp>
      </p:grpSp>
      <p:sp>
        <p:nvSpPr>
          <p:cNvPr id="52227" name="标题 1"/>
          <p:cNvSpPr>
            <a:spLocks noGrp="1"/>
          </p:cNvSpPr>
          <p:nvPr/>
        </p:nvSpPr>
        <p:spPr>
          <a:xfrm>
            <a:off x="-1581150" y="-155575"/>
            <a:ext cx="8229600" cy="704850"/>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a:spcBef>
                <a:spcPct val="0"/>
              </a:spcBef>
              <a:buNone/>
            </a:pPr>
            <a:r>
              <a:rPr lang="zh-CN" altLang="zh-CN" sz="2800" dirty="0"/>
              <a:t>第三节</a:t>
            </a:r>
            <a:r>
              <a:rPr lang="en-US" altLang="zh-CN" sz="2800" dirty="0"/>
              <a:t>  </a:t>
            </a:r>
            <a:r>
              <a:rPr lang="zh-CN" altLang="zh-CN" sz="2800" dirty="0"/>
              <a:t>货币概览与银行概览</a:t>
            </a:r>
            <a:endParaRPr lang="zh-CN" altLang="zh-CN" sz="2800" dirty="0"/>
          </a:p>
        </p:txBody>
      </p:sp>
      <p:sp>
        <p:nvSpPr>
          <p:cNvPr id="109" name="文本框 108"/>
          <p:cNvSpPr txBox="1"/>
          <p:nvPr/>
        </p:nvSpPr>
        <p:spPr>
          <a:xfrm>
            <a:off x="1568450" y="966788"/>
            <a:ext cx="7278688" cy="414020"/>
          </a:xfrm>
          <a:prstGeom prst="rect">
            <a:avLst/>
          </a:prstGeom>
          <a:noFill/>
          <a:ln w="9525">
            <a:noFill/>
          </a:ln>
        </p:spPr>
        <p:txBody>
          <a:bodyPr>
            <a:spAutoFit/>
          </a:bodyPr>
          <a:lstStyle/>
          <a:p>
            <a:pPr marR="0" algn="ctr" defTabSz="914400" eaLnBrk="1" hangingPunct="1">
              <a:buClrTx/>
              <a:buSzTx/>
              <a:buFont typeface="Arial" panose="020B0604020202020204" pitchFamily="34" charset="0"/>
              <a:defRPr/>
            </a:pPr>
            <a:r>
              <a:rPr kumimoji="0" lang="zh-CN" altLang="en-US"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rPr>
              <a:t>表</a:t>
            </a:r>
            <a:r>
              <a:rPr kumimoji="0" lang="en-US" altLang="zh-CN"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rPr>
              <a:t>4-8  </a:t>
            </a:r>
            <a:r>
              <a:rPr kumimoji="0" lang="zh-CN" altLang="en-US"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rPr>
              <a:t>其他存款性公司资产负债表</a:t>
            </a:r>
            <a:endParaRPr kumimoji="0" lang="zh-CN" altLang="en-US"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R="0" algn="ctr" defTabSz="914400" eaLnBrk="1" hangingPunct="1">
              <a:buClrTx/>
              <a:buSzTx/>
              <a:buFont typeface="Arial" panose="020B0604020202020204" pitchFamily="34" charset="0"/>
              <a:defRPr/>
            </a:pPr>
            <a:r>
              <a:rPr kumimoji="0" lang="zh-CN" altLang="en-US"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rPr>
              <a:t>                                （</a:t>
            </a:r>
            <a:r>
              <a:rPr kumimoji="0" lang="en-US" altLang="zh-CN"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rPr>
              <a:t>2019</a:t>
            </a:r>
            <a:r>
              <a:rPr kumimoji="0" lang="zh-CN" altLang="en-US"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rPr>
              <a:t>年季末余额）                    单位：亿元</a:t>
            </a:r>
            <a:endParaRPr kumimoji="0" lang="zh-CN" altLang="en-US" sz="1050" kern="1200" cap="none" spc="0" normalizeH="0" baseline="0" noProof="1">
              <a:solidFill>
                <a:srgbClr val="FF0000"/>
              </a:solidFill>
              <a:latin typeface="宋体" panose="02010600030101010101" pitchFamily="2" charset="-122"/>
              <a:ea typeface="宋体" panose="02010600030101010101" pitchFamily="2" charset="-122"/>
              <a:cs typeface="宋体" panose="02010600030101010101" pitchFamily="2" charset="-122"/>
            </a:endParaRPr>
          </a:p>
        </p:txBody>
      </p:sp>
      <p:pic>
        <p:nvPicPr>
          <p:cNvPr id="3" name="图片 2"/>
          <p:cNvPicPr>
            <a:picLocks noChangeAspect="1"/>
          </p:cNvPicPr>
          <p:nvPr/>
        </p:nvPicPr>
        <p:blipFill>
          <a:blip r:embed="rId2"/>
          <a:stretch>
            <a:fillRect/>
          </a:stretch>
        </p:blipFill>
        <p:spPr>
          <a:xfrm>
            <a:off x="2392680" y="1573530"/>
            <a:ext cx="6751320" cy="497586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50"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5325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3252" name="Group 4"/>
          <p:cNvGrpSpPr/>
          <p:nvPr/>
        </p:nvGrpSpPr>
        <p:grpSpPr>
          <a:xfrm>
            <a:off x="2328863" y="2195513"/>
            <a:ext cx="4413250" cy="596900"/>
            <a:chOff x="-11080" y="-10304"/>
            <a:chExt cx="4413504" cy="597408"/>
          </a:xfrm>
        </p:grpSpPr>
        <p:grpSp>
          <p:nvGrpSpPr>
            <p:cNvPr id="53264" name="Group 5"/>
            <p:cNvGrpSpPr/>
            <p:nvPr/>
          </p:nvGrpSpPr>
          <p:grpSpPr>
            <a:xfrm>
              <a:off x="-11080" y="-10304"/>
              <a:ext cx="4413504" cy="597408"/>
              <a:chOff x="0" y="0"/>
              <a:chExt cx="4413504" cy="597408"/>
            </a:xfrm>
          </p:grpSpPr>
          <p:pic>
            <p:nvPicPr>
              <p:cNvPr id="53267" name="圆角矩形 3"/>
              <p:cNvPicPr/>
              <p:nvPr/>
            </p:nvPicPr>
            <p:blipFill>
              <a:blip r:embed="rId2"/>
              <a:stretch>
                <a:fillRect/>
              </a:stretch>
            </p:blipFill>
            <p:spPr>
              <a:xfrm>
                <a:off x="0" y="0"/>
                <a:ext cx="4413504" cy="597408"/>
              </a:xfrm>
              <a:prstGeom prst="rect">
                <a:avLst/>
              </a:prstGeom>
              <a:noFill/>
              <a:ln w="9525">
                <a:noFill/>
              </a:ln>
            </p:spPr>
          </p:pic>
          <p:sp>
            <p:nvSpPr>
              <p:cNvPr id="53268"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3265"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3266" name="TextBox 11"/>
            <p:cNvSpPr txBox="1"/>
            <p:nvPr/>
          </p:nvSpPr>
          <p:spPr>
            <a:xfrm>
              <a:off x="719931" y="71124"/>
              <a:ext cx="302451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一、利率水平及其变动统计</a:t>
              </a:r>
              <a:endParaRPr lang="zh-CN" altLang="zh-CN" sz="1800" dirty="0">
                <a:ea typeface="宋体" panose="02010600030101010101" pitchFamily="2" charset="-122"/>
              </a:endParaRPr>
            </a:p>
          </p:txBody>
        </p:sp>
      </p:grpSp>
      <p:grpSp>
        <p:nvGrpSpPr>
          <p:cNvPr id="53253" name="Group 10"/>
          <p:cNvGrpSpPr/>
          <p:nvPr/>
        </p:nvGrpSpPr>
        <p:grpSpPr>
          <a:xfrm>
            <a:off x="2328863" y="3392488"/>
            <a:ext cx="4411662" cy="603250"/>
            <a:chOff x="-11080" y="-14101"/>
            <a:chExt cx="4413504" cy="603504"/>
          </a:xfrm>
        </p:grpSpPr>
        <p:grpSp>
          <p:nvGrpSpPr>
            <p:cNvPr id="53260" name="Group 11"/>
            <p:cNvGrpSpPr/>
            <p:nvPr/>
          </p:nvGrpSpPr>
          <p:grpSpPr>
            <a:xfrm>
              <a:off x="-11080" y="-14101"/>
              <a:ext cx="4413504" cy="603504"/>
              <a:chOff x="0" y="0"/>
              <a:chExt cx="4413504" cy="603504"/>
            </a:xfrm>
          </p:grpSpPr>
          <p:pic>
            <p:nvPicPr>
              <p:cNvPr id="53262" name="圆角矩形 14"/>
              <p:cNvPicPr/>
              <p:nvPr/>
            </p:nvPicPr>
            <p:blipFill>
              <a:blip r:embed="rId3"/>
              <a:stretch>
                <a:fillRect/>
              </a:stretch>
            </p:blipFill>
            <p:spPr>
              <a:xfrm>
                <a:off x="0" y="0"/>
                <a:ext cx="4413504" cy="603504"/>
              </a:xfrm>
              <a:prstGeom prst="rect">
                <a:avLst/>
              </a:prstGeom>
              <a:noFill/>
              <a:ln w="9525">
                <a:noFill/>
              </a:ln>
            </p:spPr>
          </p:pic>
          <p:sp>
            <p:nvSpPr>
              <p:cNvPr id="53263"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3261" name="TextBox 16"/>
            <p:cNvSpPr txBox="1"/>
            <p:nvPr/>
          </p:nvSpPr>
          <p:spPr>
            <a:xfrm>
              <a:off x="-188" y="95205"/>
              <a:ext cx="4393848" cy="36948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二、利率与相关因素之间关系的统计分析</a:t>
              </a:r>
              <a:endParaRPr lang="zh-CN" altLang="zh-CN" sz="1800" dirty="0">
                <a:ea typeface="宋体" panose="02010600030101010101" pitchFamily="2" charset="-122"/>
              </a:endParaRPr>
            </a:p>
          </p:txBody>
        </p:sp>
      </p:grpSp>
      <p:grpSp>
        <p:nvGrpSpPr>
          <p:cNvPr id="53254" name="Group 16"/>
          <p:cNvGrpSpPr/>
          <p:nvPr/>
        </p:nvGrpSpPr>
        <p:grpSpPr>
          <a:xfrm>
            <a:off x="2328863" y="4560888"/>
            <a:ext cx="5338762" cy="596900"/>
            <a:chOff x="-11080" y="-11802"/>
            <a:chExt cx="5339622" cy="597408"/>
          </a:xfrm>
        </p:grpSpPr>
        <p:grpSp>
          <p:nvGrpSpPr>
            <p:cNvPr id="53255" name="Group 17"/>
            <p:cNvGrpSpPr/>
            <p:nvPr/>
          </p:nvGrpSpPr>
          <p:grpSpPr>
            <a:xfrm>
              <a:off x="-11080" y="-11802"/>
              <a:ext cx="4413504" cy="597408"/>
              <a:chOff x="0" y="0"/>
              <a:chExt cx="4413504" cy="597408"/>
            </a:xfrm>
          </p:grpSpPr>
          <p:pic>
            <p:nvPicPr>
              <p:cNvPr id="53258" name="圆角矩形 18"/>
              <p:cNvPicPr/>
              <p:nvPr/>
            </p:nvPicPr>
            <p:blipFill>
              <a:blip r:embed="rId2"/>
              <a:stretch>
                <a:fillRect/>
              </a:stretch>
            </p:blipFill>
            <p:spPr>
              <a:xfrm>
                <a:off x="0" y="0"/>
                <a:ext cx="4413504" cy="597408"/>
              </a:xfrm>
              <a:prstGeom prst="rect">
                <a:avLst/>
              </a:prstGeom>
              <a:noFill/>
              <a:ln w="9525">
                <a:noFill/>
              </a:ln>
            </p:spPr>
          </p:pic>
          <p:sp>
            <p:nvSpPr>
              <p:cNvPr id="53259"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3256"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3257" name="TextBox 20"/>
            <p:cNvSpPr txBox="1"/>
            <p:nvPr/>
          </p:nvSpPr>
          <p:spPr>
            <a:xfrm>
              <a:off x="1080191" y="119464"/>
              <a:ext cx="4248351"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三、利率风险统计分析</a:t>
              </a:r>
              <a:endParaRPr lang="zh-CN" altLang="zh-CN" sz="1800" dirty="0">
                <a:ea typeface="宋体" panose="02010600030101010101" pitchFamily="2" charset="-122"/>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4"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5427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4276" name="Group 4"/>
          <p:cNvGrpSpPr/>
          <p:nvPr/>
        </p:nvGrpSpPr>
        <p:grpSpPr>
          <a:xfrm>
            <a:off x="34925" y="1247775"/>
            <a:ext cx="4413250" cy="596900"/>
            <a:chOff x="-11080" y="-10304"/>
            <a:chExt cx="4413504" cy="597408"/>
          </a:xfrm>
        </p:grpSpPr>
        <p:grpSp>
          <p:nvGrpSpPr>
            <p:cNvPr id="54282" name="Group 5"/>
            <p:cNvGrpSpPr/>
            <p:nvPr/>
          </p:nvGrpSpPr>
          <p:grpSpPr>
            <a:xfrm>
              <a:off x="-11080" y="-10304"/>
              <a:ext cx="4413504" cy="597408"/>
              <a:chOff x="0" y="0"/>
              <a:chExt cx="4413504" cy="597408"/>
            </a:xfrm>
          </p:grpSpPr>
          <p:pic>
            <p:nvPicPr>
              <p:cNvPr id="54285" name="圆角矩形 3"/>
              <p:cNvPicPr/>
              <p:nvPr/>
            </p:nvPicPr>
            <p:blipFill>
              <a:blip r:embed="rId2"/>
              <a:stretch>
                <a:fillRect/>
              </a:stretch>
            </p:blipFill>
            <p:spPr>
              <a:xfrm>
                <a:off x="0" y="0"/>
                <a:ext cx="4413504" cy="597408"/>
              </a:xfrm>
              <a:prstGeom prst="rect">
                <a:avLst/>
              </a:prstGeom>
              <a:noFill/>
              <a:ln w="9525">
                <a:noFill/>
              </a:ln>
            </p:spPr>
          </p:pic>
          <p:sp>
            <p:nvSpPr>
              <p:cNvPr id="54286"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4283"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4284" name="TextBox 11"/>
            <p:cNvSpPr txBox="1"/>
            <p:nvPr/>
          </p:nvSpPr>
          <p:spPr>
            <a:xfrm>
              <a:off x="719931" y="71124"/>
              <a:ext cx="302451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一、利率水平及其变动统计</a:t>
              </a:r>
              <a:endParaRPr lang="zh-CN" altLang="zh-CN" sz="1800" dirty="0">
                <a:ea typeface="宋体" panose="02010600030101010101" pitchFamily="2" charset="-122"/>
              </a:endParaRPr>
            </a:p>
          </p:txBody>
        </p:sp>
      </p:grpSp>
      <p:grpSp>
        <p:nvGrpSpPr>
          <p:cNvPr id="54277" name="Group 10"/>
          <p:cNvGrpSpPr/>
          <p:nvPr/>
        </p:nvGrpSpPr>
        <p:grpSpPr>
          <a:xfrm>
            <a:off x="323850" y="1916113"/>
            <a:ext cx="8531225" cy="1152525"/>
            <a:chOff x="-11080" y="-14101"/>
            <a:chExt cx="4431251" cy="603504"/>
          </a:xfrm>
        </p:grpSpPr>
        <p:grpSp>
          <p:nvGrpSpPr>
            <p:cNvPr id="54278" name="Group 11"/>
            <p:cNvGrpSpPr/>
            <p:nvPr/>
          </p:nvGrpSpPr>
          <p:grpSpPr>
            <a:xfrm>
              <a:off x="-11080" y="-14101"/>
              <a:ext cx="4413504" cy="603504"/>
              <a:chOff x="0" y="0"/>
              <a:chExt cx="4413504" cy="603504"/>
            </a:xfrm>
          </p:grpSpPr>
          <p:pic>
            <p:nvPicPr>
              <p:cNvPr id="54280" name="圆角矩形 14"/>
              <p:cNvPicPr/>
              <p:nvPr/>
            </p:nvPicPr>
            <p:blipFill>
              <a:blip r:embed="rId3"/>
              <a:stretch>
                <a:fillRect/>
              </a:stretch>
            </p:blipFill>
            <p:spPr>
              <a:xfrm>
                <a:off x="0" y="0"/>
                <a:ext cx="4413504" cy="603504"/>
              </a:xfrm>
              <a:prstGeom prst="rect">
                <a:avLst/>
              </a:prstGeom>
              <a:noFill/>
              <a:ln w="9525">
                <a:noFill/>
              </a:ln>
            </p:spPr>
          </p:pic>
          <p:sp>
            <p:nvSpPr>
              <p:cNvPr id="54281"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4279" name="TextBox 16"/>
            <p:cNvSpPr txBox="1"/>
            <p:nvPr/>
          </p:nvSpPr>
          <p:spPr>
            <a:xfrm>
              <a:off x="26323" y="37462"/>
              <a:ext cx="4393848" cy="2149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一</a:t>
              </a:r>
              <a:r>
                <a:rPr lang="en-US" altLang="zh-CN" sz="1800" dirty="0">
                  <a:ea typeface="宋体" panose="02010600030101010101" pitchFamily="2" charset="-122"/>
                </a:rPr>
                <a:t>)</a:t>
              </a:r>
              <a:r>
                <a:rPr lang="zh-CN" altLang="zh-CN" sz="1800" dirty="0">
                  <a:ea typeface="宋体" panose="02010600030101010101" pitchFamily="2" charset="-122"/>
                </a:rPr>
                <a:t>利率的统计分组</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．存款利率</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．贷款利率</a:t>
              </a:r>
              <a:endParaRPr lang="en-US" altLang="zh-CN" sz="1800" dirty="0">
                <a:ea typeface="宋体" panose="02010600030101010101" pitchFamily="2" charset="-122"/>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8"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5529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5300" name="Group 4"/>
          <p:cNvGrpSpPr/>
          <p:nvPr/>
        </p:nvGrpSpPr>
        <p:grpSpPr>
          <a:xfrm>
            <a:off x="34925" y="1247775"/>
            <a:ext cx="4413250" cy="596900"/>
            <a:chOff x="-11080" y="-10304"/>
            <a:chExt cx="4413504" cy="597408"/>
          </a:xfrm>
        </p:grpSpPr>
        <p:grpSp>
          <p:nvGrpSpPr>
            <p:cNvPr id="55363" name="Group 5"/>
            <p:cNvGrpSpPr/>
            <p:nvPr/>
          </p:nvGrpSpPr>
          <p:grpSpPr>
            <a:xfrm>
              <a:off x="-11080" y="-10304"/>
              <a:ext cx="4413504" cy="597408"/>
              <a:chOff x="0" y="0"/>
              <a:chExt cx="4413504" cy="597408"/>
            </a:xfrm>
          </p:grpSpPr>
          <p:pic>
            <p:nvPicPr>
              <p:cNvPr id="55366" name="圆角矩形 3"/>
              <p:cNvPicPr/>
              <p:nvPr/>
            </p:nvPicPr>
            <p:blipFill>
              <a:blip r:embed="rId2"/>
              <a:stretch>
                <a:fillRect/>
              </a:stretch>
            </p:blipFill>
            <p:spPr>
              <a:xfrm>
                <a:off x="0" y="0"/>
                <a:ext cx="4413504" cy="597408"/>
              </a:xfrm>
              <a:prstGeom prst="rect">
                <a:avLst/>
              </a:prstGeom>
              <a:noFill/>
              <a:ln w="9525">
                <a:noFill/>
              </a:ln>
            </p:spPr>
          </p:pic>
          <p:sp>
            <p:nvSpPr>
              <p:cNvPr id="55367"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5364"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5365" name="TextBox 11"/>
            <p:cNvSpPr txBox="1"/>
            <p:nvPr/>
          </p:nvSpPr>
          <p:spPr>
            <a:xfrm>
              <a:off x="719931" y="71124"/>
              <a:ext cx="302451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一、利率水平及其变动统计</a:t>
              </a:r>
              <a:endParaRPr lang="zh-CN" altLang="zh-CN" sz="1800" dirty="0">
                <a:ea typeface="宋体" panose="02010600030101010101" pitchFamily="2" charset="-122"/>
              </a:endParaRPr>
            </a:p>
          </p:txBody>
        </p:sp>
      </p:grpSp>
      <p:grpSp>
        <p:nvGrpSpPr>
          <p:cNvPr id="55301" name="Group 10"/>
          <p:cNvGrpSpPr/>
          <p:nvPr/>
        </p:nvGrpSpPr>
        <p:grpSpPr>
          <a:xfrm>
            <a:off x="341313" y="1762125"/>
            <a:ext cx="8626475" cy="4979988"/>
            <a:chOff x="-11080" y="-14101"/>
            <a:chExt cx="4433049" cy="608010"/>
          </a:xfrm>
        </p:grpSpPr>
        <p:grpSp>
          <p:nvGrpSpPr>
            <p:cNvPr id="55359" name="Group 11"/>
            <p:cNvGrpSpPr/>
            <p:nvPr/>
          </p:nvGrpSpPr>
          <p:grpSpPr>
            <a:xfrm>
              <a:off x="-11080" y="-14101"/>
              <a:ext cx="4413504" cy="608010"/>
              <a:chOff x="0" y="0"/>
              <a:chExt cx="4413504" cy="608010"/>
            </a:xfrm>
          </p:grpSpPr>
          <p:pic>
            <p:nvPicPr>
              <p:cNvPr id="55361" name="圆角矩形 14"/>
              <p:cNvPicPr/>
              <p:nvPr/>
            </p:nvPicPr>
            <p:blipFill>
              <a:blip r:embed="rId3"/>
              <a:stretch>
                <a:fillRect/>
              </a:stretch>
            </p:blipFill>
            <p:spPr>
              <a:xfrm>
                <a:off x="0" y="0"/>
                <a:ext cx="4413504" cy="608010"/>
              </a:xfrm>
              <a:prstGeom prst="rect">
                <a:avLst/>
              </a:prstGeom>
              <a:noFill/>
              <a:ln w="9525">
                <a:noFill/>
              </a:ln>
            </p:spPr>
          </p:pic>
          <p:sp>
            <p:nvSpPr>
              <p:cNvPr id="55362" name="Text Box 13"/>
              <p:cNvSpPr txBox="1"/>
              <p:nvPr/>
            </p:nvSpPr>
            <p:spPr>
              <a:xfrm>
                <a:off x="217795" y="42222"/>
                <a:ext cx="4157651" cy="534224"/>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5360" name="TextBox 16"/>
            <p:cNvSpPr txBox="1"/>
            <p:nvPr/>
          </p:nvSpPr>
          <p:spPr>
            <a:xfrm>
              <a:off x="28121" y="13925"/>
              <a:ext cx="4393848" cy="789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800" dirty="0">
                  <a:ea typeface="宋体" panose="02010600030101010101" pitchFamily="2" charset="-122"/>
                </a:rPr>
                <a:t>3</a:t>
              </a:r>
              <a:r>
                <a:rPr lang="zh-CN" altLang="zh-CN" sz="1800" dirty="0">
                  <a:ea typeface="宋体" panose="02010600030101010101" pitchFamily="2" charset="-122"/>
                </a:rPr>
                <a:t>．借入（或贷出）资金利率</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主要是指银行及非银行金融机构之间借入（或贷出）资金的利率。</a:t>
              </a:r>
              <a:endParaRPr lang="zh-CN" altLang="zh-CN" sz="1800" dirty="0">
                <a:ea typeface="宋体" panose="02010600030101010101" pitchFamily="2" charset="-122"/>
              </a:endParaRPr>
            </a:p>
          </p:txBody>
        </p:sp>
      </p:grpSp>
      <p:graphicFrame>
        <p:nvGraphicFramePr>
          <p:cNvPr id="16" name="表格 15"/>
          <p:cNvGraphicFramePr>
            <a:graphicFrameLocks noGrp="1"/>
          </p:cNvGraphicFramePr>
          <p:nvPr/>
        </p:nvGraphicFramePr>
        <p:xfrm>
          <a:off x="1431925" y="3067050"/>
          <a:ext cx="6408738" cy="3416300"/>
        </p:xfrm>
        <a:graphic>
          <a:graphicData uri="http://schemas.openxmlformats.org/drawingml/2006/table">
            <a:tbl>
              <a:tblPr/>
              <a:tblGrid>
                <a:gridCol w="736637"/>
                <a:gridCol w="2795002"/>
                <a:gridCol w="298871"/>
                <a:gridCol w="368318"/>
                <a:gridCol w="1031291"/>
                <a:gridCol w="1178618"/>
              </a:tblGrid>
              <a:tr h="183047">
                <a:tc>
                  <a:txBody>
                    <a:bodyPr/>
                    <a:lstStyle/>
                    <a:p>
                      <a:pPr algn="ctr">
                        <a:spcAft>
                          <a:spcPts val="0"/>
                        </a:spcAft>
                      </a:pPr>
                      <a:r>
                        <a:rPr lang="zh-CN" sz="1200" b="1" kern="100">
                          <a:solidFill>
                            <a:srgbClr val="000000"/>
                          </a:solidFill>
                          <a:latin typeface="Times New Roman" panose="02020603050405020304"/>
                          <a:ea typeface="宋体" panose="02010600030101010101" pitchFamily="2" charset="-122"/>
                          <a:cs typeface="Times New Roman" panose="02020603050405020304"/>
                        </a:rPr>
                        <a:t>类</a:t>
                      </a:r>
                      <a:r>
                        <a:rPr lang="en-US" sz="1200" b="1" kern="100">
                          <a:solidFill>
                            <a:srgbClr val="000000"/>
                          </a:solidFill>
                          <a:latin typeface="Times New Roman" panose="02020603050405020304"/>
                          <a:ea typeface="宋体" panose="02010600030101010101" pitchFamily="2" charset="-122"/>
                          <a:cs typeface="Times New Roman" panose="02020603050405020304"/>
                        </a:rPr>
                        <a:t>  </a:t>
                      </a:r>
                      <a:r>
                        <a:rPr lang="zh-CN" sz="1200" b="1" kern="100">
                          <a:solidFill>
                            <a:srgbClr val="000000"/>
                          </a:solidFill>
                          <a:latin typeface="Times New Roman" panose="02020603050405020304"/>
                          <a:ea typeface="宋体" panose="02010600030101010101" pitchFamily="2" charset="-122"/>
                          <a:cs typeface="Times New Roman" panose="02020603050405020304"/>
                        </a:rPr>
                        <a:t>别</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Aft>
                          <a:spcPts val="0"/>
                        </a:spcAft>
                      </a:pPr>
                      <a:r>
                        <a:rPr lang="zh-CN" sz="1200" b="1" kern="100">
                          <a:solidFill>
                            <a:srgbClr val="000000"/>
                          </a:solidFill>
                          <a:latin typeface="Times New Roman" panose="02020603050405020304"/>
                          <a:ea typeface="宋体" panose="02010600030101010101" pitchFamily="2" charset="-122"/>
                          <a:cs typeface="Times New Roman" panose="02020603050405020304"/>
                        </a:rPr>
                        <a:t>分 组 内 容</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hMerge="1">
                  <a:tcPr/>
                </a:tc>
                <a:tc>
                  <a:txBody>
                    <a:bodyPr/>
                    <a:lstStyle/>
                    <a:p>
                      <a:pPr algn="ctr">
                        <a:spcAft>
                          <a:spcPts val="0"/>
                        </a:spcAft>
                      </a:pPr>
                      <a:r>
                        <a:rPr lang="zh-CN" sz="1200" b="1" kern="100">
                          <a:solidFill>
                            <a:srgbClr val="000000"/>
                          </a:solidFill>
                          <a:latin typeface="Times New Roman" panose="02020603050405020304"/>
                          <a:ea typeface="宋体" panose="02010600030101010101" pitchFamily="2" charset="-122"/>
                          <a:cs typeface="Times New Roman" panose="02020603050405020304"/>
                        </a:rPr>
                        <a:t>说</a:t>
                      </a:r>
                      <a:r>
                        <a:rPr lang="en-US" sz="1200" b="1" kern="100">
                          <a:solidFill>
                            <a:srgbClr val="000000"/>
                          </a:solidFill>
                          <a:latin typeface="Times New Roman" panose="02020603050405020304"/>
                          <a:ea typeface="宋体" panose="02010600030101010101" pitchFamily="2" charset="-122"/>
                          <a:cs typeface="Times New Roman" panose="02020603050405020304"/>
                        </a:rPr>
                        <a:t>    </a:t>
                      </a:r>
                      <a:r>
                        <a:rPr lang="zh-CN" sz="1200" b="1" kern="100">
                          <a:solidFill>
                            <a:srgbClr val="000000"/>
                          </a:solidFill>
                          <a:latin typeface="Times New Roman" panose="02020603050405020304"/>
                          <a:ea typeface="宋体" panose="02010600030101010101" pitchFamily="2" charset="-122"/>
                          <a:cs typeface="Times New Roman" panose="02020603050405020304"/>
                        </a:rPr>
                        <a:t>明</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6094">
                <a:tc rowSpan="6">
                  <a:txBody>
                    <a:bodyPr/>
                    <a:lstStyle/>
                    <a:p>
                      <a:pPr algn="ctr">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存款利率</a:t>
                      </a:r>
                      <a:endParaRPr lang="zh-CN" sz="1200" kern="100" dirty="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储蓄存款利率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活期储蓄存款利率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资金来源于城乡居民</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571">
                <a:tc vMerge="1">
                  <a:tcPr/>
                </a:tc>
                <a:tc vMerge="1">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定期储蓄存款利率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a:txBody>
                    <a:bodyPr/>
                    <a:lstStyle/>
                    <a:p>
                      <a:endParaRPr lang="zh-CN" altLang="en-US" sz="1800"/>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047">
                <a:tc vMerge="1">
                  <a:tcPr/>
                </a:tc>
                <a:tc rowSpan="2">
                  <a:txBody>
                    <a:bodyPr/>
                    <a:lstStyle/>
                    <a:p>
                      <a:pPr algn="ctr">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企业存款利率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企业活期存款利率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rowSpan="2">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资金来源于企业</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047">
                <a:tc vMerge="1">
                  <a:tcPr/>
                </a:tc>
                <a:tc vMerge="1">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企业定期存款利率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vMerge="1">
                  <a:tcPr/>
                </a:tc>
              </a:tr>
              <a:tr h="183047">
                <a:tc vMerge="1">
                  <a:tcPr/>
                </a:tc>
                <a:tc rowSpan="2">
                  <a:txBody>
                    <a:bodyPr/>
                    <a:lstStyle/>
                    <a:p>
                      <a:pPr algn="ctr">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其他存款利率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marL="28575"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准备金存款利率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rowSpan="2">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金融机构上交中央银行存款</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6007">
                <a:tc vMerge="1">
                  <a:tcPr/>
                </a:tc>
                <a:tc vMerge="1">
                  <a:tcPr/>
                </a:tc>
                <a:tc gridSpan="3">
                  <a:txBody>
                    <a:bodyPr/>
                    <a:lstStyle/>
                    <a:p>
                      <a:pPr marL="28575"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备付金存款利率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vMerge="1">
                  <a:tcPr/>
                </a:tc>
              </a:tr>
              <a:tr h="190638">
                <a:tc rowSpan="4">
                  <a:txBody>
                    <a:bodyPr/>
                    <a:lstStyle/>
                    <a:p>
                      <a:pPr algn="ctr">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贷款利率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计划利率及浮动利率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c gridSpan="2">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依贷款的计划性</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r>
              <a:tr h="366094">
                <a:tc vMerge="1">
                  <a:tcPr/>
                </a:tc>
                <a:tc gridSpan="2">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流动资金贷款利率</a:t>
                      </a:r>
                      <a:endParaRPr lang="zh-CN" sz="1200" kern="100">
                        <a:latin typeface="Times New Roman" panose="02020603050405020304"/>
                        <a:ea typeface="宋体" panose="02010600030101010101" pitchFamily="2" charset="-122"/>
                        <a:cs typeface="Times New Roman" panose="02020603050405020304"/>
                      </a:endParaRPr>
                    </a:p>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固定资产投资贷款利率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依贷款的流动性</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217873">
                <a:tc vMerge="1">
                  <a:tcPr/>
                </a:tc>
                <a:tc gridSpan="2">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短期贷款利率、中期贷款利率和长期贷款利率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依贷款的期限长短</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381277">
                <a:tc vMerge="1">
                  <a:tcPr/>
                </a:tc>
                <a:tc gridSpan="2">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工业贷款利率、农业贷款利率等</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依贷款对象所属的经济部门划分</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217873">
                <a:tc rowSpan="3">
                  <a:txBody>
                    <a:bodyPr/>
                    <a:lstStyle/>
                    <a:p>
                      <a:pPr algn="ctr">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借入（或贷出）资金利率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上借资金利率</a:t>
                      </a:r>
                      <a:endParaRPr lang="zh-CN" sz="1200" kern="100" dirty="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自上级行借入资金</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183047">
                <a:tc vMerge="1">
                  <a:tcPr/>
                </a:tc>
                <a:tc gridSpan="2">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同业拆借利率</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3">
                  <a:txBody>
                    <a:bodyPr/>
                    <a:lstStyle/>
                    <a:p>
                      <a:pPr algn="just">
                        <a:spcAft>
                          <a:spcPts val="0"/>
                        </a:spcAft>
                      </a:pPr>
                      <a:r>
                        <a:rPr lang="zh-CN" sz="1200" kern="100">
                          <a:solidFill>
                            <a:srgbClr val="000000"/>
                          </a:solidFill>
                          <a:latin typeface="Times New Roman" panose="02020603050405020304"/>
                          <a:ea typeface="宋体" panose="02010600030101010101" pitchFamily="2" charset="-122"/>
                          <a:cs typeface="Times New Roman" panose="02020603050405020304"/>
                        </a:rPr>
                        <a:t>金融机构之间</a:t>
                      </a:r>
                      <a:endParaRPr lang="zh-CN" sz="1200" kern="10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r h="190638">
                <a:tc vMerge="1">
                  <a:tcPr/>
                </a:tc>
                <a:tc gridSpan="2">
                  <a:txBody>
                    <a:bodyPr/>
                    <a:lstStyle/>
                    <a:p>
                      <a:pPr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贷出资金利率</a:t>
                      </a:r>
                      <a:endParaRPr lang="zh-CN" sz="1200" kern="100" dirty="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gridSpan="3">
                  <a:txBody>
                    <a:bodyPr/>
                    <a:lstStyle/>
                    <a:p>
                      <a:pPr algn="just">
                        <a:spcAft>
                          <a:spcPts val="0"/>
                        </a:spcAft>
                      </a:pPr>
                      <a:r>
                        <a:rPr lang="zh-CN" sz="1200" kern="100" dirty="0">
                          <a:solidFill>
                            <a:srgbClr val="000000"/>
                          </a:solidFill>
                          <a:latin typeface="Times New Roman" panose="02020603050405020304"/>
                          <a:ea typeface="宋体" panose="02010600030101010101" pitchFamily="2" charset="-122"/>
                          <a:cs typeface="Times New Roman" panose="02020603050405020304"/>
                        </a:rPr>
                        <a:t>借给上级行资金</a:t>
                      </a:r>
                      <a:endParaRPr lang="zh-CN" sz="1200" kern="100" dirty="0">
                        <a:latin typeface="Times New Roman" panose="02020603050405020304"/>
                        <a:ea typeface="宋体" panose="02010600030101010101" pitchFamily="2" charset="-122"/>
                        <a:cs typeface="Times New Roman" panose="02020603050405020304"/>
                      </a:endParaRPr>
                    </a:p>
                  </a:txBody>
                  <a:tcPr marL="19792" marR="197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cPr/>
                </a:tc>
                <a:tc hMerge="1">
                  <a:tcPr/>
                </a:tc>
              </a:tr>
            </a:tbl>
          </a:graphicData>
        </a:graphic>
      </p:graphicFrame>
      <p:sp>
        <p:nvSpPr>
          <p:cNvPr id="55358" name="Rectangle 16"/>
          <p:cNvSpPr/>
          <p:nvPr/>
        </p:nvSpPr>
        <p:spPr>
          <a:xfrm>
            <a:off x="3454400" y="2786063"/>
            <a:ext cx="2476500" cy="307975"/>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a:spcBef>
                <a:spcPct val="0"/>
              </a:spcBef>
              <a:buNone/>
            </a:pPr>
            <a:r>
              <a:rPr lang="zh-CN" altLang="en-US" sz="1400" b="1" dirty="0">
                <a:solidFill>
                  <a:srgbClr val="000000"/>
                </a:solidFill>
                <a:ea typeface="宋体" panose="02010600030101010101" pitchFamily="2" charset="-122"/>
              </a:rPr>
              <a:t>表</a:t>
            </a:r>
            <a:r>
              <a:rPr lang="en-US" altLang="zh-CN" sz="1400" b="1" dirty="0">
                <a:solidFill>
                  <a:srgbClr val="000000"/>
                </a:solidFill>
                <a:ea typeface="宋体" panose="02010600030101010101" pitchFamily="2" charset="-122"/>
              </a:rPr>
              <a:t>4-9  </a:t>
            </a:r>
            <a:r>
              <a:rPr lang="zh-CN" altLang="en-US" sz="1400" b="1" dirty="0">
                <a:solidFill>
                  <a:srgbClr val="000000"/>
                </a:solidFill>
                <a:ea typeface="宋体" panose="02010600030101010101" pitchFamily="2" charset="-122"/>
              </a:rPr>
              <a:t>常见的利率统计分组表</a:t>
            </a:r>
            <a:endParaRPr lang="zh-CN" altLang="en-US" dirty="0">
              <a:ea typeface="宋体" panose="0201060003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4" name="标题 1"/>
          <p:cNvSpPr>
            <a:spLocks noGrp="1"/>
          </p:cNvSpPr>
          <p:nvPr>
            <p:ph type="title" idx="4294967295"/>
          </p:nvPr>
        </p:nvSpPr>
        <p:spPr>
          <a:xfrm>
            <a:off x="457200" y="333375"/>
            <a:ext cx="8229600" cy="704850"/>
          </a:xfrm>
          <a:ln/>
        </p:spPr>
        <p:txBody>
          <a:bodyPr vert="horz" wrap="square" lIns="91440" tIns="45720" rIns="91440" bIns="45720" anchor="ctr"/>
          <a:p>
            <a:r>
              <a:rPr lang="zh-CN" altLang="zh-CN" sz="2800" b="1" dirty="0"/>
              <a:t>第三章</a:t>
            </a:r>
            <a:r>
              <a:rPr lang="en-US" altLang="zh-CN" sz="2800" b="1" dirty="0"/>
              <a:t>  </a:t>
            </a:r>
            <a:r>
              <a:rPr lang="zh-CN" altLang="zh-CN" sz="2800" b="1" dirty="0"/>
              <a:t>金融统计学基础</a:t>
            </a:r>
            <a:r>
              <a:rPr lang="en-US" altLang="zh-CN" sz="2800" b="1" dirty="0"/>
              <a:t>(</a:t>
            </a:r>
            <a:r>
              <a:rPr lang="zh-CN" altLang="zh-CN" sz="2800" b="1" dirty="0"/>
              <a:t>二</a:t>
            </a:r>
            <a:r>
              <a:rPr lang="en-US" altLang="zh-CN" sz="2800" b="1" dirty="0"/>
              <a:t>)</a:t>
            </a:r>
            <a:endParaRPr lang="zh-CN" altLang="zh-CN" sz="2800" b="1" dirty="0"/>
          </a:p>
        </p:txBody>
      </p:sp>
      <p:pic>
        <p:nvPicPr>
          <p:cNvPr id="2867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28676" name="Group 4"/>
          <p:cNvGrpSpPr/>
          <p:nvPr/>
        </p:nvGrpSpPr>
        <p:grpSpPr>
          <a:xfrm>
            <a:off x="2328863" y="1484313"/>
            <a:ext cx="4413250" cy="800100"/>
            <a:chOff x="-11080" y="-10304"/>
            <a:chExt cx="4413504" cy="800206"/>
          </a:xfrm>
        </p:grpSpPr>
        <p:grpSp>
          <p:nvGrpSpPr>
            <p:cNvPr id="28682" name="Group 5"/>
            <p:cNvGrpSpPr/>
            <p:nvPr/>
          </p:nvGrpSpPr>
          <p:grpSpPr>
            <a:xfrm>
              <a:off x="-11080" y="-10304"/>
              <a:ext cx="4413504" cy="597408"/>
              <a:chOff x="0" y="0"/>
              <a:chExt cx="4413504" cy="597408"/>
            </a:xfrm>
          </p:grpSpPr>
          <p:pic>
            <p:nvPicPr>
              <p:cNvPr id="28685" name="圆角矩形 3"/>
              <p:cNvPicPr/>
              <p:nvPr/>
            </p:nvPicPr>
            <p:blipFill>
              <a:blip r:embed="rId2"/>
              <a:stretch>
                <a:fillRect/>
              </a:stretch>
            </p:blipFill>
            <p:spPr>
              <a:xfrm>
                <a:off x="0" y="0"/>
                <a:ext cx="4413504" cy="597408"/>
              </a:xfrm>
              <a:prstGeom prst="rect">
                <a:avLst/>
              </a:prstGeom>
              <a:noFill/>
              <a:ln w="9525">
                <a:noFill/>
              </a:ln>
            </p:spPr>
          </p:pic>
          <p:sp>
            <p:nvSpPr>
              <p:cNvPr id="28686"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8683"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8684" name="TextBox 11"/>
            <p:cNvSpPr txBox="1"/>
            <p:nvPr/>
          </p:nvSpPr>
          <p:spPr>
            <a:xfrm>
              <a:off x="1439896" y="143793"/>
              <a:ext cx="2520280" cy="64610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本章学习目标</a:t>
              </a:r>
              <a:endParaRPr lang="zh-CN" altLang="zh-CN" sz="1800" dirty="0">
                <a:ea typeface="宋体" panose="02010600030101010101" pitchFamily="2" charset="-122"/>
              </a:endParaRPr>
            </a:p>
            <a:p>
              <a:pPr marL="0" lvl="0" indent="0" eaLnBrk="1" hangingPunct="1">
                <a:spcBef>
                  <a:spcPct val="0"/>
                </a:spcBef>
                <a:buNone/>
              </a:pPr>
              <a:endParaRPr lang="zh-CN" altLang="en-US" sz="1800" dirty="0"/>
            </a:p>
          </p:txBody>
        </p:sp>
      </p:grpSp>
      <p:grpSp>
        <p:nvGrpSpPr>
          <p:cNvPr id="28677" name="Group 10"/>
          <p:cNvGrpSpPr/>
          <p:nvPr/>
        </p:nvGrpSpPr>
        <p:grpSpPr>
          <a:xfrm>
            <a:off x="827088" y="1341438"/>
            <a:ext cx="12746037" cy="5327650"/>
            <a:chOff x="-387934" y="-327418"/>
            <a:chExt cx="8242195" cy="1084561"/>
          </a:xfrm>
        </p:grpSpPr>
        <p:grpSp>
          <p:nvGrpSpPr>
            <p:cNvPr id="28678" name="Group 11"/>
            <p:cNvGrpSpPr/>
            <p:nvPr/>
          </p:nvGrpSpPr>
          <p:grpSpPr>
            <a:xfrm>
              <a:off x="-387934" y="-327418"/>
              <a:ext cx="8242195" cy="1084561"/>
              <a:chOff x="-376854" y="-313317"/>
              <a:chExt cx="8242195" cy="1084561"/>
            </a:xfrm>
          </p:grpSpPr>
          <p:pic>
            <p:nvPicPr>
              <p:cNvPr id="28680" name="圆角矩形 14"/>
              <p:cNvPicPr/>
              <p:nvPr/>
            </p:nvPicPr>
            <p:blipFill>
              <a:blip r:embed="rId3"/>
              <a:stretch>
                <a:fillRect/>
              </a:stretch>
            </p:blipFill>
            <p:spPr>
              <a:xfrm>
                <a:off x="0" y="0"/>
                <a:ext cx="4413504" cy="603504"/>
              </a:xfrm>
              <a:prstGeom prst="rect">
                <a:avLst/>
              </a:prstGeom>
              <a:noFill/>
              <a:ln w="9525">
                <a:noFill/>
              </a:ln>
            </p:spPr>
          </p:pic>
          <p:sp>
            <p:nvSpPr>
              <p:cNvPr id="28681" name="Text Box 13"/>
              <p:cNvSpPr txBox="1"/>
              <p:nvPr/>
            </p:nvSpPr>
            <p:spPr>
              <a:xfrm>
                <a:off x="-376854" y="-313317"/>
                <a:ext cx="8242195" cy="1084561"/>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8679" name="TextBox 16"/>
            <p:cNvSpPr txBox="1"/>
            <p:nvPr/>
          </p:nvSpPr>
          <p:spPr>
            <a:xfrm>
              <a:off x="543663" y="38897"/>
              <a:ext cx="3502915" cy="5263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通过本章的学习，掌握中央银行货币政策中间指标体系的构成；掌握货币供应量的层次、结构的变动分析，理解货币供应量与有关经济变量的关系；初步掌握货币概览与银行概览的编制方法；了解利率的统计分组，掌握平均利率和利率指数的计算，理解各种利率统计分析方法，了解利率风险的产生及其预测防范，会用缺口分析和期间分析法对利率风险进行评估；学会计算几种主要的货币购买力分析指标。</a:t>
              </a:r>
              <a:endParaRPr lang="zh-CN" altLang="zh-CN" sz="1800" dirty="0">
                <a:ea typeface="宋体" panose="02010600030101010101" pitchFamily="2" charset="-122"/>
              </a:endParaRPr>
            </a:p>
          </p:txBody>
        </p:sp>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2"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5632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6324" name="Group 4"/>
          <p:cNvGrpSpPr/>
          <p:nvPr/>
        </p:nvGrpSpPr>
        <p:grpSpPr>
          <a:xfrm>
            <a:off x="34925" y="1247775"/>
            <a:ext cx="4413250" cy="596900"/>
            <a:chOff x="-11080" y="-10304"/>
            <a:chExt cx="4413504" cy="597408"/>
          </a:xfrm>
        </p:grpSpPr>
        <p:grpSp>
          <p:nvGrpSpPr>
            <p:cNvPr id="56332" name="Group 5"/>
            <p:cNvGrpSpPr/>
            <p:nvPr/>
          </p:nvGrpSpPr>
          <p:grpSpPr>
            <a:xfrm>
              <a:off x="-11080" y="-10304"/>
              <a:ext cx="4413504" cy="597408"/>
              <a:chOff x="0" y="0"/>
              <a:chExt cx="4413504" cy="597408"/>
            </a:xfrm>
          </p:grpSpPr>
          <p:pic>
            <p:nvPicPr>
              <p:cNvPr id="56335" name="圆角矩形 3"/>
              <p:cNvPicPr/>
              <p:nvPr/>
            </p:nvPicPr>
            <p:blipFill>
              <a:blip r:embed="rId2"/>
              <a:stretch>
                <a:fillRect/>
              </a:stretch>
            </p:blipFill>
            <p:spPr>
              <a:xfrm>
                <a:off x="0" y="0"/>
                <a:ext cx="4413504" cy="597408"/>
              </a:xfrm>
              <a:prstGeom prst="rect">
                <a:avLst/>
              </a:prstGeom>
              <a:noFill/>
              <a:ln w="9525">
                <a:noFill/>
              </a:ln>
            </p:spPr>
          </p:pic>
          <p:sp>
            <p:nvSpPr>
              <p:cNvPr id="56336"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6333"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6334" name="TextBox 11"/>
            <p:cNvSpPr txBox="1"/>
            <p:nvPr/>
          </p:nvSpPr>
          <p:spPr>
            <a:xfrm>
              <a:off x="719931" y="71124"/>
              <a:ext cx="302451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一、利率水平及其变动统计</a:t>
              </a:r>
              <a:endParaRPr lang="zh-CN" altLang="zh-CN" sz="1800" dirty="0">
                <a:ea typeface="宋体" panose="02010600030101010101" pitchFamily="2" charset="-122"/>
              </a:endParaRPr>
            </a:p>
          </p:txBody>
        </p:sp>
      </p:grpSp>
      <p:grpSp>
        <p:nvGrpSpPr>
          <p:cNvPr id="56325" name="Group 10"/>
          <p:cNvGrpSpPr/>
          <p:nvPr/>
        </p:nvGrpSpPr>
        <p:grpSpPr>
          <a:xfrm>
            <a:off x="323850" y="1916113"/>
            <a:ext cx="8531225" cy="4941887"/>
            <a:chOff x="-11080" y="-14101"/>
            <a:chExt cx="4431251" cy="603504"/>
          </a:xfrm>
        </p:grpSpPr>
        <p:grpSp>
          <p:nvGrpSpPr>
            <p:cNvPr id="56328" name="Group 11"/>
            <p:cNvGrpSpPr/>
            <p:nvPr/>
          </p:nvGrpSpPr>
          <p:grpSpPr>
            <a:xfrm>
              <a:off x="-11080" y="-14101"/>
              <a:ext cx="4413504" cy="603504"/>
              <a:chOff x="0" y="0"/>
              <a:chExt cx="4413504" cy="603504"/>
            </a:xfrm>
          </p:grpSpPr>
          <p:pic>
            <p:nvPicPr>
              <p:cNvPr id="56330" name="圆角矩形 14"/>
              <p:cNvPicPr/>
              <p:nvPr/>
            </p:nvPicPr>
            <p:blipFill>
              <a:blip r:embed="rId3"/>
              <a:stretch>
                <a:fillRect/>
              </a:stretch>
            </p:blipFill>
            <p:spPr>
              <a:xfrm>
                <a:off x="0" y="0"/>
                <a:ext cx="4413504" cy="603504"/>
              </a:xfrm>
              <a:prstGeom prst="rect">
                <a:avLst/>
              </a:prstGeom>
              <a:noFill/>
              <a:ln w="9525">
                <a:noFill/>
              </a:ln>
            </p:spPr>
          </p:pic>
          <p:sp>
            <p:nvSpPr>
              <p:cNvPr id="56331"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6329" name="TextBox 16"/>
            <p:cNvSpPr txBox="1"/>
            <p:nvPr/>
          </p:nvSpPr>
          <p:spPr>
            <a:xfrm>
              <a:off x="26323" y="21079"/>
              <a:ext cx="4393848" cy="48485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二</a:t>
              </a:r>
              <a:r>
                <a:rPr lang="en-US" altLang="zh-CN" sz="1800" dirty="0">
                  <a:ea typeface="宋体" panose="02010600030101010101" pitchFamily="2" charset="-122"/>
                </a:rPr>
                <a:t>)</a:t>
              </a:r>
              <a:r>
                <a:rPr lang="zh-CN" altLang="zh-CN" sz="1800" dirty="0">
                  <a:ea typeface="宋体" panose="02010600030101010101" pitchFamily="2" charset="-122"/>
                </a:rPr>
                <a:t>平均利率</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平均利率是反映利率平均水平的一般指标，是利率统计的主要指标之一。一般地，计算报告期存（贷）款平均利息率的计算公式如下：</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三</a:t>
              </a:r>
              <a:r>
                <a:rPr lang="en-US" altLang="zh-CN" sz="1800" dirty="0">
                  <a:ea typeface="宋体" panose="02010600030101010101" pitchFamily="2" charset="-122"/>
                </a:rPr>
                <a:t>)</a:t>
              </a:r>
              <a:r>
                <a:rPr lang="zh-CN" altLang="zh-CN" sz="1800" dirty="0">
                  <a:ea typeface="宋体" panose="02010600030101010101" pitchFamily="2" charset="-122"/>
                </a:rPr>
                <a:t>利率指数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利率指数是反映两个不同时期利率变动程度的相对指标，可用于观察不同时期利率水平的变动程度，并进一步分析利率变动的原因、利率变动对经济运行的影响以及利率变动与物价、资金利润率的关系等，并以此作为制定调节利率政策的依据。</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利率指数通常分为存款利率指数与贷款利率指数。常见的贷款利率指数有：</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56326"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6327" name="Object 2"/>
          <p:cNvGraphicFramePr/>
          <p:nvPr/>
        </p:nvGraphicFramePr>
        <p:xfrm>
          <a:off x="1547813" y="3789363"/>
          <a:ext cx="6254750" cy="503237"/>
        </p:xfrm>
        <a:graphic>
          <a:graphicData uri="http://schemas.openxmlformats.org/presentationml/2006/ole">
            <mc:AlternateContent xmlns:mc="http://schemas.openxmlformats.org/markup-compatibility/2006">
              <mc:Choice xmlns:v="urn:schemas-microsoft-com:vml" Requires="v">
                <p:oleObj spid="_x0000_s3084" name="" r:id="rId4" imgW="5905500" imgH="482600" progId="Equation.DSMT4">
                  <p:embed/>
                </p:oleObj>
              </mc:Choice>
              <mc:Fallback>
                <p:oleObj name="" r:id="rId4" imgW="5905500" imgH="482600" progId="Equation.DSMT4">
                  <p:embed/>
                  <p:pic>
                    <p:nvPicPr>
                      <p:cNvPr id="0" name="图片 3083"/>
                      <p:cNvPicPr/>
                      <p:nvPr/>
                    </p:nvPicPr>
                    <p:blipFill>
                      <a:blip r:embed="rId5"/>
                      <a:stretch>
                        <a:fillRect/>
                      </a:stretch>
                    </p:blipFill>
                    <p:spPr>
                      <a:xfrm>
                        <a:off x="1547813" y="3789363"/>
                        <a:ext cx="6254750" cy="503237"/>
                      </a:xfrm>
                      <a:prstGeom prst="rect">
                        <a:avLst/>
                      </a:prstGeom>
                      <a:noFill/>
                      <a:ln w="38100">
                        <a:noFill/>
                        <a:miter/>
                      </a:ln>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6"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57347"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7348" name="Group 4"/>
          <p:cNvGrpSpPr/>
          <p:nvPr/>
        </p:nvGrpSpPr>
        <p:grpSpPr>
          <a:xfrm>
            <a:off x="34925" y="1247775"/>
            <a:ext cx="4413250" cy="596900"/>
            <a:chOff x="-11080" y="-10304"/>
            <a:chExt cx="4413504" cy="597408"/>
          </a:xfrm>
        </p:grpSpPr>
        <p:grpSp>
          <p:nvGrpSpPr>
            <p:cNvPr id="57359" name="Group 5"/>
            <p:cNvGrpSpPr/>
            <p:nvPr/>
          </p:nvGrpSpPr>
          <p:grpSpPr>
            <a:xfrm>
              <a:off x="-11080" y="-10304"/>
              <a:ext cx="4413504" cy="597408"/>
              <a:chOff x="0" y="0"/>
              <a:chExt cx="4413504" cy="597408"/>
            </a:xfrm>
          </p:grpSpPr>
          <p:pic>
            <p:nvPicPr>
              <p:cNvPr id="57362" name="圆角矩形 3"/>
              <p:cNvPicPr/>
              <p:nvPr/>
            </p:nvPicPr>
            <p:blipFill>
              <a:blip r:embed="rId2"/>
              <a:stretch>
                <a:fillRect/>
              </a:stretch>
            </p:blipFill>
            <p:spPr>
              <a:xfrm>
                <a:off x="0" y="0"/>
                <a:ext cx="4413504" cy="597408"/>
              </a:xfrm>
              <a:prstGeom prst="rect">
                <a:avLst/>
              </a:prstGeom>
              <a:noFill/>
              <a:ln w="9525">
                <a:noFill/>
              </a:ln>
            </p:spPr>
          </p:pic>
          <p:sp>
            <p:nvSpPr>
              <p:cNvPr id="57363"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7360"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7361" name="TextBox 11"/>
            <p:cNvSpPr txBox="1"/>
            <p:nvPr/>
          </p:nvSpPr>
          <p:spPr>
            <a:xfrm>
              <a:off x="719931" y="71124"/>
              <a:ext cx="302451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一、利率水平及其变动统计</a:t>
              </a:r>
              <a:endParaRPr lang="zh-CN" altLang="zh-CN" sz="1800" dirty="0">
                <a:ea typeface="宋体" panose="02010600030101010101" pitchFamily="2" charset="-122"/>
              </a:endParaRPr>
            </a:p>
          </p:txBody>
        </p:sp>
      </p:grpSp>
      <p:grpSp>
        <p:nvGrpSpPr>
          <p:cNvPr id="57349" name="Group 10"/>
          <p:cNvGrpSpPr/>
          <p:nvPr/>
        </p:nvGrpSpPr>
        <p:grpSpPr>
          <a:xfrm>
            <a:off x="323850" y="1916113"/>
            <a:ext cx="8569325" cy="4392612"/>
            <a:chOff x="-11080" y="-14101"/>
            <a:chExt cx="4450907" cy="603504"/>
          </a:xfrm>
        </p:grpSpPr>
        <p:grpSp>
          <p:nvGrpSpPr>
            <p:cNvPr id="57355" name="Group 11"/>
            <p:cNvGrpSpPr/>
            <p:nvPr/>
          </p:nvGrpSpPr>
          <p:grpSpPr>
            <a:xfrm>
              <a:off x="-11080" y="-14101"/>
              <a:ext cx="4413504" cy="603504"/>
              <a:chOff x="0" y="0"/>
              <a:chExt cx="4413504" cy="603504"/>
            </a:xfrm>
          </p:grpSpPr>
          <p:pic>
            <p:nvPicPr>
              <p:cNvPr id="57357" name="圆角矩形 14"/>
              <p:cNvPicPr/>
              <p:nvPr/>
            </p:nvPicPr>
            <p:blipFill>
              <a:blip r:embed="rId3"/>
              <a:stretch>
                <a:fillRect/>
              </a:stretch>
            </p:blipFill>
            <p:spPr>
              <a:xfrm>
                <a:off x="0" y="0"/>
                <a:ext cx="4413504" cy="603504"/>
              </a:xfrm>
              <a:prstGeom prst="rect">
                <a:avLst/>
              </a:prstGeom>
              <a:noFill/>
              <a:ln w="9525">
                <a:noFill/>
              </a:ln>
            </p:spPr>
          </p:pic>
          <p:sp>
            <p:nvSpPr>
              <p:cNvPr id="57358"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7356" name="TextBox 16"/>
            <p:cNvSpPr txBox="1"/>
            <p:nvPr/>
          </p:nvSpPr>
          <p:spPr>
            <a:xfrm>
              <a:off x="45979" y="21079"/>
              <a:ext cx="4393848" cy="451094"/>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三</a:t>
              </a:r>
              <a:r>
                <a:rPr lang="en-US" altLang="zh-CN" sz="1800" dirty="0">
                  <a:ea typeface="宋体" panose="02010600030101010101" pitchFamily="2" charset="-122"/>
                </a:rPr>
                <a:t>)</a:t>
              </a:r>
              <a:r>
                <a:rPr lang="zh-CN" altLang="zh-CN" sz="1800" dirty="0">
                  <a:ea typeface="宋体" panose="02010600030101010101" pitchFamily="2" charset="-122"/>
                </a:rPr>
                <a:t>利率指数</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．单项贷款利率指数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这是报告期该项贷款平均利率与基期该项贷款平均利率之比，反映某单项贷款利率的变动情况。公式如下：</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．综合贷款平均利率指数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这是报告期综合贷款平均利率与基期综合贷款平均利率之比，反映不同时期实施贷款的平均利率的变动情况。公式如下：</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57350"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57351"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7352" name="Object 4"/>
          <p:cNvGraphicFramePr/>
          <p:nvPr/>
        </p:nvGraphicFramePr>
        <p:xfrm>
          <a:off x="1403350" y="3500438"/>
          <a:ext cx="4295775" cy="504825"/>
        </p:xfrm>
        <a:graphic>
          <a:graphicData uri="http://schemas.openxmlformats.org/presentationml/2006/ole">
            <mc:AlternateContent xmlns:mc="http://schemas.openxmlformats.org/markup-compatibility/2006">
              <mc:Choice xmlns:v="urn:schemas-microsoft-com:vml" Requires="v">
                <p:oleObj spid="_x0000_s3087" name="" r:id="rId4" imgW="3568700" imgH="419100" progId="Equation.DSMT4">
                  <p:embed/>
                </p:oleObj>
              </mc:Choice>
              <mc:Fallback>
                <p:oleObj name="" r:id="rId4" imgW="3568700" imgH="419100" progId="Equation.DSMT4">
                  <p:embed/>
                  <p:pic>
                    <p:nvPicPr>
                      <p:cNvPr id="0" name="图片 3086"/>
                      <p:cNvPicPr/>
                      <p:nvPr/>
                    </p:nvPicPr>
                    <p:blipFill>
                      <a:blip r:embed="rId5"/>
                      <a:stretch>
                        <a:fillRect/>
                      </a:stretch>
                    </p:blipFill>
                    <p:spPr>
                      <a:xfrm>
                        <a:off x="1403350" y="3500438"/>
                        <a:ext cx="4295775" cy="504825"/>
                      </a:xfrm>
                      <a:prstGeom prst="rect">
                        <a:avLst/>
                      </a:prstGeom>
                      <a:noFill/>
                      <a:ln w="38100">
                        <a:noFill/>
                        <a:miter/>
                      </a:ln>
                    </p:spPr>
                  </p:pic>
                </p:oleObj>
              </mc:Fallback>
            </mc:AlternateContent>
          </a:graphicData>
        </a:graphic>
      </p:graphicFrame>
      <p:sp>
        <p:nvSpPr>
          <p:cNvPr id="57353"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7354" name="Object 6"/>
          <p:cNvGraphicFramePr/>
          <p:nvPr/>
        </p:nvGraphicFramePr>
        <p:xfrm>
          <a:off x="1187450" y="5013325"/>
          <a:ext cx="4968875" cy="536575"/>
        </p:xfrm>
        <a:graphic>
          <a:graphicData uri="http://schemas.openxmlformats.org/presentationml/2006/ole">
            <mc:AlternateContent xmlns:mc="http://schemas.openxmlformats.org/markup-compatibility/2006">
              <mc:Choice xmlns:v="urn:schemas-microsoft-com:vml" Requires="v">
                <p:oleObj spid="_x0000_s3089" name="" r:id="rId6" imgW="3873500" imgH="419100" progId="Equation.DSMT4">
                  <p:embed/>
                </p:oleObj>
              </mc:Choice>
              <mc:Fallback>
                <p:oleObj name="" r:id="rId6" imgW="3873500" imgH="419100" progId="Equation.DSMT4">
                  <p:embed/>
                  <p:pic>
                    <p:nvPicPr>
                      <p:cNvPr id="0" name="图片 3088"/>
                      <p:cNvPicPr/>
                      <p:nvPr/>
                    </p:nvPicPr>
                    <p:blipFill>
                      <a:blip r:embed="rId7"/>
                      <a:stretch>
                        <a:fillRect/>
                      </a:stretch>
                    </p:blipFill>
                    <p:spPr>
                      <a:xfrm>
                        <a:off x="1187450" y="5013325"/>
                        <a:ext cx="4968875" cy="536575"/>
                      </a:xfrm>
                      <a:prstGeom prst="rect">
                        <a:avLst/>
                      </a:prstGeom>
                      <a:noFill/>
                      <a:ln w="38100">
                        <a:noFill/>
                        <a:miter/>
                      </a:ln>
                    </p:spPr>
                  </p:pic>
                </p:oleObj>
              </mc:Fallback>
            </mc:AlternateContent>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70"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5837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8372" name="Group 4"/>
          <p:cNvGrpSpPr/>
          <p:nvPr/>
        </p:nvGrpSpPr>
        <p:grpSpPr>
          <a:xfrm>
            <a:off x="34925" y="1247775"/>
            <a:ext cx="4413250" cy="596900"/>
            <a:chOff x="-11080" y="-10304"/>
            <a:chExt cx="4413504" cy="597408"/>
          </a:xfrm>
        </p:grpSpPr>
        <p:grpSp>
          <p:nvGrpSpPr>
            <p:cNvPr id="58385" name="Group 5"/>
            <p:cNvGrpSpPr/>
            <p:nvPr/>
          </p:nvGrpSpPr>
          <p:grpSpPr>
            <a:xfrm>
              <a:off x="-11080" y="-10304"/>
              <a:ext cx="4413504" cy="597408"/>
              <a:chOff x="0" y="0"/>
              <a:chExt cx="4413504" cy="597408"/>
            </a:xfrm>
          </p:grpSpPr>
          <p:pic>
            <p:nvPicPr>
              <p:cNvPr id="58388" name="圆角矩形 3"/>
              <p:cNvPicPr/>
              <p:nvPr/>
            </p:nvPicPr>
            <p:blipFill>
              <a:blip r:embed="rId2"/>
              <a:stretch>
                <a:fillRect/>
              </a:stretch>
            </p:blipFill>
            <p:spPr>
              <a:xfrm>
                <a:off x="0" y="0"/>
                <a:ext cx="4413504" cy="597408"/>
              </a:xfrm>
              <a:prstGeom prst="rect">
                <a:avLst/>
              </a:prstGeom>
              <a:noFill/>
              <a:ln w="9525">
                <a:noFill/>
              </a:ln>
            </p:spPr>
          </p:pic>
          <p:sp>
            <p:nvSpPr>
              <p:cNvPr id="58389"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8386"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8387" name="TextBox 11"/>
            <p:cNvSpPr txBox="1"/>
            <p:nvPr/>
          </p:nvSpPr>
          <p:spPr>
            <a:xfrm>
              <a:off x="719931" y="71124"/>
              <a:ext cx="302451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一、利率水平及其变动统计</a:t>
              </a:r>
              <a:endParaRPr lang="zh-CN" altLang="zh-CN" sz="1800" dirty="0">
                <a:ea typeface="宋体" panose="02010600030101010101" pitchFamily="2" charset="-122"/>
              </a:endParaRPr>
            </a:p>
          </p:txBody>
        </p:sp>
      </p:grpSp>
      <p:grpSp>
        <p:nvGrpSpPr>
          <p:cNvPr id="58373" name="Group 10"/>
          <p:cNvGrpSpPr/>
          <p:nvPr/>
        </p:nvGrpSpPr>
        <p:grpSpPr>
          <a:xfrm>
            <a:off x="323850" y="1916113"/>
            <a:ext cx="8569325" cy="4941887"/>
            <a:chOff x="-11080" y="-14101"/>
            <a:chExt cx="4450907" cy="603504"/>
          </a:xfrm>
        </p:grpSpPr>
        <p:grpSp>
          <p:nvGrpSpPr>
            <p:cNvPr id="58381" name="Group 11"/>
            <p:cNvGrpSpPr/>
            <p:nvPr/>
          </p:nvGrpSpPr>
          <p:grpSpPr>
            <a:xfrm>
              <a:off x="-11080" y="-14101"/>
              <a:ext cx="4413504" cy="603504"/>
              <a:chOff x="0" y="0"/>
              <a:chExt cx="4413504" cy="603504"/>
            </a:xfrm>
          </p:grpSpPr>
          <p:pic>
            <p:nvPicPr>
              <p:cNvPr id="58383" name="圆角矩形 14"/>
              <p:cNvPicPr/>
              <p:nvPr/>
            </p:nvPicPr>
            <p:blipFill>
              <a:blip r:embed="rId3"/>
              <a:stretch>
                <a:fillRect/>
              </a:stretch>
            </p:blipFill>
            <p:spPr>
              <a:xfrm>
                <a:off x="0" y="0"/>
                <a:ext cx="4413504" cy="603504"/>
              </a:xfrm>
              <a:prstGeom prst="rect">
                <a:avLst/>
              </a:prstGeom>
              <a:noFill/>
              <a:ln w="9525">
                <a:noFill/>
              </a:ln>
            </p:spPr>
          </p:pic>
          <p:sp>
            <p:nvSpPr>
              <p:cNvPr id="58384"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8382" name="TextBox 16"/>
            <p:cNvSpPr txBox="1"/>
            <p:nvPr/>
          </p:nvSpPr>
          <p:spPr>
            <a:xfrm>
              <a:off x="45979" y="21079"/>
              <a:ext cx="4393848" cy="48490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三</a:t>
              </a:r>
              <a:r>
                <a:rPr lang="en-US" altLang="zh-CN" sz="1800" dirty="0">
                  <a:ea typeface="宋体" panose="02010600030101010101" pitchFamily="2" charset="-122"/>
                </a:rPr>
                <a:t>)</a:t>
              </a:r>
              <a:r>
                <a:rPr lang="zh-CN" altLang="zh-CN" sz="1800" dirty="0">
                  <a:ea typeface="宋体" panose="02010600030101010101" pitchFamily="2" charset="-122"/>
                </a:rPr>
                <a:t>利率指数</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3</a:t>
              </a:r>
              <a:r>
                <a:rPr lang="zh-CN" altLang="zh-CN" sz="1800" dirty="0">
                  <a:ea typeface="宋体" panose="02010600030101010101" pitchFamily="2" charset="-122"/>
                </a:rPr>
                <a:t>．综合贷款利率指数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这是报告期综合贷款利率与基期综合贷款利率之比，反映不同时期综合贷款的利率变动情况。一般以派氏指数计算方法来计算，亦即以报告期贷款数量为同度量因素（即权重）进行计算：</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为了便于计算，贷款量可用年平均余额来表示：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贷款利率可用年利率表示，年利率</a:t>
              </a:r>
              <a:r>
                <a:rPr lang="en-US" altLang="zh-CN" sz="1800" dirty="0">
                  <a:ea typeface="宋体" panose="02010600030101010101" pitchFamily="2" charset="-122"/>
                </a:rPr>
                <a:t>=</a:t>
              </a:r>
              <a:r>
                <a:rPr lang="zh-CN" altLang="zh-CN" sz="1800" dirty="0">
                  <a:ea typeface="宋体" panose="02010600030101010101" pitchFamily="2" charset="-122"/>
                </a:rPr>
                <a:t>月利率×</a:t>
              </a:r>
              <a:r>
                <a:rPr lang="en-US" altLang="zh-CN" sz="1800" dirty="0">
                  <a:ea typeface="宋体" panose="02010600030101010101" pitchFamily="2" charset="-122"/>
                </a:rPr>
                <a:t>12</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58374"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58375"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58376"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58377"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8378" name="Object 4"/>
          <p:cNvGraphicFramePr/>
          <p:nvPr/>
        </p:nvGraphicFramePr>
        <p:xfrm>
          <a:off x="1116013" y="3716338"/>
          <a:ext cx="4937125" cy="549275"/>
        </p:xfrm>
        <a:graphic>
          <a:graphicData uri="http://schemas.openxmlformats.org/presentationml/2006/ole">
            <mc:AlternateContent xmlns:mc="http://schemas.openxmlformats.org/markup-compatibility/2006">
              <mc:Choice xmlns:v="urn:schemas-microsoft-com:vml" Requires="v">
                <p:oleObj spid="_x0000_s3088" name="" r:id="rId4" imgW="4254500" imgH="482600" progId="Equation.DSMT4">
                  <p:embed/>
                </p:oleObj>
              </mc:Choice>
              <mc:Fallback>
                <p:oleObj name="" r:id="rId4" imgW="4254500" imgH="482600" progId="Equation.DSMT4">
                  <p:embed/>
                  <p:pic>
                    <p:nvPicPr>
                      <p:cNvPr id="0" name="图片 3087"/>
                      <p:cNvPicPr/>
                      <p:nvPr/>
                    </p:nvPicPr>
                    <p:blipFill>
                      <a:blip r:embed="rId5"/>
                      <a:stretch>
                        <a:fillRect/>
                      </a:stretch>
                    </p:blipFill>
                    <p:spPr>
                      <a:xfrm>
                        <a:off x="1116013" y="3716338"/>
                        <a:ext cx="4937125" cy="549275"/>
                      </a:xfrm>
                      <a:prstGeom prst="rect">
                        <a:avLst/>
                      </a:prstGeom>
                      <a:noFill/>
                      <a:ln w="38100">
                        <a:noFill/>
                        <a:miter/>
                      </a:ln>
                    </p:spPr>
                  </p:pic>
                </p:oleObj>
              </mc:Fallback>
            </mc:AlternateContent>
          </a:graphicData>
        </a:graphic>
      </p:graphicFrame>
      <p:sp>
        <p:nvSpPr>
          <p:cNvPr id="58379"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8380" name="Object 6"/>
          <p:cNvGraphicFramePr/>
          <p:nvPr/>
        </p:nvGraphicFramePr>
        <p:xfrm>
          <a:off x="1055688" y="4941888"/>
          <a:ext cx="2940050" cy="476250"/>
        </p:xfrm>
        <a:graphic>
          <a:graphicData uri="http://schemas.openxmlformats.org/presentationml/2006/ole">
            <mc:AlternateContent xmlns:mc="http://schemas.openxmlformats.org/markup-compatibility/2006">
              <mc:Choice xmlns:v="urn:schemas-microsoft-com:vml" Requires="v">
                <p:oleObj spid="_x0000_s3086" name="" r:id="rId6" imgW="2501900" imgH="406400" progId="Equation.DSMT4">
                  <p:embed/>
                </p:oleObj>
              </mc:Choice>
              <mc:Fallback>
                <p:oleObj name="" r:id="rId6" imgW="2501900" imgH="406400" progId="Equation.DSMT4">
                  <p:embed/>
                  <p:pic>
                    <p:nvPicPr>
                      <p:cNvPr id="0" name="图片 3085"/>
                      <p:cNvPicPr/>
                      <p:nvPr/>
                    </p:nvPicPr>
                    <p:blipFill>
                      <a:blip r:embed="rId7"/>
                      <a:stretch>
                        <a:fillRect/>
                      </a:stretch>
                    </p:blipFill>
                    <p:spPr>
                      <a:xfrm>
                        <a:off x="1055688" y="4941888"/>
                        <a:ext cx="2940050" cy="476250"/>
                      </a:xfrm>
                      <a:prstGeom prst="rect">
                        <a:avLst/>
                      </a:prstGeom>
                      <a:noFill/>
                      <a:ln w="38100">
                        <a:noFill/>
                        <a:miter/>
                      </a:ln>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4"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5939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59396" name="Group 4"/>
          <p:cNvGrpSpPr/>
          <p:nvPr/>
        </p:nvGrpSpPr>
        <p:grpSpPr>
          <a:xfrm>
            <a:off x="34925" y="1247775"/>
            <a:ext cx="4824413" cy="727075"/>
            <a:chOff x="-11080" y="-10304"/>
            <a:chExt cx="4413504" cy="728309"/>
          </a:xfrm>
        </p:grpSpPr>
        <p:grpSp>
          <p:nvGrpSpPr>
            <p:cNvPr id="59408" name="Group 5"/>
            <p:cNvGrpSpPr/>
            <p:nvPr/>
          </p:nvGrpSpPr>
          <p:grpSpPr>
            <a:xfrm>
              <a:off x="-11080" y="-10304"/>
              <a:ext cx="4413504" cy="597408"/>
              <a:chOff x="0" y="0"/>
              <a:chExt cx="4413504" cy="597408"/>
            </a:xfrm>
          </p:grpSpPr>
          <p:pic>
            <p:nvPicPr>
              <p:cNvPr id="59411" name="圆角矩形 3"/>
              <p:cNvPicPr/>
              <p:nvPr/>
            </p:nvPicPr>
            <p:blipFill>
              <a:blip r:embed="rId2"/>
              <a:stretch>
                <a:fillRect/>
              </a:stretch>
            </p:blipFill>
            <p:spPr>
              <a:xfrm>
                <a:off x="0" y="0"/>
                <a:ext cx="4413504" cy="597408"/>
              </a:xfrm>
              <a:prstGeom prst="rect">
                <a:avLst/>
              </a:prstGeom>
              <a:noFill/>
              <a:ln w="9525">
                <a:noFill/>
              </a:ln>
            </p:spPr>
          </p:pic>
          <p:sp>
            <p:nvSpPr>
              <p:cNvPr id="59412"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9409"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59410" name="TextBox 11"/>
            <p:cNvSpPr txBox="1"/>
            <p:nvPr/>
          </p:nvSpPr>
          <p:spPr>
            <a:xfrm>
              <a:off x="132944" y="71124"/>
              <a:ext cx="3960667" cy="64688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二、利率与相关因素之间关系的统计分析</a:t>
              </a:r>
              <a:endParaRPr lang="zh-CN" altLang="zh-CN" sz="1800" dirty="0">
                <a:ea typeface="宋体" panose="02010600030101010101" pitchFamily="2" charset="-122"/>
              </a:endParaRPr>
            </a:p>
          </p:txBody>
        </p:sp>
      </p:grpSp>
      <p:grpSp>
        <p:nvGrpSpPr>
          <p:cNvPr id="59397" name="Group 10"/>
          <p:cNvGrpSpPr/>
          <p:nvPr/>
        </p:nvGrpSpPr>
        <p:grpSpPr>
          <a:xfrm>
            <a:off x="323850" y="1916113"/>
            <a:ext cx="8531225" cy="5645150"/>
            <a:chOff x="-11080" y="-14101"/>
            <a:chExt cx="4431251" cy="689479"/>
          </a:xfrm>
        </p:grpSpPr>
        <p:grpSp>
          <p:nvGrpSpPr>
            <p:cNvPr id="59404" name="Group 11"/>
            <p:cNvGrpSpPr/>
            <p:nvPr/>
          </p:nvGrpSpPr>
          <p:grpSpPr>
            <a:xfrm>
              <a:off x="-11080" y="-14101"/>
              <a:ext cx="4413504" cy="603504"/>
              <a:chOff x="0" y="0"/>
              <a:chExt cx="4413504" cy="603504"/>
            </a:xfrm>
          </p:grpSpPr>
          <p:pic>
            <p:nvPicPr>
              <p:cNvPr id="59406" name="圆角矩形 14"/>
              <p:cNvPicPr/>
              <p:nvPr/>
            </p:nvPicPr>
            <p:blipFill>
              <a:blip r:embed="rId3"/>
              <a:stretch>
                <a:fillRect/>
              </a:stretch>
            </p:blipFill>
            <p:spPr>
              <a:xfrm>
                <a:off x="0" y="0"/>
                <a:ext cx="4413504" cy="603504"/>
              </a:xfrm>
              <a:prstGeom prst="rect">
                <a:avLst/>
              </a:prstGeom>
              <a:noFill/>
              <a:ln w="9525">
                <a:noFill/>
              </a:ln>
            </p:spPr>
          </p:pic>
          <p:sp>
            <p:nvSpPr>
              <p:cNvPr id="59407"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59405" name="TextBox 16"/>
            <p:cNvSpPr txBox="1"/>
            <p:nvPr/>
          </p:nvSpPr>
          <p:spPr>
            <a:xfrm>
              <a:off x="26323" y="-12541"/>
              <a:ext cx="4393848" cy="68791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一</a:t>
              </a:r>
              <a:r>
                <a:rPr lang="en-US" altLang="zh-CN" sz="1800" dirty="0">
                  <a:ea typeface="宋体" panose="02010600030101010101" pitchFamily="2" charset="-122"/>
                </a:rPr>
                <a:t>)</a:t>
              </a:r>
              <a:r>
                <a:rPr lang="zh-CN" altLang="zh-CN" sz="1800" dirty="0">
                  <a:ea typeface="宋体" panose="02010600030101010101" pitchFamily="2" charset="-122"/>
                </a:rPr>
                <a:t>利率与物价弹性之间的关系分析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在经济学中，我们经常用弹性来表示因变量对自变量的反应的敏感程度。如需求弹性用来表示一定时期内一种商品的需求量变动对于该商品价格的相对变动的反应程度；价格存款弹性表示存款的变动对价格变动的反应程度等。弹性的一般公式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若两个经济变量之间的函数关系为</a:t>
              </a:r>
              <a:r>
                <a:rPr lang="en-US" altLang="zh-CN" sz="1800" dirty="0">
                  <a:ea typeface="宋体" panose="02010600030101010101" pitchFamily="2" charset="-122"/>
                </a:rPr>
                <a:t>Y=f(x), </a:t>
              </a:r>
              <a:r>
                <a:rPr lang="zh-CN" altLang="zh-CN" sz="1800" dirty="0">
                  <a:ea typeface="宋体" panose="02010600030101010101" pitchFamily="2" charset="-122"/>
                </a:rPr>
                <a:t>以△</a:t>
              </a:r>
              <a:r>
                <a:rPr lang="en-US" altLang="zh-CN" sz="1800" dirty="0">
                  <a:ea typeface="宋体" panose="02010600030101010101" pitchFamily="2" charset="-122"/>
                </a:rPr>
                <a:t>x</a:t>
              </a:r>
              <a:r>
                <a:rPr lang="zh-CN" altLang="zh-CN" sz="1800" dirty="0">
                  <a:ea typeface="宋体" panose="02010600030101010101" pitchFamily="2" charset="-122"/>
                </a:rPr>
                <a:t>、△</a:t>
              </a:r>
              <a:r>
                <a:rPr lang="en-US" altLang="zh-CN" sz="1800" dirty="0">
                  <a:ea typeface="宋体" panose="02010600030101010101" pitchFamily="2" charset="-122"/>
                </a:rPr>
                <a:t>Y</a:t>
              </a:r>
              <a:r>
                <a:rPr lang="zh-CN" altLang="zh-CN" sz="1800" dirty="0">
                  <a:ea typeface="宋体" panose="02010600030101010101" pitchFamily="2" charset="-122"/>
                </a:rPr>
                <a:t>分别表示变量</a:t>
              </a:r>
              <a:r>
                <a:rPr lang="en-US" altLang="zh-CN" sz="1800" dirty="0">
                  <a:ea typeface="宋体" panose="02010600030101010101" pitchFamily="2" charset="-122"/>
                </a:rPr>
                <a:t>x</a:t>
              </a:r>
              <a:r>
                <a:rPr lang="zh-CN" altLang="zh-CN" sz="1800" dirty="0">
                  <a:ea typeface="宋体" panose="02010600030101010101" pitchFamily="2" charset="-122"/>
                </a:rPr>
                <a:t>、</a:t>
              </a:r>
              <a:r>
                <a:rPr lang="en-US" altLang="zh-CN" sz="1800" dirty="0">
                  <a:ea typeface="宋体" panose="02010600030101010101" pitchFamily="2" charset="-122"/>
                </a:rPr>
                <a:t>Y</a:t>
              </a:r>
              <a:r>
                <a:rPr lang="zh-CN" altLang="zh-CN" sz="1800" dirty="0">
                  <a:ea typeface="宋体" panose="02010600030101010101" pitchFamily="2" charset="-122"/>
                </a:rPr>
                <a:t>的变动量，以</a:t>
              </a:r>
              <a:r>
                <a:rPr lang="en-US" altLang="zh-CN" sz="1800" dirty="0">
                  <a:ea typeface="宋体" panose="02010600030101010101" pitchFamily="2" charset="-122"/>
                </a:rPr>
                <a:t>e</a:t>
              </a:r>
              <a:r>
                <a:rPr lang="zh-CN" altLang="zh-CN" sz="1800" dirty="0">
                  <a:ea typeface="宋体" panose="02010600030101010101" pitchFamily="2" charset="-122"/>
                </a:rPr>
                <a:t>代表弹性系数，则：</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通常将上式称之为弧弹性公式。</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若经济变量的变化量趋于无穷小，则弹性就是因变量无穷小的变动率与自变量无穷小的变动率之比，即：</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该式被称为点弹性公式。</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59398"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9399" name="Object 2"/>
          <p:cNvGraphicFramePr/>
          <p:nvPr/>
        </p:nvGraphicFramePr>
        <p:xfrm>
          <a:off x="1692275" y="3357563"/>
          <a:ext cx="2789238" cy="576262"/>
        </p:xfrm>
        <a:graphic>
          <a:graphicData uri="http://schemas.openxmlformats.org/presentationml/2006/ole">
            <mc:AlternateContent xmlns:mc="http://schemas.openxmlformats.org/markup-compatibility/2006">
              <mc:Choice xmlns:v="urn:schemas-microsoft-com:vml" Requires="v">
                <p:oleObj spid="_x0000_s3090" name="" r:id="rId4" imgW="2044700" imgH="419100" progId="Equation.DSMT4">
                  <p:embed/>
                </p:oleObj>
              </mc:Choice>
              <mc:Fallback>
                <p:oleObj name="" r:id="rId4" imgW="2044700" imgH="419100" progId="Equation.DSMT4">
                  <p:embed/>
                  <p:pic>
                    <p:nvPicPr>
                      <p:cNvPr id="0" name="图片 3089"/>
                      <p:cNvPicPr/>
                      <p:nvPr/>
                    </p:nvPicPr>
                    <p:blipFill>
                      <a:blip r:embed="rId5"/>
                      <a:stretch>
                        <a:fillRect/>
                      </a:stretch>
                    </p:blipFill>
                    <p:spPr>
                      <a:xfrm>
                        <a:off x="1692275" y="3357563"/>
                        <a:ext cx="2789238" cy="576262"/>
                      </a:xfrm>
                      <a:prstGeom prst="rect">
                        <a:avLst/>
                      </a:prstGeom>
                      <a:noFill/>
                      <a:ln w="38100">
                        <a:noFill/>
                        <a:miter/>
                      </a:ln>
                    </p:spPr>
                  </p:pic>
                </p:oleObj>
              </mc:Fallback>
            </mc:AlternateContent>
          </a:graphicData>
        </a:graphic>
      </p:graphicFrame>
      <p:sp>
        <p:nvSpPr>
          <p:cNvPr id="59400"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9401" name="Object 3"/>
          <p:cNvGraphicFramePr/>
          <p:nvPr/>
        </p:nvGraphicFramePr>
        <p:xfrm>
          <a:off x="1763713" y="4437063"/>
          <a:ext cx="896937" cy="504825"/>
        </p:xfrm>
        <a:graphic>
          <a:graphicData uri="http://schemas.openxmlformats.org/presentationml/2006/ole">
            <mc:AlternateContent xmlns:mc="http://schemas.openxmlformats.org/markup-compatibility/2006">
              <mc:Choice xmlns:v="urn:schemas-microsoft-com:vml" Requires="v">
                <p:oleObj spid="_x0000_s3091" name="" r:id="rId6" imgW="685800" imgH="393700" progId="Equation.DSMT4">
                  <p:embed/>
                </p:oleObj>
              </mc:Choice>
              <mc:Fallback>
                <p:oleObj name="" r:id="rId6" imgW="685800" imgH="393700" progId="Equation.DSMT4">
                  <p:embed/>
                  <p:pic>
                    <p:nvPicPr>
                      <p:cNvPr id="0" name="图片 3090"/>
                      <p:cNvPicPr/>
                      <p:nvPr/>
                    </p:nvPicPr>
                    <p:blipFill>
                      <a:blip r:embed="rId7"/>
                      <a:stretch>
                        <a:fillRect/>
                      </a:stretch>
                    </p:blipFill>
                    <p:spPr>
                      <a:xfrm>
                        <a:off x="1763713" y="4437063"/>
                        <a:ext cx="896937" cy="504825"/>
                      </a:xfrm>
                      <a:prstGeom prst="rect">
                        <a:avLst/>
                      </a:prstGeom>
                      <a:noFill/>
                      <a:ln w="38100">
                        <a:noFill/>
                        <a:miter/>
                      </a:ln>
                    </p:spPr>
                  </p:pic>
                </p:oleObj>
              </mc:Fallback>
            </mc:AlternateContent>
          </a:graphicData>
        </a:graphic>
      </p:graphicFrame>
      <p:sp>
        <p:nvSpPr>
          <p:cNvPr id="59402"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59403" name="Object 4"/>
          <p:cNvGraphicFramePr/>
          <p:nvPr/>
        </p:nvGraphicFramePr>
        <p:xfrm>
          <a:off x="1692275" y="5805488"/>
          <a:ext cx="2538413" cy="576262"/>
        </p:xfrm>
        <a:graphic>
          <a:graphicData uri="http://schemas.openxmlformats.org/presentationml/2006/ole">
            <mc:AlternateContent xmlns:mc="http://schemas.openxmlformats.org/markup-compatibility/2006">
              <mc:Choice xmlns:v="urn:schemas-microsoft-com:vml" Requires="v">
                <p:oleObj spid="_x0000_s3092" name="" r:id="rId8" imgW="2044700" imgH="469900" progId="Equation.DSMT4">
                  <p:embed/>
                </p:oleObj>
              </mc:Choice>
              <mc:Fallback>
                <p:oleObj name="" r:id="rId8" imgW="2044700" imgH="469900" progId="Equation.DSMT4">
                  <p:embed/>
                  <p:pic>
                    <p:nvPicPr>
                      <p:cNvPr id="0" name="图片 3091"/>
                      <p:cNvPicPr/>
                      <p:nvPr/>
                    </p:nvPicPr>
                    <p:blipFill>
                      <a:blip r:embed="rId9"/>
                      <a:stretch>
                        <a:fillRect/>
                      </a:stretch>
                    </p:blipFill>
                    <p:spPr>
                      <a:xfrm>
                        <a:off x="1692275" y="5805488"/>
                        <a:ext cx="2538413" cy="576262"/>
                      </a:xfrm>
                      <a:prstGeom prst="rect">
                        <a:avLst/>
                      </a:prstGeom>
                      <a:noFill/>
                      <a:ln w="38100">
                        <a:noFill/>
                        <a:miter/>
                      </a:ln>
                    </p:spPr>
                  </p:pic>
                </p:oleObj>
              </mc:Fallback>
            </mc:AlternateContent>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8"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6041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0420" name="Group 4"/>
          <p:cNvGrpSpPr/>
          <p:nvPr/>
        </p:nvGrpSpPr>
        <p:grpSpPr>
          <a:xfrm>
            <a:off x="34925" y="1247775"/>
            <a:ext cx="4824413" cy="727075"/>
            <a:chOff x="-11080" y="-10304"/>
            <a:chExt cx="4413504" cy="728309"/>
          </a:xfrm>
        </p:grpSpPr>
        <p:grpSp>
          <p:nvGrpSpPr>
            <p:cNvPr id="60435" name="Group 5"/>
            <p:cNvGrpSpPr/>
            <p:nvPr/>
          </p:nvGrpSpPr>
          <p:grpSpPr>
            <a:xfrm>
              <a:off x="-11080" y="-10304"/>
              <a:ext cx="4413504" cy="597408"/>
              <a:chOff x="0" y="0"/>
              <a:chExt cx="4413504" cy="597408"/>
            </a:xfrm>
          </p:grpSpPr>
          <p:pic>
            <p:nvPicPr>
              <p:cNvPr id="60438" name="圆角矩形 3"/>
              <p:cNvPicPr/>
              <p:nvPr/>
            </p:nvPicPr>
            <p:blipFill>
              <a:blip r:embed="rId2"/>
              <a:stretch>
                <a:fillRect/>
              </a:stretch>
            </p:blipFill>
            <p:spPr>
              <a:xfrm>
                <a:off x="0" y="0"/>
                <a:ext cx="4413504" cy="597408"/>
              </a:xfrm>
              <a:prstGeom prst="rect">
                <a:avLst/>
              </a:prstGeom>
              <a:noFill/>
              <a:ln w="9525">
                <a:noFill/>
              </a:ln>
            </p:spPr>
          </p:pic>
          <p:sp>
            <p:nvSpPr>
              <p:cNvPr id="60439"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0436"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0437" name="TextBox 11"/>
            <p:cNvSpPr txBox="1"/>
            <p:nvPr/>
          </p:nvSpPr>
          <p:spPr>
            <a:xfrm>
              <a:off x="132944" y="71124"/>
              <a:ext cx="3960667" cy="64688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二、利率与相关因素之间关系的统计分析</a:t>
              </a:r>
              <a:endParaRPr lang="zh-CN" altLang="zh-CN" sz="1800" dirty="0">
                <a:ea typeface="宋体" panose="02010600030101010101" pitchFamily="2" charset="-122"/>
              </a:endParaRPr>
            </a:p>
          </p:txBody>
        </p:sp>
      </p:grpSp>
      <p:grpSp>
        <p:nvGrpSpPr>
          <p:cNvPr id="60421" name="Group 10"/>
          <p:cNvGrpSpPr/>
          <p:nvPr/>
        </p:nvGrpSpPr>
        <p:grpSpPr>
          <a:xfrm>
            <a:off x="323850" y="1916113"/>
            <a:ext cx="8531225" cy="5091112"/>
            <a:chOff x="-11080" y="-14101"/>
            <a:chExt cx="4431251" cy="621815"/>
          </a:xfrm>
        </p:grpSpPr>
        <p:grpSp>
          <p:nvGrpSpPr>
            <p:cNvPr id="60431" name="Group 11"/>
            <p:cNvGrpSpPr/>
            <p:nvPr/>
          </p:nvGrpSpPr>
          <p:grpSpPr>
            <a:xfrm>
              <a:off x="-11080" y="-14101"/>
              <a:ext cx="4413504" cy="603504"/>
              <a:chOff x="0" y="0"/>
              <a:chExt cx="4413504" cy="603504"/>
            </a:xfrm>
          </p:grpSpPr>
          <p:pic>
            <p:nvPicPr>
              <p:cNvPr id="60433" name="圆角矩形 14"/>
              <p:cNvPicPr/>
              <p:nvPr/>
            </p:nvPicPr>
            <p:blipFill>
              <a:blip r:embed="rId3"/>
              <a:stretch>
                <a:fillRect/>
              </a:stretch>
            </p:blipFill>
            <p:spPr>
              <a:xfrm>
                <a:off x="0" y="0"/>
                <a:ext cx="4413504" cy="603504"/>
              </a:xfrm>
              <a:prstGeom prst="rect">
                <a:avLst/>
              </a:prstGeom>
              <a:noFill/>
              <a:ln w="9525">
                <a:noFill/>
              </a:ln>
            </p:spPr>
          </p:pic>
          <p:sp>
            <p:nvSpPr>
              <p:cNvPr id="60434"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0432" name="TextBox 16"/>
            <p:cNvSpPr txBox="1"/>
            <p:nvPr/>
          </p:nvSpPr>
          <p:spPr>
            <a:xfrm>
              <a:off x="26323" y="-12541"/>
              <a:ext cx="4393848" cy="62025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一</a:t>
              </a:r>
              <a:r>
                <a:rPr lang="en-US" altLang="zh-CN" sz="1800" dirty="0">
                  <a:ea typeface="宋体" panose="02010600030101010101" pitchFamily="2" charset="-122"/>
                </a:rPr>
                <a:t>)</a:t>
              </a:r>
              <a:r>
                <a:rPr lang="zh-CN" altLang="zh-CN" sz="1800" dirty="0">
                  <a:ea typeface="宋体" panose="02010600030101010101" pitchFamily="2" charset="-122"/>
                </a:rPr>
                <a:t>利率与物价弹性之间的关系分析</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．价格存款弹性系数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设</a:t>
              </a:r>
              <a:r>
                <a:rPr lang="en-US" altLang="zh-CN" sz="1800" dirty="0">
                  <a:ea typeface="宋体" panose="02010600030101010101" pitchFamily="2" charset="-122"/>
                </a:rPr>
                <a:t>D=f(P),</a:t>
              </a:r>
              <a:r>
                <a:rPr lang="zh-CN" altLang="zh-CN" sz="1800" dirty="0">
                  <a:ea typeface="宋体" panose="02010600030101010101" pitchFamily="2" charset="-122"/>
                </a:rPr>
                <a:t>即存款是价格的函数，则价格存款点弹性系数的计算公式为：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若假定价格与存款呈线性关系，即</a:t>
              </a:r>
              <a:r>
                <a:rPr lang="en-US" altLang="zh-CN" sz="1800" dirty="0">
                  <a:ea typeface="宋体" panose="02010600030101010101" pitchFamily="2" charset="-122"/>
                </a:rPr>
                <a:t>D=a+bP,</a:t>
              </a:r>
              <a:r>
                <a:rPr lang="zh-CN" altLang="zh-CN" sz="1800" dirty="0">
                  <a:ea typeface="宋体" panose="02010600030101010101" pitchFamily="2" charset="-122"/>
                </a:rPr>
                <a:t>则有：</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代入上式，有：</a:t>
              </a: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在实际统计工作中，对该弹性系数的求得，往往通过计量经济学方法进行，而所得到的模型是否符合研究分析的要求，则需进行经济意义检验、统计检验和计量经济学检验等。</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60422"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0423"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0424"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0425"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60426" name="Object 8"/>
          <p:cNvGraphicFramePr/>
          <p:nvPr/>
        </p:nvGraphicFramePr>
        <p:xfrm>
          <a:off x="755650" y="3141663"/>
          <a:ext cx="2840038" cy="503237"/>
        </p:xfrm>
        <a:graphic>
          <a:graphicData uri="http://schemas.openxmlformats.org/presentationml/2006/ole">
            <mc:AlternateContent xmlns:mc="http://schemas.openxmlformats.org/markup-compatibility/2006">
              <mc:Choice xmlns:v="urn:schemas-microsoft-com:vml" Requires="v">
                <p:oleObj spid="_x0000_s3093" name="" r:id="rId4" imgW="2197100" imgH="393700" progId="Equation.DSMT4">
                  <p:embed/>
                </p:oleObj>
              </mc:Choice>
              <mc:Fallback>
                <p:oleObj name="" r:id="rId4" imgW="2197100" imgH="393700" progId="Equation.DSMT4">
                  <p:embed/>
                  <p:pic>
                    <p:nvPicPr>
                      <p:cNvPr id="0" name="图片 3092"/>
                      <p:cNvPicPr/>
                      <p:nvPr/>
                    </p:nvPicPr>
                    <p:blipFill>
                      <a:blip r:embed="rId5"/>
                      <a:stretch>
                        <a:fillRect/>
                      </a:stretch>
                    </p:blipFill>
                    <p:spPr>
                      <a:xfrm>
                        <a:off x="755650" y="3141663"/>
                        <a:ext cx="2840038" cy="503237"/>
                      </a:xfrm>
                      <a:prstGeom prst="rect">
                        <a:avLst/>
                      </a:prstGeom>
                      <a:noFill/>
                      <a:ln w="38100">
                        <a:noFill/>
                        <a:miter/>
                      </a:ln>
                    </p:spPr>
                  </p:pic>
                </p:oleObj>
              </mc:Fallback>
            </mc:AlternateContent>
          </a:graphicData>
        </a:graphic>
      </p:graphicFrame>
      <p:sp>
        <p:nvSpPr>
          <p:cNvPr id="60427"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60428" name="Object 10"/>
          <p:cNvGraphicFramePr/>
          <p:nvPr/>
        </p:nvGraphicFramePr>
        <p:xfrm>
          <a:off x="827088" y="3860800"/>
          <a:ext cx="649287" cy="511175"/>
        </p:xfrm>
        <a:graphic>
          <a:graphicData uri="http://schemas.openxmlformats.org/presentationml/2006/ole">
            <mc:AlternateContent xmlns:mc="http://schemas.openxmlformats.org/markup-compatibility/2006">
              <mc:Choice xmlns:v="urn:schemas-microsoft-com:vml" Requires="v">
                <p:oleObj spid="_x0000_s3095" name="" r:id="rId6" imgW="495300" imgH="393700" progId="Equation.DSMT4">
                  <p:embed/>
                </p:oleObj>
              </mc:Choice>
              <mc:Fallback>
                <p:oleObj name="" r:id="rId6" imgW="495300" imgH="393700" progId="Equation.DSMT4">
                  <p:embed/>
                  <p:pic>
                    <p:nvPicPr>
                      <p:cNvPr id="0" name="图片 3094"/>
                      <p:cNvPicPr/>
                      <p:nvPr/>
                    </p:nvPicPr>
                    <p:blipFill>
                      <a:blip r:embed="rId7"/>
                      <a:stretch>
                        <a:fillRect/>
                      </a:stretch>
                    </p:blipFill>
                    <p:spPr>
                      <a:xfrm>
                        <a:off x="827088" y="3860800"/>
                        <a:ext cx="649287" cy="511175"/>
                      </a:xfrm>
                      <a:prstGeom prst="rect">
                        <a:avLst/>
                      </a:prstGeom>
                      <a:noFill/>
                      <a:ln w="38100">
                        <a:noFill/>
                        <a:miter/>
                      </a:ln>
                    </p:spPr>
                  </p:pic>
                </p:oleObj>
              </mc:Fallback>
            </mc:AlternateContent>
          </a:graphicData>
        </a:graphic>
      </p:graphicFrame>
      <p:sp>
        <p:nvSpPr>
          <p:cNvPr id="60429" name="Rectangle 1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60430" name="Object 12"/>
          <p:cNvGraphicFramePr/>
          <p:nvPr/>
        </p:nvGraphicFramePr>
        <p:xfrm>
          <a:off x="755650" y="4868863"/>
          <a:ext cx="1622425" cy="504825"/>
        </p:xfrm>
        <a:graphic>
          <a:graphicData uri="http://schemas.openxmlformats.org/presentationml/2006/ole">
            <mc:AlternateContent xmlns:mc="http://schemas.openxmlformats.org/markup-compatibility/2006">
              <mc:Choice xmlns:v="urn:schemas-microsoft-com:vml" Requires="v">
                <p:oleObj spid="_x0000_s3096" name="" r:id="rId8" imgW="1256665" imgH="393700" progId="Equation.DSMT4">
                  <p:embed/>
                </p:oleObj>
              </mc:Choice>
              <mc:Fallback>
                <p:oleObj name="" r:id="rId8" imgW="1256665" imgH="393700" progId="Equation.DSMT4">
                  <p:embed/>
                  <p:pic>
                    <p:nvPicPr>
                      <p:cNvPr id="0" name="图片 3095"/>
                      <p:cNvPicPr/>
                      <p:nvPr/>
                    </p:nvPicPr>
                    <p:blipFill>
                      <a:blip r:embed="rId9"/>
                      <a:stretch>
                        <a:fillRect/>
                      </a:stretch>
                    </p:blipFill>
                    <p:spPr>
                      <a:xfrm>
                        <a:off x="755650" y="4868863"/>
                        <a:ext cx="1622425" cy="504825"/>
                      </a:xfrm>
                      <a:prstGeom prst="rect">
                        <a:avLst/>
                      </a:prstGeom>
                      <a:noFill/>
                      <a:ln w="38100">
                        <a:noFill/>
                        <a:miter/>
                      </a:ln>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2"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6144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1444" name="Group 4"/>
          <p:cNvGrpSpPr/>
          <p:nvPr/>
        </p:nvGrpSpPr>
        <p:grpSpPr>
          <a:xfrm>
            <a:off x="34925" y="1247775"/>
            <a:ext cx="4824413" cy="727075"/>
            <a:chOff x="-11080" y="-10304"/>
            <a:chExt cx="4413504" cy="728309"/>
          </a:xfrm>
        </p:grpSpPr>
        <p:grpSp>
          <p:nvGrpSpPr>
            <p:cNvPr id="61460" name="Group 5"/>
            <p:cNvGrpSpPr/>
            <p:nvPr/>
          </p:nvGrpSpPr>
          <p:grpSpPr>
            <a:xfrm>
              <a:off x="-11080" y="-10304"/>
              <a:ext cx="4413504" cy="597408"/>
              <a:chOff x="0" y="0"/>
              <a:chExt cx="4413504" cy="597408"/>
            </a:xfrm>
          </p:grpSpPr>
          <p:pic>
            <p:nvPicPr>
              <p:cNvPr id="61463" name="圆角矩形 3"/>
              <p:cNvPicPr/>
              <p:nvPr/>
            </p:nvPicPr>
            <p:blipFill>
              <a:blip r:embed="rId2"/>
              <a:stretch>
                <a:fillRect/>
              </a:stretch>
            </p:blipFill>
            <p:spPr>
              <a:xfrm>
                <a:off x="0" y="0"/>
                <a:ext cx="4413504" cy="597408"/>
              </a:xfrm>
              <a:prstGeom prst="rect">
                <a:avLst/>
              </a:prstGeom>
              <a:noFill/>
              <a:ln w="9525">
                <a:noFill/>
              </a:ln>
            </p:spPr>
          </p:pic>
          <p:sp>
            <p:nvSpPr>
              <p:cNvPr id="61464"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1461"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1462" name="TextBox 11"/>
            <p:cNvSpPr txBox="1"/>
            <p:nvPr/>
          </p:nvSpPr>
          <p:spPr>
            <a:xfrm>
              <a:off x="132944" y="71124"/>
              <a:ext cx="3960667" cy="64688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二、利率与相关因素之间关系的统计分析</a:t>
              </a:r>
              <a:endParaRPr lang="zh-CN" altLang="zh-CN" sz="1800" dirty="0">
                <a:ea typeface="宋体" panose="02010600030101010101" pitchFamily="2" charset="-122"/>
              </a:endParaRPr>
            </a:p>
          </p:txBody>
        </p:sp>
      </p:grpSp>
      <p:grpSp>
        <p:nvGrpSpPr>
          <p:cNvPr id="61445" name="Group 10"/>
          <p:cNvGrpSpPr/>
          <p:nvPr/>
        </p:nvGrpSpPr>
        <p:grpSpPr>
          <a:xfrm>
            <a:off x="323850" y="1916113"/>
            <a:ext cx="8531225" cy="3529012"/>
            <a:chOff x="-11080" y="-14101"/>
            <a:chExt cx="4431251" cy="603504"/>
          </a:xfrm>
        </p:grpSpPr>
        <p:grpSp>
          <p:nvGrpSpPr>
            <p:cNvPr id="61456" name="Group 11"/>
            <p:cNvGrpSpPr/>
            <p:nvPr/>
          </p:nvGrpSpPr>
          <p:grpSpPr>
            <a:xfrm>
              <a:off x="-11080" y="-14101"/>
              <a:ext cx="4413504" cy="603504"/>
              <a:chOff x="0" y="0"/>
              <a:chExt cx="4413504" cy="603504"/>
            </a:xfrm>
          </p:grpSpPr>
          <p:pic>
            <p:nvPicPr>
              <p:cNvPr id="61458" name="圆角矩形 14"/>
              <p:cNvPicPr/>
              <p:nvPr/>
            </p:nvPicPr>
            <p:blipFill>
              <a:blip r:embed="rId3"/>
              <a:stretch>
                <a:fillRect/>
              </a:stretch>
            </p:blipFill>
            <p:spPr>
              <a:xfrm>
                <a:off x="0" y="0"/>
                <a:ext cx="4413504" cy="603504"/>
              </a:xfrm>
              <a:prstGeom prst="rect">
                <a:avLst/>
              </a:prstGeom>
              <a:noFill/>
              <a:ln w="9525">
                <a:noFill/>
              </a:ln>
            </p:spPr>
          </p:pic>
          <p:sp>
            <p:nvSpPr>
              <p:cNvPr id="61459"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1457" name="TextBox 16"/>
            <p:cNvSpPr txBox="1"/>
            <p:nvPr/>
          </p:nvSpPr>
          <p:spPr>
            <a:xfrm>
              <a:off x="26323" y="-12541"/>
              <a:ext cx="4393848" cy="3495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一</a:t>
              </a:r>
              <a:r>
                <a:rPr lang="en-US" altLang="zh-CN" sz="1800" dirty="0">
                  <a:ea typeface="宋体" panose="02010600030101010101" pitchFamily="2" charset="-122"/>
                </a:rPr>
                <a:t>)</a:t>
              </a:r>
              <a:r>
                <a:rPr lang="zh-CN" altLang="zh-CN" sz="1800" dirty="0">
                  <a:ea typeface="宋体" panose="02010600030101010101" pitchFamily="2" charset="-122"/>
                </a:rPr>
                <a:t>利率与物价弹性之间的关系分析</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．利率存款弹性系数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设</a:t>
              </a:r>
              <a:r>
                <a:rPr lang="en-US" altLang="zh-CN" sz="1800" dirty="0">
                  <a:ea typeface="宋体" panose="02010600030101010101" pitchFamily="2" charset="-122"/>
                </a:rPr>
                <a:t>D=f(i),</a:t>
              </a:r>
              <a:r>
                <a:rPr lang="zh-CN" altLang="zh-CN" sz="1800" dirty="0">
                  <a:ea typeface="宋体" panose="02010600030101010101" pitchFamily="2" charset="-122"/>
                </a:rPr>
                <a:t>即存款是利率的函数，则利率存款的弧弹性为：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利率存款点弹性为：</a:t>
              </a: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61446"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1447"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1448"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1449"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1450"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1451" name="Rectangle 1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1452"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61453" name="Object 5"/>
          <p:cNvGraphicFramePr/>
          <p:nvPr/>
        </p:nvGraphicFramePr>
        <p:xfrm>
          <a:off x="1884363" y="3068638"/>
          <a:ext cx="1966912" cy="504825"/>
        </p:xfrm>
        <a:graphic>
          <a:graphicData uri="http://schemas.openxmlformats.org/presentationml/2006/ole">
            <mc:AlternateContent xmlns:mc="http://schemas.openxmlformats.org/markup-compatibility/2006">
              <mc:Choice xmlns:v="urn:schemas-microsoft-com:vml" Requires="v">
                <p:oleObj spid="_x0000_s3094" name="" r:id="rId4" imgW="1511300" imgH="393700" progId="Equation.DSMT4">
                  <p:embed/>
                </p:oleObj>
              </mc:Choice>
              <mc:Fallback>
                <p:oleObj name="" r:id="rId4" imgW="1511300" imgH="393700" progId="Equation.DSMT4">
                  <p:embed/>
                  <p:pic>
                    <p:nvPicPr>
                      <p:cNvPr id="0" name="图片 3093"/>
                      <p:cNvPicPr/>
                      <p:nvPr/>
                    </p:nvPicPr>
                    <p:blipFill>
                      <a:blip r:embed="rId5"/>
                      <a:stretch>
                        <a:fillRect/>
                      </a:stretch>
                    </p:blipFill>
                    <p:spPr>
                      <a:xfrm>
                        <a:off x="1884363" y="3068638"/>
                        <a:ext cx="1966912" cy="504825"/>
                      </a:xfrm>
                      <a:prstGeom prst="rect">
                        <a:avLst/>
                      </a:prstGeom>
                      <a:noFill/>
                      <a:ln w="38100">
                        <a:noFill/>
                        <a:miter/>
                      </a:ln>
                    </p:spPr>
                  </p:pic>
                </p:oleObj>
              </mc:Fallback>
            </mc:AlternateContent>
          </a:graphicData>
        </a:graphic>
      </p:graphicFrame>
      <p:sp>
        <p:nvSpPr>
          <p:cNvPr id="61454"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61455" name="Object 7"/>
          <p:cNvGraphicFramePr/>
          <p:nvPr/>
        </p:nvGraphicFramePr>
        <p:xfrm>
          <a:off x="1806575" y="4076700"/>
          <a:ext cx="2765425" cy="504825"/>
        </p:xfrm>
        <a:graphic>
          <a:graphicData uri="http://schemas.openxmlformats.org/presentationml/2006/ole">
            <mc:AlternateContent xmlns:mc="http://schemas.openxmlformats.org/markup-compatibility/2006">
              <mc:Choice xmlns:v="urn:schemas-microsoft-com:vml" Requires="v">
                <p:oleObj spid="_x0000_s3085" name="" r:id="rId6" imgW="2145665" imgH="393700" progId="Equation.DSMT4">
                  <p:embed/>
                </p:oleObj>
              </mc:Choice>
              <mc:Fallback>
                <p:oleObj name="" r:id="rId6" imgW="2145665" imgH="393700" progId="Equation.DSMT4">
                  <p:embed/>
                  <p:pic>
                    <p:nvPicPr>
                      <p:cNvPr id="0" name="图片 3084"/>
                      <p:cNvPicPr/>
                      <p:nvPr/>
                    </p:nvPicPr>
                    <p:blipFill>
                      <a:blip r:embed="rId7"/>
                      <a:stretch>
                        <a:fillRect/>
                      </a:stretch>
                    </p:blipFill>
                    <p:spPr>
                      <a:xfrm>
                        <a:off x="1806575" y="4076700"/>
                        <a:ext cx="2765425" cy="504825"/>
                      </a:xfrm>
                      <a:prstGeom prst="rect">
                        <a:avLst/>
                      </a:prstGeom>
                      <a:noFill/>
                      <a:ln w="38100">
                        <a:noFill/>
                        <a:miter/>
                      </a:ln>
                    </p:spPr>
                  </p:pic>
                </p:oleObj>
              </mc:Fallback>
            </mc:AlternateContent>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6"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62467"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2468" name="Group 4"/>
          <p:cNvGrpSpPr/>
          <p:nvPr/>
        </p:nvGrpSpPr>
        <p:grpSpPr>
          <a:xfrm>
            <a:off x="34925" y="1247775"/>
            <a:ext cx="4824413" cy="727075"/>
            <a:chOff x="-11080" y="-10304"/>
            <a:chExt cx="4413504" cy="728309"/>
          </a:xfrm>
        </p:grpSpPr>
        <p:grpSp>
          <p:nvGrpSpPr>
            <p:cNvPr id="62482" name="Group 5"/>
            <p:cNvGrpSpPr/>
            <p:nvPr/>
          </p:nvGrpSpPr>
          <p:grpSpPr>
            <a:xfrm>
              <a:off x="-11080" y="-10304"/>
              <a:ext cx="4413504" cy="597408"/>
              <a:chOff x="0" y="0"/>
              <a:chExt cx="4413504" cy="597408"/>
            </a:xfrm>
          </p:grpSpPr>
          <p:pic>
            <p:nvPicPr>
              <p:cNvPr id="62485" name="圆角矩形 3"/>
              <p:cNvPicPr/>
              <p:nvPr/>
            </p:nvPicPr>
            <p:blipFill>
              <a:blip r:embed="rId2"/>
              <a:stretch>
                <a:fillRect/>
              </a:stretch>
            </p:blipFill>
            <p:spPr>
              <a:xfrm>
                <a:off x="0" y="0"/>
                <a:ext cx="4413504" cy="597408"/>
              </a:xfrm>
              <a:prstGeom prst="rect">
                <a:avLst/>
              </a:prstGeom>
              <a:noFill/>
              <a:ln w="9525">
                <a:noFill/>
              </a:ln>
            </p:spPr>
          </p:pic>
          <p:sp>
            <p:nvSpPr>
              <p:cNvPr id="62486"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2483"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2484" name="TextBox 11"/>
            <p:cNvSpPr txBox="1"/>
            <p:nvPr/>
          </p:nvSpPr>
          <p:spPr>
            <a:xfrm>
              <a:off x="132944" y="71124"/>
              <a:ext cx="3960667" cy="64688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二、利率与相关因素之间关系的统计分析</a:t>
              </a:r>
              <a:endParaRPr lang="zh-CN" altLang="zh-CN" sz="1800" dirty="0">
                <a:ea typeface="宋体" panose="02010600030101010101" pitchFamily="2" charset="-122"/>
              </a:endParaRPr>
            </a:p>
          </p:txBody>
        </p:sp>
      </p:grpSp>
      <p:grpSp>
        <p:nvGrpSpPr>
          <p:cNvPr id="62469" name="Group 10"/>
          <p:cNvGrpSpPr/>
          <p:nvPr/>
        </p:nvGrpSpPr>
        <p:grpSpPr>
          <a:xfrm>
            <a:off x="323850" y="1916113"/>
            <a:ext cx="8531225" cy="1728787"/>
            <a:chOff x="-11080" y="-14101"/>
            <a:chExt cx="4431251" cy="603504"/>
          </a:xfrm>
        </p:grpSpPr>
        <p:grpSp>
          <p:nvGrpSpPr>
            <p:cNvPr id="62478" name="Group 11"/>
            <p:cNvGrpSpPr/>
            <p:nvPr/>
          </p:nvGrpSpPr>
          <p:grpSpPr>
            <a:xfrm>
              <a:off x="-11080" y="-14101"/>
              <a:ext cx="4413504" cy="603504"/>
              <a:chOff x="0" y="0"/>
              <a:chExt cx="4413504" cy="603504"/>
            </a:xfrm>
          </p:grpSpPr>
          <p:pic>
            <p:nvPicPr>
              <p:cNvPr id="62480" name="圆角矩形 14"/>
              <p:cNvPicPr/>
              <p:nvPr/>
            </p:nvPicPr>
            <p:blipFill>
              <a:blip r:embed="rId3"/>
              <a:stretch>
                <a:fillRect/>
              </a:stretch>
            </p:blipFill>
            <p:spPr>
              <a:xfrm>
                <a:off x="0" y="0"/>
                <a:ext cx="4413504" cy="603504"/>
              </a:xfrm>
              <a:prstGeom prst="rect">
                <a:avLst/>
              </a:prstGeom>
              <a:noFill/>
              <a:ln w="9525">
                <a:noFill/>
              </a:ln>
            </p:spPr>
          </p:pic>
          <p:sp>
            <p:nvSpPr>
              <p:cNvPr id="62481"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2479" name="TextBox 16"/>
            <p:cNvSpPr txBox="1"/>
            <p:nvPr/>
          </p:nvSpPr>
          <p:spPr>
            <a:xfrm>
              <a:off x="26323" y="-12541"/>
              <a:ext cx="4393848" cy="34959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a:t>
              </a:r>
              <a:r>
                <a:rPr lang="zh-CN" altLang="zh-CN" sz="1800" dirty="0">
                  <a:ea typeface="宋体" panose="02010600030101010101" pitchFamily="2" charset="-122"/>
                </a:rPr>
                <a:t>二</a:t>
              </a:r>
              <a:r>
                <a:rPr lang="en-US" altLang="zh-CN" sz="1800" dirty="0">
                  <a:ea typeface="宋体" panose="02010600030101010101" pitchFamily="2" charset="-122"/>
                </a:rPr>
                <a:t>)</a:t>
              </a:r>
              <a:r>
                <a:rPr lang="zh-CN" altLang="zh-CN" sz="1800" dirty="0">
                  <a:ea typeface="宋体" panose="02010600030101010101" pitchFamily="2" charset="-122"/>
                </a:rPr>
                <a:t>利率与物价的相关统计分析</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r>
                <a:rPr lang="zh-CN" altLang="zh-CN" sz="1800" dirty="0">
                  <a:ea typeface="宋体" panose="02010600030101010101" pitchFamily="2" charset="-122"/>
                </a:rPr>
                <a:t>所以考虑到物价变动因素，我们有如下关系式：</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r>
                <a:rPr lang="zh-CN" altLang="zh-CN" sz="1800" dirty="0">
                  <a:ea typeface="宋体" panose="02010600030101010101" pitchFamily="2" charset="-122"/>
                </a:rPr>
                <a:t>实际利率</a:t>
              </a:r>
              <a:r>
                <a:rPr lang="en-US" altLang="zh-CN" sz="1800" dirty="0">
                  <a:ea typeface="宋体" panose="02010600030101010101" pitchFamily="2" charset="-122"/>
                </a:rPr>
                <a:t>=</a:t>
              </a:r>
              <a:r>
                <a:rPr lang="zh-CN" altLang="zh-CN" sz="1800" dirty="0">
                  <a:ea typeface="宋体" panose="02010600030101010101" pitchFamily="2" charset="-122"/>
                </a:rPr>
                <a:t>名义利率</a:t>
              </a:r>
              <a:r>
                <a:rPr lang="en-US" altLang="zh-CN" sz="1800" dirty="0">
                  <a:ea typeface="宋体" panose="02010600030101010101" pitchFamily="2" charset="-122"/>
                </a:rPr>
                <a:t>-</a:t>
              </a:r>
              <a:r>
                <a:rPr lang="zh-CN" altLang="zh-CN" sz="1800" dirty="0">
                  <a:ea typeface="宋体" panose="02010600030101010101" pitchFamily="2" charset="-122"/>
                </a:rPr>
                <a:t>通货膨胀率</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r>
                <a:rPr lang="zh-CN" altLang="zh-CN" sz="1800" dirty="0">
                  <a:ea typeface="宋体" panose="02010600030101010101" pitchFamily="2" charset="-122"/>
                </a:rPr>
                <a:t>该式为我们提供了在通货膨胀条件下分析利率变动的工具。</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62470"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2471"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2472"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2473"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2474"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2475" name="Rectangle 1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2476"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2477"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490"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6349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3492" name="Group 4"/>
          <p:cNvGrpSpPr/>
          <p:nvPr/>
        </p:nvGrpSpPr>
        <p:grpSpPr>
          <a:xfrm>
            <a:off x="34925" y="1247775"/>
            <a:ext cx="4824413" cy="727075"/>
            <a:chOff x="-11080" y="-10304"/>
            <a:chExt cx="4413504" cy="728309"/>
          </a:xfrm>
        </p:grpSpPr>
        <p:grpSp>
          <p:nvGrpSpPr>
            <p:cNvPr id="63506" name="Group 5"/>
            <p:cNvGrpSpPr/>
            <p:nvPr/>
          </p:nvGrpSpPr>
          <p:grpSpPr>
            <a:xfrm>
              <a:off x="-11080" y="-10304"/>
              <a:ext cx="4413504" cy="597408"/>
              <a:chOff x="0" y="0"/>
              <a:chExt cx="4413504" cy="597408"/>
            </a:xfrm>
          </p:grpSpPr>
          <p:pic>
            <p:nvPicPr>
              <p:cNvPr id="63509" name="圆角矩形 3"/>
              <p:cNvPicPr/>
              <p:nvPr/>
            </p:nvPicPr>
            <p:blipFill>
              <a:blip r:embed="rId2"/>
              <a:stretch>
                <a:fillRect/>
              </a:stretch>
            </p:blipFill>
            <p:spPr>
              <a:xfrm>
                <a:off x="0" y="0"/>
                <a:ext cx="4413504" cy="597408"/>
              </a:xfrm>
              <a:prstGeom prst="rect">
                <a:avLst/>
              </a:prstGeom>
              <a:noFill/>
              <a:ln w="9525">
                <a:noFill/>
              </a:ln>
            </p:spPr>
          </p:pic>
          <p:sp>
            <p:nvSpPr>
              <p:cNvPr id="63510"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3507"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3508" name="TextBox 11"/>
            <p:cNvSpPr txBox="1"/>
            <p:nvPr/>
          </p:nvSpPr>
          <p:spPr>
            <a:xfrm>
              <a:off x="132944" y="71124"/>
              <a:ext cx="3960667" cy="64688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二、利率与相关因素之间关系的统计分析</a:t>
              </a:r>
              <a:endParaRPr lang="zh-CN" altLang="zh-CN" sz="1800" dirty="0">
                <a:ea typeface="宋体" panose="02010600030101010101" pitchFamily="2" charset="-122"/>
              </a:endParaRPr>
            </a:p>
          </p:txBody>
        </p:sp>
      </p:grpSp>
      <p:grpSp>
        <p:nvGrpSpPr>
          <p:cNvPr id="63493" name="Group 10"/>
          <p:cNvGrpSpPr/>
          <p:nvPr/>
        </p:nvGrpSpPr>
        <p:grpSpPr>
          <a:xfrm>
            <a:off x="323850" y="1916113"/>
            <a:ext cx="8531225" cy="2808287"/>
            <a:chOff x="-11080" y="-14101"/>
            <a:chExt cx="4431251" cy="603504"/>
          </a:xfrm>
        </p:grpSpPr>
        <p:grpSp>
          <p:nvGrpSpPr>
            <p:cNvPr id="63502" name="Group 11"/>
            <p:cNvGrpSpPr/>
            <p:nvPr/>
          </p:nvGrpSpPr>
          <p:grpSpPr>
            <a:xfrm>
              <a:off x="-11080" y="-14101"/>
              <a:ext cx="4413504" cy="603504"/>
              <a:chOff x="0" y="0"/>
              <a:chExt cx="4413504" cy="603504"/>
            </a:xfrm>
          </p:grpSpPr>
          <p:pic>
            <p:nvPicPr>
              <p:cNvPr id="63504" name="圆角矩形 14"/>
              <p:cNvPicPr/>
              <p:nvPr/>
            </p:nvPicPr>
            <p:blipFill>
              <a:blip r:embed="rId3"/>
              <a:stretch>
                <a:fillRect/>
              </a:stretch>
            </p:blipFill>
            <p:spPr>
              <a:xfrm>
                <a:off x="0" y="0"/>
                <a:ext cx="4413504" cy="603504"/>
              </a:xfrm>
              <a:prstGeom prst="rect">
                <a:avLst/>
              </a:prstGeom>
              <a:noFill/>
              <a:ln w="9525">
                <a:noFill/>
              </a:ln>
            </p:spPr>
          </p:pic>
          <p:sp>
            <p:nvSpPr>
              <p:cNvPr id="63505"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3503" name="TextBox 16"/>
            <p:cNvSpPr txBox="1"/>
            <p:nvPr/>
          </p:nvSpPr>
          <p:spPr>
            <a:xfrm>
              <a:off x="26323" y="-12541"/>
              <a:ext cx="4393848" cy="49606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（三）利率变动趋势的分析预测</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经济运行趋势变动与利率变动趋势</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货币当局的行为与利率变动趋势</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3.</a:t>
              </a:r>
              <a:r>
                <a:rPr lang="zh-CN" altLang="zh-CN" sz="1800" dirty="0">
                  <a:ea typeface="宋体" panose="02010600030101010101" pitchFamily="2" charset="-122"/>
                </a:rPr>
                <a:t>通货膨胀与利率变动趋势</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4.</a:t>
              </a:r>
              <a:r>
                <a:rPr lang="zh-CN" altLang="zh-CN" sz="1800" dirty="0">
                  <a:ea typeface="宋体" panose="02010600030101010101" pitchFamily="2" charset="-122"/>
                </a:rPr>
                <a:t>财政预算与利率变动趋势</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63494"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3495"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3496"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3497"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3498"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3499" name="Rectangle 1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3500"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3501"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4"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6451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4516" name="Group 4"/>
          <p:cNvGrpSpPr/>
          <p:nvPr/>
        </p:nvGrpSpPr>
        <p:grpSpPr>
          <a:xfrm>
            <a:off x="34925" y="1247775"/>
            <a:ext cx="4824413" cy="596900"/>
            <a:chOff x="-11080" y="-10304"/>
            <a:chExt cx="4413504" cy="597408"/>
          </a:xfrm>
        </p:grpSpPr>
        <p:grpSp>
          <p:nvGrpSpPr>
            <p:cNvPr id="64530" name="Group 5"/>
            <p:cNvGrpSpPr/>
            <p:nvPr/>
          </p:nvGrpSpPr>
          <p:grpSpPr>
            <a:xfrm>
              <a:off x="-11080" y="-10304"/>
              <a:ext cx="4413504" cy="597408"/>
              <a:chOff x="0" y="0"/>
              <a:chExt cx="4413504" cy="597408"/>
            </a:xfrm>
          </p:grpSpPr>
          <p:pic>
            <p:nvPicPr>
              <p:cNvPr id="64533" name="圆角矩形 3"/>
              <p:cNvPicPr/>
              <p:nvPr/>
            </p:nvPicPr>
            <p:blipFill>
              <a:blip r:embed="rId2"/>
              <a:stretch>
                <a:fillRect/>
              </a:stretch>
            </p:blipFill>
            <p:spPr>
              <a:xfrm>
                <a:off x="0" y="0"/>
                <a:ext cx="4413504" cy="597408"/>
              </a:xfrm>
              <a:prstGeom prst="rect">
                <a:avLst/>
              </a:prstGeom>
              <a:noFill/>
              <a:ln w="9525">
                <a:noFill/>
              </a:ln>
            </p:spPr>
          </p:pic>
          <p:sp>
            <p:nvSpPr>
              <p:cNvPr id="64534"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4531"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4532" name="TextBox 11"/>
            <p:cNvSpPr txBox="1"/>
            <p:nvPr/>
          </p:nvSpPr>
          <p:spPr>
            <a:xfrm>
              <a:off x="132944" y="71124"/>
              <a:ext cx="3960667"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三、利率风险统计分析</a:t>
              </a:r>
              <a:endParaRPr lang="zh-CN" altLang="zh-CN" sz="1800" dirty="0">
                <a:ea typeface="宋体" panose="02010600030101010101" pitchFamily="2" charset="-122"/>
              </a:endParaRPr>
            </a:p>
          </p:txBody>
        </p:sp>
      </p:grpSp>
      <p:grpSp>
        <p:nvGrpSpPr>
          <p:cNvPr id="64517" name="Group 10"/>
          <p:cNvGrpSpPr/>
          <p:nvPr/>
        </p:nvGrpSpPr>
        <p:grpSpPr>
          <a:xfrm>
            <a:off x="323850" y="1916113"/>
            <a:ext cx="8531225" cy="3457575"/>
            <a:chOff x="-11080" y="-14101"/>
            <a:chExt cx="4431251" cy="603504"/>
          </a:xfrm>
        </p:grpSpPr>
        <p:grpSp>
          <p:nvGrpSpPr>
            <p:cNvPr id="64526" name="Group 11"/>
            <p:cNvGrpSpPr/>
            <p:nvPr/>
          </p:nvGrpSpPr>
          <p:grpSpPr>
            <a:xfrm>
              <a:off x="-11080" y="-14101"/>
              <a:ext cx="4413504" cy="603504"/>
              <a:chOff x="0" y="0"/>
              <a:chExt cx="4413504" cy="603504"/>
            </a:xfrm>
          </p:grpSpPr>
          <p:pic>
            <p:nvPicPr>
              <p:cNvPr id="64528" name="圆角矩形 14"/>
              <p:cNvPicPr/>
              <p:nvPr/>
            </p:nvPicPr>
            <p:blipFill>
              <a:blip r:embed="rId3"/>
              <a:stretch>
                <a:fillRect/>
              </a:stretch>
            </p:blipFill>
            <p:spPr>
              <a:xfrm>
                <a:off x="0" y="0"/>
                <a:ext cx="4413504" cy="603504"/>
              </a:xfrm>
              <a:prstGeom prst="rect">
                <a:avLst/>
              </a:prstGeom>
              <a:noFill/>
              <a:ln w="9525">
                <a:noFill/>
              </a:ln>
            </p:spPr>
          </p:pic>
          <p:sp>
            <p:nvSpPr>
              <p:cNvPr id="64529"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4527" name="TextBox 16"/>
            <p:cNvSpPr txBox="1"/>
            <p:nvPr/>
          </p:nvSpPr>
          <p:spPr>
            <a:xfrm>
              <a:off x="26323" y="-12541"/>
              <a:ext cx="4393848" cy="25786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（一）利率风险及产生原因</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．借贷关系的产生及其变化</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．利率的波动</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3</a:t>
              </a:r>
              <a:r>
                <a:rPr lang="zh-CN" altLang="zh-CN" sz="1800" dirty="0">
                  <a:ea typeface="宋体" panose="02010600030101010101" pitchFamily="2" charset="-122"/>
                </a:rPr>
                <a:t>．利率预期与到期实际市场利率的差异</a:t>
              </a:r>
              <a:endParaRPr lang="zh-CN" altLang="zh-CN" sz="1800" dirty="0">
                <a:ea typeface="宋体" panose="02010600030101010101" pitchFamily="2" charset="-122"/>
              </a:endParaRPr>
            </a:p>
          </p:txBody>
        </p:sp>
      </p:grpSp>
      <p:sp>
        <p:nvSpPr>
          <p:cNvPr id="64518"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4519"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4520"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4521"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4522"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4523" name="Rectangle 1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4524"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4525"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8"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6553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5540" name="Group 4"/>
          <p:cNvGrpSpPr/>
          <p:nvPr/>
        </p:nvGrpSpPr>
        <p:grpSpPr>
          <a:xfrm>
            <a:off x="34925" y="1247775"/>
            <a:ext cx="4824413" cy="596900"/>
            <a:chOff x="-11080" y="-10304"/>
            <a:chExt cx="4413504" cy="597408"/>
          </a:xfrm>
        </p:grpSpPr>
        <p:grpSp>
          <p:nvGrpSpPr>
            <p:cNvPr id="65554" name="Group 5"/>
            <p:cNvGrpSpPr/>
            <p:nvPr/>
          </p:nvGrpSpPr>
          <p:grpSpPr>
            <a:xfrm>
              <a:off x="-11080" y="-10304"/>
              <a:ext cx="4413504" cy="597408"/>
              <a:chOff x="0" y="0"/>
              <a:chExt cx="4413504" cy="597408"/>
            </a:xfrm>
          </p:grpSpPr>
          <p:pic>
            <p:nvPicPr>
              <p:cNvPr id="65557" name="圆角矩形 3"/>
              <p:cNvPicPr/>
              <p:nvPr/>
            </p:nvPicPr>
            <p:blipFill>
              <a:blip r:embed="rId2"/>
              <a:stretch>
                <a:fillRect/>
              </a:stretch>
            </p:blipFill>
            <p:spPr>
              <a:xfrm>
                <a:off x="0" y="0"/>
                <a:ext cx="4413504" cy="597408"/>
              </a:xfrm>
              <a:prstGeom prst="rect">
                <a:avLst/>
              </a:prstGeom>
              <a:noFill/>
              <a:ln w="9525">
                <a:noFill/>
              </a:ln>
            </p:spPr>
          </p:pic>
          <p:sp>
            <p:nvSpPr>
              <p:cNvPr id="65558"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5555"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5556" name="TextBox 11"/>
            <p:cNvSpPr txBox="1"/>
            <p:nvPr/>
          </p:nvSpPr>
          <p:spPr>
            <a:xfrm>
              <a:off x="132944" y="71124"/>
              <a:ext cx="3960667"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三、利率风险统计分析</a:t>
              </a:r>
              <a:endParaRPr lang="zh-CN" altLang="zh-CN" sz="1800" dirty="0">
                <a:ea typeface="宋体" panose="02010600030101010101" pitchFamily="2" charset="-122"/>
              </a:endParaRPr>
            </a:p>
          </p:txBody>
        </p:sp>
      </p:grpSp>
      <p:grpSp>
        <p:nvGrpSpPr>
          <p:cNvPr id="65541" name="Group 10"/>
          <p:cNvGrpSpPr/>
          <p:nvPr/>
        </p:nvGrpSpPr>
        <p:grpSpPr>
          <a:xfrm>
            <a:off x="323850" y="1916113"/>
            <a:ext cx="8640763" cy="3933825"/>
            <a:chOff x="-11080" y="-14101"/>
            <a:chExt cx="4488082" cy="1176619"/>
          </a:xfrm>
        </p:grpSpPr>
        <p:grpSp>
          <p:nvGrpSpPr>
            <p:cNvPr id="65550" name="Group 11"/>
            <p:cNvGrpSpPr/>
            <p:nvPr/>
          </p:nvGrpSpPr>
          <p:grpSpPr>
            <a:xfrm>
              <a:off x="-11080" y="-14101"/>
              <a:ext cx="4488082" cy="1176619"/>
              <a:chOff x="0" y="0"/>
              <a:chExt cx="4488082" cy="1176619"/>
            </a:xfrm>
          </p:grpSpPr>
          <p:pic>
            <p:nvPicPr>
              <p:cNvPr id="65552" name="圆角矩形 14"/>
              <p:cNvPicPr/>
              <p:nvPr/>
            </p:nvPicPr>
            <p:blipFill>
              <a:blip r:embed="rId3"/>
              <a:stretch>
                <a:fillRect/>
              </a:stretch>
            </p:blipFill>
            <p:spPr>
              <a:xfrm>
                <a:off x="0" y="0"/>
                <a:ext cx="4488082" cy="1176619"/>
              </a:xfrm>
              <a:prstGeom prst="rect">
                <a:avLst/>
              </a:prstGeom>
              <a:noFill/>
              <a:ln w="9525">
                <a:noFill/>
              </a:ln>
            </p:spPr>
          </p:pic>
          <p:sp>
            <p:nvSpPr>
              <p:cNvPr id="65553" name="Text Box 13"/>
              <p:cNvSpPr txBox="1"/>
              <p:nvPr/>
            </p:nvSpPr>
            <p:spPr>
              <a:xfrm>
                <a:off x="39201" y="42222"/>
                <a:ext cx="4336246" cy="1134397"/>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5551" name="TextBox 16"/>
            <p:cNvSpPr txBox="1"/>
            <p:nvPr/>
          </p:nvSpPr>
          <p:spPr>
            <a:xfrm>
              <a:off x="26324" y="-12541"/>
              <a:ext cx="4226266" cy="10218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（二）利率风险的评估及预测方法</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．利率风险的评估</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）缺口分析</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缺口分析就是通过对资产负债表的缺口进行分析来评估利率风险。缺口就是资产与负债在某一分类栏的差额，若资产＜负债，则缺口就为负数，反之则为正数。总缺口是由多个缺口相加而得的，它表明有多少负债或资产需要更新。</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）期间分析法</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期间分析主要集中于分析金融机构净值的市场价值和公司目前净值的市值代表以及所有未来年份净利息收入的现值。如果净值减少，那么年净利息收入也会随之减少。</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        </a:t>
              </a:r>
              <a:r>
                <a:rPr lang="zh-CN" altLang="zh-CN" sz="1800" dirty="0">
                  <a:ea typeface="宋体" panose="02010600030101010101" pitchFamily="2" charset="-122"/>
                </a:rPr>
                <a:t>在实际评估利率风险时，往往将缺口分析与期限分析结合起来加以运用。</a:t>
              </a:r>
              <a:endParaRPr lang="zh-CN" altLang="zh-CN" sz="1800" dirty="0">
                <a:ea typeface="宋体" panose="02010600030101010101" pitchFamily="2" charset="-122"/>
              </a:endParaRPr>
            </a:p>
          </p:txBody>
        </p:sp>
      </p:grpSp>
      <p:sp>
        <p:nvSpPr>
          <p:cNvPr id="65542"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5543"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5544"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5545"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5546"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5547" name="Rectangle 1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5548"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5549"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8" name="标题 1"/>
          <p:cNvSpPr>
            <a:spLocks noGrp="1"/>
          </p:cNvSpPr>
          <p:nvPr>
            <p:ph type="title" idx="4294967295"/>
          </p:nvPr>
        </p:nvSpPr>
        <p:spPr>
          <a:xfrm>
            <a:off x="-612775" y="333375"/>
            <a:ext cx="8229600" cy="704850"/>
          </a:xfrm>
          <a:ln/>
        </p:spPr>
        <p:txBody>
          <a:bodyPr vert="horz" wrap="square" lIns="91440" tIns="45720" rIns="91440" bIns="45720" anchor="ctr"/>
          <a:p>
            <a:r>
              <a:rPr lang="zh-CN" altLang="zh-CN" sz="2800" dirty="0"/>
              <a:t>第一节</a:t>
            </a:r>
            <a:r>
              <a:rPr lang="en-US" altLang="zh-CN" sz="2800" dirty="0"/>
              <a:t>  </a:t>
            </a:r>
            <a:r>
              <a:rPr lang="zh-CN" altLang="zh-CN" sz="2800" dirty="0"/>
              <a:t>中央银行货币政策中间指标体系</a:t>
            </a:r>
            <a:endParaRPr lang="zh-CN" altLang="zh-CN" sz="2800" dirty="0"/>
          </a:p>
        </p:txBody>
      </p:sp>
      <p:pic>
        <p:nvPicPr>
          <p:cNvPr id="2969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29700" name="Group 4"/>
          <p:cNvGrpSpPr/>
          <p:nvPr/>
        </p:nvGrpSpPr>
        <p:grpSpPr>
          <a:xfrm>
            <a:off x="827088" y="1706563"/>
            <a:ext cx="6815137" cy="776287"/>
            <a:chOff x="-11080" y="-10304"/>
            <a:chExt cx="4413504" cy="597408"/>
          </a:xfrm>
        </p:grpSpPr>
        <p:grpSp>
          <p:nvGrpSpPr>
            <p:cNvPr id="29712" name="Group 5"/>
            <p:cNvGrpSpPr/>
            <p:nvPr/>
          </p:nvGrpSpPr>
          <p:grpSpPr>
            <a:xfrm>
              <a:off x="-11080" y="-10304"/>
              <a:ext cx="4413504" cy="597408"/>
              <a:chOff x="0" y="0"/>
              <a:chExt cx="4413504" cy="597408"/>
            </a:xfrm>
          </p:grpSpPr>
          <p:pic>
            <p:nvPicPr>
              <p:cNvPr id="29715" name="圆角矩形 3"/>
              <p:cNvPicPr/>
              <p:nvPr/>
            </p:nvPicPr>
            <p:blipFill>
              <a:blip r:embed="rId2"/>
              <a:stretch>
                <a:fillRect/>
              </a:stretch>
            </p:blipFill>
            <p:spPr>
              <a:xfrm>
                <a:off x="0" y="0"/>
                <a:ext cx="4413504" cy="597408"/>
              </a:xfrm>
              <a:prstGeom prst="rect">
                <a:avLst/>
              </a:prstGeom>
              <a:noFill/>
              <a:ln w="9525">
                <a:noFill/>
              </a:ln>
            </p:spPr>
          </p:pic>
          <p:sp>
            <p:nvSpPr>
              <p:cNvPr id="29716"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9713"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9714" name="TextBox 11"/>
            <p:cNvSpPr txBox="1"/>
            <p:nvPr/>
          </p:nvSpPr>
          <p:spPr>
            <a:xfrm>
              <a:off x="575907" y="71124"/>
              <a:ext cx="3384571" cy="28429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一、中央银行货币政策最终目标</a:t>
              </a:r>
              <a:r>
                <a:rPr lang="en-US" altLang="zh-CN" sz="1800" dirty="0">
                  <a:ea typeface="宋体" panose="02010600030101010101" pitchFamily="2" charset="-122"/>
                </a:rPr>
                <a:t> </a:t>
              </a:r>
              <a:r>
                <a:rPr lang="zh-CN" altLang="zh-CN" sz="1800" dirty="0">
                  <a:ea typeface="宋体" panose="02010600030101010101" pitchFamily="2" charset="-122"/>
                </a:rPr>
                <a:t>和中间指标关系</a:t>
              </a:r>
              <a:endParaRPr lang="zh-CN" altLang="zh-CN" sz="1800" dirty="0">
                <a:ea typeface="宋体" panose="02010600030101010101" pitchFamily="2" charset="-122"/>
              </a:endParaRPr>
            </a:p>
          </p:txBody>
        </p:sp>
      </p:grpSp>
      <p:grpSp>
        <p:nvGrpSpPr>
          <p:cNvPr id="29701" name="Group 10"/>
          <p:cNvGrpSpPr/>
          <p:nvPr/>
        </p:nvGrpSpPr>
        <p:grpSpPr>
          <a:xfrm>
            <a:off x="806450" y="2765425"/>
            <a:ext cx="6815138" cy="828675"/>
            <a:chOff x="-11080" y="-14101"/>
            <a:chExt cx="4413504" cy="683871"/>
          </a:xfrm>
        </p:grpSpPr>
        <p:grpSp>
          <p:nvGrpSpPr>
            <p:cNvPr id="29708" name="Group 11"/>
            <p:cNvGrpSpPr/>
            <p:nvPr/>
          </p:nvGrpSpPr>
          <p:grpSpPr>
            <a:xfrm>
              <a:off x="-11080" y="-14101"/>
              <a:ext cx="4413504" cy="603504"/>
              <a:chOff x="0" y="0"/>
              <a:chExt cx="4413504" cy="603504"/>
            </a:xfrm>
          </p:grpSpPr>
          <p:pic>
            <p:nvPicPr>
              <p:cNvPr id="29710" name="圆角矩形 14"/>
              <p:cNvPicPr/>
              <p:nvPr/>
            </p:nvPicPr>
            <p:blipFill>
              <a:blip r:embed="rId3"/>
              <a:stretch>
                <a:fillRect/>
              </a:stretch>
            </p:blipFill>
            <p:spPr>
              <a:xfrm>
                <a:off x="0" y="0"/>
                <a:ext cx="4413504" cy="603504"/>
              </a:xfrm>
              <a:prstGeom prst="rect">
                <a:avLst/>
              </a:prstGeom>
              <a:noFill/>
              <a:ln w="9525">
                <a:noFill/>
              </a:ln>
            </p:spPr>
          </p:pic>
          <p:sp>
            <p:nvSpPr>
              <p:cNvPr id="29711"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9709" name="TextBox 16"/>
            <p:cNvSpPr txBox="1"/>
            <p:nvPr/>
          </p:nvSpPr>
          <p:spPr>
            <a:xfrm>
              <a:off x="577248" y="23167"/>
              <a:ext cx="3528292" cy="64660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二、货币政策中间指标选择的一般原则</a:t>
              </a:r>
              <a:endParaRPr lang="zh-CN" altLang="zh-CN" sz="1800" dirty="0">
                <a:ea typeface="宋体" panose="02010600030101010101" pitchFamily="2" charset="-122"/>
              </a:endParaRPr>
            </a:p>
          </p:txBody>
        </p:sp>
      </p:grpSp>
      <p:grpSp>
        <p:nvGrpSpPr>
          <p:cNvPr id="29702" name="Group 16"/>
          <p:cNvGrpSpPr/>
          <p:nvPr/>
        </p:nvGrpSpPr>
        <p:grpSpPr>
          <a:xfrm>
            <a:off x="806450" y="3778250"/>
            <a:ext cx="7437438" cy="596900"/>
            <a:chOff x="-11080" y="-11802"/>
            <a:chExt cx="4835396" cy="597408"/>
          </a:xfrm>
        </p:grpSpPr>
        <p:grpSp>
          <p:nvGrpSpPr>
            <p:cNvPr id="29703" name="Group 17"/>
            <p:cNvGrpSpPr/>
            <p:nvPr/>
          </p:nvGrpSpPr>
          <p:grpSpPr>
            <a:xfrm>
              <a:off x="-11080" y="-11802"/>
              <a:ext cx="4413504" cy="597408"/>
              <a:chOff x="0" y="0"/>
              <a:chExt cx="4413504" cy="597408"/>
            </a:xfrm>
          </p:grpSpPr>
          <p:pic>
            <p:nvPicPr>
              <p:cNvPr id="29706" name="圆角矩形 18"/>
              <p:cNvPicPr/>
              <p:nvPr/>
            </p:nvPicPr>
            <p:blipFill>
              <a:blip r:embed="rId2"/>
              <a:stretch>
                <a:fillRect/>
              </a:stretch>
            </p:blipFill>
            <p:spPr>
              <a:xfrm>
                <a:off x="0" y="0"/>
                <a:ext cx="4413504" cy="597408"/>
              </a:xfrm>
              <a:prstGeom prst="rect">
                <a:avLst/>
              </a:prstGeom>
              <a:noFill/>
              <a:ln w="9525">
                <a:noFill/>
              </a:ln>
            </p:spPr>
          </p:pic>
          <p:sp>
            <p:nvSpPr>
              <p:cNvPr id="29707"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29704"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29705" name="TextBox 20"/>
            <p:cNvSpPr txBox="1"/>
            <p:nvPr/>
          </p:nvSpPr>
          <p:spPr>
            <a:xfrm>
              <a:off x="575967" y="119464"/>
              <a:ext cx="4248349"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三、货币政策中间指标体系</a:t>
              </a:r>
              <a:endParaRPr lang="zh-CN" altLang="zh-CN" sz="1800" dirty="0">
                <a:ea typeface="宋体" panose="02010600030101010101" pitchFamily="2" charset="-122"/>
              </a:endParaRPr>
            </a:p>
          </p:txBody>
        </p:sp>
      </p:gr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2"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第四节</a:t>
            </a:r>
            <a:r>
              <a:rPr lang="en-US" altLang="zh-CN" sz="2800" dirty="0"/>
              <a:t>  </a:t>
            </a:r>
            <a:r>
              <a:rPr lang="zh-CN" altLang="zh-CN" sz="2800" dirty="0"/>
              <a:t>利率统计</a:t>
            </a:r>
            <a:endParaRPr lang="zh-CN" altLang="zh-CN" sz="2800" dirty="0"/>
          </a:p>
        </p:txBody>
      </p:sp>
      <p:pic>
        <p:nvPicPr>
          <p:cNvPr id="6656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6564" name="Group 4"/>
          <p:cNvGrpSpPr/>
          <p:nvPr/>
        </p:nvGrpSpPr>
        <p:grpSpPr>
          <a:xfrm>
            <a:off x="34925" y="1247775"/>
            <a:ext cx="4824413" cy="596900"/>
            <a:chOff x="-11080" y="-10304"/>
            <a:chExt cx="4413504" cy="597408"/>
          </a:xfrm>
        </p:grpSpPr>
        <p:grpSp>
          <p:nvGrpSpPr>
            <p:cNvPr id="66578" name="Group 5"/>
            <p:cNvGrpSpPr/>
            <p:nvPr/>
          </p:nvGrpSpPr>
          <p:grpSpPr>
            <a:xfrm>
              <a:off x="-11080" y="-10304"/>
              <a:ext cx="4413504" cy="597408"/>
              <a:chOff x="0" y="0"/>
              <a:chExt cx="4413504" cy="597408"/>
            </a:xfrm>
          </p:grpSpPr>
          <p:pic>
            <p:nvPicPr>
              <p:cNvPr id="66581" name="圆角矩形 3"/>
              <p:cNvPicPr/>
              <p:nvPr/>
            </p:nvPicPr>
            <p:blipFill>
              <a:blip r:embed="rId2"/>
              <a:stretch>
                <a:fillRect/>
              </a:stretch>
            </p:blipFill>
            <p:spPr>
              <a:xfrm>
                <a:off x="0" y="0"/>
                <a:ext cx="4413504" cy="597408"/>
              </a:xfrm>
              <a:prstGeom prst="rect">
                <a:avLst/>
              </a:prstGeom>
              <a:noFill/>
              <a:ln w="9525">
                <a:noFill/>
              </a:ln>
            </p:spPr>
          </p:pic>
          <p:sp>
            <p:nvSpPr>
              <p:cNvPr id="66582"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6579"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6580" name="TextBox 11"/>
            <p:cNvSpPr txBox="1"/>
            <p:nvPr/>
          </p:nvSpPr>
          <p:spPr>
            <a:xfrm>
              <a:off x="132944" y="71124"/>
              <a:ext cx="3960667"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三、利率风险统计分析</a:t>
              </a:r>
              <a:endParaRPr lang="zh-CN" altLang="zh-CN" sz="1800" dirty="0">
                <a:ea typeface="宋体" panose="02010600030101010101" pitchFamily="2" charset="-122"/>
              </a:endParaRPr>
            </a:p>
          </p:txBody>
        </p:sp>
      </p:grpSp>
      <p:grpSp>
        <p:nvGrpSpPr>
          <p:cNvPr id="66565" name="Group 10"/>
          <p:cNvGrpSpPr/>
          <p:nvPr/>
        </p:nvGrpSpPr>
        <p:grpSpPr>
          <a:xfrm>
            <a:off x="323850" y="1916113"/>
            <a:ext cx="8531225" cy="1944687"/>
            <a:chOff x="-11080" y="-14101"/>
            <a:chExt cx="4431251" cy="603504"/>
          </a:xfrm>
        </p:grpSpPr>
        <p:grpSp>
          <p:nvGrpSpPr>
            <p:cNvPr id="66574" name="Group 11"/>
            <p:cNvGrpSpPr/>
            <p:nvPr/>
          </p:nvGrpSpPr>
          <p:grpSpPr>
            <a:xfrm>
              <a:off x="-11080" y="-14101"/>
              <a:ext cx="4413504" cy="603504"/>
              <a:chOff x="0" y="0"/>
              <a:chExt cx="4413504" cy="603504"/>
            </a:xfrm>
          </p:grpSpPr>
          <p:pic>
            <p:nvPicPr>
              <p:cNvPr id="66576" name="圆角矩形 14"/>
              <p:cNvPicPr/>
              <p:nvPr/>
            </p:nvPicPr>
            <p:blipFill>
              <a:blip r:embed="rId3"/>
              <a:stretch>
                <a:fillRect/>
              </a:stretch>
            </p:blipFill>
            <p:spPr>
              <a:xfrm>
                <a:off x="0" y="0"/>
                <a:ext cx="4413504" cy="603504"/>
              </a:xfrm>
              <a:prstGeom prst="rect">
                <a:avLst/>
              </a:prstGeom>
              <a:noFill/>
              <a:ln w="9525">
                <a:noFill/>
              </a:ln>
            </p:spPr>
          </p:pic>
          <p:sp>
            <p:nvSpPr>
              <p:cNvPr id="66577"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6575" name="TextBox 16"/>
            <p:cNvSpPr txBox="1"/>
            <p:nvPr/>
          </p:nvSpPr>
          <p:spPr>
            <a:xfrm>
              <a:off x="26323" y="-12541"/>
              <a:ext cx="4393848" cy="28193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．利率风险的预测方法</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常用的利率风险预测方法有以下三种：</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）经济计量预测方法</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）判断预测法</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3</a:t>
              </a:r>
              <a:r>
                <a:rPr lang="zh-CN" altLang="zh-CN" sz="1800" dirty="0">
                  <a:ea typeface="宋体" panose="02010600030101010101" pitchFamily="2" charset="-122"/>
                </a:rPr>
                <a:t>）技术预测方法（也叫图表法）</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66566" name="Rectangle 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6567"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6568"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6569"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6570"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6571" name="Rectangle 13"/>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6572" name="Rectangle 6"/>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66573" name="Rectangle 8"/>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6"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第五节</a:t>
            </a:r>
            <a:r>
              <a:rPr lang="en-US" altLang="zh-CN" sz="2800" dirty="0"/>
              <a:t>  </a:t>
            </a:r>
            <a:r>
              <a:rPr lang="zh-CN" altLang="zh-CN" sz="2800" dirty="0"/>
              <a:t>信贷收支统计</a:t>
            </a:r>
            <a:endParaRPr lang="zh-CN" altLang="zh-CN" sz="2800" dirty="0"/>
          </a:p>
        </p:txBody>
      </p:sp>
      <p:pic>
        <p:nvPicPr>
          <p:cNvPr id="67587"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7588" name="Group 4"/>
          <p:cNvGrpSpPr/>
          <p:nvPr/>
        </p:nvGrpSpPr>
        <p:grpSpPr>
          <a:xfrm>
            <a:off x="2328863" y="2195513"/>
            <a:ext cx="4413250" cy="596900"/>
            <a:chOff x="-11080" y="-10304"/>
            <a:chExt cx="4413504" cy="597408"/>
          </a:xfrm>
        </p:grpSpPr>
        <p:grpSp>
          <p:nvGrpSpPr>
            <p:cNvPr id="67605" name="Group 5"/>
            <p:cNvGrpSpPr/>
            <p:nvPr/>
          </p:nvGrpSpPr>
          <p:grpSpPr>
            <a:xfrm>
              <a:off x="-11080" y="-10304"/>
              <a:ext cx="4413504" cy="597408"/>
              <a:chOff x="0" y="0"/>
              <a:chExt cx="4413504" cy="597408"/>
            </a:xfrm>
          </p:grpSpPr>
          <p:pic>
            <p:nvPicPr>
              <p:cNvPr id="67608" name="圆角矩形 3"/>
              <p:cNvPicPr/>
              <p:nvPr/>
            </p:nvPicPr>
            <p:blipFill>
              <a:blip r:embed="rId2"/>
              <a:stretch>
                <a:fillRect/>
              </a:stretch>
            </p:blipFill>
            <p:spPr>
              <a:xfrm>
                <a:off x="0" y="0"/>
                <a:ext cx="4413504" cy="597408"/>
              </a:xfrm>
              <a:prstGeom prst="rect">
                <a:avLst/>
              </a:prstGeom>
              <a:noFill/>
              <a:ln w="9525">
                <a:noFill/>
              </a:ln>
            </p:spPr>
          </p:pic>
          <p:sp>
            <p:nvSpPr>
              <p:cNvPr id="67609"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7606"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7607" name="TextBox 11"/>
            <p:cNvSpPr txBox="1"/>
            <p:nvPr/>
          </p:nvSpPr>
          <p:spPr>
            <a:xfrm>
              <a:off x="791943" y="143793"/>
              <a:ext cx="25202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一、信贷收支统计概念</a:t>
              </a:r>
              <a:endParaRPr lang="zh-CN" altLang="zh-CN" sz="1800" dirty="0">
                <a:ea typeface="宋体" panose="02010600030101010101" pitchFamily="2" charset="-122"/>
              </a:endParaRPr>
            </a:p>
          </p:txBody>
        </p:sp>
      </p:grpSp>
      <p:grpSp>
        <p:nvGrpSpPr>
          <p:cNvPr id="67589" name="Group 10"/>
          <p:cNvGrpSpPr/>
          <p:nvPr/>
        </p:nvGrpSpPr>
        <p:grpSpPr>
          <a:xfrm>
            <a:off x="2328863" y="3101975"/>
            <a:ext cx="4411662" cy="603250"/>
            <a:chOff x="-11080" y="-14101"/>
            <a:chExt cx="4413504" cy="603504"/>
          </a:xfrm>
        </p:grpSpPr>
        <p:grpSp>
          <p:nvGrpSpPr>
            <p:cNvPr id="67601" name="Group 11"/>
            <p:cNvGrpSpPr/>
            <p:nvPr/>
          </p:nvGrpSpPr>
          <p:grpSpPr>
            <a:xfrm>
              <a:off x="-11080" y="-14101"/>
              <a:ext cx="4413504" cy="603504"/>
              <a:chOff x="0" y="0"/>
              <a:chExt cx="4413504" cy="603504"/>
            </a:xfrm>
          </p:grpSpPr>
          <p:pic>
            <p:nvPicPr>
              <p:cNvPr id="67603" name="圆角矩形 14"/>
              <p:cNvPicPr/>
              <p:nvPr/>
            </p:nvPicPr>
            <p:blipFill>
              <a:blip r:embed="rId3"/>
              <a:stretch>
                <a:fillRect/>
              </a:stretch>
            </p:blipFill>
            <p:spPr>
              <a:xfrm>
                <a:off x="0" y="0"/>
                <a:ext cx="4413504" cy="603504"/>
              </a:xfrm>
              <a:prstGeom prst="rect">
                <a:avLst/>
              </a:prstGeom>
              <a:noFill/>
              <a:ln w="9525">
                <a:noFill/>
              </a:ln>
            </p:spPr>
          </p:pic>
          <p:sp>
            <p:nvSpPr>
              <p:cNvPr id="67604"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7602" name="TextBox 16"/>
            <p:cNvSpPr txBox="1"/>
            <p:nvPr/>
          </p:nvSpPr>
          <p:spPr>
            <a:xfrm>
              <a:off x="792146" y="168985"/>
              <a:ext cx="3528292" cy="3694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二、信贷收支统计表分类</a:t>
              </a:r>
              <a:endParaRPr lang="zh-CN" altLang="zh-CN" sz="1800" dirty="0">
                <a:ea typeface="宋体" panose="02010600030101010101" pitchFamily="2" charset="-122"/>
              </a:endParaRPr>
            </a:p>
          </p:txBody>
        </p:sp>
      </p:grpSp>
      <p:grpSp>
        <p:nvGrpSpPr>
          <p:cNvPr id="67590" name="Group 16"/>
          <p:cNvGrpSpPr/>
          <p:nvPr/>
        </p:nvGrpSpPr>
        <p:grpSpPr>
          <a:xfrm>
            <a:off x="2328863" y="4017963"/>
            <a:ext cx="4762500" cy="596900"/>
            <a:chOff x="-11080" y="-11802"/>
            <a:chExt cx="4763377" cy="597408"/>
          </a:xfrm>
        </p:grpSpPr>
        <p:grpSp>
          <p:nvGrpSpPr>
            <p:cNvPr id="67596" name="Group 17"/>
            <p:cNvGrpSpPr/>
            <p:nvPr/>
          </p:nvGrpSpPr>
          <p:grpSpPr>
            <a:xfrm>
              <a:off x="-11080" y="-11802"/>
              <a:ext cx="4413504" cy="597408"/>
              <a:chOff x="0" y="0"/>
              <a:chExt cx="4413504" cy="597408"/>
            </a:xfrm>
          </p:grpSpPr>
          <p:pic>
            <p:nvPicPr>
              <p:cNvPr id="67599" name="圆角矩形 18"/>
              <p:cNvPicPr/>
              <p:nvPr/>
            </p:nvPicPr>
            <p:blipFill>
              <a:blip r:embed="rId2"/>
              <a:stretch>
                <a:fillRect/>
              </a:stretch>
            </p:blipFill>
            <p:spPr>
              <a:xfrm>
                <a:off x="0" y="0"/>
                <a:ext cx="4413504" cy="597408"/>
              </a:xfrm>
              <a:prstGeom prst="rect">
                <a:avLst/>
              </a:prstGeom>
              <a:noFill/>
              <a:ln w="9525">
                <a:noFill/>
              </a:ln>
            </p:spPr>
          </p:pic>
          <p:sp>
            <p:nvSpPr>
              <p:cNvPr id="67600"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7597"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7598" name="TextBox 20"/>
            <p:cNvSpPr txBox="1"/>
            <p:nvPr/>
          </p:nvSpPr>
          <p:spPr>
            <a:xfrm>
              <a:off x="503948" y="119464"/>
              <a:ext cx="4248349"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三、金融机构信贷资金运用统计项目</a:t>
              </a:r>
              <a:endParaRPr lang="zh-CN" altLang="zh-CN" sz="1800" dirty="0">
                <a:ea typeface="宋体" panose="02010600030101010101" pitchFamily="2" charset="-122"/>
              </a:endParaRPr>
            </a:p>
          </p:txBody>
        </p:sp>
      </p:grpSp>
      <p:grpSp>
        <p:nvGrpSpPr>
          <p:cNvPr id="67591" name="Group 22"/>
          <p:cNvGrpSpPr/>
          <p:nvPr/>
        </p:nvGrpSpPr>
        <p:grpSpPr>
          <a:xfrm>
            <a:off x="2328863" y="4932363"/>
            <a:ext cx="4413250" cy="1089025"/>
            <a:chOff x="-11080" y="-9504"/>
            <a:chExt cx="4413504" cy="1092105"/>
          </a:xfrm>
        </p:grpSpPr>
        <p:grpSp>
          <p:nvGrpSpPr>
            <p:cNvPr id="67592" name="Group 23"/>
            <p:cNvGrpSpPr/>
            <p:nvPr/>
          </p:nvGrpSpPr>
          <p:grpSpPr>
            <a:xfrm>
              <a:off x="-11080" y="-9504"/>
              <a:ext cx="4413504" cy="597408"/>
              <a:chOff x="0" y="0"/>
              <a:chExt cx="4413504" cy="597408"/>
            </a:xfrm>
          </p:grpSpPr>
          <p:pic>
            <p:nvPicPr>
              <p:cNvPr id="67594" name="圆角矩形 22"/>
              <p:cNvPicPr/>
              <p:nvPr/>
            </p:nvPicPr>
            <p:blipFill>
              <a:blip r:embed="rId2"/>
              <a:stretch>
                <a:fillRect/>
              </a:stretch>
            </p:blipFill>
            <p:spPr>
              <a:xfrm>
                <a:off x="0" y="0"/>
                <a:ext cx="4413504" cy="597408"/>
              </a:xfrm>
              <a:prstGeom prst="rect">
                <a:avLst/>
              </a:prstGeom>
              <a:noFill/>
              <a:ln w="9525">
                <a:noFill/>
              </a:ln>
            </p:spPr>
          </p:pic>
          <p:sp>
            <p:nvSpPr>
              <p:cNvPr id="67595" name="Text Box 25"/>
              <p:cNvSpPr txBox="1"/>
              <p:nvPr/>
            </p:nvSpPr>
            <p:spPr>
              <a:xfrm>
                <a:off x="39201" y="376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7593" name="TextBox 24"/>
            <p:cNvSpPr txBox="1"/>
            <p:nvPr/>
          </p:nvSpPr>
          <p:spPr>
            <a:xfrm>
              <a:off x="359911" y="156588"/>
              <a:ext cx="3961100" cy="9260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四、金融机构信贷资金来源统计项目</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10"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第五节</a:t>
            </a:r>
            <a:r>
              <a:rPr lang="en-US" altLang="zh-CN" sz="2800" dirty="0"/>
              <a:t>  </a:t>
            </a:r>
            <a:r>
              <a:rPr lang="zh-CN" altLang="zh-CN" sz="2800" dirty="0"/>
              <a:t>信贷收支统计</a:t>
            </a:r>
            <a:endParaRPr lang="zh-CN" altLang="zh-CN" sz="2800" dirty="0"/>
          </a:p>
        </p:txBody>
      </p:sp>
      <p:pic>
        <p:nvPicPr>
          <p:cNvPr id="6861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8612" name="Group 4"/>
          <p:cNvGrpSpPr/>
          <p:nvPr/>
        </p:nvGrpSpPr>
        <p:grpSpPr>
          <a:xfrm>
            <a:off x="0" y="1341438"/>
            <a:ext cx="4413250" cy="596900"/>
            <a:chOff x="-11080" y="-10304"/>
            <a:chExt cx="4413504" cy="597408"/>
          </a:xfrm>
        </p:grpSpPr>
        <p:grpSp>
          <p:nvGrpSpPr>
            <p:cNvPr id="68618" name="Group 5"/>
            <p:cNvGrpSpPr/>
            <p:nvPr/>
          </p:nvGrpSpPr>
          <p:grpSpPr>
            <a:xfrm>
              <a:off x="-11080" y="-10304"/>
              <a:ext cx="4413504" cy="597408"/>
              <a:chOff x="0" y="0"/>
              <a:chExt cx="4413504" cy="597408"/>
            </a:xfrm>
          </p:grpSpPr>
          <p:pic>
            <p:nvPicPr>
              <p:cNvPr id="68621" name="圆角矩形 3"/>
              <p:cNvPicPr/>
              <p:nvPr/>
            </p:nvPicPr>
            <p:blipFill>
              <a:blip r:embed="rId2"/>
              <a:stretch>
                <a:fillRect/>
              </a:stretch>
            </p:blipFill>
            <p:spPr>
              <a:xfrm>
                <a:off x="0" y="0"/>
                <a:ext cx="4413504" cy="597408"/>
              </a:xfrm>
              <a:prstGeom prst="rect">
                <a:avLst/>
              </a:prstGeom>
              <a:noFill/>
              <a:ln w="9525">
                <a:noFill/>
              </a:ln>
            </p:spPr>
          </p:pic>
          <p:sp>
            <p:nvSpPr>
              <p:cNvPr id="68622"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8619"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8620" name="TextBox 11"/>
            <p:cNvSpPr txBox="1"/>
            <p:nvPr/>
          </p:nvSpPr>
          <p:spPr>
            <a:xfrm>
              <a:off x="791943" y="143793"/>
              <a:ext cx="25202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一、信贷收支统计概念</a:t>
              </a:r>
              <a:endParaRPr lang="zh-CN" altLang="zh-CN" sz="1800" dirty="0">
                <a:ea typeface="宋体" panose="02010600030101010101" pitchFamily="2" charset="-122"/>
              </a:endParaRPr>
            </a:p>
          </p:txBody>
        </p:sp>
      </p:grpSp>
      <p:grpSp>
        <p:nvGrpSpPr>
          <p:cNvPr id="68613" name="Group 10"/>
          <p:cNvGrpSpPr/>
          <p:nvPr/>
        </p:nvGrpSpPr>
        <p:grpSpPr>
          <a:xfrm>
            <a:off x="539750" y="2276475"/>
            <a:ext cx="7777163" cy="3024188"/>
            <a:chOff x="-11080" y="-14101"/>
            <a:chExt cx="4413504" cy="603504"/>
          </a:xfrm>
        </p:grpSpPr>
        <p:grpSp>
          <p:nvGrpSpPr>
            <p:cNvPr id="68614" name="Group 11"/>
            <p:cNvGrpSpPr/>
            <p:nvPr/>
          </p:nvGrpSpPr>
          <p:grpSpPr>
            <a:xfrm>
              <a:off x="-11080" y="-14101"/>
              <a:ext cx="4413504" cy="603504"/>
              <a:chOff x="0" y="0"/>
              <a:chExt cx="4413504" cy="603504"/>
            </a:xfrm>
          </p:grpSpPr>
          <p:pic>
            <p:nvPicPr>
              <p:cNvPr id="68616" name="圆角矩形 14"/>
              <p:cNvPicPr/>
              <p:nvPr/>
            </p:nvPicPr>
            <p:blipFill>
              <a:blip r:embed="rId3"/>
              <a:stretch>
                <a:fillRect/>
              </a:stretch>
            </p:blipFill>
            <p:spPr>
              <a:xfrm>
                <a:off x="0" y="0"/>
                <a:ext cx="4413504" cy="603504"/>
              </a:xfrm>
              <a:prstGeom prst="rect">
                <a:avLst/>
              </a:prstGeom>
              <a:noFill/>
              <a:ln w="9525">
                <a:noFill/>
              </a:ln>
            </p:spPr>
          </p:pic>
          <p:sp>
            <p:nvSpPr>
              <p:cNvPr id="68617"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8615" name="TextBox 16"/>
            <p:cNvSpPr txBox="1"/>
            <p:nvPr/>
          </p:nvSpPr>
          <p:spPr>
            <a:xfrm>
              <a:off x="397578" y="86483"/>
              <a:ext cx="3528292" cy="40534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信贷收支统计是分析和反映金融机构以信用方式集中和调剂的资金数量的专门统计。全面综合地反映了宏观经济运行中的金融机构信贷资金的来源、性质、分布和投向。是我国中央银行和商业性金融机构了解金融信息的主要渠道，对分析货币政策、反映货币流通状况、进行金融宏观调控和监测具有重要价值。该统计以信贷资金收支余额表的表式编制，由资金来源与运用两部分构成。</a:t>
              </a:r>
              <a:endParaRPr lang="zh-CN" altLang="zh-CN" sz="1800" dirty="0">
                <a:ea typeface="宋体" panose="02010600030101010101" pitchFamily="2" charset="-122"/>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4"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第五节</a:t>
            </a:r>
            <a:r>
              <a:rPr lang="en-US" altLang="zh-CN" sz="2800" dirty="0"/>
              <a:t>  </a:t>
            </a:r>
            <a:r>
              <a:rPr lang="zh-CN" altLang="zh-CN" sz="2800" dirty="0"/>
              <a:t>信贷收支统计</a:t>
            </a:r>
            <a:endParaRPr lang="zh-CN" altLang="zh-CN" sz="2800" dirty="0"/>
          </a:p>
        </p:txBody>
      </p:sp>
      <p:pic>
        <p:nvPicPr>
          <p:cNvPr id="6963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69636" name="Group 4"/>
          <p:cNvGrpSpPr/>
          <p:nvPr/>
        </p:nvGrpSpPr>
        <p:grpSpPr>
          <a:xfrm>
            <a:off x="0" y="1341438"/>
            <a:ext cx="4413250" cy="596900"/>
            <a:chOff x="-11080" y="-10304"/>
            <a:chExt cx="4413504" cy="597408"/>
          </a:xfrm>
        </p:grpSpPr>
        <p:grpSp>
          <p:nvGrpSpPr>
            <p:cNvPr id="69642" name="Group 5"/>
            <p:cNvGrpSpPr/>
            <p:nvPr/>
          </p:nvGrpSpPr>
          <p:grpSpPr>
            <a:xfrm>
              <a:off x="-11080" y="-10304"/>
              <a:ext cx="4413504" cy="597408"/>
              <a:chOff x="0" y="0"/>
              <a:chExt cx="4413504" cy="597408"/>
            </a:xfrm>
          </p:grpSpPr>
          <p:pic>
            <p:nvPicPr>
              <p:cNvPr id="69645" name="圆角矩形 3"/>
              <p:cNvPicPr/>
              <p:nvPr/>
            </p:nvPicPr>
            <p:blipFill>
              <a:blip r:embed="rId2"/>
              <a:stretch>
                <a:fillRect/>
              </a:stretch>
            </p:blipFill>
            <p:spPr>
              <a:xfrm>
                <a:off x="0" y="0"/>
                <a:ext cx="4413504" cy="597408"/>
              </a:xfrm>
              <a:prstGeom prst="rect">
                <a:avLst/>
              </a:prstGeom>
              <a:noFill/>
              <a:ln w="9525">
                <a:noFill/>
              </a:ln>
            </p:spPr>
          </p:pic>
          <p:sp>
            <p:nvSpPr>
              <p:cNvPr id="69646"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9643"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69644" name="TextBox 11"/>
            <p:cNvSpPr txBox="1"/>
            <p:nvPr/>
          </p:nvSpPr>
          <p:spPr>
            <a:xfrm>
              <a:off x="791943" y="143793"/>
              <a:ext cx="3049118"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二、信贷收支统计表分类</a:t>
              </a:r>
              <a:endParaRPr lang="zh-CN" altLang="zh-CN" sz="1800" dirty="0">
                <a:ea typeface="宋体" panose="02010600030101010101" pitchFamily="2" charset="-122"/>
              </a:endParaRPr>
            </a:p>
          </p:txBody>
        </p:sp>
      </p:grpSp>
      <p:grpSp>
        <p:nvGrpSpPr>
          <p:cNvPr id="69637" name="Group 10"/>
          <p:cNvGrpSpPr/>
          <p:nvPr/>
        </p:nvGrpSpPr>
        <p:grpSpPr>
          <a:xfrm>
            <a:off x="539750" y="1989138"/>
            <a:ext cx="7777163" cy="4248150"/>
            <a:chOff x="-11080" y="-14101"/>
            <a:chExt cx="4413504" cy="829368"/>
          </a:xfrm>
        </p:grpSpPr>
        <p:grpSp>
          <p:nvGrpSpPr>
            <p:cNvPr id="69638" name="Group 11"/>
            <p:cNvGrpSpPr/>
            <p:nvPr/>
          </p:nvGrpSpPr>
          <p:grpSpPr>
            <a:xfrm>
              <a:off x="-11080" y="-14101"/>
              <a:ext cx="4413504" cy="829368"/>
              <a:chOff x="0" y="0"/>
              <a:chExt cx="4413504" cy="829368"/>
            </a:xfrm>
          </p:grpSpPr>
          <p:pic>
            <p:nvPicPr>
              <p:cNvPr id="69640" name="圆角矩形 14"/>
              <p:cNvPicPr/>
              <p:nvPr/>
            </p:nvPicPr>
            <p:blipFill>
              <a:blip r:embed="rId3"/>
              <a:stretch>
                <a:fillRect/>
              </a:stretch>
            </p:blipFill>
            <p:spPr>
              <a:xfrm>
                <a:off x="0" y="0"/>
                <a:ext cx="4413504" cy="796152"/>
              </a:xfrm>
              <a:prstGeom prst="rect">
                <a:avLst/>
              </a:prstGeom>
              <a:noFill/>
              <a:ln w="9525">
                <a:noFill/>
              </a:ln>
            </p:spPr>
          </p:pic>
          <p:sp>
            <p:nvSpPr>
              <p:cNvPr id="69641" name="Text Box 13"/>
              <p:cNvSpPr txBox="1"/>
              <p:nvPr/>
            </p:nvSpPr>
            <p:spPr>
              <a:xfrm>
                <a:off x="39201" y="42222"/>
                <a:ext cx="4336246" cy="787146"/>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69639" name="TextBox 16"/>
            <p:cNvSpPr txBox="1"/>
            <p:nvPr/>
          </p:nvSpPr>
          <p:spPr>
            <a:xfrm>
              <a:off x="111517" y="29834"/>
              <a:ext cx="4127444" cy="47060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金融机构本外币信贷收支表、金融机构本外币信贷收支表（按部门）、金融机构人民币信贷收支表、金融机构人民币信贷收支表（按部门）、金融机构外汇信贷收支表、金融机构外汇信贷收支表（按部门）、中资全国性大型银行人民币信贷收支表、中资全国性国家大型银行人民币信贷收支表、中资全国性中小型银行人民币信贷收支表。此处金融机构指中国人民银行、银行业存款类金融机构（包括银行、信用社和财务公司）、信托投资公司、金融租赁公司和汽车金融公司。</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中资全国性大型银行指本外币资产总量大于等于人民币</a:t>
              </a:r>
              <a:r>
                <a:rPr lang="en-US" altLang="zh-CN" sz="1800" dirty="0">
                  <a:ea typeface="宋体" panose="02010600030101010101" pitchFamily="2" charset="-122"/>
                </a:rPr>
                <a:t>2</a:t>
              </a:r>
              <a:r>
                <a:rPr lang="zh-CN" altLang="zh-CN" sz="1800" dirty="0">
                  <a:ea typeface="宋体" panose="02010600030101010101" pitchFamily="2" charset="-122"/>
                </a:rPr>
                <a:t>万亿元的银行（以</a:t>
              </a:r>
              <a:r>
                <a:rPr lang="en-US" altLang="zh-CN" sz="1800" dirty="0">
                  <a:ea typeface="宋体" panose="02010600030101010101" pitchFamily="2" charset="-122"/>
                </a:rPr>
                <a:t>2008</a:t>
              </a:r>
              <a:r>
                <a:rPr lang="zh-CN" altLang="zh-CN" sz="1800" dirty="0">
                  <a:ea typeface="宋体" panose="02010600030101010101" pitchFamily="2" charset="-122"/>
                </a:rPr>
                <a:t>年末各金融机构本外币资产总额为参考标准），包括中国工商银行、中国建设银行、中国农业银行、中国银行、国家开发银行、交通银行和邮政储蓄银行。中资全国性四家大型银行指中国工商银行、中国建设银行、中国农业银行、中国银行。中资全国性中小型银行指本外币资产总额小于</a:t>
              </a:r>
              <a:r>
                <a:rPr lang="en-US" altLang="zh-CN" sz="1800" dirty="0">
                  <a:ea typeface="宋体" panose="02010600030101010101" pitchFamily="2" charset="-122"/>
                </a:rPr>
                <a:t>2</a:t>
              </a:r>
              <a:r>
                <a:rPr lang="zh-CN" altLang="zh-CN" sz="1800" dirty="0">
                  <a:ea typeface="宋体" panose="02010600030101010101" pitchFamily="2" charset="-122"/>
                </a:rPr>
                <a:t>万亿元且跨省经营的银行。</a:t>
              </a:r>
              <a:endParaRPr lang="zh-CN" altLang="zh-CN" sz="1800" dirty="0">
                <a:ea typeface="宋体" panose="02010600030101010101" pitchFamily="2" charset="-122"/>
              </a:endParaRPr>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8"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第五节</a:t>
            </a:r>
            <a:r>
              <a:rPr lang="en-US" altLang="zh-CN" sz="2800" dirty="0"/>
              <a:t>  </a:t>
            </a:r>
            <a:r>
              <a:rPr lang="zh-CN" altLang="zh-CN" sz="2800" dirty="0"/>
              <a:t>信贷收支统计</a:t>
            </a:r>
            <a:endParaRPr lang="zh-CN" altLang="zh-CN" sz="2800" dirty="0"/>
          </a:p>
        </p:txBody>
      </p:sp>
      <p:pic>
        <p:nvPicPr>
          <p:cNvPr id="7065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0660" name="Group 4"/>
          <p:cNvGrpSpPr/>
          <p:nvPr/>
        </p:nvGrpSpPr>
        <p:grpSpPr>
          <a:xfrm>
            <a:off x="0" y="1341438"/>
            <a:ext cx="4413250" cy="596900"/>
            <a:chOff x="-11080" y="-10304"/>
            <a:chExt cx="4413504" cy="597408"/>
          </a:xfrm>
        </p:grpSpPr>
        <p:grpSp>
          <p:nvGrpSpPr>
            <p:cNvPr id="70666" name="Group 5"/>
            <p:cNvGrpSpPr/>
            <p:nvPr/>
          </p:nvGrpSpPr>
          <p:grpSpPr>
            <a:xfrm>
              <a:off x="-11080" y="-10304"/>
              <a:ext cx="4413504" cy="597408"/>
              <a:chOff x="0" y="0"/>
              <a:chExt cx="4413504" cy="597408"/>
            </a:xfrm>
          </p:grpSpPr>
          <p:pic>
            <p:nvPicPr>
              <p:cNvPr id="70669" name="圆角矩形 3"/>
              <p:cNvPicPr/>
              <p:nvPr/>
            </p:nvPicPr>
            <p:blipFill>
              <a:blip r:embed="rId2"/>
              <a:stretch>
                <a:fillRect/>
              </a:stretch>
            </p:blipFill>
            <p:spPr>
              <a:xfrm>
                <a:off x="0" y="0"/>
                <a:ext cx="4413504" cy="597408"/>
              </a:xfrm>
              <a:prstGeom prst="rect">
                <a:avLst/>
              </a:prstGeom>
              <a:noFill/>
              <a:ln w="9525">
                <a:noFill/>
              </a:ln>
            </p:spPr>
          </p:pic>
          <p:sp>
            <p:nvSpPr>
              <p:cNvPr id="70670"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0667"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0668" name="TextBox 11"/>
            <p:cNvSpPr txBox="1"/>
            <p:nvPr/>
          </p:nvSpPr>
          <p:spPr>
            <a:xfrm>
              <a:off x="240454" y="143793"/>
              <a:ext cx="40326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三、金融机构信贷资金运用统计项目</a:t>
              </a:r>
              <a:endParaRPr lang="zh-CN" altLang="zh-CN" sz="1800" dirty="0">
                <a:ea typeface="宋体" panose="02010600030101010101" pitchFamily="2" charset="-122"/>
              </a:endParaRPr>
            </a:p>
          </p:txBody>
        </p:sp>
      </p:grpSp>
      <p:grpSp>
        <p:nvGrpSpPr>
          <p:cNvPr id="70661" name="Group 10"/>
          <p:cNvGrpSpPr/>
          <p:nvPr/>
        </p:nvGrpSpPr>
        <p:grpSpPr>
          <a:xfrm>
            <a:off x="539750" y="1989138"/>
            <a:ext cx="7777163" cy="7554912"/>
            <a:chOff x="-11080" y="-14101"/>
            <a:chExt cx="4413504" cy="962645"/>
          </a:xfrm>
        </p:grpSpPr>
        <p:grpSp>
          <p:nvGrpSpPr>
            <p:cNvPr id="70662" name="Group 11"/>
            <p:cNvGrpSpPr/>
            <p:nvPr/>
          </p:nvGrpSpPr>
          <p:grpSpPr>
            <a:xfrm>
              <a:off x="-11080" y="-14101"/>
              <a:ext cx="4413504" cy="962645"/>
              <a:chOff x="0" y="0"/>
              <a:chExt cx="4413504" cy="962645"/>
            </a:xfrm>
          </p:grpSpPr>
          <p:pic>
            <p:nvPicPr>
              <p:cNvPr id="70664" name="圆角矩形 14"/>
              <p:cNvPicPr/>
              <p:nvPr/>
            </p:nvPicPr>
            <p:blipFill>
              <a:blip r:embed="rId3"/>
              <a:stretch>
                <a:fillRect/>
              </a:stretch>
            </p:blipFill>
            <p:spPr>
              <a:xfrm>
                <a:off x="0" y="0"/>
                <a:ext cx="4413504" cy="603504"/>
              </a:xfrm>
              <a:prstGeom prst="rect">
                <a:avLst/>
              </a:prstGeom>
              <a:noFill/>
              <a:ln w="9525">
                <a:noFill/>
              </a:ln>
            </p:spPr>
          </p:pic>
          <p:sp>
            <p:nvSpPr>
              <p:cNvPr id="70665" name="Text Box 13"/>
              <p:cNvSpPr txBox="1"/>
              <p:nvPr/>
            </p:nvSpPr>
            <p:spPr>
              <a:xfrm>
                <a:off x="39201" y="42222"/>
                <a:ext cx="4336246" cy="92042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0663" name="TextBox 16"/>
            <p:cNvSpPr txBox="1"/>
            <p:nvPr/>
          </p:nvSpPr>
          <p:spPr>
            <a:xfrm>
              <a:off x="111517" y="29834"/>
              <a:ext cx="4127444" cy="47060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（一）各项存款</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单位存款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）活期存款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）定期存款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3</a:t>
              </a:r>
              <a:r>
                <a:rPr lang="zh-CN" altLang="zh-CN" sz="1800" dirty="0">
                  <a:ea typeface="宋体" panose="02010600030101010101" pitchFamily="2" charset="-122"/>
                </a:rPr>
                <a:t>）通知存款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4</a:t>
              </a:r>
              <a:r>
                <a:rPr lang="zh-CN" altLang="zh-CN" sz="1800" dirty="0">
                  <a:ea typeface="宋体" panose="02010600030101010101" pitchFamily="2" charset="-122"/>
                </a:rPr>
                <a:t>）保证金存款</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个人存款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）储蓄存款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）保证金存款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3</a:t>
              </a:r>
              <a:r>
                <a:rPr lang="zh-CN" altLang="zh-CN" sz="1800" dirty="0">
                  <a:ea typeface="宋体" panose="02010600030101010101" pitchFamily="2" charset="-122"/>
                </a:rPr>
                <a:t>）结构性存款</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2"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第五节</a:t>
            </a:r>
            <a:r>
              <a:rPr lang="en-US" altLang="zh-CN" sz="2800" dirty="0"/>
              <a:t>  </a:t>
            </a:r>
            <a:r>
              <a:rPr lang="zh-CN" altLang="zh-CN" sz="2800" dirty="0"/>
              <a:t>信贷收支统计</a:t>
            </a:r>
            <a:endParaRPr lang="zh-CN" altLang="zh-CN" sz="2800" dirty="0"/>
          </a:p>
        </p:txBody>
      </p:sp>
      <p:pic>
        <p:nvPicPr>
          <p:cNvPr id="7168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1684" name="Group 4"/>
          <p:cNvGrpSpPr/>
          <p:nvPr/>
        </p:nvGrpSpPr>
        <p:grpSpPr>
          <a:xfrm>
            <a:off x="312738" y="1331913"/>
            <a:ext cx="4413250" cy="596900"/>
            <a:chOff x="-11080" y="-10304"/>
            <a:chExt cx="4413504" cy="597408"/>
          </a:xfrm>
        </p:grpSpPr>
        <p:grpSp>
          <p:nvGrpSpPr>
            <p:cNvPr id="71690" name="Group 5"/>
            <p:cNvGrpSpPr/>
            <p:nvPr/>
          </p:nvGrpSpPr>
          <p:grpSpPr>
            <a:xfrm>
              <a:off x="-11080" y="-10304"/>
              <a:ext cx="4413504" cy="597408"/>
              <a:chOff x="0" y="0"/>
              <a:chExt cx="4413504" cy="597408"/>
            </a:xfrm>
          </p:grpSpPr>
          <p:pic>
            <p:nvPicPr>
              <p:cNvPr id="71693" name="圆角矩形 3"/>
              <p:cNvPicPr/>
              <p:nvPr/>
            </p:nvPicPr>
            <p:blipFill>
              <a:blip r:embed="rId2"/>
              <a:stretch>
                <a:fillRect/>
              </a:stretch>
            </p:blipFill>
            <p:spPr>
              <a:xfrm>
                <a:off x="0" y="0"/>
                <a:ext cx="4413504" cy="597408"/>
              </a:xfrm>
              <a:prstGeom prst="rect">
                <a:avLst/>
              </a:prstGeom>
              <a:noFill/>
              <a:ln w="9525">
                <a:noFill/>
              </a:ln>
            </p:spPr>
          </p:pic>
          <p:sp>
            <p:nvSpPr>
              <p:cNvPr id="71694"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1691"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1692" name="TextBox 11"/>
            <p:cNvSpPr txBox="1"/>
            <p:nvPr/>
          </p:nvSpPr>
          <p:spPr>
            <a:xfrm>
              <a:off x="240454" y="143793"/>
              <a:ext cx="40326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三、金融机构信贷资金运用统计项目</a:t>
              </a:r>
              <a:endParaRPr lang="zh-CN" altLang="zh-CN" sz="1800" dirty="0">
                <a:ea typeface="宋体" panose="02010600030101010101" pitchFamily="2" charset="-122"/>
              </a:endParaRPr>
            </a:p>
          </p:txBody>
        </p:sp>
      </p:grpSp>
      <p:grpSp>
        <p:nvGrpSpPr>
          <p:cNvPr id="71685" name="Group 10"/>
          <p:cNvGrpSpPr/>
          <p:nvPr/>
        </p:nvGrpSpPr>
        <p:grpSpPr>
          <a:xfrm>
            <a:off x="250825" y="1989138"/>
            <a:ext cx="8639175" cy="4868862"/>
            <a:chOff x="-11080" y="-14101"/>
            <a:chExt cx="4375447" cy="1229986"/>
          </a:xfrm>
        </p:grpSpPr>
        <p:grpSp>
          <p:nvGrpSpPr>
            <p:cNvPr id="71686" name="Group 11"/>
            <p:cNvGrpSpPr/>
            <p:nvPr/>
          </p:nvGrpSpPr>
          <p:grpSpPr>
            <a:xfrm>
              <a:off x="-11080" y="-14101"/>
              <a:ext cx="4375447" cy="1229986"/>
              <a:chOff x="0" y="0"/>
              <a:chExt cx="4375447" cy="1229986"/>
            </a:xfrm>
          </p:grpSpPr>
          <p:pic>
            <p:nvPicPr>
              <p:cNvPr id="71688" name="圆角矩形 14"/>
              <p:cNvPicPr/>
              <p:nvPr/>
            </p:nvPicPr>
            <p:blipFill>
              <a:blip r:embed="rId3"/>
              <a:stretch>
                <a:fillRect/>
              </a:stretch>
            </p:blipFill>
            <p:spPr>
              <a:xfrm>
                <a:off x="0" y="0"/>
                <a:ext cx="4375447" cy="1164842"/>
              </a:xfrm>
              <a:prstGeom prst="rect">
                <a:avLst/>
              </a:prstGeom>
              <a:noFill/>
              <a:ln w="9525">
                <a:noFill/>
              </a:ln>
            </p:spPr>
          </p:pic>
          <p:sp>
            <p:nvSpPr>
              <p:cNvPr id="71689" name="Text Box 13"/>
              <p:cNvSpPr txBox="1"/>
              <p:nvPr/>
            </p:nvSpPr>
            <p:spPr>
              <a:xfrm>
                <a:off x="39201" y="42222"/>
                <a:ext cx="4336246" cy="1187764"/>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1687" name="TextBox 16"/>
            <p:cNvSpPr txBox="1"/>
            <p:nvPr/>
          </p:nvSpPr>
          <p:spPr>
            <a:xfrm>
              <a:off x="111517" y="29834"/>
              <a:ext cx="4127444" cy="118605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800" dirty="0">
                  <a:ea typeface="宋体" panose="02010600030101010101" pitchFamily="2" charset="-122"/>
                </a:rPr>
                <a:t>3.</a:t>
              </a:r>
              <a:r>
                <a:rPr lang="zh-CN" altLang="zh-CN" sz="1800" dirty="0">
                  <a:ea typeface="宋体" panose="02010600030101010101" pitchFamily="2" charset="-122"/>
                </a:rPr>
                <a:t>财政性存款</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4.</a:t>
              </a:r>
              <a:r>
                <a:rPr lang="zh-CN" altLang="zh-CN" sz="1800" dirty="0">
                  <a:ea typeface="宋体" panose="02010600030101010101" pitchFamily="2" charset="-122"/>
                </a:rPr>
                <a:t>临时性存款</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5.</a:t>
              </a:r>
              <a:r>
                <a:rPr lang="zh-CN" altLang="zh-CN" sz="1800" dirty="0">
                  <a:ea typeface="宋体" panose="02010600030101010101" pitchFamily="2" charset="-122"/>
                </a:rPr>
                <a:t>委托存款</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6.</a:t>
              </a:r>
              <a:r>
                <a:rPr lang="zh-CN" altLang="zh-CN" sz="1800" dirty="0">
                  <a:ea typeface="宋体" panose="02010600030101010101" pitchFamily="2" charset="-122"/>
                </a:rPr>
                <a:t>其他存款</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（二）金融债券</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金融债券指银行、保险公司、证券公司、信托投资公司、资产管理公司等金融性公司为筹集资金发行的，约定在一定期限内还本付息的债券。</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（三）流通中货币</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流通中货币指企业、个人、机关团体、非存款类金融机构所持有的硬币和现钞总和，即中央银行发行的货币扣减银行业存款类金融机构库存现金后的货币总额。</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（四）对国际金融机构负债</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对国际金融机构人民币负债指一国（地区）对国际金融机构所欠的债务金额之和。</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（五）其他</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6"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第五节</a:t>
            </a:r>
            <a:r>
              <a:rPr lang="en-US" altLang="zh-CN" sz="2800" dirty="0"/>
              <a:t>  </a:t>
            </a:r>
            <a:r>
              <a:rPr lang="zh-CN" altLang="zh-CN" sz="2800" dirty="0"/>
              <a:t>信贷收支统计</a:t>
            </a:r>
            <a:endParaRPr lang="zh-CN" altLang="zh-CN" sz="2800" dirty="0"/>
          </a:p>
        </p:txBody>
      </p:sp>
      <p:pic>
        <p:nvPicPr>
          <p:cNvPr id="72707"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2708" name="Group 4"/>
          <p:cNvGrpSpPr/>
          <p:nvPr/>
        </p:nvGrpSpPr>
        <p:grpSpPr>
          <a:xfrm>
            <a:off x="0" y="1341438"/>
            <a:ext cx="4413250" cy="596900"/>
            <a:chOff x="-11080" y="-10304"/>
            <a:chExt cx="4413504" cy="597408"/>
          </a:xfrm>
        </p:grpSpPr>
        <p:grpSp>
          <p:nvGrpSpPr>
            <p:cNvPr id="72714" name="Group 5"/>
            <p:cNvGrpSpPr/>
            <p:nvPr/>
          </p:nvGrpSpPr>
          <p:grpSpPr>
            <a:xfrm>
              <a:off x="-11080" y="-10304"/>
              <a:ext cx="4413504" cy="597408"/>
              <a:chOff x="0" y="0"/>
              <a:chExt cx="4413504" cy="597408"/>
            </a:xfrm>
          </p:grpSpPr>
          <p:pic>
            <p:nvPicPr>
              <p:cNvPr id="72717" name="圆角矩形 3"/>
              <p:cNvPicPr/>
              <p:nvPr/>
            </p:nvPicPr>
            <p:blipFill>
              <a:blip r:embed="rId2"/>
              <a:stretch>
                <a:fillRect/>
              </a:stretch>
            </p:blipFill>
            <p:spPr>
              <a:xfrm>
                <a:off x="0" y="0"/>
                <a:ext cx="4413504" cy="597408"/>
              </a:xfrm>
              <a:prstGeom prst="rect">
                <a:avLst/>
              </a:prstGeom>
              <a:noFill/>
              <a:ln w="9525">
                <a:noFill/>
              </a:ln>
            </p:spPr>
          </p:pic>
          <p:sp>
            <p:nvSpPr>
              <p:cNvPr id="72718"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2715"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2716" name="TextBox 11"/>
            <p:cNvSpPr txBox="1"/>
            <p:nvPr/>
          </p:nvSpPr>
          <p:spPr>
            <a:xfrm>
              <a:off x="240454" y="143793"/>
              <a:ext cx="40326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四、金融机构信贷资金来源统计项目</a:t>
              </a:r>
              <a:endParaRPr lang="zh-CN" altLang="zh-CN" sz="1800" dirty="0">
                <a:ea typeface="宋体" panose="02010600030101010101" pitchFamily="2" charset="-122"/>
              </a:endParaRPr>
            </a:p>
          </p:txBody>
        </p:sp>
      </p:grpSp>
      <p:grpSp>
        <p:nvGrpSpPr>
          <p:cNvPr id="72709" name="Group 10"/>
          <p:cNvGrpSpPr/>
          <p:nvPr/>
        </p:nvGrpSpPr>
        <p:grpSpPr>
          <a:xfrm>
            <a:off x="179388" y="1989138"/>
            <a:ext cx="8885237" cy="4616450"/>
            <a:chOff x="-11080" y="-14101"/>
            <a:chExt cx="4427542" cy="964358"/>
          </a:xfrm>
        </p:grpSpPr>
        <p:grpSp>
          <p:nvGrpSpPr>
            <p:cNvPr id="72710" name="Group 11"/>
            <p:cNvGrpSpPr/>
            <p:nvPr/>
          </p:nvGrpSpPr>
          <p:grpSpPr>
            <a:xfrm>
              <a:off x="-11080" y="-14101"/>
              <a:ext cx="4427542" cy="964358"/>
              <a:chOff x="0" y="0"/>
              <a:chExt cx="4427542" cy="964358"/>
            </a:xfrm>
          </p:grpSpPr>
          <p:pic>
            <p:nvPicPr>
              <p:cNvPr id="72712" name="圆角矩形 14"/>
              <p:cNvPicPr/>
              <p:nvPr/>
            </p:nvPicPr>
            <p:blipFill>
              <a:blip r:embed="rId3"/>
              <a:stretch>
                <a:fillRect/>
              </a:stretch>
            </p:blipFill>
            <p:spPr>
              <a:xfrm>
                <a:off x="0" y="0"/>
                <a:ext cx="4413504" cy="964358"/>
              </a:xfrm>
              <a:prstGeom prst="rect">
                <a:avLst/>
              </a:prstGeom>
              <a:noFill/>
              <a:ln w="9525">
                <a:noFill/>
              </a:ln>
            </p:spPr>
          </p:pic>
          <p:sp>
            <p:nvSpPr>
              <p:cNvPr id="72713" name="Text Box 13"/>
              <p:cNvSpPr txBox="1"/>
              <p:nvPr/>
            </p:nvSpPr>
            <p:spPr>
              <a:xfrm>
                <a:off x="91296" y="43935"/>
                <a:ext cx="4336246" cy="920423"/>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2711" name="TextBox 16"/>
            <p:cNvSpPr txBox="1"/>
            <p:nvPr/>
          </p:nvSpPr>
          <p:spPr>
            <a:xfrm>
              <a:off x="111517" y="29834"/>
              <a:ext cx="4127444" cy="61178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（一）各项贷款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各项贷款指银行业金融机构向非金融企业、个人、机关团体、境外单位以贷款、票据贴现、垫款、押汇、福费廷等方式提供的融资总额。</a:t>
              </a:r>
              <a:endParaRPr lang="zh-CN"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1.</a:t>
              </a:r>
              <a:r>
                <a:rPr lang="zh-CN" altLang="zh-CN" sz="1800" dirty="0">
                  <a:ea typeface="宋体" panose="02010600030101010101" pitchFamily="2" charset="-122"/>
                </a:rPr>
                <a:t>境内贷款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1</a:t>
              </a:r>
              <a:r>
                <a:rPr lang="zh-CN" altLang="zh-CN" sz="1800" dirty="0">
                  <a:ea typeface="宋体" panose="02010600030101010101" pitchFamily="2" charset="-122"/>
                </a:rPr>
                <a:t>）短期贷款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2</a:t>
              </a:r>
              <a:r>
                <a:rPr lang="zh-CN" altLang="zh-CN" sz="1800" dirty="0">
                  <a:ea typeface="宋体" panose="02010600030101010101" pitchFamily="2" charset="-122"/>
                </a:rPr>
                <a:t>）中长期贷款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3</a:t>
              </a:r>
              <a:r>
                <a:rPr lang="zh-CN" altLang="zh-CN" sz="1800" dirty="0">
                  <a:ea typeface="宋体" panose="02010600030101010101" pitchFamily="2" charset="-122"/>
                </a:rPr>
                <a:t>）融资租赁</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4</a:t>
              </a:r>
              <a:r>
                <a:rPr lang="zh-CN" altLang="zh-CN" sz="1800" dirty="0">
                  <a:ea typeface="宋体" panose="02010600030101010101" pitchFamily="2" charset="-122"/>
                </a:rPr>
                <a:t>）票据融资</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a:t>
              </a:r>
              <a:r>
                <a:rPr lang="en-US" altLang="zh-CN" sz="1800" dirty="0">
                  <a:ea typeface="宋体" panose="02010600030101010101" pitchFamily="2" charset="-122"/>
                </a:rPr>
                <a:t>5</a:t>
              </a:r>
              <a:r>
                <a:rPr lang="zh-CN" altLang="zh-CN" sz="1800" dirty="0">
                  <a:ea typeface="宋体" panose="02010600030101010101" pitchFamily="2" charset="-122"/>
                </a:rPr>
                <a:t>）各项垫款</a:t>
              </a:r>
              <a:endParaRPr lang="en-US" altLang="zh-CN" sz="1800" dirty="0">
                <a:ea typeface="宋体" panose="02010600030101010101" pitchFamily="2" charset="-122"/>
              </a:endParaRPr>
            </a:p>
            <a:p>
              <a:pPr marL="0" lvl="0" indent="0" eaLnBrk="1" hangingPunct="1">
                <a:spcBef>
                  <a:spcPct val="0"/>
                </a:spcBef>
                <a:buNone/>
              </a:pPr>
              <a:r>
                <a:rPr lang="en-US" altLang="zh-CN" sz="1800" dirty="0">
                  <a:ea typeface="宋体" panose="02010600030101010101" pitchFamily="2" charset="-122"/>
                </a:rPr>
                <a:t>2.</a:t>
              </a:r>
              <a:r>
                <a:rPr lang="zh-CN" altLang="zh-CN" sz="1800" dirty="0">
                  <a:ea typeface="宋体" panose="02010600030101010101" pitchFamily="2" charset="-122"/>
                </a:rPr>
                <a:t>境外贷款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（二）有价证券</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有价证券指银行业金融机构持有的国家债券、金融债券、其他债券等各类有价证券</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（三）股权及其他投资</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股权及其他投资指银行业金融机构的股本投资、信托投资及其他投资等各类投资。</a:t>
              </a: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p:txBody>
        </p:sp>
      </p:gr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30" name="标题 1"/>
          <p:cNvSpPr>
            <a:spLocks noGrp="1"/>
          </p:cNvSpPr>
          <p:nvPr>
            <p:ph type="title" idx="4294967295"/>
          </p:nvPr>
        </p:nvSpPr>
        <p:spPr>
          <a:xfrm>
            <a:off x="-2362200" y="347663"/>
            <a:ext cx="8229600" cy="704850"/>
          </a:xfrm>
          <a:ln/>
        </p:spPr>
        <p:txBody>
          <a:bodyPr vert="horz" wrap="square" lIns="91440" tIns="45720" rIns="91440" bIns="45720" anchor="ctr"/>
          <a:p>
            <a:r>
              <a:rPr lang="zh-CN" altLang="zh-CN" sz="2800" dirty="0"/>
              <a:t>第五节</a:t>
            </a:r>
            <a:r>
              <a:rPr lang="en-US" altLang="zh-CN" sz="2800" dirty="0"/>
              <a:t>  </a:t>
            </a:r>
            <a:r>
              <a:rPr lang="zh-CN" altLang="zh-CN" sz="2800" dirty="0"/>
              <a:t>信贷收支统计</a:t>
            </a:r>
            <a:endParaRPr lang="zh-CN" altLang="zh-CN" sz="2800" dirty="0"/>
          </a:p>
        </p:txBody>
      </p:sp>
      <p:pic>
        <p:nvPicPr>
          <p:cNvPr id="7373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3732" name="Group 4"/>
          <p:cNvGrpSpPr/>
          <p:nvPr/>
        </p:nvGrpSpPr>
        <p:grpSpPr>
          <a:xfrm>
            <a:off x="0" y="1341438"/>
            <a:ext cx="4413250" cy="596900"/>
            <a:chOff x="-11080" y="-10304"/>
            <a:chExt cx="4413504" cy="597408"/>
          </a:xfrm>
        </p:grpSpPr>
        <p:grpSp>
          <p:nvGrpSpPr>
            <p:cNvPr id="73738" name="Group 5"/>
            <p:cNvGrpSpPr/>
            <p:nvPr/>
          </p:nvGrpSpPr>
          <p:grpSpPr>
            <a:xfrm>
              <a:off x="-11080" y="-10304"/>
              <a:ext cx="4413504" cy="597408"/>
              <a:chOff x="0" y="0"/>
              <a:chExt cx="4413504" cy="597408"/>
            </a:xfrm>
          </p:grpSpPr>
          <p:pic>
            <p:nvPicPr>
              <p:cNvPr id="73741" name="圆角矩形 3"/>
              <p:cNvPicPr/>
              <p:nvPr/>
            </p:nvPicPr>
            <p:blipFill>
              <a:blip r:embed="rId2"/>
              <a:stretch>
                <a:fillRect/>
              </a:stretch>
            </p:blipFill>
            <p:spPr>
              <a:xfrm>
                <a:off x="0" y="0"/>
                <a:ext cx="4413504" cy="597408"/>
              </a:xfrm>
              <a:prstGeom prst="rect">
                <a:avLst/>
              </a:prstGeom>
              <a:noFill/>
              <a:ln w="9525">
                <a:noFill/>
              </a:ln>
            </p:spPr>
          </p:pic>
          <p:sp>
            <p:nvSpPr>
              <p:cNvPr id="73742"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3739"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3740" name="TextBox 11"/>
            <p:cNvSpPr txBox="1"/>
            <p:nvPr/>
          </p:nvSpPr>
          <p:spPr>
            <a:xfrm>
              <a:off x="240454" y="143793"/>
              <a:ext cx="40326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四、金融机构信贷资金来源统计项目</a:t>
              </a:r>
              <a:endParaRPr lang="zh-CN" altLang="zh-CN" sz="1800" dirty="0">
                <a:ea typeface="宋体" panose="02010600030101010101" pitchFamily="2" charset="-122"/>
              </a:endParaRPr>
            </a:p>
          </p:txBody>
        </p:sp>
      </p:grpSp>
      <p:grpSp>
        <p:nvGrpSpPr>
          <p:cNvPr id="73733" name="Group 10"/>
          <p:cNvGrpSpPr/>
          <p:nvPr/>
        </p:nvGrpSpPr>
        <p:grpSpPr>
          <a:xfrm>
            <a:off x="539750" y="2133600"/>
            <a:ext cx="7777163" cy="2303463"/>
            <a:chOff x="-11080" y="-14101"/>
            <a:chExt cx="4413504" cy="603504"/>
          </a:xfrm>
        </p:grpSpPr>
        <p:grpSp>
          <p:nvGrpSpPr>
            <p:cNvPr id="73734" name="Group 11"/>
            <p:cNvGrpSpPr/>
            <p:nvPr/>
          </p:nvGrpSpPr>
          <p:grpSpPr>
            <a:xfrm>
              <a:off x="-11080" y="-14101"/>
              <a:ext cx="4413504" cy="603504"/>
              <a:chOff x="0" y="0"/>
              <a:chExt cx="4413504" cy="603504"/>
            </a:xfrm>
          </p:grpSpPr>
          <p:pic>
            <p:nvPicPr>
              <p:cNvPr id="73736" name="圆角矩形 14"/>
              <p:cNvPicPr/>
              <p:nvPr/>
            </p:nvPicPr>
            <p:blipFill>
              <a:blip r:embed="rId3"/>
              <a:stretch>
                <a:fillRect/>
              </a:stretch>
            </p:blipFill>
            <p:spPr>
              <a:xfrm>
                <a:off x="0" y="0"/>
                <a:ext cx="4413504" cy="603504"/>
              </a:xfrm>
              <a:prstGeom prst="rect">
                <a:avLst/>
              </a:prstGeom>
              <a:noFill/>
              <a:ln w="9525">
                <a:noFill/>
              </a:ln>
            </p:spPr>
          </p:pic>
          <p:sp>
            <p:nvSpPr>
              <p:cNvPr id="73737" name="Text Box 13"/>
              <p:cNvSpPr txBox="1"/>
              <p:nvPr/>
            </p:nvSpPr>
            <p:spPr>
              <a:xfrm>
                <a:off x="39201" y="42222"/>
                <a:ext cx="4336246" cy="462360"/>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3735" name="TextBox 16"/>
            <p:cNvSpPr txBox="1"/>
            <p:nvPr/>
          </p:nvSpPr>
          <p:spPr>
            <a:xfrm>
              <a:off x="111517" y="29834"/>
              <a:ext cx="4127444" cy="28380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（四）黄金占款</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黄金占款是指银行买卖黄金形成的库存所占用的款项。</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（五）外汇占款</a:t>
              </a:r>
              <a:endParaRPr lang="en-US" altLang="zh-CN" sz="1800" dirty="0">
                <a:ea typeface="宋体" panose="02010600030101010101" pitchFamily="2" charset="-122"/>
              </a:endParaRPr>
            </a:p>
            <a:p>
              <a:pPr marL="0" lvl="0" indent="0" eaLnBrk="1" hangingPunct="1">
                <a:spcBef>
                  <a:spcPct val="0"/>
                </a:spcBef>
                <a:buNone/>
              </a:pPr>
              <a:r>
                <a:rPr lang="zh-CN" altLang="en-US" sz="1800" dirty="0">
                  <a:ea typeface="宋体" panose="02010600030101010101" pitchFamily="2" charset="-122"/>
                </a:rPr>
                <a:t>外汇占款是指银行收购收购外汇资产而相应投放的本国货币。银行购买外汇形成本币投放</a:t>
              </a:r>
              <a:r>
                <a:rPr lang="en-US" altLang="zh-CN" sz="1800" dirty="0">
                  <a:ea typeface="宋体" panose="02010600030101010101" pitchFamily="2" charset="-122"/>
                </a:rPr>
                <a:t>,</a:t>
              </a:r>
              <a:r>
                <a:rPr lang="zh-CN" altLang="en-US" sz="1800" dirty="0">
                  <a:ea typeface="宋体" panose="02010600030101010101" pitchFamily="2" charset="-122"/>
                </a:rPr>
                <a:t>所购买的外汇资产构成银行的外汇储备。 </a:t>
              </a:r>
              <a:endParaRPr lang="zh-CN" altLang="en-US" sz="1800" dirty="0">
                <a:ea typeface="宋体" panose="02010600030101010101" pitchFamily="2" charset="-122"/>
              </a:endParaRPr>
            </a:p>
            <a:p>
              <a:pPr marL="0" lvl="0" indent="0" eaLnBrk="1" hangingPunct="1">
                <a:spcBef>
                  <a:spcPct val="0"/>
                </a:spcBef>
                <a:buNone/>
              </a:pPr>
              <a:r>
                <a:rPr lang="zh-CN" altLang="en-US" sz="1800" dirty="0">
                  <a:ea typeface="宋体" panose="02010600030101010101" pitchFamily="2" charset="-122"/>
                </a:rPr>
                <a:t>（六）在国际金融机构资产</a:t>
              </a:r>
              <a:endParaRPr lang="zh-CN" altLang="en-US"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4" name="标题 1"/>
          <p:cNvSpPr>
            <a:spLocks noGrp="1"/>
          </p:cNvSpPr>
          <p:nvPr>
            <p:ph type="title" idx="4294967295"/>
          </p:nvPr>
        </p:nvSpPr>
        <p:spPr>
          <a:xfrm>
            <a:off x="-2124075" y="333375"/>
            <a:ext cx="8229600" cy="704850"/>
          </a:xfrm>
          <a:ln/>
        </p:spPr>
        <p:txBody>
          <a:bodyPr vert="horz" wrap="square" lIns="91440" tIns="45720" rIns="91440" bIns="45720" anchor="ctr"/>
          <a:p>
            <a:r>
              <a:rPr lang="zh-CN" altLang="zh-CN" sz="2800" dirty="0"/>
              <a:t>第六节</a:t>
            </a:r>
            <a:r>
              <a:rPr lang="en-US" altLang="zh-CN" sz="2800" dirty="0"/>
              <a:t>  </a:t>
            </a:r>
            <a:r>
              <a:rPr lang="zh-CN" altLang="zh-CN" sz="2800" dirty="0"/>
              <a:t>货币购买力统计</a:t>
            </a:r>
            <a:endParaRPr lang="zh-CN" altLang="zh-CN" sz="2800" dirty="0"/>
          </a:p>
        </p:txBody>
      </p:sp>
      <p:pic>
        <p:nvPicPr>
          <p:cNvPr id="7475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4756" name="Group 4"/>
          <p:cNvGrpSpPr/>
          <p:nvPr/>
        </p:nvGrpSpPr>
        <p:grpSpPr>
          <a:xfrm>
            <a:off x="2328863" y="2195513"/>
            <a:ext cx="4413250" cy="596900"/>
            <a:chOff x="-11080" y="-10304"/>
            <a:chExt cx="4413504" cy="597408"/>
          </a:xfrm>
        </p:grpSpPr>
        <p:grpSp>
          <p:nvGrpSpPr>
            <p:cNvPr id="74768" name="Group 5"/>
            <p:cNvGrpSpPr/>
            <p:nvPr/>
          </p:nvGrpSpPr>
          <p:grpSpPr>
            <a:xfrm>
              <a:off x="-11080" y="-10304"/>
              <a:ext cx="4413504" cy="597408"/>
              <a:chOff x="0" y="0"/>
              <a:chExt cx="4413504" cy="597408"/>
            </a:xfrm>
          </p:grpSpPr>
          <p:pic>
            <p:nvPicPr>
              <p:cNvPr id="74771" name="圆角矩形 3"/>
              <p:cNvPicPr/>
              <p:nvPr/>
            </p:nvPicPr>
            <p:blipFill>
              <a:blip r:embed="rId2"/>
              <a:stretch>
                <a:fillRect/>
              </a:stretch>
            </p:blipFill>
            <p:spPr>
              <a:xfrm>
                <a:off x="0" y="0"/>
                <a:ext cx="4413504" cy="597408"/>
              </a:xfrm>
              <a:prstGeom prst="rect">
                <a:avLst/>
              </a:prstGeom>
              <a:noFill/>
              <a:ln w="9525">
                <a:noFill/>
              </a:ln>
            </p:spPr>
          </p:pic>
          <p:sp>
            <p:nvSpPr>
              <p:cNvPr id="74772"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4769"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4770" name="TextBox 11"/>
            <p:cNvSpPr txBox="1"/>
            <p:nvPr/>
          </p:nvSpPr>
          <p:spPr>
            <a:xfrm>
              <a:off x="1079992" y="143793"/>
              <a:ext cx="25202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一、货币购买力的概念</a:t>
              </a:r>
              <a:endParaRPr lang="zh-CN" altLang="zh-CN" sz="1800" dirty="0">
                <a:ea typeface="宋体" panose="02010600030101010101" pitchFamily="2" charset="-122"/>
              </a:endParaRPr>
            </a:p>
          </p:txBody>
        </p:sp>
      </p:grpSp>
      <p:grpSp>
        <p:nvGrpSpPr>
          <p:cNvPr id="74757" name="Group 10"/>
          <p:cNvGrpSpPr/>
          <p:nvPr/>
        </p:nvGrpSpPr>
        <p:grpSpPr>
          <a:xfrm>
            <a:off x="2328863" y="3284538"/>
            <a:ext cx="4618037" cy="603250"/>
            <a:chOff x="-11080" y="-14101"/>
            <a:chExt cx="4619467" cy="603504"/>
          </a:xfrm>
        </p:grpSpPr>
        <p:grpSp>
          <p:nvGrpSpPr>
            <p:cNvPr id="74764" name="Group 11"/>
            <p:cNvGrpSpPr/>
            <p:nvPr/>
          </p:nvGrpSpPr>
          <p:grpSpPr>
            <a:xfrm>
              <a:off x="-11080" y="-14101"/>
              <a:ext cx="4413504" cy="603504"/>
              <a:chOff x="0" y="0"/>
              <a:chExt cx="4413504" cy="603504"/>
            </a:xfrm>
          </p:grpSpPr>
          <p:pic>
            <p:nvPicPr>
              <p:cNvPr id="74766" name="圆角矩形 14"/>
              <p:cNvPicPr/>
              <p:nvPr/>
            </p:nvPicPr>
            <p:blipFill>
              <a:blip r:embed="rId3"/>
              <a:stretch>
                <a:fillRect/>
              </a:stretch>
            </p:blipFill>
            <p:spPr>
              <a:xfrm>
                <a:off x="0" y="0"/>
                <a:ext cx="4413504" cy="603504"/>
              </a:xfrm>
              <a:prstGeom prst="rect">
                <a:avLst/>
              </a:prstGeom>
              <a:noFill/>
              <a:ln w="9525">
                <a:noFill/>
              </a:ln>
            </p:spPr>
          </p:pic>
          <p:sp>
            <p:nvSpPr>
              <p:cNvPr id="74767"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4765" name="TextBox 16"/>
            <p:cNvSpPr txBox="1"/>
            <p:nvPr/>
          </p:nvSpPr>
          <p:spPr>
            <a:xfrm>
              <a:off x="1080096" y="168985"/>
              <a:ext cx="3528291" cy="36948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二、货币购买力分析指标</a:t>
              </a:r>
              <a:endParaRPr lang="zh-CN" altLang="zh-CN" sz="1800" dirty="0">
                <a:ea typeface="宋体" panose="02010600030101010101" pitchFamily="2" charset="-122"/>
              </a:endParaRPr>
            </a:p>
          </p:txBody>
        </p:sp>
      </p:grpSp>
      <p:grpSp>
        <p:nvGrpSpPr>
          <p:cNvPr id="74758" name="Group 16"/>
          <p:cNvGrpSpPr/>
          <p:nvPr/>
        </p:nvGrpSpPr>
        <p:grpSpPr>
          <a:xfrm>
            <a:off x="2328863" y="4344988"/>
            <a:ext cx="5338762" cy="596900"/>
            <a:chOff x="-11080" y="-11802"/>
            <a:chExt cx="5339622" cy="597408"/>
          </a:xfrm>
        </p:grpSpPr>
        <p:grpSp>
          <p:nvGrpSpPr>
            <p:cNvPr id="74759" name="Group 17"/>
            <p:cNvGrpSpPr/>
            <p:nvPr/>
          </p:nvGrpSpPr>
          <p:grpSpPr>
            <a:xfrm>
              <a:off x="-11080" y="-11802"/>
              <a:ext cx="4413504" cy="597408"/>
              <a:chOff x="0" y="0"/>
              <a:chExt cx="4413504" cy="597408"/>
            </a:xfrm>
          </p:grpSpPr>
          <p:pic>
            <p:nvPicPr>
              <p:cNvPr id="74762" name="圆角矩形 18"/>
              <p:cNvPicPr/>
              <p:nvPr/>
            </p:nvPicPr>
            <p:blipFill>
              <a:blip r:embed="rId2"/>
              <a:stretch>
                <a:fillRect/>
              </a:stretch>
            </p:blipFill>
            <p:spPr>
              <a:xfrm>
                <a:off x="0" y="0"/>
                <a:ext cx="4413504" cy="597408"/>
              </a:xfrm>
              <a:prstGeom prst="rect">
                <a:avLst/>
              </a:prstGeom>
              <a:noFill/>
              <a:ln w="9525">
                <a:noFill/>
              </a:ln>
            </p:spPr>
          </p:pic>
          <p:sp>
            <p:nvSpPr>
              <p:cNvPr id="74763"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4760"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4761" name="TextBox 20"/>
            <p:cNvSpPr txBox="1"/>
            <p:nvPr/>
          </p:nvSpPr>
          <p:spPr>
            <a:xfrm>
              <a:off x="1080191" y="119464"/>
              <a:ext cx="4248351"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三、货币购买力分析</a:t>
              </a:r>
              <a:endParaRPr lang="zh-CN" altLang="zh-CN" sz="1800" dirty="0">
                <a:ea typeface="宋体" panose="02010600030101010101" pitchFamily="2" charset="-122"/>
              </a:endParaRPr>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8" name="标题 1"/>
          <p:cNvSpPr>
            <a:spLocks noGrp="1"/>
          </p:cNvSpPr>
          <p:nvPr>
            <p:ph type="title" idx="4294967295"/>
          </p:nvPr>
        </p:nvSpPr>
        <p:spPr>
          <a:xfrm>
            <a:off x="-2124075" y="333375"/>
            <a:ext cx="8229600" cy="704850"/>
          </a:xfrm>
          <a:ln/>
        </p:spPr>
        <p:txBody>
          <a:bodyPr vert="horz" wrap="square" lIns="91440" tIns="45720" rIns="91440" bIns="45720" anchor="ctr"/>
          <a:p>
            <a:r>
              <a:rPr lang="zh-CN" altLang="zh-CN" sz="2800" dirty="0"/>
              <a:t>第六节</a:t>
            </a:r>
            <a:r>
              <a:rPr lang="en-US" altLang="zh-CN" sz="2800" dirty="0"/>
              <a:t>  </a:t>
            </a:r>
            <a:r>
              <a:rPr lang="zh-CN" altLang="zh-CN" sz="2800" dirty="0"/>
              <a:t>货币购买力统计</a:t>
            </a:r>
            <a:endParaRPr lang="zh-CN" altLang="zh-CN" sz="2800" dirty="0"/>
          </a:p>
        </p:txBody>
      </p:sp>
      <p:pic>
        <p:nvPicPr>
          <p:cNvPr id="7577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5780" name="Group 4"/>
          <p:cNvGrpSpPr/>
          <p:nvPr/>
        </p:nvGrpSpPr>
        <p:grpSpPr>
          <a:xfrm>
            <a:off x="0" y="1196975"/>
            <a:ext cx="4413250" cy="596900"/>
            <a:chOff x="-11080" y="-10304"/>
            <a:chExt cx="4413504" cy="597408"/>
          </a:xfrm>
        </p:grpSpPr>
        <p:grpSp>
          <p:nvGrpSpPr>
            <p:cNvPr id="75786" name="Group 5"/>
            <p:cNvGrpSpPr/>
            <p:nvPr/>
          </p:nvGrpSpPr>
          <p:grpSpPr>
            <a:xfrm>
              <a:off x="-11080" y="-10304"/>
              <a:ext cx="4413504" cy="597408"/>
              <a:chOff x="0" y="0"/>
              <a:chExt cx="4413504" cy="597408"/>
            </a:xfrm>
          </p:grpSpPr>
          <p:pic>
            <p:nvPicPr>
              <p:cNvPr id="75789" name="圆角矩形 3"/>
              <p:cNvPicPr/>
              <p:nvPr/>
            </p:nvPicPr>
            <p:blipFill>
              <a:blip r:embed="rId2"/>
              <a:stretch>
                <a:fillRect/>
              </a:stretch>
            </p:blipFill>
            <p:spPr>
              <a:xfrm>
                <a:off x="0" y="0"/>
                <a:ext cx="4413504" cy="597408"/>
              </a:xfrm>
              <a:prstGeom prst="rect">
                <a:avLst/>
              </a:prstGeom>
              <a:noFill/>
              <a:ln w="9525">
                <a:noFill/>
              </a:ln>
            </p:spPr>
          </p:pic>
          <p:sp>
            <p:nvSpPr>
              <p:cNvPr id="75790"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5787"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5788" name="TextBox 11"/>
            <p:cNvSpPr txBox="1"/>
            <p:nvPr/>
          </p:nvSpPr>
          <p:spPr>
            <a:xfrm>
              <a:off x="1079992" y="143793"/>
              <a:ext cx="2520280"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一、货币购买力的概念</a:t>
              </a:r>
              <a:endParaRPr lang="zh-CN" altLang="zh-CN" sz="1800" dirty="0">
                <a:ea typeface="宋体" panose="02010600030101010101" pitchFamily="2" charset="-122"/>
              </a:endParaRPr>
            </a:p>
          </p:txBody>
        </p:sp>
      </p:grpSp>
      <p:grpSp>
        <p:nvGrpSpPr>
          <p:cNvPr id="75781" name="Group 10"/>
          <p:cNvGrpSpPr/>
          <p:nvPr/>
        </p:nvGrpSpPr>
        <p:grpSpPr>
          <a:xfrm>
            <a:off x="434975" y="2060575"/>
            <a:ext cx="7956550" cy="2376488"/>
            <a:chOff x="-11080" y="-14101"/>
            <a:chExt cx="4413504" cy="603504"/>
          </a:xfrm>
        </p:grpSpPr>
        <p:grpSp>
          <p:nvGrpSpPr>
            <p:cNvPr id="75782" name="Group 11"/>
            <p:cNvGrpSpPr/>
            <p:nvPr/>
          </p:nvGrpSpPr>
          <p:grpSpPr>
            <a:xfrm>
              <a:off x="-11080" y="-14101"/>
              <a:ext cx="4413504" cy="603504"/>
              <a:chOff x="0" y="0"/>
              <a:chExt cx="4413504" cy="603504"/>
            </a:xfrm>
          </p:grpSpPr>
          <p:pic>
            <p:nvPicPr>
              <p:cNvPr id="75784" name="圆角矩形 14"/>
              <p:cNvPicPr/>
              <p:nvPr/>
            </p:nvPicPr>
            <p:blipFill>
              <a:blip r:embed="rId3"/>
              <a:stretch>
                <a:fillRect/>
              </a:stretch>
            </p:blipFill>
            <p:spPr>
              <a:xfrm>
                <a:off x="0" y="0"/>
                <a:ext cx="4413504" cy="603504"/>
              </a:xfrm>
              <a:prstGeom prst="rect">
                <a:avLst/>
              </a:prstGeom>
              <a:noFill/>
              <a:ln w="9525">
                <a:noFill/>
              </a:ln>
            </p:spPr>
          </p:pic>
          <p:sp>
            <p:nvSpPr>
              <p:cNvPr id="75785"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5783" name="TextBox 16"/>
            <p:cNvSpPr txBox="1"/>
            <p:nvPr/>
          </p:nvSpPr>
          <p:spPr>
            <a:xfrm>
              <a:off x="89761" y="64897"/>
              <a:ext cx="4169604" cy="44550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货币购买力是指单位货币所能买到的商品和劳务的数量。它的大小，直接受商品和劳务价格的影响。商品和劳务价格上涨，单位货币购买力就下降，居民以货币购买的商品和劳务的数量就减少，生活水平就会下降。反之，商品和劳务价格下降，货币购买力就提高。 </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货币购买力统计就是通过计算各种指标来反映货币购买力的变化及其对居民生活水平的影响。</a:t>
              </a:r>
              <a:endParaRPr lang="zh-CN" altLang="zh-CN" sz="1800" dirty="0">
                <a:ea typeface="宋体" panose="02010600030101010101" pitchFamily="2" charset="-122"/>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2" name="标题 1"/>
          <p:cNvSpPr>
            <a:spLocks noGrp="1"/>
          </p:cNvSpPr>
          <p:nvPr>
            <p:ph type="title" idx="4294967295"/>
          </p:nvPr>
        </p:nvSpPr>
        <p:spPr>
          <a:xfrm>
            <a:off x="-828675" y="333375"/>
            <a:ext cx="8229600" cy="704850"/>
          </a:xfrm>
          <a:ln/>
        </p:spPr>
        <p:txBody>
          <a:bodyPr vert="horz" wrap="square" lIns="91440" tIns="45720" rIns="91440" bIns="45720" anchor="ctr"/>
          <a:p>
            <a:r>
              <a:rPr lang="zh-CN" altLang="zh-CN" sz="2800" dirty="0"/>
              <a:t>第一节</a:t>
            </a:r>
            <a:r>
              <a:rPr lang="en-US" altLang="zh-CN" sz="2800" dirty="0"/>
              <a:t>  </a:t>
            </a:r>
            <a:r>
              <a:rPr lang="zh-CN" altLang="zh-CN" sz="2800" dirty="0"/>
              <a:t>中央银行货币政策中间指标体系</a:t>
            </a:r>
            <a:endParaRPr lang="zh-CN" altLang="zh-CN" sz="2800" dirty="0"/>
          </a:p>
        </p:txBody>
      </p:sp>
      <p:pic>
        <p:nvPicPr>
          <p:cNvPr id="3072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30724" name="Group 16"/>
          <p:cNvGrpSpPr/>
          <p:nvPr/>
        </p:nvGrpSpPr>
        <p:grpSpPr>
          <a:xfrm>
            <a:off x="539750" y="2052638"/>
            <a:ext cx="8316913" cy="1943100"/>
            <a:chOff x="-11080" y="-11802"/>
            <a:chExt cx="4413504" cy="597408"/>
          </a:xfrm>
        </p:grpSpPr>
        <p:grpSp>
          <p:nvGrpSpPr>
            <p:cNvPr id="30733" name="Group 17"/>
            <p:cNvGrpSpPr/>
            <p:nvPr/>
          </p:nvGrpSpPr>
          <p:grpSpPr>
            <a:xfrm>
              <a:off x="-11080" y="-11802"/>
              <a:ext cx="4413504" cy="597408"/>
              <a:chOff x="0" y="0"/>
              <a:chExt cx="4413504" cy="597408"/>
            </a:xfrm>
          </p:grpSpPr>
          <p:pic>
            <p:nvPicPr>
              <p:cNvPr id="30736" name="圆角矩形 18"/>
              <p:cNvPicPr/>
              <p:nvPr/>
            </p:nvPicPr>
            <p:blipFill>
              <a:blip r:embed="rId2"/>
              <a:stretch>
                <a:fillRect/>
              </a:stretch>
            </p:blipFill>
            <p:spPr>
              <a:xfrm>
                <a:off x="0" y="0"/>
                <a:ext cx="4413504" cy="597408"/>
              </a:xfrm>
              <a:prstGeom prst="rect">
                <a:avLst/>
              </a:prstGeom>
              <a:noFill/>
              <a:ln w="9525">
                <a:noFill/>
              </a:ln>
            </p:spPr>
          </p:pic>
          <p:sp>
            <p:nvSpPr>
              <p:cNvPr id="30737" name="Text Box 19"/>
              <p:cNvSpPr txBox="1"/>
              <p:nvPr/>
            </p:nvSpPr>
            <p:spPr>
              <a:xfrm>
                <a:off x="39201" y="39923"/>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30734" name="TextBox 19"/>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30735" name="TextBox 20"/>
            <p:cNvSpPr txBox="1"/>
            <p:nvPr/>
          </p:nvSpPr>
          <p:spPr>
            <a:xfrm>
              <a:off x="149224" y="30602"/>
              <a:ext cx="4248351" cy="36007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中央银行的货币政策的最终目标是：币值稳定、充分就业、经济增长和国际收支平衡。该目标也是一个国家和宏观经济目标。中央银行仅仅是通过货币政策工具的操作，调节货币供应量的变化间接影响宏观经济目标，无法直接控制和实现宏观经济目标，因此中央银行必须通过在货币政策工具和最终货币政策目标之间建立用金融指标表示的操作指标和中间指标，形成政策工具→操作指标→中间指标→最终目标的目标体系。</a:t>
              </a:r>
              <a:endParaRPr lang="zh-CN" altLang="zh-CN" sz="1800" dirty="0">
                <a:ea typeface="宋体" panose="02010600030101010101" pitchFamily="2" charset="-122"/>
              </a:endParaRPr>
            </a:p>
          </p:txBody>
        </p:sp>
      </p:grpSp>
      <p:grpSp>
        <p:nvGrpSpPr>
          <p:cNvPr id="30725" name="Group 3"/>
          <p:cNvGrpSpPr/>
          <p:nvPr/>
        </p:nvGrpSpPr>
        <p:grpSpPr>
          <a:xfrm>
            <a:off x="539750" y="1327150"/>
            <a:ext cx="8424863" cy="631825"/>
            <a:chOff x="0" y="0"/>
            <a:chExt cx="3581401" cy="632024"/>
          </a:xfrm>
        </p:grpSpPr>
        <p:sp>
          <p:nvSpPr>
            <p:cNvPr id="30726" name="圆角矩形 4"/>
            <p:cNvSpPr/>
            <p:nvPr/>
          </p:nvSpPr>
          <p:spPr>
            <a:xfrm>
              <a:off x="0" y="0"/>
              <a:ext cx="3581401" cy="632024"/>
            </a:xfrm>
            <a:prstGeom prst="roundRect">
              <a:avLst>
                <a:gd name="adj" fmla="val 19264"/>
              </a:avLst>
            </a:prstGeom>
            <a:solidFill>
              <a:srgbClr val="7F7F7F"/>
            </a:solidFill>
            <a:ln w="9525">
              <a:noFill/>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0727" name="圆角矩形 5"/>
            <p:cNvSpPr/>
            <p:nvPr/>
          </p:nvSpPr>
          <p:spPr>
            <a:xfrm>
              <a:off x="23453" y="23819"/>
              <a:ext cx="3528977" cy="582797"/>
            </a:xfrm>
            <a:prstGeom prst="roundRect">
              <a:avLst>
                <a:gd name="adj" fmla="val 16667"/>
              </a:avLst>
            </a:prstGeom>
            <a:gradFill rotWithShape="0">
              <a:gsLst>
                <a:gs pos="0">
                  <a:srgbClr val="FFFFFF">
                    <a:alpha val="100000"/>
                  </a:srgbClr>
                </a:gs>
                <a:gs pos="46001">
                  <a:srgbClr val="FFFFFF">
                    <a:alpha val="100000"/>
                  </a:srgbClr>
                </a:gs>
                <a:gs pos="47000">
                  <a:srgbClr val="D9D9D9">
                    <a:alpha val="100000"/>
                  </a:srgbClr>
                </a:gs>
                <a:gs pos="100000">
                  <a:srgbClr val="F2F2F2">
                    <a:alpha val="100000"/>
                  </a:srgbClr>
                </a:gs>
              </a:gsLst>
              <a:lin ang="5400000" scaled="1"/>
              <a:tileRect/>
            </a:gradFill>
            <a:ln w="28575" cap="flat" cmpd="sng">
              <a:solidFill>
                <a:schemeClr val="bg1"/>
              </a:solidFill>
              <a:prstDash val="solid"/>
              <a:headEnd type="none" w="med" len="med"/>
              <a:tailEnd type="none" w="med" len="med"/>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0728" name="TextBox 6"/>
            <p:cNvSpPr txBox="1"/>
            <p:nvPr/>
          </p:nvSpPr>
          <p:spPr>
            <a:xfrm>
              <a:off x="468446" y="18966"/>
              <a:ext cx="2790693" cy="40023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2000" b="1" dirty="0">
                  <a:ea typeface="宋体" panose="02010600030101010101" pitchFamily="2" charset="-122"/>
                </a:rPr>
                <a:t>一、中央银行货币政策最终目标和中</a:t>
              </a:r>
              <a:r>
                <a:rPr lang="zh-CN" altLang="en-US" sz="2000" b="1" dirty="0">
                  <a:ea typeface="宋体" panose="02010600030101010101" pitchFamily="2" charset="-122"/>
                </a:rPr>
                <a:t>间目标之间的关系</a:t>
              </a:r>
              <a:endParaRPr lang="zh-CN" altLang="zh-CN" sz="2000" dirty="0">
                <a:ea typeface="宋体" panose="02010600030101010101" pitchFamily="2" charset="-122"/>
              </a:endParaRPr>
            </a:p>
          </p:txBody>
        </p:sp>
        <p:sp>
          <p:nvSpPr>
            <p:cNvPr id="30729" name="同侧圆角矩形 7"/>
            <p:cNvSpPr/>
            <p:nvPr/>
          </p:nvSpPr>
          <p:spPr>
            <a:xfrm rot="-5400000">
              <a:off x="-56217" y="145090"/>
              <a:ext cx="547411" cy="342900"/>
            </a:xfrm>
            <a:custGeom>
              <a:avLst/>
              <a:gdLst/>
              <a:ahLst/>
              <a:cxnLst>
                <a:cxn ang="0">
                  <a:pos x="85334" y="0"/>
                </a:cxn>
                <a:cxn ang="0">
                  <a:pos x="462077" y="0"/>
                </a:cxn>
                <a:cxn ang="0">
                  <a:pos x="547411" y="85334"/>
                </a:cxn>
                <a:cxn ang="0">
                  <a:pos x="547411" y="342900"/>
                </a:cxn>
                <a:cxn ang="0">
                  <a:pos x="0" y="342900"/>
                </a:cxn>
                <a:cxn ang="0">
                  <a:pos x="0" y="85334"/>
                </a:cxn>
                <a:cxn ang="0">
                  <a:pos x="85334" y="0"/>
                </a:cxn>
              </a:cxnLst>
              <a:pathLst>
                <a:path w="547411" h="342900">
                  <a:moveTo>
                    <a:pt x="85334" y="0"/>
                  </a:moveTo>
                  <a:lnTo>
                    <a:pt x="462077" y="0"/>
                  </a:lnTo>
                  <a:cubicBezTo>
                    <a:pt x="509206" y="0"/>
                    <a:pt x="547411" y="38205"/>
                    <a:pt x="547411" y="85334"/>
                  </a:cubicBezTo>
                  <a:lnTo>
                    <a:pt x="547411" y="342900"/>
                  </a:lnTo>
                  <a:lnTo>
                    <a:pt x="0" y="342900"/>
                  </a:lnTo>
                  <a:lnTo>
                    <a:pt x="0" y="85334"/>
                  </a:lnTo>
                  <a:cubicBezTo>
                    <a:pt x="0" y="38205"/>
                    <a:pt x="38205" y="0"/>
                    <a:pt x="85334" y="0"/>
                  </a:cubicBezTo>
                  <a:close/>
                </a:path>
              </a:pathLst>
            </a:custGeom>
            <a:solidFill>
              <a:srgbClr val="FFBF00">
                <a:alpha val="100000"/>
              </a:srgbClr>
            </a:solidFill>
            <a:ln w="9525">
              <a:noFill/>
            </a:ln>
          </p:spPr>
          <p:txBody>
            <a:bodyPr/>
            <a:p>
              <a:endParaRPr lang="zh-CN" altLang="en-US"/>
            </a:p>
          </p:txBody>
        </p:sp>
        <p:grpSp>
          <p:nvGrpSpPr>
            <p:cNvPr id="30730" name="Group 8"/>
            <p:cNvGrpSpPr/>
            <p:nvPr/>
          </p:nvGrpSpPr>
          <p:grpSpPr>
            <a:xfrm>
              <a:off x="52578" y="161822"/>
              <a:ext cx="341376" cy="365575"/>
              <a:chOff x="0" y="0"/>
              <a:chExt cx="341376" cy="365760"/>
            </a:xfrm>
          </p:grpSpPr>
          <p:pic>
            <p:nvPicPr>
              <p:cNvPr id="30731" name="L 形 8"/>
              <p:cNvPicPr/>
              <p:nvPr/>
            </p:nvPicPr>
            <p:blipFill>
              <a:blip r:embed="rId3"/>
              <a:stretch>
                <a:fillRect/>
              </a:stretch>
            </p:blipFill>
            <p:spPr>
              <a:xfrm>
                <a:off x="0" y="0"/>
                <a:ext cx="341376" cy="365760"/>
              </a:xfrm>
              <a:prstGeom prst="rect">
                <a:avLst/>
              </a:prstGeom>
              <a:noFill/>
              <a:ln w="9525">
                <a:noFill/>
              </a:ln>
            </p:spPr>
          </p:pic>
          <p:sp>
            <p:nvSpPr>
              <p:cNvPr id="30732" name="Text Box 10"/>
              <p:cNvSpPr txBox="1"/>
              <p:nvPr/>
            </p:nvSpPr>
            <p:spPr>
              <a:xfrm rot="-8100000">
                <a:off x="94003" y="92316"/>
                <a:ext cx="163136" cy="43555"/>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800" dirty="0">
                  <a:latin typeface="时尚中黑简体" pitchFamily="2" charset="-122"/>
                  <a:ea typeface="时尚中黑简体" pitchFamily="2" charset="-122"/>
                </a:endParaRPr>
              </a:p>
            </p:txBody>
          </p:sp>
        </p:gr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2" name="标题 1"/>
          <p:cNvSpPr>
            <a:spLocks noGrp="1"/>
          </p:cNvSpPr>
          <p:nvPr>
            <p:ph type="title" idx="4294967295"/>
          </p:nvPr>
        </p:nvSpPr>
        <p:spPr>
          <a:xfrm>
            <a:off x="-2124075" y="333375"/>
            <a:ext cx="8229600" cy="704850"/>
          </a:xfrm>
          <a:ln/>
        </p:spPr>
        <p:txBody>
          <a:bodyPr vert="horz" wrap="square" lIns="91440" tIns="45720" rIns="91440" bIns="45720" anchor="ctr"/>
          <a:p>
            <a:r>
              <a:rPr lang="zh-CN" altLang="zh-CN" sz="2800" dirty="0"/>
              <a:t>第六节</a:t>
            </a:r>
            <a:r>
              <a:rPr lang="en-US" altLang="zh-CN" sz="2800" dirty="0"/>
              <a:t>  </a:t>
            </a:r>
            <a:r>
              <a:rPr lang="zh-CN" altLang="zh-CN" sz="2800" dirty="0"/>
              <a:t>货币购买力统计</a:t>
            </a:r>
            <a:endParaRPr lang="zh-CN" altLang="zh-CN" sz="2800" dirty="0"/>
          </a:p>
        </p:txBody>
      </p:sp>
      <p:pic>
        <p:nvPicPr>
          <p:cNvPr id="76803"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6804" name="Group 4"/>
          <p:cNvGrpSpPr/>
          <p:nvPr/>
        </p:nvGrpSpPr>
        <p:grpSpPr>
          <a:xfrm>
            <a:off x="0" y="1196975"/>
            <a:ext cx="4413250" cy="596900"/>
            <a:chOff x="-11080" y="-10304"/>
            <a:chExt cx="4413504" cy="597408"/>
          </a:xfrm>
        </p:grpSpPr>
        <p:grpSp>
          <p:nvGrpSpPr>
            <p:cNvPr id="76814" name="Group 5"/>
            <p:cNvGrpSpPr/>
            <p:nvPr/>
          </p:nvGrpSpPr>
          <p:grpSpPr>
            <a:xfrm>
              <a:off x="-11080" y="-10304"/>
              <a:ext cx="4413504" cy="597408"/>
              <a:chOff x="0" y="0"/>
              <a:chExt cx="4413504" cy="597408"/>
            </a:xfrm>
          </p:grpSpPr>
          <p:pic>
            <p:nvPicPr>
              <p:cNvPr id="76817" name="圆角矩形 3"/>
              <p:cNvPicPr/>
              <p:nvPr/>
            </p:nvPicPr>
            <p:blipFill>
              <a:blip r:embed="rId2"/>
              <a:stretch>
                <a:fillRect/>
              </a:stretch>
            </p:blipFill>
            <p:spPr>
              <a:xfrm>
                <a:off x="0" y="0"/>
                <a:ext cx="4413504" cy="597408"/>
              </a:xfrm>
              <a:prstGeom prst="rect">
                <a:avLst/>
              </a:prstGeom>
              <a:noFill/>
              <a:ln w="9525">
                <a:noFill/>
              </a:ln>
            </p:spPr>
          </p:pic>
          <p:sp>
            <p:nvSpPr>
              <p:cNvPr id="76818"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6815"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6816" name="TextBox 11"/>
            <p:cNvSpPr txBox="1"/>
            <p:nvPr/>
          </p:nvSpPr>
          <p:spPr>
            <a:xfrm>
              <a:off x="888565" y="143793"/>
              <a:ext cx="2711708"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二、货币购买力分析指标</a:t>
              </a:r>
              <a:endParaRPr lang="zh-CN" altLang="zh-CN" sz="1800" dirty="0">
                <a:ea typeface="宋体" panose="02010600030101010101" pitchFamily="2" charset="-122"/>
              </a:endParaRPr>
            </a:p>
          </p:txBody>
        </p:sp>
      </p:grpSp>
      <p:grpSp>
        <p:nvGrpSpPr>
          <p:cNvPr id="76805" name="Group 10"/>
          <p:cNvGrpSpPr/>
          <p:nvPr/>
        </p:nvGrpSpPr>
        <p:grpSpPr>
          <a:xfrm>
            <a:off x="395288" y="1844675"/>
            <a:ext cx="8280400" cy="4805363"/>
            <a:chOff x="-11080" y="-14101"/>
            <a:chExt cx="4413504" cy="603504"/>
          </a:xfrm>
        </p:grpSpPr>
        <p:grpSp>
          <p:nvGrpSpPr>
            <p:cNvPr id="76810" name="Group 11"/>
            <p:cNvGrpSpPr/>
            <p:nvPr/>
          </p:nvGrpSpPr>
          <p:grpSpPr>
            <a:xfrm>
              <a:off x="-11080" y="-14101"/>
              <a:ext cx="4413504" cy="603504"/>
              <a:chOff x="0" y="0"/>
              <a:chExt cx="4413504" cy="603504"/>
            </a:xfrm>
          </p:grpSpPr>
          <p:pic>
            <p:nvPicPr>
              <p:cNvPr id="76812" name="圆角矩形 14"/>
              <p:cNvPicPr/>
              <p:nvPr/>
            </p:nvPicPr>
            <p:blipFill>
              <a:blip r:embed="rId3"/>
              <a:stretch>
                <a:fillRect/>
              </a:stretch>
            </p:blipFill>
            <p:spPr>
              <a:xfrm>
                <a:off x="0" y="0"/>
                <a:ext cx="4413504" cy="603504"/>
              </a:xfrm>
              <a:prstGeom prst="rect">
                <a:avLst/>
              </a:prstGeom>
              <a:noFill/>
              <a:ln w="9525">
                <a:noFill/>
              </a:ln>
            </p:spPr>
          </p:pic>
          <p:sp>
            <p:nvSpPr>
              <p:cNvPr id="76813"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6811" name="TextBox 16"/>
            <p:cNvSpPr txBox="1"/>
            <p:nvPr/>
          </p:nvSpPr>
          <p:spPr>
            <a:xfrm>
              <a:off x="136286" y="31446"/>
              <a:ext cx="4176773" cy="42905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（一）货币购买力指数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其计算公式是：</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或利用货币购买力同物价变化成反比的关系来表示，公式为：</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p:txBody>
        </p:sp>
      </p:grpSp>
      <p:sp>
        <p:nvSpPr>
          <p:cNvPr id="76806"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76807" name="Object 1"/>
          <p:cNvGraphicFramePr/>
          <p:nvPr/>
        </p:nvGraphicFramePr>
        <p:xfrm>
          <a:off x="1908175" y="3357563"/>
          <a:ext cx="5872163" cy="576262"/>
        </p:xfrm>
        <a:graphic>
          <a:graphicData uri="http://schemas.openxmlformats.org/presentationml/2006/ole">
            <mc:AlternateContent xmlns:mc="http://schemas.openxmlformats.org/markup-compatibility/2006">
              <mc:Choice xmlns:v="urn:schemas-microsoft-com:vml" Requires="v">
                <p:oleObj spid="_x0000_s3078" name="" r:id="rId4" imgW="4267200" imgH="431800" progId="Equation.DSMT4">
                  <p:embed/>
                </p:oleObj>
              </mc:Choice>
              <mc:Fallback>
                <p:oleObj name="" r:id="rId4" imgW="4267200" imgH="431800" progId="Equation.DSMT4">
                  <p:embed/>
                  <p:pic>
                    <p:nvPicPr>
                      <p:cNvPr id="0" name="图片 3077"/>
                      <p:cNvPicPr/>
                      <p:nvPr/>
                    </p:nvPicPr>
                    <p:blipFill>
                      <a:blip r:embed="rId5"/>
                      <a:stretch>
                        <a:fillRect/>
                      </a:stretch>
                    </p:blipFill>
                    <p:spPr>
                      <a:xfrm>
                        <a:off x="1908175" y="3357563"/>
                        <a:ext cx="5872163" cy="576262"/>
                      </a:xfrm>
                      <a:prstGeom prst="rect">
                        <a:avLst/>
                      </a:prstGeom>
                      <a:noFill/>
                      <a:ln w="38100">
                        <a:noFill/>
                        <a:miter/>
                      </a:ln>
                    </p:spPr>
                  </p:pic>
                </p:oleObj>
              </mc:Fallback>
            </mc:AlternateContent>
          </a:graphicData>
        </a:graphic>
      </p:graphicFrame>
      <p:sp>
        <p:nvSpPr>
          <p:cNvPr id="76808"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76809" name="Object 4"/>
          <p:cNvGraphicFramePr/>
          <p:nvPr/>
        </p:nvGraphicFramePr>
        <p:xfrm>
          <a:off x="1908175" y="4652963"/>
          <a:ext cx="2351088" cy="504825"/>
        </p:xfrm>
        <a:graphic>
          <a:graphicData uri="http://schemas.openxmlformats.org/presentationml/2006/ole">
            <mc:AlternateContent xmlns:mc="http://schemas.openxmlformats.org/markup-compatibility/2006">
              <mc:Choice xmlns:v="urn:schemas-microsoft-com:vml" Requires="v">
                <p:oleObj spid="_x0000_s3080" name="" r:id="rId6" imgW="1892300" imgH="406400" progId="Equation.DSMT4">
                  <p:embed/>
                </p:oleObj>
              </mc:Choice>
              <mc:Fallback>
                <p:oleObj name="" r:id="rId6" imgW="1892300" imgH="406400" progId="Equation.DSMT4">
                  <p:embed/>
                  <p:pic>
                    <p:nvPicPr>
                      <p:cNvPr id="0" name="图片 3079"/>
                      <p:cNvPicPr/>
                      <p:nvPr/>
                    </p:nvPicPr>
                    <p:blipFill>
                      <a:blip r:embed="rId7"/>
                      <a:stretch>
                        <a:fillRect/>
                      </a:stretch>
                    </p:blipFill>
                    <p:spPr>
                      <a:xfrm>
                        <a:off x="1908175" y="4652963"/>
                        <a:ext cx="2351088" cy="504825"/>
                      </a:xfrm>
                      <a:prstGeom prst="rect">
                        <a:avLst/>
                      </a:prstGeom>
                      <a:noFill/>
                      <a:ln w="38100">
                        <a:noFill/>
                        <a:miter/>
                      </a:ln>
                    </p:spPr>
                  </p:pic>
                </p:oleObj>
              </mc:Fallback>
            </mc:AlternateContent>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7826" name="标题 1"/>
          <p:cNvSpPr>
            <a:spLocks noGrp="1"/>
          </p:cNvSpPr>
          <p:nvPr>
            <p:ph type="title" idx="4294967295"/>
          </p:nvPr>
        </p:nvSpPr>
        <p:spPr>
          <a:xfrm>
            <a:off x="-2124075" y="333375"/>
            <a:ext cx="8229600" cy="704850"/>
          </a:xfrm>
          <a:ln/>
        </p:spPr>
        <p:txBody>
          <a:bodyPr vert="horz" wrap="square" lIns="91440" tIns="45720" rIns="91440" bIns="45720" anchor="ctr"/>
          <a:p>
            <a:r>
              <a:rPr lang="zh-CN" altLang="zh-CN" sz="2800" dirty="0"/>
              <a:t>第六节</a:t>
            </a:r>
            <a:r>
              <a:rPr lang="en-US" altLang="zh-CN" sz="2800" dirty="0"/>
              <a:t>  </a:t>
            </a:r>
            <a:r>
              <a:rPr lang="zh-CN" altLang="zh-CN" sz="2800" dirty="0"/>
              <a:t>货币购买力统计</a:t>
            </a:r>
            <a:endParaRPr lang="zh-CN" altLang="zh-CN" sz="2800" dirty="0"/>
          </a:p>
        </p:txBody>
      </p:sp>
      <p:pic>
        <p:nvPicPr>
          <p:cNvPr id="77827"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7828" name="Group 4"/>
          <p:cNvGrpSpPr/>
          <p:nvPr/>
        </p:nvGrpSpPr>
        <p:grpSpPr>
          <a:xfrm>
            <a:off x="0" y="1196975"/>
            <a:ext cx="4413250" cy="596900"/>
            <a:chOff x="-11080" y="-10304"/>
            <a:chExt cx="4413504" cy="597408"/>
          </a:xfrm>
        </p:grpSpPr>
        <p:grpSp>
          <p:nvGrpSpPr>
            <p:cNvPr id="77844" name="Group 5"/>
            <p:cNvGrpSpPr/>
            <p:nvPr/>
          </p:nvGrpSpPr>
          <p:grpSpPr>
            <a:xfrm>
              <a:off x="-11080" y="-10304"/>
              <a:ext cx="4413504" cy="597408"/>
              <a:chOff x="0" y="0"/>
              <a:chExt cx="4413504" cy="597408"/>
            </a:xfrm>
          </p:grpSpPr>
          <p:pic>
            <p:nvPicPr>
              <p:cNvPr id="77847" name="圆角矩形 3"/>
              <p:cNvPicPr/>
              <p:nvPr/>
            </p:nvPicPr>
            <p:blipFill>
              <a:blip r:embed="rId2"/>
              <a:stretch>
                <a:fillRect/>
              </a:stretch>
            </p:blipFill>
            <p:spPr>
              <a:xfrm>
                <a:off x="0" y="0"/>
                <a:ext cx="4413504" cy="597408"/>
              </a:xfrm>
              <a:prstGeom prst="rect">
                <a:avLst/>
              </a:prstGeom>
              <a:noFill/>
              <a:ln w="9525">
                <a:noFill/>
              </a:ln>
            </p:spPr>
          </p:pic>
          <p:sp>
            <p:nvSpPr>
              <p:cNvPr id="77848"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7845"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7846" name="TextBox 11"/>
            <p:cNvSpPr txBox="1"/>
            <p:nvPr/>
          </p:nvSpPr>
          <p:spPr>
            <a:xfrm>
              <a:off x="888565" y="143793"/>
              <a:ext cx="2711708"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二、货币购买力分析指标</a:t>
              </a:r>
              <a:endParaRPr lang="zh-CN" altLang="zh-CN" sz="1800" dirty="0">
                <a:ea typeface="宋体" panose="02010600030101010101" pitchFamily="2" charset="-122"/>
              </a:endParaRPr>
            </a:p>
          </p:txBody>
        </p:sp>
      </p:grpSp>
      <p:grpSp>
        <p:nvGrpSpPr>
          <p:cNvPr id="77829" name="Group 10"/>
          <p:cNvGrpSpPr/>
          <p:nvPr/>
        </p:nvGrpSpPr>
        <p:grpSpPr>
          <a:xfrm>
            <a:off x="395288" y="1844675"/>
            <a:ext cx="8280400" cy="4805363"/>
            <a:chOff x="-11080" y="-14101"/>
            <a:chExt cx="4413504" cy="603504"/>
          </a:xfrm>
        </p:grpSpPr>
        <p:grpSp>
          <p:nvGrpSpPr>
            <p:cNvPr id="77840" name="Group 11"/>
            <p:cNvGrpSpPr/>
            <p:nvPr/>
          </p:nvGrpSpPr>
          <p:grpSpPr>
            <a:xfrm>
              <a:off x="-11080" y="-14101"/>
              <a:ext cx="4413504" cy="603504"/>
              <a:chOff x="0" y="0"/>
              <a:chExt cx="4413504" cy="603504"/>
            </a:xfrm>
          </p:grpSpPr>
          <p:pic>
            <p:nvPicPr>
              <p:cNvPr id="77842" name="圆角矩形 14"/>
              <p:cNvPicPr/>
              <p:nvPr/>
            </p:nvPicPr>
            <p:blipFill>
              <a:blip r:embed="rId3"/>
              <a:stretch>
                <a:fillRect/>
              </a:stretch>
            </p:blipFill>
            <p:spPr>
              <a:xfrm>
                <a:off x="0" y="0"/>
                <a:ext cx="4413504" cy="603504"/>
              </a:xfrm>
              <a:prstGeom prst="rect">
                <a:avLst/>
              </a:prstGeom>
              <a:noFill/>
              <a:ln w="9525">
                <a:noFill/>
              </a:ln>
            </p:spPr>
          </p:pic>
          <p:sp>
            <p:nvSpPr>
              <p:cNvPr id="77843"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7841" name="TextBox 16"/>
            <p:cNvSpPr txBox="1"/>
            <p:nvPr/>
          </p:nvSpPr>
          <p:spPr>
            <a:xfrm>
              <a:off x="136286" y="31446"/>
              <a:ext cx="4176773" cy="53341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（一）货币购买力指数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其计算公式为：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由于价格的变化同货币购买力的变化成反比，所以，货币购买力指数是生活费价格指数的倒数。公式为：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p:txBody>
        </p:sp>
      </p:grpSp>
      <p:sp>
        <p:nvSpPr>
          <p:cNvPr id="77830"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7831"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7832"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77833" name="Object 4"/>
          <p:cNvGraphicFramePr/>
          <p:nvPr/>
        </p:nvGraphicFramePr>
        <p:xfrm>
          <a:off x="900113" y="3141663"/>
          <a:ext cx="7253287" cy="431800"/>
        </p:xfrm>
        <a:graphic>
          <a:graphicData uri="http://schemas.openxmlformats.org/presentationml/2006/ole">
            <mc:AlternateContent xmlns:mc="http://schemas.openxmlformats.org/markup-compatibility/2006">
              <mc:Choice xmlns:v="urn:schemas-microsoft-com:vml" Requires="v">
                <p:oleObj spid="_x0000_s3079" name="" r:id="rId4" imgW="6896100" imgH="419100" progId="Equation.DSMT4">
                  <p:embed/>
                </p:oleObj>
              </mc:Choice>
              <mc:Fallback>
                <p:oleObj name="" r:id="rId4" imgW="6896100" imgH="419100" progId="Equation.DSMT4">
                  <p:embed/>
                  <p:pic>
                    <p:nvPicPr>
                      <p:cNvPr id="0" name="图片 3078"/>
                      <p:cNvPicPr/>
                      <p:nvPr/>
                    </p:nvPicPr>
                    <p:blipFill>
                      <a:blip r:embed="rId5"/>
                      <a:stretch>
                        <a:fillRect/>
                      </a:stretch>
                    </p:blipFill>
                    <p:spPr>
                      <a:xfrm>
                        <a:off x="900113" y="3141663"/>
                        <a:ext cx="7253287" cy="431800"/>
                      </a:xfrm>
                      <a:prstGeom prst="rect">
                        <a:avLst/>
                      </a:prstGeom>
                      <a:noFill/>
                      <a:ln w="38100">
                        <a:noFill/>
                        <a:miter/>
                      </a:ln>
                    </p:spPr>
                  </p:pic>
                </p:oleObj>
              </mc:Fallback>
            </mc:AlternateContent>
          </a:graphicData>
        </a:graphic>
      </p:graphicFrame>
      <p:sp>
        <p:nvSpPr>
          <p:cNvPr id="77834"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77835" name="Object 6"/>
          <p:cNvGraphicFramePr/>
          <p:nvPr/>
        </p:nvGraphicFramePr>
        <p:xfrm>
          <a:off x="900113" y="3789363"/>
          <a:ext cx="2635250" cy="360362"/>
        </p:xfrm>
        <a:graphic>
          <a:graphicData uri="http://schemas.openxmlformats.org/presentationml/2006/ole">
            <mc:AlternateContent xmlns:mc="http://schemas.openxmlformats.org/markup-compatibility/2006">
              <mc:Choice xmlns:v="urn:schemas-microsoft-com:vml" Requires="v">
                <p:oleObj spid="_x0000_s3081" name="" r:id="rId6" imgW="2463800" imgH="330200" progId="Equation.DSMT4">
                  <p:embed/>
                </p:oleObj>
              </mc:Choice>
              <mc:Fallback>
                <p:oleObj name="" r:id="rId6" imgW="2463800" imgH="330200" progId="Equation.DSMT4">
                  <p:embed/>
                  <p:pic>
                    <p:nvPicPr>
                      <p:cNvPr id="0" name="图片 3080"/>
                      <p:cNvPicPr/>
                      <p:nvPr/>
                    </p:nvPicPr>
                    <p:blipFill>
                      <a:blip r:embed="rId7"/>
                      <a:stretch>
                        <a:fillRect/>
                      </a:stretch>
                    </p:blipFill>
                    <p:spPr>
                      <a:xfrm>
                        <a:off x="900113" y="3789363"/>
                        <a:ext cx="2635250" cy="360362"/>
                      </a:xfrm>
                      <a:prstGeom prst="rect">
                        <a:avLst/>
                      </a:prstGeom>
                      <a:noFill/>
                      <a:ln w="38100">
                        <a:noFill/>
                        <a:miter/>
                      </a:ln>
                    </p:spPr>
                  </p:pic>
                </p:oleObj>
              </mc:Fallback>
            </mc:AlternateContent>
          </a:graphicData>
        </a:graphic>
      </p:graphicFrame>
      <p:sp>
        <p:nvSpPr>
          <p:cNvPr id="77836"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77837" name="Object 8"/>
          <p:cNvGraphicFramePr/>
          <p:nvPr/>
        </p:nvGraphicFramePr>
        <p:xfrm>
          <a:off x="900113" y="4797425"/>
          <a:ext cx="3311525" cy="576263"/>
        </p:xfrm>
        <a:graphic>
          <a:graphicData uri="http://schemas.openxmlformats.org/presentationml/2006/ole">
            <mc:AlternateContent xmlns:mc="http://schemas.openxmlformats.org/markup-compatibility/2006">
              <mc:Choice xmlns:v="urn:schemas-microsoft-com:vml" Requires="v">
                <p:oleObj spid="_x0000_s3082" name="" r:id="rId8" imgW="2349500" imgH="406400" progId="Equation.DSMT4">
                  <p:embed/>
                </p:oleObj>
              </mc:Choice>
              <mc:Fallback>
                <p:oleObj name="" r:id="rId8" imgW="2349500" imgH="406400" progId="Equation.DSMT4">
                  <p:embed/>
                  <p:pic>
                    <p:nvPicPr>
                      <p:cNvPr id="0" name="图片 3081"/>
                      <p:cNvPicPr/>
                      <p:nvPr/>
                    </p:nvPicPr>
                    <p:blipFill>
                      <a:blip r:embed="rId9"/>
                      <a:stretch>
                        <a:fillRect/>
                      </a:stretch>
                    </p:blipFill>
                    <p:spPr>
                      <a:xfrm>
                        <a:off x="900113" y="4797425"/>
                        <a:ext cx="3311525" cy="576263"/>
                      </a:xfrm>
                      <a:prstGeom prst="rect">
                        <a:avLst/>
                      </a:prstGeom>
                      <a:noFill/>
                      <a:ln w="38100">
                        <a:noFill/>
                        <a:miter/>
                      </a:ln>
                    </p:spPr>
                  </p:pic>
                </p:oleObj>
              </mc:Fallback>
            </mc:AlternateContent>
          </a:graphicData>
        </a:graphic>
      </p:graphicFrame>
      <p:sp>
        <p:nvSpPr>
          <p:cNvPr id="77838"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77839" name="Object 10"/>
          <p:cNvGraphicFramePr/>
          <p:nvPr/>
        </p:nvGraphicFramePr>
        <p:xfrm>
          <a:off x="900113" y="5516563"/>
          <a:ext cx="2935287" cy="576262"/>
        </p:xfrm>
        <a:graphic>
          <a:graphicData uri="http://schemas.openxmlformats.org/presentationml/2006/ole">
            <mc:AlternateContent xmlns:mc="http://schemas.openxmlformats.org/markup-compatibility/2006">
              <mc:Choice xmlns:v="urn:schemas-microsoft-com:vml" Requires="v">
                <p:oleObj spid="_x0000_s3083" name="" r:id="rId10" imgW="2273300" imgH="444500" progId="Equation.DSMT4">
                  <p:embed/>
                </p:oleObj>
              </mc:Choice>
              <mc:Fallback>
                <p:oleObj name="" r:id="rId10" imgW="2273300" imgH="444500" progId="Equation.DSMT4">
                  <p:embed/>
                  <p:pic>
                    <p:nvPicPr>
                      <p:cNvPr id="0" name="图片 3082"/>
                      <p:cNvPicPr/>
                      <p:nvPr/>
                    </p:nvPicPr>
                    <p:blipFill>
                      <a:blip r:embed="rId11"/>
                      <a:stretch>
                        <a:fillRect/>
                      </a:stretch>
                    </p:blipFill>
                    <p:spPr>
                      <a:xfrm>
                        <a:off x="900113" y="5516563"/>
                        <a:ext cx="2935287" cy="576262"/>
                      </a:xfrm>
                      <a:prstGeom prst="rect">
                        <a:avLst/>
                      </a:prstGeom>
                      <a:noFill/>
                      <a:ln w="38100">
                        <a:noFill/>
                        <a:miter/>
                      </a:ln>
                    </p:spPr>
                  </p:pic>
                </p:oleObj>
              </mc:Fallback>
            </mc:AlternateContent>
          </a:graphicData>
        </a:graphic>
      </p:graphicFrame>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8850" name="标题 1"/>
          <p:cNvSpPr>
            <a:spLocks noGrp="1"/>
          </p:cNvSpPr>
          <p:nvPr>
            <p:ph type="title" idx="4294967295"/>
          </p:nvPr>
        </p:nvSpPr>
        <p:spPr>
          <a:xfrm>
            <a:off x="-2124075" y="333375"/>
            <a:ext cx="8229600" cy="704850"/>
          </a:xfrm>
          <a:ln/>
        </p:spPr>
        <p:txBody>
          <a:bodyPr vert="horz" wrap="square" lIns="91440" tIns="45720" rIns="91440" bIns="45720" anchor="ctr"/>
          <a:p>
            <a:r>
              <a:rPr lang="zh-CN" altLang="zh-CN" sz="2800" dirty="0"/>
              <a:t>第六节</a:t>
            </a:r>
            <a:r>
              <a:rPr lang="en-US" altLang="zh-CN" sz="2800" dirty="0"/>
              <a:t>  </a:t>
            </a:r>
            <a:r>
              <a:rPr lang="zh-CN" altLang="zh-CN" sz="2800" dirty="0"/>
              <a:t>货币购买力统计</a:t>
            </a:r>
            <a:endParaRPr lang="zh-CN" altLang="zh-CN" sz="2800" dirty="0"/>
          </a:p>
        </p:txBody>
      </p:sp>
      <p:pic>
        <p:nvPicPr>
          <p:cNvPr id="78851"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8852" name="Group 4"/>
          <p:cNvGrpSpPr/>
          <p:nvPr/>
        </p:nvGrpSpPr>
        <p:grpSpPr>
          <a:xfrm>
            <a:off x="0" y="1196975"/>
            <a:ext cx="4413250" cy="596900"/>
            <a:chOff x="-11080" y="-10304"/>
            <a:chExt cx="4413504" cy="597408"/>
          </a:xfrm>
        </p:grpSpPr>
        <p:grpSp>
          <p:nvGrpSpPr>
            <p:cNvPr id="78866" name="Group 5"/>
            <p:cNvGrpSpPr/>
            <p:nvPr/>
          </p:nvGrpSpPr>
          <p:grpSpPr>
            <a:xfrm>
              <a:off x="-11080" y="-10304"/>
              <a:ext cx="4413504" cy="597408"/>
              <a:chOff x="0" y="0"/>
              <a:chExt cx="4413504" cy="597408"/>
            </a:xfrm>
          </p:grpSpPr>
          <p:pic>
            <p:nvPicPr>
              <p:cNvPr id="78869" name="圆角矩形 3"/>
              <p:cNvPicPr/>
              <p:nvPr/>
            </p:nvPicPr>
            <p:blipFill>
              <a:blip r:embed="rId2"/>
              <a:stretch>
                <a:fillRect/>
              </a:stretch>
            </p:blipFill>
            <p:spPr>
              <a:xfrm>
                <a:off x="0" y="0"/>
                <a:ext cx="4413504" cy="597408"/>
              </a:xfrm>
              <a:prstGeom prst="rect">
                <a:avLst/>
              </a:prstGeom>
              <a:noFill/>
              <a:ln w="9525">
                <a:noFill/>
              </a:ln>
            </p:spPr>
          </p:pic>
          <p:sp>
            <p:nvSpPr>
              <p:cNvPr id="78870"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8867"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8868" name="TextBox 11"/>
            <p:cNvSpPr txBox="1"/>
            <p:nvPr/>
          </p:nvSpPr>
          <p:spPr>
            <a:xfrm>
              <a:off x="888565" y="143793"/>
              <a:ext cx="2711708"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二、货币购买力分析指标</a:t>
              </a:r>
              <a:endParaRPr lang="zh-CN" altLang="zh-CN" sz="1800" dirty="0">
                <a:ea typeface="宋体" panose="02010600030101010101" pitchFamily="2" charset="-122"/>
              </a:endParaRPr>
            </a:p>
          </p:txBody>
        </p:sp>
      </p:grpSp>
      <p:grpSp>
        <p:nvGrpSpPr>
          <p:cNvPr id="78853" name="Group 10"/>
          <p:cNvGrpSpPr/>
          <p:nvPr/>
        </p:nvGrpSpPr>
        <p:grpSpPr>
          <a:xfrm>
            <a:off x="395288" y="1844675"/>
            <a:ext cx="8280400" cy="2305050"/>
            <a:chOff x="-11080" y="-14101"/>
            <a:chExt cx="4413504" cy="603504"/>
          </a:xfrm>
        </p:grpSpPr>
        <p:grpSp>
          <p:nvGrpSpPr>
            <p:cNvPr id="78862" name="Group 11"/>
            <p:cNvGrpSpPr/>
            <p:nvPr/>
          </p:nvGrpSpPr>
          <p:grpSpPr>
            <a:xfrm>
              <a:off x="-11080" y="-14101"/>
              <a:ext cx="4413504" cy="603504"/>
              <a:chOff x="0" y="0"/>
              <a:chExt cx="4413504" cy="603504"/>
            </a:xfrm>
          </p:grpSpPr>
          <p:pic>
            <p:nvPicPr>
              <p:cNvPr id="78864" name="圆角矩形 14"/>
              <p:cNvPicPr/>
              <p:nvPr/>
            </p:nvPicPr>
            <p:blipFill>
              <a:blip r:embed="rId3"/>
              <a:stretch>
                <a:fillRect/>
              </a:stretch>
            </p:blipFill>
            <p:spPr>
              <a:xfrm>
                <a:off x="0" y="0"/>
                <a:ext cx="4413504" cy="603504"/>
              </a:xfrm>
              <a:prstGeom prst="rect">
                <a:avLst/>
              </a:prstGeom>
              <a:noFill/>
              <a:ln w="9525">
                <a:noFill/>
              </a:ln>
            </p:spPr>
          </p:pic>
          <p:sp>
            <p:nvSpPr>
              <p:cNvPr id="78865"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8863" name="TextBox 16"/>
            <p:cNvSpPr txBox="1"/>
            <p:nvPr/>
          </p:nvSpPr>
          <p:spPr>
            <a:xfrm>
              <a:off x="136286" y="31446"/>
              <a:ext cx="4176773" cy="32467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（二）实际工资指数</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实际工资水平随着货币工资的增加而提高，随着职工生活费价格的上涨而降低。因此，实际工资指数的计算公式为：</a:t>
              </a: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78854"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8855"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8856"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8857"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8858"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8859"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8860"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graphicFrame>
        <p:nvGraphicFramePr>
          <p:cNvPr id="78861" name="Object 6"/>
          <p:cNvGraphicFramePr/>
          <p:nvPr/>
        </p:nvGraphicFramePr>
        <p:xfrm>
          <a:off x="1258888" y="3284538"/>
          <a:ext cx="4108450" cy="576262"/>
        </p:xfrm>
        <a:graphic>
          <a:graphicData uri="http://schemas.openxmlformats.org/presentationml/2006/ole">
            <mc:AlternateContent xmlns:mc="http://schemas.openxmlformats.org/markup-compatibility/2006">
              <mc:Choice xmlns:v="urn:schemas-microsoft-com:vml" Requires="v">
                <p:oleObj spid="_x0000_s3097" name="" r:id="rId4" imgW="3187700" imgH="431800" progId="Equation.DSMT4">
                  <p:embed/>
                </p:oleObj>
              </mc:Choice>
              <mc:Fallback>
                <p:oleObj name="" r:id="rId4" imgW="3187700" imgH="431800" progId="Equation.DSMT4">
                  <p:embed/>
                  <p:pic>
                    <p:nvPicPr>
                      <p:cNvPr id="0" name="图片 3096"/>
                      <p:cNvPicPr/>
                      <p:nvPr/>
                    </p:nvPicPr>
                    <p:blipFill>
                      <a:blip r:embed="rId5"/>
                      <a:stretch>
                        <a:fillRect/>
                      </a:stretch>
                    </p:blipFill>
                    <p:spPr>
                      <a:xfrm>
                        <a:off x="1258888" y="3284538"/>
                        <a:ext cx="4108450" cy="576262"/>
                      </a:xfrm>
                      <a:prstGeom prst="rect">
                        <a:avLst/>
                      </a:prstGeom>
                      <a:noFill/>
                      <a:ln w="38100">
                        <a:noFill/>
                        <a:miter/>
                      </a:ln>
                    </p:spPr>
                  </p:pic>
                </p:oleObj>
              </mc:Fallback>
            </mc:AlternateContent>
          </a:graphicData>
        </a:graphic>
      </p:graphicFrame>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4" name="标题 1"/>
          <p:cNvSpPr>
            <a:spLocks noGrp="1"/>
          </p:cNvSpPr>
          <p:nvPr>
            <p:ph type="title" idx="4294967295"/>
          </p:nvPr>
        </p:nvSpPr>
        <p:spPr>
          <a:xfrm>
            <a:off x="-2124075" y="333375"/>
            <a:ext cx="8229600" cy="704850"/>
          </a:xfrm>
          <a:ln/>
        </p:spPr>
        <p:txBody>
          <a:bodyPr vert="horz" wrap="square" lIns="91440" tIns="45720" rIns="91440" bIns="45720" anchor="ctr"/>
          <a:p>
            <a:r>
              <a:rPr lang="zh-CN" altLang="zh-CN" sz="2800" dirty="0"/>
              <a:t>第六节</a:t>
            </a:r>
            <a:r>
              <a:rPr lang="en-US" altLang="zh-CN" sz="2800" dirty="0"/>
              <a:t>  </a:t>
            </a:r>
            <a:r>
              <a:rPr lang="zh-CN" altLang="zh-CN" sz="2800" dirty="0"/>
              <a:t>货币购买力统计</a:t>
            </a:r>
            <a:endParaRPr lang="zh-CN" altLang="zh-CN" sz="2800" dirty="0"/>
          </a:p>
        </p:txBody>
      </p:sp>
      <p:pic>
        <p:nvPicPr>
          <p:cNvPr id="79875"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79876" name="Group 4"/>
          <p:cNvGrpSpPr/>
          <p:nvPr/>
        </p:nvGrpSpPr>
        <p:grpSpPr>
          <a:xfrm>
            <a:off x="0" y="1196975"/>
            <a:ext cx="4413250" cy="596900"/>
            <a:chOff x="-11080" y="-10304"/>
            <a:chExt cx="4413504" cy="597408"/>
          </a:xfrm>
        </p:grpSpPr>
        <p:grpSp>
          <p:nvGrpSpPr>
            <p:cNvPr id="79889" name="Group 5"/>
            <p:cNvGrpSpPr/>
            <p:nvPr/>
          </p:nvGrpSpPr>
          <p:grpSpPr>
            <a:xfrm>
              <a:off x="-11080" y="-10304"/>
              <a:ext cx="4413504" cy="597408"/>
              <a:chOff x="0" y="0"/>
              <a:chExt cx="4413504" cy="597408"/>
            </a:xfrm>
          </p:grpSpPr>
          <p:pic>
            <p:nvPicPr>
              <p:cNvPr id="79892" name="圆角矩形 3"/>
              <p:cNvPicPr/>
              <p:nvPr/>
            </p:nvPicPr>
            <p:blipFill>
              <a:blip r:embed="rId2"/>
              <a:stretch>
                <a:fillRect/>
              </a:stretch>
            </p:blipFill>
            <p:spPr>
              <a:xfrm>
                <a:off x="0" y="0"/>
                <a:ext cx="4413504" cy="597408"/>
              </a:xfrm>
              <a:prstGeom prst="rect">
                <a:avLst/>
              </a:prstGeom>
              <a:noFill/>
              <a:ln w="9525">
                <a:noFill/>
              </a:ln>
            </p:spPr>
          </p:pic>
          <p:sp>
            <p:nvSpPr>
              <p:cNvPr id="79893"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9890"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79891" name="TextBox 11"/>
            <p:cNvSpPr txBox="1"/>
            <p:nvPr/>
          </p:nvSpPr>
          <p:spPr>
            <a:xfrm>
              <a:off x="888565" y="143793"/>
              <a:ext cx="2711708"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二、货币购买力分析指标</a:t>
              </a:r>
              <a:endParaRPr lang="zh-CN" altLang="zh-CN" sz="1800" dirty="0">
                <a:ea typeface="宋体" panose="02010600030101010101" pitchFamily="2" charset="-122"/>
              </a:endParaRPr>
            </a:p>
          </p:txBody>
        </p:sp>
      </p:grpSp>
      <p:grpSp>
        <p:nvGrpSpPr>
          <p:cNvPr id="79877" name="Group 10"/>
          <p:cNvGrpSpPr/>
          <p:nvPr/>
        </p:nvGrpSpPr>
        <p:grpSpPr>
          <a:xfrm>
            <a:off x="395288" y="1989138"/>
            <a:ext cx="8280400" cy="4103687"/>
            <a:chOff x="-11080" y="-14101"/>
            <a:chExt cx="4413504" cy="603504"/>
          </a:xfrm>
        </p:grpSpPr>
        <p:grpSp>
          <p:nvGrpSpPr>
            <p:cNvPr id="79885" name="Group 11"/>
            <p:cNvGrpSpPr/>
            <p:nvPr/>
          </p:nvGrpSpPr>
          <p:grpSpPr>
            <a:xfrm>
              <a:off x="-11080" y="-14101"/>
              <a:ext cx="4413504" cy="603504"/>
              <a:chOff x="0" y="0"/>
              <a:chExt cx="4413504" cy="603504"/>
            </a:xfrm>
          </p:grpSpPr>
          <p:pic>
            <p:nvPicPr>
              <p:cNvPr id="79887" name="圆角矩形 14"/>
              <p:cNvPicPr/>
              <p:nvPr/>
            </p:nvPicPr>
            <p:blipFill>
              <a:blip r:embed="rId3"/>
              <a:stretch>
                <a:fillRect/>
              </a:stretch>
            </p:blipFill>
            <p:spPr>
              <a:xfrm>
                <a:off x="0" y="0"/>
                <a:ext cx="4413504" cy="603504"/>
              </a:xfrm>
              <a:prstGeom prst="rect">
                <a:avLst/>
              </a:prstGeom>
              <a:noFill/>
              <a:ln w="9525">
                <a:noFill/>
              </a:ln>
            </p:spPr>
          </p:pic>
          <p:sp>
            <p:nvSpPr>
              <p:cNvPr id="79888"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79886" name="TextBox 16"/>
            <p:cNvSpPr txBox="1"/>
            <p:nvPr/>
          </p:nvSpPr>
          <p:spPr>
            <a:xfrm>
              <a:off x="136286" y="31446"/>
              <a:ext cx="4176773" cy="53340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三、货币购买力分析</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（一）不同商品的购买力</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由于我国价格管理体制的约束，不同的商品有不同的价格形成机制，如统一的国家牌价、有限度的浮动价和完全灵活的市场价等。</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（二）同一商品的购买力</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商品价格形成机制不同会导致货币购买力的决定因素有所区别。由统一的国家牌价决定的商品价格，其货币购买力由计划确定；由有限度的浮动决定的商品价格，其货币购买力由买卖双方的意愿确定；由完全灵活的市场价格决定的商品价格由供求关系确定。在这几类商品的价格确定中，哪一类价格所占比重大，货币购买力便主要受制于哪一种因素。随着价格体制改革的推进，货币购买力主要由市场供求关系决定。</a:t>
              </a: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79878"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9879"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9880"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9881"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9882"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9883"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79884"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8" name="标题 1"/>
          <p:cNvSpPr>
            <a:spLocks noGrp="1"/>
          </p:cNvSpPr>
          <p:nvPr>
            <p:ph type="title" idx="4294967295"/>
          </p:nvPr>
        </p:nvSpPr>
        <p:spPr>
          <a:xfrm>
            <a:off x="-2124075" y="333375"/>
            <a:ext cx="8229600" cy="704850"/>
          </a:xfrm>
          <a:ln/>
        </p:spPr>
        <p:txBody>
          <a:bodyPr vert="horz" wrap="square" lIns="91440" tIns="45720" rIns="91440" bIns="45720" anchor="ctr"/>
          <a:p>
            <a:r>
              <a:rPr lang="zh-CN" altLang="zh-CN" sz="2800" dirty="0"/>
              <a:t>第六节</a:t>
            </a:r>
            <a:r>
              <a:rPr lang="en-US" altLang="zh-CN" sz="2800" dirty="0"/>
              <a:t>  </a:t>
            </a:r>
            <a:r>
              <a:rPr lang="zh-CN" altLang="zh-CN" sz="2800" dirty="0"/>
              <a:t>货币购买力统计</a:t>
            </a:r>
            <a:endParaRPr lang="zh-CN" altLang="zh-CN" sz="2800" dirty="0"/>
          </a:p>
        </p:txBody>
      </p:sp>
      <p:pic>
        <p:nvPicPr>
          <p:cNvPr id="80899" name="图片 9"/>
          <p:cNvPicPr>
            <a:picLocks noChangeAspect="1"/>
          </p:cNvPicPr>
          <p:nvPr/>
        </p:nvPicPr>
        <p:blipFill>
          <a:blip r:embed="rId1"/>
          <a:stretch>
            <a:fillRect/>
          </a:stretch>
        </p:blipFill>
        <p:spPr>
          <a:xfrm>
            <a:off x="7380288" y="6021388"/>
            <a:ext cx="1439862" cy="411162"/>
          </a:xfrm>
          <a:prstGeom prst="rect">
            <a:avLst/>
          </a:prstGeom>
          <a:noFill/>
          <a:ln w="9525">
            <a:noFill/>
          </a:ln>
        </p:spPr>
      </p:pic>
      <p:grpSp>
        <p:nvGrpSpPr>
          <p:cNvPr id="80900" name="Group 4"/>
          <p:cNvGrpSpPr/>
          <p:nvPr/>
        </p:nvGrpSpPr>
        <p:grpSpPr>
          <a:xfrm>
            <a:off x="0" y="1196975"/>
            <a:ext cx="4413250" cy="596900"/>
            <a:chOff x="-11080" y="-10304"/>
            <a:chExt cx="4413504" cy="597408"/>
          </a:xfrm>
        </p:grpSpPr>
        <p:grpSp>
          <p:nvGrpSpPr>
            <p:cNvPr id="80913" name="Group 5"/>
            <p:cNvGrpSpPr/>
            <p:nvPr/>
          </p:nvGrpSpPr>
          <p:grpSpPr>
            <a:xfrm>
              <a:off x="-11080" y="-10304"/>
              <a:ext cx="4413504" cy="597408"/>
              <a:chOff x="0" y="0"/>
              <a:chExt cx="4413504" cy="597408"/>
            </a:xfrm>
          </p:grpSpPr>
          <p:pic>
            <p:nvPicPr>
              <p:cNvPr id="80916" name="圆角矩形 3"/>
              <p:cNvPicPr/>
              <p:nvPr/>
            </p:nvPicPr>
            <p:blipFill>
              <a:blip r:embed="rId2"/>
              <a:stretch>
                <a:fillRect/>
              </a:stretch>
            </p:blipFill>
            <p:spPr>
              <a:xfrm>
                <a:off x="0" y="0"/>
                <a:ext cx="4413504" cy="597408"/>
              </a:xfrm>
              <a:prstGeom prst="rect">
                <a:avLst/>
              </a:prstGeom>
              <a:noFill/>
              <a:ln w="9525">
                <a:noFill/>
              </a:ln>
            </p:spPr>
          </p:pic>
          <p:sp>
            <p:nvSpPr>
              <p:cNvPr id="80917" name="Text Box 7"/>
              <p:cNvSpPr txBox="1"/>
              <p:nvPr/>
            </p:nvSpPr>
            <p:spPr>
              <a:xfrm>
                <a:off x="39201" y="38425"/>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80914" name="TextBox 10"/>
            <p:cNvSpPr txBox="1"/>
            <p:nvPr/>
          </p:nvSpPr>
          <p:spPr>
            <a:xfrm>
              <a:off x="540060" y="103366"/>
              <a:ext cx="648072" cy="36933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sp>
          <p:nvSpPr>
            <p:cNvPr id="80915" name="TextBox 11"/>
            <p:cNvSpPr txBox="1"/>
            <p:nvPr/>
          </p:nvSpPr>
          <p:spPr>
            <a:xfrm>
              <a:off x="888565" y="143793"/>
              <a:ext cx="2711708" cy="369646"/>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二、货币购买力分析指标</a:t>
              </a:r>
              <a:endParaRPr lang="zh-CN" altLang="zh-CN" sz="1800" dirty="0">
                <a:ea typeface="宋体" panose="02010600030101010101" pitchFamily="2" charset="-122"/>
              </a:endParaRPr>
            </a:p>
          </p:txBody>
        </p:sp>
      </p:grpSp>
      <p:grpSp>
        <p:nvGrpSpPr>
          <p:cNvPr id="80901" name="Group 10"/>
          <p:cNvGrpSpPr/>
          <p:nvPr/>
        </p:nvGrpSpPr>
        <p:grpSpPr>
          <a:xfrm>
            <a:off x="539750" y="2205038"/>
            <a:ext cx="7848600" cy="3671887"/>
            <a:chOff x="-11080" y="-14101"/>
            <a:chExt cx="4413504" cy="603504"/>
          </a:xfrm>
        </p:grpSpPr>
        <p:grpSp>
          <p:nvGrpSpPr>
            <p:cNvPr id="80909" name="Group 11"/>
            <p:cNvGrpSpPr/>
            <p:nvPr/>
          </p:nvGrpSpPr>
          <p:grpSpPr>
            <a:xfrm>
              <a:off x="-11080" y="-14101"/>
              <a:ext cx="4413504" cy="603504"/>
              <a:chOff x="0" y="0"/>
              <a:chExt cx="4413504" cy="603504"/>
            </a:xfrm>
          </p:grpSpPr>
          <p:pic>
            <p:nvPicPr>
              <p:cNvPr id="80911" name="圆角矩形 14"/>
              <p:cNvPicPr/>
              <p:nvPr/>
            </p:nvPicPr>
            <p:blipFill>
              <a:blip r:embed="rId3"/>
              <a:stretch>
                <a:fillRect/>
              </a:stretch>
            </p:blipFill>
            <p:spPr>
              <a:xfrm>
                <a:off x="0" y="0"/>
                <a:ext cx="4413504" cy="603504"/>
              </a:xfrm>
              <a:prstGeom prst="rect">
                <a:avLst/>
              </a:prstGeom>
              <a:noFill/>
              <a:ln w="9525">
                <a:noFill/>
              </a:ln>
            </p:spPr>
          </p:pic>
          <p:sp>
            <p:nvSpPr>
              <p:cNvPr id="80912" name="Text Box 13"/>
              <p:cNvSpPr txBox="1"/>
              <p:nvPr/>
            </p:nvSpPr>
            <p:spPr>
              <a:xfrm>
                <a:off x="39201" y="42222"/>
                <a:ext cx="4336246" cy="519822"/>
              </a:xfrm>
              <a:prstGeom prst="rect">
                <a:avLst/>
              </a:prstGeom>
              <a:no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lgn="ctr" eaLnBrk="1" hangingPunct="1">
                  <a:spcBef>
                    <a:spcPct val="0"/>
                  </a:spcBef>
                  <a:buNone/>
                </a:pPr>
                <a:endParaRPr lang="zh-CN" altLang="en-US" sz="1800" dirty="0"/>
              </a:p>
            </p:txBody>
          </p:sp>
        </p:grpSp>
        <p:sp>
          <p:nvSpPr>
            <p:cNvPr id="80910" name="TextBox 16"/>
            <p:cNvSpPr txBox="1"/>
            <p:nvPr/>
          </p:nvSpPr>
          <p:spPr>
            <a:xfrm>
              <a:off x="136286" y="31446"/>
              <a:ext cx="4176773" cy="429041"/>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800" dirty="0">
                  <a:ea typeface="宋体" panose="02010600030101010101" pitchFamily="2" charset="-122"/>
                </a:rPr>
                <a:t>三、货币购买力分析</a:t>
              </a:r>
              <a:endParaRPr lang="zh-CN"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（三）不同区域的购买力</a:t>
              </a:r>
              <a:endParaRPr lang="en-US" altLang="zh-CN" sz="1800" dirty="0">
                <a:ea typeface="宋体" panose="02010600030101010101" pitchFamily="2" charset="-122"/>
              </a:endParaRPr>
            </a:p>
            <a:p>
              <a:pPr marL="0" lvl="0" indent="0" eaLnBrk="1" hangingPunct="1">
                <a:spcBef>
                  <a:spcPct val="0"/>
                </a:spcBef>
                <a:buNone/>
              </a:pPr>
              <a:r>
                <a:rPr lang="zh-CN" altLang="zh-CN" sz="1800" dirty="0">
                  <a:ea typeface="宋体" panose="02010600030101010101" pitchFamily="2" charset="-122"/>
                </a:rPr>
                <a:t>由于种种原因，各个地区的经济发展水平不尽相同，发展快的地区物价水平相对要高。如果仅就地区物价的差别来说，高物价地区的单位货币购买力较低，而低物价地区单位货币购买力则较高。但如果把货币收入这一因素纳入，则收入高的地区社会货币购买力一般高于收入低的地区的社会货币购买力。社会货币购买力是指全社会货币量所能购买的商品和劳务的总量。由于收入高的地区拥有的货币量多，因而所能购买的商品和劳务的数量也比收入低的地区多。</a:t>
              </a:r>
              <a:endParaRPr lang="zh-CN" altLang="zh-CN" sz="1800" dirty="0">
                <a:ea typeface="宋体" panose="02010600030101010101" pitchFamily="2" charset="-122"/>
              </a:endParaRPr>
            </a:p>
            <a:p>
              <a:pPr marL="0" lvl="0" indent="0" eaLnBrk="1" hangingPunct="1">
                <a:spcBef>
                  <a:spcPct val="0"/>
                </a:spcBef>
                <a:buNone/>
              </a:pPr>
              <a:endParaRPr lang="en-US"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a:p>
              <a:pPr marL="0" lvl="0" indent="0" eaLnBrk="1" hangingPunct="1">
                <a:spcBef>
                  <a:spcPct val="0"/>
                </a:spcBef>
                <a:buNone/>
              </a:pPr>
              <a:endParaRPr lang="zh-CN" altLang="zh-CN" sz="1800" dirty="0">
                <a:ea typeface="宋体" panose="02010600030101010101" pitchFamily="2" charset="-122"/>
              </a:endParaRPr>
            </a:p>
          </p:txBody>
        </p:sp>
      </p:grpSp>
      <p:sp>
        <p:nvSpPr>
          <p:cNvPr id="80902" name="Rectangle 2"/>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80903"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80904" name="Rectangle 5"/>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80905"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80906" name="Rectangle 9"/>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80907" name="Rectangle 11"/>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
        <p:nvSpPr>
          <p:cNvPr id="80908" name="Rectangle 7"/>
          <p:cNvSpPr/>
          <p:nvPr/>
        </p:nvSpPr>
        <p:spPr>
          <a:xfrm>
            <a:off x="0" y="0"/>
            <a:ext cx="9144000" cy="0"/>
          </a:xfrm>
          <a:prstGeom prst="rect">
            <a:avLst/>
          </a:prstGeom>
          <a:noFill/>
          <a:ln w="9525">
            <a:noFill/>
          </a:ln>
        </p:spPr>
        <p:txBody>
          <a:bodyPr wrap="none" anchor="ct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ea typeface="宋体" panose="02010600030101010101" pitchFamily="2" charset="-122"/>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22" name="标题 1"/>
          <p:cNvSpPr>
            <a:spLocks noGrp="1"/>
          </p:cNvSpPr>
          <p:nvPr>
            <p:ph type="ctrTitle" idx="4294967295"/>
          </p:nvPr>
        </p:nvSpPr>
        <p:spPr>
          <a:xfrm>
            <a:off x="3779838" y="2708275"/>
            <a:ext cx="5113337" cy="1470025"/>
          </a:xfrm>
          <a:ln/>
        </p:spPr>
        <p:txBody>
          <a:bodyPr vert="horz" wrap="square" lIns="91440" tIns="45720" rIns="91440" bIns="45720" anchor="ctr"/>
          <a:lstStyle>
            <a:lvl1pPr lvl="0">
              <a:buClrTx/>
              <a:buSzTx/>
              <a:buFontTx/>
              <a:defRPr/>
            </a:lvl1pPr>
          </a:lstStyle>
          <a:p>
            <a:pPr lvl="0" eaLnBrk="1" hangingPunct="1"/>
            <a:r>
              <a:rPr lang="en-US" altLang="zh-CN" sz="4000" b="1" dirty="0"/>
              <a:t>Thank you!</a:t>
            </a:r>
            <a:endParaRPr lang="zh-CN" altLang="en-US" sz="4000" b="1" dirty="0"/>
          </a:p>
        </p:txBody>
      </p:sp>
      <p:sp>
        <p:nvSpPr>
          <p:cNvPr id="81923" name="副标题 2"/>
          <p:cNvSpPr>
            <a:spLocks noGrp="1"/>
          </p:cNvSpPr>
          <p:nvPr>
            <p:ph type="subTitle" idx="4294967295"/>
          </p:nvPr>
        </p:nvSpPr>
        <p:spPr>
          <a:xfrm>
            <a:off x="4140200" y="3933825"/>
            <a:ext cx="4176713" cy="622300"/>
          </a:xfrm>
          <a:ln/>
        </p:spPr>
        <p:txBody>
          <a:bodyPr vert="horz" wrap="square" lIns="91440" tIns="45720" rIns="91440" bIns="45720" anchor="t"/>
          <a:lstStyle>
            <a:lvl1pPr marL="0" lvl="0" indent="0" algn="ctr">
              <a:buClrTx/>
              <a:buSzTx/>
              <a:buFont typeface="Arial" panose="020B0604020202020204" pitchFamily="34" charset="0"/>
              <a:buNone/>
              <a:defRPr/>
            </a:lvl1pPr>
            <a:lvl2pPr marL="457200" lvl="1" indent="0" algn="ctr">
              <a:buClrTx/>
              <a:buSzTx/>
              <a:buFont typeface="Arial" panose="020B0604020202020204" pitchFamily="34" charset="0"/>
              <a:buNone/>
              <a:defRPr/>
            </a:lvl2pPr>
            <a:lvl3pPr marL="914400" lvl="2" indent="0" algn="ctr">
              <a:buClrTx/>
              <a:buSzTx/>
              <a:buFont typeface="Arial" panose="020B0604020202020204" pitchFamily="34" charset="0"/>
              <a:buNone/>
              <a:defRPr/>
            </a:lvl3pPr>
            <a:lvl4pPr marL="1371600" lvl="3" indent="0" algn="ctr">
              <a:buClrTx/>
              <a:buSzTx/>
              <a:buFont typeface="Arial" panose="020B0604020202020204" pitchFamily="34" charset="0"/>
              <a:buNone/>
              <a:defRPr/>
            </a:lvl4pPr>
            <a:lvl5pPr marL="1828800" lvl="4" indent="0" algn="ctr">
              <a:buClrTx/>
              <a:buSzTx/>
              <a:buFont typeface="Arial" panose="020B0604020202020204" pitchFamily="34" charset="0"/>
              <a:buNone/>
              <a:defRPr/>
            </a:lvl5pPr>
          </a:lstStyle>
          <a:p>
            <a:pPr lvl="0" eaLnBrk="1" hangingPunct="1"/>
            <a:r>
              <a:rPr lang="zh-CN" altLang="en-US" sz="2400" dirty="0"/>
              <a:t>谢谢观赏</a:t>
            </a:r>
            <a:endParaRPr lang="zh-CN" altLang="en-US" sz="2400" dirty="0"/>
          </a:p>
        </p:txBody>
      </p:sp>
      <p:pic>
        <p:nvPicPr>
          <p:cNvPr id="81924" name="图片 4"/>
          <p:cNvPicPr>
            <a:picLocks noChangeAspect="1"/>
          </p:cNvPicPr>
          <p:nvPr/>
        </p:nvPicPr>
        <p:blipFill>
          <a:blip r:embed="rId1"/>
          <a:stretch>
            <a:fillRect/>
          </a:stretch>
        </p:blipFill>
        <p:spPr>
          <a:xfrm>
            <a:off x="611188" y="415925"/>
            <a:ext cx="1439862" cy="409575"/>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6" name="标题 1"/>
          <p:cNvSpPr>
            <a:spLocks noGrp="1"/>
          </p:cNvSpPr>
          <p:nvPr>
            <p:ph type="title" idx="4294967295"/>
          </p:nvPr>
        </p:nvSpPr>
        <p:spPr>
          <a:xfrm>
            <a:off x="-757237" y="333375"/>
            <a:ext cx="8229600" cy="704850"/>
          </a:xfrm>
          <a:ln/>
        </p:spPr>
        <p:txBody>
          <a:bodyPr vert="horz" wrap="square" lIns="91440" tIns="45720" rIns="91440" bIns="45720" anchor="ctr"/>
          <a:p>
            <a:r>
              <a:rPr lang="zh-CN" altLang="zh-CN" sz="2800" dirty="0"/>
              <a:t>第一节</a:t>
            </a:r>
            <a:r>
              <a:rPr lang="en-US" altLang="zh-CN" sz="2800" dirty="0"/>
              <a:t>  </a:t>
            </a:r>
            <a:r>
              <a:rPr lang="zh-CN" altLang="zh-CN" sz="2800" dirty="0"/>
              <a:t>中央银行货币政策中间指标体系</a:t>
            </a:r>
            <a:endParaRPr lang="zh-CN" altLang="zh-CN" sz="2800" dirty="0"/>
          </a:p>
        </p:txBody>
      </p:sp>
      <p:grpSp>
        <p:nvGrpSpPr>
          <p:cNvPr id="31747" name="Group 3"/>
          <p:cNvGrpSpPr/>
          <p:nvPr/>
        </p:nvGrpSpPr>
        <p:grpSpPr>
          <a:xfrm>
            <a:off x="666750" y="1916113"/>
            <a:ext cx="6281738" cy="708025"/>
            <a:chOff x="0" y="0"/>
            <a:chExt cx="3581401" cy="708248"/>
          </a:xfrm>
        </p:grpSpPr>
        <p:sp>
          <p:nvSpPr>
            <p:cNvPr id="31773" name="圆角矩形 4"/>
            <p:cNvSpPr/>
            <p:nvPr/>
          </p:nvSpPr>
          <p:spPr>
            <a:xfrm>
              <a:off x="0" y="0"/>
              <a:ext cx="3581401" cy="632024"/>
            </a:xfrm>
            <a:prstGeom prst="roundRect">
              <a:avLst>
                <a:gd name="adj" fmla="val 19264"/>
              </a:avLst>
            </a:prstGeom>
            <a:solidFill>
              <a:srgbClr val="7F7F7F"/>
            </a:solidFill>
            <a:ln w="9525">
              <a:noFill/>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1774" name="圆角矩形 5"/>
            <p:cNvSpPr/>
            <p:nvPr/>
          </p:nvSpPr>
          <p:spPr>
            <a:xfrm>
              <a:off x="23453" y="23819"/>
              <a:ext cx="3528977" cy="582797"/>
            </a:xfrm>
            <a:prstGeom prst="roundRect">
              <a:avLst>
                <a:gd name="adj" fmla="val 16667"/>
              </a:avLst>
            </a:prstGeom>
            <a:gradFill rotWithShape="0">
              <a:gsLst>
                <a:gs pos="0">
                  <a:srgbClr val="FFFFFF">
                    <a:alpha val="100000"/>
                  </a:srgbClr>
                </a:gs>
                <a:gs pos="46001">
                  <a:srgbClr val="FFFFFF">
                    <a:alpha val="100000"/>
                  </a:srgbClr>
                </a:gs>
                <a:gs pos="47000">
                  <a:srgbClr val="D9D9D9">
                    <a:alpha val="100000"/>
                  </a:srgbClr>
                </a:gs>
                <a:gs pos="100000">
                  <a:srgbClr val="F2F2F2">
                    <a:alpha val="100000"/>
                  </a:srgbClr>
                </a:gs>
              </a:gsLst>
              <a:lin ang="5400000" scaled="1"/>
              <a:tileRect/>
            </a:gradFill>
            <a:ln w="28575" cap="flat" cmpd="sng">
              <a:solidFill>
                <a:schemeClr val="bg1"/>
              </a:solidFill>
              <a:prstDash val="solid"/>
              <a:headEnd type="none" w="med" len="med"/>
              <a:tailEnd type="none" w="med" len="med"/>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1775" name="TextBox 6"/>
            <p:cNvSpPr txBox="1"/>
            <p:nvPr/>
          </p:nvSpPr>
          <p:spPr>
            <a:xfrm>
              <a:off x="515216" y="719"/>
              <a:ext cx="2635679" cy="707529"/>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2000" dirty="0">
                  <a:ea typeface="宋体" panose="02010600030101010101" pitchFamily="2" charset="-122"/>
                </a:rPr>
                <a:t>二、货币政策中间指标选择的一般原则</a:t>
              </a:r>
              <a:endParaRPr lang="zh-CN" altLang="zh-CN" sz="2000" dirty="0">
                <a:ea typeface="宋体" panose="02010600030101010101" pitchFamily="2" charset="-122"/>
              </a:endParaRPr>
            </a:p>
          </p:txBody>
        </p:sp>
        <p:sp>
          <p:nvSpPr>
            <p:cNvPr id="31776" name="同侧圆角矩形 7"/>
            <p:cNvSpPr/>
            <p:nvPr/>
          </p:nvSpPr>
          <p:spPr>
            <a:xfrm rot="-5400000">
              <a:off x="-56217" y="145090"/>
              <a:ext cx="547411" cy="342900"/>
            </a:xfrm>
            <a:custGeom>
              <a:avLst/>
              <a:gdLst/>
              <a:ahLst/>
              <a:cxnLst>
                <a:cxn ang="0">
                  <a:pos x="85334" y="0"/>
                </a:cxn>
                <a:cxn ang="0">
                  <a:pos x="462077" y="0"/>
                </a:cxn>
                <a:cxn ang="0">
                  <a:pos x="547411" y="85334"/>
                </a:cxn>
                <a:cxn ang="0">
                  <a:pos x="547411" y="342900"/>
                </a:cxn>
                <a:cxn ang="0">
                  <a:pos x="0" y="342900"/>
                </a:cxn>
                <a:cxn ang="0">
                  <a:pos x="0" y="85334"/>
                </a:cxn>
                <a:cxn ang="0">
                  <a:pos x="85334" y="0"/>
                </a:cxn>
              </a:cxnLst>
              <a:pathLst>
                <a:path w="547411" h="342900">
                  <a:moveTo>
                    <a:pt x="85334" y="0"/>
                  </a:moveTo>
                  <a:lnTo>
                    <a:pt x="462077" y="0"/>
                  </a:lnTo>
                  <a:cubicBezTo>
                    <a:pt x="509206" y="0"/>
                    <a:pt x="547411" y="38205"/>
                    <a:pt x="547411" y="85334"/>
                  </a:cubicBezTo>
                  <a:lnTo>
                    <a:pt x="547411" y="342900"/>
                  </a:lnTo>
                  <a:lnTo>
                    <a:pt x="0" y="342900"/>
                  </a:lnTo>
                  <a:lnTo>
                    <a:pt x="0" y="85334"/>
                  </a:lnTo>
                  <a:cubicBezTo>
                    <a:pt x="0" y="38205"/>
                    <a:pt x="38205" y="0"/>
                    <a:pt x="85334" y="0"/>
                  </a:cubicBezTo>
                  <a:close/>
                </a:path>
              </a:pathLst>
            </a:custGeom>
            <a:solidFill>
              <a:srgbClr val="FFBF00">
                <a:alpha val="100000"/>
              </a:srgbClr>
            </a:solidFill>
            <a:ln w="9525">
              <a:noFill/>
            </a:ln>
          </p:spPr>
          <p:txBody>
            <a:bodyPr/>
            <a:p>
              <a:endParaRPr lang="zh-CN" altLang="en-US"/>
            </a:p>
          </p:txBody>
        </p:sp>
        <p:grpSp>
          <p:nvGrpSpPr>
            <p:cNvPr id="31777" name="Group 8"/>
            <p:cNvGrpSpPr/>
            <p:nvPr/>
          </p:nvGrpSpPr>
          <p:grpSpPr>
            <a:xfrm>
              <a:off x="52578" y="161822"/>
              <a:ext cx="341376" cy="365575"/>
              <a:chOff x="0" y="0"/>
              <a:chExt cx="341376" cy="365760"/>
            </a:xfrm>
          </p:grpSpPr>
          <p:pic>
            <p:nvPicPr>
              <p:cNvPr id="31778" name="L 形 8"/>
              <p:cNvPicPr/>
              <p:nvPr/>
            </p:nvPicPr>
            <p:blipFill>
              <a:blip r:embed="rId1"/>
              <a:stretch>
                <a:fillRect/>
              </a:stretch>
            </p:blipFill>
            <p:spPr>
              <a:xfrm>
                <a:off x="0" y="0"/>
                <a:ext cx="341376" cy="365760"/>
              </a:xfrm>
              <a:prstGeom prst="rect">
                <a:avLst/>
              </a:prstGeom>
              <a:noFill/>
              <a:ln w="9525">
                <a:noFill/>
              </a:ln>
            </p:spPr>
          </p:pic>
          <p:sp>
            <p:nvSpPr>
              <p:cNvPr id="31779" name="Text Box 10"/>
              <p:cNvSpPr txBox="1"/>
              <p:nvPr/>
            </p:nvSpPr>
            <p:spPr>
              <a:xfrm rot="-8100000">
                <a:off x="94003" y="92316"/>
                <a:ext cx="163136" cy="43555"/>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800" dirty="0">
                  <a:latin typeface="时尚中黑简体" pitchFamily="2" charset="-122"/>
                  <a:ea typeface="时尚中黑简体" pitchFamily="2" charset="-122"/>
                </a:endParaRPr>
              </a:p>
            </p:txBody>
          </p:sp>
        </p:grpSp>
      </p:grpSp>
      <p:grpSp>
        <p:nvGrpSpPr>
          <p:cNvPr id="31748" name="Group 19"/>
          <p:cNvGrpSpPr/>
          <p:nvPr/>
        </p:nvGrpSpPr>
        <p:grpSpPr>
          <a:xfrm>
            <a:off x="2755900" y="3084513"/>
            <a:ext cx="2895600" cy="396875"/>
            <a:chOff x="0" y="0"/>
            <a:chExt cx="1824" cy="250"/>
          </a:xfrm>
        </p:grpSpPr>
        <p:pic>
          <p:nvPicPr>
            <p:cNvPr id="31771" name="TextBox 15"/>
            <p:cNvPicPr/>
            <p:nvPr/>
          </p:nvPicPr>
          <p:blipFill>
            <a:blip r:embed="rId2"/>
            <a:stretch>
              <a:fillRect/>
            </a:stretch>
          </p:blipFill>
          <p:spPr>
            <a:xfrm>
              <a:off x="0" y="0"/>
              <a:ext cx="1824" cy="250"/>
            </a:xfrm>
            <a:prstGeom prst="rect">
              <a:avLst/>
            </a:prstGeom>
            <a:noFill/>
            <a:ln w="9525">
              <a:noFill/>
            </a:ln>
          </p:spPr>
        </p:pic>
        <p:sp>
          <p:nvSpPr>
            <p:cNvPr id="31772" name="Text Box 21"/>
            <p:cNvSpPr txBox="1"/>
            <p:nvPr/>
          </p:nvSpPr>
          <p:spPr>
            <a:xfrm>
              <a:off x="-1" y="-1"/>
              <a:ext cx="1824" cy="250"/>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600" dirty="0">
                  <a:ea typeface="宋体" panose="02010600030101010101" pitchFamily="2" charset="-122"/>
                </a:rPr>
                <a:t>                    (</a:t>
              </a:r>
              <a:r>
                <a:rPr lang="zh-CN" altLang="zh-CN" sz="1600" dirty="0">
                  <a:ea typeface="宋体" panose="02010600030101010101" pitchFamily="2" charset="-122"/>
                </a:rPr>
                <a:t>一</a:t>
              </a:r>
              <a:r>
                <a:rPr lang="en-US" altLang="zh-CN" sz="1600" dirty="0">
                  <a:ea typeface="宋体" panose="02010600030101010101" pitchFamily="2" charset="-122"/>
                </a:rPr>
                <a:t>)</a:t>
              </a:r>
              <a:r>
                <a:rPr lang="zh-CN" altLang="zh-CN" sz="1600" dirty="0">
                  <a:ea typeface="宋体" panose="02010600030101010101" pitchFamily="2" charset="-122"/>
                </a:rPr>
                <a:t>可测性</a:t>
              </a:r>
              <a:endParaRPr lang="zh-CN" altLang="zh-CN" sz="1600" dirty="0">
                <a:ea typeface="宋体" panose="02010600030101010101" pitchFamily="2" charset="-122"/>
              </a:endParaRPr>
            </a:p>
          </p:txBody>
        </p:sp>
      </p:grpSp>
      <p:grpSp>
        <p:nvGrpSpPr>
          <p:cNvPr id="31749" name="Group 22"/>
          <p:cNvGrpSpPr/>
          <p:nvPr/>
        </p:nvGrpSpPr>
        <p:grpSpPr>
          <a:xfrm>
            <a:off x="2682875" y="3157538"/>
            <a:ext cx="212725" cy="207962"/>
            <a:chOff x="0" y="0"/>
            <a:chExt cx="134" cy="131"/>
          </a:xfrm>
        </p:grpSpPr>
        <p:pic>
          <p:nvPicPr>
            <p:cNvPr id="31769" name="椭圆 40"/>
            <p:cNvPicPr/>
            <p:nvPr/>
          </p:nvPicPr>
          <p:blipFill>
            <a:blip r:embed="rId3"/>
            <a:stretch>
              <a:fillRect/>
            </a:stretch>
          </p:blipFill>
          <p:spPr>
            <a:xfrm>
              <a:off x="0" y="0"/>
              <a:ext cx="134" cy="131"/>
            </a:xfrm>
            <a:prstGeom prst="rect">
              <a:avLst/>
            </a:prstGeom>
            <a:noFill/>
            <a:ln w="9525">
              <a:noFill/>
            </a:ln>
          </p:spPr>
        </p:pic>
        <p:sp>
          <p:nvSpPr>
            <p:cNvPr id="31770" name="Text Box 24"/>
            <p:cNvSpPr txBox="1"/>
            <p:nvPr/>
          </p:nvSpPr>
          <p:spPr>
            <a:xfrm>
              <a:off x="23" y="21"/>
              <a:ext cx="89" cy="89"/>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600" b="1" dirty="0">
                <a:latin typeface="时尚中黑简体" pitchFamily="2" charset="-122"/>
                <a:ea typeface="时尚中黑简体" pitchFamily="2" charset="-122"/>
              </a:endParaRPr>
            </a:p>
          </p:txBody>
        </p:sp>
      </p:grpSp>
      <p:grpSp>
        <p:nvGrpSpPr>
          <p:cNvPr id="31750" name="Group 25"/>
          <p:cNvGrpSpPr/>
          <p:nvPr/>
        </p:nvGrpSpPr>
        <p:grpSpPr>
          <a:xfrm>
            <a:off x="2755900" y="3846513"/>
            <a:ext cx="2895600" cy="396875"/>
            <a:chOff x="0" y="0"/>
            <a:chExt cx="1824" cy="250"/>
          </a:xfrm>
        </p:grpSpPr>
        <p:pic>
          <p:nvPicPr>
            <p:cNvPr id="31767" name="TextBox 17"/>
            <p:cNvPicPr/>
            <p:nvPr/>
          </p:nvPicPr>
          <p:blipFill>
            <a:blip r:embed="rId2"/>
            <a:stretch>
              <a:fillRect/>
            </a:stretch>
          </p:blipFill>
          <p:spPr>
            <a:xfrm>
              <a:off x="0" y="0"/>
              <a:ext cx="1824" cy="250"/>
            </a:xfrm>
            <a:prstGeom prst="rect">
              <a:avLst/>
            </a:prstGeom>
            <a:noFill/>
            <a:ln w="9525">
              <a:noFill/>
            </a:ln>
          </p:spPr>
        </p:pic>
        <p:sp>
          <p:nvSpPr>
            <p:cNvPr id="31768" name="Text Box 27"/>
            <p:cNvSpPr txBox="1"/>
            <p:nvPr/>
          </p:nvSpPr>
          <p:spPr>
            <a:xfrm>
              <a:off x="-1" y="-2"/>
              <a:ext cx="1824" cy="250"/>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600" dirty="0">
                  <a:ea typeface="宋体" panose="02010600030101010101" pitchFamily="2" charset="-122"/>
                </a:rPr>
                <a:t>                    (</a:t>
              </a:r>
              <a:r>
                <a:rPr lang="zh-CN" altLang="zh-CN" sz="1600" dirty="0">
                  <a:ea typeface="宋体" panose="02010600030101010101" pitchFamily="2" charset="-122"/>
                </a:rPr>
                <a:t>二</a:t>
              </a:r>
              <a:r>
                <a:rPr lang="en-US" altLang="zh-CN" sz="1600" dirty="0">
                  <a:ea typeface="宋体" panose="02010600030101010101" pitchFamily="2" charset="-122"/>
                </a:rPr>
                <a:t>)</a:t>
              </a:r>
              <a:r>
                <a:rPr lang="zh-CN" altLang="zh-CN" sz="1600" dirty="0">
                  <a:ea typeface="宋体" panose="02010600030101010101" pitchFamily="2" charset="-122"/>
                </a:rPr>
                <a:t>可控性</a:t>
              </a:r>
              <a:endParaRPr lang="zh-CN" altLang="zh-CN" sz="1600" dirty="0">
                <a:ea typeface="宋体" panose="02010600030101010101" pitchFamily="2" charset="-122"/>
              </a:endParaRPr>
            </a:p>
          </p:txBody>
        </p:sp>
      </p:grpSp>
      <p:grpSp>
        <p:nvGrpSpPr>
          <p:cNvPr id="31751" name="Group 28"/>
          <p:cNvGrpSpPr/>
          <p:nvPr/>
        </p:nvGrpSpPr>
        <p:grpSpPr>
          <a:xfrm>
            <a:off x="2682875" y="3913188"/>
            <a:ext cx="212725" cy="214312"/>
            <a:chOff x="0" y="0"/>
            <a:chExt cx="134" cy="135"/>
          </a:xfrm>
        </p:grpSpPr>
        <p:pic>
          <p:nvPicPr>
            <p:cNvPr id="31765" name="椭圆 40"/>
            <p:cNvPicPr/>
            <p:nvPr/>
          </p:nvPicPr>
          <p:blipFill>
            <a:blip r:embed="rId4"/>
            <a:stretch>
              <a:fillRect/>
            </a:stretch>
          </p:blipFill>
          <p:spPr>
            <a:xfrm>
              <a:off x="0" y="0"/>
              <a:ext cx="134" cy="135"/>
            </a:xfrm>
            <a:prstGeom prst="rect">
              <a:avLst/>
            </a:prstGeom>
            <a:noFill/>
            <a:ln w="9525">
              <a:noFill/>
            </a:ln>
          </p:spPr>
        </p:pic>
        <p:sp>
          <p:nvSpPr>
            <p:cNvPr id="31766" name="Text Box 30"/>
            <p:cNvSpPr txBox="1"/>
            <p:nvPr/>
          </p:nvSpPr>
          <p:spPr>
            <a:xfrm>
              <a:off x="23" y="24"/>
              <a:ext cx="89" cy="89"/>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600" b="1" dirty="0">
                <a:latin typeface="时尚中黑简体" pitchFamily="2" charset="-122"/>
                <a:ea typeface="时尚中黑简体" pitchFamily="2" charset="-122"/>
              </a:endParaRPr>
            </a:p>
          </p:txBody>
        </p:sp>
      </p:grpSp>
      <p:grpSp>
        <p:nvGrpSpPr>
          <p:cNvPr id="31752" name="Group 31"/>
          <p:cNvGrpSpPr/>
          <p:nvPr/>
        </p:nvGrpSpPr>
        <p:grpSpPr>
          <a:xfrm>
            <a:off x="2755900" y="4565650"/>
            <a:ext cx="2895600" cy="396875"/>
            <a:chOff x="0" y="0"/>
            <a:chExt cx="1824" cy="250"/>
          </a:xfrm>
        </p:grpSpPr>
        <p:pic>
          <p:nvPicPr>
            <p:cNvPr id="31763" name="TextBox 19"/>
            <p:cNvPicPr/>
            <p:nvPr/>
          </p:nvPicPr>
          <p:blipFill>
            <a:blip r:embed="rId2"/>
            <a:stretch>
              <a:fillRect/>
            </a:stretch>
          </p:blipFill>
          <p:spPr>
            <a:xfrm>
              <a:off x="0" y="0"/>
              <a:ext cx="1824" cy="250"/>
            </a:xfrm>
            <a:prstGeom prst="rect">
              <a:avLst/>
            </a:prstGeom>
            <a:noFill/>
            <a:ln w="9525">
              <a:noFill/>
            </a:ln>
          </p:spPr>
        </p:pic>
        <p:sp>
          <p:nvSpPr>
            <p:cNvPr id="31764" name="Text Box 33"/>
            <p:cNvSpPr txBox="1"/>
            <p:nvPr/>
          </p:nvSpPr>
          <p:spPr>
            <a:xfrm>
              <a:off x="-1" y="-1"/>
              <a:ext cx="1824" cy="250"/>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600" dirty="0">
                  <a:ea typeface="宋体" panose="02010600030101010101" pitchFamily="2" charset="-122"/>
                </a:rPr>
                <a:t>                    (</a:t>
              </a:r>
              <a:r>
                <a:rPr lang="zh-CN" altLang="zh-CN" sz="1600" dirty="0">
                  <a:ea typeface="宋体" panose="02010600030101010101" pitchFamily="2" charset="-122"/>
                </a:rPr>
                <a:t>三</a:t>
              </a:r>
              <a:r>
                <a:rPr lang="en-US" altLang="zh-CN" sz="1600" dirty="0">
                  <a:ea typeface="宋体" panose="02010600030101010101" pitchFamily="2" charset="-122"/>
                </a:rPr>
                <a:t>)</a:t>
              </a:r>
              <a:r>
                <a:rPr lang="zh-CN" altLang="zh-CN" sz="1600" dirty="0">
                  <a:ea typeface="宋体" panose="02010600030101010101" pitchFamily="2" charset="-122"/>
                </a:rPr>
                <a:t>相关性</a:t>
              </a:r>
              <a:endParaRPr lang="zh-CN" altLang="zh-CN" sz="1600" dirty="0">
                <a:ea typeface="宋体" panose="02010600030101010101" pitchFamily="2" charset="-122"/>
              </a:endParaRPr>
            </a:p>
          </p:txBody>
        </p:sp>
      </p:grpSp>
      <p:grpSp>
        <p:nvGrpSpPr>
          <p:cNvPr id="31753" name="Group 34"/>
          <p:cNvGrpSpPr/>
          <p:nvPr/>
        </p:nvGrpSpPr>
        <p:grpSpPr>
          <a:xfrm>
            <a:off x="2682875" y="4638675"/>
            <a:ext cx="212725" cy="207963"/>
            <a:chOff x="0" y="0"/>
            <a:chExt cx="134" cy="131"/>
          </a:xfrm>
        </p:grpSpPr>
        <p:pic>
          <p:nvPicPr>
            <p:cNvPr id="31761" name="椭圆 40"/>
            <p:cNvPicPr/>
            <p:nvPr/>
          </p:nvPicPr>
          <p:blipFill>
            <a:blip r:embed="rId3"/>
            <a:stretch>
              <a:fillRect/>
            </a:stretch>
          </p:blipFill>
          <p:spPr>
            <a:xfrm>
              <a:off x="0" y="0"/>
              <a:ext cx="134" cy="131"/>
            </a:xfrm>
            <a:prstGeom prst="rect">
              <a:avLst/>
            </a:prstGeom>
            <a:noFill/>
            <a:ln w="9525">
              <a:noFill/>
            </a:ln>
          </p:spPr>
        </p:pic>
        <p:sp>
          <p:nvSpPr>
            <p:cNvPr id="31762" name="Text Box 36"/>
            <p:cNvSpPr txBox="1"/>
            <p:nvPr/>
          </p:nvSpPr>
          <p:spPr>
            <a:xfrm>
              <a:off x="23" y="21"/>
              <a:ext cx="89" cy="88"/>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600" b="1" dirty="0">
                <a:latin typeface="时尚中黑简体" pitchFamily="2" charset="-122"/>
                <a:ea typeface="时尚中黑简体" pitchFamily="2" charset="-122"/>
              </a:endParaRPr>
            </a:p>
          </p:txBody>
        </p:sp>
      </p:grpSp>
      <p:grpSp>
        <p:nvGrpSpPr>
          <p:cNvPr id="31754" name="Group 37"/>
          <p:cNvGrpSpPr/>
          <p:nvPr/>
        </p:nvGrpSpPr>
        <p:grpSpPr>
          <a:xfrm>
            <a:off x="2755900" y="5357813"/>
            <a:ext cx="2895600" cy="396875"/>
            <a:chOff x="0" y="0"/>
            <a:chExt cx="1824" cy="250"/>
          </a:xfrm>
        </p:grpSpPr>
        <p:pic>
          <p:nvPicPr>
            <p:cNvPr id="31759" name="TextBox 21"/>
            <p:cNvPicPr/>
            <p:nvPr/>
          </p:nvPicPr>
          <p:blipFill>
            <a:blip r:embed="rId2"/>
            <a:stretch>
              <a:fillRect/>
            </a:stretch>
          </p:blipFill>
          <p:spPr>
            <a:xfrm>
              <a:off x="0" y="0"/>
              <a:ext cx="1824" cy="250"/>
            </a:xfrm>
            <a:prstGeom prst="rect">
              <a:avLst/>
            </a:prstGeom>
            <a:noFill/>
            <a:ln w="9525">
              <a:noFill/>
            </a:ln>
          </p:spPr>
        </p:pic>
        <p:sp>
          <p:nvSpPr>
            <p:cNvPr id="31760" name="Text Box 39"/>
            <p:cNvSpPr txBox="1"/>
            <p:nvPr/>
          </p:nvSpPr>
          <p:spPr>
            <a:xfrm>
              <a:off x="-1" y="-1"/>
              <a:ext cx="1824" cy="250"/>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en-US" altLang="zh-CN" sz="1600" dirty="0">
                  <a:ea typeface="宋体" panose="02010600030101010101" pitchFamily="2" charset="-122"/>
                </a:rPr>
                <a:t>                    (</a:t>
              </a:r>
              <a:r>
                <a:rPr lang="zh-CN" altLang="zh-CN" sz="1600" dirty="0">
                  <a:ea typeface="宋体" panose="02010600030101010101" pitchFamily="2" charset="-122"/>
                </a:rPr>
                <a:t>四</a:t>
              </a:r>
              <a:r>
                <a:rPr lang="en-US" altLang="zh-CN" sz="1600" dirty="0">
                  <a:ea typeface="宋体" panose="02010600030101010101" pitchFamily="2" charset="-122"/>
                </a:rPr>
                <a:t>)</a:t>
              </a:r>
              <a:r>
                <a:rPr lang="zh-CN" altLang="zh-CN" sz="1600" dirty="0">
                  <a:ea typeface="宋体" panose="02010600030101010101" pitchFamily="2" charset="-122"/>
                </a:rPr>
                <a:t>抗干扰性</a:t>
              </a:r>
              <a:endParaRPr lang="zh-CN" altLang="zh-CN" sz="1600" dirty="0">
                <a:ea typeface="宋体" panose="02010600030101010101" pitchFamily="2" charset="-122"/>
              </a:endParaRPr>
            </a:p>
          </p:txBody>
        </p:sp>
      </p:grpSp>
      <p:grpSp>
        <p:nvGrpSpPr>
          <p:cNvPr id="31755" name="Group 40"/>
          <p:cNvGrpSpPr/>
          <p:nvPr/>
        </p:nvGrpSpPr>
        <p:grpSpPr>
          <a:xfrm>
            <a:off x="2682875" y="5430838"/>
            <a:ext cx="212725" cy="207962"/>
            <a:chOff x="0" y="0"/>
            <a:chExt cx="134" cy="131"/>
          </a:xfrm>
        </p:grpSpPr>
        <p:pic>
          <p:nvPicPr>
            <p:cNvPr id="31757" name="椭圆 40"/>
            <p:cNvPicPr/>
            <p:nvPr/>
          </p:nvPicPr>
          <p:blipFill>
            <a:blip r:embed="rId3"/>
            <a:stretch>
              <a:fillRect/>
            </a:stretch>
          </p:blipFill>
          <p:spPr>
            <a:xfrm>
              <a:off x="0" y="0"/>
              <a:ext cx="134" cy="131"/>
            </a:xfrm>
            <a:prstGeom prst="rect">
              <a:avLst/>
            </a:prstGeom>
            <a:noFill/>
            <a:ln w="9525">
              <a:noFill/>
            </a:ln>
          </p:spPr>
        </p:pic>
        <p:sp>
          <p:nvSpPr>
            <p:cNvPr id="31758" name="Text Box 42"/>
            <p:cNvSpPr txBox="1"/>
            <p:nvPr/>
          </p:nvSpPr>
          <p:spPr>
            <a:xfrm>
              <a:off x="23" y="21"/>
              <a:ext cx="89" cy="88"/>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600" b="1" dirty="0">
                <a:latin typeface="时尚中黑简体" pitchFamily="2" charset="-122"/>
                <a:ea typeface="时尚中黑简体" pitchFamily="2" charset="-122"/>
              </a:endParaRPr>
            </a:p>
          </p:txBody>
        </p:sp>
      </p:grpSp>
      <p:pic>
        <p:nvPicPr>
          <p:cNvPr id="31756" name="图片 31"/>
          <p:cNvPicPr>
            <a:picLocks noChangeAspect="1"/>
          </p:cNvPicPr>
          <p:nvPr/>
        </p:nvPicPr>
        <p:blipFill>
          <a:blip r:embed="rId5"/>
          <a:stretch>
            <a:fillRect/>
          </a:stretch>
        </p:blipFill>
        <p:spPr>
          <a:xfrm>
            <a:off x="7380288" y="6021388"/>
            <a:ext cx="1439862" cy="411162"/>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70" name="标题 1"/>
          <p:cNvSpPr>
            <a:spLocks noGrp="1"/>
          </p:cNvSpPr>
          <p:nvPr>
            <p:ph type="title" idx="4294967295"/>
          </p:nvPr>
        </p:nvSpPr>
        <p:spPr>
          <a:xfrm>
            <a:off x="-757237" y="333375"/>
            <a:ext cx="8229600" cy="704850"/>
          </a:xfrm>
          <a:ln/>
        </p:spPr>
        <p:txBody>
          <a:bodyPr vert="horz" wrap="square" lIns="91440" tIns="45720" rIns="91440" bIns="45720" anchor="ctr"/>
          <a:p>
            <a:r>
              <a:rPr lang="zh-CN" altLang="zh-CN" sz="2800" dirty="0"/>
              <a:t>第一节</a:t>
            </a:r>
            <a:r>
              <a:rPr lang="en-US" altLang="zh-CN" sz="2800" dirty="0"/>
              <a:t>  </a:t>
            </a:r>
            <a:r>
              <a:rPr lang="zh-CN" altLang="zh-CN" sz="2800" dirty="0"/>
              <a:t>中央银行货币政策中间指标体系</a:t>
            </a:r>
            <a:endParaRPr lang="zh-CN" altLang="zh-CN" sz="2800" dirty="0"/>
          </a:p>
        </p:txBody>
      </p:sp>
      <p:grpSp>
        <p:nvGrpSpPr>
          <p:cNvPr id="32771" name="Group 3"/>
          <p:cNvGrpSpPr/>
          <p:nvPr/>
        </p:nvGrpSpPr>
        <p:grpSpPr>
          <a:xfrm>
            <a:off x="250825" y="1412875"/>
            <a:ext cx="5616575" cy="708025"/>
            <a:chOff x="0" y="0"/>
            <a:chExt cx="3581401" cy="708249"/>
          </a:xfrm>
        </p:grpSpPr>
        <p:sp>
          <p:nvSpPr>
            <p:cNvPr id="32776" name="圆角矩形 4"/>
            <p:cNvSpPr/>
            <p:nvPr/>
          </p:nvSpPr>
          <p:spPr>
            <a:xfrm>
              <a:off x="0" y="0"/>
              <a:ext cx="3581401" cy="632025"/>
            </a:xfrm>
            <a:prstGeom prst="roundRect">
              <a:avLst>
                <a:gd name="adj" fmla="val 19264"/>
              </a:avLst>
            </a:prstGeom>
            <a:solidFill>
              <a:srgbClr val="7F7F7F"/>
            </a:solidFill>
            <a:ln w="9525">
              <a:noFill/>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2777" name="圆角矩形 5"/>
            <p:cNvSpPr/>
            <p:nvPr/>
          </p:nvSpPr>
          <p:spPr>
            <a:xfrm>
              <a:off x="23444" y="23821"/>
              <a:ext cx="3528996" cy="582796"/>
            </a:xfrm>
            <a:prstGeom prst="roundRect">
              <a:avLst>
                <a:gd name="adj" fmla="val 16667"/>
              </a:avLst>
            </a:prstGeom>
            <a:gradFill rotWithShape="0">
              <a:gsLst>
                <a:gs pos="0">
                  <a:srgbClr val="FFFFFF">
                    <a:alpha val="100000"/>
                  </a:srgbClr>
                </a:gs>
                <a:gs pos="46001">
                  <a:srgbClr val="FFFFFF">
                    <a:alpha val="100000"/>
                  </a:srgbClr>
                </a:gs>
                <a:gs pos="47000">
                  <a:srgbClr val="D9D9D9">
                    <a:alpha val="100000"/>
                  </a:srgbClr>
                </a:gs>
                <a:gs pos="100000">
                  <a:srgbClr val="F2F2F2">
                    <a:alpha val="100000"/>
                  </a:srgbClr>
                </a:gs>
              </a:gsLst>
              <a:lin ang="5400000" scaled="1"/>
              <a:tileRect/>
            </a:gradFill>
            <a:ln w="28575" cap="flat" cmpd="sng">
              <a:solidFill>
                <a:schemeClr val="bg1"/>
              </a:solidFill>
              <a:prstDash val="solid"/>
              <a:headEnd type="none" w="med" len="med"/>
              <a:tailEnd type="none" w="med" len="med"/>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2778" name="TextBox 6"/>
            <p:cNvSpPr txBox="1"/>
            <p:nvPr/>
          </p:nvSpPr>
          <p:spPr>
            <a:xfrm>
              <a:off x="515216" y="719"/>
              <a:ext cx="2635679" cy="7075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2000" dirty="0">
                  <a:ea typeface="宋体" panose="02010600030101010101" pitchFamily="2" charset="-122"/>
                </a:rPr>
                <a:t>三、货币政策中间指标体系</a:t>
              </a:r>
              <a:endParaRPr lang="zh-CN" altLang="zh-CN" sz="2000" dirty="0">
                <a:ea typeface="宋体" panose="02010600030101010101" pitchFamily="2" charset="-122"/>
              </a:endParaRPr>
            </a:p>
          </p:txBody>
        </p:sp>
        <p:sp>
          <p:nvSpPr>
            <p:cNvPr id="32779" name="同侧圆角矩形 7"/>
            <p:cNvSpPr/>
            <p:nvPr/>
          </p:nvSpPr>
          <p:spPr>
            <a:xfrm rot="-5400000">
              <a:off x="-56217" y="145090"/>
              <a:ext cx="547411" cy="342900"/>
            </a:xfrm>
            <a:custGeom>
              <a:avLst/>
              <a:gdLst/>
              <a:ahLst/>
              <a:cxnLst>
                <a:cxn ang="0">
                  <a:pos x="85334" y="0"/>
                </a:cxn>
                <a:cxn ang="0">
                  <a:pos x="462077" y="0"/>
                </a:cxn>
                <a:cxn ang="0">
                  <a:pos x="547411" y="85334"/>
                </a:cxn>
                <a:cxn ang="0">
                  <a:pos x="547411" y="342900"/>
                </a:cxn>
                <a:cxn ang="0">
                  <a:pos x="0" y="342900"/>
                </a:cxn>
                <a:cxn ang="0">
                  <a:pos x="0" y="85334"/>
                </a:cxn>
                <a:cxn ang="0">
                  <a:pos x="85334" y="0"/>
                </a:cxn>
              </a:cxnLst>
              <a:pathLst>
                <a:path w="547411" h="342900">
                  <a:moveTo>
                    <a:pt x="85334" y="0"/>
                  </a:moveTo>
                  <a:lnTo>
                    <a:pt x="462077" y="0"/>
                  </a:lnTo>
                  <a:cubicBezTo>
                    <a:pt x="509206" y="0"/>
                    <a:pt x="547411" y="38205"/>
                    <a:pt x="547411" y="85334"/>
                  </a:cubicBezTo>
                  <a:lnTo>
                    <a:pt x="547411" y="342900"/>
                  </a:lnTo>
                  <a:lnTo>
                    <a:pt x="0" y="342900"/>
                  </a:lnTo>
                  <a:lnTo>
                    <a:pt x="0" y="85334"/>
                  </a:lnTo>
                  <a:cubicBezTo>
                    <a:pt x="0" y="38205"/>
                    <a:pt x="38205" y="0"/>
                    <a:pt x="85334" y="0"/>
                  </a:cubicBezTo>
                  <a:close/>
                </a:path>
              </a:pathLst>
            </a:custGeom>
            <a:solidFill>
              <a:srgbClr val="FFBF00">
                <a:alpha val="100000"/>
              </a:srgbClr>
            </a:solidFill>
            <a:ln w="9525">
              <a:noFill/>
            </a:ln>
          </p:spPr>
          <p:txBody>
            <a:bodyPr/>
            <a:p>
              <a:endParaRPr lang="zh-CN" altLang="en-US"/>
            </a:p>
          </p:txBody>
        </p:sp>
        <p:grpSp>
          <p:nvGrpSpPr>
            <p:cNvPr id="32780" name="Group 8"/>
            <p:cNvGrpSpPr/>
            <p:nvPr/>
          </p:nvGrpSpPr>
          <p:grpSpPr>
            <a:xfrm>
              <a:off x="52578" y="161822"/>
              <a:ext cx="341376" cy="365575"/>
              <a:chOff x="0" y="0"/>
              <a:chExt cx="341376" cy="365760"/>
            </a:xfrm>
          </p:grpSpPr>
          <p:pic>
            <p:nvPicPr>
              <p:cNvPr id="32781" name="L 形 8"/>
              <p:cNvPicPr/>
              <p:nvPr/>
            </p:nvPicPr>
            <p:blipFill>
              <a:blip r:embed="rId1"/>
              <a:stretch>
                <a:fillRect/>
              </a:stretch>
            </p:blipFill>
            <p:spPr>
              <a:xfrm>
                <a:off x="0" y="0"/>
                <a:ext cx="341376" cy="365760"/>
              </a:xfrm>
              <a:prstGeom prst="rect">
                <a:avLst/>
              </a:prstGeom>
              <a:noFill/>
              <a:ln w="9525">
                <a:noFill/>
              </a:ln>
            </p:spPr>
          </p:pic>
          <p:sp>
            <p:nvSpPr>
              <p:cNvPr id="32782" name="Text Box 10"/>
              <p:cNvSpPr txBox="1"/>
              <p:nvPr/>
            </p:nvSpPr>
            <p:spPr>
              <a:xfrm rot="-8100000">
                <a:off x="94003" y="92316"/>
                <a:ext cx="163136" cy="43555"/>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800" dirty="0">
                  <a:latin typeface="时尚中黑简体" pitchFamily="2" charset="-122"/>
                  <a:ea typeface="时尚中黑简体" pitchFamily="2" charset="-122"/>
                </a:endParaRPr>
              </a:p>
            </p:txBody>
          </p:sp>
        </p:grpSp>
      </p:grpSp>
      <p:grpSp>
        <p:nvGrpSpPr>
          <p:cNvPr id="32772" name="Group 19"/>
          <p:cNvGrpSpPr/>
          <p:nvPr/>
        </p:nvGrpSpPr>
        <p:grpSpPr>
          <a:xfrm>
            <a:off x="333375" y="2189163"/>
            <a:ext cx="8069263" cy="4462462"/>
            <a:chOff x="-1" y="-1"/>
            <a:chExt cx="1825" cy="775"/>
          </a:xfrm>
        </p:grpSpPr>
        <p:pic>
          <p:nvPicPr>
            <p:cNvPr id="32774" name="TextBox 15"/>
            <p:cNvPicPr/>
            <p:nvPr/>
          </p:nvPicPr>
          <p:blipFill>
            <a:blip r:embed="rId2"/>
            <a:stretch>
              <a:fillRect/>
            </a:stretch>
          </p:blipFill>
          <p:spPr>
            <a:xfrm>
              <a:off x="0" y="-1"/>
              <a:ext cx="1824" cy="775"/>
            </a:xfrm>
            <a:prstGeom prst="rect">
              <a:avLst/>
            </a:prstGeom>
            <a:noFill/>
            <a:ln w="9525">
              <a:noFill/>
            </a:ln>
          </p:spPr>
        </p:pic>
        <p:sp>
          <p:nvSpPr>
            <p:cNvPr id="32775" name="Text Box 21"/>
            <p:cNvSpPr txBox="1"/>
            <p:nvPr/>
          </p:nvSpPr>
          <p:spPr>
            <a:xfrm>
              <a:off x="-1" y="-1"/>
              <a:ext cx="1744" cy="439"/>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600" dirty="0">
                  <a:ea typeface="宋体" panose="02010600030101010101" pitchFamily="2" charset="-122"/>
                </a:rPr>
                <a:t>（一）近期指标</a:t>
              </a:r>
              <a:endParaRPr lang="en-US"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1</a:t>
              </a:r>
              <a:r>
                <a:rPr lang="zh-CN" altLang="zh-CN" sz="1600" dirty="0">
                  <a:ea typeface="宋体" panose="02010600030101010101" pitchFamily="2" charset="-122"/>
                </a:rPr>
                <a:t>．存款准备金</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1</a:t>
              </a:r>
              <a:r>
                <a:rPr lang="zh-CN" altLang="zh-CN" sz="1600" dirty="0">
                  <a:ea typeface="宋体" panose="02010600030101010101" pitchFamily="2" charset="-122"/>
                </a:rPr>
                <a:t>）存款准备金组成</a:t>
              </a:r>
              <a:r>
                <a:rPr lang="en-US" altLang="zh-CN" sz="1600" dirty="0">
                  <a:ea typeface="宋体" panose="02010600030101010101" pitchFamily="2" charset="-122"/>
                </a:rPr>
                <a:t>   </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2</a:t>
              </a:r>
              <a:r>
                <a:rPr lang="zh-CN" altLang="zh-CN" sz="1600" dirty="0">
                  <a:ea typeface="宋体" panose="02010600030101010101" pitchFamily="2" charset="-122"/>
                </a:rPr>
                <a:t>）存款准备金可控性</a:t>
              </a:r>
              <a:r>
                <a:rPr lang="en-US" altLang="zh-CN" sz="1600" dirty="0">
                  <a:ea typeface="宋体" panose="02010600030101010101" pitchFamily="2" charset="-122"/>
                </a:rPr>
                <a:t> </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3</a:t>
              </a:r>
              <a:r>
                <a:rPr lang="zh-CN" altLang="zh-CN" sz="1600" dirty="0">
                  <a:ea typeface="宋体" panose="02010600030101010101" pitchFamily="2" charset="-122"/>
                </a:rPr>
                <a:t>）存款准备金政策目标性</a:t>
              </a:r>
              <a:endParaRPr lang="en-US"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2</a:t>
              </a:r>
              <a:r>
                <a:rPr lang="zh-CN" altLang="zh-CN" sz="1600" dirty="0">
                  <a:ea typeface="宋体" panose="02010600030101010101" pitchFamily="2" charset="-122"/>
                </a:rPr>
                <a:t>．基础货币</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1</a:t>
              </a:r>
              <a:r>
                <a:rPr lang="zh-CN" altLang="zh-CN" sz="1600" dirty="0">
                  <a:ea typeface="宋体" panose="02010600030101010101" pitchFamily="2" charset="-122"/>
                </a:rPr>
                <a:t>）基础货币组成</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2</a:t>
              </a:r>
              <a:r>
                <a:rPr lang="zh-CN" altLang="zh-CN" sz="1600" dirty="0">
                  <a:ea typeface="宋体" panose="02010600030101010101" pitchFamily="2" charset="-122"/>
                </a:rPr>
                <a:t>）基础货币可控性</a:t>
              </a:r>
              <a:endParaRPr lang="en-US" altLang="zh-CN" sz="1600" dirty="0">
                <a:ea typeface="宋体" panose="02010600030101010101" pitchFamily="2" charset="-122"/>
              </a:endParaRPr>
            </a:p>
            <a:p>
              <a:pPr marL="0" lvl="0" indent="0" eaLnBrk="1" hangingPunct="1">
                <a:spcBef>
                  <a:spcPct val="0"/>
                </a:spcBef>
                <a:buNone/>
              </a:pPr>
              <a:r>
                <a:rPr lang="zh-CN" altLang="en-US" sz="1600" dirty="0">
                  <a:ea typeface="宋体" panose="02010600030101010101" pitchFamily="2" charset="-122"/>
                </a:rPr>
                <a:t>（</a:t>
              </a:r>
              <a:r>
                <a:rPr lang="en-US" altLang="zh-CN" sz="1600" dirty="0">
                  <a:ea typeface="宋体" panose="02010600030101010101" pitchFamily="2" charset="-122"/>
                </a:rPr>
                <a:t>3</a:t>
              </a:r>
              <a:r>
                <a:rPr lang="zh-CN" altLang="zh-CN" sz="1600" dirty="0">
                  <a:ea typeface="宋体" panose="02010600030101010101" pitchFamily="2" charset="-122"/>
                </a:rPr>
                <a:t>）基础货币目标性</a:t>
              </a:r>
              <a:endParaRPr lang="en-US"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3</a:t>
              </a:r>
              <a:r>
                <a:rPr lang="zh-CN" altLang="zh-CN" sz="1600" dirty="0">
                  <a:ea typeface="宋体" panose="02010600030101010101" pitchFamily="2" charset="-122"/>
                </a:rPr>
                <a:t>．短期利率</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1</a:t>
              </a:r>
              <a:r>
                <a:rPr lang="zh-CN" altLang="zh-CN" sz="1600" dirty="0">
                  <a:ea typeface="宋体" panose="02010600030101010101" pitchFamily="2" charset="-122"/>
                </a:rPr>
                <a:t>）短期利率定义</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2</a:t>
              </a:r>
              <a:r>
                <a:rPr lang="zh-CN" altLang="zh-CN" sz="1600" dirty="0">
                  <a:ea typeface="宋体" panose="02010600030101010101" pitchFamily="2" charset="-122"/>
                </a:rPr>
                <a:t>）短期利率可测性</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3</a:t>
              </a:r>
              <a:r>
                <a:rPr lang="zh-CN" altLang="zh-CN" sz="1600" dirty="0">
                  <a:ea typeface="宋体" panose="02010600030101010101" pitchFamily="2" charset="-122"/>
                </a:rPr>
                <a:t>）短期利率可控性</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4</a:t>
              </a:r>
              <a:r>
                <a:rPr lang="zh-CN" altLang="zh-CN" sz="1600" dirty="0">
                  <a:ea typeface="宋体" panose="02010600030101010101" pitchFamily="2" charset="-122"/>
                </a:rPr>
                <a:t>）短期利率目标性</a:t>
              </a:r>
              <a:endParaRPr lang="en-US"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4</a:t>
              </a:r>
              <a:r>
                <a:rPr lang="zh-CN" altLang="zh-CN" sz="1600" dirty="0">
                  <a:ea typeface="宋体" panose="02010600030101010101" pitchFamily="2" charset="-122"/>
                </a:rPr>
                <a:t>．货币市场行情</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货币市场是指期限在</a:t>
              </a:r>
              <a:r>
                <a:rPr lang="en-US" altLang="zh-CN" sz="1600" dirty="0">
                  <a:ea typeface="宋体" panose="02010600030101010101" pitchFamily="2" charset="-122"/>
                </a:rPr>
                <a:t>1</a:t>
              </a:r>
              <a:r>
                <a:rPr lang="zh-CN" altLang="zh-CN" sz="1600" dirty="0">
                  <a:ea typeface="宋体" panose="02010600030101010101" pitchFamily="2" charset="-122"/>
                </a:rPr>
                <a:t>年以内的短期金融工具的交易市场。其交易者主要是资金的临时闲置者和资金的暂时需求者，其交易对象主要是国库券、商业票据、银行承兑票据等。货币市场的主要功能是调剂暂时性的资金余缺。</a:t>
              </a:r>
              <a:endParaRPr lang="zh-CN" altLang="zh-CN" sz="1600" dirty="0">
                <a:ea typeface="宋体" panose="02010600030101010101" pitchFamily="2" charset="-122"/>
              </a:endParaRPr>
            </a:p>
            <a:p>
              <a:pPr marL="0" lvl="0" indent="0" eaLnBrk="1" hangingPunct="1">
                <a:spcBef>
                  <a:spcPct val="0"/>
                </a:spcBef>
                <a:buNone/>
              </a:pPr>
              <a:endParaRPr lang="en-US" altLang="zh-CN" sz="1600" dirty="0">
                <a:ea typeface="宋体" panose="02010600030101010101" pitchFamily="2" charset="-122"/>
              </a:endParaRPr>
            </a:p>
            <a:p>
              <a:pPr marL="0" lvl="0" indent="0" eaLnBrk="1" hangingPunct="1">
                <a:spcBef>
                  <a:spcPct val="0"/>
                </a:spcBef>
                <a:buNone/>
              </a:pPr>
              <a:endParaRPr lang="en-US" altLang="zh-CN" sz="1600" dirty="0">
                <a:ea typeface="宋体" panose="02010600030101010101" pitchFamily="2" charset="-122"/>
              </a:endParaRPr>
            </a:p>
            <a:p>
              <a:pPr marL="0" lvl="0" indent="0" eaLnBrk="1" hangingPunct="1">
                <a:spcBef>
                  <a:spcPct val="0"/>
                </a:spcBef>
                <a:buNone/>
              </a:pPr>
              <a:endParaRPr lang="en-US"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       </a:t>
              </a:r>
              <a:endParaRPr lang="zh-CN" altLang="zh-CN" sz="1600" dirty="0">
                <a:ea typeface="宋体" panose="02010600030101010101" pitchFamily="2" charset="-122"/>
              </a:endParaRPr>
            </a:p>
            <a:p>
              <a:pPr marL="0" lvl="0" indent="0" eaLnBrk="1" hangingPunct="1">
                <a:spcBef>
                  <a:spcPct val="0"/>
                </a:spcBef>
                <a:buNone/>
              </a:pPr>
              <a:endParaRPr lang="zh-CN" altLang="zh-CN" sz="1600" dirty="0">
                <a:ea typeface="宋体" panose="02010600030101010101" pitchFamily="2" charset="-122"/>
              </a:endParaRPr>
            </a:p>
            <a:p>
              <a:pPr marL="0" lvl="0" indent="0" eaLnBrk="1" hangingPunct="1">
                <a:spcBef>
                  <a:spcPct val="0"/>
                </a:spcBef>
                <a:buNone/>
              </a:pPr>
              <a:endParaRPr lang="zh-CN" altLang="zh-CN" sz="1600" dirty="0">
                <a:ea typeface="宋体" panose="02010600030101010101" pitchFamily="2" charset="-122"/>
              </a:endParaRPr>
            </a:p>
          </p:txBody>
        </p:sp>
      </p:grpSp>
      <p:pic>
        <p:nvPicPr>
          <p:cNvPr id="32773" name="图片 31"/>
          <p:cNvPicPr>
            <a:picLocks noChangeAspect="1"/>
          </p:cNvPicPr>
          <p:nvPr/>
        </p:nvPicPr>
        <p:blipFill>
          <a:blip r:embed="rId3"/>
          <a:stretch>
            <a:fillRect/>
          </a:stretch>
        </p:blipFill>
        <p:spPr>
          <a:xfrm>
            <a:off x="7380288" y="6021388"/>
            <a:ext cx="1439862" cy="411162"/>
          </a:xfrm>
          <a:prstGeom prst="rect">
            <a:avLst/>
          </a:prstGeom>
          <a:noFill/>
          <a:ln w="9525">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标题 1"/>
          <p:cNvSpPr>
            <a:spLocks noGrp="1"/>
          </p:cNvSpPr>
          <p:nvPr>
            <p:ph type="title" idx="4294967295"/>
          </p:nvPr>
        </p:nvSpPr>
        <p:spPr>
          <a:xfrm>
            <a:off x="-757237" y="333375"/>
            <a:ext cx="8229600" cy="704850"/>
          </a:xfrm>
          <a:ln/>
        </p:spPr>
        <p:txBody>
          <a:bodyPr vert="horz" wrap="square" lIns="91440" tIns="45720" rIns="91440" bIns="45720" anchor="ctr"/>
          <a:p>
            <a:r>
              <a:rPr lang="zh-CN" altLang="zh-CN" sz="2800" dirty="0"/>
              <a:t>第一节</a:t>
            </a:r>
            <a:r>
              <a:rPr lang="en-US" altLang="zh-CN" sz="2800" dirty="0"/>
              <a:t>  </a:t>
            </a:r>
            <a:r>
              <a:rPr lang="zh-CN" altLang="zh-CN" sz="2800" dirty="0"/>
              <a:t>中央银行货币政策中间指标体系</a:t>
            </a:r>
            <a:endParaRPr lang="zh-CN" altLang="zh-CN" sz="2800" dirty="0"/>
          </a:p>
        </p:txBody>
      </p:sp>
      <p:grpSp>
        <p:nvGrpSpPr>
          <p:cNvPr id="33795" name="Group 3"/>
          <p:cNvGrpSpPr/>
          <p:nvPr/>
        </p:nvGrpSpPr>
        <p:grpSpPr>
          <a:xfrm>
            <a:off x="250825" y="1412875"/>
            <a:ext cx="5400675" cy="708025"/>
            <a:chOff x="0" y="0"/>
            <a:chExt cx="3581401" cy="708249"/>
          </a:xfrm>
        </p:grpSpPr>
        <p:sp>
          <p:nvSpPr>
            <p:cNvPr id="33800" name="圆角矩形 4"/>
            <p:cNvSpPr/>
            <p:nvPr/>
          </p:nvSpPr>
          <p:spPr>
            <a:xfrm>
              <a:off x="0" y="0"/>
              <a:ext cx="3581401" cy="632025"/>
            </a:xfrm>
            <a:prstGeom prst="roundRect">
              <a:avLst>
                <a:gd name="adj" fmla="val 19264"/>
              </a:avLst>
            </a:prstGeom>
            <a:solidFill>
              <a:srgbClr val="7F7F7F"/>
            </a:solidFill>
            <a:ln w="9525">
              <a:noFill/>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3801" name="圆角矩形 5"/>
            <p:cNvSpPr/>
            <p:nvPr/>
          </p:nvSpPr>
          <p:spPr>
            <a:xfrm>
              <a:off x="23444" y="23821"/>
              <a:ext cx="3528996" cy="582796"/>
            </a:xfrm>
            <a:prstGeom prst="roundRect">
              <a:avLst>
                <a:gd name="adj" fmla="val 16667"/>
              </a:avLst>
            </a:prstGeom>
            <a:gradFill rotWithShape="0">
              <a:gsLst>
                <a:gs pos="0">
                  <a:srgbClr val="FFFFFF">
                    <a:alpha val="100000"/>
                  </a:srgbClr>
                </a:gs>
                <a:gs pos="46001">
                  <a:srgbClr val="FFFFFF">
                    <a:alpha val="100000"/>
                  </a:srgbClr>
                </a:gs>
                <a:gs pos="47000">
                  <a:srgbClr val="D9D9D9">
                    <a:alpha val="100000"/>
                  </a:srgbClr>
                </a:gs>
                <a:gs pos="100000">
                  <a:srgbClr val="F2F2F2">
                    <a:alpha val="100000"/>
                  </a:srgbClr>
                </a:gs>
              </a:gsLst>
              <a:lin ang="5400000" scaled="1"/>
              <a:tileRect/>
            </a:gradFill>
            <a:ln w="28575" cap="flat" cmpd="sng">
              <a:solidFill>
                <a:schemeClr val="bg1"/>
              </a:solidFill>
              <a:prstDash val="solid"/>
              <a:headEnd type="none" w="med" len="med"/>
              <a:tailEnd type="none" w="med" len="med"/>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3802" name="TextBox 6"/>
            <p:cNvSpPr txBox="1"/>
            <p:nvPr/>
          </p:nvSpPr>
          <p:spPr>
            <a:xfrm>
              <a:off x="515216" y="719"/>
              <a:ext cx="2635679" cy="7075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2000" dirty="0">
                  <a:ea typeface="宋体" panose="02010600030101010101" pitchFamily="2" charset="-122"/>
                </a:rPr>
                <a:t>三、货币政策中间指标体系</a:t>
              </a:r>
              <a:endParaRPr lang="zh-CN" altLang="zh-CN" sz="2000" dirty="0">
                <a:ea typeface="宋体" panose="02010600030101010101" pitchFamily="2" charset="-122"/>
              </a:endParaRPr>
            </a:p>
          </p:txBody>
        </p:sp>
        <p:sp>
          <p:nvSpPr>
            <p:cNvPr id="33803" name="同侧圆角矩形 7"/>
            <p:cNvSpPr/>
            <p:nvPr/>
          </p:nvSpPr>
          <p:spPr>
            <a:xfrm rot="-5400000">
              <a:off x="-56217" y="145090"/>
              <a:ext cx="547411" cy="342900"/>
            </a:xfrm>
            <a:custGeom>
              <a:avLst/>
              <a:gdLst/>
              <a:ahLst/>
              <a:cxnLst>
                <a:cxn ang="0">
                  <a:pos x="85334" y="0"/>
                </a:cxn>
                <a:cxn ang="0">
                  <a:pos x="462077" y="0"/>
                </a:cxn>
                <a:cxn ang="0">
                  <a:pos x="547411" y="85334"/>
                </a:cxn>
                <a:cxn ang="0">
                  <a:pos x="547411" y="342900"/>
                </a:cxn>
                <a:cxn ang="0">
                  <a:pos x="0" y="342900"/>
                </a:cxn>
                <a:cxn ang="0">
                  <a:pos x="0" y="85334"/>
                </a:cxn>
                <a:cxn ang="0">
                  <a:pos x="85334" y="0"/>
                </a:cxn>
              </a:cxnLst>
              <a:pathLst>
                <a:path w="547411" h="342900">
                  <a:moveTo>
                    <a:pt x="85334" y="0"/>
                  </a:moveTo>
                  <a:lnTo>
                    <a:pt x="462077" y="0"/>
                  </a:lnTo>
                  <a:cubicBezTo>
                    <a:pt x="509206" y="0"/>
                    <a:pt x="547411" y="38205"/>
                    <a:pt x="547411" y="85334"/>
                  </a:cubicBezTo>
                  <a:lnTo>
                    <a:pt x="547411" y="342900"/>
                  </a:lnTo>
                  <a:lnTo>
                    <a:pt x="0" y="342900"/>
                  </a:lnTo>
                  <a:lnTo>
                    <a:pt x="0" y="85334"/>
                  </a:lnTo>
                  <a:cubicBezTo>
                    <a:pt x="0" y="38205"/>
                    <a:pt x="38205" y="0"/>
                    <a:pt x="85334" y="0"/>
                  </a:cubicBezTo>
                  <a:close/>
                </a:path>
              </a:pathLst>
            </a:custGeom>
            <a:solidFill>
              <a:srgbClr val="FFBF00">
                <a:alpha val="100000"/>
              </a:srgbClr>
            </a:solidFill>
            <a:ln w="9525">
              <a:noFill/>
            </a:ln>
          </p:spPr>
          <p:txBody>
            <a:bodyPr/>
            <a:p>
              <a:endParaRPr lang="zh-CN" altLang="en-US"/>
            </a:p>
          </p:txBody>
        </p:sp>
        <p:grpSp>
          <p:nvGrpSpPr>
            <p:cNvPr id="33804" name="Group 8"/>
            <p:cNvGrpSpPr/>
            <p:nvPr/>
          </p:nvGrpSpPr>
          <p:grpSpPr>
            <a:xfrm>
              <a:off x="52578" y="161822"/>
              <a:ext cx="341376" cy="365575"/>
              <a:chOff x="0" y="0"/>
              <a:chExt cx="341376" cy="365760"/>
            </a:xfrm>
          </p:grpSpPr>
          <p:pic>
            <p:nvPicPr>
              <p:cNvPr id="33805" name="L 形 8"/>
              <p:cNvPicPr/>
              <p:nvPr/>
            </p:nvPicPr>
            <p:blipFill>
              <a:blip r:embed="rId1"/>
              <a:stretch>
                <a:fillRect/>
              </a:stretch>
            </p:blipFill>
            <p:spPr>
              <a:xfrm>
                <a:off x="0" y="0"/>
                <a:ext cx="341376" cy="365760"/>
              </a:xfrm>
              <a:prstGeom prst="rect">
                <a:avLst/>
              </a:prstGeom>
              <a:noFill/>
              <a:ln w="9525">
                <a:noFill/>
              </a:ln>
            </p:spPr>
          </p:pic>
          <p:sp>
            <p:nvSpPr>
              <p:cNvPr id="33806" name="Text Box 10"/>
              <p:cNvSpPr txBox="1"/>
              <p:nvPr/>
            </p:nvSpPr>
            <p:spPr>
              <a:xfrm rot="-8100000">
                <a:off x="94003" y="92316"/>
                <a:ext cx="163136" cy="43555"/>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800" dirty="0">
                  <a:latin typeface="时尚中黑简体" pitchFamily="2" charset="-122"/>
                  <a:ea typeface="时尚中黑简体" pitchFamily="2" charset="-122"/>
                </a:endParaRPr>
              </a:p>
            </p:txBody>
          </p:sp>
        </p:grpSp>
      </p:grpSp>
      <p:grpSp>
        <p:nvGrpSpPr>
          <p:cNvPr id="33796" name="Group 19"/>
          <p:cNvGrpSpPr/>
          <p:nvPr/>
        </p:nvGrpSpPr>
        <p:grpSpPr>
          <a:xfrm>
            <a:off x="273050" y="2149475"/>
            <a:ext cx="8691563" cy="4283075"/>
            <a:chOff x="-1" y="-1"/>
            <a:chExt cx="1825" cy="300"/>
          </a:xfrm>
        </p:grpSpPr>
        <p:pic>
          <p:nvPicPr>
            <p:cNvPr id="33798" name="TextBox 15"/>
            <p:cNvPicPr/>
            <p:nvPr/>
          </p:nvPicPr>
          <p:blipFill>
            <a:blip r:embed="rId2"/>
            <a:stretch>
              <a:fillRect/>
            </a:stretch>
          </p:blipFill>
          <p:spPr>
            <a:xfrm>
              <a:off x="0" y="0"/>
              <a:ext cx="1824" cy="299"/>
            </a:xfrm>
            <a:prstGeom prst="rect">
              <a:avLst/>
            </a:prstGeom>
            <a:noFill/>
            <a:ln w="9525">
              <a:noFill/>
            </a:ln>
          </p:spPr>
        </p:pic>
        <p:sp>
          <p:nvSpPr>
            <p:cNvPr id="33799" name="Text Box 21"/>
            <p:cNvSpPr txBox="1"/>
            <p:nvPr/>
          </p:nvSpPr>
          <p:spPr>
            <a:xfrm>
              <a:off x="-1" y="-1"/>
              <a:ext cx="1795" cy="250"/>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600" dirty="0">
                  <a:ea typeface="宋体" panose="02010600030101010101" pitchFamily="2" charset="-122"/>
                </a:rPr>
                <a:t>（二）远期指标</a:t>
              </a:r>
              <a:endParaRPr lang="zh-CN"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1</a:t>
              </a:r>
              <a:r>
                <a:rPr lang="zh-CN" altLang="zh-CN" sz="1600" dirty="0">
                  <a:ea typeface="宋体" panose="02010600030101010101" pitchFamily="2" charset="-122"/>
                </a:rPr>
                <a:t>．货币供应量</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1</a:t>
              </a:r>
              <a:r>
                <a:rPr lang="zh-CN" altLang="zh-CN" sz="1600" dirty="0">
                  <a:ea typeface="宋体" panose="02010600030101010101" pitchFamily="2" charset="-122"/>
                </a:rPr>
                <a:t>）货币供应量组成</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货币供应量划分为</a:t>
              </a:r>
              <a:r>
                <a:rPr lang="en-US" altLang="zh-CN" sz="1600" dirty="0">
                  <a:ea typeface="宋体" panose="02010600030101010101" pitchFamily="2" charset="-122"/>
                </a:rPr>
                <a:t>M</a:t>
              </a:r>
              <a:r>
                <a:rPr lang="en-US" altLang="zh-CN" sz="1600" baseline="-25000" dirty="0">
                  <a:ea typeface="宋体" panose="02010600030101010101" pitchFamily="2" charset="-122"/>
                </a:rPr>
                <a:t>0</a:t>
              </a:r>
              <a:r>
                <a:rPr lang="en-US" altLang="zh-CN" sz="1600" dirty="0">
                  <a:ea typeface="宋体" panose="02010600030101010101" pitchFamily="2" charset="-122"/>
                </a:rPr>
                <a:t> </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1</a:t>
              </a:r>
              <a:r>
                <a:rPr lang="en-US" altLang="zh-CN" sz="1600" dirty="0">
                  <a:ea typeface="宋体" panose="02010600030101010101" pitchFamily="2" charset="-122"/>
                </a:rPr>
                <a:t> </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2</a:t>
              </a:r>
              <a:r>
                <a:rPr lang="en-US" altLang="zh-CN" sz="1600" dirty="0">
                  <a:ea typeface="宋体" panose="02010600030101010101" pitchFamily="2" charset="-122"/>
                </a:rPr>
                <a:t> </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3</a:t>
              </a:r>
              <a:r>
                <a:rPr lang="en-US" altLang="zh-CN" sz="1600" dirty="0">
                  <a:ea typeface="宋体" panose="02010600030101010101" pitchFamily="2" charset="-122"/>
                </a:rPr>
                <a:t> </a:t>
              </a:r>
              <a:r>
                <a:rPr lang="zh-CN" altLang="zh-CN" sz="1600" dirty="0">
                  <a:ea typeface="宋体" panose="02010600030101010101" pitchFamily="2" charset="-122"/>
                </a:rPr>
                <a:t>等几个层次。</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2</a:t>
              </a:r>
              <a:r>
                <a:rPr lang="zh-CN" altLang="zh-CN" sz="1600" dirty="0">
                  <a:ea typeface="宋体" panose="02010600030101010101" pitchFamily="2" charset="-122"/>
                </a:rPr>
                <a:t>）货币供应量可控性</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就可控性而言，</a:t>
              </a:r>
              <a:r>
                <a:rPr lang="en-US" altLang="zh-CN" sz="1600" dirty="0">
                  <a:ea typeface="宋体" panose="02010600030101010101" pitchFamily="2" charset="-122"/>
                </a:rPr>
                <a:t>M</a:t>
              </a:r>
              <a:r>
                <a:rPr lang="en-US" altLang="zh-CN" sz="1600" baseline="-25000" dirty="0">
                  <a:ea typeface="宋体" panose="02010600030101010101" pitchFamily="2" charset="-122"/>
                </a:rPr>
                <a:t>0</a:t>
              </a:r>
              <a:r>
                <a:rPr lang="en-US" altLang="zh-CN" sz="1600" dirty="0">
                  <a:ea typeface="宋体" panose="02010600030101010101" pitchFamily="2" charset="-122"/>
                </a:rPr>
                <a:t> </a:t>
              </a:r>
              <a:r>
                <a:rPr lang="zh-CN" altLang="zh-CN" sz="1600" dirty="0">
                  <a:ea typeface="宋体" panose="02010600030101010101" pitchFamily="2" charset="-122"/>
                </a:rPr>
                <a:t>由中央银行直接创造并注入流通，其可控性最强；而商业银行的货币性负债主要是靠中央银行的货币性负债支撑的，因此，只要中央银行控制住了</a:t>
              </a:r>
              <a:r>
                <a:rPr lang="en-US" altLang="zh-CN" sz="1600" dirty="0">
                  <a:ea typeface="宋体" panose="02010600030101010101" pitchFamily="2" charset="-122"/>
                </a:rPr>
                <a:t>M</a:t>
              </a:r>
              <a:r>
                <a:rPr lang="en-US" altLang="zh-CN" sz="1600" baseline="-25000" dirty="0">
                  <a:ea typeface="宋体" panose="02010600030101010101" pitchFamily="2" charset="-122"/>
                </a:rPr>
                <a:t>0</a:t>
              </a:r>
              <a:r>
                <a:rPr lang="zh-CN" altLang="zh-CN" sz="1600" dirty="0">
                  <a:ea typeface="宋体" panose="02010600030101010101" pitchFamily="2" charset="-122"/>
                </a:rPr>
                <a:t>，就等于间接控制住了</a:t>
              </a:r>
              <a:r>
                <a:rPr lang="en-US" altLang="zh-CN" sz="1600" dirty="0">
                  <a:ea typeface="宋体" panose="02010600030101010101" pitchFamily="2" charset="-122"/>
                </a:rPr>
                <a:t>M</a:t>
              </a:r>
              <a:r>
                <a:rPr lang="en-US" altLang="zh-CN" sz="1600" baseline="-25000" dirty="0">
                  <a:ea typeface="宋体" panose="02010600030101010101" pitchFamily="2" charset="-122"/>
                </a:rPr>
                <a:t>1</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2</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3</a:t>
              </a:r>
              <a:r>
                <a:rPr lang="zh-CN" altLang="zh-CN" sz="1600" dirty="0">
                  <a:ea typeface="宋体" panose="02010600030101010101" pitchFamily="2" charset="-122"/>
                </a:rPr>
                <a:t>。因此，</a:t>
              </a:r>
              <a:r>
                <a:rPr lang="en-US" altLang="zh-CN" sz="1600" dirty="0">
                  <a:ea typeface="宋体" panose="02010600030101010101" pitchFamily="2" charset="-122"/>
                </a:rPr>
                <a:t>M</a:t>
              </a:r>
              <a:r>
                <a:rPr lang="en-US" altLang="zh-CN" sz="1600" baseline="-25000" dirty="0">
                  <a:ea typeface="宋体" panose="02010600030101010101" pitchFamily="2" charset="-122"/>
                </a:rPr>
                <a:t>0</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1</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2</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3</a:t>
              </a:r>
              <a:r>
                <a:rPr lang="zh-CN" altLang="zh-CN" sz="1600" dirty="0">
                  <a:ea typeface="宋体" panose="02010600030101010101" pitchFamily="2" charset="-122"/>
                </a:rPr>
                <a:t>这四个货币供应量指标是可以满足可控性要求的。</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3</a:t>
              </a:r>
              <a:r>
                <a:rPr lang="zh-CN" altLang="zh-CN" sz="1600" dirty="0">
                  <a:ea typeface="宋体" panose="02010600030101010101" pitchFamily="2" charset="-122"/>
                </a:rPr>
                <a:t>）货币供应量的目标性</a:t>
              </a:r>
              <a:endParaRPr lang="en-US"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M</a:t>
              </a:r>
              <a:r>
                <a:rPr lang="en-US" altLang="zh-CN" sz="1600" baseline="-25000" dirty="0">
                  <a:ea typeface="宋体" panose="02010600030101010101" pitchFamily="2" charset="-122"/>
                </a:rPr>
                <a:t>0</a:t>
              </a:r>
              <a:r>
                <a:rPr lang="en-US" altLang="zh-CN" sz="1600" dirty="0">
                  <a:ea typeface="宋体" panose="02010600030101010101" pitchFamily="2" charset="-122"/>
                </a:rPr>
                <a:t> </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1</a:t>
              </a:r>
              <a:r>
                <a:rPr lang="en-US" altLang="zh-CN" sz="1600" dirty="0">
                  <a:ea typeface="宋体" panose="02010600030101010101" pitchFamily="2" charset="-122"/>
                </a:rPr>
                <a:t> </a:t>
              </a:r>
              <a:r>
                <a:rPr lang="zh-CN" altLang="zh-CN" sz="1600" dirty="0">
                  <a:ea typeface="宋体" panose="02010600030101010101" pitchFamily="2" charset="-122"/>
                </a:rPr>
                <a:t>、</a:t>
              </a:r>
              <a:r>
                <a:rPr lang="en-US" altLang="zh-CN" sz="1600" dirty="0">
                  <a:ea typeface="宋体" panose="02010600030101010101" pitchFamily="2" charset="-122"/>
                </a:rPr>
                <a:t>M</a:t>
              </a:r>
              <a:r>
                <a:rPr lang="en-US" altLang="zh-CN" sz="1600" baseline="-25000" dirty="0">
                  <a:ea typeface="宋体" panose="02010600030101010101" pitchFamily="2" charset="-122"/>
                </a:rPr>
                <a:t>2</a:t>
              </a:r>
              <a:r>
                <a:rPr lang="zh-CN" altLang="zh-CN" sz="1600" dirty="0">
                  <a:ea typeface="宋体" panose="02010600030101010101" pitchFamily="2" charset="-122"/>
                </a:rPr>
                <a:t>、</a:t>
              </a:r>
              <a:r>
                <a:rPr lang="en-US" altLang="zh-CN" sz="1600" dirty="0">
                  <a:ea typeface="宋体" panose="02010600030101010101" pitchFamily="2" charset="-122"/>
                </a:rPr>
                <a:t> M</a:t>
              </a:r>
              <a:r>
                <a:rPr lang="en-US" altLang="zh-CN" sz="1600" baseline="-25000" dirty="0">
                  <a:ea typeface="宋体" panose="02010600030101010101" pitchFamily="2" charset="-122"/>
                </a:rPr>
                <a:t>3</a:t>
              </a:r>
              <a:r>
                <a:rPr lang="en-US" altLang="zh-CN" sz="1600" dirty="0">
                  <a:ea typeface="宋体" panose="02010600030101010101" pitchFamily="2" charset="-122"/>
                </a:rPr>
                <a:t> </a:t>
              </a:r>
              <a:r>
                <a:rPr lang="zh-CN" altLang="zh-CN" sz="1600" dirty="0">
                  <a:ea typeface="宋体" panose="02010600030101010101" pitchFamily="2" charset="-122"/>
                </a:rPr>
                <a:t>基本代表了一定时期的社会总需求量以及整个社会的购买力。</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一定时期的货币供应不足，会导致社会总需求小于总供给，而社会有效需求不足，就会造成资源闲置，从而阻碍经济的发展；</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相反，一定时期的货币供应过多，社会总需求就会大于总供给，而社会需求过旺，会导致物价上涨，引发通货膨胀，同样也会阻碍经济的发展。</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中央银行可以根据经济形势的变化对货币供应量作出相应的调节，从而促进货币政策目标的顺利实现。</a:t>
              </a:r>
              <a:endParaRPr lang="zh-CN" altLang="zh-CN" sz="1600" dirty="0">
                <a:ea typeface="宋体" panose="02010600030101010101" pitchFamily="2" charset="-122"/>
              </a:endParaRPr>
            </a:p>
            <a:p>
              <a:pPr marL="0" lvl="0" indent="0" eaLnBrk="1" hangingPunct="1">
                <a:spcBef>
                  <a:spcPct val="0"/>
                </a:spcBef>
                <a:buNone/>
              </a:pPr>
              <a:endParaRPr lang="zh-CN" altLang="zh-CN" sz="1600" dirty="0">
                <a:ea typeface="宋体" panose="02010600030101010101" pitchFamily="2" charset="-122"/>
              </a:endParaRPr>
            </a:p>
          </p:txBody>
        </p:sp>
      </p:grpSp>
      <p:pic>
        <p:nvPicPr>
          <p:cNvPr id="33797" name="图片 31"/>
          <p:cNvPicPr>
            <a:picLocks noChangeAspect="1"/>
          </p:cNvPicPr>
          <p:nvPr/>
        </p:nvPicPr>
        <p:blipFill>
          <a:blip r:embed="rId3"/>
          <a:stretch>
            <a:fillRect/>
          </a:stretch>
        </p:blipFill>
        <p:spPr>
          <a:xfrm>
            <a:off x="7380288" y="6021388"/>
            <a:ext cx="1439862" cy="411162"/>
          </a:xfrm>
          <a:prstGeom prst="rect">
            <a:avLst/>
          </a:prstGeom>
          <a:noFill/>
          <a:ln w="9525">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4818" name="标题 1"/>
          <p:cNvSpPr>
            <a:spLocks noGrp="1"/>
          </p:cNvSpPr>
          <p:nvPr>
            <p:ph type="title" idx="4294967295"/>
          </p:nvPr>
        </p:nvSpPr>
        <p:spPr>
          <a:xfrm>
            <a:off x="-757237" y="333375"/>
            <a:ext cx="8229600" cy="704850"/>
          </a:xfrm>
          <a:ln/>
        </p:spPr>
        <p:txBody>
          <a:bodyPr vert="horz" wrap="square" lIns="91440" tIns="45720" rIns="91440" bIns="45720" anchor="ctr"/>
          <a:p>
            <a:r>
              <a:rPr lang="zh-CN" altLang="zh-CN" sz="2800" dirty="0"/>
              <a:t>第一节</a:t>
            </a:r>
            <a:r>
              <a:rPr lang="en-US" altLang="zh-CN" sz="2800" dirty="0"/>
              <a:t>  </a:t>
            </a:r>
            <a:r>
              <a:rPr lang="zh-CN" altLang="zh-CN" sz="2800" dirty="0"/>
              <a:t>中央银行货币政策中间指标体系</a:t>
            </a:r>
            <a:endParaRPr lang="zh-CN" altLang="zh-CN" sz="2800" dirty="0"/>
          </a:p>
        </p:txBody>
      </p:sp>
      <p:grpSp>
        <p:nvGrpSpPr>
          <p:cNvPr id="34819" name="Group 3"/>
          <p:cNvGrpSpPr/>
          <p:nvPr/>
        </p:nvGrpSpPr>
        <p:grpSpPr>
          <a:xfrm>
            <a:off x="250825" y="1412875"/>
            <a:ext cx="4122738" cy="708025"/>
            <a:chOff x="0" y="0"/>
            <a:chExt cx="3581401" cy="708249"/>
          </a:xfrm>
        </p:grpSpPr>
        <p:sp>
          <p:nvSpPr>
            <p:cNvPr id="34824" name="圆角矩形 4"/>
            <p:cNvSpPr/>
            <p:nvPr/>
          </p:nvSpPr>
          <p:spPr>
            <a:xfrm>
              <a:off x="0" y="0"/>
              <a:ext cx="3581401" cy="632025"/>
            </a:xfrm>
            <a:prstGeom prst="roundRect">
              <a:avLst>
                <a:gd name="adj" fmla="val 19264"/>
              </a:avLst>
            </a:prstGeom>
            <a:solidFill>
              <a:srgbClr val="7F7F7F"/>
            </a:solidFill>
            <a:ln w="9525">
              <a:noFill/>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4825" name="圆角矩形 5"/>
            <p:cNvSpPr/>
            <p:nvPr/>
          </p:nvSpPr>
          <p:spPr>
            <a:xfrm>
              <a:off x="23444" y="23821"/>
              <a:ext cx="3528996" cy="582796"/>
            </a:xfrm>
            <a:prstGeom prst="roundRect">
              <a:avLst>
                <a:gd name="adj" fmla="val 16667"/>
              </a:avLst>
            </a:prstGeom>
            <a:gradFill rotWithShape="0">
              <a:gsLst>
                <a:gs pos="0">
                  <a:srgbClr val="FFFFFF">
                    <a:alpha val="100000"/>
                  </a:srgbClr>
                </a:gs>
                <a:gs pos="46001">
                  <a:srgbClr val="FFFFFF">
                    <a:alpha val="100000"/>
                  </a:srgbClr>
                </a:gs>
                <a:gs pos="47000">
                  <a:srgbClr val="D9D9D9">
                    <a:alpha val="100000"/>
                  </a:srgbClr>
                </a:gs>
                <a:gs pos="100000">
                  <a:srgbClr val="F2F2F2">
                    <a:alpha val="100000"/>
                  </a:srgbClr>
                </a:gs>
              </a:gsLst>
              <a:lin ang="5400000" scaled="1"/>
              <a:tileRect/>
            </a:gradFill>
            <a:ln w="28575" cap="flat" cmpd="sng">
              <a:solidFill>
                <a:schemeClr val="bg1"/>
              </a:solidFill>
              <a:prstDash val="solid"/>
              <a:headEnd type="none" w="med" len="med"/>
              <a:tailEnd type="none" w="med" len="med"/>
            </a:ln>
            <a:effectLst>
              <a:outerShdw dist="38100" dir="2699999" algn="ctr" rotWithShape="0">
                <a:srgbClr val="000000">
                  <a:alpha val="37999"/>
                </a:srgbClr>
              </a:outerShdw>
            </a:effectLst>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endParaRPr lang="zh-CN" altLang="en-US" sz="1800" dirty="0">
                <a:latin typeface="时尚中黑简体" pitchFamily="2" charset="-122"/>
                <a:ea typeface="时尚中黑简体" pitchFamily="2" charset="-122"/>
              </a:endParaRPr>
            </a:p>
          </p:txBody>
        </p:sp>
        <p:sp>
          <p:nvSpPr>
            <p:cNvPr id="34826" name="TextBox 6"/>
            <p:cNvSpPr txBox="1"/>
            <p:nvPr/>
          </p:nvSpPr>
          <p:spPr>
            <a:xfrm>
              <a:off x="515216" y="719"/>
              <a:ext cx="2635679" cy="7075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2000" dirty="0">
                  <a:ea typeface="宋体" panose="02010600030101010101" pitchFamily="2" charset="-122"/>
                </a:rPr>
                <a:t>三、货币政策中间指标体系</a:t>
              </a:r>
              <a:endParaRPr lang="zh-CN" altLang="zh-CN" sz="2000" dirty="0">
                <a:ea typeface="宋体" panose="02010600030101010101" pitchFamily="2" charset="-122"/>
              </a:endParaRPr>
            </a:p>
          </p:txBody>
        </p:sp>
        <p:sp>
          <p:nvSpPr>
            <p:cNvPr id="34827" name="同侧圆角矩形 7"/>
            <p:cNvSpPr/>
            <p:nvPr/>
          </p:nvSpPr>
          <p:spPr>
            <a:xfrm rot="-5400000">
              <a:off x="-56217" y="145090"/>
              <a:ext cx="547411" cy="342900"/>
            </a:xfrm>
            <a:custGeom>
              <a:avLst/>
              <a:gdLst/>
              <a:ahLst/>
              <a:cxnLst>
                <a:cxn ang="0">
                  <a:pos x="85334" y="0"/>
                </a:cxn>
                <a:cxn ang="0">
                  <a:pos x="462077" y="0"/>
                </a:cxn>
                <a:cxn ang="0">
                  <a:pos x="547411" y="85334"/>
                </a:cxn>
                <a:cxn ang="0">
                  <a:pos x="547411" y="342900"/>
                </a:cxn>
                <a:cxn ang="0">
                  <a:pos x="0" y="342900"/>
                </a:cxn>
                <a:cxn ang="0">
                  <a:pos x="0" y="85334"/>
                </a:cxn>
                <a:cxn ang="0">
                  <a:pos x="85334" y="0"/>
                </a:cxn>
              </a:cxnLst>
              <a:pathLst>
                <a:path w="547411" h="342900">
                  <a:moveTo>
                    <a:pt x="85334" y="0"/>
                  </a:moveTo>
                  <a:lnTo>
                    <a:pt x="462077" y="0"/>
                  </a:lnTo>
                  <a:cubicBezTo>
                    <a:pt x="509206" y="0"/>
                    <a:pt x="547411" y="38205"/>
                    <a:pt x="547411" y="85334"/>
                  </a:cubicBezTo>
                  <a:lnTo>
                    <a:pt x="547411" y="342900"/>
                  </a:lnTo>
                  <a:lnTo>
                    <a:pt x="0" y="342900"/>
                  </a:lnTo>
                  <a:lnTo>
                    <a:pt x="0" y="85334"/>
                  </a:lnTo>
                  <a:cubicBezTo>
                    <a:pt x="0" y="38205"/>
                    <a:pt x="38205" y="0"/>
                    <a:pt x="85334" y="0"/>
                  </a:cubicBezTo>
                  <a:close/>
                </a:path>
              </a:pathLst>
            </a:custGeom>
            <a:solidFill>
              <a:srgbClr val="FFBF00">
                <a:alpha val="100000"/>
              </a:srgbClr>
            </a:solidFill>
            <a:ln w="9525">
              <a:noFill/>
            </a:ln>
          </p:spPr>
          <p:txBody>
            <a:bodyPr/>
            <a:p>
              <a:endParaRPr lang="zh-CN" altLang="en-US"/>
            </a:p>
          </p:txBody>
        </p:sp>
        <p:grpSp>
          <p:nvGrpSpPr>
            <p:cNvPr id="34828" name="Group 8"/>
            <p:cNvGrpSpPr/>
            <p:nvPr/>
          </p:nvGrpSpPr>
          <p:grpSpPr>
            <a:xfrm>
              <a:off x="52578" y="161822"/>
              <a:ext cx="341376" cy="365575"/>
              <a:chOff x="0" y="0"/>
              <a:chExt cx="341376" cy="365760"/>
            </a:xfrm>
          </p:grpSpPr>
          <p:pic>
            <p:nvPicPr>
              <p:cNvPr id="34829" name="L 形 8"/>
              <p:cNvPicPr/>
              <p:nvPr/>
            </p:nvPicPr>
            <p:blipFill>
              <a:blip r:embed="rId1"/>
              <a:stretch>
                <a:fillRect/>
              </a:stretch>
            </p:blipFill>
            <p:spPr>
              <a:xfrm>
                <a:off x="0" y="0"/>
                <a:ext cx="341376" cy="365760"/>
              </a:xfrm>
              <a:prstGeom prst="rect">
                <a:avLst/>
              </a:prstGeom>
              <a:noFill/>
              <a:ln w="9525">
                <a:noFill/>
              </a:ln>
            </p:spPr>
          </p:pic>
          <p:sp>
            <p:nvSpPr>
              <p:cNvPr id="34830" name="Text Box 10"/>
              <p:cNvSpPr txBox="1"/>
              <p:nvPr/>
            </p:nvSpPr>
            <p:spPr>
              <a:xfrm rot="-8100000">
                <a:off x="94003" y="92316"/>
                <a:ext cx="163136" cy="43555"/>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a:spcBef>
                    <a:spcPct val="0"/>
                  </a:spcBef>
                  <a:buNone/>
                </a:pPr>
                <a:endParaRPr lang="zh-CN" altLang="en-US" sz="1800" dirty="0">
                  <a:latin typeface="时尚中黑简体" pitchFamily="2" charset="-122"/>
                  <a:ea typeface="时尚中黑简体" pitchFamily="2" charset="-122"/>
                </a:endParaRPr>
              </a:p>
            </p:txBody>
          </p:sp>
        </p:grpSp>
      </p:grpSp>
      <p:grpSp>
        <p:nvGrpSpPr>
          <p:cNvPr id="34820" name="Group 19"/>
          <p:cNvGrpSpPr/>
          <p:nvPr/>
        </p:nvGrpSpPr>
        <p:grpSpPr>
          <a:xfrm>
            <a:off x="755650" y="2349500"/>
            <a:ext cx="7993063" cy="1366838"/>
            <a:chOff x="0" y="0"/>
            <a:chExt cx="1824" cy="250"/>
          </a:xfrm>
        </p:grpSpPr>
        <p:pic>
          <p:nvPicPr>
            <p:cNvPr id="34822" name="TextBox 15"/>
            <p:cNvPicPr/>
            <p:nvPr/>
          </p:nvPicPr>
          <p:blipFill>
            <a:blip r:embed="rId2"/>
            <a:stretch>
              <a:fillRect/>
            </a:stretch>
          </p:blipFill>
          <p:spPr>
            <a:xfrm>
              <a:off x="0" y="0"/>
              <a:ext cx="1824" cy="250"/>
            </a:xfrm>
            <a:prstGeom prst="rect">
              <a:avLst/>
            </a:prstGeom>
            <a:noFill/>
            <a:ln w="9525">
              <a:noFill/>
            </a:ln>
          </p:spPr>
        </p:pic>
        <p:sp>
          <p:nvSpPr>
            <p:cNvPr id="34823" name="Text Box 21"/>
            <p:cNvSpPr txBox="1"/>
            <p:nvPr/>
          </p:nvSpPr>
          <p:spPr>
            <a:xfrm>
              <a:off x="-1" y="-1"/>
              <a:ext cx="1824" cy="250"/>
            </a:xfrm>
            <a:prstGeom prst="rect">
              <a:avLst/>
            </a:prstGeom>
            <a:noFill/>
            <a:ln w="9525">
              <a:noFill/>
            </a:ln>
          </p:spPr>
          <p:txBody>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defRPr>
              </a:lvl5pPr>
            </a:lstStyle>
            <a:p>
              <a:pPr marL="0" lvl="0" indent="0" eaLnBrk="1" hangingPunct="1">
                <a:spcBef>
                  <a:spcPct val="0"/>
                </a:spcBef>
                <a:buNone/>
              </a:pPr>
              <a:r>
                <a:rPr lang="zh-CN" altLang="zh-CN" sz="1600" dirty="0">
                  <a:ea typeface="宋体" panose="02010600030101010101" pitchFamily="2" charset="-122"/>
                </a:rPr>
                <a:t>（二）远期指标</a:t>
              </a:r>
              <a:endParaRPr lang="zh-CN" altLang="zh-CN" sz="1600" dirty="0">
                <a:ea typeface="宋体" panose="02010600030101010101" pitchFamily="2" charset="-122"/>
              </a:endParaRPr>
            </a:p>
            <a:p>
              <a:pPr marL="0" lvl="0" indent="0" eaLnBrk="1" hangingPunct="1">
                <a:spcBef>
                  <a:spcPct val="0"/>
                </a:spcBef>
                <a:buNone/>
              </a:pPr>
              <a:r>
                <a:rPr lang="en-US" altLang="zh-CN" sz="1600" dirty="0">
                  <a:ea typeface="宋体" panose="02010600030101010101" pitchFamily="2" charset="-122"/>
                </a:rPr>
                <a:t>2</a:t>
              </a:r>
              <a:r>
                <a:rPr lang="zh-CN" altLang="zh-CN" sz="1600" dirty="0">
                  <a:ea typeface="宋体" panose="02010600030101010101" pitchFamily="2" charset="-122"/>
                </a:rPr>
                <a:t>．银行信贷规模</a:t>
              </a:r>
              <a:endParaRPr lang="zh-CN"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1</a:t>
              </a:r>
              <a:r>
                <a:rPr lang="zh-CN" altLang="zh-CN" sz="1600" dirty="0">
                  <a:ea typeface="宋体" panose="02010600030101010101" pitchFamily="2" charset="-122"/>
                </a:rPr>
                <a:t>）银行信贷规模组成</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2</a:t>
              </a:r>
              <a:r>
                <a:rPr lang="zh-CN" altLang="zh-CN" sz="1600" dirty="0">
                  <a:ea typeface="宋体" panose="02010600030101010101" pitchFamily="2" charset="-122"/>
                </a:rPr>
                <a:t>）银行信贷规模可控性</a:t>
              </a:r>
              <a:endParaRPr lang="en-US" altLang="zh-CN" sz="1600" dirty="0">
                <a:ea typeface="宋体" panose="02010600030101010101" pitchFamily="2" charset="-122"/>
              </a:endParaRPr>
            </a:p>
            <a:p>
              <a:pPr marL="0" lvl="0" indent="0" eaLnBrk="1" hangingPunct="1">
                <a:spcBef>
                  <a:spcPct val="0"/>
                </a:spcBef>
                <a:buNone/>
              </a:pPr>
              <a:r>
                <a:rPr lang="zh-CN" altLang="zh-CN" sz="1600" dirty="0">
                  <a:ea typeface="宋体" panose="02010600030101010101" pitchFamily="2" charset="-122"/>
                </a:rPr>
                <a:t>（</a:t>
              </a:r>
              <a:r>
                <a:rPr lang="en-US" altLang="zh-CN" sz="1600" dirty="0">
                  <a:ea typeface="宋体" panose="02010600030101010101" pitchFamily="2" charset="-122"/>
                </a:rPr>
                <a:t>3</a:t>
              </a:r>
              <a:r>
                <a:rPr lang="zh-CN" altLang="zh-CN" sz="1600" dirty="0">
                  <a:ea typeface="宋体" panose="02010600030101010101" pitchFamily="2" charset="-122"/>
                </a:rPr>
                <a:t>）银行信贷规模相关性</a:t>
              </a:r>
              <a:endParaRPr lang="en-US" altLang="zh-CN" sz="1600" dirty="0">
                <a:ea typeface="宋体" panose="02010600030101010101" pitchFamily="2" charset="-122"/>
              </a:endParaRPr>
            </a:p>
            <a:p>
              <a:pPr marL="0" lvl="0" indent="0" eaLnBrk="1" hangingPunct="1">
                <a:spcBef>
                  <a:spcPct val="0"/>
                </a:spcBef>
                <a:buNone/>
              </a:pPr>
              <a:endParaRPr lang="zh-CN" altLang="zh-CN" sz="1600" dirty="0">
                <a:ea typeface="宋体" panose="02010600030101010101" pitchFamily="2" charset="-122"/>
              </a:endParaRPr>
            </a:p>
          </p:txBody>
        </p:sp>
      </p:grpSp>
      <p:pic>
        <p:nvPicPr>
          <p:cNvPr id="34821" name="图片 31"/>
          <p:cNvPicPr>
            <a:picLocks noChangeAspect="1"/>
          </p:cNvPicPr>
          <p:nvPr/>
        </p:nvPicPr>
        <p:blipFill>
          <a:blip r:embed="rId3"/>
          <a:stretch>
            <a:fillRect/>
          </a:stretch>
        </p:blipFill>
        <p:spPr>
          <a:xfrm>
            <a:off x="7380288" y="6021388"/>
            <a:ext cx="1439862" cy="411162"/>
          </a:xfrm>
          <a:prstGeom prst="rect">
            <a:avLst/>
          </a:prstGeom>
          <a:noFill/>
          <a:ln w="9525">
            <a:noFill/>
          </a:ln>
        </p:spPr>
      </p:pic>
    </p:spTree>
  </p:cSld>
  <p:clrMapOvr>
    <a:masterClrMapping/>
  </p:clrMapOvr>
</p:sld>
</file>

<file path=ppt/tags/tag1.xml><?xml version="1.0" encoding="utf-8"?>
<p:tagLst xmlns:p="http://schemas.openxmlformats.org/presentationml/2006/main">
  <p:tag name="KSO_WM_UNIT_PLACING_PICTURE_USER_VIEWPORT" val="{&quot;height&quot;:9095.0180026583366,&quot;width&quot;:14137.81238911587}"/>
</p:tagLst>
</file>

<file path=ppt/tags/tag2.xml><?xml version="1.0" encoding="utf-8"?>
<p:tagLst xmlns:p="http://schemas.openxmlformats.org/presentationml/2006/main">
  <p:tag name="KSO_WM_UNIT_PLACING_PICTURE_USER_VIEWPORT" val="{&quot;height&quot;:3612,&quot;width&quot;:10452}"/>
</p:tagLst>
</file>

<file path=ppt/tags/tag3.xml><?xml version="1.0" encoding="utf-8"?>
<p:tagLst xmlns:p="http://schemas.openxmlformats.org/presentationml/2006/main">
  <p:tag name="KSO_WM_UNIT_PLACING_PICTURE_USER_VIEWPORT" val="{&quot;height&quot;:9097.4992125984245,&quot;width&quot;:14135}"/>
</p:tagLst>
</file>

<file path=ppt/tags/tag4.xml><?xml version="1.0" encoding="utf-8"?>
<p:tagLst xmlns:p="http://schemas.openxmlformats.org/presentationml/2006/main">
  <p:tag name="KSO_WM_UNIT_PLACING_PICTURE_USER_VIEWPORT" val="{&quot;height&quot;:3384,&quot;width&quot;:10428}"/>
</p:tagLst>
</file>

<file path=ppt/theme/theme1.xml><?xml version="1.0" encoding="utf-8"?>
<a:theme xmlns:a="http://schemas.openxmlformats.org/drawingml/2006/main" name="1_Office 主题​​">
  <a:themeElements>
    <a:clrScheme name="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1_Office 主题​​">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1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主题​​">
  <a:themeElements>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2_Office 主题​​">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2_Office 主题​​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11124</Words>
  <Application>WPS 演示</Application>
  <PresentationFormat/>
  <Paragraphs>936</Paragraphs>
  <Slides>55</Slides>
  <Notes>0</Notes>
  <HiddenSlides>0</HiddenSlides>
  <MMClips>0</MMClips>
  <ScaleCrop>false</ScaleCrop>
  <HeadingPairs>
    <vt:vector size="8" baseType="variant">
      <vt:variant>
        <vt:lpstr>已用的字体</vt:lpstr>
      </vt:variant>
      <vt:variant>
        <vt:i4>16</vt:i4>
      </vt:variant>
      <vt:variant>
        <vt:lpstr>主题</vt:lpstr>
      </vt:variant>
      <vt:variant>
        <vt:i4>2</vt:i4>
      </vt:variant>
      <vt:variant>
        <vt:lpstr>嵌入 OLE 服务器</vt:lpstr>
      </vt:variant>
      <vt:variant>
        <vt:i4>22</vt:i4>
      </vt:variant>
      <vt:variant>
        <vt:lpstr>幻灯片标题</vt:lpstr>
      </vt:variant>
      <vt:variant>
        <vt:i4>55</vt:i4>
      </vt:variant>
    </vt:vector>
  </HeadingPairs>
  <TitlesOfParts>
    <vt:vector size="95" baseType="lpstr">
      <vt:lpstr>Arial</vt:lpstr>
      <vt:lpstr>宋体</vt:lpstr>
      <vt:lpstr>Wingdings</vt:lpstr>
      <vt:lpstr>Calibri</vt:lpstr>
      <vt:lpstr>微软雅黑</vt:lpstr>
      <vt:lpstr>时尚中黑简体</vt:lpstr>
      <vt:lpstr>黑体</vt:lpstr>
      <vt:lpstr>Times New Roman</vt:lpstr>
      <vt:lpstr>Courier New</vt:lpstr>
      <vt:lpstr>方正书宋_GBK</vt:lpstr>
      <vt:lpstr>Arial Unicode MS</vt:lpstr>
      <vt:lpstr>方正黑体_GBK</vt:lpstr>
      <vt:lpstr>NEU-BZ</vt:lpstr>
      <vt:lpstr>Segoe Print</vt:lpstr>
      <vt:lpstr>Times New Roman</vt:lpstr>
      <vt:lpstr>NEU-BZ-S92</vt:lpstr>
      <vt:lpstr>1_Office 主题​​</vt:lpstr>
      <vt:lpstr>2_Office 主题​​</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Equation.DSMT4</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橙黄工作应用模板</dc:title>
  <dc:creator>王琳</dc:creator>
  <cp:lastModifiedBy>Rachel</cp:lastModifiedBy>
  <cp:revision>139</cp:revision>
  <dcterms:created xsi:type="dcterms:W3CDTF">2012-07-04T15:11:27Z</dcterms:created>
  <dcterms:modified xsi:type="dcterms:W3CDTF">2020-08-29T09:14:00Z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