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emf" ContentType="image/x-emf"/>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836" r:id="rId3"/>
    <p:sldId id="837" r:id="rId4"/>
    <p:sldId id="838" r:id="rId5"/>
    <p:sldId id="839" r:id="rId6"/>
    <p:sldId id="851" r:id="rId7"/>
    <p:sldId id="853" r:id="rId9"/>
    <p:sldId id="854" r:id="rId10"/>
    <p:sldId id="855" r:id="rId11"/>
    <p:sldId id="859" r:id="rId12"/>
    <p:sldId id="847" r:id="rId13"/>
    <p:sldId id="879" r:id="rId14"/>
    <p:sldId id="841" r:id="rId15"/>
    <p:sldId id="861" r:id="rId16"/>
    <p:sldId id="923" r:id="rId17"/>
    <p:sldId id="863" r:id="rId18"/>
    <p:sldId id="849" r:id="rId19"/>
    <p:sldId id="924" r:id="rId20"/>
    <p:sldId id="882" r:id="rId21"/>
    <p:sldId id="884" r:id="rId22"/>
    <p:sldId id="878" r:id="rId23"/>
    <p:sldId id="843" r:id="rId24"/>
    <p:sldId id="866" r:id="rId25"/>
    <p:sldId id="925" r:id="rId26"/>
    <p:sldId id="864" r:id="rId27"/>
    <p:sldId id="865" r:id="rId28"/>
    <p:sldId id="850" r:id="rId29"/>
    <p:sldId id="885" r:id="rId30"/>
    <p:sldId id="870" r:id="rId31"/>
    <p:sldId id="922" r:id="rId32"/>
    <p:sldId id="887" r:id="rId33"/>
    <p:sldId id="888" r:id="rId34"/>
    <p:sldId id="872" r:id="rId35"/>
    <p:sldId id="892" r:id="rId36"/>
    <p:sldId id="891" r:id="rId37"/>
    <p:sldId id="874" r:id="rId38"/>
    <p:sldId id="875" r:id="rId39"/>
    <p:sldId id="894" r:id="rId40"/>
    <p:sldId id="895" r:id="rId41"/>
    <p:sldId id="880" r:id="rId42"/>
  </p:sldIdLst>
  <p:sldSz cx="9144000" cy="6858000" type="screen4x3"/>
  <p:notesSz cx="6858000" cy="9144000"/>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4"/>
    <p:restoredTop sz="94598"/>
  </p:normalViewPr>
  <p:slideViewPr>
    <p:cSldViewPr showGuides="1">
      <p:cViewPr varScale="1">
        <p:scale>
          <a:sx n="106" d="100"/>
          <a:sy n="106" d="100"/>
        </p:scale>
        <p:origin x="1800" y="168"/>
      </p:cViewPr>
      <p:guideLst>
        <p:guide orient="horz" pos="2205"/>
        <p:guide pos="2902"/>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notesMaster" Target="notesMasters/notesMaster1.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5" Type="http://schemas.openxmlformats.org/officeDocument/2006/relationships/tableStyles" Target="tableStyles.xml"/><Relationship Id="rId44" Type="http://schemas.openxmlformats.org/officeDocument/2006/relationships/viewProps" Target="viewProps.xml"/><Relationship Id="rId43" Type="http://schemas.openxmlformats.org/officeDocument/2006/relationships/presProps" Target="presProps.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slide" Target="slides/slide2.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eaLnBrk="1" hangingPunct="1">
              <a:buFontTx/>
              <a:buNone/>
              <a:defRPr sz="1200"/>
            </a:lvl1pPr>
          </a:lstStyle>
          <a:p>
            <a:pPr marL="0" marR="0" lvl="0" indent="0" algn="r"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14341" name="备注占位符 4"/>
          <p:cNvSpPr>
            <a:spLocks noGrp="1"/>
          </p:cNvSpPr>
          <p:nvPr>
            <p:ph type="body" sz="quarter"/>
          </p:nvPr>
        </p:nvSpPr>
        <p:spPr>
          <a:xfrm>
            <a:off x="685800" y="4343400"/>
            <a:ext cx="5486400" cy="4114800"/>
          </a:xfrm>
          <a:prstGeom prst="rect">
            <a:avLst/>
          </a:prstGeom>
          <a:noFill/>
          <a:ln w="9525">
            <a:noFill/>
          </a:ln>
        </p:spPr>
        <p:txBody>
          <a:bodyPr vert="horz" wrap="square" lIns="91440" tIns="45720" rIns="91440" bIns="45720" anchor="t"/>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eaLnBrk="1" hangingPunct="1">
              <a:buFont typeface="Arial" panose="020B0604020202020204" pitchFamily="34" charset="0"/>
              <a:buNone/>
              <a:defRPr sz="1200" noProof="1" dirty="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6613C5B-5CE6-7E46-9E33-688F316D7C6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幻灯片图像占位符 1"/>
          <p:cNvSpPr>
            <a:spLocks noGrp="1" noRot="1" noChangeAspect="1" noTextEdit="1"/>
          </p:cNvSpPr>
          <p:nvPr>
            <p:ph type="sldImg"/>
          </p:nvPr>
        </p:nvSpPr>
        <p:spPr>
          <a:ln>
            <a:solidFill>
              <a:srgbClr val="000000"/>
            </a:solidFill>
            <a:miter/>
          </a:ln>
        </p:spPr>
      </p:sp>
      <p:sp>
        <p:nvSpPr>
          <p:cNvPr id="20482" name="备注占位符 2"/>
          <p:cNvSpPr>
            <a:spLocks noGrp="1"/>
          </p:cNvSpPr>
          <p:nvPr>
            <p:ph type="body"/>
          </p:nvPr>
        </p:nvSpPr>
        <p:spPr/>
        <p:txBody>
          <a:bodyPr wrap="square" lIns="91440" tIns="45720" rIns="91440" bIns="45720" anchor="t"/>
          <a:p>
            <a:pPr lvl="0" eaLnBrk="1" hangingPunct="1">
              <a:spcBef>
                <a:spcPct val="0"/>
              </a:spcBef>
            </a:pPr>
            <a:endParaRPr lang="zh-CN" altLang="en-US"/>
          </a:p>
        </p:txBody>
      </p:sp>
      <p:sp>
        <p:nvSpPr>
          <p:cNvPr id="9219" name="灯片编号占位符 3"/>
          <p:cNvSpPr txBox="1">
            <a:spLocks noGrp="1" noChangeArrowheads="1"/>
          </p:cNvSpPr>
          <p:nvPr>
            <p:ph type="sldNum"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40" tIns="45720" rIns="91440" bIns="45720" numCol="1" rtlCol="0" anchor="b" anchorCtr="0" compatLnSpc="1"/>
          <a:lstStyle>
            <a:lvl1pPr>
              <a:defRPr>
                <a:solidFill>
                  <a:schemeClr val="tx1"/>
                </a:solidFill>
                <a:latin typeface="Verdana" panose="020B0604030504040204" pitchFamily="34" charset="0"/>
                <a:ea typeface="宋体" panose="02010600030101010101" pitchFamily="2" charset="-122"/>
              </a:defRPr>
            </a:lvl1pPr>
            <a:lvl2pPr>
              <a:defRPr>
                <a:solidFill>
                  <a:schemeClr val="tx1"/>
                </a:solidFill>
                <a:latin typeface="Verdana" panose="020B0604030504040204" pitchFamily="34" charset="0"/>
                <a:ea typeface="宋体" panose="02010600030101010101" pitchFamily="2" charset="-122"/>
              </a:defRPr>
            </a:lvl2pPr>
            <a:lvl3pPr>
              <a:defRPr>
                <a:solidFill>
                  <a:schemeClr val="tx1"/>
                </a:solidFill>
                <a:latin typeface="Verdana" panose="020B0604030504040204" pitchFamily="34" charset="0"/>
                <a:ea typeface="宋体" panose="02010600030101010101" pitchFamily="2" charset="-122"/>
              </a:defRPr>
            </a:lvl3pPr>
            <a:lvl4pPr>
              <a:defRPr>
                <a:solidFill>
                  <a:schemeClr val="tx1"/>
                </a:solidFill>
                <a:latin typeface="Verdana" panose="020B0604030504040204" pitchFamily="34" charset="0"/>
                <a:ea typeface="宋体" panose="02010600030101010101" pitchFamily="2" charset="-122"/>
              </a:defRPr>
            </a:lvl4pPr>
            <a:lvl5pPr>
              <a:defRPr>
                <a:solidFill>
                  <a:schemeClr val="tx1"/>
                </a:solidFill>
                <a:latin typeface="Verdana" panose="020B060403050404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Verdana" panose="020B0604030504040204" pitchFamily="34" charset="0"/>
                <a:ea typeface="宋体" panose="02010600030101010101" pitchFamily="2" charset="-122"/>
              </a:defRPr>
            </a:lvl9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B93594-40A3-3444-B118-A2E26B872AC9}" type="slidenum">
              <a:rPr kumimoji="0" lang="zh-CN" altLang="en-US" sz="1200" b="0" i="0" u="none" strike="noStrike" kern="1200" cap="none" spc="0" normalizeH="0" baseline="0" noProof="1" dirty="0" smtClean="0">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2050" name="Group 2"/>
          <p:cNvGrpSpPr/>
          <p:nvPr/>
        </p:nvGrpSpPr>
        <p:grpSpPr>
          <a:xfrm>
            <a:off x="-3221037" y="304800"/>
            <a:ext cx="11907837" cy="4724400"/>
            <a:chOff x="0" y="0"/>
            <a:chExt cx="7502" cy="2976"/>
          </a:xfrm>
        </p:grpSpPr>
        <p:sp>
          <p:nvSpPr>
            <p:cNvPr id="2051" name="Line 3"/>
            <p:cNvSpPr/>
            <p:nvPr/>
          </p:nvSpPr>
          <p:spPr>
            <a:xfrm>
              <a:off x="2942" y="1392"/>
              <a:ext cx="4560" cy="0"/>
            </a:xfrm>
            <a:prstGeom prst="line">
              <a:avLst/>
            </a:prstGeom>
            <a:ln w="12700" cap="flat" cmpd="sng">
              <a:solidFill>
                <a:schemeClr val="tx1"/>
              </a:solidFill>
              <a:prstDash val="solid"/>
              <a:round/>
              <a:headEnd type="none" w="med" len="med"/>
              <a:tailEnd type="none" w="med" len="med"/>
            </a:ln>
          </p:spPr>
        </p:sp>
        <p:sp>
          <p:nvSpPr>
            <p:cNvPr id="2052" name="AutoShape 4"/>
            <p:cNvSpPr/>
            <p:nvPr/>
          </p:nvSpPr>
          <p:spPr>
            <a:xfrm>
              <a:off x="446" y="672"/>
              <a:ext cx="2304" cy="2304"/>
            </a:xfrm>
            <a:custGeom>
              <a:avLst/>
              <a:gdLst/>
              <a:ahLst/>
              <a:cxnLst>
                <a:cxn ang="0">
                  <a:pos x="41" y="0"/>
                </a:cxn>
                <a:cxn ang="0">
                  <a:pos x="41" y="0"/>
                </a:cxn>
                <a:cxn ang="0">
                  <a:pos x="41" y="0"/>
                </a:cxn>
                <a:cxn ang="0">
                  <a:pos x="41" y="16"/>
                </a:cxn>
                <a:cxn ang="0">
                  <a:pos x="3" y="16"/>
                </a:cxn>
                <a:cxn ang="0">
                  <a:pos x="3" y="38"/>
                </a:cxn>
              </a:cxnLst>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solidFill>
            <a:ln w="9525">
              <a:noFill/>
            </a:ln>
          </p:spPr>
          <p:txBody>
            <a:bodyPr/>
            <a:p>
              <a:endParaRPr lang="zh-CN" altLang="en-US"/>
            </a:p>
          </p:txBody>
        </p:sp>
        <p:sp>
          <p:nvSpPr>
            <p:cNvPr id="2053" name="AutoShape 5"/>
            <p:cNvSpPr/>
            <p:nvPr/>
          </p:nvSpPr>
          <p:spPr>
            <a:xfrm>
              <a:off x="0" y="0"/>
              <a:ext cx="2544" cy="2544"/>
            </a:xfrm>
            <a:custGeom>
              <a:avLst/>
              <a:gdLst/>
              <a:ahLst/>
              <a:cxnLst>
                <a:cxn ang="0">
                  <a:pos x="51" y="0"/>
                </a:cxn>
                <a:cxn ang="0">
                  <a:pos x="51" y="0"/>
                </a:cxn>
                <a:cxn ang="0">
                  <a:pos x="51" y="0"/>
                </a:cxn>
                <a:cxn ang="0">
                  <a:pos x="51" y="30"/>
                </a:cxn>
                <a:cxn ang="0">
                  <a:pos x="10" y="30"/>
                </a:cxn>
                <a:cxn ang="0">
                  <a:pos x="10" y="41"/>
                </a:cxn>
              </a:cxnLst>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solidFill>
            <a:ln w="9525">
              <a:noFill/>
            </a:ln>
          </p:spPr>
          <p:txBody>
            <a:bodyPr/>
            <a:p>
              <a:endParaRPr lang="zh-CN" altLang="en-US"/>
            </a:p>
          </p:txBody>
        </p:sp>
      </p:grpSp>
      <p:sp>
        <p:nvSpPr>
          <p:cNvPr id="2054" name="Rectangle 6"/>
          <p:cNvSpPr>
            <a:spLocks noGrp="1" noChangeArrowheads="1"/>
          </p:cNvSpPr>
          <p:nvPr>
            <p:ph type="ctrTitle"/>
          </p:nvPr>
        </p:nvSpPr>
        <p:spPr>
          <a:xfrm>
            <a:off x="1443038" y="985838"/>
            <a:ext cx="7239000" cy="1444625"/>
          </a:xfrm>
        </p:spPr>
        <p:txBody>
          <a:bodyPr/>
          <a:lstStyle>
            <a:lvl1pPr>
              <a:defRPr sz="4000"/>
            </a:lvl1pPr>
          </a:lstStyle>
          <a:p>
            <a:pPr fontAlgn="base"/>
            <a:r>
              <a:rPr lang="zh-CN" altLang="en-US" strike="noStrike" noProof="1"/>
              <a:t>单击此处编辑母版标题样式</a:t>
            </a:r>
            <a:endParaRPr lang="zh-CN" altLang="en-US" strike="noStrike" noProof="1"/>
          </a:p>
        </p:txBody>
      </p:sp>
      <p:sp>
        <p:nvSpPr>
          <p:cNvPr id="2055"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pPr fontAlgn="base"/>
            <a:r>
              <a:rPr lang="zh-CN" altLang="en-US" strike="noStrike" noProof="1"/>
              <a:t>单击此处编辑母版副标题样式</a:t>
            </a:r>
            <a:endParaRPr lang="zh-CN" altLang="en-US" strike="noStrike" noProof="1"/>
          </a:p>
        </p:txBody>
      </p:sp>
      <p:sp>
        <p:nvSpPr>
          <p:cNvPr id="15"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634DEB5-B93A-6C4E-9107-F13366D18602}"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D6D9606-AB5A-414A-AB6B-7AF4F5730AD5}"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6413" y="301625"/>
            <a:ext cx="1827212" cy="5640388"/>
          </a:xfrm>
        </p:spPr>
        <p:txBody>
          <a:bodyPr vert="eaVert"/>
          <a:lstStyle/>
          <a:p>
            <a:pPr fontAlgn="base"/>
            <a:r>
              <a:rPr lang="zh-CN" altLang="en-US" strike="noStrike" noProof="1"/>
              <a:t>单击此处编辑母版标题样式</a:t>
            </a:r>
            <a:endParaRPr lang="zh-CN" altLang="en-US" strike="noStrike" noProof="1"/>
          </a:p>
        </p:txBody>
      </p:sp>
      <p:sp>
        <p:nvSpPr>
          <p:cNvPr id="3" name="竖排文字占位符 2"/>
          <p:cNvSpPr>
            <a:spLocks noGrp="1"/>
          </p:cNvSpPr>
          <p:nvPr>
            <p:ph type="body" orient="vert" idx="1"/>
          </p:nvPr>
        </p:nvSpPr>
        <p:spPr>
          <a:xfrm>
            <a:off x="1370013" y="301625"/>
            <a:ext cx="5334000" cy="5640388"/>
          </a:xfrm>
        </p:spPr>
        <p:txBody>
          <a:bodyPr vert="eaVert"/>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BA1D787-10A5-1943-9C62-EC89EFF8C606}"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70013" y="301625"/>
            <a:ext cx="7313612" cy="1143000"/>
          </a:xfrm>
        </p:spPr>
        <p:txBody>
          <a:bodyPr/>
          <a:lstStyle/>
          <a:p>
            <a:pPr fontAlgn="base"/>
            <a:r>
              <a:rPr lang="zh-CN" altLang="en-US" strike="noStrike" noProof="1"/>
              <a:t>单击此处编辑母版标题样式</a:t>
            </a:r>
            <a:endParaRPr lang="zh-CN" altLang="en-US" strike="noStrike" noProof="1"/>
          </a:p>
        </p:txBody>
      </p:sp>
      <p:sp>
        <p:nvSpPr>
          <p:cNvPr id="3" name="表格占位符 2"/>
          <p:cNvSpPr>
            <a:spLocks noGrp="1"/>
          </p:cNvSpPr>
          <p:nvPr>
            <p:ph type="tbl" idx="1"/>
          </p:nvPr>
        </p:nvSpPr>
        <p:spPr>
          <a:xfrm>
            <a:off x="1370013" y="1827213"/>
            <a:ext cx="7313612"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a:ln>
                <a:noFill/>
              </a:ln>
              <a:solidFill>
                <a:schemeClr val="tx1"/>
              </a:solidFill>
              <a:effectLst/>
              <a:uLnTx/>
              <a:uFillTx/>
              <a:latin typeface="+mn-lt"/>
              <a:ea typeface="+mn-ea"/>
              <a:cs typeface="+mn-cs"/>
            </a:endParaRPr>
          </a:p>
        </p:txBody>
      </p:sp>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9F64A4B-54A3-ED43-83B2-76DF8FDF578C}"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04EF902-8A79-9D42-9712-2F2D773334E4}"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fontAlgn="base"/>
            <a:r>
              <a:rPr lang="zh-CN" altLang="en-US" strike="noStrike" noProof="1"/>
              <a:t>单击此处编辑母版文本样式</a:t>
            </a:r>
            <a:endParaRPr lang="zh-CN" altLang="en-US" strike="noStrike" noProof="1"/>
          </a:p>
        </p:txBody>
      </p:sp>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C3C5D22B-24C1-E046-9E17-A9654F995129}"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内容占位符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1" name="Rectangle 8"/>
          <p:cNvSpPr>
            <a:spLocks noGrp="1" noChangeArrowheads="1"/>
          </p:cNvSpPr>
          <p:nvPr>
            <p:ph type="dt" sz="half" idx="1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1E1CA50-0423-4E42-A629-4B7ECD5A436A}"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pPr fontAlgn="base"/>
            <a:r>
              <a:rPr lang="zh-CN" altLang="en-US" strike="noStrike" noProof="1"/>
              <a:t>单击此处编辑母版标题样式</a:t>
            </a:r>
            <a:endParaRPr lang="zh-CN" altLang="en-US" strike="noStrike"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fontAlgn="base"/>
            <a:r>
              <a:rPr lang="zh-CN" altLang="en-US" strike="noStrike" noProof="1"/>
              <a:t>单击此处编辑母版文本样式</a:t>
            </a:r>
            <a:endParaRPr lang="zh-CN" altLang="en-US" strike="noStrike"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11" name="Rectangle 8"/>
          <p:cNvSpPr>
            <a:spLocks noGrp="1" noChangeArrowheads="1"/>
          </p:cNvSpPr>
          <p:nvPr>
            <p:ph type="dt" sz="half" idx="1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1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1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21F6C400-096F-8840-A783-0E8155ECAD7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base"/>
            <a:r>
              <a:rPr lang="zh-CN" altLang="en-US" strike="noStrike" noProof="1"/>
              <a:t>单击此处编辑母版标题样式</a:t>
            </a:r>
            <a:endParaRPr lang="zh-CN" altLang="en-US" strike="noStrike" noProof="1"/>
          </a:p>
        </p:txBody>
      </p:sp>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E4F1A42-CA25-324E-9B68-BE2A5979A2C6}"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1"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776AF768-93A5-D441-B471-3678C4E2BF6A}"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fontAlgn="base"/>
            <a:r>
              <a:rPr lang="zh-CN" altLang="en-US" strike="noStrike" noProof="1"/>
              <a:t>单击此处编辑母版文本样式</a:t>
            </a:r>
            <a:endParaRPr lang="zh-CN" altLang="en-US" strike="noStrike" noProof="1"/>
          </a:p>
          <a:p>
            <a:pPr lvl="1" fontAlgn="base"/>
            <a:r>
              <a:rPr lang="zh-CN" altLang="en-US" strike="noStrike" noProof="1"/>
              <a:t>第二级</a:t>
            </a:r>
            <a:endParaRPr lang="zh-CN" altLang="en-US" strike="noStrike" noProof="1"/>
          </a:p>
          <a:p>
            <a:pPr lvl="2" fontAlgn="base"/>
            <a:r>
              <a:rPr lang="zh-CN" altLang="en-US" strike="noStrike" noProof="1"/>
              <a:t>第三级</a:t>
            </a:r>
            <a:endParaRPr lang="zh-CN" altLang="en-US" strike="noStrike" noProof="1"/>
          </a:p>
          <a:p>
            <a:pPr lvl="3" fontAlgn="base"/>
            <a:r>
              <a:rPr lang="zh-CN" altLang="en-US" strike="noStrike" noProof="1"/>
              <a:t>第四级</a:t>
            </a:r>
            <a:endParaRPr lang="zh-CN" altLang="en-US" strike="noStrike" noProof="1"/>
          </a:p>
          <a:p>
            <a:pPr lvl="4" fontAlgn="base"/>
            <a:r>
              <a:rPr lang="zh-CN" altLang="en-US" strike="noStrike" noProof="1"/>
              <a:t>第五级</a:t>
            </a:r>
            <a:endParaRPr lang="zh-CN" altLang="en-US" strike="noStrike"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11" name="Rectangle 8"/>
          <p:cNvSpPr>
            <a:spLocks noGrp="1" noChangeArrowheads="1"/>
          </p:cNvSpPr>
          <p:nvPr>
            <p:ph type="dt" sz="half" idx="1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A88DAB-3EE8-D44A-B311-E7C89BEB845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pPr fontAlgn="base"/>
            <a:r>
              <a:rPr lang="zh-CN" altLang="en-US" strike="noStrike" noProof="1"/>
              <a:t>单击此处编辑母版标题样式</a:t>
            </a:r>
            <a:endParaRPr lang="zh-CN" altLang="en-US" strike="noStrike"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fontAlgn="base"/>
            <a:r>
              <a:rPr lang="zh-CN" altLang="en-US" strike="noStrike" noProof="1"/>
              <a:t>单击此处编辑母版文本样式</a:t>
            </a:r>
            <a:endParaRPr lang="zh-CN" altLang="en-US" strike="noStrike" noProof="1"/>
          </a:p>
        </p:txBody>
      </p:sp>
      <p:sp>
        <p:nvSpPr>
          <p:cNvPr id="11" name="Rectangle 8"/>
          <p:cNvSpPr>
            <a:spLocks noGrp="1" noChangeArrowheads="1"/>
          </p:cNvSpPr>
          <p:nvPr>
            <p:ph type="dt" sz="half" idx="1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defRPr dirty="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D20C7DD6-BBE9-F448-8CD7-4B4F2C6C8B7F}"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3236912" y="0"/>
            <a:ext cx="11923712" cy="3810000"/>
            <a:chOff x="0" y="0"/>
            <a:chExt cx="7512" cy="2400"/>
          </a:xfrm>
        </p:grpSpPr>
        <p:sp>
          <p:nvSpPr>
            <p:cNvPr id="1027" name="AutoShape 3"/>
            <p:cNvSpPr/>
            <p:nvPr/>
          </p:nvSpPr>
          <p:spPr>
            <a:xfrm>
              <a:off x="0" y="432"/>
              <a:ext cx="2592" cy="1968"/>
            </a:xfrm>
            <a:custGeom>
              <a:avLst/>
              <a:gdLst/>
              <a:ahLst/>
              <a:cxnLst>
                <a:cxn ang="0">
                  <a:pos x="52" y="0"/>
                </a:cxn>
                <a:cxn ang="0">
                  <a:pos x="52" y="0"/>
                </a:cxn>
                <a:cxn ang="0">
                  <a:pos x="52" y="0"/>
                </a:cxn>
                <a:cxn ang="0">
                  <a:pos x="52" y="17"/>
                </a:cxn>
                <a:cxn ang="0">
                  <a:pos x="9" y="17"/>
                </a:cxn>
                <a:cxn ang="0">
                  <a:pos x="9" y="25"/>
                </a:cxn>
              </a:cxnLst>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solidFill>
            <a:ln w="9525">
              <a:noFill/>
            </a:ln>
          </p:spPr>
          <p:txBody>
            <a:bodyPr/>
            <a:p>
              <a:endParaRPr lang="zh-CN" altLang="en-US"/>
            </a:p>
          </p:txBody>
        </p:sp>
        <p:sp>
          <p:nvSpPr>
            <p:cNvPr id="1028" name="AutoShape 4"/>
            <p:cNvSpPr/>
            <p:nvPr/>
          </p:nvSpPr>
          <p:spPr>
            <a:xfrm>
              <a:off x="512" y="0"/>
              <a:ext cx="1949" cy="1987"/>
            </a:xfrm>
            <a:custGeom>
              <a:avLst/>
              <a:gdLst/>
              <a:ahLst/>
              <a:cxnLst>
                <a:cxn ang="0">
                  <a:pos x="30" y="0"/>
                </a:cxn>
                <a:cxn ang="0">
                  <a:pos x="30" y="0"/>
                </a:cxn>
                <a:cxn ang="0">
                  <a:pos x="30" y="0"/>
                </a:cxn>
                <a:cxn ang="0">
                  <a:pos x="30" y="17"/>
                </a:cxn>
                <a:cxn ang="0">
                  <a:pos x="5" y="17"/>
                </a:cxn>
                <a:cxn ang="0">
                  <a:pos x="5" y="25"/>
                </a:cxn>
              </a:cxnLst>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solidFill>
            <a:ln w="9525">
              <a:noFill/>
            </a:ln>
          </p:spPr>
          <p:txBody>
            <a:bodyPr/>
            <a:p>
              <a:endParaRPr lang="zh-CN" altLang="en-US"/>
            </a:p>
          </p:txBody>
        </p:sp>
        <p:sp>
          <p:nvSpPr>
            <p:cNvPr id="1029" name="Line 5"/>
            <p:cNvSpPr/>
            <p:nvPr/>
          </p:nvSpPr>
          <p:spPr>
            <a:xfrm>
              <a:off x="2904" y="960"/>
              <a:ext cx="4608" cy="0"/>
            </a:xfrm>
            <a:prstGeom prst="line">
              <a:avLst/>
            </a:prstGeom>
            <a:ln w="12700" cap="flat" cmpd="sng">
              <a:solidFill>
                <a:schemeClr val="tx1"/>
              </a:solidFill>
              <a:prstDash val="solid"/>
              <a:round/>
              <a:headEnd type="none" w="med" len="med"/>
              <a:tailEnd type="none" w="med" len="med"/>
            </a:ln>
          </p:spPr>
        </p:sp>
      </p:grpSp>
      <p:sp>
        <p:nvSpPr>
          <p:cNvPr id="1030" name="Rectangle 6"/>
          <p:cNvSpPr/>
          <p:nvPr>
            <p:ph type="title"/>
          </p:nvPr>
        </p:nvSpPr>
        <p:spPr>
          <a:xfrm>
            <a:off x="1370013" y="301625"/>
            <a:ext cx="7313612" cy="1143000"/>
          </a:xfrm>
          <a:prstGeom prst="rect">
            <a:avLst/>
          </a:prstGeom>
          <a:noFill/>
          <a:ln w="9525">
            <a:noFill/>
          </a:ln>
        </p:spPr>
        <p:txBody>
          <a:bodyPr anchor="b"/>
          <a:p>
            <a:pPr lvl="0"/>
            <a:r>
              <a:rPr lang="zh-CN" altLang="en-US"/>
              <a:t>单击此处编辑母版标题样式</a:t>
            </a:r>
            <a:endParaRPr lang="zh-CN" altLang="en-US"/>
          </a:p>
        </p:txBody>
      </p:sp>
      <p:sp>
        <p:nvSpPr>
          <p:cNvPr id="1031" name="Rectangle 7"/>
          <p:cNvSpPr/>
          <p:nvPr>
            <p:ph type="body"/>
          </p:nvPr>
        </p:nvSpPr>
        <p:spPr>
          <a:xfrm>
            <a:off x="1370013" y="1827213"/>
            <a:ext cx="7313612" cy="4114800"/>
          </a:xfrm>
          <a:prstGeom prst="rect">
            <a:avLst/>
          </a:prstGeom>
          <a:noFill/>
          <a:ln w="9525">
            <a:noFill/>
          </a:ln>
        </p:spPr>
        <p:txBody>
          <a:bodyPr anchor="t"/>
          <a:p>
            <a:pPr lvl="0"/>
            <a:r>
              <a:rPr lang="zh-CN" altLang="en-US"/>
              <a:t>单击此处编辑母版文本样式</a:t>
            </a:r>
            <a:endParaRPr lang="zh-CN" altLang="en-US"/>
          </a:p>
          <a:p>
            <a:pPr lvl="1" indent="-285750"/>
            <a:r>
              <a:rPr lang="zh-CN" altLang="en-US"/>
              <a:t>第二级</a:t>
            </a:r>
            <a:endParaRPr lang="zh-CN" altLang="en-US"/>
          </a:p>
          <a:p>
            <a:pPr lvl="2" indent="-228600"/>
            <a:r>
              <a:rPr lang="zh-CN" altLang="en-US"/>
              <a:t>第三级</a:t>
            </a:r>
            <a:endParaRPr lang="zh-CN" altLang="en-US"/>
          </a:p>
          <a:p>
            <a:pPr lvl="3" indent="-228600"/>
            <a:r>
              <a:rPr lang="zh-CN" altLang="en-US"/>
              <a:t>第四级</a:t>
            </a:r>
            <a:endParaRPr lang="zh-CN" altLang="en-US"/>
          </a:p>
          <a:p>
            <a:pPr lvl="4" indent="-228600"/>
            <a:r>
              <a:rPr lang="zh-CN" altLang="en-US"/>
              <a:t>第五级</a:t>
            </a:r>
            <a:endParaRPr lang="zh-CN" altLang="en-US"/>
          </a:p>
        </p:txBody>
      </p:sp>
      <p:sp>
        <p:nvSpPr>
          <p:cNvPr id="2"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 typeface="Arial" panose="020B0604020202020204" pitchFamily="34" charset="0"/>
              <a:buNone/>
              <a:defRPr sz="1200" noProof="1" dirty="0">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BEF60273-A1CC-8B42-82E5-F3F22C826AD3}"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openxmlformats.org/officeDocument/2006/relationships/audio" Target="../media/audio1.wav"/><Relationship Id="rId4" Type="http://schemas.openxmlformats.org/officeDocument/2006/relationships/slide" Target="slide20.xml"/><Relationship Id="rId3" Type="http://schemas.openxmlformats.org/officeDocument/2006/relationships/slide" Target="slide11.xml"/><Relationship Id="rId2" Type="http://schemas.openxmlformats.org/officeDocument/2006/relationships/slide" Target="slide3.xml"/><Relationship Id="rId1" Type="http://schemas.openxmlformats.org/officeDocument/2006/relationships/slide" Target="slide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16.xml"/><Relationship Id="rId1" Type="http://schemas.openxmlformats.org/officeDocument/2006/relationships/slide" Target="slide1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28.xml"/><Relationship Id="rId1" Type="http://schemas.openxmlformats.org/officeDocument/2006/relationships/slide" Target="slide2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emf"/></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10.xml"/><Relationship Id="rId2" Type="http://schemas.openxmlformats.org/officeDocument/2006/relationships/slide" Target="slide8.xml"/><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2.wmf"/><Relationship Id="rId1"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3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p:nvPr>
        </p:nvSpPr>
        <p:spPr/>
        <p:txBody>
          <a:bodyPr vert="horz" wrap="square" lIns="91440" tIns="45720" rIns="91440" bIns="45720" anchor="b"/>
          <a:p>
            <a:r>
              <a:rPr lang="zh-CN" altLang="en-US" sz="4000"/>
              <a:t>第十章</a:t>
            </a:r>
            <a:r>
              <a:rPr lang="en-US" altLang="zh-CN" sz="4000"/>
              <a:t>  </a:t>
            </a:r>
            <a:r>
              <a:rPr lang="zh-CN" altLang="en-US" sz="4000"/>
              <a:t>外汇市场统计</a:t>
            </a:r>
            <a:endParaRPr lang="zh-CN" altLang="en-US"/>
          </a:p>
        </p:txBody>
      </p:sp>
      <p:sp>
        <p:nvSpPr>
          <p:cNvPr id="15362" name="内容占位符 2"/>
          <p:cNvSpPr>
            <a:spLocks noGrp="1"/>
          </p:cNvSpPr>
          <p:nvPr>
            <p:ph idx="1"/>
          </p:nvPr>
        </p:nvSpPr>
        <p:spPr/>
        <p:txBody>
          <a:bodyPr vert="horz" wrap="square" lIns="91440" tIns="45720" rIns="91440" bIns="45720" anchor="t"/>
          <a:p>
            <a:r>
              <a:rPr lang="zh-CN" altLang="en-US">
                <a:hlinkClick r:id="rId1" action="ppaction://hlinksldjump"/>
              </a:rPr>
              <a:t>本章学习目标</a:t>
            </a:r>
            <a:endParaRPr lang="zh-CN" altLang="en-US"/>
          </a:p>
          <a:p>
            <a:r>
              <a:rPr lang="zh-CN" altLang="en-US">
                <a:hlinkClick r:id="rId2" action="ppaction://hlinksldjump"/>
              </a:rPr>
              <a:t>第一节</a:t>
            </a:r>
            <a:r>
              <a:rPr lang="en-US" altLang="zh-CN">
                <a:hlinkClick r:id="rId2" action="ppaction://hlinksldjump"/>
              </a:rPr>
              <a:t>  </a:t>
            </a:r>
            <a:r>
              <a:rPr lang="zh-CN" altLang="en-US">
                <a:hlinkClick r:id="rId2" action="ppaction://hlinksldjump"/>
              </a:rPr>
              <a:t>外汇市场概述</a:t>
            </a:r>
            <a:endParaRPr lang="zh-CN" altLang="en-US"/>
          </a:p>
          <a:p>
            <a:r>
              <a:rPr lang="zh-CN" altLang="en-US">
                <a:hlinkClick r:id="rId3" action="ppaction://hlinksldjump"/>
              </a:rPr>
              <a:t>第二节</a:t>
            </a:r>
            <a:r>
              <a:rPr lang="en-US" altLang="zh-CN">
                <a:hlinkClick r:id="rId3" action="ppaction://hlinksldjump"/>
              </a:rPr>
              <a:t>  </a:t>
            </a:r>
            <a:r>
              <a:rPr lang="zh-CN" altLang="en-US">
                <a:hlinkClick r:id="rId3" action="ppaction://hlinksldjump"/>
              </a:rPr>
              <a:t>外汇市场交易业务统计</a:t>
            </a:r>
            <a:endParaRPr lang="zh-CN" altLang="en-US"/>
          </a:p>
          <a:p>
            <a:r>
              <a:rPr lang="zh-CN" altLang="en-US">
                <a:hlinkClick r:id="rId4" action="ppaction://hlinksldjump"/>
              </a:rPr>
              <a:t>第三节</a:t>
            </a:r>
            <a:r>
              <a:rPr lang="en-US" altLang="zh-CN">
                <a:hlinkClick r:id="rId4" action="ppaction://hlinksldjump"/>
              </a:rPr>
              <a:t>  </a:t>
            </a:r>
            <a:r>
              <a:rPr lang="zh-CN" altLang="en-US">
                <a:hlinkClick r:id="rId4" action="ppaction://hlinksldjump"/>
              </a:rPr>
              <a:t>外汇汇率统</a:t>
            </a:r>
            <a:r>
              <a:rPr lang="zh-CN" altLang="en-US">
                <a:hlinkClick r:id="rId4" action="ppaction://hlinksldjump"/>
              </a:rPr>
              <a:t>计</a:t>
            </a:r>
            <a:endParaRPr lang="zh-CN" altLang="en-US"/>
          </a:p>
        </p:txBody>
      </p:sp>
    </p:spTree>
  </p:cSld>
  <p:clrMapOvr>
    <a:masterClrMapping/>
  </p:clrMapOvr>
  <p:transition>
    <p:newsflash/>
    <p:sndAc>
      <p:stSnd>
        <p:snd r:embed="rId5"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内容占位符 2"/>
          <p:cNvSpPr>
            <a:spLocks noGrp="1"/>
          </p:cNvSpPr>
          <p:nvPr>
            <p:ph idx="1"/>
          </p:nvPr>
        </p:nvSpPr>
        <p:spPr>
          <a:xfrm>
            <a:off x="1331913" y="1571625"/>
            <a:ext cx="7632700" cy="4449763"/>
          </a:xfrm>
        </p:spPr>
        <p:txBody>
          <a:bodyPr vert="horz" wrap="square" lIns="91440" tIns="45720" rIns="91440" bIns="45720" anchor="t"/>
          <a:p>
            <a:pPr>
              <a:buNone/>
            </a:pPr>
            <a:r>
              <a:rPr lang="zh-CN" altLang="en-US" sz="2800"/>
              <a:t>三、外汇市场统计概述</a:t>
            </a:r>
            <a:endParaRPr lang="en-US" altLang="zh-CN" sz="2800"/>
          </a:p>
          <a:p>
            <a:pPr>
              <a:buNone/>
            </a:pPr>
            <a:r>
              <a:rPr lang="zh-CN" altLang="en-US" sz="2000"/>
              <a:t>外汇市场统计是指对一国或地区在一定时期内外汇市场的供求状况及汇率变动情况进行的全面记录和分析。</a:t>
            </a:r>
            <a:endParaRPr lang="en-US" altLang="zh-CN" sz="2000"/>
          </a:p>
          <a:p>
            <a:r>
              <a:rPr lang="zh-CN" altLang="en-US" sz="2000"/>
              <a:t>其</a:t>
            </a:r>
            <a:r>
              <a:rPr lang="zh-CN" altLang="en-US" sz="2000" b="1">
                <a:solidFill>
                  <a:srgbClr val="FF0000"/>
                </a:solidFill>
              </a:rPr>
              <a:t>主要任务</a:t>
            </a:r>
            <a:r>
              <a:rPr lang="zh-CN" altLang="en-US" sz="2000"/>
              <a:t>是：计算某一时点上国家和某一地区的外汇资源，某一时期内外汇市场的供求情况，外汇交易市场的规模和构成情况，分析汇率的现状和变动趋势。</a:t>
            </a:r>
            <a:endParaRPr lang="en-US" altLang="zh-CN" sz="2000"/>
          </a:p>
          <a:p>
            <a:r>
              <a:rPr lang="zh-CN" altLang="en-US" sz="2000"/>
              <a:t>外汇市场统计的</a:t>
            </a:r>
            <a:r>
              <a:rPr lang="zh-CN" altLang="en-US" sz="2000" b="1">
                <a:solidFill>
                  <a:srgbClr val="FF0000"/>
                </a:solidFill>
              </a:rPr>
              <a:t>主要内容</a:t>
            </a:r>
            <a:r>
              <a:rPr lang="zh-CN" altLang="en-US" sz="2000"/>
              <a:t>有：外汇市场交易业务统计，外汇市场交易价格即外汇汇率及其变动统计，外汇利率统计，外汇市场风险统计及外汇市场收益统计等等。</a:t>
            </a:r>
            <a:endParaRPr lang="zh-CN" altLang="en-US" sz="2000"/>
          </a:p>
          <a:p>
            <a:r>
              <a:rPr lang="zh-CN" altLang="en-US" sz="2000"/>
              <a:t>外汇市场统计的</a:t>
            </a:r>
            <a:r>
              <a:rPr lang="zh-CN" altLang="en-US" sz="2000" b="1">
                <a:solidFill>
                  <a:srgbClr val="FF0000"/>
                </a:solidFill>
              </a:rPr>
              <a:t>主要作用</a:t>
            </a:r>
            <a:r>
              <a:rPr lang="zh-CN" altLang="en-US" sz="2000"/>
              <a:t>表现在：为国家制定外汇管理政策和进行国民经济宏观调控提供依据；为监管机构对外汇市场进行监管、控制和引导提供统计资料；为各外汇交易参与者提供准确、及时的统计资料。</a:t>
            </a:r>
            <a:endParaRPr lang="en-US" altLang="zh-CN" sz="2000"/>
          </a:p>
          <a:p>
            <a:endParaRPr lang="zh-CN" altLang="en-US" sz="20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内容占位符 2"/>
          <p:cNvSpPr>
            <a:spLocks noGrp="1"/>
          </p:cNvSpPr>
          <p:nvPr>
            <p:ph idx="1"/>
          </p:nvPr>
        </p:nvSpPr>
        <p:spPr/>
        <p:txBody>
          <a:bodyPr vert="horz" wrap="square" lIns="91440" tIns="45720" rIns="91440" bIns="45720" anchor="t"/>
          <a:p>
            <a:r>
              <a:rPr lang="zh-CN" altLang="en-US">
                <a:hlinkClick r:id="rId1" action="ppaction://hlinksldjump"/>
              </a:rPr>
              <a:t>一、外汇市场交易业务种类</a:t>
            </a:r>
            <a:endParaRPr lang="zh-CN" altLang="en-US"/>
          </a:p>
          <a:p>
            <a:r>
              <a:rPr lang="zh-CN" altLang="en-US">
                <a:hlinkClick r:id="rId2" action="ppaction://hlinksldjump"/>
              </a:rPr>
              <a:t>二、外汇市场交易额统计</a:t>
            </a:r>
            <a:endParaRPr lang="zh-CN" altLang="en-US"/>
          </a:p>
          <a:p>
            <a:endParaRPr lang="zh-CN" altLang="en-US"/>
          </a:p>
        </p:txBody>
      </p:sp>
      <p:sp>
        <p:nvSpPr>
          <p:cNvPr id="26626" name="标题 1"/>
          <p:cNvSpPr>
            <a:spLocks noGrp="1"/>
          </p:cNvSpPr>
          <p:nvPr>
            <p:ph type="title"/>
          </p:nvPr>
        </p:nvSpPr>
        <p:spPr/>
        <p:txBody>
          <a:bodyPr vert="horz" wrap="square" lIns="91440" tIns="45720" rIns="91440" bIns="45720" anchor="b"/>
          <a:p>
            <a:r>
              <a:rPr lang="zh-CN" altLang="en-US" sz="4000"/>
              <a:t>第二节</a:t>
            </a:r>
            <a:r>
              <a:rPr lang="en-US" altLang="zh-CN" sz="4000"/>
              <a:t>  </a:t>
            </a:r>
            <a:r>
              <a:rPr lang="zh-CN" altLang="en-US" sz="4000"/>
              <a:t>外汇市场交易业务统计</a:t>
            </a:r>
            <a:endParaRPr lang="zh-CN" altLang="en-US"/>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
          <p:cNvSpPr>
            <a:spLocks noGrp="1"/>
          </p:cNvSpPr>
          <p:nvPr>
            <p:ph type="title"/>
          </p:nvPr>
        </p:nvSpPr>
        <p:spPr/>
        <p:txBody>
          <a:bodyPr vert="horz" wrap="square" lIns="91440" tIns="45720" rIns="91440" bIns="45720" anchor="b"/>
          <a:p>
            <a:r>
              <a:rPr lang="zh-CN" altLang="en-US" sz="2900"/>
              <a:t>一、外汇市场交易业务种类</a:t>
            </a:r>
            <a:endParaRPr lang="zh-CN" altLang="en-US" sz="2900"/>
          </a:p>
        </p:txBody>
      </p:sp>
      <p:sp>
        <p:nvSpPr>
          <p:cNvPr id="27650" name="内容占位符 2"/>
          <p:cNvSpPr>
            <a:spLocks noGrp="1"/>
          </p:cNvSpPr>
          <p:nvPr>
            <p:ph idx="1"/>
          </p:nvPr>
        </p:nvSpPr>
        <p:spPr>
          <a:xfrm>
            <a:off x="901700" y="1643063"/>
            <a:ext cx="8027988" cy="4786312"/>
          </a:xfrm>
        </p:spPr>
        <p:txBody>
          <a:bodyPr vert="horz" wrap="square" lIns="91440" tIns="45720" rIns="91440" bIns="45720" anchor="t"/>
          <a:p>
            <a:r>
              <a:rPr lang="en-US" altLang="zh-CN" sz="2400"/>
              <a:t>(</a:t>
            </a:r>
            <a:r>
              <a:rPr lang="zh-CN" altLang="en-US" sz="2400"/>
              <a:t>一</a:t>
            </a:r>
            <a:r>
              <a:rPr lang="en-US" altLang="zh-CN" sz="2400"/>
              <a:t>)</a:t>
            </a:r>
            <a:r>
              <a:rPr lang="zh-CN" altLang="en-US" sz="2400">
                <a:solidFill>
                  <a:srgbClr val="FF0000"/>
                </a:solidFill>
              </a:rPr>
              <a:t>即期外汇交易</a:t>
            </a:r>
            <a:r>
              <a:rPr lang="en-US" altLang="zh-CN" sz="2000">
                <a:solidFill>
                  <a:srgbClr val="FF0000"/>
                </a:solidFill>
              </a:rPr>
              <a:t>(Spot Exchange Deals)</a:t>
            </a:r>
            <a:endParaRPr lang="en-US" altLang="zh-CN" sz="2400">
              <a:solidFill>
                <a:srgbClr val="FF0000"/>
              </a:solidFill>
            </a:endParaRPr>
          </a:p>
          <a:p>
            <a:pPr>
              <a:buNone/>
            </a:pPr>
            <a:r>
              <a:rPr lang="en-US" altLang="en-US" sz="2000"/>
              <a:t>    </a:t>
            </a:r>
            <a:r>
              <a:rPr lang="zh-CN" altLang="en-US" sz="2000"/>
              <a:t>也称现汇交易，其是指外汇买卖成交后，在两个营业日内交割的外汇买卖。</a:t>
            </a:r>
            <a:endParaRPr lang="en-US" altLang="zh-CN" sz="2000"/>
          </a:p>
          <a:p>
            <a:pPr>
              <a:buNone/>
            </a:pPr>
            <a:r>
              <a:rPr lang="en-US" altLang="en-US" sz="2000"/>
              <a:t>    </a:t>
            </a:r>
            <a:r>
              <a:rPr lang="zh-CN" altLang="en-US" sz="2000"/>
              <a:t>所谓交割日就是起息日，是指外汇买卖合同的到期日，在该日买卖双方互相交换货币。如果交割日为成交当天，称为当日交割（</a:t>
            </a:r>
            <a:r>
              <a:rPr lang="en-GB" altLang="zh-CN" sz="2000"/>
              <a:t>Value Today</a:t>
            </a:r>
            <a:r>
              <a:rPr lang="zh-CN" altLang="en-US" sz="2000"/>
              <a:t>）；</a:t>
            </a:r>
            <a:endParaRPr lang="en-US" altLang="zh-CN" sz="2000"/>
          </a:p>
          <a:p>
            <a:pPr>
              <a:buNone/>
            </a:pPr>
            <a:r>
              <a:rPr lang="en-US" altLang="en-US" sz="2000"/>
              <a:t>    </a:t>
            </a:r>
            <a:r>
              <a:rPr lang="zh-CN" altLang="en-US" sz="2000"/>
              <a:t>交割日为成交后的第一个营业日，称为翌日交割或明日交割</a:t>
            </a:r>
            <a:r>
              <a:rPr lang="en-GB" altLang="zh-CN" sz="2000"/>
              <a:t>(Value Tomorrow)</a:t>
            </a:r>
            <a:r>
              <a:rPr lang="zh-CN" altLang="en-US" sz="2000"/>
              <a:t>；</a:t>
            </a:r>
            <a:endParaRPr lang="en-US" altLang="zh-CN" sz="2000"/>
          </a:p>
          <a:p>
            <a:pPr>
              <a:buNone/>
            </a:pPr>
            <a:r>
              <a:rPr lang="en-US" altLang="en-US" sz="2000"/>
              <a:t>    </a:t>
            </a:r>
            <a:r>
              <a:rPr lang="zh-CN" altLang="en-US" sz="2000"/>
              <a:t>交割日为第二个营业日，则称为即期交割</a:t>
            </a:r>
            <a:r>
              <a:rPr lang="en-GB" altLang="zh-CN" sz="2000"/>
              <a:t>(Value Spot)</a:t>
            </a:r>
            <a:r>
              <a:rPr lang="zh-CN" altLang="en-US" sz="2000"/>
              <a:t>。</a:t>
            </a:r>
            <a:endParaRPr lang="en-US" altLang="zh-CN" sz="2000"/>
          </a:p>
          <a:p>
            <a:pPr>
              <a:buNone/>
            </a:pPr>
            <a:r>
              <a:rPr lang="en-US" altLang="en-US" sz="2000"/>
              <a:t>    </a:t>
            </a:r>
            <a:r>
              <a:rPr lang="zh-CN" altLang="en-US" sz="2000"/>
              <a:t>即期外汇交易的价格就是即期汇率，即期汇率是其它外汇交易的基础。</a:t>
            </a:r>
            <a:endParaRPr lang="en-US" altLang="zh-CN" sz="2000"/>
          </a:p>
          <a:p>
            <a:pPr>
              <a:buNone/>
            </a:pPr>
            <a:r>
              <a:rPr lang="en-US" altLang="en-US" sz="2000"/>
              <a:t>    </a:t>
            </a:r>
            <a:r>
              <a:rPr lang="zh-CN" altLang="en-US" sz="2000"/>
              <a:t>交割期限是区分即期外汇交易和远期外汇交易的标准之一。</a:t>
            </a:r>
            <a:endParaRPr lang="zh-CN" altLang="en-US" sz="20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内容占位符 2"/>
          <p:cNvSpPr>
            <a:spLocks noGrp="1"/>
          </p:cNvSpPr>
          <p:nvPr>
            <p:ph idx="1"/>
          </p:nvPr>
        </p:nvSpPr>
        <p:spPr>
          <a:xfrm>
            <a:off x="755650" y="1557338"/>
            <a:ext cx="8145463" cy="4967287"/>
          </a:xfrm>
        </p:spPr>
        <p:txBody>
          <a:bodyPr vert="horz" wrap="square" lIns="91440" tIns="45720" rIns="91440" bIns="45720" anchor="t"/>
          <a:p>
            <a:pPr>
              <a:buNone/>
            </a:pPr>
            <a:r>
              <a:rPr lang="en-US" altLang="zh-CN" sz="1800"/>
              <a:t>    </a:t>
            </a:r>
            <a:r>
              <a:rPr lang="en-US" altLang="zh-CN" sz="2000"/>
              <a:t>(</a:t>
            </a:r>
            <a:r>
              <a:rPr lang="zh-CN" altLang="en-US" sz="2000"/>
              <a:t>二</a:t>
            </a:r>
            <a:r>
              <a:rPr lang="en-US" altLang="zh-CN" sz="2000"/>
              <a:t>)</a:t>
            </a:r>
            <a:r>
              <a:rPr lang="zh-CN" altLang="zh-CN" sz="2000">
                <a:solidFill>
                  <a:srgbClr val="FF0000"/>
                </a:solidFill>
              </a:rPr>
              <a:t>远期外汇交易</a:t>
            </a:r>
            <a:r>
              <a:rPr lang="zh-CN" altLang="zh-CN" sz="1800">
                <a:solidFill>
                  <a:srgbClr val="FF0000"/>
                </a:solidFill>
              </a:rPr>
              <a:t>（</a:t>
            </a:r>
            <a:r>
              <a:rPr lang="en-US" altLang="zh-CN" sz="1800">
                <a:solidFill>
                  <a:srgbClr val="FF0000"/>
                </a:solidFill>
              </a:rPr>
              <a:t>Forward Exchange Transaction</a:t>
            </a:r>
            <a:r>
              <a:rPr lang="zh-CN" altLang="zh-CN" sz="1800">
                <a:solidFill>
                  <a:srgbClr val="FF0000"/>
                </a:solidFill>
              </a:rPr>
              <a:t>）</a:t>
            </a:r>
            <a:endParaRPr lang="en-US" altLang="zh-CN" sz="1800">
              <a:solidFill>
                <a:srgbClr val="FF0000"/>
              </a:solidFill>
            </a:endParaRPr>
          </a:p>
          <a:p>
            <a:pPr>
              <a:buNone/>
            </a:pPr>
            <a:r>
              <a:rPr lang="en-US" altLang="en-US" sz="2000">
                <a:solidFill>
                  <a:srgbClr val="FF0000"/>
                </a:solidFill>
              </a:rPr>
              <a:t>    </a:t>
            </a:r>
            <a:r>
              <a:rPr lang="zh-CN" altLang="en-US" sz="1800"/>
              <a:t>也称期汇交易。是一种预约购买与预约出卖的的外汇业务，也就是说买卖双方先行签订合同，规定买卖外汇的币种、数额、汇率以及将来的交割时间，到规定的交割日期，在按合同规定，买方交汇，买方付款的外汇业务</a:t>
            </a:r>
            <a:r>
              <a:rPr lang="zh-CN" altLang="en-US" sz="2000"/>
              <a:t>。</a:t>
            </a:r>
            <a:endParaRPr lang="en-US" altLang="zh-CN" sz="2000"/>
          </a:p>
          <a:p>
            <a:pPr>
              <a:buNone/>
            </a:pPr>
            <a:r>
              <a:rPr lang="en-US" altLang="en-US" sz="1800"/>
              <a:t>    </a:t>
            </a:r>
            <a:r>
              <a:rPr lang="zh-CN" altLang="en-US" sz="1800"/>
              <a:t>根据交易日的确定方式不同，远期外交汇交易可以分为固定交割日的远期交易和选择交割日的远期交易。</a:t>
            </a:r>
            <a:endParaRPr lang="en-US" altLang="zh-CN" sz="1800"/>
          </a:p>
          <a:p>
            <a:pPr>
              <a:buNone/>
            </a:pPr>
            <a:r>
              <a:rPr lang="en-US" altLang="en-US" sz="1800"/>
              <a:t>    </a:t>
            </a:r>
            <a:r>
              <a:rPr lang="zh-CN" altLang="en-US" sz="1800"/>
              <a:t>前者是指事先具体规定交割日期的远期外汇买卖，以避免经过一段时间因汇率变动而造成的风险。</a:t>
            </a:r>
            <a:endParaRPr lang="en-US" altLang="zh-CN" sz="1800"/>
          </a:p>
          <a:p>
            <a:pPr>
              <a:buNone/>
            </a:pPr>
            <a:r>
              <a:rPr lang="en-US" altLang="en-US" sz="1800"/>
              <a:t>    </a:t>
            </a:r>
            <a:r>
              <a:rPr lang="zh-CN" altLang="en-US" sz="1800"/>
              <a:t>后者是指交易的一方可在成交日的第三天起至约定的期限内的任何一个营业日，要求交易的另一方按照双方约定的远期汇率比进行交割的交易方式。</a:t>
            </a:r>
            <a:endParaRPr lang="en-US" altLang="zh-CN" sz="1800"/>
          </a:p>
          <a:p>
            <a:pPr>
              <a:buNone/>
            </a:pPr>
            <a:r>
              <a:rPr lang="en-US" altLang="zh-CN" sz="2000"/>
              <a:t>          </a:t>
            </a:r>
            <a:endParaRPr lang="zh-CN" altLang="en-US" sz="2000"/>
          </a:p>
        </p:txBody>
      </p:sp>
      <p:sp>
        <p:nvSpPr>
          <p:cNvPr id="28674" name="标题 1"/>
          <p:cNvSpPr txBox="1"/>
          <p:nvPr/>
        </p:nvSpPr>
        <p:spPr>
          <a:xfrm>
            <a:off x="1258888" y="404813"/>
            <a:ext cx="7786687" cy="873125"/>
          </a:xfrm>
          <a:prstGeom prst="rect">
            <a:avLst/>
          </a:prstGeom>
          <a:noFill/>
          <a:ln w="9525">
            <a:noFill/>
          </a:ln>
        </p:spPr>
        <p:txBody>
          <a:bodyPr anchor="b"/>
          <a:p>
            <a:pPr marL="342900" indent="-342900" eaLnBrk="0" hangingPunct="0">
              <a:spcBef>
                <a:spcPct val="20000"/>
              </a:spcBef>
              <a:buClr>
                <a:schemeClr val="tx2"/>
              </a:buClr>
              <a:buSzPct val="70000"/>
              <a:buFont typeface="Wingdings" panose="05000000000000000000" pitchFamily="2" charset="2"/>
              <a:buChar char="¡"/>
            </a:pPr>
            <a:endParaRPr lang="zh-CN" altLang="en-US" sz="2400">
              <a:solidFill>
                <a:srgbClr val="FF0000"/>
              </a:solidFill>
              <a:latin typeface="Verdana" panose="020B0604030504040204" pitchFamily="34" charset="0"/>
              <a:ea typeface="宋体" panose="02010600030101010101" pitchFamily="2" charset="-122"/>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9697" name="标题 1"/>
          <p:cNvSpPr>
            <a:spLocks noGrp="1"/>
          </p:cNvSpPr>
          <p:nvPr>
            <p:ph type="title"/>
          </p:nvPr>
        </p:nvSpPr>
        <p:spPr/>
        <p:txBody>
          <a:bodyPr vert="horz" wrap="square" lIns="91440" tIns="45720" rIns="91440" bIns="45720" anchor="b"/>
          <a:p>
            <a:pPr>
              <a:buNone/>
            </a:pPr>
            <a:endParaRPr lang="zh-CN" altLang="en-US"/>
          </a:p>
        </p:txBody>
      </p:sp>
      <p:sp>
        <p:nvSpPr>
          <p:cNvPr id="29698" name="内容占位符 2"/>
          <p:cNvSpPr>
            <a:spLocks noGrp="1"/>
          </p:cNvSpPr>
          <p:nvPr>
            <p:ph idx="1"/>
          </p:nvPr>
        </p:nvSpPr>
        <p:spPr>
          <a:xfrm>
            <a:off x="1370013" y="1827213"/>
            <a:ext cx="7313612" cy="4554537"/>
          </a:xfrm>
        </p:spPr>
        <p:txBody>
          <a:bodyPr vert="horz" wrap="square" lIns="91440" tIns="45720" rIns="91440" bIns="45720" anchor="t"/>
          <a:p>
            <a:pPr>
              <a:buNone/>
            </a:pPr>
            <a:r>
              <a:rPr lang="en-US" altLang="en-US" sz="2000"/>
              <a:t> </a:t>
            </a:r>
            <a:r>
              <a:rPr lang="en-US" altLang="zh-CN" sz="2000"/>
              <a:t>(</a:t>
            </a:r>
            <a:r>
              <a:rPr lang="zh-CN" altLang="en-US" sz="2000"/>
              <a:t>三</a:t>
            </a:r>
            <a:r>
              <a:rPr lang="en-US" altLang="zh-CN" sz="2000"/>
              <a:t>)</a:t>
            </a:r>
            <a:r>
              <a:rPr lang="zh-CN" altLang="en-US" sz="2000">
                <a:solidFill>
                  <a:srgbClr val="FF0000"/>
                </a:solidFill>
              </a:rPr>
              <a:t>外汇期货交易</a:t>
            </a:r>
            <a:r>
              <a:rPr lang="en-US" altLang="zh-CN" sz="1800">
                <a:solidFill>
                  <a:srgbClr val="FF0000"/>
                </a:solidFill>
              </a:rPr>
              <a:t>(Foreign Exchange Future)</a:t>
            </a:r>
            <a:endParaRPr lang="zh-CN" altLang="en-US" sz="2000">
              <a:solidFill>
                <a:srgbClr val="FF0000"/>
              </a:solidFill>
            </a:endParaRPr>
          </a:p>
          <a:p>
            <a:pPr>
              <a:buNone/>
            </a:pPr>
            <a:r>
              <a:rPr lang="en-US" altLang="en-US" sz="2000"/>
              <a:t>    </a:t>
            </a:r>
            <a:r>
              <a:rPr lang="zh-CN" altLang="en-US" sz="1800"/>
              <a:t>也称货币期货，是指外汇买卖双方于将来时间</a:t>
            </a:r>
            <a:r>
              <a:rPr lang="en-GB" altLang="zh-CN" sz="1800"/>
              <a:t>(</a:t>
            </a:r>
            <a:r>
              <a:rPr lang="zh-CN" altLang="en-US" sz="1800"/>
              <a:t>未来某日</a:t>
            </a:r>
            <a:r>
              <a:rPr lang="en-GB" altLang="zh-CN" sz="1800"/>
              <a:t>)</a:t>
            </a:r>
            <a:r>
              <a:rPr lang="zh-CN" altLang="en-US" sz="1800"/>
              <a:t>，以在有组织的交易所内公开叫价确定的价格，买入或卖出某一标准数量的特定货币的外汇买卖。</a:t>
            </a:r>
            <a:endParaRPr lang="en-US" altLang="zh-CN" sz="1800"/>
          </a:p>
          <a:p>
            <a:pPr>
              <a:buNone/>
            </a:pPr>
            <a:r>
              <a:rPr lang="en-US" altLang="en-US" sz="1800"/>
              <a:t>    </a:t>
            </a:r>
            <a:r>
              <a:rPr lang="zh-CN" altLang="en-US" sz="1800"/>
              <a:t>外汇期货交易具有以下特征：外汇期货是标准化的合约；交易双方要交纳执行保证金；外汇期货交易一般不进行最后的交割；外汇期货交易须在交易所内通过经纪人进行；期货和现货价格具有平行变动性且差价越来越小。外汇期货交易具有价格发现功能和规避风险的功能。</a:t>
            </a:r>
            <a:endParaRPr lang="en-US" altLang="zh-CN" sz="1800"/>
          </a:p>
          <a:p>
            <a:r>
              <a:rPr lang="en-US" altLang="zh-CN" sz="1800"/>
              <a:t>(</a:t>
            </a:r>
            <a:r>
              <a:rPr lang="zh-CN" altLang="en-US" sz="1800"/>
              <a:t>四</a:t>
            </a:r>
            <a:r>
              <a:rPr lang="en-US" altLang="zh-CN" sz="1800"/>
              <a:t>)</a:t>
            </a:r>
            <a:r>
              <a:rPr lang="zh-CN" altLang="en-US" sz="1800">
                <a:solidFill>
                  <a:srgbClr val="FF0000"/>
                </a:solidFill>
              </a:rPr>
              <a:t>外汇期权</a:t>
            </a:r>
            <a:r>
              <a:rPr lang="en-US" altLang="zh-CN" sz="1800">
                <a:solidFill>
                  <a:srgbClr val="FF0000"/>
                </a:solidFill>
              </a:rPr>
              <a:t>(Foreign Exchange Option)</a:t>
            </a:r>
            <a:endParaRPr lang="en-US" altLang="zh-CN" sz="1800">
              <a:solidFill>
                <a:srgbClr val="FF0000"/>
              </a:solidFill>
            </a:endParaRPr>
          </a:p>
          <a:p>
            <a:r>
              <a:rPr lang="zh-CN" altLang="en-US" sz="1800"/>
              <a:t>也称货币期权，它是这样一种契约，规定其购买人以期权费为代价，享有在合同期日或到期日之前以双方约定的价格购买或出卖一定数额外汇的权利。当行情对购买者有利时，他有权买进或卖出该种外汇，如果行情对他不利，他有权选择放弃行使期权。期权卖方则有义务在买方要求交割时履约，而不论此时行情对他是否有利。</a:t>
            </a:r>
            <a:endParaRPr lang="zh-CN" altLang="en-US" sz="1800">
              <a:solidFill>
                <a:srgbClr val="FF0000"/>
              </a:solidFill>
            </a:endParaRPr>
          </a:p>
          <a:p>
            <a:pPr>
              <a:buNone/>
            </a:pPr>
            <a:endParaRPr lang="zh-CN" altLang="en-US" sz="180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内容占位符 2"/>
          <p:cNvSpPr>
            <a:spLocks noGrp="1"/>
          </p:cNvSpPr>
          <p:nvPr>
            <p:ph idx="1"/>
          </p:nvPr>
        </p:nvSpPr>
        <p:spPr>
          <a:xfrm>
            <a:off x="928688" y="1643063"/>
            <a:ext cx="8001000" cy="4857750"/>
          </a:xfrm>
        </p:spPr>
        <p:txBody>
          <a:bodyPr vert="horz" wrap="square" lIns="91440" tIns="45720" rIns="91440" bIns="45720" anchor="t"/>
          <a:p>
            <a:pPr>
              <a:buNone/>
            </a:pPr>
            <a:r>
              <a:rPr lang="en-US" altLang="zh-CN" sz="2400"/>
              <a:t>(</a:t>
            </a:r>
            <a:r>
              <a:rPr lang="zh-CN" altLang="en-US" sz="2400"/>
              <a:t>五</a:t>
            </a:r>
            <a:r>
              <a:rPr lang="en-US" altLang="zh-CN" sz="2400"/>
              <a:t>)</a:t>
            </a:r>
            <a:r>
              <a:rPr lang="zh-CN" altLang="en-US" sz="2400">
                <a:solidFill>
                  <a:srgbClr val="FF0000"/>
                </a:solidFill>
              </a:rPr>
              <a:t>金融互换</a:t>
            </a:r>
            <a:r>
              <a:rPr lang="zh-CN" altLang="en-US" sz="2000">
                <a:solidFill>
                  <a:srgbClr val="FF0000"/>
                </a:solidFill>
              </a:rPr>
              <a:t>（</a:t>
            </a:r>
            <a:r>
              <a:rPr lang="en-US" altLang="zh-CN" sz="2000">
                <a:solidFill>
                  <a:srgbClr val="FF0000"/>
                </a:solidFill>
              </a:rPr>
              <a:t>Finance Swap</a:t>
            </a:r>
            <a:r>
              <a:rPr lang="zh-CN" altLang="en-US" sz="2000">
                <a:solidFill>
                  <a:srgbClr val="FF0000"/>
                </a:solidFill>
              </a:rPr>
              <a:t>）</a:t>
            </a:r>
            <a:endParaRPr lang="zh-CN" altLang="en-US" sz="2400">
              <a:solidFill>
                <a:srgbClr val="FF0000"/>
              </a:solidFill>
            </a:endParaRPr>
          </a:p>
          <a:p>
            <a:pPr>
              <a:buNone/>
            </a:pPr>
            <a:r>
              <a:rPr lang="en-US" altLang="en-US" sz="2000"/>
              <a:t>    </a:t>
            </a:r>
            <a:r>
              <a:rPr lang="zh-CN" altLang="en-US" sz="2000"/>
              <a:t>金融互换是指“互换双方签约同意，在确定期限内互相交换一系列支付的一种金融活动。”</a:t>
            </a:r>
            <a:endParaRPr lang="zh-CN" altLang="en-US" sz="2000"/>
          </a:p>
          <a:p>
            <a:pPr>
              <a:buNone/>
            </a:pPr>
            <a:r>
              <a:rPr lang="en-US" altLang="en-US" sz="2000"/>
              <a:t>    </a:t>
            </a:r>
            <a:r>
              <a:rPr lang="zh-CN" altLang="en-US" sz="2000"/>
              <a:t>金融互换主要有货币互换和利率互换两种形式。</a:t>
            </a:r>
            <a:endParaRPr lang="en-US" altLang="zh-CN" sz="2000"/>
          </a:p>
          <a:p>
            <a:pPr>
              <a:buNone/>
            </a:pPr>
            <a:r>
              <a:rPr lang="en-US" altLang="en-US" sz="2000"/>
              <a:t>    </a:t>
            </a:r>
            <a:r>
              <a:rPr lang="zh-CN" altLang="en-US" sz="2000"/>
              <a:t>货币互换（</a:t>
            </a:r>
            <a:r>
              <a:rPr lang="en-GB" altLang="zh-CN" sz="2000"/>
              <a:t>Currency Swap</a:t>
            </a:r>
            <a:r>
              <a:rPr lang="zh-CN" altLang="en-US" sz="2000"/>
              <a:t>），也称货币掉期，是指交易双方根据互补的需要，以协定的本金和利率为基础，进行债务或投资的本金交换并结清利息的一种交易活动；</a:t>
            </a:r>
            <a:endParaRPr lang="en-US" altLang="zh-CN" sz="2000"/>
          </a:p>
          <a:p>
            <a:pPr>
              <a:buNone/>
            </a:pPr>
            <a:r>
              <a:rPr lang="en-US" altLang="en-US" sz="2000"/>
              <a:t>    </a:t>
            </a:r>
            <a:r>
              <a:rPr lang="zh-CN" altLang="en-US" sz="2000"/>
              <a:t>利率互换</a:t>
            </a:r>
            <a:r>
              <a:rPr lang="en-GB" altLang="zh-CN" sz="2000"/>
              <a:t>(Interest Rate Swap)</a:t>
            </a:r>
            <a:r>
              <a:rPr lang="zh-CN" altLang="en-US" sz="2000"/>
              <a:t>，也称利率掉期，是指交易双方在两笔同种货币，金额相同，期限一样，但付息方法不同的资产或负债之间进行的相互交换利率的活动。</a:t>
            </a:r>
            <a:endParaRPr lang="en-US" altLang="zh-CN" sz="2000"/>
          </a:p>
          <a:p>
            <a:pPr>
              <a:buNone/>
            </a:pPr>
            <a:r>
              <a:rPr lang="en-US" altLang="zh-CN" sz="2000"/>
              <a:t>(</a:t>
            </a:r>
            <a:r>
              <a:rPr lang="zh-CN" altLang="en-US" sz="2000"/>
              <a:t>六</a:t>
            </a:r>
            <a:r>
              <a:rPr lang="en-US" altLang="zh-CN" sz="2000"/>
              <a:t>)</a:t>
            </a:r>
            <a:r>
              <a:rPr lang="zh-CN" altLang="en-US" sz="2000"/>
              <a:t> </a:t>
            </a:r>
            <a:r>
              <a:rPr lang="zh-CN" altLang="en-US" sz="2000">
                <a:solidFill>
                  <a:srgbClr val="FF0000"/>
                </a:solidFill>
              </a:rPr>
              <a:t>外汇套汇交易</a:t>
            </a:r>
            <a:endParaRPr lang="en-US" altLang="zh-CN" sz="2000"/>
          </a:p>
          <a:p>
            <a:pPr>
              <a:buNone/>
            </a:pPr>
            <a:r>
              <a:rPr lang="en-US" altLang="en-US" sz="2000"/>
              <a:t>    </a:t>
            </a:r>
            <a:r>
              <a:rPr lang="zh-CN" altLang="en-US" sz="2000"/>
              <a:t>是指利用不同的外汇市场在汇率上的差异，或不同交割期限进行外汇买卖，以防范汇率风险或谋取套汇利益的外汇交易活动。外汇套汇交易有直接套汇、间接套汇和套利三种。</a:t>
            </a:r>
            <a:endParaRPr lang="zh-CN" altLang="en-US" sz="2000"/>
          </a:p>
        </p:txBody>
      </p:sp>
      <p:sp>
        <p:nvSpPr>
          <p:cNvPr id="30722" name="标题 1"/>
          <p:cNvSpPr txBox="1"/>
          <p:nvPr/>
        </p:nvSpPr>
        <p:spPr>
          <a:xfrm>
            <a:off x="1071563" y="555625"/>
            <a:ext cx="7786687" cy="873125"/>
          </a:xfrm>
          <a:prstGeom prst="rect">
            <a:avLst/>
          </a:prstGeom>
          <a:noFill/>
          <a:ln w="9525">
            <a:noFill/>
          </a:ln>
        </p:spPr>
        <p:txBody>
          <a:bodyPr anchor="b"/>
          <a:p>
            <a:pPr marL="342900" indent="-342900" eaLnBrk="0" hangingPunct="0">
              <a:spcBef>
                <a:spcPct val="20000"/>
              </a:spcBef>
              <a:buClr>
                <a:schemeClr val="tx2"/>
              </a:buClr>
              <a:buSzPct val="70000"/>
              <a:buFont typeface="Wingdings" panose="05000000000000000000" pitchFamily="2" charset="2"/>
              <a:buChar char="¡"/>
            </a:pPr>
            <a:endParaRPr lang="zh-CN" altLang="en-US" sz="2400">
              <a:solidFill>
                <a:srgbClr val="FF0000"/>
              </a:solidFill>
              <a:latin typeface="Verdana" panose="020B0604030504040204" pitchFamily="34" charset="0"/>
              <a:ea typeface="宋体" panose="02010600030101010101" pitchFamily="2" charset="-122"/>
            </a:endParaRPr>
          </a:p>
        </p:txBody>
      </p:sp>
      <p:sp>
        <p:nvSpPr>
          <p:cNvPr id="30723" name="标题 1"/>
          <p:cNvSpPr txBox="1"/>
          <p:nvPr/>
        </p:nvSpPr>
        <p:spPr>
          <a:xfrm>
            <a:off x="1036638" y="5516563"/>
            <a:ext cx="7785100" cy="873125"/>
          </a:xfrm>
          <a:prstGeom prst="rect">
            <a:avLst/>
          </a:prstGeom>
          <a:noFill/>
          <a:ln w="9525">
            <a:noFill/>
          </a:ln>
        </p:spPr>
        <p:txBody>
          <a:bodyPr anchor="b"/>
          <a:p>
            <a:pPr marL="342900" indent="-342900" eaLnBrk="0" hangingPunct="0">
              <a:spcBef>
                <a:spcPct val="20000"/>
              </a:spcBef>
              <a:buClr>
                <a:schemeClr val="tx2"/>
              </a:buClr>
              <a:buSzPct val="70000"/>
              <a:buFont typeface="Wingdings" panose="05000000000000000000" pitchFamily="2" charset="2"/>
              <a:buChar char="¡"/>
            </a:pPr>
            <a:endParaRPr lang="zh-CN" altLang="en-US" sz="2400">
              <a:solidFill>
                <a:srgbClr val="FF0000"/>
              </a:solidFill>
              <a:latin typeface="Verdana" panose="020B0604030504040204" pitchFamily="34" charset="0"/>
              <a:ea typeface="宋体" panose="02010600030101010101" pitchFamily="2" charset="-122"/>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内容占位符 2"/>
          <p:cNvSpPr>
            <a:spLocks noGrp="1"/>
          </p:cNvSpPr>
          <p:nvPr>
            <p:ph idx="1"/>
          </p:nvPr>
        </p:nvSpPr>
        <p:spPr>
          <a:xfrm>
            <a:off x="1254125" y="1711325"/>
            <a:ext cx="7421563" cy="2171700"/>
          </a:xfrm>
        </p:spPr>
        <p:txBody>
          <a:bodyPr vert="horz" wrap="square" lIns="91440" tIns="45720" rIns="91440" bIns="45720" anchor="t"/>
          <a:p>
            <a:pPr>
              <a:buNone/>
            </a:pPr>
            <a:r>
              <a:rPr lang="en-US" altLang="zh-CN" sz="2400"/>
              <a:t> (</a:t>
            </a:r>
            <a:r>
              <a:rPr lang="zh-CN" altLang="en-US" sz="2400"/>
              <a:t>七</a:t>
            </a:r>
            <a:r>
              <a:rPr lang="en-US" altLang="zh-CN" sz="2400"/>
              <a:t>)</a:t>
            </a:r>
            <a:r>
              <a:rPr lang="zh-CN" altLang="en-US" sz="2400">
                <a:solidFill>
                  <a:srgbClr val="FF0000"/>
                </a:solidFill>
              </a:rPr>
              <a:t>外汇掉期交易</a:t>
            </a:r>
            <a:r>
              <a:rPr lang="en-US" altLang="zh-CN" sz="2000">
                <a:solidFill>
                  <a:srgbClr val="FF0000"/>
                </a:solidFill>
              </a:rPr>
              <a:t>(Swap)</a:t>
            </a:r>
            <a:endParaRPr lang="zh-CN" altLang="en-US" sz="2400">
              <a:solidFill>
                <a:srgbClr val="FF0000"/>
              </a:solidFill>
            </a:endParaRPr>
          </a:p>
          <a:p>
            <a:pPr>
              <a:buNone/>
            </a:pPr>
            <a:r>
              <a:rPr lang="en-US" altLang="zh-CN" sz="2400"/>
              <a:t> </a:t>
            </a:r>
            <a:r>
              <a:rPr lang="zh-CN" altLang="zh-CN" sz="2000"/>
              <a:t>是指对不同交割期的外汇交易同时进行反方向操作，以期获利和回避风险的外汇交易。掉期交易有即期对即期掉期交易、远期对远期掉期交易和即期对远期交易。其中最常见的是即期对远期的掉期交易。</a:t>
            </a:r>
            <a:endParaRPr lang="en-US" altLang="zh-CN" sz="2400"/>
          </a:p>
          <a:p>
            <a:pPr>
              <a:buNone/>
            </a:pPr>
            <a:r>
              <a:rPr lang="en-US" altLang="zh-CN" sz="2400"/>
              <a:t> </a:t>
            </a:r>
            <a:endParaRPr lang="en-US" altLang="zh-CN" sz="2400"/>
          </a:p>
          <a:p>
            <a:pPr>
              <a:buNone/>
            </a:pPr>
            <a:endParaRPr lang="en-US" altLang="zh-CN" sz="16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2769" name="标题 1"/>
          <p:cNvSpPr>
            <a:spLocks noGrp="1"/>
          </p:cNvSpPr>
          <p:nvPr>
            <p:ph type="title"/>
          </p:nvPr>
        </p:nvSpPr>
        <p:spPr/>
        <p:txBody>
          <a:bodyPr vert="horz" wrap="square" lIns="91440" tIns="45720" rIns="91440" bIns="45720" anchor="b"/>
          <a:p>
            <a:pPr>
              <a:buNone/>
            </a:pPr>
            <a:r>
              <a:rPr lang="zh-CN" altLang="en-US"/>
              <a:t>二、外汇市场交易额统计</a:t>
            </a:r>
            <a:endParaRPr lang="zh-CN" altLang="en-US"/>
          </a:p>
        </p:txBody>
      </p:sp>
      <p:sp>
        <p:nvSpPr>
          <p:cNvPr id="32770" name="内容占位符 2"/>
          <p:cNvSpPr>
            <a:spLocks noGrp="1"/>
          </p:cNvSpPr>
          <p:nvPr>
            <p:ph idx="1"/>
          </p:nvPr>
        </p:nvSpPr>
        <p:spPr>
          <a:xfrm>
            <a:off x="1370013" y="1628775"/>
            <a:ext cx="7313612" cy="4321175"/>
          </a:xfrm>
        </p:spPr>
        <p:txBody>
          <a:bodyPr vert="horz" wrap="square" lIns="91440" tIns="45720" rIns="91440" bIns="45720" anchor="t"/>
          <a:p>
            <a:r>
              <a:rPr lang="zh-CN" altLang="zh-CN" sz="1800"/>
              <a:t>外汇市场交易额可以通过以下指标从不同的层次来进行统计：</a:t>
            </a:r>
            <a:r>
              <a:rPr lang="zh-CN" altLang="zh-CN" sz="1800">
                <a:solidFill>
                  <a:srgbClr val="196666"/>
                </a:solidFill>
              </a:rPr>
              <a:t>报告期外汇市场即期外汇交易额</a:t>
            </a:r>
            <a:r>
              <a:rPr lang="zh-CN" altLang="zh-CN" sz="1800"/>
              <a:t>、</a:t>
            </a:r>
            <a:r>
              <a:rPr lang="zh-CN" altLang="zh-CN" sz="1800">
                <a:solidFill>
                  <a:srgbClr val="196666"/>
                </a:solidFill>
              </a:rPr>
              <a:t>报告期外汇市场远期外汇交易额</a:t>
            </a:r>
            <a:r>
              <a:rPr lang="zh-CN" altLang="zh-CN" sz="1800"/>
              <a:t>、</a:t>
            </a:r>
            <a:r>
              <a:rPr lang="zh-CN" altLang="zh-CN" sz="1800">
                <a:solidFill>
                  <a:srgbClr val="196666"/>
                </a:solidFill>
              </a:rPr>
              <a:t>报告期外汇市场指定银行之间的外汇交易额</a:t>
            </a:r>
            <a:r>
              <a:rPr lang="zh-CN" altLang="zh-CN" sz="1800"/>
              <a:t>以及</a:t>
            </a:r>
            <a:r>
              <a:rPr lang="zh-CN" altLang="zh-CN" sz="1800">
                <a:solidFill>
                  <a:srgbClr val="196666"/>
                </a:solidFill>
              </a:rPr>
              <a:t>报告期外汇市场外汇交易总额</a:t>
            </a:r>
            <a:r>
              <a:rPr lang="zh-CN" altLang="zh-CN" sz="1800"/>
              <a:t>。</a:t>
            </a:r>
            <a:endParaRPr lang="en-US" altLang="zh-CN" sz="1800"/>
          </a:p>
          <a:p>
            <a:r>
              <a:rPr lang="zh-CN" altLang="en-US" sz="1800" b="1"/>
              <a:t>（一）报告期外汇市场即期外汇交易额</a:t>
            </a:r>
            <a:endParaRPr lang="zh-CN" altLang="en-US" sz="1800" b="1"/>
          </a:p>
          <a:p>
            <a:pPr>
              <a:buNone/>
            </a:pPr>
            <a:r>
              <a:rPr lang="en-US" altLang="en-US" sz="1800"/>
              <a:t>      </a:t>
            </a:r>
            <a:r>
              <a:rPr lang="zh-CN" altLang="en-US" sz="1800"/>
              <a:t>在一定程度上反映外汇市场的规模。</a:t>
            </a:r>
            <a:endParaRPr lang="en-US" altLang="zh-CN" sz="1800"/>
          </a:p>
          <a:p>
            <a:r>
              <a:rPr lang="zh-CN" altLang="en-US" sz="1800" b="1"/>
              <a:t>（二）报告期外汇市场远期外汇交易额</a:t>
            </a:r>
            <a:endParaRPr lang="zh-CN" altLang="en-US" sz="1800" b="1"/>
          </a:p>
          <a:p>
            <a:r>
              <a:rPr lang="zh-CN" altLang="en-US" sz="1800" b="1"/>
              <a:t>（三）报告期外汇市场指定银行之间的外汇交易额</a:t>
            </a:r>
            <a:endParaRPr lang="zh-CN" altLang="en-US" sz="1800" b="1"/>
          </a:p>
          <a:p>
            <a:pPr>
              <a:buNone/>
            </a:pPr>
            <a:r>
              <a:rPr lang="en-US" altLang="zh-CN" sz="1800"/>
              <a:t>     </a:t>
            </a:r>
            <a:r>
              <a:rPr lang="zh-CN" altLang="en-US" sz="1800"/>
              <a:t>这一指标根据不同的期限分别加以统计，来反映指定银行之间远外汇交易过程中发生的卖超或买超时银行之间的调剂情况，从而进一步反映外汇需求的动向。下表是我国一些年份银行间资金拆借和银行间外汇交易额统计（</a:t>
            </a:r>
            <a:r>
              <a:rPr lang="en-US" altLang="zh-CN" sz="1800"/>
              <a:t>1996</a:t>
            </a:r>
            <a:r>
              <a:rPr lang="zh-CN" altLang="zh-CN" sz="1800"/>
              <a:t>—</a:t>
            </a:r>
            <a:r>
              <a:rPr lang="en-US" altLang="zh-CN" sz="1800"/>
              <a:t>2000</a:t>
            </a:r>
            <a:r>
              <a:rPr lang="zh-CN" altLang="en-US" sz="1800"/>
              <a:t>年）。</a:t>
            </a:r>
            <a:endParaRPr lang="en-US" altLang="zh-CN" sz="1800"/>
          </a:p>
          <a:p>
            <a:pPr>
              <a:buNone/>
            </a:pPr>
            <a:r>
              <a:rPr lang="zh-CN" altLang="zh-CN" sz="1800" b="1"/>
              <a:t>（四）报告期外汇市场外汇交易总额</a:t>
            </a:r>
            <a:endParaRPr lang="en-US" altLang="zh-CN" sz="1800"/>
          </a:p>
          <a:p>
            <a:pPr>
              <a:buNone/>
            </a:pPr>
            <a:endParaRPr lang="zh-CN" altLang="en-US" sz="1800"/>
          </a:p>
          <a:p>
            <a:pPr lvl="1"/>
            <a:endParaRPr lang="zh-CN" altLang="en-US" sz="180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3793" name="标题 1"/>
          <p:cNvSpPr>
            <a:spLocks noGrp="1"/>
          </p:cNvSpPr>
          <p:nvPr>
            <p:ph type="title"/>
          </p:nvPr>
        </p:nvSpPr>
        <p:spPr/>
        <p:txBody>
          <a:bodyPr vert="horz" wrap="square" lIns="91440" tIns="45720" rIns="91440" bIns="45720" anchor="b"/>
          <a:p>
            <a:endParaRPr lang="zh-CN" altLang="en-US"/>
          </a:p>
        </p:txBody>
      </p:sp>
      <p:sp>
        <p:nvSpPr>
          <p:cNvPr id="33794" name="内容占位符 2"/>
          <p:cNvSpPr>
            <a:spLocks noGrp="1"/>
          </p:cNvSpPr>
          <p:nvPr>
            <p:ph idx="1"/>
          </p:nvPr>
        </p:nvSpPr>
        <p:spPr>
          <a:xfrm>
            <a:off x="1000125" y="1500188"/>
            <a:ext cx="7858125" cy="488950"/>
          </a:xfrm>
        </p:spPr>
        <p:txBody>
          <a:bodyPr vert="horz" wrap="square" lIns="91440" tIns="45720" rIns="91440" bIns="45720" anchor="t"/>
          <a:p>
            <a:pPr algn="ctr">
              <a:buNone/>
            </a:pPr>
            <a:r>
              <a:rPr sz="1800" b="1"/>
              <a:t>表10-1  2020年5月我国银行间市场交易概览表（单位：万亿元人民币）</a:t>
            </a:r>
            <a:endParaRPr sz="1800" b="1"/>
          </a:p>
        </p:txBody>
      </p:sp>
      <p:graphicFrame>
        <p:nvGraphicFramePr>
          <p:cNvPr id="2" name="表格 1"/>
          <p:cNvGraphicFramePr/>
          <p:nvPr>
            <p:custDataLst>
              <p:tags r:id="rId1"/>
            </p:custDataLst>
          </p:nvPr>
        </p:nvGraphicFramePr>
        <p:xfrm>
          <a:off x="1370330" y="2146300"/>
          <a:ext cx="7213600" cy="3959860"/>
        </p:xfrm>
        <a:graphic>
          <a:graphicData uri="http://schemas.openxmlformats.org/drawingml/2006/table">
            <a:tbl>
              <a:tblPr firstRow="1" bandRow="1">
                <a:tableStyleId>{5940675A-B579-460E-94D1-54222C63F5DA}</a:tableStyleId>
              </a:tblPr>
              <a:tblGrid>
                <a:gridCol w="1576705"/>
                <a:gridCol w="1274445"/>
                <a:gridCol w="1519555"/>
                <a:gridCol w="1345565"/>
                <a:gridCol w="1497330"/>
              </a:tblGrid>
              <a:tr h="333375">
                <a:tc>
                  <a:txBody>
                    <a:bodyPr/>
                    <a:p>
                      <a:pPr indent="0">
                        <a:buNone/>
                      </a:pPr>
                      <a:r>
                        <a:rPr lang="en-US" sz="1000" b="0">
                          <a:solidFill>
                            <a:srgbClr val="000000"/>
                          </a:solidFill>
                          <a:latin typeface="NEU-BZ-S92" charset="0"/>
                          <a:cs typeface="NEU-BZ-S92" charset="0"/>
                        </a:rPr>
                        <a:t> </a:t>
                      </a:r>
                      <a:endParaRPr lang="en-US" altLang="en-US" sz="1000" b="0">
                        <a:solidFill>
                          <a:srgbClr val="000000"/>
                        </a:solidFill>
                        <a:latin typeface="NEU-BZ-S92" charset="0"/>
                        <a:ea typeface="NEU-BZ-S92" charset="0"/>
                        <a:cs typeface="NEU-BZ-S92"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交易量</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同比增长</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环比增长</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年累计交易量</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73685">
                <a:tc gridSpan="5">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本币市场</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54330">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货币市场</a:t>
                      </a:r>
                      <a:r>
                        <a:rPr lang="en-US" sz="1000" b="0">
                          <a:solidFill>
                            <a:srgbClr val="000000"/>
                          </a:solidFill>
                          <a:latin typeface="Calibri" panose="020F0502020204030204" charset="0"/>
                          <a:cs typeface="Calibri" panose="020F0502020204030204" charset="0"/>
                        </a:rPr>
                        <a:t> </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101.2</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19.5%</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17.5%</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458.6</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0845">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债券市场</a:t>
                      </a:r>
                      <a:r>
                        <a:rPr lang="en-US" sz="1000" b="0">
                          <a:solidFill>
                            <a:srgbClr val="000000"/>
                          </a:solidFill>
                          <a:latin typeface="Calibri" panose="020F0502020204030204" charset="0"/>
                          <a:cs typeface="Calibri" panose="020F0502020204030204" charset="0"/>
                        </a:rPr>
                        <a:t> </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22.3</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18.0%</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13.9%</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98.2</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1795">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利率衍生品市场</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1.6</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-0.2%</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-27.3%</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8.2</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411480">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合计</a:t>
                      </a:r>
                      <a:r>
                        <a:rPr lang="en-US" sz="1000" b="0">
                          <a:solidFill>
                            <a:srgbClr val="000000"/>
                          </a:solidFill>
                          <a:latin typeface="Calibri" panose="020F0502020204030204" charset="0"/>
                          <a:cs typeface="Calibri" panose="020F0502020204030204" charset="0"/>
                        </a:rPr>
                        <a:t> </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125.1</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18.9%</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-17.1%</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565</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55905">
                <a:tc gridSpan="5">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外汇市场</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c hMerge="1">
                  <a:tcPr>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tcPr>
                </a:tc>
              </a:tr>
              <a:tr h="352425">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外汇即期市场</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4.1</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t-23.6%</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3.1%</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20.1</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2430">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外币拆借市场</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6</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-10.7%</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18.7%</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24.7</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1160">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外汇衍生品市场</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9.7</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-5.9%</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-5.4%</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44.2</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92430">
                <a:tc>
                  <a:txBody>
                    <a:bodyPr/>
                    <a:p>
                      <a:pPr indent="0">
                        <a:buNone/>
                      </a:pPr>
                      <a:r>
                        <a:rPr lang="en-US" sz="1000" b="0">
                          <a:solidFill>
                            <a:srgbClr val="000000"/>
                          </a:solidFill>
                          <a:latin typeface="宋体" panose="02010600030101010101" pitchFamily="2" charset="-122"/>
                          <a:ea typeface="宋体" panose="02010600030101010101" pitchFamily="2" charset="-122"/>
                          <a:cs typeface="宋体" panose="02010600030101010101" pitchFamily="2" charset="-122"/>
                        </a:rPr>
                        <a:t>合计</a:t>
                      </a:r>
                      <a:r>
                        <a:rPr lang="en-US" sz="1000" b="0">
                          <a:solidFill>
                            <a:srgbClr val="000000"/>
                          </a:solidFill>
                          <a:latin typeface="Calibri" panose="020F0502020204030204" charset="0"/>
                          <a:cs typeface="Calibri" panose="020F0502020204030204" charset="0"/>
                        </a:rPr>
                        <a:t>   </a:t>
                      </a:r>
                      <a:endParaRPr lang="en-US" altLang="en-US" sz="10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19.9</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-11.6%</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2.7%</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000" b="0">
                          <a:solidFill>
                            <a:srgbClr val="000000"/>
                          </a:solidFill>
                          <a:latin typeface="Calibri" panose="020F0502020204030204" charset="0"/>
                          <a:cs typeface="Calibri" panose="020F0502020204030204" charset="0"/>
                        </a:rPr>
                        <a:t>89</a:t>
                      </a:r>
                      <a:endParaRPr lang="en-US" altLang="en-US" sz="10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085" name="矩形 2"/>
          <p:cNvSpPr/>
          <p:nvPr/>
        </p:nvSpPr>
        <p:spPr>
          <a:xfrm>
            <a:off x="1619250" y="906463"/>
            <a:ext cx="6121400" cy="368300"/>
          </a:xfrm>
          <a:prstGeom prst="rect">
            <a:avLst/>
          </a:prstGeom>
          <a:noFill/>
          <a:ln w="9525">
            <a:noFill/>
          </a:ln>
        </p:spPr>
        <p:txBody>
          <a:bodyPr anchor="t">
            <a:spAutoFit/>
          </a:bodyPr>
          <a:p>
            <a:pPr algn="ctr">
              <a:buSzTx/>
            </a:pPr>
            <a:r>
              <a:rPr b="1">
                <a:latin typeface="Verdana" panose="020B0604030504040204" pitchFamily="34" charset="0"/>
                <a:ea typeface="宋体" panose="02010600030101010101" pitchFamily="2" charset="-122"/>
              </a:rPr>
              <a:t>我国2019年上半年外汇市场交易总额统计</a:t>
            </a:r>
            <a:endParaRPr b="1">
              <a:latin typeface="Verdana" panose="020B0604030504040204" pitchFamily="34" charset="0"/>
              <a:ea typeface="宋体" panose="02010600030101010101" pitchFamily="2" charset="-122"/>
            </a:endParaRPr>
          </a:p>
        </p:txBody>
      </p:sp>
      <p:graphicFrame>
        <p:nvGraphicFramePr>
          <p:cNvPr id="2" name="表格 1"/>
          <p:cNvGraphicFramePr/>
          <p:nvPr>
            <p:custDataLst>
              <p:tags r:id="rId1"/>
            </p:custDataLst>
          </p:nvPr>
        </p:nvGraphicFramePr>
        <p:xfrm>
          <a:off x="1472565" y="1601470"/>
          <a:ext cx="7095490" cy="4626610"/>
        </p:xfrm>
        <a:graphic>
          <a:graphicData uri="http://schemas.openxmlformats.org/drawingml/2006/table">
            <a:tbl>
              <a:tblPr firstRow="1" bandRow="1">
                <a:tableStyleId>{5940675A-B579-460E-94D1-54222C63F5DA}</a:tableStyleId>
              </a:tblPr>
              <a:tblGrid>
                <a:gridCol w="1601470"/>
                <a:gridCol w="784860"/>
                <a:gridCol w="783590"/>
                <a:gridCol w="786130"/>
                <a:gridCol w="785495"/>
                <a:gridCol w="784860"/>
                <a:gridCol w="785495"/>
                <a:gridCol w="783590"/>
              </a:tblGrid>
              <a:tr h="122555">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交易品种</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月</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月</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月</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月</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月</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12</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月</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合计</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一、即期</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9721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10783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8655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8388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9923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9665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113561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银行对客户市场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2961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3184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3006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2571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2775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3289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34188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其中：买入外汇</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1520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1631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1548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1336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1449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1683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17592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卖出外汇</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1441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1552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1458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1234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1326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16595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银行间外汇市场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6760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7599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5649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5818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7148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6377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79374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二、远期</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277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302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3806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银行对客户市场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373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207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3047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其中：买入外汇</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798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卖出外汇</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192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203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2249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a:t>
                      </a:r>
                      <a:r>
                        <a:rPr lang="en-US" sz="800" b="0">
                          <a:solidFill>
                            <a:srgbClr val="000000"/>
                          </a:solidFill>
                          <a:latin typeface="Calibri" panose="020F0502020204030204" charset="0"/>
                          <a:cs typeface="Calibri" panose="020F0502020204030204" charset="0"/>
                        </a:rPr>
                        <a:t>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个月（含）以下</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121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个月至</a:t>
                      </a:r>
                      <a:r>
                        <a:rPr lang="en-US" sz="800" b="0">
                          <a:solidFill>
                            <a:srgbClr val="000000"/>
                          </a:solidFill>
                          <a:latin typeface="Calibri" panose="020F0502020204030204" charset="0"/>
                          <a:cs typeface="Calibri" panose="020F0502020204030204" charset="0"/>
                        </a:rPr>
                        <a:t>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年（含）</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187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1318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年以上</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银行间外汇市场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760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a:t>
                      </a:r>
                      <a:r>
                        <a:rPr lang="en-US" sz="800" b="0">
                          <a:solidFill>
                            <a:srgbClr val="000000"/>
                          </a:solidFill>
                          <a:latin typeface="Calibri" panose="020F0502020204030204" charset="0"/>
                          <a:cs typeface="Calibri" panose="020F0502020204030204" charset="0"/>
                        </a:rPr>
                        <a:t>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个月（含）以下</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546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个月至</a:t>
                      </a:r>
                      <a:r>
                        <a:rPr lang="en-US" sz="800" b="0">
                          <a:solidFill>
                            <a:srgbClr val="000000"/>
                          </a:solidFill>
                          <a:latin typeface="Calibri" panose="020F0502020204030204" charset="0"/>
                          <a:cs typeface="Calibri" panose="020F0502020204030204" charset="0"/>
                        </a:rPr>
                        <a:t>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年（含）</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年以上</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三、外汇和货币掉期</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14400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13699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11709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10047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11897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13754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165329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银行对客户市场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1195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其中：近端换入外汇</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近端换出外汇</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1030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银行间外汇市场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14317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13592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11571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9973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11787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13638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164134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a:t>
                      </a:r>
                      <a:r>
                        <a:rPr lang="en-US" sz="800" b="0">
                          <a:solidFill>
                            <a:srgbClr val="000000"/>
                          </a:solidFill>
                          <a:latin typeface="Calibri" panose="020F0502020204030204" charset="0"/>
                          <a:cs typeface="Calibri" panose="020F0502020204030204" charset="0"/>
                        </a:rPr>
                        <a:t>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个月（含）以下</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11994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11260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10074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8160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9941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11963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141884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个月至</a:t>
                      </a:r>
                      <a:r>
                        <a:rPr lang="en-US" sz="800" b="0">
                          <a:solidFill>
                            <a:srgbClr val="000000"/>
                          </a:solidFill>
                          <a:latin typeface="Calibri" panose="020F0502020204030204" charset="0"/>
                          <a:cs typeface="Calibri" panose="020F0502020204030204" charset="0"/>
                        </a:rPr>
                        <a:t>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年（含）</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2273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1453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1737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1780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1584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21344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年以上</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四、期权</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877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558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509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796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633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8500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银行对客户市场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187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2688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其中：买入期权</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1355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卖出期权</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1333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a:t>
                      </a:r>
                      <a:r>
                        <a:rPr lang="en-US" sz="800" b="0">
                          <a:solidFill>
                            <a:srgbClr val="000000"/>
                          </a:solidFill>
                          <a:latin typeface="Calibri" panose="020F0502020204030204" charset="0"/>
                          <a:cs typeface="Calibri" panose="020F0502020204030204" charset="0"/>
                        </a:rPr>
                        <a:t>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个月（含）以下</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个月至</a:t>
                      </a:r>
                      <a:r>
                        <a:rPr lang="en-US" sz="800" b="0">
                          <a:solidFill>
                            <a:srgbClr val="000000"/>
                          </a:solidFill>
                          <a:latin typeface="Calibri" panose="020F0502020204030204" charset="0"/>
                          <a:cs typeface="Calibri" panose="020F0502020204030204" charset="0"/>
                        </a:rPr>
                        <a:t>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年（含）</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202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122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1442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年以上</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银行间外汇市场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432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547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322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573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419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5812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a:t>
                      </a:r>
                      <a:r>
                        <a:rPr lang="en-US" sz="800" b="0">
                          <a:solidFill>
                            <a:srgbClr val="000000"/>
                          </a:solidFill>
                          <a:latin typeface="Calibri" panose="020F0502020204030204" charset="0"/>
                          <a:cs typeface="Calibri" panose="020F0502020204030204" charset="0"/>
                        </a:rPr>
                        <a:t>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个月（含）以下</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270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388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279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3779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3</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个月至</a:t>
                      </a:r>
                      <a:r>
                        <a:rPr lang="en-US" sz="800" b="0">
                          <a:solidFill>
                            <a:srgbClr val="000000"/>
                          </a:solidFill>
                          <a:latin typeface="Calibri" panose="020F0502020204030204" charset="0"/>
                          <a:cs typeface="Calibri" panose="020F0502020204030204" charset="0"/>
                        </a:rPr>
                        <a:t>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年（含）</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159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209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185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2011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1</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年以上</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五、合计</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24978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25833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21198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19184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22918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24383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291196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其中：银行对客户市场</a:t>
                      </a:r>
                      <a:endParaRPr lang="en-US" altLang="en-US" sz="8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3436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3993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3611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3038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3357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3871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41118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银行间外汇市场</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21542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21841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17587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16146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19560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20512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250079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其中：即期</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9721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10783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8655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8388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9923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9665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113561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远期</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251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474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277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241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302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331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3806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外汇和货币掉期</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14400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13699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11709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10047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11897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13754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165329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0">
                <a:tc>
                  <a:txBody>
                    <a:bodyPr/>
                    <a:p>
                      <a:pPr indent="0">
                        <a:buNone/>
                      </a:pPr>
                      <a:r>
                        <a:rPr lang="en-US" sz="800" b="0">
                          <a:solidFill>
                            <a:srgbClr val="000000"/>
                          </a:solidFill>
                          <a:latin typeface="Calibri" panose="020F0502020204030204" charset="0"/>
                          <a:cs typeface="Calibri" panose="020F0502020204030204" charset="0"/>
                        </a:rPr>
                        <a:t>        </a:t>
                      </a:r>
                      <a:r>
                        <a:rPr lang="en-US" sz="800" b="0">
                          <a:solidFill>
                            <a:srgbClr val="000000"/>
                          </a:solidFill>
                          <a:latin typeface="宋体" panose="02010600030101010101" pitchFamily="2" charset="-122"/>
                          <a:ea typeface="宋体" panose="02010600030101010101" pitchFamily="2" charset="-122"/>
                          <a:cs typeface="宋体" panose="02010600030101010101" pitchFamily="2" charset="-122"/>
                        </a:rPr>
                        <a:t>期权</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606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877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558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509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796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633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800" b="0">
                          <a:solidFill>
                            <a:srgbClr val="000000"/>
                          </a:solidFill>
                          <a:latin typeface="Calibri" panose="020F0502020204030204" charset="0"/>
                          <a:cs typeface="Calibri" panose="020F0502020204030204" charset="0"/>
                        </a:rPr>
                        <a:t>8500 </a:t>
                      </a:r>
                      <a:endParaRPr lang="en-US" altLang="en-US" sz="8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p:txBody>
          <a:bodyPr vert="horz" wrap="square" lIns="91440" tIns="45720" rIns="91440" bIns="45720" anchor="b"/>
          <a:p>
            <a:r>
              <a:rPr lang="zh-CN" altLang="en-US"/>
              <a:t>本章学习目标</a:t>
            </a:r>
            <a:endParaRPr lang="zh-CN" altLang="en-US"/>
          </a:p>
        </p:txBody>
      </p:sp>
      <p:sp>
        <p:nvSpPr>
          <p:cNvPr id="16386" name="内容占位符 2"/>
          <p:cNvSpPr>
            <a:spLocks noGrp="1"/>
          </p:cNvSpPr>
          <p:nvPr>
            <p:ph idx="1"/>
          </p:nvPr>
        </p:nvSpPr>
        <p:spPr>
          <a:xfrm>
            <a:off x="1214438" y="1785938"/>
            <a:ext cx="7313612" cy="4459287"/>
          </a:xfrm>
        </p:spPr>
        <p:txBody>
          <a:bodyPr vert="horz" wrap="square" lIns="91440" tIns="45720" rIns="91440" bIns="45720" anchor="t"/>
          <a:p>
            <a:pPr algn="just"/>
            <a:r>
              <a:rPr lang="zh-CN" altLang="en-US" sz="2500"/>
              <a:t>通过本章的学习</a:t>
            </a:r>
            <a:r>
              <a:rPr lang="en-US" altLang="zh-CN" sz="2500"/>
              <a:t>,</a:t>
            </a:r>
            <a:r>
              <a:rPr lang="zh-CN" altLang="en-US" sz="2500"/>
              <a:t>应在熟悉外汇市场的概念、</a:t>
            </a:r>
            <a:endParaRPr lang="en-US" altLang="zh-CN" sz="2500"/>
          </a:p>
          <a:p>
            <a:pPr algn="just">
              <a:buNone/>
            </a:pPr>
            <a:r>
              <a:rPr lang="zh-CN" altLang="en-US" sz="2500"/>
              <a:t>类型、特征以及功能等相关知识的基础上</a:t>
            </a:r>
            <a:r>
              <a:rPr lang="en-US" altLang="zh-CN" sz="2500"/>
              <a:t>,</a:t>
            </a:r>
            <a:r>
              <a:rPr lang="zh-CN" altLang="en-US" sz="2500"/>
              <a:t>把握外汇</a:t>
            </a:r>
            <a:endParaRPr lang="en-US" altLang="zh-CN" sz="2500"/>
          </a:p>
          <a:p>
            <a:pPr algn="just">
              <a:buNone/>
            </a:pPr>
            <a:r>
              <a:rPr lang="zh-CN" altLang="en-US" sz="2500"/>
              <a:t>市场统计的概念、作用以及内容。其中重点掌握外</a:t>
            </a:r>
            <a:endParaRPr lang="en-US" altLang="zh-CN" sz="2500"/>
          </a:p>
          <a:p>
            <a:pPr algn="just">
              <a:buNone/>
            </a:pPr>
            <a:r>
              <a:rPr lang="zh-CN" altLang="en-US" sz="2500"/>
              <a:t>汇市场交易业务统计和外汇市场交易价格统计即外</a:t>
            </a:r>
            <a:endParaRPr lang="en-US" altLang="zh-CN" sz="2500"/>
          </a:p>
          <a:p>
            <a:pPr algn="just">
              <a:buNone/>
            </a:pPr>
            <a:r>
              <a:rPr lang="zh-CN" altLang="en-US" sz="2500"/>
              <a:t>汇汇率统计。最后，结合实际，了解我国的外汇市</a:t>
            </a:r>
            <a:endParaRPr lang="en-US" altLang="zh-CN" sz="2500"/>
          </a:p>
          <a:p>
            <a:pPr algn="just">
              <a:buNone/>
            </a:pPr>
            <a:r>
              <a:rPr lang="zh-CN" altLang="en-US" sz="2500"/>
              <a:t>场管理发展历程和人民币汇率改革历程，把握我国</a:t>
            </a:r>
            <a:endParaRPr lang="en-US" altLang="zh-CN" sz="2500"/>
          </a:p>
          <a:p>
            <a:pPr algn="just">
              <a:buNone/>
            </a:pPr>
            <a:r>
              <a:rPr lang="zh-CN" altLang="en-US" sz="2500"/>
              <a:t>现行人民币汇率制度的特点，对于我国近年来外汇</a:t>
            </a:r>
            <a:endParaRPr lang="en-US" altLang="zh-CN" sz="2500"/>
          </a:p>
          <a:p>
            <a:pPr algn="just">
              <a:buNone/>
            </a:pPr>
            <a:r>
              <a:rPr lang="zh-CN" altLang="en-US" sz="2500"/>
              <a:t>管理体制的新的发展及动态等也应给予关注。</a:t>
            </a:r>
            <a:endParaRPr lang="zh-CN" altLang="en-US" sz="25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1" name="内容占位符 2"/>
          <p:cNvSpPr>
            <a:spLocks noGrp="1"/>
          </p:cNvSpPr>
          <p:nvPr>
            <p:ph idx="1"/>
          </p:nvPr>
        </p:nvSpPr>
        <p:spPr/>
        <p:txBody>
          <a:bodyPr vert="horz" wrap="square" lIns="91440" tIns="45720" rIns="91440" bIns="45720" anchor="t"/>
          <a:p>
            <a:r>
              <a:rPr lang="zh-CN" altLang="en-US">
                <a:hlinkClick r:id="rId1" action="ppaction://hlinksldjump"/>
              </a:rPr>
              <a:t>一、外汇汇率概述</a:t>
            </a:r>
            <a:endParaRPr lang="zh-CN" altLang="en-US"/>
          </a:p>
          <a:p>
            <a:r>
              <a:rPr lang="zh-CN" altLang="en-US">
                <a:hlinkClick r:id="rId2" action="ppaction://hlinksldjump"/>
              </a:rPr>
              <a:t>二、外汇汇率统计</a:t>
            </a:r>
            <a:endParaRPr lang="zh-CN" altLang="en-US"/>
          </a:p>
          <a:p>
            <a:pPr>
              <a:buNone/>
            </a:pPr>
            <a:endParaRPr lang="zh-CN" altLang="en-US"/>
          </a:p>
        </p:txBody>
      </p:sp>
      <p:sp>
        <p:nvSpPr>
          <p:cNvPr id="35842" name="标题 1"/>
          <p:cNvSpPr>
            <a:spLocks noGrp="1"/>
          </p:cNvSpPr>
          <p:nvPr>
            <p:ph type="title"/>
          </p:nvPr>
        </p:nvSpPr>
        <p:spPr>
          <a:xfrm>
            <a:off x="1285875" y="301625"/>
            <a:ext cx="7313613" cy="1143000"/>
          </a:xfrm>
        </p:spPr>
        <p:txBody>
          <a:bodyPr vert="horz" wrap="square" lIns="91440" tIns="45720" rIns="91440" bIns="45720" anchor="b"/>
          <a:p>
            <a:r>
              <a:rPr lang="zh-CN" altLang="en-US" sz="4000"/>
              <a:t>第三节</a:t>
            </a:r>
            <a:r>
              <a:rPr lang="en-US" altLang="zh-CN" sz="4000"/>
              <a:t>  </a:t>
            </a:r>
            <a:r>
              <a:rPr lang="zh-CN" altLang="en-US" sz="4000"/>
              <a:t>外汇汇率统计</a:t>
            </a:r>
            <a:endParaRPr lang="zh-CN" altLang="en-US"/>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a:xfrm>
            <a:off x="1258888" y="301625"/>
            <a:ext cx="7313612" cy="1143000"/>
          </a:xfrm>
        </p:spPr>
        <p:txBody>
          <a:bodyPr vert="horz" wrap="square" lIns="91440" tIns="45720" rIns="91440" bIns="45720" anchor="b"/>
          <a:p>
            <a:r>
              <a:rPr lang="zh-CN" altLang="en-US" sz="2900"/>
              <a:t>一、外汇汇率概述</a:t>
            </a:r>
            <a:endParaRPr lang="zh-CN" altLang="en-US" sz="2900"/>
          </a:p>
        </p:txBody>
      </p:sp>
      <p:sp>
        <p:nvSpPr>
          <p:cNvPr id="36866" name="内容占位符 2"/>
          <p:cNvSpPr>
            <a:spLocks noGrp="1"/>
          </p:cNvSpPr>
          <p:nvPr>
            <p:ph idx="1"/>
          </p:nvPr>
        </p:nvSpPr>
        <p:spPr>
          <a:xfrm>
            <a:off x="1000125" y="1571625"/>
            <a:ext cx="7715250" cy="4857750"/>
          </a:xfrm>
        </p:spPr>
        <p:txBody>
          <a:bodyPr vert="horz" wrap="square" lIns="91440" tIns="45720" rIns="91440" bIns="45720" anchor="t"/>
          <a:p>
            <a:pPr>
              <a:buNone/>
            </a:pPr>
            <a:r>
              <a:rPr lang="zh-CN" altLang="en-US" sz="2400"/>
              <a:t>（一）外汇汇率的概念</a:t>
            </a:r>
            <a:endParaRPr lang="en-US" altLang="zh-CN" sz="2400"/>
          </a:p>
          <a:p>
            <a:pPr>
              <a:buNone/>
            </a:pPr>
            <a:r>
              <a:rPr lang="en-US" altLang="en-US" sz="2000"/>
              <a:t>    </a:t>
            </a:r>
            <a:r>
              <a:rPr lang="zh-CN" altLang="en-US" sz="2000"/>
              <a:t>外汇汇率是指在国际汇兑中，不同货币之间的交换比率。也就是说外汇汇率是一种货币用另一国货币表示的价格，因此，汇率又称汇价。</a:t>
            </a:r>
            <a:endParaRPr lang="en-US" altLang="zh-CN" sz="2000"/>
          </a:p>
          <a:p>
            <a:pPr>
              <a:buNone/>
            </a:pPr>
            <a:r>
              <a:rPr lang="zh-CN" altLang="en-US" sz="2400"/>
              <a:t>（二）外汇汇率的标价方法</a:t>
            </a:r>
            <a:endParaRPr lang="zh-CN" altLang="en-US" sz="2000"/>
          </a:p>
          <a:p>
            <a:r>
              <a:rPr lang="en-US" altLang="zh-CN" sz="2000"/>
              <a:t>1</a:t>
            </a:r>
            <a:r>
              <a:rPr lang="zh-CN" altLang="en-US" sz="2000"/>
              <a:t>．直接标价法（</a:t>
            </a:r>
            <a:r>
              <a:rPr lang="en-US" altLang="zh-CN" sz="2000"/>
              <a:t>Direct Quotation</a:t>
            </a:r>
            <a:r>
              <a:rPr lang="zh-CN" altLang="en-US" sz="2000"/>
              <a:t>）</a:t>
            </a:r>
            <a:endParaRPr lang="zh-CN" altLang="en-US" sz="2000"/>
          </a:p>
          <a:p>
            <a:r>
              <a:rPr lang="en-US" altLang="zh-CN" sz="2000"/>
              <a:t>2</a:t>
            </a:r>
            <a:r>
              <a:rPr lang="zh-CN" altLang="en-US" sz="2000"/>
              <a:t>．间接标价法（</a:t>
            </a:r>
            <a:r>
              <a:rPr lang="en-US" altLang="zh-CN" sz="2000"/>
              <a:t>Indirect Quotation</a:t>
            </a:r>
            <a:r>
              <a:rPr lang="zh-CN" altLang="en-US" sz="2000"/>
              <a:t>）</a:t>
            </a:r>
            <a:endParaRPr lang="zh-CN" altLang="en-US" sz="200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a:xfrm>
            <a:off x="1071563" y="301625"/>
            <a:ext cx="7313612" cy="1143000"/>
          </a:xfrm>
        </p:spPr>
        <p:txBody>
          <a:bodyPr vert="horz" wrap="square" lIns="91440" tIns="45720" rIns="91440" bIns="45720" anchor="b"/>
          <a:p>
            <a:endParaRPr lang="zh-CN" altLang="en-US" sz="2400"/>
          </a:p>
        </p:txBody>
      </p:sp>
      <p:sp>
        <p:nvSpPr>
          <p:cNvPr id="37890" name="内容占位符 2"/>
          <p:cNvSpPr>
            <a:spLocks noGrp="1"/>
          </p:cNvSpPr>
          <p:nvPr>
            <p:ph idx="1"/>
          </p:nvPr>
        </p:nvSpPr>
        <p:spPr>
          <a:xfrm>
            <a:off x="1187450" y="1571625"/>
            <a:ext cx="7742238" cy="4857750"/>
          </a:xfrm>
        </p:spPr>
        <p:txBody>
          <a:bodyPr vert="horz" wrap="square" lIns="91440" tIns="45720" rIns="91440" bIns="45720" anchor="t"/>
          <a:p>
            <a:pPr>
              <a:buNone/>
            </a:pPr>
            <a:r>
              <a:rPr lang="zh-CN" altLang="en-US" sz="2000"/>
              <a:t>（三）外汇汇率的种类</a:t>
            </a:r>
            <a:endParaRPr lang="zh-CN" altLang="en-US" sz="2000"/>
          </a:p>
          <a:p>
            <a:r>
              <a:rPr lang="en-US" altLang="zh-CN" sz="2000"/>
              <a:t>1</a:t>
            </a:r>
            <a:r>
              <a:rPr lang="zh-CN" altLang="en-US" sz="2000"/>
              <a:t>．</a:t>
            </a:r>
            <a:r>
              <a:rPr lang="zh-CN" altLang="en-US" sz="2000" b="1">
                <a:solidFill>
                  <a:srgbClr val="00B0F0"/>
                </a:solidFill>
              </a:rPr>
              <a:t>按照汇率制度的不同划分，有固定汇率和浮动汇率</a:t>
            </a:r>
            <a:endParaRPr lang="en-US" altLang="zh-CN" sz="2000" b="1">
              <a:solidFill>
                <a:srgbClr val="00B0F0"/>
              </a:solidFill>
            </a:endParaRPr>
          </a:p>
          <a:p>
            <a:pPr>
              <a:buNone/>
            </a:pPr>
            <a:r>
              <a:rPr lang="zh-CN" altLang="en-US" sz="1900"/>
              <a:t>固定汇率（</a:t>
            </a:r>
            <a:r>
              <a:rPr lang="en-GB" altLang="zh-CN" sz="1900"/>
              <a:t>Fixed Exchange Rate</a:t>
            </a:r>
            <a:r>
              <a:rPr lang="zh-CN" altLang="en-US" sz="1900"/>
              <a:t>）</a:t>
            </a:r>
            <a:r>
              <a:rPr lang="en-GB" altLang="zh-CN" sz="1900"/>
              <a:t>,</a:t>
            </a:r>
            <a:r>
              <a:rPr lang="zh-CN" altLang="en-US" sz="1900"/>
              <a:t>是指一国货币与外币的比价</a:t>
            </a:r>
            <a:endParaRPr lang="en-US" altLang="zh-CN" sz="1900"/>
          </a:p>
          <a:p>
            <a:pPr>
              <a:buNone/>
            </a:pPr>
            <a:r>
              <a:rPr lang="zh-CN" altLang="en-US" sz="1900"/>
              <a:t>基本固定，即使汇率某些情况下有所波动，也会被限制在一定的范围内</a:t>
            </a:r>
            <a:endParaRPr lang="en-US" altLang="zh-CN" sz="1900"/>
          </a:p>
          <a:p>
            <a:pPr>
              <a:buNone/>
            </a:pPr>
            <a:r>
              <a:rPr lang="zh-CN" altLang="en-US" sz="1900"/>
              <a:t>国际金本位制度和布雷顿森林体系下的汇率制度就属于固定汇率制度。</a:t>
            </a:r>
            <a:endParaRPr lang="zh-CN" altLang="en-US" sz="1900"/>
          </a:p>
          <a:p>
            <a:pPr>
              <a:buNone/>
            </a:pPr>
            <a:r>
              <a:rPr lang="zh-CN" altLang="en-US" sz="1900"/>
              <a:t>浮动汇率</a:t>
            </a:r>
            <a:r>
              <a:rPr lang="en-GB" altLang="zh-CN" sz="1900"/>
              <a:t>(Floating Exchange Rate)</a:t>
            </a:r>
            <a:r>
              <a:rPr lang="zh-CN" altLang="en-US" sz="1900"/>
              <a:t>，是指根据市场供求变动自</a:t>
            </a:r>
            <a:endParaRPr lang="en-US" altLang="zh-CN" sz="1900"/>
          </a:p>
          <a:p>
            <a:pPr>
              <a:buNone/>
            </a:pPr>
            <a:r>
              <a:rPr lang="zh-CN" altLang="en-US" sz="1900"/>
              <a:t>发形成的汇率。按选择汇率浮动的方式不同，又可以进一步划分为自由</a:t>
            </a:r>
            <a:endParaRPr lang="en-US" altLang="zh-CN" sz="1900"/>
          </a:p>
          <a:p>
            <a:pPr>
              <a:buNone/>
            </a:pPr>
            <a:r>
              <a:rPr lang="zh-CN" altLang="en-US" sz="1900"/>
              <a:t>浮动、管理浮动、联合浮动、钉住浮动等等。</a:t>
            </a:r>
            <a:endParaRPr lang="en-US" altLang="zh-CN" sz="1900"/>
          </a:p>
          <a:p>
            <a:pPr>
              <a:buChar char="l"/>
            </a:pPr>
            <a:r>
              <a:rPr lang="en-US" altLang="zh-CN" sz="2000" b="1"/>
              <a:t>2</a:t>
            </a:r>
            <a:r>
              <a:rPr lang="zh-CN" altLang="en-US" sz="2000" b="1"/>
              <a:t>．</a:t>
            </a:r>
            <a:r>
              <a:rPr lang="zh-CN" altLang="en-US" sz="2000" b="1">
                <a:solidFill>
                  <a:srgbClr val="00B0F0"/>
                </a:solidFill>
              </a:rPr>
              <a:t>按照制定汇率的方法不同划分，有基本汇率和套算汇率</a:t>
            </a:r>
            <a:br>
              <a:rPr lang="zh-CN" altLang="en-US" sz="2000" b="1">
                <a:solidFill>
                  <a:srgbClr val="00B0F0"/>
                </a:solidFill>
              </a:rPr>
            </a:br>
            <a:r>
              <a:rPr lang="en-US" altLang="zh-CN" sz="2000"/>
              <a:t> </a:t>
            </a:r>
            <a:r>
              <a:rPr lang="zh-CN" altLang="en-US" sz="2000"/>
              <a:t>基础汇率</a:t>
            </a:r>
            <a:r>
              <a:rPr lang="en-GB" altLang="zh-CN" sz="2000"/>
              <a:t>(Basic Rate)</a:t>
            </a:r>
            <a:r>
              <a:rPr lang="zh-CN" altLang="en-US" sz="2000"/>
              <a:t>，是指一国货币对某一种国际上能被普遍接受的关键货币的比率，由此确定的汇率是本币与其他各种货币之间汇率套算的基础，故称为基础汇率</a:t>
            </a:r>
            <a:br>
              <a:rPr lang="en-US" altLang="zh-CN" sz="2000"/>
            </a:br>
            <a:r>
              <a:rPr lang="zh-CN" altLang="en-US" sz="2000"/>
              <a:t>套算汇率</a:t>
            </a:r>
            <a:r>
              <a:rPr lang="en-GB" altLang="zh-CN" sz="2000"/>
              <a:t>(Cross Rate)</a:t>
            </a:r>
            <a:r>
              <a:rPr lang="zh-CN" altLang="en-US" sz="2000"/>
              <a:t>，又称交叉汇率，是指在基础汇率的基础上套算出本币与非关键货币之间的汇率。</a:t>
            </a:r>
            <a:endParaRPr lang="zh-CN" altLang="en-US" sz="20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标题 1"/>
          <p:cNvSpPr>
            <a:spLocks noGrp="1"/>
          </p:cNvSpPr>
          <p:nvPr>
            <p:ph type="title"/>
          </p:nvPr>
        </p:nvSpPr>
        <p:spPr/>
        <p:txBody>
          <a:bodyPr vert="horz" wrap="square" lIns="91440" tIns="45720" rIns="91440" bIns="45720" anchor="b"/>
          <a:p>
            <a:pPr>
              <a:buNone/>
            </a:pPr>
            <a:endParaRPr lang="zh-CN" altLang="en-US"/>
          </a:p>
        </p:txBody>
      </p:sp>
      <p:sp>
        <p:nvSpPr>
          <p:cNvPr id="38914" name="内容占位符 2"/>
          <p:cNvSpPr>
            <a:spLocks noGrp="1"/>
          </p:cNvSpPr>
          <p:nvPr>
            <p:ph idx="1"/>
          </p:nvPr>
        </p:nvSpPr>
        <p:spPr>
          <a:xfrm>
            <a:off x="1370013" y="1827213"/>
            <a:ext cx="7313612" cy="4697412"/>
          </a:xfrm>
        </p:spPr>
        <p:txBody>
          <a:bodyPr vert="horz" wrap="square" lIns="91440" tIns="45720" rIns="91440" bIns="45720" anchor="t"/>
          <a:p>
            <a:r>
              <a:rPr lang="en-US" altLang="zh-CN" sz="2000" b="1"/>
              <a:t>3</a:t>
            </a:r>
            <a:r>
              <a:rPr lang="zh-CN" altLang="zh-CN" sz="2000" b="1"/>
              <a:t>．</a:t>
            </a:r>
            <a:r>
              <a:rPr lang="zh-CN" altLang="zh-CN" sz="2000" b="1">
                <a:solidFill>
                  <a:srgbClr val="00B0F0"/>
                </a:solidFill>
              </a:rPr>
              <a:t>按照外汇管制的程度划分，有官方汇率和市场汇率</a:t>
            </a:r>
            <a:endParaRPr lang="zh-CN" altLang="zh-CN" sz="2000" b="1">
              <a:solidFill>
                <a:srgbClr val="00B0F0"/>
              </a:solidFill>
            </a:endParaRPr>
          </a:p>
          <a:p>
            <a:pPr lvl="1"/>
            <a:r>
              <a:rPr lang="zh-CN" altLang="en-US" sz="1800"/>
              <a:t>官方汇率（</a:t>
            </a:r>
            <a:r>
              <a:rPr lang="en-GB" altLang="zh-CN" sz="1800"/>
              <a:t>Official Rate</a:t>
            </a:r>
            <a:r>
              <a:rPr lang="zh-CN" altLang="en-US" sz="1800"/>
              <a:t>），有称法定汇率，是指在外汇管制比较严格的国家，由政府授权的官方机构制定并公布的汇率</a:t>
            </a:r>
            <a:r>
              <a:rPr lang="en-US" altLang="zh-CN" sz="1800"/>
              <a:t>      </a:t>
            </a:r>
            <a:r>
              <a:rPr lang="zh-CN" altLang="zh-CN" sz="1800"/>
              <a:t>市场汇率</a:t>
            </a:r>
            <a:r>
              <a:rPr lang="en-GB" altLang="zh-CN" sz="1800"/>
              <a:t>(Market Rate)</a:t>
            </a:r>
            <a:r>
              <a:rPr lang="zh-CN" altLang="zh-CN" sz="1800"/>
              <a:t>，是指在外汇管制比较宽松的国家，在自由外汇市场上受外汇供求关系影响而自发地、经常地变化的买卖外汇的价格。。</a:t>
            </a:r>
            <a:endParaRPr lang="en-US" altLang="zh-CN" sz="1800"/>
          </a:p>
          <a:p>
            <a:r>
              <a:rPr lang="en-US" altLang="zh-CN" sz="2200" b="1"/>
              <a:t>4</a:t>
            </a:r>
            <a:r>
              <a:rPr lang="zh-CN" altLang="zh-CN" sz="2200" b="1"/>
              <a:t>．</a:t>
            </a:r>
            <a:r>
              <a:rPr lang="zh-CN" altLang="zh-CN" sz="2200" b="1">
                <a:solidFill>
                  <a:srgbClr val="00B0F0"/>
                </a:solidFill>
              </a:rPr>
              <a:t>从银行买卖外汇的角度划分，有买入汇率、卖出汇率、中间汇率和现钞汇率</a:t>
            </a:r>
            <a:endParaRPr lang="zh-CN" altLang="zh-CN" sz="2200" b="1">
              <a:solidFill>
                <a:srgbClr val="00B0F0"/>
              </a:solidFill>
            </a:endParaRPr>
          </a:p>
          <a:p>
            <a:pPr lvl="1"/>
            <a:r>
              <a:rPr lang="zh-CN" altLang="zh-CN" sz="1600"/>
              <a:t>买入汇率（</a:t>
            </a:r>
            <a:r>
              <a:rPr lang="en-GB" altLang="zh-CN" sz="1600"/>
              <a:t>Buying Rate</a:t>
            </a:r>
            <a:r>
              <a:rPr lang="zh-CN" altLang="zh-CN" sz="1600"/>
              <a:t>）</a:t>
            </a:r>
            <a:r>
              <a:rPr lang="en-GB" altLang="zh-CN" sz="1600"/>
              <a:t>,</a:t>
            </a:r>
            <a:r>
              <a:rPr lang="zh-CN" altLang="zh-CN" sz="1600"/>
              <a:t>也称买入价，是指银行从同业或客户那里买入外汇时使用的汇率（如表</a:t>
            </a:r>
            <a:r>
              <a:rPr lang="en-GB" altLang="zh-CN" sz="1600"/>
              <a:t>10-3</a:t>
            </a:r>
            <a:r>
              <a:rPr lang="zh-CN" altLang="zh-CN" sz="1600"/>
              <a:t>所示）</a:t>
            </a:r>
            <a:r>
              <a:rPr lang="zh-CN" altLang="en-US" sz="1600"/>
              <a:t>。</a:t>
            </a:r>
            <a:endParaRPr lang="en-US" altLang="zh-CN" sz="1600"/>
          </a:p>
          <a:p>
            <a:pPr lvl="1"/>
            <a:r>
              <a:rPr lang="zh-CN" altLang="en-US" sz="1600"/>
              <a:t>卖出汇率</a:t>
            </a:r>
            <a:r>
              <a:rPr lang="en-GB" altLang="zh-CN" sz="1600"/>
              <a:t>(Selling Rate)</a:t>
            </a:r>
            <a:r>
              <a:rPr lang="zh-CN" altLang="en-US" sz="1600"/>
              <a:t>，也称卖出价，是指银行向同业或客户卖出外汇时使用的汇率。</a:t>
            </a:r>
            <a:endParaRPr lang="en-US" altLang="zh-CN" sz="1600"/>
          </a:p>
          <a:p>
            <a:pPr lvl="1"/>
            <a:r>
              <a:rPr lang="zh-CN" altLang="en-US" sz="1600"/>
              <a:t>中间汇率（</a:t>
            </a:r>
            <a:r>
              <a:rPr lang="en-GB" altLang="zh-CN" sz="1600"/>
              <a:t>Middle Rate</a:t>
            </a:r>
            <a:r>
              <a:rPr lang="zh-CN" altLang="en-US" sz="1600"/>
              <a:t>），也称中间价，是指买入汇率和卖出汇率的平均数。</a:t>
            </a:r>
            <a:endParaRPr lang="en-US" altLang="zh-CN" sz="1600"/>
          </a:p>
          <a:p>
            <a:pPr lvl="1"/>
            <a:r>
              <a:rPr lang="zh-CN" altLang="en-US" sz="1600"/>
              <a:t>现钞汇率</a:t>
            </a:r>
            <a:r>
              <a:rPr lang="en-GB" altLang="zh-CN" sz="1600"/>
              <a:t>(Bank Note Rate)</a:t>
            </a:r>
            <a:r>
              <a:rPr lang="zh-CN" altLang="en-US" sz="1600"/>
              <a:t>，也称现钞买入价，是指银行从客户那里买入外币现钞时使用的汇率。</a:t>
            </a:r>
            <a:endParaRPr lang="zh-CN" altLang="en-US" sz="1600" b="1"/>
          </a:p>
          <a:p>
            <a:pPr lvl="1"/>
            <a:endParaRPr lang="en-US" altLang="zh-CN" sz="1600"/>
          </a:p>
          <a:p>
            <a:pPr lvl="1"/>
            <a:endParaRPr lang="zh-CN" altLang="en-US" sz="180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9937" name="内容占位符 2"/>
          <p:cNvSpPr>
            <a:spLocks noGrp="1"/>
          </p:cNvSpPr>
          <p:nvPr>
            <p:ph idx="1"/>
          </p:nvPr>
        </p:nvSpPr>
        <p:spPr>
          <a:xfrm>
            <a:off x="468313" y="1628775"/>
            <a:ext cx="8675687" cy="4943475"/>
          </a:xfrm>
        </p:spPr>
        <p:txBody>
          <a:bodyPr vert="horz" wrap="square" lIns="91440" tIns="45720" rIns="91440" bIns="45720" anchor="t"/>
          <a:p>
            <a:r>
              <a:rPr lang="en-US" altLang="zh-CN" sz="2000" b="1"/>
              <a:t>5</a:t>
            </a:r>
            <a:r>
              <a:rPr lang="zh-CN" altLang="zh-CN" sz="2000" b="1"/>
              <a:t>．</a:t>
            </a:r>
            <a:r>
              <a:rPr lang="zh-CN" altLang="en-US" sz="2000" b="1">
                <a:solidFill>
                  <a:srgbClr val="00B0F0"/>
                </a:solidFill>
              </a:rPr>
              <a:t>按照外汇交易支付方式的不同划分，有电汇汇率、信汇汇率和票汇汇率</a:t>
            </a:r>
            <a:endParaRPr lang="en-US" altLang="zh-CN" sz="2000"/>
          </a:p>
          <a:p>
            <a:pPr lvl="1"/>
            <a:r>
              <a:rPr lang="zh-CN" altLang="zh-CN" sz="1600"/>
              <a:t>电汇汇率（</a:t>
            </a:r>
            <a:r>
              <a:rPr lang="en-GB" altLang="zh-CN" sz="1600"/>
              <a:t>Telegraphic Transfer Rate, T/T</a:t>
            </a:r>
            <a:r>
              <a:rPr lang="zh-CN" altLang="zh-CN" sz="1600"/>
              <a:t>），也称电汇价，是</a:t>
            </a:r>
            <a:endParaRPr lang="en-US" altLang="zh-CN" sz="1600"/>
          </a:p>
          <a:p>
            <a:pPr lvl="1">
              <a:buNone/>
            </a:pPr>
            <a:r>
              <a:rPr lang="zh-CN" altLang="zh-CN" sz="1600"/>
              <a:t>指以电讯方式通知付款的外汇价格。</a:t>
            </a:r>
            <a:endParaRPr lang="zh-CN" altLang="zh-CN" sz="1600"/>
          </a:p>
          <a:p>
            <a:pPr lvl="1"/>
            <a:r>
              <a:rPr lang="zh-CN" altLang="zh-CN" sz="1600"/>
              <a:t>信汇汇率</a:t>
            </a:r>
            <a:r>
              <a:rPr lang="en-GB" altLang="zh-CN" sz="1600"/>
              <a:t>(Mail Transfer Rate, M/T)</a:t>
            </a:r>
            <a:r>
              <a:rPr lang="zh-CN" altLang="zh-CN" sz="1600"/>
              <a:t>，也称信汇价，是指用信函</a:t>
            </a:r>
            <a:endParaRPr lang="en-US" altLang="zh-CN" sz="1600"/>
          </a:p>
          <a:p>
            <a:pPr lvl="1">
              <a:buNone/>
            </a:pPr>
            <a:r>
              <a:rPr lang="zh-CN" altLang="zh-CN" sz="1600"/>
              <a:t>方式通知付款的外汇汇率。</a:t>
            </a:r>
            <a:endParaRPr lang="en-US" altLang="zh-CN" sz="1600"/>
          </a:p>
          <a:p>
            <a:pPr lvl="1"/>
            <a:r>
              <a:rPr lang="zh-CN" altLang="zh-CN" sz="1600"/>
              <a:t>票汇汇率</a:t>
            </a:r>
            <a:r>
              <a:rPr lang="en-GB" altLang="zh-CN" sz="1600"/>
              <a:t>(Demand Draft Rate, D/D)</a:t>
            </a:r>
            <a:r>
              <a:rPr lang="zh-CN" altLang="zh-CN" sz="1600"/>
              <a:t>，是指银行买卖即期汇票</a:t>
            </a:r>
            <a:endParaRPr lang="en-US" altLang="zh-CN" sz="1600"/>
          </a:p>
          <a:p>
            <a:pPr lvl="1">
              <a:buNone/>
            </a:pPr>
            <a:r>
              <a:rPr lang="zh-CN" altLang="zh-CN" sz="1600"/>
              <a:t>时的汇率。</a:t>
            </a:r>
            <a:endParaRPr lang="zh-CN" altLang="zh-CN" sz="1600" b="1"/>
          </a:p>
          <a:p>
            <a:r>
              <a:rPr lang="en-US" altLang="zh-CN" sz="2000" b="1"/>
              <a:t>6</a:t>
            </a:r>
            <a:r>
              <a:rPr lang="zh-CN" altLang="zh-CN" sz="2000" b="1"/>
              <a:t>．</a:t>
            </a:r>
            <a:r>
              <a:rPr lang="zh-CN" altLang="zh-CN" sz="2000" b="1">
                <a:solidFill>
                  <a:srgbClr val="00B0F0"/>
                </a:solidFill>
              </a:rPr>
              <a:t>按照外汇交易的交割时间划分，有即期汇率和远期汇率</a:t>
            </a:r>
            <a:endParaRPr lang="zh-CN" altLang="zh-CN" sz="2000" b="1">
              <a:solidFill>
                <a:srgbClr val="00B0F0"/>
              </a:solidFill>
            </a:endParaRPr>
          </a:p>
          <a:p>
            <a:pPr>
              <a:buNone/>
            </a:pPr>
            <a:r>
              <a:rPr lang="en-US" altLang="en-US" sz="2000"/>
              <a:t>    </a:t>
            </a:r>
            <a:r>
              <a:rPr lang="zh-CN" altLang="zh-CN" sz="2000"/>
              <a:t>即期汇率</a:t>
            </a:r>
            <a:r>
              <a:rPr lang="en-GB" altLang="zh-CN" sz="2000"/>
              <a:t>(Spot Rate)</a:t>
            </a:r>
            <a:r>
              <a:rPr lang="zh-CN" altLang="zh-CN" sz="2000"/>
              <a:t>，也称现汇汇率，是指买卖外汇双方于成交当天或两个营业日以内进行交割的汇率。</a:t>
            </a:r>
            <a:endParaRPr lang="zh-CN" altLang="zh-CN" sz="2000"/>
          </a:p>
          <a:p>
            <a:pPr>
              <a:buNone/>
            </a:pPr>
            <a:r>
              <a:rPr lang="en-US" altLang="en-US" sz="2000"/>
              <a:t>    </a:t>
            </a:r>
            <a:r>
              <a:rPr lang="zh-CN" altLang="zh-CN" sz="2000"/>
              <a:t>远期汇率</a:t>
            </a:r>
            <a:r>
              <a:rPr lang="en-GB" altLang="zh-CN" sz="2000"/>
              <a:t>(Forward Rate)</a:t>
            </a:r>
            <a:r>
              <a:rPr lang="zh-CN" altLang="zh-CN" sz="2000"/>
              <a:t>，是事先由买卖双方签订合同，达成协议，届时不管汇率如何变动，买卖双方都按约定的汇率、金额、币种、交割日期进行结算的汇率。</a:t>
            </a:r>
            <a:endParaRPr lang="en-US" altLang="zh-CN" sz="2000" b="1"/>
          </a:p>
          <a:p>
            <a:pPr>
              <a:buNone/>
            </a:pPr>
            <a:endParaRPr lang="en-US" altLang="zh-CN" sz="2000"/>
          </a:p>
        </p:txBody>
      </p:sp>
      <p:sp>
        <p:nvSpPr>
          <p:cNvPr id="39938" name="内容占位符 2"/>
          <p:cNvSpPr txBox="1"/>
          <p:nvPr/>
        </p:nvSpPr>
        <p:spPr>
          <a:xfrm>
            <a:off x="785813" y="785813"/>
            <a:ext cx="8072437" cy="714375"/>
          </a:xfrm>
          <a:prstGeom prst="rect">
            <a:avLst/>
          </a:prstGeom>
          <a:noFill/>
          <a:ln w="9525">
            <a:noFill/>
          </a:ln>
        </p:spPr>
        <p:txBody>
          <a:bodyPr anchor="t"/>
          <a:p>
            <a:pPr marL="342900" indent="-342900" eaLnBrk="0" hangingPunct="0">
              <a:spcBef>
                <a:spcPct val="20000"/>
              </a:spcBef>
              <a:buClr>
                <a:schemeClr val="tx2"/>
              </a:buClr>
              <a:buSzPct val="70000"/>
              <a:buFont typeface="Wingdings" panose="05000000000000000000" pitchFamily="2" charset="2"/>
              <a:buChar char="¡"/>
            </a:pPr>
            <a:endParaRPr lang="zh-CN" altLang="zh-CN" sz="2000" b="1">
              <a:solidFill>
                <a:srgbClr val="00B0F0"/>
              </a:solidFill>
              <a:latin typeface="Verdana" panose="020B0604030504040204" pitchFamily="34" charset="0"/>
              <a:ea typeface="宋体" panose="02010600030101010101" pitchFamily="2" charset="-122"/>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内容占位符 2"/>
          <p:cNvSpPr>
            <a:spLocks noGrp="1"/>
          </p:cNvSpPr>
          <p:nvPr>
            <p:ph idx="1"/>
          </p:nvPr>
        </p:nvSpPr>
        <p:spPr>
          <a:xfrm>
            <a:off x="684213" y="1557338"/>
            <a:ext cx="8459787" cy="5040312"/>
          </a:xfrm>
        </p:spPr>
        <p:txBody>
          <a:bodyPr vert="horz" wrap="square" lIns="91440" tIns="45720" rIns="91440" bIns="45720" anchor="t"/>
          <a:p>
            <a:r>
              <a:rPr lang="en-US" altLang="zh-CN" sz="2000" b="1"/>
              <a:t>7</a:t>
            </a:r>
            <a:r>
              <a:rPr lang="zh-CN" altLang="zh-CN" sz="2000" b="1"/>
              <a:t>．</a:t>
            </a:r>
            <a:r>
              <a:rPr lang="zh-CN" altLang="zh-CN" sz="2000" b="1">
                <a:solidFill>
                  <a:srgbClr val="00B0F0"/>
                </a:solidFill>
              </a:rPr>
              <a:t>按照外汇买卖的对象不同划分，有银行间汇率和商业汇率</a:t>
            </a:r>
            <a:endParaRPr lang="zh-CN" altLang="zh-CN" sz="2000" b="1">
              <a:solidFill>
                <a:srgbClr val="00B0F0"/>
              </a:solidFill>
            </a:endParaRPr>
          </a:p>
          <a:p>
            <a:pPr>
              <a:buNone/>
            </a:pPr>
            <a:r>
              <a:rPr lang="en-US" altLang="en-US" sz="2000"/>
              <a:t>    </a:t>
            </a:r>
            <a:r>
              <a:rPr lang="zh-CN" altLang="zh-CN" sz="2000"/>
              <a:t>银行间汇率</a:t>
            </a:r>
            <a:r>
              <a:rPr lang="en-GB" altLang="zh-CN" sz="2000"/>
              <a:t>(Inter-Bank Rate)</a:t>
            </a:r>
            <a:r>
              <a:rPr lang="zh-CN" altLang="zh-CN" sz="2000"/>
              <a:t>，也称同业汇率，是指银行同业之间买卖外汇时使用的汇率。</a:t>
            </a:r>
            <a:endParaRPr lang="en-US" altLang="zh-CN" sz="2000"/>
          </a:p>
          <a:p>
            <a:pPr>
              <a:buNone/>
            </a:pPr>
            <a:r>
              <a:rPr lang="en-US" altLang="zh-CN" sz="2000"/>
              <a:t>    </a:t>
            </a:r>
            <a:r>
              <a:rPr lang="zh-CN" altLang="zh-CN" sz="2000"/>
              <a:t>商业汇率</a:t>
            </a:r>
            <a:r>
              <a:rPr lang="en-GB" altLang="zh-CN" sz="2000"/>
              <a:t>(Commercial Rate)</a:t>
            </a:r>
            <a:r>
              <a:rPr lang="zh-CN" altLang="zh-CN" sz="2000"/>
              <a:t>，是指银行与客户买卖外汇时所采用的汇率。</a:t>
            </a:r>
            <a:endParaRPr lang="en-US" altLang="zh-CN" sz="2000" b="1"/>
          </a:p>
          <a:p>
            <a:r>
              <a:rPr lang="en-US" altLang="zh-CN" sz="2000" b="1"/>
              <a:t>8</a:t>
            </a:r>
            <a:r>
              <a:rPr lang="zh-CN" altLang="zh-CN" sz="2000" b="1"/>
              <a:t>．</a:t>
            </a:r>
            <a:r>
              <a:rPr lang="zh-CN" altLang="zh-CN" sz="2000" b="1">
                <a:solidFill>
                  <a:srgbClr val="00B0F0"/>
                </a:solidFill>
              </a:rPr>
              <a:t>按照汇率是否适用于不同的来源与用途划分，有单一汇率和多种汇率</a:t>
            </a:r>
            <a:endParaRPr lang="zh-CN" altLang="zh-CN" sz="2000" b="1">
              <a:solidFill>
                <a:srgbClr val="00B0F0"/>
              </a:solidFill>
            </a:endParaRPr>
          </a:p>
          <a:p>
            <a:pPr>
              <a:buNone/>
            </a:pPr>
            <a:r>
              <a:rPr lang="en-US" altLang="zh-CN" sz="2000"/>
              <a:t>    </a:t>
            </a:r>
            <a:r>
              <a:rPr lang="zh-CN" altLang="zh-CN" sz="2000"/>
              <a:t>单一汇率</a:t>
            </a:r>
            <a:r>
              <a:rPr lang="en-GB" altLang="zh-CN" sz="2000"/>
              <a:t>(Single Rate)</a:t>
            </a:r>
            <a:r>
              <a:rPr lang="zh-CN" altLang="zh-CN" sz="2000"/>
              <a:t>，是指一国货币对一外币只规定一个汇率，而不区分各种不同来源与用途的外汇买卖，这种汇率即为单一汇率。国际货币基金组织的规定是，一国货币对外币的即期汇率的买卖差不超过</a:t>
            </a:r>
            <a:r>
              <a:rPr lang="en-GB" altLang="zh-CN" sz="2000"/>
              <a:t>2%</a:t>
            </a:r>
            <a:r>
              <a:rPr lang="zh-CN" altLang="zh-CN" sz="2000"/>
              <a:t>者，即为单一汇率。</a:t>
            </a:r>
            <a:endParaRPr lang="zh-CN" altLang="zh-CN" sz="2000"/>
          </a:p>
          <a:p>
            <a:pPr>
              <a:buNone/>
            </a:pPr>
            <a:r>
              <a:rPr lang="en-US" altLang="zh-CN" sz="2000"/>
              <a:t>    </a:t>
            </a:r>
            <a:r>
              <a:rPr lang="zh-CN" altLang="zh-CN" sz="2000"/>
              <a:t>多种汇率</a:t>
            </a:r>
            <a:r>
              <a:rPr lang="en-GB" altLang="zh-CN" sz="2000"/>
              <a:t>(Multiple Rate)</a:t>
            </a:r>
            <a:r>
              <a:rPr lang="zh-CN" altLang="zh-CN" sz="2000"/>
              <a:t>，也称复汇率，是指区分不同的外汇的来源和用途而对一国货币与一外币的汇率规定两种或两种以上的汇率。国际货币基金组织的规定是，一国货币对外币的即期汇率的买卖差价超过</a:t>
            </a:r>
            <a:r>
              <a:rPr lang="en-GB" altLang="zh-CN" sz="2000"/>
              <a:t>2%</a:t>
            </a:r>
            <a:r>
              <a:rPr lang="zh-CN" altLang="zh-CN" sz="2000"/>
              <a:t>者，即为多种汇率。</a:t>
            </a:r>
            <a:endParaRPr lang="en-US" altLang="zh-CN" sz="2000"/>
          </a:p>
          <a:p>
            <a:pPr>
              <a:buNone/>
            </a:pPr>
            <a:endParaRPr lang="en-US" altLang="zh-CN" sz="2000" b="1"/>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1985" name="标题 1"/>
          <p:cNvSpPr>
            <a:spLocks noGrp="1"/>
          </p:cNvSpPr>
          <p:nvPr>
            <p:ph type="title"/>
          </p:nvPr>
        </p:nvSpPr>
        <p:spPr/>
        <p:txBody>
          <a:bodyPr vert="horz" wrap="square" lIns="91440" tIns="45720" rIns="91440" bIns="45720" anchor="b"/>
          <a:p>
            <a:endParaRPr lang="zh-CN" altLang="en-US"/>
          </a:p>
        </p:txBody>
      </p:sp>
      <p:sp>
        <p:nvSpPr>
          <p:cNvPr id="41986" name="内容占位符 2"/>
          <p:cNvSpPr>
            <a:spLocks noGrp="1"/>
          </p:cNvSpPr>
          <p:nvPr>
            <p:ph idx="1"/>
          </p:nvPr>
        </p:nvSpPr>
        <p:spPr>
          <a:xfrm>
            <a:off x="928688" y="1528763"/>
            <a:ext cx="8001000" cy="4900612"/>
          </a:xfrm>
        </p:spPr>
        <p:txBody>
          <a:bodyPr vert="horz" wrap="square" lIns="91440" tIns="45720" rIns="91440" bIns="45720" anchor="t"/>
          <a:p>
            <a:r>
              <a:rPr lang="en-US" altLang="zh-CN" sz="2000" b="1"/>
              <a:t>9</a:t>
            </a:r>
            <a:r>
              <a:rPr lang="zh-CN" altLang="zh-CN" sz="2000" b="1"/>
              <a:t>．</a:t>
            </a:r>
            <a:r>
              <a:rPr lang="zh-CN" altLang="zh-CN" sz="2000" b="1">
                <a:solidFill>
                  <a:srgbClr val="00B0F0"/>
                </a:solidFill>
              </a:rPr>
              <a:t>按照纸币制度下汇率是否经过通货膨胀调整来划分，有名义汇</a:t>
            </a:r>
            <a:endParaRPr lang="en-US" altLang="zh-CN" sz="2000" b="1">
              <a:solidFill>
                <a:srgbClr val="00B0F0"/>
              </a:solidFill>
            </a:endParaRPr>
          </a:p>
          <a:p>
            <a:pPr>
              <a:buNone/>
            </a:pPr>
            <a:r>
              <a:rPr lang="zh-CN" altLang="zh-CN" sz="2000" b="1">
                <a:solidFill>
                  <a:srgbClr val="00B0F0"/>
                </a:solidFill>
              </a:rPr>
              <a:t>率和实际汇率</a:t>
            </a:r>
            <a:endParaRPr lang="en-US" altLang="zh-CN" sz="3200" b="1">
              <a:solidFill>
                <a:srgbClr val="00B0F0"/>
              </a:solidFill>
            </a:endParaRPr>
          </a:p>
          <a:p>
            <a:pPr>
              <a:buNone/>
            </a:pPr>
            <a:r>
              <a:rPr lang="en-US" altLang="en-US" sz="2000"/>
              <a:t>  </a:t>
            </a:r>
            <a:r>
              <a:rPr lang="zh-CN" altLang="zh-CN" sz="2000"/>
              <a:t>名义汇率</a:t>
            </a:r>
            <a:r>
              <a:rPr lang="en-GB" altLang="zh-CN" sz="2000"/>
              <a:t>(Nominal Exchange Rate),</a:t>
            </a:r>
            <a:r>
              <a:rPr lang="zh-CN" altLang="zh-CN" sz="2000"/>
              <a:t>是指由官方公布的或在市</a:t>
            </a:r>
            <a:endParaRPr lang="en-US" altLang="zh-CN" sz="2000"/>
          </a:p>
          <a:p>
            <a:pPr>
              <a:buNone/>
            </a:pPr>
            <a:r>
              <a:rPr lang="zh-CN" altLang="zh-CN" sz="2000"/>
              <a:t>场上通行的、没有剔除通货膨胀因素的汇率。</a:t>
            </a:r>
            <a:endParaRPr lang="en-US" altLang="zh-CN" sz="2000"/>
          </a:p>
          <a:p>
            <a:pPr>
              <a:buNone/>
            </a:pPr>
            <a:r>
              <a:rPr lang="en-US" altLang="en-US" sz="2000"/>
              <a:t>  </a:t>
            </a:r>
            <a:r>
              <a:rPr lang="zh-CN" altLang="en-US" sz="2000"/>
              <a:t>实际汇率</a:t>
            </a:r>
            <a:r>
              <a:rPr lang="en-GB" altLang="zh-CN" sz="2000"/>
              <a:t>(Real Exchange Rate)</a:t>
            </a:r>
            <a:r>
              <a:rPr lang="zh-CN" altLang="en-US" sz="2000"/>
              <a:t>，是指在名义汇率的基础上提</a:t>
            </a:r>
            <a:endParaRPr lang="en-US" altLang="zh-CN" sz="2000"/>
          </a:p>
          <a:p>
            <a:pPr>
              <a:buNone/>
            </a:pPr>
            <a:r>
              <a:rPr lang="zh-CN" altLang="en-US" sz="2000"/>
              <a:t>出了通货膨胀因素后的汇率。</a:t>
            </a:r>
            <a:endParaRPr lang="en-US" altLang="zh-CN" sz="2000" b="1">
              <a:solidFill>
                <a:srgbClr val="00B0F0"/>
              </a:solidFill>
            </a:endParaRP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3139" name="矩形 1"/>
          <p:cNvSpPr/>
          <p:nvPr/>
        </p:nvSpPr>
        <p:spPr>
          <a:xfrm>
            <a:off x="1042988" y="981075"/>
            <a:ext cx="7129462" cy="368300"/>
          </a:xfrm>
          <a:prstGeom prst="rect">
            <a:avLst/>
          </a:prstGeom>
          <a:noFill/>
          <a:ln w="9525">
            <a:noFill/>
          </a:ln>
        </p:spPr>
        <p:txBody>
          <a:bodyPr anchor="t">
            <a:spAutoFit/>
          </a:bodyPr>
          <a:p>
            <a:pPr algn="ctr">
              <a:buSzTx/>
            </a:pPr>
            <a:r>
              <a:rPr lang="zh-CN" altLang="en-US" b="1">
                <a:latin typeface="Verdana" panose="020B0604030504040204" pitchFamily="34" charset="0"/>
                <a:ea typeface="宋体" panose="02010600030101010101" pitchFamily="2" charset="-122"/>
              </a:rPr>
              <a:t>表</a:t>
            </a:r>
            <a:r>
              <a:rPr lang="en-US" altLang="zh-CN" b="1">
                <a:latin typeface="Verdana" panose="020B0604030504040204" pitchFamily="34" charset="0"/>
                <a:ea typeface="宋体" panose="02010600030101010101" pitchFamily="2" charset="-122"/>
              </a:rPr>
              <a:t>10-3   </a:t>
            </a:r>
            <a:r>
              <a:rPr lang="en-US" altLang="zh-CN" b="1">
                <a:solidFill>
                  <a:srgbClr val="FF0000"/>
                </a:solidFill>
                <a:latin typeface="Verdana" panose="020B0604030504040204" pitchFamily="34" charset="0"/>
                <a:ea typeface="宋体" panose="02010600030101010101" pitchFamily="2" charset="-122"/>
              </a:rPr>
              <a:t>2020</a:t>
            </a:r>
            <a:r>
              <a:rPr lang="zh-CN" altLang="en-US" b="1">
                <a:solidFill>
                  <a:srgbClr val="FF0000"/>
                </a:solidFill>
                <a:latin typeface="Verdana" panose="020B0604030504040204" pitchFamily="34" charset="0"/>
                <a:ea typeface="宋体" panose="02010600030101010101" pitchFamily="2" charset="-122"/>
              </a:rPr>
              <a:t>年</a:t>
            </a:r>
            <a:r>
              <a:rPr lang="en-US" altLang="zh-CN" b="1">
                <a:solidFill>
                  <a:srgbClr val="FF0000"/>
                </a:solidFill>
                <a:latin typeface="Verdana" panose="020B0604030504040204" pitchFamily="34" charset="0"/>
                <a:ea typeface="宋体" panose="02010600030101010101" pitchFamily="2" charset="-122"/>
              </a:rPr>
              <a:t>8</a:t>
            </a:r>
            <a:r>
              <a:rPr lang="zh-CN" altLang="en-US" b="1">
                <a:solidFill>
                  <a:srgbClr val="FF0000"/>
                </a:solidFill>
                <a:latin typeface="Verdana" panose="020B0604030504040204" pitchFamily="34" charset="0"/>
                <a:ea typeface="宋体" panose="02010600030101010101" pitchFamily="2" charset="-122"/>
              </a:rPr>
              <a:t>月</a:t>
            </a:r>
            <a:r>
              <a:rPr lang="en-US" altLang="zh-CN" b="1">
                <a:solidFill>
                  <a:srgbClr val="FF0000"/>
                </a:solidFill>
                <a:latin typeface="Verdana" panose="020B0604030504040204" pitchFamily="34" charset="0"/>
                <a:ea typeface="宋体" panose="02010600030101010101" pitchFamily="2" charset="-122"/>
              </a:rPr>
              <a:t>18</a:t>
            </a:r>
            <a:r>
              <a:rPr lang="zh-CN" altLang="en-US" b="1">
                <a:solidFill>
                  <a:srgbClr val="FF0000"/>
                </a:solidFill>
                <a:latin typeface="Verdana" panose="020B0604030504040204" pitchFamily="34" charset="0"/>
                <a:ea typeface="宋体" panose="02010600030101010101" pitchFamily="2" charset="-122"/>
              </a:rPr>
              <a:t>日</a:t>
            </a:r>
            <a:r>
              <a:rPr lang="zh-CN" altLang="en-US" b="1">
                <a:latin typeface="Verdana" panose="020B0604030504040204" pitchFamily="34" charset="0"/>
                <a:ea typeface="宋体" panose="02010600030101010101" pitchFamily="2" charset="-122"/>
              </a:rPr>
              <a:t>国际外汇市场行情信息</a:t>
            </a:r>
            <a:endParaRPr lang="zh-CN" altLang="en-US">
              <a:latin typeface="Verdana" panose="020B0604030504040204" pitchFamily="34" charset="0"/>
              <a:ea typeface="宋体" panose="02010600030101010101" pitchFamily="2" charset="-122"/>
            </a:endParaRPr>
          </a:p>
        </p:txBody>
      </p:sp>
      <p:pic>
        <p:nvPicPr>
          <p:cNvPr id="3" name="图片 2"/>
          <p:cNvPicPr>
            <a:picLocks noChangeAspect="1"/>
          </p:cNvPicPr>
          <p:nvPr/>
        </p:nvPicPr>
        <p:blipFill>
          <a:blip r:embed="rId1"/>
          <a:stretch>
            <a:fillRect/>
          </a:stretch>
        </p:blipFill>
        <p:spPr>
          <a:xfrm>
            <a:off x="1441450" y="1633220"/>
            <a:ext cx="8246745" cy="470408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内容占位符 2"/>
          <p:cNvSpPr>
            <a:spLocks noGrp="1"/>
          </p:cNvSpPr>
          <p:nvPr>
            <p:ph idx="1"/>
          </p:nvPr>
        </p:nvSpPr>
        <p:spPr>
          <a:xfrm>
            <a:off x="1258888" y="1500188"/>
            <a:ext cx="7670800" cy="5241925"/>
          </a:xfrm>
        </p:spPr>
        <p:txBody>
          <a:bodyPr vert="horz" wrap="square" lIns="91440" tIns="45720" rIns="91440" bIns="45720" anchor="t"/>
          <a:p>
            <a:pPr>
              <a:buNone/>
            </a:pPr>
            <a:r>
              <a:rPr lang="en-US" altLang="zh-CN" sz="2400"/>
              <a:t>  </a:t>
            </a:r>
            <a:r>
              <a:rPr lang="zh-CN" altLang="en-US" sz="2000"/>
              <a:t>汇率统计主要包括</a:t>
            </a:r>
            <a:r>
              <a:rPr lang="zh-CN" altLang="en-US" sz="2000" b="1">
                <a:solidFill>
                  <a:srgbClr val="FF0000"/>
                </a:solidFill>
              </a:rPr>
              <a:t>名义汇率统计</a:t>
            </a:r>
            <a:r>
              <a:rPr lang="zh-CN" altLang="en-US" sz="2000"/>
              <a:t>、</a:t>
            </a:r>
            <a:r>
              <a:rPr lang="zh-CN" altLang="en-US" sz="2000" b="1">
                <a:solidFill>
                  <a:srgbClr val="FF0000"/>
                </a:solidFill>
              </a:rPr>
              <a:t>实际汇率统计</a:t>
            </a:r>
            <a:r>
              <a:rPr lang="zh-CN" altLang="en-US" sz="2000" b="1"/>
              <a:t>、</a:t>
            </a:r>
            <a:r>
              <a:rPr lang="zh-CN" altLang="en-US" sz="2000" b="1">
                <a:solidFill>
                  <a:srgbClr val="FF0000"/>
                </a:solidFill>
              </a:rPr>
              <a:t>平均汇率统计</a:t>
            </a:r>
            <a:r>
              <a:rPr lang="zh-CN" altLang="en-US" sz="2000" b="1"/>
              <a:t>、</a:t>
            </a:r>
            <a:r>
              <a:rPr lang="zh-CN" altLang="en-US" sz="2000" b="1">
                <a:solidFill>
                  <a:srgbClr val="FF0000"/>
                </a:solidFill>
              </a:rPr>
              <a:t>汇率指数</a:t>
            </a:r>
            <a:r>
              <a:rPr lang="zh-CN" altLang="en-US" sz="2000" b="1"/>
              <a:t>、</a:t>
            </a:r>
            <a:r>
              <a:rPr lang="zh-CN" altLang="en-US" sz="2000" b="1">
                <a:solidFill>
                  <a:srgbClr val="FF0000"/>
                </a:solidFill>
              </a:rPr>
              <a:t>有效汇率统计</a:t>
            </a:r>
            <a:r>
              <a:rPr lang="zh-CN" altLang="en-US" sz="2000" b="1"/>
              <a:t>等。</a:t>
            </a:r>
            <a:endParaRPr lang="en-US" altLang="zh-CN" sz="2000" b="1"/>
          </a:p>
          <a:p>
            <a:pPr>
              <a:buNone/>
            </a:pPr>
            <a:r>
              <a:rPr lang="en-US" altLang="en-US" sz="2000" b="1"/>
              <a:t>    </a:t>
            </a:r>
            <a:r>
              <a:rPr lang="en-US" altLang="en-US" sz="2000"/>
              <a:t> </a:t>
            </a:r>
            <a:r>
              <a:rPr lang="en-US" altLang="zh-CN" sz="2000"/>
              <a:t>(</a:t>
            </a:r>
            <a:r>
              <a:rPr lang="zh-CN" altLang="en-US" sz="2000"/>
              <a:t>一</a:t>
            </a:r>
            <a:r>
              <a:rPr lang="en-US" altLang="zh-CN" sz="2000"/>
              <a:t>)</a:t>
            </a:r>
            <a:r>
              <a:rPr lang="zh-CN" altLang="en-US" sz="2000"/>
              <a:t>名义汇率统计</a:t>
            </a:r>
            <a:r>
              <a:rPr lang="en-US" altLang="zh-CN" sz="2000"/>
              <a:t>    </a:t>
            </a:r>
            <a:endParaRPr lang="en-US" altLang="zh-CN" sz="2000"/>
          </a:p>
          <a:p>
            <a:pPr>
              <a:buNone/>
            </a:pPr>
            <a:r>
              <a:rPr lang="en-US" altLang="en-US" sz="2000"/>
              <a:t>    </a:t>
            </a:r>
            <a:r>
              <a:rPr lang="zh-CN" altLang="en-US" sz="2000"/>
              <a:t>名义汇率统计就是对一国货币某一时期各时点与世界主要货币的兑换比率的详细记录，其中的汇率没有剔除通货膨胀的因素。</a:t>
            </a:r>
            <a:endParaRPr lang="zh-CN" altLang="en-US" sz="2000"/>
          </a:p>
          <a:p>
            <a:pPr>
              <a:buNone/>
            </a:pPr>
            <a:r>
              <a:rPr lang="en-US" altLang="zh-CN" sz="2000"/>
              <a:t>    (</a:t>
            </a:r>
            <a:r>
              <a:rPr lang="zh-CN" altLang="en-US" sz="2000"/>
              <a:t>二</a:t>
            </a:r>
            <a:r>
              <a:rPr lang="en-US" altLang="zh-CN" sz="2000"/>
              <a:t>)</a:t>
            </a:r>
            <a:r>
              <a:rPr lang="zh-CN" altLang="en-US" sz="2000"/>
              <a:t>实际汇率统计</a:t>
            </a:r>
            <a:endParaRPr lang="en-US" altLang="zh-CN" sz="2000"/>
          </a:p>
          <a:p>
            <a:pPr>
              <a:buNone/>
            </a:pPr>
            <a:r>
              <a:rPr lang="en-US" altLang="zh-CN" sz="2000"/>
              <a:t>      </a:t>
            </a:r>
            <a:r>
              <a:rPr lang="zh-CN" altLang="en-US" sz="2000"/>
              <a:t>实际汇率统计与名义汇率统计的差别在于所记录的汇率已经剔除了通货膨胀的因素。实际汇率等于名义汇率乘以两国消费物价指数的比率。</a:t>
            </a:r>
            <a:endParaRPr lang="zh-CN" altLang="en-US" sz="2000"/>
          </a:p>
          <a:p>
            <a:pPr>
              <a:buNone/>
            </a:pPr>
            <a:r>
              <a:rPr lang="en-US" altLang="en-US" sz="2000" b="1">
                <a:solidFill>
                  <a:srgbClr val="00B050"/>
                </a:solidFill>
              </a:rPr>
              <a:t>     </a:t>
            </a:r>
            <a:r>
              <a:rPr lang="zh-CN" altLang="en-US" sz="2000" b="1">
                <a:solidFill>
                  <a:srgbClr val="00B050"/>
                </a:solidFill>
              </a:rPr>
              <a:t>实际汇率</a:t>
            </a:r>
            <a:r>
              <a:rPr lang="en-GB" altLang="zh-CN" sz="2000" b="1">
                <a:solidFill>
                  <a:srgbClr val="00B050"/>
                </a:solidFill>
              </a:rPr>
              <a:t>=</a:t>
            </a:r>
            <a:r>
              <a:rPr lang="zh-CN" altLang="en-US" sz="2000" b="1">
                <a:solidFill>
                  <a:srgbClr val="00B050"/>
                </a:solidFill>
              </a:rPr>
              <a:t>名义汇率</a:t>
            </a:r>
            <a:r>
              <a:rPr lang="zh-CN" altLang="zh-CN" sz="2000" b="1">
                <a:solidFill>
                  <a:srgbClr val="00B050"/>
                </a:solidFill>
              </a:rPr>
              <a:t>×</a:t>
            </a:r>
            <a:r>
              <a:rPr lang="zh-CN" altLang="en-US" sz="2000" b="1">
                <a:solidFill>
                  <a:srgbClr val="00B050"/>
                </a:solidFill>
              </a:rPr>
              <a:t>（汇兑国消费物价指数</a:t>
            </a:r>
            <a:r>
              <a:rPr lang="en-GB" altLang="zh-CN" sz="2000" b="1">
                <a:solidFill>
                  <a:srgbClr val="00B050"/>
                </a:solidFill>
              </a:rPr>
              <a:t>/</a:t>
            </a:r>
            <a:r>
              <a:rPr lang="zh-CN" altLang="en-US" sz="2000" b="1">
                <a:solidFill>
                  <a:srgbClr val="00B050"/>
                </a:solidFill>
              </a:rPr>
              <a:t>本国消费物价指数）</a:t>
            </a:r>
            <a:r>
              <a:rPr lang="en-US" altLang="zh-CN" sz="2000"/>
              <a:t> </a:t>
            </a:r>
            <a:endParaRPr lang="en-US" altLang="zh-CN" sz="2000"/>
          </a:p>
          <a:p>
            <a:pPr>
              <a:buNone/>
            </a:pPr>
            <a:r>
              <a:rPr lang="en-US" altLang="zh-CN" sz="1800"/>
              <a:t>    </a:t>
            </a:r>
            <a:r>
              <a:rPr lang="en-US" altLang="zh-CN" sz="2000"/>
              <a:t> (</a:t>
            </a:r>
            <a:r>
              <a:rPr lang="zh-CN" altLang="en-US" sz="2000"/>
              <a:t>三</a:t>
            </a:r>
            <a:r>
              <a:rPr lang="en-US" altLang="zh-CN" sz="2000"/>
              <a:t>)</a:t>
            </a:r>
            <a:r>
              <a:rPr lang="zh-CN" altLang="en-US" sz="2000"/>
              <a:t>平均汇率统计</a:t>
            </a:r>
            <a:endParaRPr lang="en-US" altLang="zh-CN" sz="2000"/>
          </a:p>
          <a:p>
            <a:pPr>
              <a:buNone/>
            </a:pPr>
            <a:r>
              <a:rPr lang="en-US" altLang="zh-CN" sz="2400"/>
              <a:t>     </a:t>
            </a:r>
            <a:r>
              <a:rPr lang="zh-CN" altLang="en-US" sz="2000"/>
              <a:t>平均汇率是指在一定时期内各时点汇率的平均值。按照时间长短不同，平均汇率有日平均汇率、月平均汇率以及年平均汇率。</a:t>
            </a:r>
            <a:endParaRPr lang="zh-CN" altLang="zh-CN" sz="2000" b="1"/>
          </a:p>
        </p:txBody>
      </p:sp>
      <p:sp>
        <p:nvSpPr>
          <p:cNvPr id="45058" name="标题 1"/>
          <p:cNvSpPr txBox="1"/>
          <p:nvPr/>
        </p:nvSpPr>
        <p:spPr>
          <a:xfrm>
            <a:off x="1258888" y="836613"/>
            <a:ext cx="7140575" cy="574675"/>
          </a:xfrm>
          <a:prstGeom prst="rect">
            <a:avLst/>
          </a:prstGeom>
          <a:noFill/>
          <a:ln w="9525">
            <a:noFill/>
          </a:ln>
        </p:spPr>
        <p:txBody>
          <a:bodyPr anchor="b"/>
          <a:p>
            <a:pPr eaLnBrk="0" hangingPunct="0">
              <a:buSzTx/>
            </a:pPr>
            <a:r>
              <a:rPr lang="zh-CN" altLang="zh-CN" sz="2900">
                <a:latin typeface="Arial" panose="020B0604020202020204" pitchFamily="34" charset="0"/>
                <a:ea typeface="宋体" panose="02010600030101010101" pitchFamily="2" charset="-122"/>
              </a:rPr>
              <a:t>二、外汇汇率统计</a:t>
            </a:r>
            <a:endParaRPr lang="zh-CN" altLang="en-US" sz="2900">
              <a:latin typeface="Arial" panose="020B0604020202020204" pitchFamily="34" charset="0"/>
              <a:ea typeface="宋体" panose="02010600030101010101" pitchFamily="2" charset="-122"/>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矩形 5"/>
          <p:cNvSpPr/>
          <p:nvPr/>
        </p:nvSpPr>
        <p:spPr>
          <a:xfrm>
            <a:off x="1258888" y="1122363"/>
            <a:ext cx="7273925" cy="368300"/>
          </a:xfrm>
          <a:prstGeom prst="rect">
            <a:avLst/>
          </a:prstGeom>
          <a:noFill/>
          <a:ln w="9525">
            <a:noFill/>
          </a:ln>
        </p:spPr>
        <p:txBody>
          <a:bodyPr anchor="t">
            <a:spAutoFit/>
          </a:bodyPr>
          <a:p>
            <a:pPr algn="ctr">
              <a:buSzTx/>
            </a:pPr>
            <a:r>
              <a:rPr lang="zh-CN" altLang="en-US" b="1">
                <a:latin typeface="Verdana" panose="020B0604030504040204" pitchFamily="34" charset="0"/>
                <a:ea typeface="宋体" panose="02010600030101010101" pitchFamily="2" charset="-122"/>
              </a:rPr>
              <a:t>表</a:t>
            </a:r>
            <a:r>
              <a:rPr lang="en-US" altLang="zh-CN" b="1">
                <a:latin typeface="Verdana" panose="020B0604030504040204" pitchFamily="34" charset="0"/>
                <a:ea typeface="宋体" panose="02010600030101010101" pitchFamily="2" charset="-122"/>
              </a:rPr>
              <a:t>10-4  </a:t>
            </a:r>
            <a:r>
              <a:rPr lang="en-GB" altLang="zh-CN" b="1">
                <a:solidFill>
                  <a:srgbClr val="FF0000"/>
                </a:solidFill>
                <a:latin typeface="Verdana" panose="020B0604030504040204" pitchFamily="34" charset="0"/>
                <a:ea typeface="宋体" panose="02010600030101010101" pitchFamily="2" charset="-122"/>
              </a:rPr>
              <a:t>20</a:t>
            </a:r>
            <a:r>
              <a:rPr lang="en-US" altLang="en-GB" b="1">
                <a:solidFill>
                  <a:srgbClr val="FF0000"/>
                </a:solidFill>
                <a:latin typeface="Verdana" panose="020B0604030504040204" pitchFamily="34" charset="0"/>
                <a:ea typeface="宋体" panose="02010600030101010101" pitchFamily="2" charset="-122"/>
              </a:rPr>
              <a:t>18</a:t>
            </a:r>
            <a:r>
              <a:rPr lang="en-GB" altLang="zh-CN" b="1">
                <a:solidFill>
                  <a:srgbClr val="FF0000"/>
                </a:solidFill>
                <a:latin typeface="Verdana" panose="020B0604030504040204" pitchFamily="34" charset="0"/>
                <a:ea typeface="宋体" panose="02010600030101010101" pitchFamily="2" charset="-122"/>
              </a:rPr>
              <a:t>-20</a:t>
            </a:r>
            <a:r>
              <a:rPr lang="en-US" altLang="en-GB" b="1">
                <a:solidFill>
                  <a:srgbClr val="FF0000"/>
                </a:solidFill>
                <a:latin typeface="Verdana" panose="020B0604030504040204" pitchFamily="34" charset="0"/>
                <a:ea typeface="宋体" panose="02010600030101010101" pitchFamily="2" charset="-122"/>
              </a:rPr>
              <a:t>20</a:t>
            </a:r>
            <a:r>
              <a:rPr lang="zh-CN" altLang="en-US" b="1">
                <a:latin typeface="Verdana" panose="020B0604030504040204" pitchFamily="34" charset="0"/>
                <a:ea typeface="宋体" panose="02010600030101010101" pitchFamily="2" charset="-122"/>
              </a:rPr>
              <a:t>年我国人民币名义汇率和实际汇率</a:t>
            </a:r>
            <a:endParaRPr lang="zh-CN" altLang="en-US" b="1">
              <a:solidFill>
                <a:srgbClr val="00B050"/>
              </a:solidFill>
              <a:latin typeface="Verdana" panose="020B0604030504040204" pitchFamily="34" charset="0"/>
              <a:ea typeface="宋体" panose="02010600030101010101" pitchFamily="2" charset="-122"/>
            </a:endParaRPr>
          </a:p>
        </p:txBody>
      </p:sp>
      <p:graphicFrame>
        <p:nvGraphicFramePr>
          <p:cNvPr id="2" name="表格 1"/>
          <p:cNvGraphicFramePr/>
          <p:nvPr>
            <p:custDataLst>
              <p:tags r:id="rId1"/>
            </p:custDataLst>
          </p:nvPr>
        </p:nvGraphicFramePr>
        <p:xfrm>
          <a:off x="1484630" y="1601343"/>
          <a:ext cx="6569710" cy="4474845"/>
        </p:xfrm>
        <a:graphic>
          <a:graphicData uri="http://schemas.openxmlformats.org/drawingml/2006/table">
            <a:tbl>
              <a:tblPr firstRow="1" bandRow="1">
                <a:tableStyleId>{5940675A-B579-460E-94D1-54222C63F5DA}</a:tableStyleId>
              </a:tblPr>
              <a:tblGrid>
                <a:gridCol w="1622425"/>
                <a:gridCol w="2957195"/>
                <a:gridCol w="1990090"/>
              </a:tblGrid>
              <a:tr h="271780">
                <a:tc>
                  <a:txBody>
                    <a:bodyPr/>
                    <a:p>
                      <a:pPr indent="0" algn="ctr">
                        <a:buNone/>
                      </a:pPr>
                      <a:r>
                        <a:rPr lang="en-US" sz="700" b="0">
                          <a:solidFill>
                            <a:srgbClr val="000000"/>
                          </a:solidFill>
                          <a:latin typeface="方正书宋_GBK" charset="0"/>
                          <a:cs typeface="方正书宋_GBK" charset="0"/>
                        </a:rPr>
                        <a:t>月　份</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有效名义汇率</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有效实际汇率</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3525">
                <a:tc>
                  <a:txBody>
                    <a:bodyPr/>
                    <a:p>
                      <a:pPr indent="0" algn="ctr">
                        <a:buNone/>
                      </a:pPr>
                      <a:r>
                        <a:rPr lang="en-US" sz="700" b="0">
                          <a:solidFill>
                            <a:srgbClr val="000000"/>
                          </a:solidFill>
                          <a:latin typeface="方正书宋_GBK" charset="0"/>
                          <a:cs typeface="方正书宋_GBK" charset="0"/>
                        </a:rPr>
                        <a:t>2018年12月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6.4364</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4.9364</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2018年11月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6.3162</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4.1162</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2018年10月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6.322</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4.222</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2018年9月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6.2975</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4.1975</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2018年8月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6.3758</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4.3758</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2018年7月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6.4556</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4.4556</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2018年6月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6.7034</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4.7034</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2018年5月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6.8433</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4.8433</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2018年4月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6.8448</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4.7448</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3525">
                <a:tc>
                  <a:txBody>
                    <a:bodyPr/>
                    <a:p>
                      <a:pPr indent="0" algn="ctr">
                        <a:buNone/>
                      </a:pPr>
                      <a:r>
                        <a:rPr lang="en-US" sz="700" b="0">
                          <a:solidFill>
                            <a:srgbClr val="000000"/>
                          </a:solidFill>
                          <a:latin typeface="方正书宋_GBK" charset="0"/>
                          <a:cs typeface="方正书宋_GBK" charset="0"/>
                        </a:rPr>
                        <a:t>2018年3月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6.9246</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4.8246</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2018年2月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6.9351</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4.8351</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2018年1月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6.8853</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4.7853</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2019年12月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6.7897</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5.0897</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2019年11月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6.7364</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5.1364</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890">
                <a:tc>
                  <a:txBody>
                    <a:bodyPr/>
                    <a:p>
                      <a:pPr indent="0" algn="ctr">
                        <a:buNone/>
                      </a:pPr>
                      <a:r>
                        <a:rPr lang="en-US" sz="700" b="0">
                          <a:solidFill>
                            <a:srgbClr val="000000"/>
                          </a:solidFill>
                          <a:latin typeface="方正书宋_GBK" charset="0"/>
                          <a:cs typeface="方正书宋_GBK" charset="0"/>
                        </a:rPr>
                        <a:t>2019年10月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6.7093</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4.9093</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262255">
                <a:tc>
                  <a:txBody>
                    <a:bodyPr/>
                    <a:p>
                      <a:pPr indent="0" algn="ctr">
                        <a:buNone/>
                      </a:pPr>
                      <a:r>
                        <a:rPr lang="en-US" sz="700" b="0">
                          <a:solidFill>
                            <a:srgbClr val="000000"/>
                          </a:solidFill>
                          <a:latin typeface="方正书宋_GBK" charset="0"/>
                          <a:cs typeface="方正书宋_GBK" charset="0"/>
                        </a:rPr>
                        <a:t>2019年9月</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6.7151</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700" b="0">
                          <a:solidFill>
                            <a:srgbClr val="000000"/>
                          </a:solidFill>
                          <a:latin typeface="方正书宋_GBK" charset="0"/>
                          <a:cs typeface="方正书宋_GBK" charset="0"/>
                        </a:rPr>
                        <a:t>4.7151</a:t>
                      </a:r>
                      <a:endParaRPr lang="en-US" altLang="en-US" sz="7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p:txBody>
          <a:bodyPr vert="horz" wrap="square" lIns="91440" tIns="45720" rIns="91440" bIns="45720" anchor="b"/>
          <a:p>
            <a:r>
              <a:rPr lang="zh-CN" altLang="en-US" sz="4000"/>
              <a:t>第一节</a:t>
            </a:r>
            <a:r>
              <a:rPr lang="en-US" altLang="zh-CN" sz="4000"/>
              <a:t>  </a:t>
            </a:r>
            <a:r>
              <a:rPr lang="zh-CN" altLang="en-US" sz="4000"/>
              <a:t>外汇市场概述</a:t>
            </a:r>
            <a:endParaRPr lang="zh-CN" altLang="en-US"/>
          </a:p>
        </p:txBody>
      </p:sp>
      <p:sp>
        <p:nvSpPr>
          <p:cNvPr id="17410" name="内容占位符 2"/>
          <p:cNvSpPr>
            <a:spLocks noGrp="1"/>
          </p:cNvSpPr>
          <p:nvPr>
            <p:ph idx="1"/>
          </p:nvPr>
        </p:nvSpPr>
        <p:spPr/>
        <p:txBody>
          <a:bodyPr vert="horz" wrap="square" lIns="91440" tIns="45720" rIns="91440" bIns="45720" anchor="t"/>
          <a:p>
            <a:r>
              <a:rPr lang="zh-CN" altLang="en-US">
                <a:hlinkClick r:id="rId1" action="ppaction://hlinksldjump"/>
              </a:rPr>
              <a:t>一、外汇市场概述</a:t>
            </a:r>
            <a:endParaRPr lang="zh-CN" altLang="en-US"/>
          </a:p>
          <a:p>
            <a:r>
              <a:rPr lang="zh-CN" altLang="en-US">
                <a:hlinkClick r:id="rId2" action="ppaction://hlinksldjump"/>
              </a:rPr>
              <a:t>二、我国外汇市场管理及人民币汇率改革</a:t>
            </a:r>
            <a:endParaRPr lang="zh-CN" altLang="en-US"/>
          </a:p>
          <a:p>
            <a:r>
              <a:rPr lang="zh-CN" altLang="en-US">
                <a:hlinkClick r:id="rId3" action="ppaction://hlinksldjump"/>
              </a:rPr>
              <a:t>三、外汇市场统计概述</a:t>
            </a:r>
            <a:endParaRPr lang="zh-CN" altLang="en-US"/>
          </a:p>
          <a:p>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p:txBody>
          <a:bodyPr vert="horz" wrap="square" lIns="91440" tIns="45720" rIns="91440" bIns="45720" anchor="b"/>
          <a:p>
            <a:endParaRPr lang="zh-CN" altLang="en-US"/>
          </a:p>
        </p:txBody>
      </p:sp>
      <p:graphicFrame>
        <p:nvGraphicFramePr>
          <p:cNvPr id="3" name="表格 2"/>
          <p:cNvGraphicFramePr/>
          <p:nvPr>
            <p:custDataLst>
              <p:tags r:id="rId1"/>
            </p:custDataLst>
          </p:nvPr>
        </p:nvGraphicFramePr>
        <p:xfrm>
          <a:off x="1370330" y="1597660"/>
          <a:ext cx="6974840" cy="4752975"/>
        </p:xfrm>
        <a:graphic>
          <a:graphicData uri="http://schemas.openxmlformats.org/drawingml/2006/table">
            <a:tbl>
              <a:tblPr firstRow="1" bandRow="1">
                <a:tableStyleId>{5940675A-B579-460E-94D1-54222C63F5DA}</a:tableStyleId>
              </a:tblPr>
              <a:tblGrid>
                <a:gridCol w="1721485"/>
                <a:gridCol w="3140075"/>
                <a:gridCol w="2113280"/>
              </a:tblGrid>
              <a:tr h="316865">
                <a:tc>
                  <a:txBody>
                    <a:bodyPr/>
                    <a:p>
                      <a:pPr indent="0" algn="ctr">
                        <a:buNone/>
                      </a:pPr>
                      <a:r>
                        <a:rPr lang="en-US" sz="800" b="0">
                          <a:solidFill>
                            <a:srgbClr val="000000"/>
                          </a:solidFill>
                          <a:latin typeface="方正书宋_GBK" charset="0"/>
                          <a:cs typeface="方正书宋_GBK" charset="0"/>
                        </a:rPr>
                        <a:t>2019年8月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6.8524</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4.6524</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2019年7月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6.882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4.682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2019年6月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6.8752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4.5752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2019年5月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7.0214</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4.6214</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2019年4月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7.0785</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4.5785</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2019年3月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7.0702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4.4702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2019年2月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7.0177</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4.2177</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2019年1月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7.0128</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4.1128</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2020年1月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6.9172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1.5172</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2020年2月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6.9923</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1.6923</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2020年3月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7.0119</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2.1119</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2020年4月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7.0686</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2.5686</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2020年5月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7.0986</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2.9986</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2020年6月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7.0867</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3.2867</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16865">
                <a:tc>
                  <a:txBody>
                    <a:bodyPr/>
                    <a:p>
                      <a:pPr indent="0" algn="ctr">
                        <a:buNone/>
                      </a:pPr>
                      <a:r>
                        <a:rPr lang="en-US" sz="800" b="0">
                          <a:solidFill>
                            <a:srgbClr val="000000"/>
                          </a:solidFill>
                          <a:latin typeface="方正书宋_GBK" charset="0"/>
                          <a:cs typeface="方正书宋_GBK" charset="0"/>
                        </a:rPr>
                        <a:t>2020年7月</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7.0088</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lgn="ctr">
                        <a:buNone/>
                      </a:pPr>
                      <a:r>
                        <a:rPr lang="en-US" sz="800" b="0">
                          <a:solidFill>
                            <a:srgbClr val="000000"/>
                          </a:solidFill>
                          <a:latin typeface="方正书宋_GBK" charset="0"/>
                          <a:cs typeface="方正书宋_GBK" charset="0"/>
                        </a:rPr>
                        <a:t>3.3088</a:t>
                      </a:r>
                      <a:endParaRPr lang="en-US" altLang="en-US" sz="800" b="0">
                        <a:solidFill>
                          <a:srgbClr val="000000"/>
                        </a:solidFill>
                        <a:latin typeface="方正书宋_GBK" charset="0"/>
                        <a:ea typeface="方正书宋_GBK" charset="0"/>
                        <a:cs typeface="方正书宋_GBK" charset="0"/>
                      </a:endParaRPr>
                    </a:p>
                  </a:txBody>
                  <a:tcPr marL="7620" marR="7620" marT="7620" marB="0" vert="horz" anchor="ctr">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p:txBody>
          <a:bodyPr vert="horz" wrap="square" lIns="91440" tIns="45720" rIns="91440" bIns="45720" anchor="b"/>
          <a:p>
            <a:endParaRPr lang="zh-CN" altLang="en-US"/>
          </a:p>
        </p:txBody>
      </p:sp>
      <p:sp>
        <p:nvSpPr>
          <p:cNvPr id="49154" name="内容占位符 2"/>
          <p:cNvSpPr>
            <a:spLocks noGrp="1"/>
          </p:cNvSpPr>
          <p:nvPr>
            <p:ph idx="1"/>
          </p:nvPr>
        </p:nvSpPr>
        <p:spPr>
          <a:xfrm>
            <a:off x="1062038" y="1628775"/>
            <a:ext cx="7929562" cy="431800"/>
          </a:xfrm>
        </p:spPr>
        <p:txBody>
          <a:bodyPr vert="horz" wrap="square" lIns="91440" tIns="45720" rIns="91440" bIns="45720" anchor="t"/>
          <a:p>
            <a:pPr>
              <a:buNone/>
            </a:pPr>
            <a:r>
              <a:rPr lang="zh-CN" altLang="en-US" sz="1800" b="1"/>
              <a:t>表</a:t>
            </a:r>
            <a:r>
              <a:rPr lang="en-US" altLang="zh-CN" sz="1800" b="1"/>
              <a:t>10-5 </a:t>
            </a:r>
            <a:r>
              <a:rPr sz="1800" b="1"/>
              <a:t> 2010-2019年人民币汇率(年平均价)单位:元</a:t>
            </a:r>
            <a:endParaRPr sz="1800" b="1"/>
          </a:p>
        </p:txBody>
      </p:sp>
      <p:graphicFrame>
        <p:nvGraphicFramePr>
          <p:cNvPr id="3" name="表格 2"/>
          <p:cNvGraphicFramePr/>
          <p:nvPr>
            <p:custDataLst>
              <p:tags r:id="rId1"/>
            </p:custDataLst>
          </p:nvPr>
        </p:nvGraphicFramePr>
        <p:xfrm>
          <a:off x="457200" y="2188210"/>
          <a:ext cx="8333105" cy="4044315"/>
        </p:xfrm>
        <a:graphic>
          <a:graphicData uri="http://schemas.openxmlformats.org/drawingml/2006/table">
            <a:tbl>
              <a:tblPr firstRow="1" bandRow="1">
                <a:tableStyleId>{5940675A-B579-460E-94D1-54222C63F5DA}</a:tableStyleId>
              </a:tblPr>
              <a:tblGrid>
                <a:gridCol w="757555"/>
                <a:gridCol w="757555"/>
                <a:gridCol w="757555"/>
                <a:gridCol w="757555"/>
                <a:gridCol w="757555"/>
                <a:gridCol w="757555"/>
                <a:gridCol w="757555"/>
                <a:gridCol w="757555"/>
                <a:gridCol w="757555"/>
                <a:gridCol w="757555"/>
                <a:gridCol w="757555"/>
              </a:tblGrid>
              <a:tr h="367665">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年份</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USD/CNY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EUR/CNY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100JPY/CNY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HKD/CNY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GBP/CNY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AUD/CNY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NZD/CNY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SGD/CNY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CHF/CNY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CAD/CNY</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6.8985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7.7255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6.3347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0.88052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8.8108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4.7956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4.5468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5.0596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6.9513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5.2029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6.6174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7.8016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5.9890</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0.84428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8.8187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4.9407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4.5735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4.9014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6.7577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5.1030</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6.7518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7.6303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6.0244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0.86643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8.6988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5.1775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4.7979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4.8934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6.8616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5.2047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6.6423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7.3426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6.1243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0.85578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8.9855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4.9446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4.6331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4.8120</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6.7392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5.0187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6.2284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6.9141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5.1543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0.80342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9.5344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4.6898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4.3616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4.5429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6.3982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4.8730</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6.1428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8.1651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5.8196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0.79218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10.1291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5.5493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5.1145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4.7093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5.5644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6.1932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8.2219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6.3323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0.79845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9.6793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5.9777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6.0069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6.3125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8.1067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7.9037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0.81376</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10.0012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6.5342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6.3144</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6.4588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9.0011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8.1050</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0.82968</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10.3639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6.3917</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6.1763</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67665">
                <a:tc>
                  <a:txBody>
                    <a:bodyPr/>
                    <a:p>
                      <a:pPr indent="0">
                        <a:buNone/>
                      </a:pPr>
                      <a:r>
                        <a:rPr lang="en-US" sz="1200" b="0">
                          <a:solidFill>
                            <a:srgbClr val="000000"/>
                          </a:solidFill>
                          <a:latin typeface="Calibri" panose="020F0502020204030204" charset="0"/>
                          <a:cs typeface="Calibri" panose="020F0502020204030204" charset="0"/>
                        </a:rPr>
                        <a:t>2010</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6.7695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8.9725</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7.7279</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0.87131</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10.4572</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Calibri" panose="020F0502020204030204" charset="0"/>
                          <a:cs typeface="Calibri" panose="020F0502020204030204" charset="0"/>
                        </a:rPr>
                        <a:t>---</a:t>
                      </a:r>
                      <a:endParaRPr lang="en-US" altLang="en-US" sz="1200" b="0">
                        <a:solidFill>
                          <a:srgbClr val="000000"/>
                        </a:solidFill>
                        <a:latin typeface="Calibri" panose="020F0502020204030204" charset="0"/>
                        <a:ea typeface="Calibri" panose="020F0502020204030204" charset="0"/>
                        <a:cs typeface="Calibri" panose="020F0502020204030204" charset="0"/>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内容占位符 2"/>
          <p:cNvSpPr>
            <a:spLocks noGrp="1"/>
          </p:cNvSpPr>
          <p:nvPr>
            <p:ph idx="1"/>
          </p:nvPr>
        </p:nvSpPr>
        <p:spPr>
          <a:xfrm>
            <a:off x="1331913" y="1628775"/>
            <a:ext cx="7561262" cy="2714625"/>
          </a:xfrm>
        </p:spPr>
        <p:txBody>
          <a:bodyPr vert="horz" wrap="square" lIns="91440" tIns="45720" rIns="91440" bIns="45720" anchor="t"/>
          <a:p>
            <a:pPr>
              <a:buNone/>
            </a:pPr>
            <a:r>
              <a:rPr lang="zh-CN" altLang="en-US" sz="2000"/>
              <a:t>    </a:t>
            </a:r>
            <a:r>
              <a:rPr lang="en-US" altLang="zh-CN" sz="2000"/>
              <a:t>(</a:t>
            </a:r>
            <a:r>
              <a:rPr lang="zh-CN" altLang="en-US" sz="2000"/>
              <a:t>四</a:t>
            </a:r>
            <a:r>
              <a:rPr lang="en-US" altLang="zh-CN" sz="2000"/>
              <a:t>)</a:t>
            </a:r>
            <a:r>
              <a:rPr lang="zh-CN" altLang="en-US" sz="2000"/>
              <a:t>汇率指数统计</a:t>
            </a:r>
            <a:endParaRPr lang="en-US" altLang="zh-CN" sz="2000"/>
          </a:p>
          <a:p>
            <a:pPr>
              <a:buNone/>
            </a:pPr>
            <a:r>
              <a:rPr lang="zh-CN" altLang="en-US" sz="2000"/>
              <a:t>汇率指数是指报告期汇率与基期汇率之比，用来反映汇率的变</a:t>
            </a:r>
            <a:endParaRPr lang="en-US" altLang="zh-CN" sz="2000"/>
          </a:p>
          <a:p>
            <a:pPr>
              <a:buNone/>
            </a:pPr>
            <a:r>
              <a:rPr lang="zh-CN" altLang="en-US" sz="2000"/>
              <a:t>动程度。其公式为：</a:t>
            </a:r>
            <a:endParaRPr lang="zh-CN" altLang="en-US" sz="2000"/>
          </a:p>
          <a:p>
            <a:pPr>
              <a:buNone/>
            </a:pPr>
            <a:r>
              <a:rPr lang="zh-CN" altLang="en-US" sz="2000"/>
              <a:t>     </a:t>
            </a:r>
            <a:r>
              <a:rPr lang="zh-CN" altLang="en-US" sz="2000" b="1">
                <a:solidFill>
                  <a:srgbClr val="00B050"/>
                </a:solidFill>
              </a:rPr>
              <a:t>汇率指数</a:t>
            </a:r>
            <a:r>
              <a:rPr lang="en-GB" altLang="zh-CN" sz="2000" b="1">
                <a:solidFill>
                  <a:srgbClr val="00B050"/>
                </a:solidFill>
              </a:rPr>
              <a:t>=</a:t>
            </a:r>
            <a:r>
              <a:rPr lang="zh-CN" altLang="en-US" sz="2000" b="1">
                <a:solidFill>
                  <a:srgbClr val="00B050"/>
                </a:solidFill>
              </a:rPr>
              <a:t>报告期汇率</a:t>
            </a:r>
            <a:r>
              <a:rPr lang="en-GB" altLang="zh-CN" sz="2000" b="1">
                <a:solidFill>
                  <a:srgbClr val="00B050"/>
                </a:solidFill>
              </a:rPr>
              <a:t>/</a:t>
            </a:r>
            <a:r>
              <a:rPr lang="zh-CN" altLang="en-US" sz="2000" b="1">
                <a:solidFill>
                  <a:srgbClr val="00B050"/>
                </a:solidFill>
              </a:rPr>
              <a:t>基期汇率 </a:t>
            </a:r>
            <a:endParaRPr lang="en-US" altLang="zh-CN" sz="2000" b="1">
              <a:solidFill>
                <a:srgbClr val="00B050"/>
              </a:solidFill>
            </a:endParaRPr>
          </a:p>
          <a:p>
            <a:pPr>
              <a:buNone/>
            </a:pPr>
            <a:r>
              <a:rPr lang="en-US" altLang="zh-CN" sz="2000"/>
              <a:t>     </a:t>
            </a:r>
            <a:endParaRPr lang="zh-CN" altLang="en-US" sz="20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353" name="矩形 4"/>
          <p:cNvSpPr/>
          <p:nvPr/>
        </p:nvSpPr>
        <p:spPr>
          <a:xfrm>
            <a:off x="947738" y="620713"/>
            <a:ext cx="8045450" cy="337185"/>
          </a:xfrm>
          <a:prstGeom prst="rect">
            <a:avLst/>
          </a:prstGeom>
          <a:noFill/>
          <a:ln w="9525">
            <a:noFill/>
          </a:ln>
        </p:spPr>
        <p:txBody>
          <a:bodyPr anchor="t">
            <a:spAutoFit/>
          </a:bodyPr>
          <a:p>
            <a:pPr>
              <a:buSzTx/>
            </a:pPr>
            <a:r>
              <a:rPr lang="en-US" altLang="zh-CN" sz="1600" b="1">
                <a:latin typeface="Verdana" panose="020B0604030504040204" pitchFamily="34" charset="0"/>
                <a:ea typeface="宋体" panose="02010600030101010101" pitchFamily="2" charset="-122"/>
              </a:rPr>
              <a:t> </a:t>
            </a:r>
            <a:r>
              <a:rPr lang="zh-CN" altLang="en-US" sz="1600" b="1">
                <a:latin typeface="Verdana" panose="020B0604030504040204" pitchFamily="34" charset="0"/>
                <a:ea typeface="宋体" panose="02010600030101010101" pitchFamily="2" charset="-122"/>
              </a:rPr>
              <a:t>表</a:t>
            </a:r>
            <a:r>
              <a:rPr lang="en-US" altLang="zh-CN" sz="1600" b="1">
                <a:latin typeface="Verdana" panose="020B0604030504040204" pitchFamily="34" charset="0"/>
                <a:ea typeface="宋体" panose="02010600030101010101" pitchFamily="2" charset="-122"/>
              </a:rPr>
              <a:t>10-6  </a:t>
            </a:r>
            <a:r>
              <a:rPr sz="1600" b="1">
                <a:latin typeface="Verdana" panose="020B0604030504040204" pitchFamily="34" charset="0"/>
                <a:ea typeface="宋体" panose="02010600030101010101" pitchFamily="2" charset="-122"/>
              </a:rPr>
              <a:t>2020年6月-2020年8月人民币汇率指数</a:t>
            </a:r>
            <a:endParaRPr sz="1600" b="1">
              <a:latin typeface="Verdana" panose="020B0604030504040204" pitchFamily="34" charset="0"/>
              <a:ea typeface="宋体" panose="02010600030101010101" pitchFamily="2" charset="-122"/>
            </a:endParaRPr>
          </a:p>
        </p:txBody>
      </p:sp>
      <p:graphicFrame>
        <p:nvGraphicFramePr>
          <p:cNvPr id="2" name="表格 1"/>
          <p:cNvGraphicFramePr/>
          <p:nvPr>
            <p:custDataLst>
              <p:tags r:id="rId1"/>
            </p:custDataLst>
          </p:nvPr>
        </p:nvGraphicFramePr>
        <p:xfrm>
          <a:off x="1215390" y="1843405"/>
          <a:ext cx="7344410" cy="4632325"/>
        </p:xfrm>
        <a:graphic>
          <a:graphicData uri="http://schemas.openxmlformats.org/drawingml/2006/table">
            <a:tbl>
              <a:tblPr firstRow="1" bandRow="1">
                <a:tableStyleId>{5940675A-B579-460E-94D1-54222C63F5DA}</a:tableStyleId>
              </a:tblPr>
              <a:tblGrid>
                <a:gridCol w="1280795"/>
                <a:gridCol w="1864360"/>
                <a:gridCol w="1945640"/>
                <a:gridCol w="2253615"/>
              </a:tblGrid>
              <a:tr h="52705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日期</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CFETS人民币汇率指数</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BIS货币篮子人民币汇率指数</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SDR货币篮子人民币汇率指数</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2020/8/14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92.32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96.08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90.48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163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2020/8/7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92.03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95.77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90.15</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2020/7/31</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91.42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95.03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89.56</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163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2020/7/24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92.17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95.9</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90.56</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163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2020/7/17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92.73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96.51</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91.18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265">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2020/7/10</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92.88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96.7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91.54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265">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2020/7/3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92.14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95.92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90.89</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163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2020/6/30</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92.05</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95.87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90.78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265">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2020/6/24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91.94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95.73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90.66</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163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2020/6/19</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91.97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95.72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90.61</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290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2020/6/12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91.78</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95.47</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90.3</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r h="341630">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2020/6/5</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91.69</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95.44</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c>
                  <a:txBody>
                    <a:bodyPr/>
                    <a:p>
                      <a:pPr indent="0">
                        <a:buNone/>
                      </a:pPr>
                      <a:r>
                        <a:rPr lang="en-US" sz="1200" b="0">
                          <a:solidFill>
                            <a:srgbClr val="000000"/>
                          </a:solidFill>
                          <a:latin typeface="宋体" panose="02010600030101010101" pitchFamily="2" charset="-122"/>
                          <a:ea typeface="宋体" panose="02010600030101010101" pitchFamily="2" charset="-122"/>
                          <a:cs typeface="宋体" panose="02010600030101010101" pitchFamily="2" charset="-122"/>
                        </a:rPr>
                        <a:t>90.22</a:t>
                      </a:r>
                      <a:endParaRPr lang="en-US" altLang="en-US" sz="1200" b="0">
                        <a:solidFill>
                          <a:srgbClr val="000000"/>
                        </a:solidFill>
                        <a:latin typeface="宋体" panose="02010600030101010101" pitchFamily="2" charset="-122"/>
                        <a:ea typeface="宋体" panose="02010600030101010101" pitchFamily="2" charset="-122"/>
                        <a:cs typeface="宋体" panose="02010600030101010101" pitchFamily="2" charset="-122"/>
                      </a:endParaRPr>
                    </a:p>
                  </a:txBody>
                  <a:tcPr marL="68580" marR="68580" marT="0" marB="0" vert="horz" anchor="t">
                    <a:lnL w="12700" cap="flat" cmpd="sng">
                      <a:solidFill>
                        <a:srgbClr val="080000"/>
                      </a:solidFill>
                      <a:prstDash val="solid"/>
                      <a:headEnd type="none" w="med" len="med"/>
                      <a:tailEnd type="none" w="med" len="med"/>
                    </a:lnL>
                    <a:lnR w="12700" cap="flat" cmpd="sng">
                      <a:solidFill>
                        <a:srgbClr val="080000"/>
                      </a:solidFill>
                      <a:prstDash val="solid"/>
                      <a:headEnd type="none" w="med" len="med"/>
                      <a:tailEnd type="none" w="med" len="med"/>
                    </a:lnR>
                    <a:lnT w="12700" cap="flat" cmpd="sng">
                      <a:solidFill>
                        <a:srgbClr val="080000"/>
                      </a:solidFill>
                      <a:prstDash val="solid"/>
                      <a:headEnd type="none" w="med" len="med"/>
                      <a:tailEnd type="none" w="med" len="med"/>
                    </a:lnT>
                    <a:lnB w="12700" cap="flat" cmpd="sng">
                      <a:solidFill>
                        <a:srgbClr val="08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51201" name="表格 51200"/>
          <p:cNvGraphicFramePr/>
          <p:nvPr/>
        </p:nvGraphicFramePr>
        <p:xfrm>
          <a:off x="900113" y="1700213"/>
          <a:ext cx="7869238" cy="2971800"/>
        </p:xfrm>
        <a:graphic>
          <a:graphicData uri="http://schemas.openxmlformats.org/drawingml/2006/table">
            <a:tbl>
              <a:tblPr/>
              <a:tblGrid>
                <a:gridCol w="2092325"/>
                <a:gridCol w="1155700"/>
                <a:gridCol w="1155700"/>
                <a:gridCol w="1154113"/>
                <a:gridCol w="1155700"/>
                <a:gridCol w="115570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sz="1400" b="1">
                        <a:solidFill>
                          <a:srgbClr val="FFFFFF"/>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zh-CN" altLang="en-US" sz="1400" b="1">
                        <a:solidFill>
                          <a:srgbClr val="FFFFFF"/>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zh-CN" altLang="en-US" sz="1400" b="1">
                        <a:solidFill>
                          <a:srgbClr val="FFFFFF"/>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zh-CN" altLang="en-US" sz="1400" b="1">
                        <a:solidFill>
                          <a:srgbClr val="FFFFFF"/>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zh-CN" altLang="en-US" sz="1400" b="1">
                        <a:solidFill>
                          <a:srgbClr val="FFFFFF"/>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endParaRPr lang="zh-CN" altLang="en-US" sz="1400" b="1">
                        <a:solidFill>
                          <a:srgbClr val="FFFFFF"/>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泰铢</a:t>
                      </a:r>
                      <a:r>
                        <a:rPr lang="en-US" altLang="zh-CN" sz="1100">
                          <a:solidFill>
                            <a:srgbClr val="000000"/>
                          </a:solidFill>
                          <a:latin typeface="Times New Roman" panose="02020603050405020304" pitchFamily="18" charset="0"/>
                        </a:rPr>
                        <a:t>                  </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0.259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0.247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0.254</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0.236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0.236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美元</a:t>
                      </a:r>
                      <a:r>
                        <a:rPr lang="en-US" altLang="zh-CN" sz="1100">
                          <a:solidFill>
                            <a:srgbClr val="000000"/>
                          </a:solidFill>
                          <a:latin typeface="Times New Roman" panose="02020603050405020304" pitchFamily="18" charset="0"/>
                        </a:rPr>
                        <a:t>                  </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7.775</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7.766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7.751</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7.754</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7.756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特别提款权</a:t>
                      </a:r>
                      <a:r>
                        <a:rPr lang="en-US" altLang="zh-CN" sz="1100">
                          <a:solidFill>
                            <a:srgbClr val="000000"/>
                          </a:solidFill>
                          <a:latin typeface="Times New Roman" panose="02020603050405020304" pitchFamily="18" charset="0"/>
                        </a:rPr>
                        <a:t>            </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11.98913</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11.92751</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11.91420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11.94116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11.23697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港汇指数</a:t>
                      </a:r>
                      <a:r>
                        <a:rPr lang="en-US" altLang="zh-CN" sz="1100">
                          <a:solidFill>
                            <a:srgbClr val="000000"/>
                          </a:solidFill>
                          <a:latin typeface="Times New Roman" panose="02020603050405020304" pitchFamily="18" charset="0"/>
                        </a:rPr>
                        <a:t>(2000</a:t>
                      </a:r>
                      <a:r>
                        <a:rPr lang="zh-CN" altLang="zh-CN" sz="1100">
                          <a:solidFill>
                            <a:srgbClr val="000000"/>
                          </a:solidFill>
                          <a:latin typeface="Times New Roman" panose="02020603050405020304" pitchFamily="18" charset="0"/>
                        </a:rPr>
                        <a:t>年</a:t>
                      </a:r>
                      <a:r>
                        <a:rPr lang="en-US" altLang="zh-CN" sz="1100">
                          <a:solidFill>
                            <a:srgbClr val="000000"/>
                          </a:solidFill>
                          <a:latin typeface="Times New Roman" panose="02020603050405020304" pitchFamily="18" charset="0"/>
                        </a:rPr>
                        <a:t>1</a:t>
                      </a:r>
                      <a:r>
                        <a:rPr lang="zh-CN" altLang="zh-CN" sz="1100">
                          <a:solidFill>
                            <a:srgbClr val="000000"/>
                          </a:solidFill>
                          <a:latin typeface="Times New Roman" panose="02020603050405020304" pitchFamily="18" charset="0"/>
                        </a:rPr>
                        <a:t>月</a:t>
                      </a:r>
                      <a:r>
                        <a:rPr lang="en-US" altLang="zh-CN" sz="1100">
                          <a:solidFill>
                            <a:srgbClr val="000000"/>
                          </a:solidFill>
                          <a:latin typeface="Times New Roman" panose="02020603050405020304" pitchFamily="18" charset="0"/>
                        </a:rPr>
                        <a:t>=100)  </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FF0000"/>
                          </a:solidFill>
                          <a:latin typeface="Calibri" panose="020F0502020204030204" charset="0"/>
                          <a:cs typeface="Calibri" panose="020F0502020204030204" charset="0"/>
                        </a:rPr>
                        <a:t> </a:t>
                      </a:r>
                      <a:endParaRPr lang="en-US" altLang="zh-CN" sz="1100">
                        <a:solidFill>
                          <a:srgbClr val="FF0000"/>
                        </a:solidFill>
                        <a:latin typeface="Calibri" panose="020F0502020204030204" charset="0"/>
                        <a:ea typeface="Calibri" panose="020F050202020403020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FF0000"/>
                          </a:solidFill>
                          <a:latin typeface="Calibri" panose="020F0502020204030204" charset="0"/>
                          <a:cs typeface="Calibri" panose="020F0502020204030204" charset="0"/>
                        </a:rPr>
                        <a:t> </a:t>
                      </a:r>
                      <a:endParaRPr lang="en-US" altLang="zh-CN" sz="1100">
                        <a:solidFill>
                          <a:srgbClr val="FF0000"/>
                        </a:solidFill>
                        <a:latin typeface="Calibri" panose="020F0502020204030204" charset="0"/>
                        <a:ea typeface="Calibri" panose="020F050202020403020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FF0000"/>
                          </a:solidFill>
                          <a:latin typeface="Calibri" panose="020F0502020204030204" charset="0"/>
                          <a:cs typeface="Calibri" panose="020F0502020204030204" charset="0"/>
                        </a:rPr>
                        <a:t> </a:t>
                      </a:r>
                      <a:endParaRPr lang="en-US" altLang="zh-CN" sz="1100">
                        <a:solidFill>
                          <a:srgbClr val="FF0000"/>
                        </a:solidFill>
                        <a:latin typeface="Calibri" panose="020F0502020204030204" charset="0"/>
                        <a:ea typeface="Calibri" panose="020F050202020403020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FF0000"/>
                          </a:solidFill>
                          <a:latin typeface="Calibri" panose="020F0502020204030204" charset="0"/>
                          <a:cs typeface="Calibri" panose="020F0502020204030204" charset="0"/>
                        </a:rPr>
                        <a:t> </a:t>
                      </a:r>
                      <a:endParaRPr lang="en-US" altLang="zh-CN" sz="1100">
                        <a:solidFill>
                          <a:srgbClr val="FF0000"/>
                        </a:solidFill>
                        <a:latin typeface="Calibri" panose="020F0502020204030204" charset="0"/>
                        <a:ea typeface="Calibri" panose="020F050202020403020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FF0000"/>
                          </a:solidFill>
                          <a:latin typeface="Calibri" panose="020F0502020204030204" charset="0"/>
                          <a:cs typeface="Calibri" panose="020F0502020204030204" charset="0"/>
                        </a:rPr>
                        <a:t> </a:t>
                      </a:r>
                      <a:endParaRPr lang="en-US" altLang="zh-CN" sz="1100">
                        <a:solidFill>
                          <a:srgbClr val="FF0000"/>
                        </a:solidFill>
                        <a:latin typeface="Calibri" panose="020F0502020204030204" charset="0"/>
                        <a:ea typeface="Calibri" panose="020F050202020403020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贸易总值</a:t>
                      </a:r>
                      <a:r>
                        <a:rPr lang="en-US" altLang="zh-CN" sz="1100">
                          <a:solidFill>
                            <a:srgbClr val="000000"/>
                          </a:solidFill>
                          <a:latin typeface="Times New Roman" panose="02020603050405020304" pitchFamily="18" charset="0"/>
                        </a:rPr>
                        <a:t>(</a:t>
                      </a:r>
                      <a:r>
                        <a:rPr lang="zh-CN" altLang="zh-CN" sz="1100">
                          <a:solidFill>
                            <a:srgbClr val="000000"/>
                          </a:solidFill>
                          <a:latin typeface="Times New Roman" panose="02020603050405020304" pitchFamily="18" charset="0"/>
                        </a:rPr>
                        <a:t>进口及整体出口</a:t>
                      </a:r>
                      <a:r>
                        <a:rPr lang="en-US" altLang="zh-CN" sz="1100">
                          <a:solidFill>
                            <a:srgbClr val="000000"/>
                          </a:solidFill>
                          <a:latin typeface="Times New Roman" panose="02020603050405020304" pitchFamily="18" charset="0"/>
                        </a:rPr>
                        <a:t>)</a:t>
                      </a:r>
                      <a:r>
                        <a:rPr lang="zh-CN" altLang="zh-CN" sz="1100">
                          <a:solidFill>
                            <a:srgbClr val="000000"/>
                          </a:solidFill>
                          <a:latin typeface="Times New Roman" panose="02020603050405020304" pitchFamily="18" charset="0"/>
                        </a:rPr>
                        <a:t>加权</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96.30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94.90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94.20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94.80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99.00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进口货值加权</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95.60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94.30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93.70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94.90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99.40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100">
                          <a:solidFill>
                            <a:srgbClr val="000000"/>
                          </a:solidFill>
                          <a:latin typeface="宋体" panose="02010600030101010101" pitchFamily="2" charset="-122"/>
                        </a:rPr>
                        <a:t>   </a:t>
                      </a:r>
                      <a:r>
                        <a:rPr lang="zh-CN" altLang="zh-CN" sz="1100">
                          <a:solidFill>
                            <a:srgbClr val="000000"/>
                          </a:solidFill>
                          <a:latin typeface="Times New Roman" panose="02020603050405020304" pitchFamily="18" charset="0"/>
                        </a:rPr>
                        <a:t>整体出口货值加权②</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8" marR="68588"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97.20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95.50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94.90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94.70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98.50</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a:spLocks noGrp="1"/>
          </p:cNvSpPr>
          <p:nvPr>
            <p:ph type="title"/>
          </p:nvPr>
        </p:nvSpPr>
        <p:spPr/>
        <p:txBody>
          <a:bodyPr vert="horz" wrap="square" lIns="91440" tIns="45720" rIns="91440" bIns="45720" anchor="b"/>
          <a:p>
            <a:endParaRPr lang="zh-CN" altLang="en-US"/>
          </a:p>
        </p:txBody>
      </p:sp>
      <p:sp>
        <p:nvSpPr>
          <p:cNvPr id="55298" name="内容占位符 2"/>
          <p:cNvSpPr>
            <a:spLocks noGrp="1"/>
          </p:cNvSpPr>
          <p:nvPr>
            <p:ph idx="1"/>
          </p:nvPr>
        </p:nvSpPr>
        <p:spPr>
          <a:xfrm>
            <a:off x="1116013" y="1600200"/>
            <a:ext cx="7742237" cy="2692400"/>
          </a:xfrm>
        </p:spPr>
        <p:txBody>
          <a:bodyPr vert="horz" wrap="square" lIns="91440" tIns="45720" rIns="91440" bIns="45720" anchor="t"/>
          <a:p>
            <a:pPr>
              <a:buNone/>
            </a:pPr>
            <a:r>
              <a:rPr lang="en-US" altLang="zh-CN" sz="1800"/>
              <a:t>  </a:t>
            </a:r>
            <a:r>
              <a:rPr lang="en-US" altLang="zh-CN" sz="2000"/>
              <a:t> (</a:t>
            </a:r>
            <a:r>
              <a:rPr lang="zh-CN" altLang="en-US" sz="2000"/>
              <a:t>五</a:t>
            </a:r>
            <a:r>
              <a:rPr lang="en-US" altLang="zh-CN" sz="2000"/>
              <a:t>)</a:t>
            </a:r>
            <a:r>
              <a:rPr lang="zh-CN" altLang="en-US" sz="2000"/>
              <a:t>有效汇率统计</a:t>
            </a:r>
            <a:endParaRPr lang="zh-CN" altLang="en-US" sz="2000"/>
          </a:p>
          <a:p>
            <a:pPr>
              <a:buNone/>
            </a:pPr>
            <a:r>
              <a:rPr lang="en-US" altLang="zh-CN" sz="2000"/>
              <a:t>    1. </a:t>
            </a:r>
            <a:r>
              <a:rPr lang="zh-CN" altLang="en-US" sz="2000">
                <a:solidFill>
                  <a:srgbClr val="0070C0"/>
                </a:solidFill>
              </a:rPr>
              <a:t>有效汇率概念及考虑因素</a:t>
            </a:r>
            <a:endParaRPr lang="en-US" altLang="zh-CN" sz="2000">
              <a:solidFill>
                <a:srgbClr val="0070C0"/>
              </a:solidFill>
            </a:endParaRPr>
          </a:p>
          <a:p>
            <a:pPr>
              <a:buNone/>
            </a:pPr>
            <a:r>
              <a:rPr lang="zh-CN" altLang="en-US" sz="1800"/>
              <a:t>     有效汇率是指某种加权平均汇率。有效汇率综合反映了一种货币对一个货币系列或货币篮子的多边价值，是衡量一种货币对外价值的指标。</a:t>
            </a:r>
            <a:endParaRPr lang="en-US" altLang="zh-CN" sz="1800"/>
          </a:p>
          <a:p>
            <a:pPr>
              <a:buNone/>
            </a:pPr>
            <a:r>
              <a:rPr lang="en-US" altLang="en-US" sz="1800"/>
              <a:t>     </a:t>
            </a:r>
            <a:r>
              <a:rPr lang="zh-CN" altLang="en-US" sz="1800"/>
              <a:t>考虑到以下几个因素</a:t>
            </a:r>
            <a:r>
              <a:rPr lang="en-US" altLang="zh-CN" sz="1800">
                <a:sym typeface="Wingdings" panose="05000000000000000000" pitchFamily="2" charset="2"/>
              </a:rPr>
              <a:t>(1)</a:t>
            </a:r>
            <a:r>
              <a:rPr lang="zh-CN" altLang="en-US" sz="1800"/>
              <a:t>一国的产品，出口到不同国家可能会使用不同的汇率</a:t>
            </a:r>
            <a:r>
              <a:rPr lang="en-US" altLang="zh-CN" sz="1800"/>
              <a:t>;(2)</a:t>
            </a:r>
            <a:r>
              <a:rPr lang="zh-CN" altLang="en-US" sz="1800"/>
              <a:t>即使该种货币同时对所有其他货币贬值或升值，其程度也不一定完全一致</a:t>
            </a:r>
            <a:r>
              <a:rPr lang="en-US" altLang="zh-CN" sz="1800"/>
              <a:t>;(3)</a:t>
            </a:r>
            <a:r>
              <a:rPr lang="zh-CN" altLang="en-US" sz="1800"/>
              <a:t>随着世界经济的日益一体化以及一国对外经贸关系的日益复杂化。</a:t>
            </a:r>
            <a:endParaRPr lang="en-US" altLang="zh-CN" sz="1800"/>
          </a:p>
          <a:p>
            <a:pPr>
              <a:buNone/>
            </a:pPr>
            <a:r>
              <a:rPr lang="en-US" altLang="zh-CN" sz="1800"/>
              <a:t>    </a:t>
            </a:r>
            <a:endParaRPr lang="zh-CN" altLang="en-US" sz="200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1"/>
          <p:cNvSpPr>
            <a:spLocks noGrp="1"/>
          </p:cNvSpPr>
          <p:nvPr>
            <p:ph type="title"/>
          </p:nvPr>
        </p:nvSpPr>
        <p:spPr/>
        <p:txBody>
          <a:bodyPr vert="horz" wrap="square" lIns="91440" tIns="45720" rIns="91440" bIns="45720" anchor="b"/>
          <a:p>
            <a:endParaRPr lang="zh-CN" altLang="en-US"/>
          </a:p>
        </p:txBody>
      </p:sp>
      <p:sp>
        <p:nvSpPr>
          <p:cNvPr id="56322" name="内容占位符 2"/>
          <p:cNvSpPr>
            <a:spLocks noGrp="1"/>
          </p:cNvSpPr>
          <p:nvPr>
            <p:ph idx="1"/>
          </p:nvPr>
        </p:nvSpPr>
        <p:spPr>
          <a:xfrm>
            <a:off x="928688" y="1600200"/>
            <a:ext cx="8001000" cy="4421188"/>
          </a:xfrm>
        </p:spPr>
        <p:txBody>
          <a:bodyPr vert="horz" wrap="square" lIns="91440" tIns="45720" rIns="91440" bIns="45720" anchor="t"/>
          <a:p>
            <a:pPr>
              <a:buNone/>
            </a:pPr>
            <a:r>
              <a:rPr lang="en-US" altLang="zh-CN" sz="2000"/>
              <a:t>2.</a:t>
            </a:r>
            <a:r>
              <a:rPr lang="zh-CN" altLang="en-US" sz="2000">
                <a:solidFill>
                  <a:srgbClr val="0070C0"/>
                </a:solidFill>
              </a:rPr>
              <a:t>有效汇率的公式</a:t>
            </a:r>
            <a:endParaRPr lang="en-US" altLang="zh-CN" sz="2000">
              <a:solidFill>
                <a:srgbClr val="0070C0"/>
              </a:solidFill>
            </a:endParaRPr>
          </a:p>
          <a:p>
            <a:pPr>
              <a:buNone/>
            </a:pPr>
            <a:r>
              <a:rPr lang="en-US" altLang="zh-CN" sz="2000"/>
              <a:t> </a:t>
            </a:r>
            <a:endParaRPr lang="en-US" altLang="zh-CN" sz="2000"/>
          </a:p>
          <a:p>
            <a:pPr>
              <a:buNone/>
            </a:pPr>
            <a:r>
              <a:rPr lang="en-US" altLang="en-US" sz="2000"/>
              <a:t>    </a:t>
            </a:r>
            <a:r>
              <a:rPr lang="zh-CN" altLang="en-US" sz="2000"/>
              <a:t>上式中，</a:t>
            </a:r>
            <a:r>
              <a:rPr lang="en-US" altLang="zh-CN" sz="2000"/>
              <a:t>E</a:t>
            </a:r>
            <a:r>
              <a:rPr lang="zh-CN" altLang="en-US" sz="2000"/>
              <a:t>表示某国货币的有效汇率，</a:t>
            </a:r>
            <a:r>
              <a:rPr lang="en-US" altLang="zh-CN" sz="2000"/>
              <a:t>Ei</a:t>
            </a:r>
            <a:r>
              <a:rPr lang="zh-CN" altLang="en-US" sz="2000"/>
              <a:t>表示该国货币对第</a:t>
            </a:r>
            <a:r>
              <a:rPr lang="en-US" altLang="zh-CN" sz="2000"/>
              <a:t>i</a:t>
            </a:r>
            <a:r>
              <a:rPr lang="zh-CN" altLang="en-US" sz="2000"/>
              <a:t>国货</a:t>
            </a:r>
            <a:endParaRPr lang="en-US" altLang="zh-CN" sz="2000"/>
          </a:p>
          <a:p>
            <a:pPr>
              <a:buNone/>
            </a:pPr>
            <a:r>
              <a:rPr lang="zh-CN" altLang="en-US" sz="2000"/>
              <a:t>币的汇率，</a:t>
            </a:r>
            <a:r>
              <a:rPr lang="en-US" altLang="zh-CN" sz="2000"/>
              <a:t>Qi</a:t>
            </a:r>
            <a:r>
              <a:rPr lang="zh-CN" altLang="en-US" sz="2000"/>
              <a:t>表示该国于第</a:t>
            </a:r>
            <a:r>
              <a:rPr lang="en-US" altLang="zh-CN" sz="2000"/>
              <a:t>i</a:t>
            </a:r>
            <a:r>
              <a:rPr lang="zh-CN" altLang="en-US" sz="2000"/>
              <a:t>国的贸易值，</a:t>
            </a:r>
            <a:r>
              <a:rPr lang="en-US" altLang="zh-CN" sz="2000"/>
              <a:t>n</a:t>
            </a:r>
            <a:r>
              <a:rPr lang="zh-CN" altLang="en-US" sz="2000"/>
              <a:t>表示该国的所有贸易对象</a:t>
            </a:r>
            <a:endParaRPr lang="en-US" altLang="zh-CN" sz="2000"/>
          </a:p>
          <a:p>
            <a:pPr>
              <a:buNone/>
            </a:pPr>
            <a:r>
              <a:rPr lang="zh-CN" altLang="en-US" sz="2000"/>
              <a:t>国的数目，</a:t>
            </a:r>
            <a:r>
              <a:rPr lang="en-US" altLang="zh-CN" sz="2000"/>
              <a:t>Q</a:t>
            </a:r>
            <a:r>
              <a:rPr lang="zh-CN" altLang="en-US" sz="2000"/>
              <a:t>表示该国对所有国家的全部对外贸易值。</a:t>
            </a:r>
            <a:endParaRPr lang="en-US" altLang="zh-CN" sz="2000"/>
          </a:p>
          <a:p>
            <a:pPr>
              <a:buNone/>
            </a:pPr>
            <a:r>
              <a:rPr lang="en-US" altLang="zh-CN" sz="2400"/>
              <a:t>3. </a:t>
            </a:r>
            <a:r>
              <a:rPr lang="zh-CN" altLang="en-US" sz="2400">
                <a:solidFill>
                  <a:srgbClr val="0070C0"/>
                </a:solidFill>
              </a:rPr>
              <a:t>国际货币基金组织组织</a:t>
            </a:r>
            <a:r>
              <a:rPr lang="en-US" altLang="zh-CN" sz="2400">
                <a:solidFill>
                  <a:srgbClr val="0070C0"/>
                </a:solidFill>
              </a:rPr>
              <a:t>(IMF)</a:t>
            </a:r>
            <a:r>
              <a:rPr lang="zh-CN" altLang="en-US" sz="2400">
                <a:solidFill>
                  <a:srgbClr val="0070C0"/>
                </a:solidFill>
              </a:rPr>
              <a:t>测算的有效汇率</a:t>
            </a:r>
            <a:endParaRPr lang="en-US" altLang="zh-CN" sz="2400">
              <a:solidFill>
                <a:srgbClr val="0070C0"/>
              </a:solidFill>
            </a:endParaRPr>
          </a:p>
          <a:p>
            <a:pPr>
              <a:buNone/>
            </a:pPr>
            <a:r>
              <a:rPr lang="en-US" altLang="en-US" sz="2000"/>
              <a:t>    </a:t>
            </a:r>
            <a:r>
              <a:rPr lang="en-US" altLang="zh-CN" sz="2000"/>
              <a:t>IMF</a:t>
            </a:r>
            <a:r>
              <a:rPr lang="zh-CN" altLang="en-US" sz="2000"/>
              <a:t>一般选择该国前</a:t>
            </a:r>
            <a:r>
              <a:rPr lang="en-US" altLang="zh-CN" sz="2000"/>
              <a:t>20</a:t>
            </a:r>
            <a:r>
              <a:rPr lang="zh-CN" altLang="en-US" sz="2000"/>
              <a:t>名贸易伙伴国，按照每一贸易伙伴国在该国进出口贸易总额中所占的比重确定贸易权重，该国货币的名义有效汇率等于这</a:t>
            </a:r>
            <a:r>
              <a:rPr lang="en-US" altLang="zh-CN" sz="2000"/>
              <a:t>20</a:t>
            </a:r>
            <a:r>
              <a:rPr lang="zh-CN" altLang="en-US" sz="2000"/>
              <a:t>个国家本币对所求外币的名义汇率的加权平均数。将名义有效汇率剔除该国当年的物价上涨因素，就得到实际有效汇率。</a:t>
            </a:r>
            <a:endParaRPr lang="zh-CN" altLang="en-US" sz="2000"/>
          </a:p>
        </p:txBody>
      </p:sp>
      <p:graphicFrame>
        <p:nvGraphicFramePr>
          <p:cNvPr id="56323" name="Object 2"/>
          <p:cNvGraphicFramePr/>
          <p:nvPr/>
        </p:nvGraphicFramePr>
        <p:xfrm>
          <a:off x="3995738" y="1609725"/>
          <a:ext cx="1223962" cy="523875"/>
        </p:xfrm>
        <a:graphic>
          <a:graphicData uri="http://schemas.openxmlformats.org/presentationml/2006/ole">
            <mc:AlternateContent xmlns:mc="http://schemas.openxmlformats.org/markup-compatibility/2006">
              <mc:Choice xmlns:v="urn:schemas-microsoft-com:vml" Requires="v">
                <p:oleObj spid="_x0000_s3076" name="" r:id="rId1" imgW="15144750" imgH="7458075" progId="Equation.DSMT4">
                  <p:embed/>
                </p:oleObj>
              </mc:Choice>
              <mc:Fallback>
                <p:oleObj name="" r:id="rId1" imgW="15144750" imgH="7458075" progId="Equation.DSMT4">
                  <p:embed/>
                  <p:pic>
                    <p:nvPicPr>
                      <p:cNvPr id="0" name="图片 3075"/>
                      <p:cNvPicPr/>
                      <p:nvPr/>
                    </p:nvPicPr>
                    <p:blipFill>
                      <a:blip r:embed="rId2"/>
                      <a:stretch>
                        <a:fillRect/>
                      </a:stretch>
                    </p:blipFill>
                    <p:spPr>
                      <a:xfrm>
                        <a:off x="3995738" y="1609725"/>
                        <a:ext cx="1223962" cy="523875"/>
                      </a:xfrm>
                      <a:prstGeom prst="rect">
                        <a:avLst/>
                      </a:prstGeom>
                      <a:noFill/>
                      <a:ln w="38100">
                        <a:noFill/>
                        <a:miter/>
                      </a:ln>
                    </p:spPr>
                  </p:pic>
                </p:oleObj>
              </mc:Fallback>
            </mc:AlternateContent>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矩形 1"/>
          <p:cNvSpPr/>
          <p:nvPr/>
        </p:nvSpPr>
        <p:spPr>
          <a:xfrm>
            <a:off x="1103313" y="981075"/>
            <a:ext cx="7404100" cy="368300"/>
          </a:xfrm>
          <a:prstGeom prst="rect">
            <a:avLst/>
          </a:prstGeom>
          <a:noFill/>
          <a:ln w="9525">
            <a:noFill/>
          </a:ln>
        </p:spPr>
        <p:txBody>
          <a:bodyPr anchor="t">
            <a:spAutoFit/>
          </a:bodyPr>
          <a:p>
            <a:pPr algn="ctr">
              <a:buSzTx/>
            </a:pPr>
            <a:r>
              <a:rPr lang="zh-CN" altLang="en-US" b="1">
                <a:latin typeface="Verdana" panose="020B0604030504040204" pitchFamily="34" charset="0"/>
                <a:ea typeface="宋体" panose="02010600030101010101" pitchFamily="2" charset="-122"/>
              </a:rPr>
              <a:t>表</a:t>
            </a:r>
            <a:r>
              <a:rPr lang="en-US" altLang="zh-CN" b="1">
                <a:latin typeface="Verdana" panose="020B0604030504040204" pitchFamily="34" charset="0"/>
                <a:ea typeface="宋体" panose="02010600030101010101" pitchFamily="2" charset="-122"/>
              </a:rPr>
              <a:t>10-7  </a:t>
            </a:r>
            <a:r>
              <a:rPr lang="zh-CN" altLang="en-US" b="1">
                <a:latin typeface="Verdana" panose="020B0604030504040204" pitchFamily="34" charset="0"/>
                <a:ea typeface="宋体" panose="02010600030101010101" pitchFamily="2" charset="-122"/>
              </a:rPr>
              <a:t>我国和周边几个国家</a:t>
            </a:r>
            <a:r>
              <a:rPr lang="en-US" altLang="zh-CN" b="1">
                <a:latin typeface="Verdana" panose="020B0604030504040204" pitchFamily="34" charset="0"/>
                <a:ea typeface="宋体" panose="02010600030101010101" pitchFamily="2" charset="-122"/>
              </a:rPr>
              <a:t>20</a:t>
            </a:r>
            <a:r>
              <a:rPr lang="zh-CN" altLang="en-US" b="1">
                <a:latin typeface="Verdana" panose="020B0604030504040204" pitchFamily="34" charset="0"/>
                <a:ea typeface="宋体" panose="02010600030101010101" pitchFamily="2" charset="-122"/>
              </a:rPr>
              <a:t>世纪</a:t>
            </a:r>
            <a:r>
              <a:rPr lang="en-US" altLang="zh-CN" b="1">
                <a:latin typeface="Verdana" panose="020B0604030504040204" pitchFamily="34" charset="0"/>
                <a:ea typeface="宋体" panose="02010600030101010101" pitchFamily="2" charset="-122"/>
              </a:rPr>
              <a:t>90</a:t>
            </a:r>
            <a:r>
              <a:rPr lang="zh-CN" altLang="en-US" b="1">
                <a:latin typeface="Verdana" panose="020B0604030504040204" pitchFamily="34" charset="0"/>
                <a:ea typeface="宋体" panose="02010600030101010101" pitchFamily="2" charset="-122"/>
              </a:rPr>
              <a:t>年代以来的实际有效汇率指数</a:t>
            </a:r>
            <a:endParaRPr lang="zh-CN" altLang="en-US">
              <a:latin typeface="Verdana" panose="020B0604030504040204" pitchFamily="34" charset="0"/>
              <a:ea typeface="宋体" panose="02010600030101010101" pitchFamily="2" charset="-122"/>
            </a:endParaRPr>
          </a:p>
        </p:txBody>
      </p:sp>
      <p:graphicFrame>
        <p:nvGraphicFramePr>
          <p:cNvPr id="3" name="表格 2"/>
          <p:cNvGraphicFramePr/>
          <p:nvPr>
            <p:custDataLst>
              <p:tags r:id="rId1"/>
            </p:custDataLst>
          </p:nvPr>
        </p:nvGraphicFramePr>
        <p:xfrm>
          <a:off x="1450340" y="1835150"/>
          <a:ext cx="7148830" cy="4318000"/>
        </p:xfrm>
        <a:graphic>
          <a:graphicData uri="http://schemas.openxmlformats.org/drawingml/2006/table">
            <a:tbl>
              <a:tblPr firstRow="1" bandRow="1">
                <a:tableStyleId>{5940675A-B579-460E-94D1-54222C63F5DA}</a:tableStyleId>
              </a:tblPr>
              <a:tblGrid>
                <a:gridCol w="920115"/>
                <a:gridCol w="1228725"/>
                <a:gridCol w="1226820"/>
                <a:gridCol w="1228090"/>
                <a:gridCol w="1226185"/>
                <a:gridCol w="1318895"/>
              </a:tblGrid>
              <a:tr h="431800">
                <a:tc>
                  <a:txBody>
                    <a:bodyPr/>
                    <a:p>
                      <a:pPr algn="ctr">
                        <a:buClrTx/>
                        <a:buSzTx/>
                        <a:buFontTx/>
                        <a:buNone/>
                      </a:pPr>
                      <a:r>
                        <a:rPr lang="en-US" sz="1200" b="0">
                          <a:solidFill>
                            <a:srgbClr val="000000"/>
                          </a:solidFill>
                          <a:latin typeface="方正书宋_GBK" charset="0"/>
                          <a:cs typeface="方正书宋_GBK" charset="0"/>
                        </a:rPr>
                        <a:t>年　度</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中国</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日本</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韩国</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印度</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俄罗斯</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94.47</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109.51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97.9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103.56</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108.4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2018</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94.49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106.39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102.39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101.52</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104.42</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2017</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92.88</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106.94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101.11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105.59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114.08</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2016</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96.19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112.7</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98.4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101.2</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98.51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2015</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110.53</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85.46</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100</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100</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100</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107.62</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95.54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98.97</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93.36</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122.93</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2013</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106.94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89.28</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93.06</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91.5</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136.43</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2012</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112.35</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78.94</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88.49</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92.75</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134.71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431800">
                <a:tc>
                  <a:txBody>
                    <a:bodyPr/>
                    <a:p>
                      <a:pPr algn="ctr">
                        <a:buClrTx/>
                        <a:buSzTx/>
                        <a:buFontTx/>
                        <a:buNone/>
                      </a:pPr>
                      <a:r>
                        <a:rPr lang="en-US" sz="1200" b="0">
                          <a:solidFill>
                            <a:srgbClr val="000000"/>
                          </a:solidFill>
                          <a:latin typeface="方正书宋_GBK" charset="0"/>
                          <a:cs typeface="方正书宋_GBK" charset="0"/>
                        </a:rPr>
                        <a:t>2011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112.17</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80.21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89.13</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97.91</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algn="ctr">
                        <a:buClrTx/>
                        <a:buSzTx/>
                        <a:buFontTx/>
                        <a:buNone/>
                      </a:pPr>
                      <a:r>
                        <a:rPr lang="en-US" sz="1200" b="0">
                          <a:solidFill>
                            <a:srgbClr val="000000"/>
                          </a:solidFill>
                          <a:latin typeface="方正书宋_GBK" charset="0"/>
                          <a:cs typeface="方正书宋_GBK" charset="0"/>
                        </a:rPr>
                        <a:t>132.05</a:t>
                      </a:r>
                      <a:endParaRPr lang="en-US" sz="1200" b="0">
                        <a:solidFill>
                          <a:srgbClr val="000000"/>
                        </a:solidFill>
                        <a:latin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内容占位符 2"/>
          <p:cNvSpPr txBox="1"/>
          <p:nvPr/>
        </p:nvSpPr>
        <p:spPr>
          <a:xfrm>
            <a:off x="1370013" y="1125538"/>
            <a:ext cx="7313612" cy="600075"/>
          </a:xfrm>
          <a:prstGeom prst="rect">
            <a:avLst/>
          </a:prstGeom>
          <a:noFill/>
          <a:ln w="9525">
            <a:noFill/>
          </a:ln>
        </p:spPr>
        <p:txBody>
          <a:bodyPr anchor="t"/>
          <a:p>
            <a:pPr marL="342900" indent="-342900" algn="ctr" eaLnBrk="0" hangingPunct="0">
              <a:spcBef>
                <a:spcPct val="20000"/>
              </a:spcBef>
              <a:buClr>
                <a:schemeClr val="tx2"/>
              </a:buClr>
              <a:buSzPct val="70000"/>
            </a:pPr>
            <a:r>
              <a:rPr lang="zh-CN" altLang="zh-CN" sz="1600" b="1">
                <a:latin typeface="Verdana" panose="020B0604030504040204" pitchFamily="34" charset="0"/>
                <a:ea typeface="宋体" panose="02010600030101010101" pitchFamily="2" charset="-122"/>
              </a:rPr>
              <a:t>表</a:t>
            </a:r>
            <a:r>
              <a:rPr lang="en-US" altLang="zh-CN" sz="1600" b="1">
                <a:latin typeface="Verdana" panose="020B0604030504040204" pitchFamily="34" charset="0"/>
                <a:ea typeface="宋体" panose="02010600030101010101" pitchFamily="2" charset="-122"/>
              </a:rPr>
              <a:t>10-8 </a:t>
            </a:r>
            <a:r>
              <a:rPr lang="zh-CN" altLang="zh-CN" sz="1600" b="1">
                <a:solidFill>
                  <a:srgbClr val="FF0000"/>
                </a:solidFill>
                <a:latin typeface="Verdana" panose="020B0604030504040204" pitchFamily="34" charset="0"/>
                <a:ea typeface="宋体" panose="02010600030101010101" pitchFamily="2" charset="-122"/>
              </a:rPr>
              <a:t>20</a:t>
            </a:r>
            <a:r>
              <a:rPr lang="en-US" altLang="zh-CN" sz="1600" b="1">
                <a:solidFill>
                  <a:srgbClr val="FF0000"/>
                </a:solidFill>
                <a:latin typeface="Verdana" panose="020B0604030504040204" pitchFamily="34" charset="0"/>
                <a:ea typeface="宋体" panose="02010600030101010101" pitchFamily="2" charset="-122"/>
              </a:rPr>
              <a:t>19</a:t>
            </a:r>
            <a:r>
              <a:rPr lang="zh-CN" altLang="zh-CN" sz="1600" b="1">
                <a:solidFill>
                  <a:srgbClr val="FF0000"/>
                </a:solidFill>
                <a:latin typeface="Verdana" panose="020B0604030504040204" pitchFamily="34" charset="0"/>
                <a:ea typeface="宋体" panose="02010600030101010101" pitchFamily="2" charset="-122"/>
              </a:rPr>
              <a:t>~20</a:t>
            </a:r>
            <a:r>
              <a:rPr lang="en-US" altLang="zh-CN" sz="1600" b="1">
                <a:solidFill>
                  <a:srgbClr val="FF0000"/>
                </a:solidFill>
                <a:latin typeface="Verdana" panose="020B0604030504040204" pitchFamily="34" charset="0"/>
                <a:ea typeface="宋体" panose="02010600030101010101" pitchFamily="2" charset="-122"/>
              </a:rPr>
              <a:t>20</a:t>
            </a:r>
            <a:r>
              <a:rPr lang="zh-CN" altLang="zh-CN" sz="1600" b="1">
                <a:solidFill>
                  <a:srgbClr val="FF0000"/>
                </a:solidFill>
                <a:latin typeface="Verdana" panose="020B0604030504040204" pitchFamily="34" charset="0"/>
                <a:ea typeface="宋体" panose="02010600030101010101" pitchFamily="2" charset="-122"/>
              </a:rPr>
              <a:t>年我国人民币名义有效汇率指数和实际有效汇率指数</a:t>
            </a:r>
            <a:endParaRPr lang="zh-CN" altLang="zh-CN" sz="1600" b="1">
              <a:solidFill>
                <a:srgbClr val="FF0000"/>
              </a:solidFill>
              <a:latin typeface="Verdana" panose="020B0604030504040204" pitchFamily="34" charset="0"/>
              <a:ea typeface="宋体" panose="02010600030101010101" pitchFamily="2" charset="-122"/>
            </a:endParaRPr>
          </a:p>
        </p:txBody>
      </p:sp>
      <p:graphicFrame>
        <p:nvGraphicFramePr>
          <p:cNvPr id="3" name="表格 2"/>
          <p:cNvGraphicFramePr/>
          <p:nvPr>
            <p:custDataLst>
              <p:tags r:id="rId1"/>
            </p:custDataLst>
          </p:nvPr>
        </p:nvGraphicFramePr>
        <p:xfrm>
          <a:off x="1370965" y="1905000"/>
          <a:ext cx="7312660" cy="4025900"/>
        </p:xfrm>
        <a:graphic>
          <a:graphicData uri="http://schemas.openxmlformats.org/drawingml/2006/table">
            <a:tbl>
              <a:tblPr firstRow="1" bandRow="1">
                <a:tableStyleId>{5940675A-B579-460E-94D1-54222C63F5DA}</a:tableStyleId>
              </a:tblPr>
              <a:tblGrid>
                <a:gridCol w="1831340"/>
                <a:gridCol w="3295650"/>
                <a:gridCol w="2185670"/>
              </a:tblGrid>
              <a:tr h="201295">
                <a:tc>
                  <a:txBody>
                    <a:bodyPr/>
                    <a:p>
                      <a:pPr indent="0" algn="ctr">
                        <a:buNone/>
                      </a:pPr>
                      <a:r>
                        <a:rPr lang="en-US" sz="1000" b="0">
                          <a:solidFill>
                            <a:srgbClr val="000000"/>
                          </a:solidFill>
                          <a:latin typeface="方正书宋_GBK" charset="0"/>
                          <a:cs typeface="方正书宋_GBK" charset="0"/>
                        </a:rPr>
                        <a:t>月</a:t>
                      </a:r>
                      <a:r>
                        <a:rPr lang="en-US" sz="1000" b="0">
                          <a:solidFill>
                            <a:srgbClr val="000000"/>
                          </a:solidFill>
                          <a:latin typeface="NEU-BZ-S92" charset="0"/>
                          <a:cs typeface="NEU-BZ-S92" charset="0"/>
                        </a:rPr>
                        <a:t>　</a:t>
                      </a:r>
                      <a:r>
                        <a:rPr lang="en-US" sz="1000" b="0">
                          <a:solidFill>
                            <a:srgbClr val="000000"/>
                          </a:solidFill>
                          <a:latin typeface="方正书宋_GBK" charset="0"/>
                          <a:cs typeface="方正书宋_GBK" charset="0"/>
                        </a:rPr>
                        <a:t>份</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名义有效汇率指数</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实际有效汇率指数</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2019年1月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116.77</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94.47</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2019年2月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117.87</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95.85</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2019年3月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118.76</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96.16</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2019年4月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119.09</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96.06</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2019年5月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117.51</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94.85</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2019年6月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115.89</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93.45</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2019年7月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116.17</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93.81</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2019年8月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114.32</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93.08</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2019年9月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113.63</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93.06</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2019年10月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113.58</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93.64</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2019年11月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114.68</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94.87</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2019年12月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114.41</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94.35</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2020年1月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115.68</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96.49</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2020年2月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115.9</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97.75</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2020年3月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117.22</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97.97</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2020年4月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117.7</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97.56</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2020年5月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116.62</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95.89</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2020年6月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114.98</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94.08</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201295">
                <a:tc>
                  <a:txBody>
                    <a:bodyPr/>
                    <a:p>
                      <a:pPr indent="0" algn="ctr">
                        <a:buNone/>
                      </a:pPr>
                      <a:r>
                        <a:rPr lang="en-US" sz="1000" b="0">
                          <a:solidFill>
                            <a:srgbClr val="000000"/>
                          </a:solidFill>
                          <a:latin typeface="方正书宋_GBK" charset="0"/>
                          <a:cs typeface="方正书宋_GBK" charset="0"/>
                        </a:rPr>
                        <a:t>2020年7月</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115.46</a:t>
                      </a:r>
                      <a:endParaRPr lang="en-US" altLang="en-US" sz="1000" b="0">
                        <a:solidFill>
                          <a:srgbClr val="000000"/>
                        </a:solidFill>
                        <a:latin typeface="方正书宋_GBK" charset="0"/>
                        <a:ea typeface="方正书宋_GBK" charset="0"/>
                        <a:cs typeface="方正书宋_GBK" charset="0"/>
                      </a:endParaRPr>
                    </a:p>
                  </a:txBody>
                  <a:tcPr marL="0" marR="0" marT="0" marB="0" vert="horz" anchor="b">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1000" b="0">
                          <a:solidFill>
                            <a:srgbClr val="000000"/>
                          </a:solidFill>
                          <a:latin typeface="方正书宋_GBK" charset="0"/>
                          <a:cs typeface="方正书宋_GBK" charset="0"/>
                        </a:rPr>
                        <a:t>94.61</a:t>
                      </a:r>
                      <a:endParaRPr lang="en-US" altLang="en-US" sz="1000" b="0">
                        <a:solidFill>
                          <a:srgbClr val="000000"/>
                        </a:solidFill>
                        <a:latin typeface="方正书宋_GBK" charset="0"/>
                        <a:ea typeface="方正书宋_GBK" charset="0"/>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 name="矩形 3"/>
          <p:cNvSpPr/>
          <p:nvPr/>
        </p:nvSpPr>
        <p:spPr>
          <a:xfrm>
            <a:off x="2500295" y="3148610"/>
            <a:ext cx="4924746" cy="1209081"/>
          </a:xfrm>
          <a:prstGeom prst="rect">
            <a:avLst/>
          </a:prstGeom>
          <a:noFill/>
        </p:spPr>
        <p:txBody>
          <a:bodyPr spcFirstLastPara="1" wrap="none" numCol="1">
            <a:prstTxWarp prst="textArchUp">
              <a:avLst/>
            </a:prstTxWarp>
            <a:spAutoFit/>
            <a:scene3d>
              <a:camera prst="isometricOffAxis1Right"/>
              <a:lightRig rig="threePt" dir="t"/>
            </a:scene3d>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400" b="1" i="0" u="none" strike="noStrike" kern="1200" cap="none" spc="0" normalizeH="0" baseline="0" noProof="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39700">
                    <a:schemeClr val="accent1">
                      <a:satMod val="175000"/>
                      <a:alpha val="40000"/>
                    </a:schemeClr>
                  </a:glow>
                  <a:outerShdw blurRad="41275" dist="12700" dir="12000000" algn="tl" rotWithShape="0">
                    <a:srgbClr val="000000">
                      <a:alpha val="40000"/>
                    </a:srgbClr>
                  </a:outerShdw>
                </a:effectLst>
                <a:uLnTx/>
                <a:uFillTx/>
                <a:latin typeface="Verdana" panose="020B0604030504040204" pitchFamily="34" charset="0"/>
                <a:ea typeface="宋体" panose="02010600030101010101" pitchFamily="2" charset="-122"/>
                <a:cs typeface="+mn-cs"/>
              </a:rPr>
              <a:t>Thank you</a:t>
            </a:r>
            <a:r>
              <a:rPr kumimoji="0" lang="zh-CN" altLang="en-US" sz="5400" b="1" i="0" u="none" strike="noStrike" kern="1200" cap="none" spc="0" normalizeH="0" baseline="0" noProof="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39700">
                    <a:schemeClr val="accent1">
                      <a:satMod val="175000"/>
                      <a:alpha val="40000"/>
                    </a:schemeClr>
                  </a:glow>
                  <a:outerShdw blurRad="41275" dist="12700" dir="12000000" algn="tl" rotWithShape="0">
                    <a:srgbClr val="000000">
                      <a:alpha val="40000"/>
                    </a:srgbClr>
                  </a:outerShdw>
                </a:effectLst>
                <a:uLnTx/>
                <a:uFillTx/>
                <a:latin typeface="Verdana" panose="020B0604030504040204" pitchFamily="34" charset="0"/>
                <a:ea typeface="宋体" panose="02010600030101010101" pitchFamily="2" charset="-122"/>
                <a:cs typeface="+mn-cs"/>
              </a:rPr>
              <a:t>！</a:t>
            </a:r>
            <a:endParaRPr kumimoji="0" lang="zh-CN" altLang="en-US" sz="5400" b="1" i="0" u="none" strike="noStrike" kern="1200" cap="none" spc="0" normalizeH="0" baseline="0" noProof="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glow rad="139700">
                  <a:schemeClr val="accent1">
                    <a:satMod val="175000"/>
                    <a:alpha val="40000"/>
                  </a:schemeClr>
                </a:glow>
                <a:outerShdw blurRad="41275" dist="12700" dir="12000000" algn="tl" rotWithShape="0">
                  <a:srgbClr val="000000">
                    <a:alpha val="40000"/>
                  </a:srgbClr>
                </a:outerShdw>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spd="slow">
    <p:newsflash/>
    <p:sndAc>
      <p:stSnd>
        <p:snd r:embed="rId1" name="chimes.wav"/>
      </p:stSnd>
    </p:sndAc>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p:txBody>
          <a:bodyPr vert="horz" wrap="square" lIns="91440" tIns="45720" rIns="91440" bIns="45720" anchor="b"/>
          <a:p>
            <a:r>
              <a:rPr lang="zh-CN" altLang="en-US" sz="4000"/>
              <a:t>一、外汇市场概述</a:t>
            </a:r>
            <a:endParaRPr lang="zh-CN" altLang="en-US"/>
          </a:p>
        </p:txBody>
      </p:sp>
      <p:sp>
        <p:nvSpPr>
          <p:cNvPr id="18434" name="内容占位符 2"/>
          <p:cNvSpPr>
            <a:spLocks noGrp="1"/>
          </p:cNvSpPr>
          <p:nvPr>
            <p:ph idx="1"/>
          </p:nvPr>
        </p:nvSpPr>
        <p:spPr>
          <a:xfrm>
            <a:off x="1370013" y="1827213"/>
            <a:ext cx="7313612" cy="4745037"/>
          </a:xfrm>
        </p:spPr>
        <p:txBody>
          <a:bodyPr vert="horz" wrap="square" lIns="91440" tIns="45720" rIns="91440" bIns="45720" anchor="t"/>
          <a:p>
            <a:r>
              <a:rPr lang="zh-CN" altLang="en-US" sz="2400"/>
              <a:t>（一）外汇市场的概念</a:t>
            </a:r>
            <a:endParaRPr lang="zh-CN" altLang="en-US" sz="2400"/>
          </a:p>
          <a:p>
            <a:pPr lvl="1">
              <a:buNone/>
            </a:pPr>
            <a:r>
              <a:rPr lang="en-US" altLang="en-US" sz="2000"/>
              <a:t>   </a:t>
            </a:r>
            <a:r>
              <a:rPr lang="zh-CN" altLang="en-US" sz="2000"/>
              <a:t>外汇市场</a:t>
            </a:r>
            <a:r>
              <a:rPr lang="zh-CN" altLang="en-US" sz="1400"/>
              <a:t>（</a:t>
            </a:r>
            <a:r>
              <a:rPr lang="en-US" altLang="zh-CN" sz="1400"/>
              <a:t>Foreign Exchange Market</a:t>
            </a:r>
            <a:r>
              <a:rPr lang="zh-CN" altLang="en-US" sz="1400"/>
              <a:t>）</a:t>
            </a:r>
            <a:r>
              <a:rPr lang="zh-CN" altLang="en-US" sz="2000"/>
              <a:t>是以外汇银行为中心，由外汇需求者、外汇供给者或买卖中间机构组成的外汇买卖的场所或交易网络，是国际金融市场的组成部分。</a:t>
            </a:r>
            <a:endParaRPr lang="en-US" altLang="zh-CN" sz="2400"/>
          </a:p>
          <a:p>
            <a:pPr lvl="1"/>
            <a:r>
              <a:rPr lang="zh-CN" altLang="en-US" sz="2000">
                <a:solidFill>
                  <a:srgbClr val="FF0000"/>
                </a:solidFill>
              </a:rPr>
              <a:t>外汇的持有者</a:t>
            </a:r>
            <a:r>
              <a:rPr lang="zh-CN" altLang="en-US" sz="2000"/>
              <a:t>，包括外币、外币支付凭证和外币有价证券的持有人，可以在外汇市场上进行本币与外汇的交易。</a:t>
            </a:r>
            <a:endParaRPr lang="zh-CN" altLang="en-US" sz="2000"/>
          </a:p>
          <a:p>
            <a:pPr lvl="1"/>
            <a:r>
              <a:rPr lang="zh-CN" altLang="en-US" sz="2000">
                <a:solidFill>
                  <a:srgbClr val="FF0000"/>
                </a:solidFill>
              </a:rPr>
              <a:t>外汇市场的参与者</a:t>
            </a:r>
            <a:r>
              <a:rPr lang="zh-CN" altLang="en-US" sz="2000"/>
              <a:t>众多，它们共同构成了外汇市场的交易主体，主要有外汇银行、外汇经纪商、中央银行、外汇投机者和外汇的实际供求者。</a:t>
            </a:r>
            <a:endParaRPr lang="zh-CN" altLang="en-US" sz="2000"/>
          </a:p>
          <a:p>
            <a:pPr lvl="1">
              <a:buNone/>
            </a:pPr>
            <a:endParaRPr lang="zh-CN" altLang="en-US" sz="2400"/>
          </a:p>
          <a:p>
            <a:endParaRPr lang="zh-CN" altLang="zh-CN"/>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AutoShape 3"/>
          <p:cNvSpPr/>
          <p:nvPr/>
        </p:nvSpPr>
        <p:spPr>
          <a:xfrm>
            <a:off x="428625" y="1857375"/>
            <a:ext cx="8429625" cy="3862388"/>
          </a:xfrm>
          <a:prstGeom prst="roundRect">
            <a:avLst>
              <a:gd name="adj" fmla="val 8097"/>
            </a:avLst>
          </a:prstGeom>
          <a:solidFill>
            <a:srgbClr val="FFFFFF"/>
          </a:solidFill>
          <a:ln w="9525" cap="flat" cmpd="sng">
            <a:solidFill>
              <a:srgbClr val="333333"/>
            </a:solidFill>
            <a:prstDash val="dash"/>
            <a:round/>
            <a:headEnd type="none" w="med" len="med"/>
            <a:tailEnd type="none" w="med" len="med"/>
          </a:ln>
        </p:spPr>
        <p:txBody>
          <a:bodyPr wrap="none" anchor="ctr"/>
          <a:p>
            <a:pPr>
              <a:buSzTx/>
            </a:pPr>
            <a:endParaRPr lang="zh-CN" altLang="en-US">
              <a:latin typeface="Verdana" panose="020B0604030504040204" pitchFamily="34" charset="0"/>
              <a:ea typeface="宋体" panose="02010600030101010101" pitchFamily="2" charset="-122"/>
            </a:endParaRPr>
          </a:p>
        </p:txBody>
      </p:sp>
      <p:sp>
        <p:nvSpPr>
          <p:cNvPr id="19458" name="AutoShape 4"/>
          <p:cNvSpPr/>
          <p:nvPr/>
        </p:nvSpPr>
        <p:spPr>
          <a:xfrm>
            <a:off x="5572125" y="2217738"/>
            <a:ext cx="1484313" cy="2652712"/>
          </a:xfrm>
          <a:prstGeom prst="roundRect">
            <a:avLst>
              <a:gd name="adj" fmla="val 9523"/>
            </a:avLst>
          </a:prstGeom>
          <a:solidFill>
            <a:schemeClr val="hlink">
              <a:alpha val="29803"/>
            </a:schemeClr>
          </a:soli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sp>
        <p:nvSpPr>
          <p:cNvPr id="19459" name="AutoShape 5"/>
          <p:cNvSpPr/>
          <p:nvPr/>
        </p:nvSpPr>
        <p:spPr>
          <a:xfrm>
            <a:off x="3957638" y="2217738"/>
            <a:ext cx="1484312" cy="2652712"/>
          </a:xfrm>
          <a:prstGeom prst="roundRect">
            <a:avLst>
              <a:gd name="adj" fmla="val 9523"/>
            </a:avLst>
          </a:prstGeom>
          <a:solidFill>
            <a:schemeClr val="folHlink">
              <a:alpha val="29803"/>
            </a:schemeClr>
          </a:soli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sp>
        <p:nvSpPr>
          <p:cNvPr id="19460" name="AutoShape 6"/>
          <p:cNvSpPr/>
          <p:nvPr/>
        </p:nvSpPr>
        <p:spPr>
          <a:xfrm>
            <a:off x="2346325" y="2217738"/>
            <a:ext cx="1484313" cy="2652712"/>
          </a:xfrm>
          <a:prstGeom prst="roundRect">
            <a:avLst>
              <a:gd name="adj" fmla="val 9523"/>
            </a:avLst>
          </a:prstGeom>
          <a:solidFill>
            <a:schemeClr val="accent2">
              <a:alpha val="29803"/>
            </a:schemeClr>
          </a:soli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sp>
        <p:nvSpPr>
          <p:cNvPr id="19461" name="AutoShape 7"/>
          <p:cNvSpPr/>
          <p:nvPr/>
        </p:nvSpPr>
        <p:spPr>
          <a:xfrm>
            <a:off x="731838" y="2217738"/>
            <a:ext cx="1484312" cy="2652712"/>
          </a:xfrm>
          <a:prstGeom prst="roundRect">
            <a:avLst>
              <a:gd name="adj" fmla="val 9523"/>
            </a:avLst>
          </a:prstGeom>
          <a:solidFill>
            <a:schemeClr val="accent1">
              <a:alpha val="29803"/>
            </a:schemeClr>
          </a:soli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nvGrpSpPr>
          <p:cNvPr id="19462" name="Group 9"/>
          <p:cNvGrpSpPr/>
          <p:nvPr/>
        </p:nvGrpSpPr>
        <p:grpSpPr>
          <a:xfrm>
            <a:off x="736600" y="4565650"/>
            <a:ext cx="1477963" cy="939800"/>
            <a:chOff x="0" y="0"/>
            <a:chExt cx="1032" cy="590"/>
          </a:xfrm>
        </p:grpSpPr>
        <p:sp>
          <p:nvSpPr>
            <p:cNvPr id="19463" name="AutoShape 10"/>
            <p:cNvSpPr/>
            <p:nvPr/>
          </p:nvSpPr>
          <p:spPr>
            <a:xfrm>
              <a:off x="0" y="0"/>
              <a:ext cx="1031" cy="590"/>
            </a:xfrm>
            <a:prstGeom prst="roundRect">
              <a:avLst>
                <a:gd name="adj" fmla="val 12736"/>
              </a:avLst>
            </a:prstGeom>
            <a:gradFill rotWithShape="1">
              <a:gsLst>
                <a:gs pos="0">
                  <a:srgbClr val="565BBF"/>
                </a:gs>
                <a:gs pos="100000">
                  <a:schemeClr val="accent1"/>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64" name="AutoShape 11"/>
            <p:cNvSpPr/>
            <p:nvPr/>
          </p:nvSpPr>
          <p:spPr>
            <a:xfrm>
              <a:off x="1" y="1"/>
              <a:ext cx="1031" cy="236"/>
            </a:xfrm>
            <a:prstGeom prst="roundRect">
              <a:avLst>
                <a:gd name="adj" fmla="val 30769"/>
              </a:avLst>
            </a:prstGeom>
            <a:gradFill rotWithShape="1">
              <a:gsLst>
                <a:gs pos="0">
                  <a:schemeClr val="accent1"/>
                </a:gs>
                <a:gs pos="100000">
                  <a:srgbClr val="9398E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65" name="Group 12"/>
          <p:cNvGrpSpPr/>
          <p:nvPr/>
        </p:nvGrpSpPr>
        <p:grpSpPr>
          <a:xfrm>
            <a:off x="2355850" y="4572000"/>
            <a:ext cx="1477963" cy="939800"/>
            <a:chOff x="0" y="0"/>
            <a:chExt cx="1032" cy="590"/>
          </a:xfrm>
        </p:grpSpPr>
        <p:sp>
          <p:nvSpPr>
            <p:cNvPr id="19466" name="AutoShape 13"/>
            <p:cNvSpPr/>
            <p:nvPr/>
          </p:nvSpPr>
          <p:spPr>
            <a:xfrm>
              <a:off x="0" y="0"/>
              <a:ext cx="1031" cy="590"/>
            </a:xfrm>
            <a:prstGeom prst="roundRect">
              <a:avLst>
                <a:gd name="adj" fmla="val 12736"/>
              </a:avLst>
            </a:prstGeom>
            <a:gradFill rotWithShape="1">
              <a:gsLst>
                <a:gs pos="0">
                  <a:srgbClr val="1796A7"/>
                </a:gs>
                <a:gs pos="100000">
                  <a:schemeClr val="accent2"/>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67" name="AutoShape 14"/>
            <p:cNvSpPr/>
            <p:nvPr/>
          </p:nvSpPr>
          <p:spPr>
            <a:xfrm>
              <a:off x="1" y="1"/>
              <a:ext cx="1031" cy="236"/>
            </a:xfrm>
            <a:prstGeom prst="roundRect">
              <a:avLst>
                <a:gd name="adj" fmla="val 30769"/>
              </a:avLst>
            </a:prstGeom>
            <a:gradFill rotWithShape="1">
              <a:gsLst>
                <a:gs pos="0">
                  <a:schemeClr val="accent2"/>
                </a:gs>
                <a:gs pos="100000">
                  <a:srgbClr val="78D0DB"/>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68" name="Group 15"/>
          <p:cNvGrpSpPr/>
          <p:nvPr/>
        </p:nvGrpSpPr>
        <p:grpSpPr>
          <a:xfrm>
            <a:off x="3973513" y="4565650"/>
            <a:ext cx="1477962" cy="939800"/>
            <a:chOff x="0" y="0"/>
            <a:chExt cx="1032" cy="590"/>
          </a:xfrm>
        </p:grpSpPr>
        <p:sp>
          <p:nvSpPr>
            <p:cNvPr id="19469" name="AutoShape 16"/>
            <p:cNvSpPr/>
            <p:nvPr/>
          </p:nvSpPr>
          <p:spPr>
            <a:xfrm>
              <a:off x="0" y="0"/>
              <a:ext cx="1031" cy="590"/>
            </a:xfrm>
            <a:prstGeom prst="roundRect">
              <a:avLst>
                <a:gd name="adj" fmla="val 12736"/>
              </a:avLst>
            </a:prstGeom>
            <a:gradFill rotWithShape="1">
              <a:gsLst>
                <a:gs pos="0">
                  <a:srgbClr val="7C9097"/>
                </a:gs>
                <a:gs pos="100000">
                  <a:schemeClr val="folHlink"/>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70" name="AutoShape 17"/>
            <p:cNvSpPr/>
            <p:nvPr/>
          </p:nvSpPr>
          <p:spPr>
            <a:xfrm>
              <a:off x="1" y="1"/>
              <a:ext cx="1031" cy="236"/>
            </a:xfrm>
            <a:prstGeom prst="roundRect">
              <a:avLst>
                <a:gd name="adj" fmla="val 30769"/>
              </a:avLst>
            </a:prstGeom>
            <a:gradFill rotWithShape="1">
              <a:gsLst>
                <a:gs pos="0">
                  <a:schemeClr val="folHlink"/>
                </a:gs>
                <a:gs pos="100000">
                  <a:srgbClr val="BDCBD0"/>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71" name="Group 18"/>
          <p:cNvGrpSpPr/>
          <p:nvPr/>
        </p:nvGrpSpPr>
        <p:grpSpPr>
          <a:xfrm>
            <a:off x="5589588" y="4565650"/>
            <a:ext cx="1477962" cy="939800"/>
            <a:chOff x="0" y="0"/>
            <a:chExt cx="1032" cy="590"/>
          </a:xfrm>
        </p:grpSpPr>
        <p:sp>
          <p:nvSpPr>
            <p:cNvPr id="19472" name="AutoShape 19"/>
            <p:cNvSpPr/>
            <p:nvPr/>
          </p:nvSpPr>
          <p:spPr>
            <a:xfrm>
              <a:off x="0" y="0"/>
              <a:ext cx="1031" cy="590"/>
            </a:xfrm>
            <a:prstGeom prst="roundRect">
              <a:avLst>
                <a:gd name="adj" fmla="val 12736"/>
              </a:avLst>
            </a:prstGeom>
            <a:gradFill rotWithShape="1">
              <a:gsLst>
                <a:gs pos="0">
                  <a:srgbClr val="83A419"/>
                </a:gs>
                <a:gs pos="100000">
                  <a:schemeClr val="hlink"/>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73" name="AutoShape 20"/>
            <p:cNvSpPr/>
            <p:nvPr/>
          </p:nvSpPr>
          <p:spPr>
            <a:xfrm>
              <a:off x="1" y="1"/>
              <a:ext cx="1031" cy="236"/>
            </a:xfrm>
            <a:prstGeom prst="roundRect">
              <a:avLst>
                <a:gd name="adj" fmla="val 30769"/>
              </a:avLst>
            </a:prstGeom>
            <a:gradFill rotWithShape="1">
              <a:gsLst>
                <a:gs pos="0">
                  <a:schemeClr val="hlink"/>
                </a:gs>
                <a:gs pos="100000">
                  <a:srgbClr val="BFD772"/>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sp>
        <p:nvSpPr>
          <p:cNvPr id="19474" name="Text Box 21"/>
          <p:cNvSpPr txBox="1"/>
          <p:nvPr/>
        </p:nvSpPr>
        <p:spPr>
          <a:xfrm>
            <a:off x="801688" y="2379663"/>
            <a:ext cx="1357312" cy="1077912"/>
          </a:xfrm>
          <a:prstGeom prst="rect">
            <a:avLst/>
          </a:prstGeom>
          <a:noFill/>
          <a:ln w="9525">
            <a:noFill/>
          </a:ln>
        </p:spPr>
        <p:txBody>
          <a:bodyPr anchor="t">
            <a:spAutoFit/>
          </a:bodyPr>
          <a:p>
            <a:pPr>
              <a:buSzTx/>
            </a:pPr>
            <a:r>
              <a:rPr lang="en-US" altLang="zh-CN" sz="1600">
                <a:latin typeface="Verdana" panose="020B0604030504040204" pitchFamily="34" charset="0"/>
                <a:ea typeface="宋体" panose="02010600030101010101" pitchFamily="2" charset="-122"/>
              </a:rPr>
              <a:t>(1)</a:t>
            </a:r>
            <a:r>
              <a:rPr lang="zh-CN" altLang="en-US" sz="1600">
                <a:latin typeface="Verdana" panose="020B0604030504040204" pitchFamily="34" charset="0"/>
                <a:ea typeface="宋体" panose="02010600030101010101" pitchFamily="2" charset="-122"/>
              </a:rPr>
              <a:t>外汇有形市场</a:t>
            </a:r>
            <a:endParaRPr lang="zh-CN" altLang="en-US"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(2)</a:t>
            </a:r>
            <a:r>
              <a:rPr lang="zh-CN" altLang="en-US" sz="1600">
                <a:latin typeface="Verdana" panose="020B0604030504040204" pitchFamily="34" charset="0"/>
                <a:ea typeface="宋体" panose="02010600030101010101" pitchFamily="2" charset="-122"/>
              </a:rPr>
              <a:t>外汇无形市场</a:t>
            </a:r>
            <a:endParaRPr lang="zh-CN" altLang="en-US" sz="1600">
              <a:latin typeface="Verdana" panose="020B0604030504040204" pitchFamily="34" charset="0"/>
              <a:ea typeface="宋体" panose="02010600030101010101" pitchFamily="2" charset="-122"/>
            </a:endParaRPr>
          </a:p>
        </p:txBody>
      </p:sp>
      <p:sp>
        <p:nvSpPr>
          <p:cNvPr id="19475" name="Text Box 22"/>
          <p:cNvSpPr txBox="1"/>
          <p:nvPr/>
        </p:nvSpPr>
        <p:spPr>
          <a:xfrm>
            <a:off x="2416175" y="2379663"/>
            <a:ext cx="1357313" cy="1077912"/>
          </a:xfrm>
          <a:prstGeom prst="rect">
            <a:avLst/>
          </a:prstGeom>
          <a:noFill/>
          <a:ln w="9525">
            <a:noFill/>
          </a:ln>
        </p:spPr>
        <p:txBody>
          <a:bodyPr anchor="t">
            <a:spAutoFit/>
          </a:bodyPr>
          <a:p>
            <a:pPr>
              <a:buSzTx/>
            </a:pPr>
            <a:r>
              <a:rPr lang="en-US" altLang="zh-CN" sz="1600">
                <a:latin typeface="Verdana" panose="020B0604030504040204" pitchFamily="34" charset="0"/>
                <a:ea typeface="宋体" panose="02010600030101010101" pitchFamily="2" charset="-122"/>
              </a:rPr>
              <a:t>(1)</a:t>
            </a:r>
            <a:r>
              <a:rPr lang="zh-CN" altLang="en-US" sz="1600">
                <a:latin typeface="Verdana" panose="020B0604030504040204" pitchFamily="34" charset="0"/>
                <a:ea typeface="宋体" panose="02010600030101010101" pitchFamily="2" charset="-122"/>
              </a:rPr>
              <a:t>国内外汇市场</a:t>
            </a:r>
            <a:endParaRPr lang="zh-CN" altLang="en-US"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(2)</a:t>
            </a:r>
            <a:r>
              <a:rPr lang="zh-CN" altLang="en-US" sz="1600">
                <a:latin typeface="Verdana" panose="020B0604030504040204" pitchFamily="34" charset="0"/>
                <a:ea typeface="宋体" panose="02010600030101010101" pitchFamily="2" charset="-122"/>
              </a:rPr>
              <a:t>国际性外汇市场</a:t>
            </a:r>
            <a:endParaRPr lang="zh-CN" altLang="en-US" sz="1600">
              <a:latin typeface="Verdana" panose="020B0604030504040204" pitchFamily="34" charset="0"/>
              <a:ea typeface="宋体" panose="02010600030101010101" pitchFamily="2" charset="-122"/>
            </a:endParaRPr>
          </a:p>
        </p:txBody>
      </p:sp>
      <p:sp>
        <p:nvSpPr>
          <p:cNvPr id="19476" name="Text Box 23"/>
          <p:cNvSpPr txBox="1"/>
          <p:nvPr/>
        </p:nvSpPr>
        <p:spPr>
          <a:xfrm>
            <a:off x="4037013" y="2379663"/>
            <a:ext cx="1357312" cy="1077912"/>
          </a:xfrm>
          <a:prstGeom prst="rect">
            <a:avLst/>
          </a:prstGeom>
          <a:noFill/>
          <a:ln w="9525">
            <a:noFill/>
          </a:ln>
        </p:spPr>
        <p:txBody>
          <a:bodyPr anchor="t">
            <a:spAutoFit/>
          </a:bodyPr>
          <a:p>
            <a:pPr>
              <a:buSzTx/>
            </a:pPr>
            <a:r>
              <a:rPr lang="en-US" altLang="zh-CN" sz="1600">
                <a:latin typeface="Verdana" panose="020B0604030504040204" pitchFamily="34" charset="0"/>
                <a:ea typeface="宋体" panose="02010600030101010101" pitchFamily="2" charset="-122"/>
              </a:rPr>
              <a:t>(1)</a:t>
            </a:r>
            <a:r>
              <a:rPr lang="zh-CN" altLang="en-US" sz="1600">
                <a:latin typeface="Verdana" panose="020B0604030504040204" pitchFamily="34" charset="0"/>
                <a:ea typeface="宋体" panose="02010600030101010101" pitchFamily="2" charset="-122"/>
              </a:rPr>
              <a:t>区域性外汇市场</a:t>
            </a:r>
            <a:endParaRPr lang="zh-CN" altLang="en-US"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(2)</a:t>
            </a:r>
            <a:r>
              <a:rPr lang="zh-CN" altLang="en-US" sz="1600">
                <a:latin typeface="Verdana" panose="020B0604030504040204" pitchFamily="34" charset="0"/>
                <a:ea typeface="宋体" panose="02010600030101010101" pitchFamily="2" charset="-122"/>
              </a:rPr>
              <a:t>交易活动的范围</a:t>
            </a:r>
            <a:endParaRPr lang="en-US" altLang="zh-CN" sz="1600" b="1">
              <a:solidFill>
                <a:srgbClr val="000000"/>
              </a:solidFill>
              <a:latin typeface="Verdana" panose="020B0604030504040204" pitchFamily="34" charset="0"/>
              <a:ea typeface="宋体" panose="02010600030101010101" pitchFamily="2" charset="-122"/>
            </a:endParaRPr>
          </a:p>
        </p:txBody>
      </p:sp>
      <p:sp>
        <p:nvSpPr>
          <p:cNvPr id="19477" name="Text Box 24"/>
          <p:cNvSpPr txBox="1"/>
          <p:nvPr/>
        </p:nvSpPr>
        <p:spPr>
          <a:xfrm>
            <a:off x="5638800" y="2379663"/>
            <a:ext cx="1355725" cy="1323975"/>
          </a:xfrm>
          <a:prstGeom prst="rect">
            <a:avLst/>
          </a:prstGeom>
          <a:noFill/>
          <a:ln w="9525">
            <a:noFill/>
          </a:ln>
        </p:spPr>
        <p:txBody>
          <a:bodyPr anchor="t">
            <a:spAutoFit/>
          </a:bodyPr>
          <a:p>
            <a:pPr>
              <a:buSzTx/>
            </a:pPr>
            <a:r>
              <a:rPr lang="en-US" altLang="zh-CN" sz="1600">
                <a:latin typeface="Verdana" panose="020B0604030504040204" pitchFamily="34" charset="0"/>
                <a:ea typeface="宋体" panose="02010600030101010101" pitchFamily="2" charset="-122"/>
              </a:rPr>
              <a:t>(1)</a:t>
            </a:r>
            <a:r>
              <a:rPr lang="zh-CN" altLang="en-US" sz="1600">
                <a:latin typeface="Verdana" panose="020B0604030504040204" pitchFamily="34" charset="0"/>
                <a:ea typeface="宋体" panose="02010600030101010101" pitchFamily="2" charset="-122"/>
              </a:rPr>
              <a:t>外汇零售市场外汇批发市场</a:t>
            </a:r>
            <a:endParaRPr lang="en-US" altLang="zh-CN"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(1)</a:t>
            </a:r>
            <a:r>
              <a:rPr lang="zh-CN" altLang="en-US" sz="1600">
                <a:latin typeface="Verdana" panose="020B0604030504040204" pitchFamily="34" charset="0"/>
                <a:ea typeface="宋体" panose="02010600030101010101" pitchFamily="2" charset="-122"/>
              </a:rPr>
              <a:t>外汇零售市场</a:t>
            </a:r>
            <a:endParaRPr lang="en-US" altLang="zh-CN" sz="1600" b="1">
              <a:solidFill>
                <a:srgbClr val="000000"/>
              </a:solidFill>
              <a:latin typeface="Verdana" panose="020B0604030504040204" pitchFamily="34" charset="0"/>
              <a:ea typeface="宋体" panose="02010600030101010101" pitchFamily="2" charset="-122"/>
            </a:endParaRPr>
          </a:p>
        </p:txBody>
      </p:sp>
      <p:sp>
        <p:nvSpPr>
          <p:cNvPr id="19478" name="Text Box 25"/>
          <p:cNvSpPr txBox="1"/>
          <p:nvPr/>
        </p:nvSpPr>
        <p:spPr>
          <a:xfrm>
            <a:off x="754063" y="4649788"/>
            <a:ext cx="1460500" cy="708025"/>
          </a:xfrm>
          <a:prstGeom prst="rect">
            <a:avLst/>
          </a:prstGeom>
          <a:noFill/>
          <a:ln w="9525">
            <a:noFill/>
          </a:ln>
          <a:effectLst>
            <a:outerShdw dist="17961" dir="2699999" algn="ctr" rotWithShape="0">
              <a:srgbClr val="080808"/>
            </a:outerShdw>
          </a:effectLst>
        </p:spPr>
        <p:txBody>
          <a:bodyPr anchor="t">
            <a:spAutoFit/>
          </a:bodyPr>
          <a:p>
            <a:pPr algn="ctr">
              <a:buSzTx/>
            </a:pPr>
            <a:r>
              <a:rPr lang="zh-CN" altLang="en-US" sz="2000">
                <a:latin typeface="Verdana" panose="020B0604030504040204" pitchFamily="34" charset="0"/>
                <a:ea typeface="宋体" panose="02010600030101010101" pitchFamily="2" charset="-122"/>
              </a:rPr>
              <a:t>外汇交易</a:t>
            </a:r>
            <a:endParaRPr lang="en-US" altLang="zh-CN" sz="2000">
              <a:latin typeface="Verdana" panose="020B0604030504040204" pitchFamily="34" charset="0"/>
              <a:ea typeface="宋体" panose="02010600030101010101" pitchFamily="2" charset="-122"/>
            </a:endParaRPr>
          </a:p>
          <a:p>
            <a:pPr algn="ctr">
              <a:buSzTx/>
            </a:pPr>
            <a:r>
              <a:rPr lang="zh-CN" altLang="en-US" sz="2000">
                <a:latin typeface="Verdana" panose="020B0604030504040204" pitchFamily="34" charset="0"/>
                <a:ea typeface="宋体" panose="02010600030101010101" pitchFamily="2" charset="-122"/>
              </a:rPr>
              <a:t>组织形态</a:t>
            </a:r>
            <a:endParaRPr lang="en-US" altLang="en-US" sz="2000">
              <a:latin typeface="Verdana" panose="020B0604030504040204" pitchFamily="34" charset="0"/>
              <a:ea typeface="宋体" panose="02010600030101010101" pitchFamily="2" charset="-122"/>
            </a:endParaRPr>
          </a:p>
        </p:txBody>
      </p:sp>
      <p:sp>
        <p:nvSpPr>
          <p:cNvPr id="19479" name="Text Box 26"/>
          <p:cNvSpPr txBox="1"/>
          <p:nvPr/>
        </p:nvSpPr>
        <p:spPr>
          <a:xfrm>
            <a:off x="2371725" y="4572000"/>
            <a:ext cx="1414463" cy="1016000"/>
          </a:xfrm>
          <a:prstGeom prst="rect">
            <a:avLst/>
          </a:prstGeom>
          <a:noFill/>
          <a:ln w="9525">
            <a:noFill/>
          </a:ln>
          <a:effectLst>
            <a:outerShdw dist="17961" dir="2699999" algn="ctr" rotWithShape="0">
              <a:srgbClr val="080808"/>
            </a:outerShdw>
          </a:effectLst>
        </p:spPr>
        <p:txBody>
          <a:bodyPr anchor="t">
            <a:spAutoFit/>
          </a:bodyPr>
          <a:p>
            <a:pPr algn="ctr">
              <a:buSzTx/>
            </a:pPr>
            <a:r>
              <a:rPr lang="zh-CN" altLang="en-US" sz="2000">
                <a:latin typeface="Verdana" panose="020B0604030504040204" pitchFamily="34" charset="0"/>
                <a:ea typeface="宋体" panose="02010600030101010101" pitchFamily="2" charset="-122"/>
              </a:rPr>
              <a:t>交易主体的居民身份</a:t>
            </a:r>
            <a:endParaRPr lang="zh-CN" altLang="en-US" sz="2000">
              <a:latin typeface="Verdana" panose="020B0604030504040204" pitchFamily="34" charset="0"/>
              <a:ea typeface="宋体" panose="02010600030101010101" pitchFamily="2" charset="-122"/>
            </a:endParaRPr>
          </a:p>
        </p:txBody>
      </p:sp>
      <p:sp>
        <p:nvSpPr>
          <p:cNvPr id="19480" name="Text Box 27"/>
          <p:cNvSpPr txBox="1"/>
          <p:nvPr/>
        </p:nvSpPr>
        <p:spPr>
          <a:xfrm>
            <a:off x="3994150" y="4643438"/>
            <a:ext cx="1363663" cy="708025"/>
          </a:xfrm>
          <a:prstGeom prst="rect">
            <a:avLst/>
          </a:prstGeom>
          <a:noFill/>
          <a:ln w="9525">
            <a:noFill/>
          </a:ln>
          <a:effectLst>
            <a:outerShdw dist="17961" dir="2699999" algn="ctr" rotWithShape="0">
              <a:srgbClr val="080808"/>
            </a:outerShdw>
          </a:effectLst>
        </p:spPr>
        <p:txBody>
          <a:bodyPr anchor="t">
            <a:spAutoFit/>
          </a:bodyPr>
          <a:p>
            <a:pPr algn="ctr">
              <a:buSzTx/>
            </a:pPr>
            <a:r>
              <a:rPr lang="zh-CN" altLang="en-US" sz="2000">
                <a:latin typeface="Verdana" panose="020B0604030504040204" pitchFamily="34" charset="0"/>
                <a:ea typeface="宋体" panose="02010600030101010101" pitchFamily="2" charset="-122"/>
              </a:rPr>
              <a:t>全球性外汇市场</a:t>
            </a:r>
            <a:endParaRPr lang="zh-CN" altLang="en-US" sz="2000">
              <a:latin typeface="Verdana" panose="020B0604030504040204" pitchFamily="34" charset="0"/>
              <a:ea typeface="宋体" panose="02010600030101010101" pitchFamily="2" charset="-122"/>
            </a:endParaRPr>
          </a:p>
        </p:txBody>
      </p:sp>
      <p:sp>
        <p:nvSpPr>
          <p:cNvPr id="19481" name="Text Box 28"/>
          <p:cNvSpPr txBox="1"/>
          <p:nvPr/>
        </p:nvSpPr>
        <p:spPr>
          <a:xfrm>
            <a:off x="5643563" y="4649788"/>
            <a:ext cx="1285875" cy="708025"/>
          </a:xfrm>
          <a:prstGeom prst="rect">
            <a:avLst/>
          </a:prstGeom>
          <a:noFill/>
          <a:ln w="9525">
            <a:noFill/>
          </a:ln>
          <a:effectLst>
            <a:outerShdw dist="17961" dir="2699999" algn="ctr" rotWithShape="0">
              <a:srgbClr val="080808"/>
            </a:outerShdw>
          </a:effectLst>
        </p:spPr>
        <p:txBody>
          <a:bodyPr anchor="t">
            <a:spAutoFit/>
          </a:bodyPr>
          <a:p>
            <a:pPr algn="ctr">
              <a:spcBef>
                <a:spcPct val="50000"/>
              </a:spcBef>
              <a:buSzTx/>
            </a:pPr>
            <a:r>
              <a:rPr lang="zh-CN" altLang="en-US" sz="2000">
                <a:latin typeface="Verdana" panose="020B0604030504040204" pitchFamily="34" charset="0"/>
                <a:ea typeface="宋体" panose="02010600030101010101" pitchFamily="2" charset="-122"/>
              </a:rPr>
              <a:t>外汇交易的范围</a:t>
            </a:r>
            <a:endParaRPr lang="zh-CN" altLang="en-US" sz="2000">
              <a:latin typeface="Verdana" panose="020B0604030504040204" pitchFamily="34" charset="0"/>
              <a:ea typeface="宋体" panose="02010600030101010101" pitchFamily="2" charset="-122"/>
            </a:endParaRPr>
          </a:p>
        </p:txBody>
      </p:sp>
      <p:grpSp>
        <p:nvGrpSpPr>
          <p:cNvPr id="19482" name="Group 29"/>
          <p:cNvGrpSpPr/>
          <p:nvPr/>
        </p:nvGrpSpPr>
        <p:grpSpPr>
          <a:xfrm>
            <a:off x="739775" y="4371975"/>
            <a:ext cx="1474788" cy="153988"/>
            <a:chOff x="0" y="0"/>
            <a:chExt cx="1032" cy="102"/>
          </a:xfrm>
        </p:grpSpPr>
        <p:sp>
          <p:nvSpPr>
            <p:cNvPr id="19483" name="AutoShape 30"/>
            <p:cNvSpPr/>
            <p:nvPr/>
          </p:nvSpPr>
          <p:spPr>
            <a:xfrm>
              <a:off x="0" y="0"/>
              <a:ext cx="1031" cy="102"/>
            </a:xfrm>
            <a:prstGeom prst="roundRect">
              <a:avLst>
                <a:gd name="adj" fmla="val 20588"/>
              </a:avLst>
            </a:prstGeom>
            <a:gradFill rotWithShape="1">
              <a:gsLst>
                <a:gs pos="0">
                  <a:srgbClr val="565BBF"/>
                </a:gs>
                <a:gs pos="100000">
                  <a:schemeClr val="accent1"/>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84" name="AutoShape 31"/>
            <p:cNvSpPr/>
            <p:nvPr/>
          </p:nvSpPr>
          <p:spPr>
            <a:xfrm>
              <a:off x="1" y="0"/>
              <a:ext cx="1031" cy="41"/>
            </a:xfrm>
            <a:prstGeom prst="roundRect">
              <a:avLst>
                <a:gd name="adj" fmla="val 50000"/>
              </a:avLst>
            </a:prstGeom>
            <a:gradFill rotWithShape="1">
              <a:gsLst>
                <a:gs pos="0">
                  <a:schemeClr val="accent1"/>
                </a:gs>
                <a:gs pos="100000">
                  <a:srgbClr val="9398E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85" name="Group 32"/>
          <p:cNvGrpSpPr/>
          <p:nvPr/>
        </p:nvGrpSpPr>
        <p:grpSpPr>
          <a:xfrm>
            <a:off x="739775" y="4217988"/>
            <a:ext cx="1474788" cy="152400"/>
            <a:chOff x="0" y="0"/>
            <a:chExt cx="1032" cy="102"/>
          </a:xfrm>
        </p:grpSpPr>
        <p:sp>
          <p:nvSpPr>
            <p:cNvPr id="19486" name="AutoShape 33"/>
            <p:cNvSpPr/>
            <p:nvPr/>
          </p:nvSpPr>
          <p:spPr>
            <a:xfrm>
              <a:off x="0" y="0"/>
              <a:ext cx="1031" cy="102"/>
            </a:xfrm>
            <a:prstGeom prst="roundRect">
              <a:avLst>
                <a:gd name="adj" fmla="val 20588"/>
              </a:avLst>
            </a:prstGeom>
            <a:gradFill rotWithShape="1">
              <a:gsLst>
                <a:gs pos="0">
                  <a:srgbClr val="565BBF"/>
                </a:gs>
                <a:gs pos="100000">
                  <a:schemeClr val="accent1"/>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87" name="AutoShape 34"/>
            <p:cNvSpPr/>
            <p:nvPr/>
          </p:nvSpPr>
          <p:spPr>
            <a:xfrm>
              <a:off x="1" y="0"/>
              <a:ext cx="1031" cy="41"/>
            </a:xfrm>
            <a:prstGeom prst="roundRect">
              <a:avLst>
                <a:gd name="adj" fmla="val 50000"/>
              </a:avLst>
            </a:prstGeom>
            <a:gradFill rotWithShape="1">
              <a:gsLst>
                <a:gs pos="0">
                  <a:schemeClr val="accent1"/>
                </a:gs>
                <a:gs pos="100000">
                  <a:srgbClr val="9398E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88" name="Group 35"/>
          <p:cNvGrpSpPr/>
          <p:nvPr/>
        </p:nvGrpSpPr>
        <p:grpSpPr>
          <a:xfrm>
            <a:off x="739775" y="4030663"/>
            <a:ext cx="1474788" cy="153987"/>
            <a:chOff x="0" y="0"/>
            <a:chExt cx="1032" cy="102"/>
          </a:xfrm>
        </p:grpSpPr>
        <p:sp>
          <p:nvSpPr>
            <p:cNvPr id="19489" name="AutoShape 36"/>
            <p:cNvSpPr/>
            <p:nvPr/>
          </p:nvSpPr>
          <p:spPr>
            <a:xfrm>
              <a:off x="0" y="0"/>
              <a:ext cx="1031" cy="102"/>
            </a:xfrm>
            <a:prstGeom prst="roundRect">
              <a:avLst>
                <a:gd name="adj" fmla="val 20588"/>
              </a:avLst>
            </a:prstGeom>
            <a:gradFill rotWithShape="1">
              <a:gsLst>
                <a:gs pos="0">
                  <a:srgbClr val="565BBF"/>
                </a:gs>
                <a:gs pos="100000">
                  <a:schemeClr val="accent1"/>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90" name="AutoShape 37"/>
            <p:cNvSpPr/>
            <p:nvPr/>
          </p:nvSpPr>
          <p:spPr>
            <a:xfrm>
              <a:off x="1" y="0"/>
              <a:ext cx="1031" cy="41"/>
            </a:xfrm>
            <a:prstGeom prst="roundRect">
              <a:avLst>
                <a:gd name="adj" fmla="val 50000"/>
              </a:avLst>
            </a:prstGeom>
            <a:gradFill rotWithShape="1">
              <a:gsLst>
                <a:gs pos="0">
                  <a:schemeClr val="accent1"/>
                </a:gs>
                <a:gs pos="100000">
                  <a:srgbClr val="9398E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91" name="Group 38"/>
          <p:cNvGrpSpPr/>
          <p:nvPr/>
        </p:nvGrpSpPr>
        <p:grpSpPr>
          <a:xfrm>
            <a:off x="739775" y="3843338"/>
            <a:ext cx="1474788" cy="153987"/>
            <a:chOff x="0" y="0"/>
            <a:chExt cx="1032" cy="102"/>
          </a:xfrm>
        </p:grpSpPr>
        <p:sp>
          <p:nvSpPr>
            <p:cNvPr id="19492" name="AutoShape 39"/>
            <p:cNvSpPr/>
            <p:nvPr/>
          </p:nvSpPr>
          <p:spPr>
            <a:xfrm>
              <a:off x="0" y="0"/>
              <a:ext cx="1031" cy="102"/>
            </a:xfrm>
            <a:prstGeom prst="roundRect">
              <a:avLst>
                <a:gd name="adj" fmla="val 20588"/>
              </a:avLst>
            </a:prstGeom>
            <a:gradFill rotWithShape="1">
              <a:gsLst>
                <a:gs pos="0">
                  <a:srgbClr val="565BBF"/>
                </a:gs>
                <a:gs pos="100000">
                  <a:schemeClr val="accent1"/>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93" name="AutoShape 40"/>
            <p:cNvSpPr/>
            <p:nvPr/>
          </p:nvSpPr>
          <p:spPr>
            <a:xfrm>
              <a:off x="1" y="0"/>
              <a:ext cx="1031" cy="41"/>
            </a:xfrm>
            <a:prstGeom prst="roundRect">
              <a:avLst>
                <a:gd name="adj" fmla="val 50000"/>
              </a:avLst>
            </a:prstGeom>
            <a:gradFill rotWithShape="1">
              <a:gsLst>
                <a:gs pos="0">
                  <a:schemeClr val="accent1"/>
                </a:gs>
                <a:gs pos="100000">
                  <a:srgbClr val="9398E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94" name="Group 41"/>
          <p:cNvGrpSpPr/>
          <p:nvPr/>
        </p:nvGrpSpPr>
        <p:grpSpPr>
          <a:xfrm>
            <a:off x="739775" y="3660775"/>
            <a:ext cx="1474788" cy="153988"/>
            <a:chOff x="0" y="0"/>
            <a:chExt cx="1032" cy="102"/>
          </a:xfrm>
        </p:grpSpPr>
        <p:sp>
          <p:nvSpPr>
            <p:cNvPr id="19495" name="AutoShape 42"/>
            <p:cNvSpPr/>
            <p:nvPr/>
          </p:nvSpPr>
          <p:spPr>
            <a:xfrm>
              <a:off x="0" y="0"/>
              <a:ext cx="1031" cy="102"/>
            </a:xfrm>
            <a:prstGeom prst="roundRect">
              <a:avLst>
                <a:gd name="adj" fmla="val 20588"/>
              </a:avLst>
            </a:prstGeom>
            <a:gradFill rotWithShape="1">
              <a:gsLst>
                <a:gs pos="0">
                  <a:srgbClr val="565BBF"/>
                </a:gs>
                <a:gs pos="100000">
                  <a:schemeClr val="accent1"/>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96" name="AutoShape 43"/>
            <p:cNvSpPr/>
            <p:nvPr/>
          </p:nvSpPr>
          <p:spPr>
            <a:xfrm>
              <a:off x="1" y="0"/>
              <a:ext cx="1031" cy="41"/>
            </a:xfrm>
            <a:prstGeom prst="roundRect">
              <a:avLst>
                <a:gd name="adj" fmla="val 50000"/>
              </a:avLst>
            </a:prstGeom>
            <a:gradFill rotWithShape="1">
              <a:gsLst>
                <a:gs pos="0">
                  <a:schemeClr val="accent1"/>
                </a:gs>
                <a:gs pos="100000">
                  <a:srgbClr val="9398E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497" name="Group 53"/>
          <p:cNvGrpSpPr/>
          <p:nvPr/>
        </p:nvGrpSpPr>
        <p:grpSpPr>
          <a:xfrm>
            <a:off x="2363788" y="4371975"/>
            <a:ext cx="1474787" cy="153988"/>
            <a:chOff x="0" y="0"/>
            <a:chExt cx="1032" cy="102"/>
          </a:xfrm>
        </p:grpSpPr>
        <p:sp>
          <p:nvSpPr>
            <p:cNvPr id="19498" name="AutoShape 54"/>
            <p:cNvSpPr/>
            <p:nvPr/>
          </p:nvSpPr>
          <p:spPr>
            <a:xfrm>
              <a:off x="0" y="0"/>
              <a:ext cx="1031" cy="102"/>
            </a:xfrm>
            <a:prstGeom prst="roundRect">
              <a:avLst>
                <a:gd name="adj" fmla="val 20588"/>
              </a:avLst>
            </a:prstGeom>
            <a:solidFill>
              <a:schemeClr val="accent2"/>
            </a:soli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499" name="AutoShape 55"/>
            <p:cNvSpPr/>
            <p:nvPr/>
          </p:nvSpPr>
          <p:spPr>
            <a:xfrm>
              <a:off x="1" y="0"/>
              <a:ext cx="1031" cy="41"/>
            </a:xfrm>
            <a:prstGeom prst="roundRect">
              <a:avLst>
                <a:gd name="adj" fmla="val 50000"/>
              </a:avLst>
            </a:prstGeom>
            <a:gradFill rotWithShape="1">
              <a:gsLst>
                <a:gs pos="0">
                  <a:schemeClr val="accent2"/>
                </a:gs>
                <a:gs pos="100000">
                  <a:srgbClr val="61C7D5"/>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00" name="Group 56"/>
          <p:cNvGrpSpPr/>
          <p:nvPr/>
        </p:nvGrpSpPr>
        <p:grpSpPr>
          <a:xfrm>
            <a:off x="2363788" y="4217988"/>
            <a:ext cx="1474787" cy="152400"/>
            <a:chOff x="0" y="0"/>
            <a:chExt cx="1032" cy="102"/>
          </a:xfrm>
        </p:grpSpPr>
        <p:sp>
          <p:nvSpPr>
            <p:cNvPr id="19501" name="AutoShape 57"/>
            <p:cNvSpPr/>
            <p:nvPr/>
          </p:nvSpPr>
          <p:spPr>
            <a:xfrm>
              <a:off x="0" y="0"/>
              <a:ext cx="1031" cy="102"/>
            </a:xfrm>
            <a:prstGeom prst="roundRect">
              <a:avLst>
                <a:gd name="adj" fmla="val 20588"/>
              </a:avLst>
            </a:prstGeom>
            <a:gradFill rotWithShape="1">
              <a:gsLst>
                <a:gs pos="0">
                  <a:srgbClr val="1796A7"/>
                </a:gs>
                <a:gs pos="100000">
                  <a:schemeClr val="accent2"/>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02" name="AutoShape 58"/>
            <p:cNvSpPr/>
            <p:nvPr/>
          </p:nvSpPr>
          <p:spPr>
            <a:xfrm>
              <a:off x="1" y="0"/>
              <a:ext cx="1031" cy="41"/>
            </a:xfrm>
            <a:prstGeom prst="roundRect">
              <a:avLst>
                <a:gd name="adj" fmla="val 50000"/>
              </a:avLst>
            </a:prstGeom>
            <a:gradFill rotWithShape="1">
              <a:gsLst>
                <a:gs pos="0">
                  <a:schemeClr val="accent2"/>
                </a:gs>
                <a:gs pos="100000">
                  <a:srgbClr val="61C7D5"/>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03" name="Group 59"/>
          <p:cNvGrpSpPr/>
          <p:nvPr/>
        </p:nvGrpSpPr>
        <p:grpSpPr>
          <a:xfrm>
            <a:off x="3965575" y="4371975"/>
            <a:ext cx="1473200" cy="153988"/>
            <a:chOff x="0" y="0"/>
            <a:chExt cx="1032" cy="102"/>
          </a:xfrm>
        </p:grpSpPr>
        <p:sp>
          <p:nvSpPr>
            <p:cNvPr id="19504" name="AutoShape 60"/>
            <p:cNvSpPr/>
            <p:nvPr/>
          </p:nvSpPr>
          <p:spPr>
            <a:xfrm>
              <a:off x="0" y="0"/>
              <a:ext cx="1031" cy="102"/>
            </a:xfrm>
            <a:prstGeom prst="roundRect">
              <a:avLst>
                <a:gd name="adj" fmla="val 20588"/>
              </a:avLst>
            </a:prstGeom>
            <a:solidFill>
              <a:schemeClr val="folHlink"/>
            </a:soli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05" name="AutoShape 61"/>
            <p:cNvSpPr/>
            <p:nvPr/>
          </p:nvSpPr>
          <p:spPr>
            <a:xfrm>
              <a:off x="1" y="0"/>
              <a:ext cx="1031" cy="41"/>
            </a:xfrm>
            <a:prstGeom prst="roundRect">
              <a:avLst>
                <a:gd name="adj" fmla="val 50000"/>
              </a:avLst>
            </a:prstGeom>
            <a:gradFill rotWithShape="1">
              <a:gsLst>
                <a:gs pos="0">
                  <a:schemeClr val="folHlink"/>
                </a:gs>
                <a:gs pos="100000">
                  <a:srgbClr val="B2C3C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06" name="Group 62"/>
          <p:cNvGrpSpPr/>
          <p:nvPr/>
        </p:nvGrpSpPr>
        <p:grpSpPr>
          <a:xfrm>
            <a:off x="5586413" y="4371975"/>
            <a:ext cx="1473200" cy="153988"/>
            <a:chOff x="0" y="0"/>
            <a:chExt cx="1032" cy="102"/>
          </a:xfrm>
        </p:grpSpPr>
        <p:sp>
          <p:nvSpPr>
            <p:cNvPr id="19507" name="AutoShape 63"/>
            <p:cNvSpPr/>
            <p:nvPr/>
          </p:nvSpPr>
          <p:spPr>
            <a:xfrm>
              <a:off x="0" y="0"/>
              <a:ext cx="1031" cy="102"/>
            </a:xfrm>
            <a:prstGeom prst="roundRect">
              <a:avLst>
                <a:gd name="adj" fmla="val 20588"/>
              </a:avLst>
            </a:prstGeom>
            <a:gradFill rotWithShape="1">
              <a:gsLst>
                <a:gs pos="0">
                  <a:srgbClr val="83A419"/>
                </a:gs>
                <a:gs pos="100000">
                  <a:schemeClr val="hlink"/>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08" name="AutoShape 64"/>
            <p:cNvSpPr/>
            <p:nvPr/>
          </p:nvSpPr>
          <p:spPr>
            <a:xfrm>
              <a:off x="1" y="0"/>
              <a:ext cx="1031" cy="41"/>
            </a:xfrm>
            <a:prstGeom prst="roundRect">
              <a:avLst>
                <a:gd name="adj" fmla="val 50000"/>
              </a:avLst>
            </a:prstGeom>
            <a:gradFill rotWithShape="1">
              <a:gsLst>
                <a:gs pos="0">
                  <a:schemeClr val="hlink"/>
                </a:gs>
                <a:gs pos="100000">
                  <a:srgbClr val="B8D362"/>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09" name="Group 65"/>
          <p:cNvGrpSpPr/>
          <p:nvPr/>
        </p:nvGrpSpPr>
        <p:grpSpPr>
          <a:xfrm>
            <a:off x="2363788" y="4032250"/>
            <a:ext cx="1474787" cy="152400"/>
            <a:chOff x="0" y="0"/>
            <a:chExt cx="1032" cy="102"/>
          </a:xfrm>
        </p:grpSpPr>
        <p:sp>
          <p:nvSpPr>
            <p:cNvPr id="19510" name="AutoShape 66"/>
            <p:cNvSpPr/>
            <p:nvPr/>
          </p:nvSpPr>
          <p:spPr>
            <a:xfrm>
              <a:off x="0" y="0"/>
              <a:ext cx="1031" cy="102"/>
            </a:xfrm>
            <a:prstGeom prst="roundRect">
              <a:avLst>
                <a:gd name="adj" fmla="val 20588"/>
              </a:avLst>
            </a:prstGeom>
            <a:gradFill rotWithShape="1">
              <a:gsLst>
                <a:gs pos="0">
                  <a:srgbClr val="1796A7"/>
                </a:gs>
                <a:gs pos="100000">
                  <a:schemeClr val="accent2"/>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11" name="AutoShape 67"/>
            <p:cNvSpPr/>
            <p:nvPr/>
          </p:nvSpPr>
          <p:spPr>
            <a:xfrm>
              <a:off x="1" y="0"/>
              <a:ext cx="1031" cy="41"/>
            </a:xfrm>
            <a:prstGeom prst="roundRect">
              <a:avLst>
                <a:gd name="adj" fmla="val 50000"/>
              </a:avLst>
            </a:prstGeom>
            <a:gradFill rotWithShape="1">
              <a:gsLst>
                <a:gs pos="0">
                  <a:schemeClr val="accent2"/>
                </a:gs>
                <a:gs pos="100000">
                  <a:srgbClr val="61C7D5"/>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12" name="Group 68"/>
          <p:cNvGrpSpPr/>
          <p:nvPr/>
        </p:nvGrpSpPr>
        <p:grpSpPr>
          <a:xfrm>
            <a:off x="2363788" y="3854450"/>
            <a:ext cx="1474787" cy="152400"/>
            <a:chOff x="0" y="0"/>
            <a:chExt cx="1032" cy="102"/>
          </a:xfrm>
        </p:grpSpPr>
        <p:sp>
          <p:nvSpPr>
            <p:cNvPr id="19513" name="AutoShape 69"/>
            <p:cNvSpPr/>
            <p:nvPr/>
          </p:nvSpPr>
          <p:spPr>
            <a:xfrm>
              <a:off x="0" y="0"/>
              <a:ext cx="1031" cy="102"/>
            </a:xfrm>
            <a:prstGeom prst="roundRect">
              <a:avLst>
                <a:gd name="adj" fmla="val 20588"/>
              </a:avLst>
            </a:prstGeom>
            <a:gradFill rotWithShape="1">
              <a:gsLst>
                <a:gs pos="0">
                  <a:srgbClr val="1796A7"/>
                </a:gs>
                <a:gs pos="100000">
                  <a:schemeClr val="accent2"/>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14" name="AutoShape 70"/>
            <p:cNvSpPr/>
            <p:nvPr/>
          </p:nvSpPr>
          <p:spPr>
            <a:xfrm>
              <a:off x="1" y="0"/>
              <a:ext cx="1031" cy="41"/>
            </a:xfrm>
            <a:prstGeom prst="roundRect">
              <a:avLst>
                <a:gd name="adj" fmla="val 50000"/>
              </a:avLst>
            </a:prstGeom>
            <a:gradFill rotWithShape="1">
              <a:gsLst>
                <a:gs pos="0">
                  <a:schemeClr val="accent2"/>
                </a:gs>
                <a:gs pos="100000">
                  <a:srgbClr val="61C7D5"/>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15" name="Group 74"/>
          <p:cNvGrpSpPr/>
          <p:nvPr/>
        </p:nvGrpSpPr>
        <p:grpSpPr>
          <a:xfrm>
            <a:off x="3965575" y="4216400"/>
            <a:ext cx="1473200" cy="153988"/>
            <a:chOff x="0" y="0"/>
            <a:chExt cx="1032" cy="102"/>
          </a:xfrm>
        </p:grpSpPr>
        <p:sp>
          <p:nvSpPr>
            <p:cNvPr id="19516" name="AutoShape 75"/>
            <p:cNvSpPr/>
            <p:nvPr/>
          </p:nvSpPr>
          <p:spPr>
            <a:xfrm>
              <a:off x="0" y="0"/>
              <a:ext cx="1031" cy="102"/>
            </a:xfrm>
            <a:prstGeom prst="roundRect">
              <a:avLst>
                <a:gd name="adj" fmla="val 20588"/>
              </a:avLst>
            </a:prstGeom>
            <a:solidFill>
              <a:schemeClr val="folHlink"/>
            </a:soli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17" name="AutoShape 76"/>
            <p:cNvSpPr/>
            <p:nvPr/>
          </p:nvSpPr>
          <p:spPr>
            <a:xfrm>
              <a:off x="1" y="0"/>
              <a:ext cx="1031" cy="41"/>
            </a:xfrm>
            <a:prstGeom prst="roundRect">
              <a:avLst>
                <a:gd name="adj" fmla="val 50000"/>
              </a:avLst>
            </a:prstGeom>
            <a:gradFill rotWithShape="1">
              <a:gsLst>
                <a:gs pos="0">
                  <a:schemeClr val="folHlink"/>
                </a:gs>
                <a:gs pos="100000">
                  <a:srgbClr val="B2C3C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18" name="Group 77"/>
          <p:cNvGrpSpPr/>
          <p:nvPr/>
        </p:nvGrpSpPr>
        <p:grpSpPr>
          <a:xfrm>
            <a:off x="3965575" y="4030663"/>
            <a:ext cx="1473200" cy="153987"/>
            <a:chOff x="0" y="0"/>
            <a:chExt cx="1032" cy="102"/>
          </a:xfrm>
        </p:grpSpPr>
        <p:sp>
          <p:nvSpPr>
            <p:cNvPr id="19519" name="AutoShape 78"/>
            <p:cNvSpPr/>
            <p:nvPr/>
          </p:nvSpPr>
          <p:spPr>
            <a:xfrm>
              <a:off x="0" y="0"/>
              <a:ext cx="1031" cy="102"/>
            </a:xfrm>
            <a:prstGeom prst="roundRect">
              <a:avLst>
                <a:gd name="adj" fmla="val 20588"/>
              </a:avLst>
            </a:prstGeom>
            <a:solidFill>
              <a:schemeClr val="folHlink"/>
            </a:soli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20" name="AutoShape 79"/>
            <p:cNvSpPr/>
            <p:nvPr/>
          </p:nvSpPr>
          <p:spPr>
            <a:xfrm>
              <a:off x="1" y="0"/>
              <a:ext cx="1031" cy="41"/>
            </a:xfrm>
            <a:prstGeom prst="roundRect">
              <a:avLst>
                <a:gd name="adj" fmla="val 50000"/>
              </a:avLst>
            </a:prstGeom>
            <a:gradFill rotWithShape="1">
              <a:gsLst>
                <a:gs pos="0">
                  <a:schemeClr val="folHlink"/>
                </a:gs>
                <a:gs pos="100000">
                  <a:srgbClr val="B2C3C8"/>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grpSp>
        <p:nvGrpSpPr>
          <p:cNvPr id="19521" name="Group 80"/>
          <p:cNvGrpSpPr/>
          <p:nvPr/>
        </p:nvGrpSpPr>
        <p:grpSpPr>
          <a:xfrm>
            <a:off x="5586413" y="4208463"/>
            <a:ext cx="1473200" cy="153987"/>
            <a:chOff x="0" y="0"/>
            <a:chExt cx="1032" cy="102"/>
          </a:xfrm>
        </p:grpSpPr>
        <p:sp>
          <p:nvSpPr>
            <p:cNvPr id="19522" name="AutoShape 81"/>
            <p:cNvSpPr/>
            <p:nvPr/>
          </p:nvSpPr>
          <p:spPr>
            <a:xfrm>
              <a:off x="0" y="0"/>
              <a:ext cx="1031" cy="102"/>
            </a:xfrm>
            <a:prstGeom prst="roundRect">
              <a:avLst>
                <a:gd name="adj" fmla="val 20588"/>
              </a:avLst>
            </a:prstGeom>
            <a:gradFill rotWithShape="1">
              <a:gsLst>
                <a:gs pos="0">
                  <a:srgbClr val="83A419"/>
                </a:gs>
                <a:gs pos="100000">
                  <a:schemeClr val="hlink"/>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23" name="AutoShape 82"/>
            <p:cNvSpPr/>
            <p:nvPr/>
          </p:nvSpPr>
          <p:spPr>
            <a:xfrm>
              <a:off x="1" y="0"/>
              <a:ext cx="1031" cy="41"/>
            </a:xfrm>
            <a:prstGeom prst="roundRect">
              <a:avLst>
                <a:gd name="adj" fmla="val 50000"/>
              </a:avLst>
            </a:prstGeom>
            <a:gradFill rotWithShape="1">
              <a:gsLst>
                <a:gs pos="0">
                  <a:schemeClr val="hlink"/>
                </a:gs>
                <a:gs pos="100000">
                  <a:srgbClr val="B8D362"/>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sp>
        <p:nvSpPr>
          <p:cNvPr id="19524" name="标题 1"/>
          <p:cNvSpPr>
            <a:spLocks noGrp="1"/>
          </p:cNvSpPr>
          <p:nvPr>
            <p:ph type="title"/>
          </p:nvPr>
        </p:nvSpPr>
        <p:spPr/>
        <p:txBody>
          <a:bodyPr vert="horz" wrap="square" lIns="91440" tIns="45720" rIns="91440" bIns="45720" anchor="b"/>
          <a:p>
            <a:r>
              <a:rPr lang="zh-CN" altLang="en-US" sz="2400"/>
              <a:t>（二）外汇市场的类型</a:t>
            </a:r>
            <a:br>
              <a:rPr lang="en-US" altLang="zh-CN" sz="4800"/>
            </a:br>
            <a:r>
              <a:rPr lang="en-US" altLang="zh-CN" sz="1800">
                <a:solidFill>
                  <a:srgbClr val="FF0000"/>
                </a:solidFill>
              </a:rPr>
              <a:t> </a:t>
            </a:r>
            <a:r>
              <a:rPr lang="zh-CN" altLang="en-US" sz="1800">
                <a:solidFill>
                  <a:srgbClr val="FF0000"/>
                </a:solidFill>
              </a:rPr>
              <a:t>从不同角度考察，外汇市场可以划分为下面几种类型：</a:t>
            </a:r>
            <a:endParaRPr lang="zh-CN" altLang="en-US"/>
          </a:p>
        </p:txBody>
      </p:sp>
      <p:sp>
        <p:nvSpPr>
          <p:cNvPr id="19525" name="AutoShape 4"/>
          <p:cNvSpPr/>
          <p:nvPr/>
        </p:nvSpPr>
        <p:spPr>
          <a:xfrm>
            <a:off x="7219950" y="2219325"/>
            <a:ext cx="1484313" cy="2652713"/>
          </a:xfrm>
          <a:prstGeom prst="roundRect">
            <a:avLst>
              <a:gd name="adj" fmla="val 9523"/>
            </a:avLst>
          </a:prstGeom>
          <a:solidFill>
            <a:schemeClr val="hlink">
              <a:alpha val="29803"/>
            </a:schemeClr>
          </a:soli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nvGrpSpPr>
          <p:cNvPr id="19526" name="Group 18"/>
          <p:cNvGrpSpPr/>
          <p:nvPr/>
        </p:nvGrpSpPr>
        <p:grpSpPr>
          <a:xfrm>
            <a:off x="7237413" y="4567238"/>
            <a:ext cx="1477962" cy="939800"/>
            <a:chOff x="0" y="0"/>
            <a:chExt cx="1032" cy="590"/>
          </a:xfrm>
        </p:grpSpPr>
        <p:sp>
          <p:nvSpPr>
            <p:cNvPr id="19527" name="AutoShape 19"/>
            <p:cNvSpPr/>
            <p:nvPr/>
          </p:nvSpPr>
          <p:spPr>
            <a:xfrm>
              <a:off x="0" y="0"/>
              <a:ext cx="1031" cy="590"/>
            </a:xfrm>
            <a:prstGeom prst="roundRect">
              <a:avLst>
                <a:gd name="adj" fmla="val 12736"/>
              </a:avLst>
            </a:prstGeom>
            <a:gradFill rotWithShape="1">
              <a:gsLst>
                <a:gs pos="0">
                  <a:srgbClr val="83A419"/>
                </a:gs>
                <a:gs pos="100000">
                  <a:schemeClr val="hlink"/>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28" name="AutoShape 20"/>
            <p:cNvSpPr/>
            <p:nvPr/>
          </p:nvSpPr>
          <p:spPr>
            <a:xfrm>
              <a:off x="1" y="1"/>
              <a:ext cx="1031" cy="236"/>
            </a:xfrm>
            <a:prstGeom prst="roundRect">
              <a:avLst>
                <a:gd name="adj" fmla="val 30769"/>
              </a:avLst>
            </a:prstGeom>
            <a:gradFill rotWithShape="1">
              <a:gsLst>
                <a:gs pos="0">
                  <a:schemeClr val="hlink"/>
                </a:gs>
                <a:gs pos="100000">
                  <a:srgbClr val="BFD772"/>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sp>
        <p:nvSpPr>
          <p:cNvPr id="19529" name="Text Box 24"/>
          <p:cNvSpPr txBox="1"/>
          <p:nvPr/>
        </p:nvSpPr>
        <p:spPr>
          <a:xfrm>
            <a:off x="7286625" y="2357438"/>
            <a:ext cx="1355725" cy="2062162"/>
          </a:xfrm>
          <a:prstGeom prst="rect">
            <a:avLst/>
          </a:prstGeom>
          <a:noFill/>
          <a:ln w="9525">
            <a:noFill/>
          </a:ln>
        </p:spPr>
        <p:txBody>
          <a:bodyPr anchor="t">
            <a:spAutoFit/>
          </a:bodyPr>
          <a:p>
            <a:pPr>
              <a:buSzTx/>
            </a:pPr>
            <a:r>
              <a:rPr lang="en-US" altLang="zh-CN" sz="1600">
                <a:latin typeface="Verdana" panose="020B0604030504040204" pitchFamily="34" charset="0"/>
                <a:ea typeface="宋体" panose="02010600030101010101" pitchFamily="2" charset="-122"/>
              </a:rPr>
              <a:t>(1)</a:t>
            </a:r>
            <a:r>
              <a:rPr lang="zh-CN" altLang="en-US" sz="1600">
                <a:latin typeface="Verdana" panose="020B0604030504040204" pitchFamily="34" charset="0"/>
                <a:ea typeface="宋体" panose="02010600030101010101" pitchFamily="2" charset="-122"/>
              </a:rPr>
              <a:t>即期外汇市场</a:t>
            </a:r>
            <a:endParaRPr lang="zh-CN" altLang="en-US"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(2)</a:t>
            </a:r>
            <a:r>
              <a:rPr lang="zh-CN" altLang="en-US" sz="1600">
                <a:latin typeface="Verdana" panose="020B0604030504040204" pitchFamily="34" charset="0"/>
                <a:ea typeface="宋体" panose="02010600030101010101" pitchFamily="2" charset="-122"/>
              </a:rPr>
              <a:t>远期外汇市场</a:t>
            </a:r>
            <a:endParaRPr lang="zh-CN" altLang="en-US"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(3)</a:t>
            </a:r>
            <a:r>
              <a:rPr lang="zh-CN" altLang="en-US" sz="1600">
                <a:latin typeface="Verdana" panose="020B0604030504040204" pitchFamily="34" charset="0"/>
                <a:ea typeface="宋体" panose="02010600030101010101" pitchFamily="2" charset="-122"/>
              </a:rPr>
              <a:t>外汇期货市场</a:t>
            </a:r>
            <a:endParaRPr lang="zh-CN" altLang="en-US" sz="1600">
              <a:latin typeface="Verdana" panose="020B0604030504040204" pitchFamily="34" charset="0"/>
              <a:ea typeface="宋体" panose="02010600030101010101" pitchFamily="2" charset="-122"/>
            </a:endParaRPr>
          </a:p>
          <a:p>
            <a:pPr>
              <a:buSzTx/>
            </a:pPr>
            <a:r>
              <a:rPr lang="en-US" altLang="zh-CN" sz="1600">
                <a:latin typeface="Verdana" panose="020B0604030504040204" pitchFamily="34" charset="0"/>
                <a:ea typeface="宋体" panose="02010600030101010101" pitchFamily="2" charset="-122"/>
              </a:rPr>
              <a:t>(4)</a:t>
            </a:r>
            <a:r>
              <a:rPr lang="zh-CN" altLang="en-US" sz="1600">
                <a:latin typeface="Verdana" panose="020B0604030504040204" pitchFamily="34" charset="0"/>
                <a:ea typeface="宋体" panose="02010600030101010101" pitchFamily="2" charset="-122"/>
              </a:rPr>
              <a:t>外汇期权市场</a:t>
            </a:r>
            <a:endParaRPr lang="en-US" altLang="zh-CN" sz="1600" b="1">
              <a:solidFill>
                <a:srgbClr val="000000"/>
              </a:solidFill>
              <a:latin typeface="Verdana" panose="020B0604030504040204" pitchFamily="34" charset="0"/>
              <a:ea typeface="宋体" panose="02010600030101010101" pitchFamily="2" charset="-122"/>
            </a:endParaRPr>
          </a:p>
        </p:txBody>
      </p:sp>
      <p:sp>
        <p:nvSpPr>
          <p:cNvPr id="19530" name="Text Box 28"/>
          <p:cNvSpPr txBox="1"/>
          <p:nvPr/>
        </p:nvSpPr>
        <p:spPr>
          <a:xfrm>
            <a:off x="7240588" y="4649788"/>
            <a:ext cx="1403350" cy="708025"/>
          </a:xfrm>
          <a:prstGeom prst="rect">
            <a:avLst/>
          </a:prstGeom>
          <a:noFill/>
          <a:ln w="9525">
            <a:noFill/>
          </a:ln>
          <a:effectLst>
            <a:outerShdw dist="17961" dir="2699999" algn="ctr" rotWithShape="0">
              <a:srgbClr val="080808"/>
            </a:outerShdw>
          </a:effectLst>
        </p:spPr>
        <p:txBody>
          <a:bodyPr anchor="t">
            <a:spAutoFit/>
          </a:bodyPr>
          <a:p>
            <a:pPr algn="ctr">
              <a:spcBef>
                <a:spcPct val="50000"/>
              </a:spcBef>
              <a:buSzTx/>
            </a:pPr>
            <a:r>
              <a:rPr lang="zh-CN" altLang="en-US" sz="2000">
                <a:latin typeface="Verdana" panose="020B0604030504040204" pitchFamily="34" charset="0"/>
                <a:ea typeface="宋体" panose="02010600030101010101" pitchFamily="2" charset="-122"/>
              </a:rPr>
              <a:t>外汇交易的种类</a:t>
            </a:r>
            <a:endParaRPr lang="en-US" altLang="zh-CN" sz="2000" b="1">
              <a:solidFill>
                <a:srgbClr val="F8F8F8"/>
              </a:solidFill>
              <a:latin typeface="Arial" panose="020B0604020202020204" pitchFamily="34" charset="0"/>
              <a:ea typeface="宋体" panose="02010600030101010101" pitchFamily="2" charset="-122"/>
            </a:endParaRPr>
          </a:p>
        </p:txBody>
      </p:sp>
      <p:grpSp>
        <p:nvGrpSpPr>
          <p:cNvPr id="19531" name="Group 62"/>
          <p:cNvGrpSpPr/>
          <p:nvPr/>
        </p:nvGrpSpPr>
        <p:grpSpPr>
          <a:xfrm>
            <a:off x="7234238" y="4373563"/>
            <a:ext cx="1473200" cy="153987"/>
            <a:chOff x="0" y="0"/>
            <a:chExt cx="1032" cy="102"/>
          </a:xfrm>
        </p:grpSpPr>
        <p:sp>
          <p:nvSpPr>
            <p:cNvPr id="19532" name="AutoShape 63"/>
            <p:cNvSpPr/>
            <p:nvPr/>
          </p:nvSpPr>
          <p:spPr>
            <a:xfrm>
              <a:off x="0" y="0"/>
              <a:ext cx="1031" cy="102"/>
            </a:xfrm>
            <a:prstGeom prst="roundRect">
              <a:avLst>
                <a:gd name="adj" fmla="val 20588"/>
              </a:avLst>
            </a:prstGeom>
            <a:gradFill rotWithShape="1">
              <a:gsLst>
                <a:gs pos="0">
                  <a:srgbClr val="83A419"/>
                </a:gs>
                <a:gs pos="100000">
                  <a:schemeClr val="hlink"/>
                </a:gs>
              </a:gsLst>
              <a:lin ang="5400000" scaled="1"/>
              <a:tileRect/>
            </a:gradFill>
            <a:ln w="9525">
              <a:noFill/>
            </a:ln>
            <a:effectLst>
              <a:outerShdw dist="17961" dir="2699999" algn="ctr" rotWithShape="0">
                <a:srgbClr val="080808">
                  <a:alpha val="50000"/>
                </a:srgbClr>
              </a:outerShdw>
            </a:effectLst>
          </p:spPr>
          <p:txBody>
            <a:bodyPr wrap="none" anchor="ctr"/>
            <a:p>
              <a:pPr>
                <a:buSzTx/>
              </a:pPr>
              <a:endParaRPr lang="zh-CN" altLang="en-US">
                <a:latin typeface="Arial" panose="020B0604020202020204" pitchFamily="34" charset="0"/>
                <a:ea typeface="宋体" panose="02010600030101010101" pitchFamily="2" charset="-122"/>
              </a:endParaRPr>
            </a:p>
          </p:txBody>
        </p:sp>
        <p:sp>
          <p:nvSpPr>
            <p:cNvPr id="19533" name="AutoShape 64"/>
            <p:cNvSpPr/>
            <p:nvPr/>
          </p:nvSpPr>
          <p:spPr>
            <a:xfrm>
              <a:off x="1" y="0"/>
              <a:ext cx="1031" cy="41"/>
            </a:xfrm>
            <a:prstGeom prst="roundRect">
              <a:avLst>
                <a:gd name="adj" fmla="val 50000"/>
              </a:avLst>
            </a:prstGeom>
            <a:gradFill rotWithShape="1">
              <a:gsLst>
                <a:gs pos="0">
                  <a:schemeClr val="hlink"/>
                </a:gs>
                <a:gs pos="100000">
                  <a:srgbClr val="B8D362"/>
                </a:gs>
              </a:gsLst>
              <a:lin ang="5400000" scaled="1"/>
              <a:tileRect/>
            </a:gradFill>
            <a:ln w="9525">
              <a:noFill/>
            </a:ln>
          </p:spPr>
          <p:txBody>
            <a:bodyPr wrap="none" anchor="ctr"/>
            <a:p>
              <a:pPr>
                <a:buSzTx/>
              </a:pPr>
              <a:endParaRPr lang="zh-CN" altLang="en-US">
                <a:latin typeface="Verdana" panose="020B0604030504040204" pitchFamily="34" charset="0"/>
                <a:ea typeface="宋体" panose="02010600030101010101" pitchFamily="2" charset="-122"/>
              </a:endParaRPr>
            </a:p>
          </p:txBody>
        </p:sp>
      </p:grpSp>
    </p:spTree>
  </p:cSld>
  <p:clrMapOvr>
    <a:masterClrMapping/>
  </p:clrMapOvr>
  <p:transition>
    <p:comb dir="vert"/>
    <p:sndAc>
      <p:stSnd>
        <p:snd r:embed="rId1" name="camera.wav"/>
      </p:stSnd>
    </p:sndAc>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标题 1"/>
          <p:cNvSpPr>
            <a:spLocks noGrp="1"/>
          </p:cNvSpPr>
          <p:nvPr>
            <p:ph type="title"/>
          </p:nvPr>
        </p:nvSpPr>
        <p:spPr/>
        <p:txBody>
          <a:bodyPr vert="horz" wrap="square" lIns="91440" tIns="45720" rIns="91440" bIns="45720" anchor="b"/>
          <a:p>
            <a:endParaRPr lang="zh-CN" altLang="en-US" sz="2400"/>
          </a:p>
        </p:txBody>
      </p:sp>
      <p:sp>
        <p:nvSpPr>
          <p:cNvPr id="21506" name="内容占位符 2"/>
          <p:cNvSpPr>
            <a:spLocks noGrp="1"/>
          </p:cNvSpPr>
          <p:nvPr>
            <p:ph idx="1"/>
          </p:nvPr>
        </p:nvSpPr>
        <p:spPr>
          <a:xfrm>
            <a:off x="928688" y="1785938"/>
            <a:ext cx="7313612" cy="4114800"/>
          </a:xfrm>
        </p:spPr>
        <p:txBody>
          <a:bodyPr vert="horz" wrap="square" lIns="91440" tIns="45720" rIns="91440" bIns="45720" anchor="t"/>
          <a:p>
            <a:pPr lvl="1"/>
            <a:r>
              <a:rPr lang="en-US" altLang="zh-CN" sz="2000"/>
              <a:t>(</a:t>
            </a:r>
            <a:r>
              <a:rPr lang="zh-CN" altLang="en-US" sz="2000"/>
              <a:t>三</a:t>
            </a:r>
            <a:r>
              <a:rPr lang="en-US" altLang="zh-CN" sz="2000"/>
              <a:t>)</a:t>
            </a:r>
            <a:r>
              <a:rPr lang="zh-CN" altLang="en-US" sz="2000"/>
              <a:t>外汇市场的特征</a:t>
            </a:r>
            <a:endParaRPr lang="en-US" altLang="zh-CN" sz="2000"/>
          </a:p>
          <a:p>
            <a:pPr lvl="2"/>
            <a:r>
              <a:rPr lang="en-US" altLang="zh-CN" sz="1700"/>
              <a:t>1</a:t>
            </a:r>
            <a:r>
              <a:rPr lang="zh-CN" altLang="en-US" sz="1700"/>
              <a:t>．外汇交易规模巨大</a:t>
            </a:r>
            <a:endParaRPr lang="zh-CN" altLang="en-US" sz="1300" b="1">
              <a:solidFill>
                <a:srgbClr val="FF0000"/>
              </a:solidFill>
            </a:endParaRPr>
          </a:p>
          <a:p>
            <a:pPr lvl="2"/>
            <a:r>
              <a:rPr lang="en-US" altLang="zh-CN" sz="1700"/>
              <a:t>2</a:t>
            </a:r>
            <a:r>
              <a:rPr lang="zh-CN" altLang="en-US" sz="1700"/>
              <a:t>．全球外汇市场交易不间断运作，交易全天</a:t>
            </a:r>
            <a:r>
              <a:rPr lang="en-US" altLang="zh-CN" sz="1700"/>
              <a:t>24</a:t>
            </a:r>
            <a:r>
              <a:rPr lang="zh-CN" altLang="en-US" sz="1700"/>
              <a:t>小时进行</a:t>
            </a:r>
            <a:endParaRPr lang="zh-CN" altLang="en-US" sz="1700"/>
          </a:p>
          <a:p>
            <a:pPr lvl="2"/>
            <a:r>
              <a:rPr lang="en-US" altLang="zh-CN" sz="1700"/>
              <a:t>3</a:t>
            </a:r>
            <a:r>
              <a:rPr lang="zh-CN" altLang="en-US" sz="1700"/>
              <a:t>．交易币种集中在热门货币，汇率波动传递异常迅速</a:t>
            </a:r>
            <a:endParaRPr lang="zh-CN" altLang="en-US" sz="1700"/>
          </a:p>
          <a:p>
            <a:pPr lvl="2"/>
            <a:r>
              <a:rPr lang="en-US" altLang="zh-CN" sz="1700"/>
              <a:t>4</a:t>
            </a:r>
            <a:r>
              <a:rPr lang="zh-CN" altLang="en-US" sz="1700"/>
              <a:t>．金融衍生工具不断涌现</a:t>
            </a:r>
            <a:endParaRPr lang="zh-CN" altLang="en-US" sz="1700"/>
          </a:p>
          <a:p>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1"/>
          <p:cNvSpPr>
            <a:spLocks noGrp="1"/>
          </p:cNvSpPr>
          <p:nvPr>
            <p:ph type="title"/>
          </p:nvPr>
        </p:nvSpPr>
        <p:spPr/>
        <p:txBody>
          <a:bodyPr vert="horz" wrap="square" lIns="91440" tIns="45720" rIns="91440" bIns="45720" anchor="b"/>
          <a:p>
            <a:endParaRPr lang="zh-CN" altLang="en-US" sz="2400"/>
          </a:p>
        </p:txBody>
      </p:sp>
      <p:sp>
        <p:nvSpPr>
          <p:cNvPr id="22530" name="内容占位符 2"/>
          <p:cNvSpPr>
            <a:spLocks noGrp="1"/>
          </p:cNvSpPr>
          <p:nvPr>
            <p:ph idx="1"/>
          </p:nvPr>
        </p:nvSpPr>
        <p:spPr>
          <a:xfrm>
            <a:off x="1370013" y="1628775"/>
            <a:ext cx="7313612" cy="4114800"/>
          </a:xfrm>
        </p:spPr>
        <p:txBody>
          <a:bodyPr vert="horz" wrap="square" lIns="91440" tIns="45720" rIns="91440" bIns="45720" anchor="t"/>
          <a:p>
            <a:pPr lvl="1"/>
            <a:r>
              <a:rPr lang="en-US" altLang="zh-CN" sz="2000"/>
              <a:t>(</a:t>
            </a:r>
            <a:r>
              <a:rPr lang="zh-CN" altLang="en-US" sz="2000"/>
              <a:t>四</a:t>
            </a:r>
            <a:r>
              <a:rPr lang="en-US" altLang="zh-CN" sz="2000"/>
              <a:t>)</a:t>
            </a:r>
            <a:r>
              <a:rPr lang="zh-CN" altLang="en-US" sz="2000"/>
              <a:t>外汇市场的功能</a:t>
            </a:r>
            <a:endParaRPr lang="en-US" altLang="zh-CN" sz="2000"/>
          </a:p>
          <a:p>
            <a:pPr lvl="2"/>
            <a:r>
              <a:rPr lang="en-US" altLang="zh-CN" sz="1700"/>
              <a:t>1</a:t>
            </a:r>
            <a:r>
              <a:rPr lang="zh-CN" altLang="en-US" sz="1700"/>
              <a:t>．调剂外汇资金，提供资金融通</a:t>
            </a:r>
            <a:endParaRPr lang="zh-CN" altLang="en-US" sz="1700"/>
          </a:p>
          <a:p>
            <a:pPr lvl="2"/>
            <a:r>
              <a:rPr lang="en-US" altLang="zh-CN" sz="1700"/>
              <a:t>2</a:t>
            </a:r>
            <a:r>
              <a:rPr lang="zh-CN" altLang="en-US" sz="1700"/>
              <a:t>．形成外汇汇率，起到标价作用</a:t>
            </a:r>
            <a:endParaRPr lang="zh-CN" altLang="en-US" sz="1700"/>
          </a:p>
          <a:p>
            <a:pPr lvl="2"/>
            <a:r>
              <a:rPr lang="en-US" altLang="zh-CN" sz="1700"/>
              <a:t>3</a:t>
            </a:r>
            <a:r>
              <a:rPr lang="zh-CN" altLang="en-US" sz="1700"/>
              <a:t>．实现购买力的国际转移</a:t>
            </a:r>
            <a:endParaRPr lang="zh-CN" altLang="en-US" sz="1700"/>
          </a:p>
          <a:p>
            <a:pPr lvl="2"/>
            <a:r>
              <a:rPr lang="en-US" altLang="zh-CN" sz="1700"/>
              <a:t>4</a:t>
            </a:r>
            <a:r>
              <a:rPr lang="zh-CN" altLang="en-US" sz="1700"/>
              <a:t>．为规避外汇风险提供场所和工具</a:t>
            </a:r>
            <a:endParaRPr lang="zh-CN" altLang="en-US" sz="1700"/>
          </a:p>
          <a:p>
            <a:pPr lvl="2"/>
            <a:r>
              <a:rPr lang="en-US" altLang="zh-CN" sz="1700"/>
              <a:t>5</a:t>
            </a:r>
            <a:r>
              <a:rPr lang="zh-CN" altLang="en-US" sz="1700"/>
              <a:t>．传递信息、为决策提供依据</a:t>
            </a:r>
            <a:endParaRPr lang="zh-CN" altLang="en-US" sz="1700"/>
          </a:p>
          <a:p>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1"/>
          <p:cNvSpPr>
            <a:spLocks noGrp="1"/>
          </p:cNvSpPr>
          <p:nvPr>
            <p:ph type="title"/>
          </p:nvPr>
        </p:nvSpPr>
        <p:spPr/>
        <p:txBody>
          <a:bodyPr vert="horz" wrap="square" lIns="91440" tIns="45720" rIns="91440" bIns="45720" anchor="b"/>
          <a:p>
            <a:r>
              <a:rPr lang="zh-CN" altLang="en-US" sz="2900"/>
              <a:t>二、我国外汇市场管理及人民币汇率改革</a:t>
            </a:r>
            <a:endParaRPr lang="zh-CN" altLang="en-US" sz="2900"/>
          </a:p>
        </p:txBody>
      </p:sp>
      <p:sp>
        <p:nvSpPr>
          <p:cNvPr id="23554" name="内容占位符 2"/>
          <p:cNvSpPr>
            <a:spLocks noGrp="1"/>
          </p:cNvSpPr>
          <p:nvPr>
            <p:ph idx="1"/>
          </p:nvPr>
        </p:nvSpPr>
        <p:spPr>
          <a:xfrm>
            <a:off x="1298575" y="1571625"/>
            <a:ext cx="7559675" cy="4673600"/>
          </a:xfrm>
        </p:spPr>
        <p:txBody>
          <a:bodyPr vert="horz" wrap="square" lIns="91440" tIns="45720" rIns="91440" bIns="45720" anchor="t"/>
          <a:p>
            <a:r>
              <a:rPr lang="zh-CN" altLang="en-US" sz="2400"/>
              <a:t>（一）我国外汇市场管理</a:t>
            </a:r>
            <a:endParaRPr lang="zh-CN" altLang="en-US" sz="2400"/>
          </a:p>
          <a:p>
            <a:pPr lvl="1"/>
            <a:r>
              <a:rPr lang="en-US" altLang="zh-CN" sz="2000"/>
              <a:t>1. </a:t>
            </a:r>
            <a:r>
              <a:rPr lang="zh-CN" altLang="en-US" sz="2000"/>
              <a:t>我国外汇市场管理发展历程</a:t>
            </a:r>
            <a:endParaRPr lang="en-US" altLang="zh-CN" sz="2000"/>
          </a:p>
          <a:p>
            <a:pPr lvl="2">
              <a:buNone/>
            </a:pPr>
            <a:r>
              <a:rPr lang="en-US" altLang="zh-CN" sz="1700"/>
              <a:t>(1)</a:t>
            </a:r>
            <a:r>
              <a:rPr lang="zh-CN" altLang="en-US" sz="1700"/>
              <a:t>改革开放之前的外汇统收统支阶段</a:t>
            </a:r>
            <a:r>
              <a:rPr lang="zh-CN" altLang="en-US" sz="1300"/>
              <a:t>（</a:t>
            </a:r>
            <a:r>
              <a:rPr lang="en-US" altLang="zh-CN" sz="1100"/>
              <a:t>1949</a:t>
            </a:r>
            <a:r>
              <a:rPr lang="zh-CN" altLang="en-US" sz="1100"/>
              <a:t>－</a:t>
            </a:r>
            <a:r>
              <a:rPr lang="en-US" altLang="zh-CN" sz="1100"/>
              <a:t>1979</a:t>
            </a:r>
            <a:r>
              <a:rPr lang="zh-CN" altLang="en-US" sz="1100"/>
              <a:t>年</a:t>
            </a:r>
            <a:r>
              <a:rPr lang="zh-CN" altLang="en-US" sz="1300"/>
              <a:t>）</a:t>
            </a:r>
            <a:endParaRPr lang="en-US" altLang="zh-CN" sz="1700"/>
          </a:p>
          <a:p>
            <a:pPr lvl="2">
              <a:buNone/>
            </a:pPr>
            <a:r>
              <a:rPr lang="en-US" altLang="zh-CN" sz="1700"/>
              <a:t>(2)</a:t>
            </a:r>
            <a:r>
              <a:rPr lang="zh-CN" altLang="en-US" sz="1700"/>
              <a:t>外汇调剂市场阶段</a:t>
            </a:r>
            <a:r>
              <a:rPr lang="zh-CN" altLang="en-US" sz="1300"/>
              <a:t>（</a:t>
            </a:r>
            <a:r>
              <a:rPr lang="en-US" altLang="zh-CN" sz="1300"/>
              <a:t>1980-1993</a:t>
            </a:r>
            <a:r>
              <a:rPr lang="zh-CN" altLang="en-US" sz="1300"/>
              <a:t>年）</a:t>
            </a:r>
            <a:endParaRPr lang="en-US" altLang="zh-CN" sz="1300"/>
          </a:p>
          <a:p>
            <a:pPr lvl="2">
              <a:buNone/>
            </a:pPr>
            <a:r>
              <a:rPr lang="en-US" altLang="zh-CN" sz="1700"/>
              <a:t>(3)</a:t>
            </a:r>
            <a:r>
              <a:rPr lang="zh-CN" altLang="en-US" sz="1700"/>
              <a:t>银行间外汇市场阶段（</a:t>
            </a:r>
            <a:r>
              <a:rPr lang="en-US" altLang="zh-CN" sz="1700"/>
              <a:t>1994</a:t>
            </a:r>
            <a:r>
              <a:rPr lang="zh-CN" altLang="en-US" sz="1700"/>
              <a:t>年之后）</a:t>
            </a:r>
            <a:endParaRPr lang="en-US" altLang="zh-CN" sz="1700"/>
          </a:p>
          <a:p>
            <a:pPr lvl="2">
              <a:buNone/>
            </a:pPr>
            <a:r>
              <a:rPr lang="en-US" altLang="zh-CN" sz="1700"/>
              <a:t>(4)</a:t>
            </a:r>
            <a:r>
              <a:rPr lang="zh-CN" altLang="en-US" sz="1700"/>
              <a:t>我国外汇市场的进一步发展</a:t>
            </a:r>
            <a:endParaRPr lang="zh-CN" altLang="en-US" sz="1700"/>
          </a:p>
          <a:p>
            <a:pPr lvl="1"/>
            <a:r>
              <a:rPr lang="en-US" altLang="zh-CN" sz="2000"/>
              <a:t> 2. </a:t>
            </a:r>
            <a:r>
              <a:rPr lang="zh-CN" altLang="en-US" sz="2000"/>
              <a:t>近年来我国外汇管理体制的新发展</a:t>
            </a:r>
            <a:endParaRPr lang="en-US" altLang="zh-CN" sz="2000"/>
          </a:p>
          <a:p>
            <a:pPr lvl="2">
              <a:buNone/>
            </a:pPr>
            <a:r>
              <a:rPr lang="zh-CN" altLang="en-US" sz="1700"/>
              <a:t>（</a:t>
            </a:r>
            <a:r>
              <a:rPr lang="en-US" altLang="zh-CN" sz="1700"/>
              <a:t>1</a:t>
            </a:r>
            <a:r>
              <a:rPr lang="zh-CN" altLang="en-US" sz="1700"/>
              <a:t>）人民币自由兑换进程不断加快</a:t>
            </a:r>
            <a:endParaRPr lang="en-US" altLang="zh-CN" sz="1700"/>
          </a:p>
          <a:p>
            <a:pPr lvl="2">
              <a:buNone/>
            </a:pPr>
            <a:r>
              <a:rPr lang="zh-CN" altLang="en-US" sz="1700"/>
              <a:t>（</a:t>
            </a:r>
            <a:r>
              <a:rPr lang="en-US" altLang="zh-CN" sz="1700"/>
              <a:t>2</a:t>
            </a:r>
            <a:r>
              <a:rPr lang="zh-CN" altLang="en-US" sz="1700"/>
              <a:t>）适应社会主义市场经济的外汇管理法规体系不断完善</a:t>
            </a:r>
            <a:endParaRPr lang="zh-CN" altLang="en-US" sz="1700"/>
          </a:p>
          <a:p>
            <a:pPr lvl="2">
              <a:buNone/>
            </a:pPr>
            <a:r>
              <a:rPr lang="zh-CN" altLang="en-US" sz="1700"/>
              <a:t>（</a:t>
            </a:r>
            <a:r>
              <a:rPr lang="en-US" altLang="zh-CN" sz="1700"/>
              <a:t>3</a:t>
            </a:r>
            <a:r>
              <a:rPr lang="zh-CN" altLang="en-US" sz="1700"/>
              <a:t>）建立健全金融机构外汇业务监管体系</a:t>
            </a:r>
            <a:endParaRPr lang="zh-CN" altLang="en-US" sz="1700"/>
          </a:p>
          <a:p>
            <a:pPr lvl="2">
              <a:buNone/>
            </a:pPr>
            <a:r>
              <a:rPr lang="zh-CN" altLang="en-US" sz="1700"/>
              <a:t>（</a:t>
            </a:r>
            <a:r>
              <a:rPr lang="en-US" altLang="zh-CN" sz="1700"/>
              <a:t>4</a:t>
            </a:r>
            <a:r>
              <a:rPr lang="zh-CN" altLang="en-US" sz="1700"/>
              <a:t>）外汇监管的技术手段不断提高和完善</a:t>
            </a:r>
            <a:endParaRPr lang="en-US" altLang="zh-CN" sz="170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
          <p:cNvSpPr>
            <a:spLocks noGrp="1"/>
          </p:cNvSpPr>
          <p:nvPr>
            <p:ph type="title"/>
          </p:nvPr>
        </p:nvSpPr>
        <p:spPr>
          <a:xfrm>
            <a:off x="1143000" y="412750"/>
            <a:ext cx="7313613" cy="944563"/>
          </a:xfrm>
        </p:spPr>
        <p:txBody>
          <a:bodyPr vert="horz" wrap="square" lIns="91440" tIns="45720" rIns="91440" bIns="45720" anchor="b"/>
          <a:p>
            <a:endParaRPr lang="zh-CN" altLang="en-US" sz="2900"/>
          </a:p>
        </p:txBody>
      </p:sp>
      <p:sp>
        <p:nvSpPr>
          <p:cNvPr id="24578" name="内容占位符 2"/>
          <p:cNvSpPr>
            <a:spLocks noGrp="1"/>
          </p:cNvSpPr>
          <p:nvPr>
            <p:ph idx="1"/>
          </p:nvPr>
        </p:nvSpPr>
        <p:spPr>
          <a:xfrm>
            <a:off x="1143000" y="1714500"/>
            <a:ext cx="7540625" cy="4429125"/>
          </a:xfrm>
        </p:spPr>
        <p:txBody>
          <a:bodyPr vert="horz" wrap="square" lIns="91440" tIns="45720" rIns="91440" bIns="45720" anchor="t"/>
          <a:p>
            <a:r>
              <a:rPr lang="zh-CN" altLang="en-US" sz="1800"/>
              <a:t>（二）人民币汇率改革</a:t>
            </a:r>
            <a:endParaRPr lang="en-US" altLang="zh-CN" sz="1800"/>
          </a:p>
          <a:p>
            <a:pPr lvl="1"/>
            <a:r>
              <a:rPr lang="en-US" altLang="zh-CN" sz="1800"/>
              <a:t>1</a:t>
            </a:r>
            <a:r>
              <a:rPr lang="en-US" altLang="en-US" sz="1800"/>
              <a:t>.</a:t>
            </a:r>
            <a:r>
              <a:rPr lang="zh-CN" altLang="en-US" sz="1800"/>
              <a:t>人民币汇率改革历程</a:t>
            </a:r>
            <a:endParaRPr lang="en-US" altLang="zh-CN" sz="1800"/>
          </a:p>
          <a:p>
            <a:pPr lvl="1">
              <a:lnSpc>
                <a:spcPts val="2465"/>
              </a:lnSpc>
              <a:buNone/>
            </a:pPr>
            <a:r>
              <a:rPr lang="en-US" altLang="en-US" sz="1800"/>
              <a:t>  </a:t>
            </a:r>
            <a:r>
              <a:rPr lang="en-US" altLang="zh-CN" sz="1800"/>
              <a:t>(</a:t>
            </a:r>
            <a:r>
              <a:rPr lang="en-US" altLang="en-US" sz="1800"/>
              <a:t>1)</a:t>
            </a:r>
            <a:r>
              <a:rPr lang="zh-CN" altLang="en-US" sz="1800">
                <a:solidFill>
                  <a:srgbClr val="196666"/>
                </a:solidFill>
              </a:rPr>
              <a:t>改革开放之前</a:t>
            </a:r>
            <a:endParaRPr lang="en-US" altLang="zh-CN" sz="1800">
              <a:solidFill>
                <a:srgbClr val="196666"/>
              </a:solidFill>
            </a:endParaRPr>
          </a:p>
          <a:p>
            <a:pPr>
              <a:lnSpc>
                <a:spcPts val="2465"/>
              </a:lnSpc>
              <a:buNone/>
            </a:pPr>
            <a:r>
              <a:rPr lang="en-US" altLang="en-US" sz="1800"/>
              <a:t>       </a:t>
            </a:r>
            <a:r>
              <a:rPr lang="en-US" altLang="zh-CN" sz="1800"/>
              <a:t>(</a:t>
            </a:r>
            <a:r>
              <a:rPr lang="en-US" altLang="en-US" sz="1800"/>
              <a:t>2)</a:t>
            </a:r>
            <a:r>
              <a:rPr lang="zh-CN" altLang="en-US" sz="1800">
                <a:solidFill>
                  <a:srgbClr val="196666"/>
                </a:solidFill>
              </a:rPr>
              <a:t>人民币汇率作为贸易内部结算价的实行阶段（</a:t>
            </a:r>
            <a:r>
              <a:rPr lang="en-US" altLang="zh-CN" sz="1800">
                <a:solidFill>
                  <a:srgbClr val="196666"/>
                </a:solidFill>
              </a:rPr>
              <a:t>1981-1984</a:t>
            </a:r>
            <a:r>
              <a:rPr lang="zh-CN" altLang="en-US" sz="1800">
                <a:solidFill>
                  <a:srgbClr val="196666"/>
                </a:solidFill>
              </a:rPr>
              <a:t>年）</a:t>
            </a:r>
            <a:endParaRPr lang="en-US" altLang="zh-CN" sz="1800"/>
          </a:p>
          <a:p>
            <a:pPr>
              <a:lnSpc>
                <a:spcPts val="2465"/>
              </a:lnSpc>
              <a:buNone/>
            </a:pPr>
            <a:r>
              <a:rPr lang="en-US" altLang="zh-CN" sz="1800"/>
              <a:t>   </a:t>
            </a:r>
            <a:r>
              <a:rPr lang="en-US" altLang="en-US" sz="1800"/>
              <a:t>    </a:t>
            </a:r>
            <a:r>
              <a:rPr lang="en-US" altLang="zh-CN" sz="1800"/>
              <a:t>(3)</a:t>
            </a:r>
            <a:r>
              <a:rPr lang="zh-CN" altLang="zh-CN" sz="1800">
                <a:solidFill>
                  <a:srgbClr val="196666"/>
                </a:solidFill>
              </a:rPr>
              <a:t>人民币汇率的单一汇率制阶段</a:t>
            </a:r>
            <a:r>
              <a:rPr lang="en-US" altLang="zh-CN" sz="1800">
                <a:solidFill>
                  <a:srgbClr val="196666"/>
                </a:solidFill>
              </a:rPr>
              <a:t>(1985-1993</a:t>
            </a:r>
            <a:r>
              <a:rPr lang="zh-CN" altLang="zh-CN" sz="1800">
                <a:solidFill>
                  <a:srgbClr val="196666"/>
                </a:solidFill>
              </a:rPr>
              <a:t>年</a:t>
            </a:r>
            <a:r>
              <a:rPr lang="en-US" altLang="zh-CN" sz="1800">
                <a:solidFill>
                  <a:srgbClr val="196666"/>
                </a:solidFill>
              </a:rPr>
              <a:t>)</a:t>
            </a:r>
            <a:endParaRPr lang="en-US" altLang="zh-CN" sz="1800">
              <a:solidFill>
                <a:srgbClr val="196666"/>
              </a:solidFill>
            </a:endParaRPr>
          </a:p>
          <a:p>
            <a:pPr>
              <a:lnSpc>
                <a:spcPts val="2465"/>
              </a:lnSpc>
              <a:buNone/>
            </a:pPr>
            <a:r>
              <a:rPr lang="en-US" altLang="zh-CN" sz="1800"/>
              <a:t> </a:t>
            </a:r>
            <a:r>
              <a:rPr lang="en-US" altLang="en-US" sz="1800"/>
              <a:t>     </a:t>
            </a:r>
            <a:r>
              <a:rPr lang="en-US" altLang="zh-CN" sz="1800"/>
              <a:t> (4)</a:t>
            </a:r>
            <a:r>
              <a:rPr lang="zh-CN" altLang="zh-CN" sz="1800">
                <a:solidFill>
                  <a:srgbClr val="196666"/>
                </a:solidFill>
              </a:rPr>
              <a:t>人民币汇率并轨和向市场汇率过渡阶段</a:t>
            </a:r>
            <a:r>
              <a:rPr lang="en-US" altLang="zh-CN" sz="1800">
                <a:solidFill>
                  <a:srgbClr val="196666"/>
                </a:solidFill>
              </a:rPr>
              <a:t>(1994</a:t>
            </a:r>
            <a:r>
              <a:rPr lang="zh-CN" altLang="zh-CN" sz="1800">
                <a:solidFill>
                  <a:srgbClr val="196666"/>
                </a:solidFill>
              </a:rPr>
              <a:t>年以后</a:t>
            </a:r>
            <a:r>
              <a:rPr lang="en-US" altLang="en-US" sz="1800">
                <a:solidFill>
                  <a:srgbClr val="196666"/>
                </a:solidFill>
              </a:rPr>
              <a:t>）</a:t>
            </a:r>
            <a:endParaRPr lang="en-US" altLang="en-US" sz="1800">
              <a:solidFill>
                <a:srgbClr val="196666"/>
              </a:solidFill>
            </a:endParaRPr>
          </a:p>
          <a:p>
            <a:pPr lvl="1"/>
            <a:r>
              <a:rPr lang="en-US" altLang="zh-CN" sz="1800"/>
              <a:t>2</a:t>
            </a:r>
            <a:r>
              <a:rPr lang="zh-CN" altLang="zh-CN" sz="1800"/>
              <a:t>．现行人民币汇率制度的特点</a:t>
            </a:r>
            <a:endParaRPr lang="en-US" altLang="zh-CN" sz="1800"/>
          </a:p>
          <a:p>
            <a:pPr lvl="1">
              <a:buNone/>
            </a:pPr>
            <a:r>
              <a:rPr lang="en-US" altLang="zh-CN" sz="1800"/>
              <a:t>   (1)</a:t>
            </a:r>
            <a:r>
              <a:rPr lang="zh-CN" altLang="en-US" sz="1800"/>
              <a:t>人民币汇率实行以市场供求为基础的、单一的、有管理的浮动汇率制度。</a:t>
            </a:r>
            <a:endParaRPr lang="zh-CN" altLang="en-US" sz="1800"/>
          </a:p>
          <a:p>
            <a:pPr lvl="1">
              <a:buNone/>
            </a:pPr>
            <a:r>
              <a:rPr lang="en-US" altLang="zh-CN" sz="1800"/>
              <a:t>   (2)</a:t>
            </a:r>
            <a:r>
              <a:rPr lang="zh-CN" altLang="en-US" sz="1800"/>
              <a:t>人民币汇率采用直接标价法。</a:t>
            </a:r>
            <a:endParaRPr lang="en-US" altLang="zh-CN" sz="1800"/>
          </a:p>
          <a:p>
            <a:pPr lvl="1">
              <a:buNone/>
            </a:pPr>
            <a:r>
              <a:rPr lang="en-US" altLang="zh-CN" sz="1800"/>
              <a:t>   (3)</a:t>
            </a:r>
            <a:r>
              <a:rPr lang="zh-CN" altLang="en-US" sz="1800"/>
              <a:t>人民币汇率实行外汇买卖双价制，买卖差价一般为</a:t>
            </a:r>
            <a:r>
              <a:rPr lang="en-US" altLang="zh-CN" sz="1800"/>
              <a:t>0.5%</a:t>
            </a:r>
            <a:r>
              <a:rPr lang="zh-CN" altLang="en-US" sz="1800"/>
              <a:t>。</a:t>
            </a:r>
            <a:endParaRPr lang="en-US" altLang="zh-CN" sz="1800"/>
          </a:p>
          <a:p>
            <a:pPr lvl="1">
              <a:buNone/>
            </a:pPr>
            <a:r>
              <a:rPr lang="en-US" altLang="zh-CN" sz="1800"/>
              <a:t>   (4)</a:t>
            </a:r>
            <a:r>
              <a:rPr lang="zh-CN" altLang="en-US" sz="1800"/>
              <a:t>现行人民币汇率所涉及的货币都是可自由兑换货币。</a:t>
            </a:r>
            <a:endParaRPr lang="zh-CN" altLang="en-US" sz="1800"/>
          </a:p>
          <a:p>
            <a:pPr>
              <a:lnSpc>
                <a:spcPts val="2465"/>
              </a:lnSpc>
              <a:buNone/>
            </a:pPr>
            <a:endParaRPr lang="zh-CN" altLang="en-US" sz="1800"/>
          </a:p>
        </p:txBody>
      </p:sp>
    </p:spTree>
  </p:cSld>
  <p:clrMapOvr>
    <a:masterClrMapping/>
  </p:clrMapOvr>
</p:sld>
</file>

<file path=ppt/tags/tag1.xml><?xml version="1.0" encoding="utf-8"?>
<p:tagLst xmlns:p="http://schemas.openxmlformats.org/presentationml/2006/main">
  <p:tag name="KSO_WM_UNIT_TABLE_BEAUTIFY" val="smartTable{ba2d51e3-bddf-4aef-bb0d-01cc9aa15402}"/>
</p:tagLst>
</file>

<file path=ppt/tags/tag2.xml><?xml version="1.0" encoding="utf-8"?>
<p:tagLst xmlns:p="http://schemas.openxmlformats.org/presentationml/2006/main">
  <p:tag name="KSO_WM_UNIT_TABLE_BEAUTIFY" val="smartTable{6a5fc5c2-bbb8-450a-a2cf-d7a74f4271b3}"/>
</p:tagLst>
</file>

<file path=ppt/tags/tag3.xml><?xml version="1.0" encoding="utf-8"?>
<p:tagLst xmlns:p="http://schemas.openxmlformats.org/presentationml/2006/main">
  <p:tag name="KSO_WM_UNIT_TABLE_BEAUTIFY" val="smartTable{e56ff4a0-b264-4742-9d8a-9d899c169940}"/>
</p:tagLst>
</file>

<file path=ppt/tags/tag4.xml><?xml version="1.0" encoding="utf-8"?>
<p:tagLst xmlns:p="http://schemas.openxmlformats.org/presentationml/2006/main">
  <p:tag name="KSO_WM_UNIT_TABLE_BEAUTIFY" val="smartTable{0a4eb613-1cef-43ed-a403-7fdcccb56c5d}"/>
</p:tagLst>
</file>

<file path=ppt/tags/tag5.xml><?xml version="1.0" encoding="utf-8"?>
<p:tagLst xmlns:p="http://schemas.openxmlformats.org/presentationml/2006/main">
  <p:tag name="KSO_WM_UNIT_TABLE_BEAUTIFY" val="smartTable{bdc6d963-9fb1-4296-bfb7-ebfff607d569}"/>
</p:tagLst>
</file>

<file path=ppt/tags/tag6.xml><?xml version="1.0" encoding="utf-8"?>
<p:tagLst xmlns:p="http://schemas.openxmlformats.org/presentationml/2006/main">
  <p:tag name="KSO_WM_UNIT_TABLE_BEAUTIFY" val="smartTable{3b84b222-d31e-44e8-afcd-30b699ffddd4}"/>
</p:tagLst>
</file>

<file path=ppt/tags/tag7.xml><?xml version="1.0" encoding="utf-8"?>
<p:tagLst xmlns:p="http://schemas.openxmlformats.org/presentationml/2006/main">
  <p:tag name="KSO_WM_UNIT_TABLE_BEAUTIFY" val="smartTable{678f9bc9-3a85-4213-ba18-c182d5a6a425}"/>
</p:tagLst>
</file>

<file path=ppt/tags/tag8.xml><?xml version="1.0" encoding="utf-8"?>
<p:tagLst xmlns:p="http://schemas.openxmlformats.org/presentationml/2006/main">
  <p:tag name="KSO_WM_UNIT_TABLE_BEAUTIFY" val="smartTable{5922566e-6b4f-4d77-896a-a2186703c653}"/>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Level</Template>
  <TotalTime>0</TotalTime>
  <Words>10941</Words>
  <Application>WPS 演示</Application>
  <PresentationFormat>全屏显示(4:3)</PresentationFormat>
  <Paragraphs>1938</Paragraphs>
  <Slides>39</Slides>
  <Notes>1</Notes>
  <HiddenSlides>0</HiddenSlides>
  <MMClips>0</MMClips>
  <ScaleCrop>false</ScaleCrop>
  <HeadingPairs>
    <vt:vector size="8" baseType="variant">
      <vt:variant>
        <vt:lpstr>已用的字体</vt:lpstr>
      </vt:variant>
      <vt:variant>
        <vt:i4>11</vt:i4>
      </vt:variant>
      <vt:variant>
        <vt:lpstr>主题</vt:lpstr>
      </vt:variant>
      <vt:variant>
        <vt:i4>1</vt:i4>
      </vt:variant>
      <vt:variant>
        <vt:lpstr>嵌入 OLE 服务器</vt:lpstr>
      </vt:variant>
      <vt:variant>
        <vt:i4>1</vt:i4>
      </vt:variant>
      <vt:variant>
        <vt:lpstr>幻灯片标题</vt:lpstr>
      </vt:variant>
      <vt:variant>
        <vt:i4>39</vt:i4>
      </vt:variant>
    </vt:vector>
  </HeadingPairs>
  <TitlesOfParts>
    <vt:vector size="52" baseType="lpstr">
      <vt:lpstr>Arial</vt:lpstr>
      <vt:lpstr>宋体</vt:lpstr>
      <vt:lpstr>Wingdings</vt:lpstr>
      <vt:lpstr>Verdana</vt:lpstr>
      <vt:lpstr>微软雅黑</vt:lpstr>
      <vt:lpstr>Arial Unicode MS</vt:lpstr>
      <vt:lpstr>Calibri</vt:lpstr>
      <vt:lpstr>NEU-BZ-S92</vt:lpstr>
      <vt:lpstr>AMGDT</vt:lpstr>
      <vt:lpstr>方正书宋_GBK</vt:lpstr>
      <vt:lpstr>Times New Roman</vt:lpstr>
      <vt:lpstr>Eclipse</vt:lpstr>
      <vt:lpstr>Equation.DSMT4</vt:lpstr>
      <vt:lpstr>第十章  外汇市场统计</vt:lpstr>
      <vt:lpstr>本章学习目标</vt:lpstr>
      <vt:lpstr>第一节  外汇市场概述</vt:lpstr>
      <vt:lpstr>一、外汇市场概述</vt:lpstr>
      <vt:lpstr>（二）外汇市场的类型  从不同角度考察，外汇市场可以划分为下面几种类型：</vt:lpstr>
      <vt:lpstr>PowerPoint 演示文稿</vt:lpstr>
      <vt:lpstr>PowerPoint 演示文稿</vt:lpstr>
      <vt:lpstr>二、我国外汇市场管理及人民币汇率改革</vt:lpstr>
      <vt:lpstr>PowerPoint 演示文稿</vt:lpstr>
      <vt:lpstr>PowerPoint 演示文稿</vt:lpstr>
      <vt:lpstr>第二节  外汇市场交易业务统计</vt:lpstr>
      <vt:lpstr>一、外汇市场交易业务种类</vt:lpstr>
      <vt:lpstr>PowerPoint 演示文稿</vt:lpstr>
      <vt:lpstr>PowerPoint 演示文稿</vt:lpstr>
      <vt:lpstr>PowerPoint 演示文稿</vt:lpstr>
      <vt:lpstr>PowerPoint 演示文稿</vt:lpstr>
      <vt:lpstr>二、外汇市场交易额统计</vt:lpstr>
      <vt:lpstr>PowerPoint 演示文稿</vt:lpstr>
      <vt:lpstr>PowerPoint 演示文稿</vt:lpstr>
      <vt:lpstr>第三节  外汇汇率统计</vt:lpstr>
      <vt:lpstr>一、外汇汇率概述</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www.xunchi.com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我国土地产权与征收</dc:title>
  <dc:creator>zxw</dc:creator>
  <cp:lastModifiedBy>ASUS</cp:lastModifiedBy>
  <cp:revision>153</cp:revision>
  <dcterms:created xsi:type="dcterms:W3CDTF">2008-11-01T07:04:00Z</dcterms:created>
  <dcterms:modified xsi:type="dcterms:W3CDTF">2020-08-30T07:28:52Z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