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1"/>
  </p:notesMasterIdLst>
  <p:sldIdLst>
    <p:sldId id="837" r:id="rId3"/>
    <p:sldId id="836" r:id="rId4"/>
    <p:sldId id="838" r:id="rId5"/>
    <p:sldId id="845" r:id="rId6"/>
    <p:sldId id="859" r:id="rId7"/>
    <p:sldId id="858" r:id="rId8"/>
    <p:sldId id="860" r:id="rId9"/>
    <p:sldId id="1003" r:id="rId10"/>
    <p:sldId id="861" r:id="rId11"/>
    <p:sldId id="862" r:id="rId12"/>
    <p:sldId id="863" r:id="rId13"/>
    <p:sldId id="929" r:id="rId14"/>
    <p:sldId id="1004" r:id="rId15"/>
    <p:sldId id="866" r:id="rId16"/>
    <p:sldId id="864" r:id="rId17"/>
    <p:sldId id="868" r:id="rId18"/>
    <p:sldId id="848" r:id="rId19"/>
    <p:sldId id="877" r:id="rId20"/>
    <p:sldId id="878" r:id="rId21"/>
    <p:sldId id="879" r:id="rId22"/>
    <p:sldId id="1002" r:id="rId23"/>
    <p:sldId id="881" r:id="rId24"/>
    <p:sldId id="882" r:id="rId25"/>
    <p:sldId id="839" r:id="rId26"/>
    <p:sldId id="849" r:id="rId27"/>
    <p:sldId id="850" r:id="rId28"/>
    <p:sldId id="851" r:id="rId29"/>
    <p:sldId id="886" r:id="rId30"/>
    <p:sldId id="887" r:id="rId32"/>
    <p:sldId id="888" r:id="rId33"/>
    <p:sldId id="889" r:id="rId34"/>
    <p:sldId id="890" r:id="rId35"/>
    <p:sldId id="840" r:id="rId36"/>
    <p:sldId id="852" r:id="rId37"/>
    <p:sldId id="892" r:id="rId38"/>
    <p:sldId id="893" r:id="rId39"/>
    <p:sldId id="894" r:id="rId40"/>
    <p:sldId id="896" r:id="rId41"/>
    <p:sldId id="898" r:id="rId42"/>
    <p:sldId id="853" r:id="rId43"/>
    <p:sldId id="900" r:id="rId44"/>
    <p:sldId id="901" r:id="rId45"/>
    <p:sldId id="1005" r:id="rId46"/>
    <p:sldId id="902" r:id="rId47"/>
    <p:sldId id="903" r:id="rId48"/>
    <p:sldId id="904" r:id="rId49"/>
    <p:sldId id="905" r:id="rId50"/>
    <p:sldId id="906" r:id="rId51"/>
    <p:sldId id="854" r:id="rId52"/>
    <p:sldId id="907" r:id="rId53"/>
    <p:sldId id="908" r:id="rId54"/>
    <p:sldId id="910" r:id="rId55"/>
    <p:sldId id="841" r:id="rId56"/>
    <p:sldId id="856" r:id="rId57"/>
    <p:sldId id="915" r:id="rId58"/>
    <p:sldId id="916" r:id="rId59"/>
    <p:sldId id="917" r:id="rId60"/>
    <p:sldId id="855" r:id="rId61"/>
    <p:sldId id="918" r:id="rId62"/>
    <p:sldId id="922" r:id="rId63"/>
    <p:sldId id="924" r:id="rId64"/>
    <p:sldId id="919" r:id="rId65"/>
    <p:sldId id="920" r:id="rId66"/>
    <p:sldId id="926" r:id="rId67"/>
    <p:sldId id="927" r:id="rId68"/>
  </p:sldIdLst>
  <p:sldSz cx="9144000" cy="6858000" type="screen4x3"/>
  <p:notesSz cx="6858000" cy="9144000"/>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44"/>
    <p:restoredTop sz="94598"/>
  </p:normalViewPr>
  <p:slideViewPr>
    <p:cSldViewPr showGuides="1">
      <p:cViewPr>
        <p:scale>
          <a:sx n="85" d="100"/>
          <a:sy n="85" d="100"/>
        </p:scale>
        <p:origin x="2400" y="6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1" Type="http://schemas.openxmlformats.org/officeDocument/2006/relationships/tableStyles" Target="tableStyles.xml"/><Relationship Id="rId70" Type="http://schemas.openxmlformats.org/officeDocument/2006/relationships/viewProps" Target="viewProps.xml"/><Relationship Id="rId7" Type="http://schemas.openxmlformats.org/officeDocument/2006/relationships/slide" Target="slides/slide5.xml"/><Relationship Id="rId69" Type="http://schemas.openxmlformats.org/officeDocument/2006/relationships/presProps" Target="presProps.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notesMaster" Target="notesMasters/notesMaster1.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5" Type="http://schemas.openxmlformats.org/officeDocument/2006/relationships/image" Target="../media/image5.wmf"/><Relationship Id="rId4" Type="http://schemas.openxmlformats.org/officeDocument/2006/relationships/image" Target="../media/image4.wmf"/><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4" Type="http://schemas.openxmlformats.org/officeDocument/2006/relationships/image" Target="../media/image9.wmf"/><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5" Type="http://schemas.openxmlformats.org/officeDocument/2006/relationships/image" Target="../media/image14.wmf"/><Relationship Id="rId4" Type="http://schemas.openxmlformats.org/officeDocument/2006/relationships/image" Target="../media/image13.wmf"/><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image" Target="../media/image1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marL="0" marR="0" lvl="0" indent="0" algn="r" defTabSz="914400" rtl="0" eaLnBrk="0" fontAlgn="base" latinLnBrk="0" hangingPunct="0">
              <a:lnSpc>
                <a:spcPct val="100000"/>
              </a:lnSpc>
              <a:spcBef>
                <a:spcPct val="0"/>
              </a:spcBef>
              <a:spcAft>
                <a:spcPct val="0"/>
              </a:spcAft>
              <a:buClrTx/>
              <a:buSzTx/>
              <a:buFontTx/>
              <a:buNone/>
              <a:defRPr/>
            </a:pPr>
            <a:fld id="{1B5027D7-BD34-1D40-A865-D3A931C19A67}" type="datetimeFigureOut">
              <a:rPr kumimoji="1" lang="zh-CN" altLang="en-US"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rPr>
            </a:fld>
            <a:endParaRPr kumimoji="1" lang="zh-CN" altLang="en-US"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1"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幻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marL="0" marR="0" lvl="0" indent="0" algn="r" defTabSz="914400" rtl="0" eaLnBrk="0" fontAlgn="base" latinLnBrk="0" hangingPunct="0">
              <a:lnSpc>
                <a:spcPct val="100000"/>
              </a:lnSpc>
              <a:spcBef>
                <a:spcPct val="0"/>
              </a:spcBef>
              <a:spcAft>
                <a:spcPct val="0"/>
              </a:spcAft>
              <a:buClrTx/>
              <a:buSzTx/>
              <a:buFontTx/>
              <a:buNone/>
              <a:defRPr/>
            </a:pPr>
            <a:fld id="{E6FD596C-5937-8845-8099-4F0805C3D224}" type="slidenum">
              <a:rPr kumimoji="1" lang="zh-CN" altLang="en-US" sz="1200" b="0" i="0" u="none" strike="noStrike" kern="1200" cap="none" spc="0" normalizeH="0" baseline="0" noProof="0" smtClean="0">
                <a:ln>
                  <a:noFill/>
                </a:ln>
                <a:solidFill>
                  <a:schemeClr val="tx1"/>
                </a:solidFill>
                <a:effectLst/>
                <a:uLnTx/>
                <a:uFillTx/>
                <a:latin typeface="Verdana" panose="020B0604030504040204" pitchFamily="34" charset="0"/>
                <a:ea typeface="宋体" panose="02010600030101010101" pitchFamily="2" charset="-122"/>
                <a:cs typeface="+mn-cs"/>
              </a:rPr>
            </a:fld>
            <a:endParaRPr kumimoji="1"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5" name="幻灯片图像占位符 1"/>
          <p:cNvSpPr>
            <a:spLocks noGrp="1" noRot="1" noChangeAspect="1" noTextEdit="1"/>
          </p:cNvSpPr>
          <p:nvPr>
            <p:ph type="sldImg"/>
          </p:nvPr>
        </p:nvSpPr>
        <p:spPr>
          <a:ln>
            <a:solidFill>
              <a:srgbClr val="000000"/>
            </a:solidFill>
            <a:miter/>
          </a:ln>
        </p:spPr>
      </p:sp>
      <p:sp>
        <p:nvSpPr>
          <p:cNvPr id="93186" name="备注占位符 2"/>
          <p:cNvSpPr>
            <a:spLocks noGrp="1"/>
          </p:cNvSpPr>
          <p:nvPr>
            <p:ph type="body" idx="1"/>
          </p:nvPr>
        </p:nvSpPr>
        <p:spPr>
          <a:noFill/>
          <a:ln>
            <a:noFill/>
          </a:ln>
        </p:spPr>
        <p:txBody>
          <a:bodyPr wrap="square" lIns="91440" tIns="45720" rIns="91440" bIns="45720" anchor="t"/>
          <a:p>
            <a:pPr lvl="0">
              <a:spcBef>
                <a:spcPct val="0"/>
              </a:spcBef>
            </a:pPr>
            <a:endParaRPr lang="zh-CN" altLang="en-US"/>
          </a:p>
        </p:txBody>
      </p:sp>
      <p:sp>
        <p:nvSpPr>
          <p:cNvPr id="93187" name="幻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a:fld id="{9A0DB2DC-4C9A-4742-B13C-FB6460FD3503}" type="slidenum">
              <a:rPr lang="zh-CN" altLang="en-US" sz="1200"/>
            </a:fld>
            <a:endParaRPr lang="zh-CN"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grpSp>
        <p:nvGrpSpPr>
          <p:cNvPr id="77826" name="Group 2"/>
          <p:cNvGrpSpPr/>
          <p:nvPr/>
        </p:nvGrpSpPr>
        <p:grpSpPr>
          <a:xfrm>
            <a:off x="-3221037" y="304800"/>
            <a:ext cx="11907837" cy="4724400"/>
            <a:chOff x="0" y="0"/>
            <a:chExt cx="7502" cy="2976"/>
          </a:xfrm>
        </p:grpSpPr>
        <p:sp>
          <p:nvSpPr>
            <p:cNvPr id="77832" name="Line 3"/>
            <p:cNvSpPr/>
            <p:nvPr/>
          </p:nvSpPr>
          <p:spPr>
            <a:xfrm>
              <a:off x="2942" y="1392"/>
              <a:ext cx="4560" cy="0"/>
            </a:xfrm>
            <a:prstGeom prst="line">
              <a:avLst/>
            </a:prstGeom>
            <a:ln w="12700" cap="flat" cmpd="sng">
              <a:solidFill>
                <a:schemeClr val="tx1"/>
              </a:solidFill>
              <a:prstDash val="solid"/>
              <a:headEnd type="none" w="med" len="med"/>
              <a:tailEnd type="none" w="med" len="med"/>
            </a:ln>
          </p:spPr>
        </p:sp>
        <p:sp>
          <p:nvSpPr>
            <p:cNvPr id="77833" name="AutoShape 4"/>
            <p:cNvSpPr/>
            <p:nvPr/>
          </p:nvSpPr>
          <p:spPr>
            <a:xfrm>
              <a:off x="446" y="672"/>
              <a:ext cx="2304" cy="2304"/>
            </a:xfrm>
            <a:custGeom>
              <a:avLst/>
              <a:gdLst>
                <a:gd name="txL" fmla="*/ 44083 w 64000"/>
                <a:gd name="txT" fmla="*/ -29639 h 64000"/>
                <a:gd name="txR" fmla="*/ 44083 w 64000"/>
                <a:gd name="txB" fmla="*/ 29639 h 64000"/>
              </a:gdLst>
              <a:ahLst/>
              <a:cxnLst>
                <a:cxn ang="0">
                  <a:pos x="0" y="0"/>
                </a:cxn>
                <a:cxn ang="0">
                  <a:pos x="0" y="0"/>
                </a:cxn>
                <a:cxn ang="0">
                  <a:pos x="0" y="0"/>
                </a:cxn>
                <a:cxn ang="0">
                  <a:pos x="0" y="0"/>
                </a:cxn>
                <a:cxn ang="0">
                  <a:pos x="0" y="0"/>
                </a:cxn>
                <a:cxn ang="0">
                  <a:pos x="0" y="0"/>
                </a:cxn>
              </a:cxnLst>
              <a:rect l="txL" t="txT" r="txR" b="txB"/>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alpha val="100000"/>
              </a:schemeClr>
            </a:solidFill>
            <a:ln w="9525">
              <a:noFill/>
            </a:ln>
          </p:spPr>
          <p:txBody>
            <a:bodyPr/>
            <a:p>
              <a:endParaRPr lang="zh-CN" altLang="en-US"/>
            </a:p>
          </p:txBody>
        </p:sp>
        <p:sp>
          <p:nvSpPr>
            <p:cNvPr id="77834" name="AutoShape 5"/>
            <p:cNvSpPr/>
            <p:nvPr/>
          </p:nvSpPr>
          <p:spPr>
            <a:xfrm>
              <a:off x="0" y="0"/>
              <a:ext cx="2544" cy="2544"/>
            </a:xfrm>
            <a:custGeom>
              <a:avLst/>
              <a:gdLst>
                <a:gd name="txL" fmla="*/ 50994 w 64000"/>
                <a:gd name="txT" fmla="*/ -25761 h 64000"/>
                <a:gd name="txR" fmla="*/ 50994 w 64000"/>
                <a:gd name="txB" fmla="*/ 25761 h 64000"/>
              </a:gdLst>
              <a:ahLst/>
              <a:cxnLst>
                <a:cxn ang="0">
                  <a:pos x="0" y="0"/>
                </a:cxn>
                <a:cxn ang="0">
                  <a:pos x="0" y="0"/>
                </a:cxn>
                <a:cxn ang="0">
                  <a:pos x="0" y="0"/>
                </a:cxn>
                <a:cxn ang="0">
                  <a:pos x="0" y="0"/>
                </a:cxn>
                <a:cxn ang="0">
                  <a:pos x="0" y="0"/>
                </a:cxn>
                <a:cxn ang="0">
                  <a:pos x="0" y="0"/>
                </a:cxn>
              </a:cxnLst>
              <a:rect l="txL" t="txT" r="txR" b="txB"/>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alpha val="100000"/>
              </a:schemeClr>
            </a:solidFill>
            <a:ln w="9525">
              <a:noFill/>
            </a:ln>
          </p:spPr>
          <p:txBody>
            <a:bodyPr/>
            <a:p>
              <a:endParaRPr lang="zh-CN" altLang="en-US"/>
            </a:p>
          </p:txBody>
        </p:sp>
      </p:grpSp>
      <p:sp>
        <p:nvSpPr>
          <p:cNvPr id="2054" name="Rectangle 6"/>
          <p:cNvSpPr>
            <a:spLocks noGrp="1" noChangeArrowheads="1"/>
          </p:cNvSpPr>
          <p:nvPr>
            <p:ph type="ctrTitle"/>
          </p:nvPr>
        </p:nvSpPr>
        <p:spPr>
          <a:xfrm>
            <a:off x="1443038" y="985838"/>
            <a:ext cx="7239000" cy="1444625"/>
          </a:xfrm>
        </p:spPr>
        <p:txBody>
          <a:bodyPr/>
          <a:lstStyle>
            <a:lvl1pPr>
              <a:defRPr sz="4000"/>
            </a:lvl1pPr>
          </a:lstStyle>
          <a:p>
            <a:r>
              <a:rPr lang="zh-CN" altLang="en-US" noProof="1"/>
              <a:t>单击此处编辑母版标题样式</a:t>
            </a:r>
            <a:endParaRPr lang="zh-CN" altLang="en-US" noProof="1"/>
          </a:p>
        </p:txBody>
      </p:sp>
      <p:sp>
        <p:nvSpPr>
          <p:cNvPr id="2055" name="Rectangle 7"/>
          <p:cNvSpPr>
            <a:spLocks noGrp="1" noChangeArrowheads="1"/>
          </p:cNvSpPr>
          <p:nvPr>
            <p:ph type="subTitle" idx="1"/>
          </p:nvPr>
        </p:nvSpPr>
        <p:spPr>
          <a:xfrm>
            <a:off x="1443038" y="3427413"/>
            <a:ext cx="7239000" cy="1752600"/>
          </a:xfrm>
        </p:spPr>
        <p:txBody>
          <a:bodyPr/>
          <a:lstStyle>
            <a:lvl1pPr marL="0" indent="0">
              <a:buFont typeface="Wingdings" panose="05000000000000000000" pitchFamily="2" charset="2"/>
              <a:buNone/>
              <a:defRPr/>
            </a:lvl1pPr>
          </a:lstStyle>
          <a:p>
            <a:r>
              <a:rPr lang="zh-CN" altLang="en-US" noProof="1"/>
              <a:t>单击此处编辑母版副标题样式</a:t>
            </a:r>
            <a:endParaRPr lang="zh-CN" altLang="en-US" noProof="1"/>
          </a:p>
        </p:txBody>
      </p:sp>
      <p:sp>
        <p:nvSpPr>
          <p:cNvPr id="15"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6"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7"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A6380F6-0581-4148-933E-0A1DAE7B71FF}"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2FD3587-F521-8A40-8A4F-E04AB8FCAAE2}"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6413" y="301625"/>
            <a:ext cx="1827212" cy="5640388"/>
          </a:xfrm>
        </p:spPr>
        <p:txBody>
          <a:bodyPr vert="eaVert"/>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a:xfrm>
            <a:off x="1370013" y="301625"/>
            <a:ext cx="5334000" cy="5640388"/>
          </a:xfrm>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32339DBB-C3C8-6548-96CD-D244466A7382}"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370013" y="301625"/>
            <a:ext cx="7313612" cy="1143000"/>
          </a:xfrm>
        </p:spPr>
        <p:txBody>
          <a:bodyPr/>
          <a:lstStyle/>
          <a:p>
            <a:r>
              <a:rPr lang="zh-CN" altLang="en-US" noProof="1"/>
              <a:t>单击此处编辑母版标题样式</a:t>
            </a:r>
            <a:endParaRPr lang="zh-CN" altLang="en-US" noProof="1"/>
          </a:p>
        </p:txBody>
      </p:sp>
      <p:sp>
        <p:nvSpPr>
          <p:cNvPr id="3" name="表格占位符 2"/>
          <p:cNvSpPr>
            <a:spLocks noGrp="1"/>
          </p:cNvSpPr>
          <p:nvPr>
            <p:ph type="tbl" idx="1"/>
          </p:nvPr>
        </p:nvSpPr>
        <p:spPr>
          <a:xfrm>
            <a:off x="1370013" y="1827213"/>
            <a:ext cx="7313612" cy="41148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Char char="¡"/>
              <a:defRPr/>
            </a:pPr>
            <a:endParaRPr kumimoji="0" lang="zh-CN" altLang="en-US" sz="2900" b="0" i="0" u="none" strike="noStrike" kern="0" cap="none" spc="0" normalizeH="0" baseline="0" noProof="0">
              <a:ln>
                <a:noFill/>
              </a:ln>
              <a:solidFill>
                <a:schemeClr val="tx1"/>
              </a:solidFill>
              <a:effectLst/>
              <a:uLnTx/>
              <a:uFillTx/>
              <a:latin typeface="+mn-lt"/>
              <a:ea typeface="+mn-ea"/>
              <a:cs typeface="+mn-cs"/>
            </a:endParaRPr>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FC7606F-C11F-554E-A613-8352D54D26B3}"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1460062-2825-294D-81C3-1AF2506C9451}"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a:t>单击此处编辑母版文本样式</a:t>
            </a:r>
            <a:endParaRPr lang="zh-CN" altLang="en-US" noProof="1"/>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487D4EC-FB6F-3742-994B-5EE4E283CEC5}"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1370013" y="1827213"/>
            <a:ext cx="357981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5102225" y="1827213"/>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1" name="Rectangle 8"/>
          <p:cNvSpPr>
            <a:spLocks noGrp="1" noChangeArrowheads="1"/>
          </p:cNvSpPr>
          <p:nvPr>
            <p:ph type="dt" sz="half" idx="1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E7A7339D-2120-1642-AC69-3BF9F2EADA67}"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1" name="Rectangle 8"/>
          <p:cNvSpPr>
            <a:spLocks noGrp="1" noChangeArrowheads="1"/>
          </p:cNvSpPr>
          <p:nvPr>
            <p:ph type="dt" sz="half" idx="1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1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1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C5893E6C-375A-D747-86D2-3A9EE90D863D}"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73A37949-5EC7-2C4E-A0ED-9BCC1169135F}"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333B06D5-CD8E-ED45-B2EF-30DE8DFB8465}"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endParaRPr lang="zh-CN" altLang="en-US" noProof="1"/>
          </a:p>
        </p:txBody>
      </p:sp>
      <p:sp>
        <p:nvSpPr>
          <p:cNvPr id="11" name="Rectangle 8"/>
          <p:cNvSpPr>
            <a:spLocks noGrp="1" noChangeArrowheads="1"/>
          </p:cNvSpPr>
          <p:nvPr>
            <p:ph type="dt" sz="half" idx="1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CDB84FF-621D-E647-BA7E-EF922C08A9F1}"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noProof="1"/>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endParaRPr lang="zh-CN" altLang="en-US" noProof="1"/>
          </a:p>
        </p:txBody>
      </p:sp>
      <p:sp>
        <p:nvSpPr>
          <p:cNvPr id="11" name="Rectangle 8"/>
          <p:cNvSpPr>
            <a:spLocks noGrp="1" noChangeArrowheads="1"/>
          </p:cNvSpPr>
          <p:nvPr>
            <p:ph type="dt" sz="half" idx="1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8DF1E442-6047-804B-96AB-6CC15DA2B7A0}"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1026" name="Group 2"/>
          <p:cNvGrpSpPr/>
          <p:nvPr/>
        </p:nvGrpSpPr>
        <p:grpSpPr>
          <a:xfrm>
            <a:off x="-3236912" y="0"/>
            <a:ext cx="11923712" cy="3810000"/>
            <a:chOff x="0" y="0"/>
            <a:chExt cx="7512" cy="2400"/>
          </a:xfrm>
        </p:grpSpPr>
        <p:sp>
          <p:nvSpPr>
            <p:cNvPr id="1032" name="AutoShape 3"/>
            <p:cNvSpPr/>
            <p:nvPr/>
          </p:nvSpPr>
          <p:spPr>
            <a:xfrm>
              <a:off x="0" y="432"/>
              <a:ext cx="2592" cy="1968"/>
            </a:xfrm>
            <a:custGeom>
              <a:avLst/>
              <a:gdLst>
                <a:gd name="txL" fmla="*/ 50296 w 64000"/>
                <a:gd name="txT" fmla="*/ -26244 h 64000"/>
                <a:gd name="txR" fmla="*/ 50296 w 64000"/>
                <a:gd name="txB" fmla="*/ 26244 h 64000"/>
              </a:gdLst>
              <a:ahLst/>
              <a:cxnLst>
                <a:cxn ang="0">
                  <a:pos x="0" y="0"/>
                </a:cxn>
                <a:cxn ang="0">
                  <a:pos x="0" y="0"/>
                </a:cxn>
                <a:cxn ang="0">
                  <a:pos x="0" y="0"/>
                </a:cxn>
                <a:cxn ang="0">
                  <a:pos x="0" y="0"/>
                </a:cxn>
                <a:cxn ang="0">
                  <a:pos x="0" y="0"/>
                </a:cxn>
                <a:cxn ang="0">
                  <a:pos x="0" y="0"/>
                </a:cxn>
              </a:cxnLst>
              <a:rect l="txL" t="txT" r="txR" b="txB"/>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alpha val="100000"/>
              </a:schemeClr>
            </a:solidFill>
            <a:ln w="9525">
              <a:noFill/>
            </a:ln>
          </p:spPr>
          <p:txBody>
            <a:bodyPr/>
            <a:p>
              <a:endParaRPr lang="zh-CN" altLang="en-US"/>
            </a:p>
          </p:txBody>
        </p:sp>
        <p:sp>
          <p:nvSpPr>
            <p:cNvPr id="1033" name="AutoShape 4"/>
            <p:cNvSpPr/>
            <p:nvPr/>
          </p:nvSpPr>
          <p:spPr>
            <a:xfrm>
              <a:off x="512" y="0"/>
              <a:ext cx="1949" cy="1987"/>
            </a:xfrm>
            <a:custGeom>
              <a:avLst/>
              <a:gdLst>
                <a:gd name="txL" fmla="*/ 50077 w 64000"/>
                <a:gd name="txT" fmla="*/ -26412 h 64000"/>
                <a:gd name="txR" fmla="*/ 50077 w 64000"/>
                <a:gd name="txB" fmla="*/ 26412 h 64000"/>
              </a:gdLst>
              <a:ahLst/>
              <a:cxnLst>
                <a:cxn ang="0">
                  <a:pos x="0" y="0"/>
                </a:cxn>
                <a:cxn ang="0">
                  <a:pos x="0" y="0"/>
                </a:cxn>
                <a:cxn ang="0">
                  <a:pos x="0" y="0"/>
                </a:cxn>
                <a:cxn ang="0">
                  <a:pos x="0" y="0"/>
                </a:cxn>
                <a:cxn ang="0">
                  <a:pos x="0" y="0"/>
                </a:cxn>
                <a:cxn ang="0">
                  <a:pos x="0" y="0"/>
                </a:cxn>
              </a:cxnLst>
              <a:rect l="txL" t="txT" r="txR" b="txB"/>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alpha val="100000"/>
              </a:schemeClr>
            </a:solidFill>
            <a:ln w="9525">
              <a:noFill/>
            </a:ln>
          </p:spPr>
          <p:txBody>
            <a:bodyPr/>
            <a:p>
              <a:endParaRPr lang="zh-CN" altLang="en-US"/>
            </a:p>
          </p:txBody>
        </p:sp>
        <p:sp>
          <p:nvSpPr>
            <p:cNvPr id="1034" name="Line 5"/>
            <p:cNvSpPr/>
            <p:nvPr/>
          </p:nvSpPr>
          <p:spPr>
            <a:xfrm>
              <a:off x="2904" y="960"/>
              <a:ext cx="4608" cy="0"/>
            </a:xfrm>
            <a:prstGeom prst="line">
              <a:avLst/>
            </a:prstGeom>
            <a:ln w="12700" cap="flat" cmpd="sng">
              <a:solidFill>
                <a:schemeClr val="tx1"/>
              </a:solidFill>
              <a:prstDash val="solid"/>
              <a:headEnd type="none" w="med" len="med"/>
              <a:tailEnd type="none" w="med" len="med"/>
            </a:ln>
          </p:spPr>
        </p:sp>
      </p:grpSp>
      <p:sp>
        <p:nvSpPr>
          <p:cNvPr id="1027" name="Rectangle 6"/>
          <p:cNvSpPr/>
          <p:nvPr>
            <p:ph type="title"/>
          </p:nvPr>
        </p:nvSpPr>
        <p:spPr>
          <a:xfrm>
            <a:off x="1370013" y="301625"/>
            <a:ext cx="7313612" cy="1143000"/>
          </a:xfrm>
          <a:prstGeom prst="rect">
            <a:avLst/>
          </a:prstGeom>
          <a:noFill/>
          <a:ln w="9525">
            <a:noFill/>
          </a:ln>
        </p:spPr>
        <p:txBody>
          <a:bodyPr anchor="b"/>
          <a:p>
            <a:pPr lvl="0"/>
            <a:r>
              <a:rPr lang="zh-CN" altLang="en-US"/>
              <a:t>单击此处编辑母版标题样式</a:t>
            </a:r>
            <a:endParaRPr lang="zh-CN" altLang="en-US"/>
          </a:p>
        </p:txBody>
      </p:sp>
      <p:sp>
        <p:nvSpPr>
          <p:cNvPr id="1028" name="Rectangle 7"/>
          <p:cNvSpPr/>
          <p:nvPr>
            <p:ph type="body"/>
          </p:nvPr>
        </p:nvSpPr>
        <p:spPr>
          <a:xfrm>
            <a:off x="1370013" y="1827213"/>
            <a:ext cx="7313612" cy="4114800"/>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2" name="Rectangle 8"/>
          <p:cNvSpPr>
            <a:spLocks noGrp="1" noChangeArrowheads="1"/>
          </p:cNvSpPr>
          <p:nvPr>
            <p:ph type="dt" sz="half" idx="2"/>
          </p:nvPr>
        </p:nvSpPr>
        <p:spPr bwMode="auto">
          <a:xfrm>
            <a:off x="457200" y="6248400"/>
            <a:ext cx="2133600" cy="457200"/>
          </a:xfrm>
          <a:prstGeom prst="rect">
            <a:avLst/>
          </a:prstGeom>
          <a:noFill/>
          <a:ln w="9525">
            <a:noFill/>
            <a:miter lim="800000"/>
          </a:ln>
          <a:effectLst/>
        </p:spPr>
        <p:txBody>
          <a:bodyPr vert="horz" wrap="square" lIns="91440" tIns="45720" rIns="91440" bIns="45720" numCol="1" anchor="b" anchorCtr="0" compatLnSpc="1"/>
          <a:lstStyle>
            <a:lvl1pPr eaLnBrk="1" hangingPunct="1">
              <a:buFontTx/>
              <a:buNone/>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Rectangle 9"/>
          <p:cNvSpPr>
            <a:spLocks noGrp="1" noChangeArrowheads="1"/>
          </p:cNvSpPr>
          <p:nvPr>
            <p:ph type="ftr" sz="quarter" idx="3"/>
          </p:nvPr>
        </p:nvSpPr>
        <p:spPr bwMode="auto">
          <a:xfrm>
            <a:off x="3124200" y="6248400"/>
            <a:ext cx="2895600" cy="457200"/>
          </a:xfrm>
          <a:prstGeom prst="rect">
            <a:avLst/>
          </a:prstGeom>
          <a:noFill/>
          <a:ln w="9525">
            <a:noFill/>
            <a:miter lim="800000"/>
          </a:ln>
          <a:effectLst/>
        </p:spPr>
        <p:txBody>
          <a:bodyPr vert="horz" wrap="square" lIns="91440" tIns="45720" rIns="91440" bIns="45720" numCol="1" anchor="b" anchorCtr="0" compatLnSpc="1"/>
          <a:lstStyle>
            <a:lvl1pPr algn="ctr" eaLnBrk="1" hangingPunct="1">
              <a:buFontTx/>
              <a:buNone/>
              <a:defRPr sz="12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Rectangle 10"/>
          <p:cNvSpPr>
            <a:spLocks noGrp="1" noChangeArrowheads="1"/>
          </p:cNvSpPr>
          <p:nvPr>
            <p:ph type="sldNum" sz="quarter" idx="4"/>
          </p:nvPr>
        </p:nvSpPr>
        <p:spPr bwMode="auto">
          <a:xfrm>
            <a:off x="6553200" y="6248400"/>
            <a:ext cx="21336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buFont typeface="Arial" panose="020B0604020202020204" pitchFamily="34" charset="0"/>
              <a:buNone/>
              <a:defRPr sz="1200" noProof="1">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B2653796-AE0D-3C4D-82C1-4DECC2E80FC9}"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3600">
          <a:solidFill>
            <a:schemeClr val="tx1"/>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slide" Target="slide53.xml"/><Relationship Id="rId4" Type="http://schemas.openxmlformats.org/officeDocument/2006/relationships/slide" Target="slide33.xml"/><Relationship Id="rId3" Type="http://schemas.openxmlformats.org/officeDocument/2006/relationships/slide" Target="slide24.xml"/><Relationship Id="rId2" Type="http://schemas.openxmlformats.org/officeDocument/2006/relationships/slide" Target="slide3.xml"/><Relationship Id="rId1" Type="http://schemas.openxmlformats.org/officeDocument/2006/relationships/slide" Target="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9" Type="http://schemas.openxmlformats.org/officeDocument/2006/relationships/oleObject" Target="../embeddings/oleObject5.bin"/><Relationship Id="rId8" Type="http://schemas.openxmlformats.org/officeDocument/2006/relationships/image" Target="../media/image4.wmf"/><Relationship Id="rId7" Type="http://schemas.openxmlformats.org/officeDocument/2006/relationships/oleObject" Target="../embeddings/oleObject4.bin"/><Relationship Id="rId6" Type="http://schemas.openxmlformats.org/officeDocument/2006/relationships/image" Target="../media/image3.wmf"/><Relationship Id="rId5" Type="http://schemas.openxmlformats.org/officeDocument/2006/relationships/oleObject" Target="../embeddings/oleObject3.bin"/><Relationship Id="rId4" Type="http://schemas.openxmlformats.org/officeDocument/2006/relationships/image" Target="../media/image2.wmf"/><Relationship Id="rId3" Type="http://schemas.openxmlformats.org/officeDocument/2006/relationships/oleObject" Target="../embeddings/oleObject2.bin"/><Relationship Id="rId2" Type="http://schemas.openxmlformats.org/officeDocument/2006/relationships/image" Target="../media/image1.wmf"/><Relationship Id="rId12" Type="http://schemas.openxmlformats.org/officeDocument/2006/relationships/vmlDrawing" Target="../drawings/vmlDrawing1.vml"/><Relationship Id="rId11" Type="http://schemas.openxmlformats.org/officeDocument/2006/relationships/slideLayout" Target="../slideLayouts/slideLayout2.xml"/><Relationship Id="rId10" Type="http://schemas.openxmlformats.org/officeDocument/2006/relationships/image" Target="../media/image5.wmf"/><Relationship Id="rId1"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9.wmf"/><Relationship Id="rId7" Type="http://schemas.openxmlformats.org/officeDocument/2006/relationships/oleObject" Target="../embeddings/oleObject9.bin"/><Relationship Id="rId6" Type="http://schemas.openxmlformats.org/officeDocument/2006/relationships/image" Target="../media/image8.wmf"/><Relationship Id="rId5" Type="http://schemas.openxmlformats.org/officeDocument/2006/relationships/oleObject" Target="../embeddings/oleObject8.bin"/><Relationship Id="rId4" Type="http://schemas.openxmlformats.org/officeDocument/2006/relationships/image" Target="../media/image7.wmf"/><Relationship Id="rId3" Type="http://schemas.openxmlformats.org/officeDocument/2006/relationships/oleObject" Target="../embeddings/oleObject7.bin"/><Relationship Id="rId2" Type="http://schemas.openxmlformats.org/officeDocument/2006/relationships/image" Target="../media/image6.wmf"/><Relationship Id="rId10" Type="http://schemas.openxmlformats.org/officeDocument/2006/relationships/vmlDrawing" Target="../drawings/vmlDrawing2.vml"/><Relationship Id="rId1" Type="http://schemas.openxmlformats.org/officeDocument/2006/relationships/oleObject" Target="../embeddings/oleObject6.bin"/></Relationships>
</file>

<file path=ppt/slides/_rels/slide19.xml.rels><?xml version="1.0" encoding="UTF-8" standalone="yes"?>
<Relationships xmlns="http://schemas.openxmlformats.org/package/2006/relationships"><Relationship Id="rId9" Type="http://schemas.openxmlformats.org/officeDocument/2006/relationships/oleObject" Target="../embeddings/oleObject14.bin"/><Relationship Id="rId8" Type="http://schemas.openxmlformats.org/officeDocument/2006/relationships/image" Target="../media/image13.wmf"/><Relationship Id="rId7" Type="http://schemas.openxmlformats.org/officeDocument/2006/relationships/oleObject" Target="../embeddings/oleObject13.bin"/><Relationship Id="rId6" Type="http://schemas.openxmlformats.org/officeDocument/2006/relationships/image" Target="../media/image12.wmf"/><Relationship Id="rId5" Type="http://schemas.openxmlformats.org/officeDocument/2006/relationships/oleObject" Target="../embeddings/oleObject12.bin"/><Relationship Id="rId4" Type="http://schemas.openxmlformats.org/officeDocument/2006/relationships/image" Target="../media/image11.wmf"/><Relationship Id="rId3" Type="http://schemas.openxmlformats.org/officeDocument/2006/relationships/oleObject" Target="../embeddings/oleObject11.bin"/><Relationship Id="rId2" Type="http://schemas.openxmlformats.org/officeDocument/2006/relationships/image" Target="../media/image10.wmf"/><Relationship Id="rId12" Type="http://schemas.openxmlformats.org/officeDocument/2006/relationships/vmlDrawing" Target="../drawings/vmlDrawing3.vml"/><Relationship Id="rId11" Type="http://schemas.openxmlformats.org/officeDocument/2006/relationships/slideLayout" Target="../slideLayouts/slideLayout2.xml"/><Relationship Id="rId10" Type="http://schemas.openxmlformats.org/officeDocument/2006/relationships/image" Target="../media/image14.wmf"/><Relationship Id="rId1" Type="http://schemas.openxmlformats.org/officeDocument/2006/relationships/oleObject" Target="../embeddings/oleObject10.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slide" Target="slide26.xml"/><Relationship Id="rId1" Type="http://schemas.openxmlformats.org/officeDocument/2006/relationships/slide" Target="slide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slide" Target="slide17.xml"/><Relationship Id="rId3" Type="http://schemas.openxmlformats.org/officeDocument/2006/relationships/slide" Target="slide9.xml"/><Relationship Id="rId2" Type="http://schemas.openxmlformats.org/officeDocument/2006/relationships/slide" Target="slide7.xml"/><Relationship Id="rId1" Type="http://schemas.openxmlformats.org/officeDocument/2006/relationships/slide" Target="slide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4" Type="http://schemas.openxmlformats.org/officeDocument/2006/relationships/vmlDrawing" Target="../drawings/vmlDrawing4.vml"/><Relationship Id="rId3" Type="http://schemas.openxmlformats.org/officeDocument/2006/relationships/slideLayout" Target="../slideLayouts/slideLayout2.xml"/><Relationship Id="rId2" Type="http://schemas.openxmlformats.org/officeDocument/2006/relationships/image" Target="../media/image15.wmf"/><Relationship Id="rId1" Type="http://schemas.openxmlformats.org/officeDocument/2006/relationships/oleObject" Target="../embeddings/oleObject15.bin"/></Relationships>
</file>

<file path=ppt/slides/_rels/slide32.xml.rels><?xml version="1.0" encoding="UTF-8" standalone="yes"?>
<Relationships xmlns="http://schemas.openxmlformats.org/package/2006/relationships"><Relationship Id="rId8" Type="http://schemas.openxmlformats.org/officeDocument/2006/relationships/vmlDrawing" Target="../drawings/vmlDrawing5.vml"/><Relationship Id="rId7" Type="http://schemas.openxmlformats.org/officeDocument/2006/relationships/slideLayout" Target="../slideLayouts/slideLayout2.xml"/><Relationship Id="rId6" Type="http://schemas.openxmlformats.org/officeDocument/2006/relationships/image" Target="../media/image18.wmf"/><Relationship Id="rId5" Type="http://schemas.openxmlformats.org/officeDocument/2006/relationships/oleObject" Target="../embeddings/oleObject18.bin"/><Relationship Id="rId4" Type="http://schemas.openxmlformats.org/officeDocument/2006/relationships/image" Target="../media/image17.wmf"/><Relationship Id="rId3" Type="http://schemas.openxmlformats.org/officeDocument/2006/relationships/oleObject" Target="../embeddings/oleObject17.bin"/><Relationship Id="rId2" Type="http://schemas.openxmlformats.org/officeDocument/2006/relationships/image" Target="../media/image16.wmf"/><Relationship Id="rId1" Type="http://schemas.openxmlformats.org/officeDocument/2006/relationships/oleObject" Target="../embeddings/oleObject16.bin"/></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slide" Target="slide49.xml"/><Relationship Id="rId1" Type="http://schemas.openxmlformats.org/officeDocument/2006/relationships/slide" Target="slide3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5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标题 1"/>
          <p:cNvSpPr>
            <a:spLocks noGrp="1"/>
          </p:cNvSpPr>
          <p:nvPr>
            <p:ph type="title"/>
          </p:nvPr>
        </p:nvSpPr>
        <p:spPr>
          <a:ln/>
        </p:spPr>
        <p:txBody>
          <a:bodyPr vert="horz" wrap="square" lIns="91440" tIns="45720" rIns="91440" bIns="45720" anchor="b"/>
          <a:p>
            <a:pPr algn="ctr"/>
            <a:r>
              <a:rPr lang="zh-CN" altLang="en-US" sz="4000"/>
              <a:t>第八章</a:t>
            </a:r>
            <a:r>
              <a:rPr lang="en-US" altLang="zh-CN" sz="4000"/>
              <a:t>  </a:t>
            </a:r>
            <a:r>
              <a:rPr lang="zh-CN" altLang="en-US" sz="4000"/>
              <a:t>保险统计</a:t>
            </a:r>
            <a:endParaRPr lang="zh-CN" altLang="en-US"/>
          </a:p>
        </p:txBody>
      </p:sp>
      <p:sp>
        <p:nvSpPr>
          <p:cNvPr id="14338" name="内容占位符 2"/>
          <p:cNvSpPr>
            <a:spLocks noGrp="1"/>
          </p:cNvSpPr>
          <p:nvPr>
            <p:ph idx="1"/>
          </p:nvPr>
        </p:nvSpPr>
        <p:spPr>
          <a:xfrm>
            <a:off x="1643063" y="1785938"/>
            <a:ext cx="7313612" cy="4114800"/>
          </a:xfrm>
          <a:ln/>
        </p:spPr>
        <p:txBody>
          <a:bodyPr vert="horz" wrap="square" lIns="91440" tIns="45720" rIns="91440" bIns="45720" anchor="t"/>
          <a:p>
            <a:r>
              <a:rPr lang="zh-CN" altLang="en-US">
                <a:hlinkClick r:id="rId1" action="ppaction://hlinksldjump"/>
              </a:rPr>
              <a:t>本章学习目标</a:t>
            </a:r>
            <a:endParaRPr lang="zh-CN" altLang="en-US"/>
          </a:p>
          <a:p>
            <a:r>
              <a:rPr lang="zh-CN" altLang="en-US">
                <a:hlinkClick r:id="rId2" action="ppaction://hlinksldjump"/>
              </a:rPr>
              <a:t>第一节</a:t>
            </a:r>
            <a:r>
              <a:rPr lang="en-US" altLang="zh-CN">
                <a:hlinkClick r:id="rId2" action="ppaction://hlinksldjump"/>
              </a:rPr>
              <a:t>  </a:t>
            </a:r>
            <a:r>
              <a:rPr lang="zh-CN" altLang="en-US">
                <a:hlinkClick r:id="rId2" action="ppaction://hlinksldjump"/>
              </a:rPr>
              <a:t>保险统计概述</a:t>
            </a:r>
            <a:endParaRPr lang="zh-CN" altLang="en-US"/>
          </a:p>
          <a:p>
            <a:r>
              <a:rPr lang="zh-CN" altLang="en-US">
                <a:hlinkClick r:id="rId3" action="ppaction://hlinksldjump"/>
              </a:rPr>
              <a:t>第二节</a:t>
            </a:r>
            <a:r>
              <a:rPr lang="en-US" altLang="zh-CN">
                <a:hlinkClick r:id="rId3" action="ppaction://hlinksldjump"/>
              </a:rPr>
              <a:t>  </a:t>
            </a:r>
            <a:r>
              <a:rPr lang="zh-CN" altLang="en-US">
                <a:hlinkClick r:id="rId3" action="ppaction://hlinksldjump"/>
              </a:rPr>
              <a:t>财产保险统计</a:t>
            </a:r>
            <a:endParaRPr lang="zh-CN" altLang="en-US"/>
          </a:p>
          <a:p>
            <a:r>
              <a:rPr lang="zh-CN" altLang="en-US">
                <a:hlinkClick r:id="rId4" action="ppaction://hlinksldjump"/>
              </a:rPr>
              <a:t>第三节</a:t>
            </a:r>
            <a:r>
              <a:rPr lang="en-US" altLang="zh-CN">
                <a:hlinkClick r:id="rId4" action="ppaction://hlinksldjump"/>
              </a:rPr>
              <a:t>  </a:t>
            </a:r>
            <a:r>
              <a:rPr lang="zh-CN" altLang="en-US">
                <a:hlinkClick r:id="rId4" action="ppaction://hlinksldjump"/>
              </a:rPr>
              <a:t>人寿保险统计</a:t>
            </a:r>
            <a:endParaRPr lang="zh-CN" altLang="en-US"/>
          </a:p>
          <a:p>
            <a:r>
              <a:rPr lang="zh-CN" altLang="en-US">
                <a:hlinkClick r:id="rId5" action="ppaction://hlinksldjump"/>
              </a:rPr>
              <a:t>第四节</a:t>
            </a:r>
            <a:r>
              <a:rPr lang="en-US" altLang="zh-CN">
                <a:hlinkClick r:id="rId5" action="ppaction://hlinksldjump"/>
              </a:rPr>
              <a:t>  </a:t>
            </a:r>
            <a:r>
              <a:rPr lang="zh-CN" altLang="en-US">
                <a:hlinkClick r:id="rId5" action="ppaction://hlinksldjump"/>
              </a:rPr>
              <a:t>再保险业务统计</a:t>
            </a:r>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标题 1"/>
          <p:cNvSpPr>
            <a:spLocks noGrp="1"/>
          </p:cNvSpPr>
          <p:nvPr>
            <p:ph type="title"/>
          </p:nvPr>
        </p:nvSpPr>
        <p:spPr>
          <a:ln/>
        </p:spPr>
        <p:txBody>
          <a:bodyPr vert="horz" wrap="square" lIns="91440" tIns="45720" rIns="91440" bIns="45720" anchor="b"/>
          <a:p>
            <a:endParaRPr lang="zh-CN" altLang="en-US"/>
          </a:p>
        </p:txBody>
      </p:sp>
      <p:sp>
        <p:nvSpPr>
          <p:cNvPr id="22530" name="内容占位符 2"/>
          <p:cNvSpPr>
            <a:spLocks noGrp="1"/>
          </p:cNvSpPr>
          <p:nvPr>
            <p:ph idx="1"/>
          </p:nvPr>
        </p:nvSpPr>
        <p:spPr>
          <a:xfrm>
            <a:off x="900113" y="1628775"/>
            <a:ext cx="7985125" cy="4464050"/>
          </a:xfrm>
          <a:ln/>
        </p:spPr>
        <p:txBody>
          <a:bodyPr vert="horz" wrap="square" lIns="91440" tIns="45720" rIns="91440" bIns="45720" anchor="t"/>
          <a:p>
            <a:pPr>
              <a:buFont typeface="Wingdings" panose="05000000000000000000" pitchFamily="2" charset="2"/>
              <a:buChar char="•"/>
            </a:pPr>
            <a:r>
              <a:rPr lang="en-US" altLang="zh-CN" sz="2000"/>
              <a:t>2</a:t>
            </a:r>
            <a:r>
              <a:rPr lang="zh-CN" altLang="en-US" sz="2000"/>
              <a:t>．承保金额</a:t>
            </a:r>
            <a:endParaRPr lang="zh-CN" altLang="en-US" sz="2000"/>
          </a:p>
          <a:p>
            <a:pPr>
              <a:buNone/>
            </a:pPr>
            <a:r>
              <a:rPr lang="en-US" altLang="zh-CN" sz="1800"/>
              <a:t>   (1)</a:t>
            </a:r>
            <a:r>
              <a:rPr lang="zh-CN" altLang="en-US" sz="1800" b="1"/>
              <a:t>承保金额定义</a:t>
            </a:r>
            <a:endParaRPr lang="en-US" altLang="zh-CN" sz="1800" b="1"/>
          </a:p>
          <a:p>
            <a:pPr>
              <a:buNone/>
            </a:pPr>
            <a:r>
              <a:rPr lang="zh-CN" altLang="en-US" sz="1800"/>
              <a:t>    即被保险人对保险标的实际投保金额，是保险人计算保险费的依据和承担保险的补偿责任的最大限额，简称“保额”。财产险的保额既综合性地反映了保险业务的规模、广度，也是风险积聚程度的重要标志。</a:t>
            </a:r>
            <a:endParaRPr lang="zh-CN" altLang="en-US" sz="1800" b="1"/>
          </a:p>
          <a:p>
            <a:pPr>
              <a:buNone/>
            </a:pPr>
            <a:r>
              <a:rPr lang="en-US" altLang="zh-CN" sz="1800"/>
              <a:t>   (2)</a:t>
            </a:r>
            <a:r>
              <a:rPr lang="zh-CN" altLang="en-US" sz="1800" b="1"/>
              <a:t>承保金额统计规定</a:t>
            </a:r>
            <a:endParaRPr lang="en-US" altLang="zh-CN" sz="1800" b="1"/>
          </a:p>
          <a:p>
            <a:pPr>
              <a:buNone/>
            </a:pPr>
            <a:r>
              <a:rPr lang="en-US" altLang="zh-CN" sz="1800"/>
              <a:t>    ①</a:t>
            </a:r>
            <a:r>
              <a:rPr lang="zh-CN" altLang="en-US" sz="1800"/>
              <a:t>除有特殊规定外，均按承保数计算，保险责任开始后的减保及退保，保额不作减退；加保，无论标的数量增加与否，保额均随其增加，发生赔款后，原保额不减少。</a:t>
            </a:r>
            <a:endParaRPr lang="zh-CN" altLang="en-US" sz="1800"/>
          </a:p>
          <a:p>
            <a:pPr>
              <a:buFont typeface="Wingdings" panose="05000000000000000000" pitchFamily="2" charset="2"/>
              <a:buChar char="p"/>
            </a:pPr>
            <a:r>
              <a:rPr lang="en-US" altLang="zh-CN" sz="1800"/>
              <a:t>②</a:t>
            </a:r>
            <a:r>
              <a:rPr lang="zh-CN" altLang="en-US" sz="1800"/>
              <a:t>长期寿险业务不统计保额，人身意外伤害险和责任险等以保单签订的最大赔付款作为统计依据，其他损失险以投保金额为依据。凡是附加险的保额一般不统计。以储金利息作为保费的长效损失险应按责任期限重复统计保额。</a:t>
            </a:r>
            <a:endParaRPr lang="zh-CN" altLang="en-US" sz="1800"/>
          </a:p>
          <a:p>
            <a:pPr>
              <a:buChar char="¡"/>
            </a:pPr>
            <a:endParaRPr lang="zh-CN" altLang="zh-CN" sz="1200" b="1"/>
          </a:p>
          <a:p>
            <a:pPr>
              <a:buNone/>
            </a:pPr>
            <a:endParaRPr lang="en-US" altLang="zh-CN" sz="12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1"/>
          <p:cNvSpPr>
            <a:spLocks noGrp="1"/>
          </p:cNvSpPr>
          <p:nvPr>
            <p:ph type="title"/>
          </p:nvPr>
        </p:nvSpPr>
        <p:spPr>
          <a:ln/>
        </p:spPr>
        <p:txBody>
          <a:bodyPr vert="horz" wrap="square" lIns="91440" tIns="45720" rIns="91440" bIns="45720" anchor="b"/>
          <a:p>
            <a:endParaRPr lang="zh-CN" altLang="en-US"/>
          </a:p>
        </p:txBody>
      </p:sp>
      <p:sp>
        <p:nvSpPr>
          <p:cNvPr id="23554" name="内容占位符 2"/>
          <p:cNvSpPr>
            <a:spLocks noGrp="1"/>
          </p:cNvSpPr>
          <p:nvPr>
            <p:ph idx="1"/>
          </p:nvPr>
        </p:nvSpPr>
        <p:spPr>
          <a:xfrm>
            <a:off x="1042988" y="1700213"/>
            <a:ext cx="7921625" cy="4986337"/>
          </a:xfrm>
          <a:ln/>
        </p:spPr>
        <p:txBody>
          <a:bodyPr vert="horz" wrap="square" lIns="91440" tIns="45720" rIns="91440" bIns="45720" anchor="t"/>
          <a:p>
            <a:r>
              <a:rPr lang="en-US" altLang="zh-CN" sz="2000"/>
              <a:t>3</a:t>
            </a:r>
            <a:r>
              <a:rPr lang="zh-CN" altLang="en-US" sz="2000"/>
              <a:t>．保费收入</a:t>
            </a:r>
            <a:endParaRPr lang="zh-CN" altLang="en-US" sz="2000"/>
          </a:p>
          <a:p>
            <a:pPr>
              <a:buNone/>
            </a:pPr>
            <a:r>
              <a:rPr lang="en-US" altLang="zh-CN" sz="1600"/>
              <a:t>      (1)</a:t>
            </a:r>
            <a:r>
              <a:rPr lang="zh-CN" altLang="en-US" sz="1600" b="1"/>
              <a:t>保费收入定义</a:t>
            </a:r>
            <a:endParaRPr lang="en-US" altLang="zh-CN" sz="1600" b="1"/>
          </a:p>
          <a:p>
            <a:pPr>
              <a:buNone/>
            </a:pPr>
            <a:r>
              <a:rPr lang="en-US" altLang="zh-CN" sz="1600"/>
              <a:t>      </a:t>
            </a:r>
            <a:r>
              <a:rPr lang="zh-CN" altLang="en-US" sz="1600"/>
              <a:t>保险公司按保单规定，承担风险责任所相应取得的收入，是保险基金的主要来源   </a:t>
            </a:r>
            <a:r>
              <a:rPr lang="en-US" altLang="zh-CN" sz="1600"/>
              <a:t>(2)</a:t>
            </a:r>
            <a:r>
              <a:rPr lang="zh-CN" altLang="en-US" sz="1600" b="1"/>
              <a:t>保费收入的统计规定</a:t>
            </a:r>
            <a:endParaRPr lang="zh-CN" altLang="en-US" sz="1600" b="1"/>
          </a:p>
          <a:p>
            <a:pPr lvl="1">
              <a:buFont typeface="Wingdings" panose="05000000000000000000" pitchFamily="2" charset="2"/>
              <a:buChar char="p"/>
            </a:pPr>
            <a:r>
              <a:rPr lang="zh-CN" altLang="zh-CN" sz="1600"/>
              <a:t>①</a:t>
            </a:r>
            <a:r>
              <a:rPr lang="zh-CN" altLang="en-US" sz="1600"/>
              <a:t>直接收取保费的业务，均以签单数为准，在保单生效的同时，一次统计入账，但是按条款规定，按月（季、年）缴纳保费的业务，则按月（季、年）统计。</a:t>
            </a:r>
            <a:endParaRPr lang="zh-CN" altLang="en-US" sz="1600"/>
          </a:p>
          <a:p>
            <a:pPr lvl="1">
              <a:buFont typeface="Wingdings" panose="05000000000000000000" pitchFamily="2" charset="2"/>
              <a:buChar char="p"/>
            </a:pPr>
            <a:r>
              <a:rPr lang="zh-CN" altLang="zh-CN" sz="1600"/>
              <a:t>②</a:t>
            </a:r>
            <a:r>
              <a:rPr lang="zh-CN" altLang="en-US" sz="1600"/>
              <a:t>以保户储金的利息作为保费的长期业务，应在保单生效时以计算所得和利息额作为保费收入统计，并按责任分期计算，按期分别统计。</a:t>
            </a:r>
            <a:endParaRPr lang="zh-CN" altLang="en-US" sz="1600"/>
          </a:p>
          <a:p>
            <a:pPr lvl="1">
              <a:buFont typeface="Wingdings" panose="05000000000000000000" pitchFamily="2" charset="2"/>
              <a:buChar char="p"/>
            </a:pPr>
            <a:r>
              <a:rPr lang="zh-CN" altLang="zh-CN" sz="1600"/>
              <a:t>④</a:t>
            </a:r>
            <a:r>
              <a:rPr lang="zh-CN" altLang="en-US" sz="1600"/>
              <a:t>保户中途加保，应相应增加保费收入；减保与退保（寿险业务除外）均应减少保费收入，以负数冲减（但隔年的保单不能冲减）。</a:t>
            </a:r>
            <a:endParaRPr lang="zh-CN" altLang="en-US" sz="1600"/>
          </a:p>
          <a:p>
            <a:pPr lvl="1">
              <a:buFont typeface="Wingdings" panose="05000000000000000000" pitchFamily="2" charset="2"/>
              <a:buChar char="p"/>
            </a:pPr>
            <a:r>
              <a:rPr lang="zh-CN" altLang="zh-CN" sz="1600"/>
              <a:t>④</a:t>
            </a:r>
            <a:r>
              <a:rPr lang="zh-CN" altLang="en-US" sz="1600"/>
              <a:t>寿险类业务的保费收入按实收数统计，这是因为寿险大多采用分期缴费方式，逾期不缴时，保险公司不再承担保险责任，故也不存在应收保费。</a:t>
            </a:r>
            <a:endParaRPr lang="zh-CN" altLang="en-US" sz="16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内容占位符 2"/>
          <p:cNvSpPr>
            <a:spLocks noGrp="1"/>
          </p:cNvSpPr>
          <p:nvPr>
            <p:ph idx="1"/>
          </p:nvPr>
        </p:nvSpPr>
        <p:spPr>
          <a:xfrm>
            <a:off x="1187450" y="1484313"/>
            <a:ext cx="7488238" cy="2376487"/>
          </a:xfrm>
          <a:ln/>
        </p:spPr>
        <p:txBody>
          <a:bodyPr vert="horz" wrap="square" lIns="91440" tIns="45720" rIns="91440" bIns="45720" anchor="t"/>
          <a:p>
            <a:pPr marL="0" indent="357505"/>
            <a:r>
              <a:rPr lang="en-US" altLang="zh-CN" sz="1600" b="1"/>
              <a:t>4</a:t>
            </a:r>
            <a:r>
              <a:rPr lang="zh-CN" altLang="zh-CN" sz="1600" b="1"/>
              <a:t>．储金</a:t>
            </a:r>
            <a:endParaRPr lang="en-US" altLang="zh-CN" sz="1600" b="1"/>
          </a:p>
          <a:p>
            <a:pPr marL="0" indent="357505">
              <a:buNone/>
            </a:pPr>
            <a:r>
              <a:rPr lang="zh-CN" altLang="zh-CN" sz="1600"/>
              <a:t>储金是被保险人交到保险公司的一定数量的存款金额。</a:t>
            </a:r>
            <a:endParaRPr lang="zh-CN" altLang="zh-CN" sz="1600"/>
          </a:p>
          <a:p>
            <a:pPr marL="0" indent="357505"/>
            <a:r>
              <a:rPr lang="en-US" altLang="zh-CN" sz="1600" b="1"/>
              <a:t>5</a:t>
            </a:r>
            <a:r>
              <a:rPr lang="zh-CN" altLang="zh-CN" sz="1600" b="1"/>
              <a:t>．赔案件数和赔款</a:t>
            </a:r>
            <a:endParaRPr lang="en-US" altLang="zh-CN" sz="1600" b="1"/>
          </a:p>
          <a:p>
            <a:pPr marL="0" indent="357505">
              <a:buNone/>
            </a:pPr>
            <a:r>
              <a:rPr lang="zh-CN" altLang="zh-CN" sz="1600"/>
              <a:t>赔案件数是指发生保险事故后，按保险合同规定，由保险公司补偿被保险人经济损失的事故次数。</a:t>
            </a:r>
            <a:endParaRPr lang="en-US" altLang="zh-CN" sz="1600"/>
          </a:p>
          <a:p>
            <a:pPr marL="0" indent="357505">
              <a:buNone/>
            </a:pPr>
            <a:r>
              <a:rPr lang="zh-CN" altLang="zh-CN" sz="1600"/>
              <a:t>赔案和赔款在统计上分为已决赔案、未决赔案和已决赔款、未决赔款。</a:t>
            </a:r>
            <a:endParaRPr lang="zh-CN" altLang="en-US" sz="12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1" name="标题 1"/>
          <p:cNvSpPr>
            <a:spLocks noGrp="1"/>
          </p:cNvSpPr>
          <p:nvPr>
            <p:ph type="title"/>
          </p:nvPr>
        </p:nvSpPr>
        <p:spPr>
          <a:ln/>
        </p:spPr>
        <p:txBody>
          <a:bodyPr vert="horz" wrap="square" lIns="91440" tIns="45720" rIns="91440" bIns="45720" anchor="b"/>
          <a:p>
            <a:pPr>
              <a:buNone/>
            </a:pPr>
            <a:endParaRPr lang="zh-CN" altLang="en-US"/>
          </a:p>
        </p:txBody>
      </p:sp>
      <p:sp>
        <p:nvSpPr>
          <p:cNvPr id="3" name="内容占位符 2"/>
          <p:cNvSpPr>
            <a:spLocks noGrp="1"/>
          </p:cNvSpPr>
          <p:nvPr>
            <p:ph idx="1"/>
          </p:nvPr>
        </p:nvSpPr>
        <p:spPr>
          <a:xfrm>
            <a:off x="1350963" y="1628775"/>
            <a:ext cx="7313613" cy="4625975"/>
          </a:xfrm>
        </p:spPr>
        <p:txBody>
          <a:bodyPr vert="horz" wrap="square" lIns="91440" tIns="45720" rIns="91440" bIns="45720" numCol="1" anchor="t" anchorCtr="0" compatLnSpc="1"/>
          <a:p>
            <a:pPr marL="0" indent="357505"/>
            <a:r>
              <a:rPr lang="en-US" altLang="zh-CN" sz="1600" b="1"/>
              <a:t>6</a:t>
            </a:r>
            <a:r>
              <a:rPr lang="zh-CN" altLang="zh-CN" sz="1600" b="1"/>
              <a:t>．给付</a:t>
            </a:r>
            <a:endParaRPr lang="en-US" altLang="zh-CN" sz="1600" b="1"/>
          </a:p>
          <a:p>
            <a:pPr marL="0" indent="357505">
              <a:buNone/>
            </a:pPr>
            <a:r>
              <a:rPr lang="zh-CN" altLang="zh-CN" sz="1600"/>
              <a:t>给付是指人身保险业务按保单规定，由保险公司支付给投保方的非损失补偿支出，如寿险类业务中的满期给付，养老金给付、教育金给付等。储金性业务到期归还的储金，也统计在给付指标中。</a:t>
            </a:r>
            <a:endParaRPr lang="en-US" altLang="zh-CN" sz="1600"/>
          </a:p>
          <a:p>
            <a:pPr marL="0" indent="357505">
              <a:spcBef>
                <a:spcPct val="0"/>
              </a:spcBef>
            </a:pPr>
            <a:r>
              <a:rPr lang="en-US" altLang="zh-CN" sz="1600" b="1"/>
              <a:t>7</a:t>
            </a:r>
            <a:r>
              <a:rPr lang="zh-CN" altLang="en-US" sz="1600" b="1"/>
              <a:t>．业务量统计</a:t>
            </a:r>
            <a:endParaRPr lang="zh-CN" altLang="en-US" sz="1600" b="1"/>
          </a:p>
          <a:p>
            <a:pPr marL="0" indent="357505">
              <a:spcBef>
                <a:spcPct val="0"/>
              </a:spcBef>
              <a:buNone/>
            </a:pPr>
            <a:r>
              <a:rPr lang="zh-CN" altLang="en-US" sz="1600"/>
              <a:t>业务量统计即统计期内签订的有效保单份数。团体投保人身险、家财险等，按一份保单计数，退保不减，加保增加，长效不重复统计。</a:t>
            </a:r>
            <a:endParaRPr lang="zh-CN" altLang="en-US" sz="1600"/>
          </a:p>
          <a:p>
            <a:pPr marL="0" indent="357505">
              <a:spcBef>
                <a:spcPct val="0"/>
              </a:spcBef>
            </a:pPr>
            <a:r>
              <a:rPr lang="en-US" altLang="zh-CN" sz="1600" b="1"/>
              <a:t>8</a:t>
            </a:r>
            <a:r>
              <a:rPr lang="zh-CN" altLang="en-US" sz="1600" b="1"/>
              <a:t>．保险险种统计</a:t>
            </a:r>
            <a:endParaRPr lang="zh-CN" altLang="en-US" sz="1600" b="1"/>
          </a:p>
          <a:p>
            <a:pPr marL="0" indent="357505">
              <a:spcBef>
                <a:spcPct val="0"/>
              </a:spcBef>
              <a:buNone/>
            </a:pPr>
            <a:r>
              <a:rPr lang="zh-CN" altLang="en-US" sz="1600"/>
              <a:t>即开办的险种种类，有基本险和附加险两种形式。基本险有完整的条款，独立的保险对象，严格的保险责任范围；附加险是基本险保险范围、保险责任的扩大或特约，无独立的标的。统计时，按财产险、人身险、责任险、信用险分成四类，再分别统计其基本险、开办种类数。</a:t>
            </a:r>
            <a:endParaRPr lang="en-US" altLang="zh-CN" sz="1600"/>
          </a:p>
          <a:p>
            <a:pPr marL="0" indent="357505">
              <a:spcBef>
                <a:spcPct val="0"/>
              </a:spcBef>
            </a:pPr>
            <a:r>
              <a:rPr lang="en-US" altLang="zh-CN" sz="1600" b="1"/>
              <a:t>9</a:t>
            </a:r>
            <a:r>
              <a:rPr lang="zh-CN" altLang="en-US" sz="1600" b="1"/>
              <a:t>．机构数统计</a:t>
            </a:r>
            <a:endParaRPr lang="zh-CN" altLang="en-US" sz="1600" b="1"/>
          </a:p>
          <a:p>
            <a:pPr marL="0" indent="357505">
              <a:spcBef>
                <a:spcPct val="0"/>
              </a:spcBef>
              <a:buNone/>
            </a:pPr>
            <a:r>
              <a:rPr lang="zh-CN" altLang="en-US" sz="1600"/>
              <a:t>保险机构数指分支机构和代理网点的数量，反映公司经营规模的状况。代理网点分专职代理和兼职代理两类。</a:t>
            </a:r>
            <a:endParaRPr lang="zh-CN" altLang="en-US" sz="1600"/>
          </a:p>
          <a:p>
            <a:pPr marL="0" indent="357505">
              <a:spcBef>
                <a:spcPct val="0"/>
              </a:spcBef>
            </a:pPr>
            <a:r>
              <a:rPr lang="en-US" altLang="zh-CN" sz="1600" b="1"/>
              <a:t>10</a:t>
            </a:r>
            <a:r>
              <a:rPr lang="zh-CN" altLang="en-US" sz="1600" b="1"/>
              <a:t>．机构人员统计</a:t>
            </a:r>
            <a:endParaRPr lang="en-US" altLang="zh-CN" sz="1600" b="1"/>
          </a:p>
          <a:p>
            <a:pPr marL="0" indent="357505">
              <a:spcBef>
                <a:spcPct val="0"/>
              </a:spcBef>
              <a:buNone/>
            </a:pPr>
            <a:r>
              <a:rPr lang="zh-CN" altLang="en-US" sz="1600"/>
              <a:t>保险机构人员指公司本部及所属分支机构的所有在编人数（以人事部的认可为准），是考核、管理业务的重要数据之一。</a:t>
            </a:r>
            <a:endParaRPr lang="en-US" altLang="zh-CN" sz="1600"/>
          </a:p>
          <a:p>
            <a:pPr marL="0" indent="357505"/>
            <a:endParaRPr lang="zh-CN" altLang="en-US" sz="16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标题 1"/>
          <p:cNvSpPr>
            <a:spLocks noGrp="1"/>
          </p:cNvSpPr>
          <p:nvPr>
            <p:ph type="title"/>
          </p:nvPr>
        </p:nvSpPr>
        <p:spPr>
          <a:xfrm>
            <a:off x="1044575" y="301625"/>
            <a:ext cx="7313613" cy="1143000"/>
          </a:xfrm>
          <a:ln/>
        </p:spPr>
        <p:txBody>
          <a:bodyPr vert="horz" wrap="square" lIns="91440" tIns="45720" rIns="91440" bIns="45720" anchor="b"/>
          <a:p>
            <a:pPr marL="342900" indent="-342900">
              <a:spcBef>
                <a:spcPct val="20000"/>
              </a:spcBef>
              <a:buClr>
                <a:schemeClr val="tx2"/>
              </a:buClr>
              <a:buSzPct val="70000"/>
              <a:buFont typeface="Wingdings" panose="05000000000000000000" pitchFamily="2" charset="2"/>
              <a:buChar char="¡"/>
            </a:pPr>
            <a:r>
              <a:rPr lang="en-US" altLang="zh-CN" sz="2400">
                <a:latin typeface="Verdana" panose="020B0604030504040204" pitchFamily="34" charset="0"/>
              </a:rPr>
              <a:t>10</a:t>
            </a:r>
            <a:r>
              <a:rPr lang="zh-CN" altLang="zh-CN" sz="2400">
                <a:latin typeface="Verdana" panose="020B0604030504040204" pitchFamily="34" charset="0"/>
              </a:rPr>
              <a:t>．机构人员统计</a:t>
            </a:r>
            <a:endParaRPr lang="zh-CN" altLang="en-US" sz="2400">
              <a:latin typeface="Verdana" panose="020B0604030504040204" pitchFamily="34" charset="0"/>
            </a:endParaRPr>
          </a:p>
        </p:txBody>
      </p:sp>
      <p:sp>
        <p:nvSpPr>
          <p:cNvPr id="25602" name="内容占位符 2"/>
          <p:cNvSpPr>
            <a:spLocks noGrp="1"/>
          </p:cNvSpPr>
          <p:nvPr>
            <p:ph idx="1"/>
          </p:nvPr>
        </p:nvSpPr>
        <p:spPr>
          <a:xfrm>
            <a:off x="1071563" y="1571625"/>
            <a:ext cx="7813675" cy="1000125"/>
          </a:xfrm>
          <a:ln/>
        </p:spPr>
        <p:txBody>
          <a:bodyPr vert="horz" wrap="square" lIns="91440" tIns="45720" rIns="91440" bIns="45720" anchor="t"/>
          <a:p>
            <a:pPr>
              <a:buNone/>
            </a:pPr>
            <a:r>
              <a:rPr lang="en-US" altLang="zh-CN" sz="1800"/>
              <a:t>     </a:t>
            </a:r>
            <a:r>
              <a:rPr lang="zh-CN" altLang="en-US" sz="1800"/>
              <a:t>保险机构人员指公司本部及所属分支机构的所有在编人数（以人事部的</a:t>
            </a:r>
            <a:endParaRPr lang="en-US" altLang="zh-CN" sz="1800"/>
          </a:p>
          <a:p>
            <a:pPr>
              <a:buNone/>
            </a:pPr>
            <a:r>
              <a:rPr lang="zh-CN" altLang="en-US" sz="1800"/>
              <a:t>认可为准），是考核、管理业务的重要数据之一。</a:t>
            </a:r>
            <a:endParaRPr lang="en-US" altLang="zh-CN" sz="1800"/>
          </a:p>
          <a:p>
            <a:pPr algn="ctr">
              <a:buNone/>
            </a:pPr>
            <a:r>
              <a:rPr lang="zh-CN" altLang="en-US" sz="1400" b="1"/>
              <a:t>表</a:t>
            </a:r>
            <a:r>
              <a:rPr lang="en-US" altLang="zh-CN" sz="1400" b="1"/>
              <a:t>8-2  XX</a:t>
            </a:r>
            <a:r>
              <a:rPr lang="zh-CN" altLang="en-US" sz="1400" b="1"/>
              <a:t>年在华外资寿险公司机构、人员发展情况一览表</a:t>
            </a:r>
            <a:r>
              <a:rPr lang="en-US" altLang="zh-CN" sz="1400" b="1"/>
              <a:t>    </a:t>
            </a:r>
            <a:r>
              <a:rPr lang="zh-CN" altLang="en-US" sz="1400" b="1"/>
              <a:t>填报单位：个，人，</a:t>
            </a:r>
            <a:r>
              <a:rPr lang="en-US" altLang="zh-CN" sz="1400" b="1"/>
              <a:t>%</a:t>
            </a:r>
            <a:endParaRPr lang="en-US" altLang="zh-CN" sz="1800"/>
          </a:p>
        </p:txBody>
      </p:sp>
      <p:graphicFrame>
        <p:nvGraphicFramePr>
          <p:cNvPr id="25603" name="表格 25602"/>
          <p:cNvGraphicFramePr/>
          <p:nvPr>
            <p:custDataLst>
              <p:tags r:id="rId1"/>
            </p:custDataLst>
          </p:nvPr>
        </p:nvGraphicFramePr>
        <p:xfrm>
          <a:off x="1285875" y="2571750"/>
          <a:ext cx="7358063" cy="4095750"/>
        </p:xfrm>
        <a:graphic>
          <a:graphicData uri="http://schemas.openxmlformats.org/drawingml/2006/table">
            <a:tbl>
              <a:tblPr/>
              <a:tblGrid>
                <a:gridCol w="4005263"/>
                <a:gridCol w="1117600"/>
                <a:gridCol w="914400"/>
                <a:gridCol w="1320800"/>
              </a:tblGrid>
              <a:tr h="2238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b="1">
                          <a:solidFill>
                            <a:srgbClr val="000000"/>
                          </a:solidFill>
                          <a:latin typeface="宋体" panose="02010600030101010101" pitchFamily="2" charset="-122"/>
                          <a:cs typeface="Times New Roman" panose="02020603050405020304" pitchFamily="18" charset="0"/>
                        </a:rPr>
                        <a:t>          </a:t>
                      </a:r>
                      <a:r>
                        <a:rPr lang="zh-CN" altLang="zh-CN" sz="1400" b="1">
                          <a:solidFill>
                            <a:srgbClr val="000000"/>
                          </a:solidFill>
                          <a:latin typeface="Times New Roman" panose="02020603050405020304" pitchFamily="18" charset="0"/>
                          <a:cs typeface="Times New Roman" panose="02020603050405020304" pitchFamily="18" charset="0"/>
                        </a:rPr>
                        <a:t>项</a:t>
                      </a:r>
                      <a:r>
                        <a:rPr lang="en-US" altLang="zh-CN" sz="1400" b="1">
                          <a:solidFill>
                            <a:srgbClr val="000000"/>
                          </a:solidFill>
                          <a:latin typeface="Times New Roman" panose="02020603050405020304" pitchFamily="18" charset="0"/>
                          <a:cs typeface="Times New Roman" panose="02020603050405020304" pitchFamily="18" charset="0"/>
                        </a:rPr>
                        <a:t>     </a:t>
                      </a:r>
                      <a:r>
                        <a:rPr lang="zh-CN" altLang="zh-CN" sz="1400" b="1">
                          <a:solidFill>
                            <a:srgbClr val="000000"/>
                          </a:solidFill>
                          <a:latin typeface="Times New Roman" panose="02020603050405020304" pitchFamily="18" charset="0"/>
                          <a:cs typeface="Times New Roman" panose="02020603050405020304" pitchFamily="18" charset="0"/>
                        </a:rPr>
                        <a:t>目</a:t>
                      </a:r>
                      <a:endParaRPr lang="zh-CN" altLang="zh-CN" sz="14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b="1">
                          <a:solidFill>
                            <a:srgbClr val="000000"/>
                          </a:solidFill>
                          <a:latin typeface="宋体" panose="02010600030101010101" pitchFamily="2" charset="-122"/>
                          <a:cs typeface="Times New Roman" panose="02020603050405020304" pitchFamily="18" charset="0"/>
                        </a:rPr>
                        <a:t>XX</a:t>
                      </a:r>
                      <a:r>
                        <a:rPr lang="zh-CN" altLang="zh-CN" sz="1400" b="1">
                          <a:solidFill>
                            <a:srgbClr val="000000"/>
                          </a:solidFill>
                          <a:latin typeface="Times New Roman" panose="02020603050405020304" pitchFamily="18" charset="0"/>
                          <a:cs typeface="Times New Roman" panose="02020603050405020304" pitchFamily="18" charset="0"/>
                        </a:rPr>
                        <a:t>年</a:t>
                      </a:r>
                      <a:endParaRPr lang="zh-CN" altLang="zh-CN" sz="1400">
                        <a:latin typeface="Times New Roman" panose="02020603050405020304" pitchFamily="18" charset="0"/>
                        <a:ea typeface="Times New Roman" panose="02020603050405020304" pitchFamily="18" charset="0"/>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b="1">
                          <a:solidFill>
                            <a:srgbClr val="000000"/>
                          </a:solidFill>
                          <a:latin typeface="宋体" panose="02010600030101010101" pitchFamily="2" charset="-122"/>
                          <a:cs typeface="Times New Roman" panose="02020603050405020304" pitchFamily="18" charset="0"/>
                        </a:rPr>
                        <a:t>XX</a:t>
                      </a:r>
                      <a:r>
                        <a:rPr lang="zh-CN" altLang="zh-CN" sz="1400" b="1">
                          <a:solidFill>
                            <a:srgbClr val="000000"/>
                          </a:solidFill>
                          <a:latin typeface="Times New Roman" panose="02020603050405020304" pitchFamily="18" charset="0"/>
                          <a:cs typeface="Times New Roman" panose="02020603050405020304" pitchFamily="18" charset="0"/>
                        </a:rPr>
                        <a:t>年</a:t>
                      </a:r>
                      <a:endParaRPr lang="zh-CN" altLang="zh-CN" sz="1400">
                        <a:latin typeface="Times New Roman" panose="02020603050405020304" pitchFamily="18" charset="0"/>
                        <a:ea typeface="Times New Roman" panose="02020603050405020304" pitchFamily="18" charset="0"/>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b="1">
                          <a:solidFill>
                            <a:srgbClr val="000000"/>
                          </a:solidFill>
                          <a:latin typeface="宋体" panose="02010600030101010101" pitchFamily="2" charset="-122"/>
                          <a:cs typeface="Times New Roman" panose="02020603050405020304" pitchFamily="18" charset="0"/>
                        </a:rPr>
                        <a:t>2019</a:t>
                      </a:r>
                      <a:r>
                        <a:rPr lang="zh-CN" altLang="zh-CN" sz="1400" b="1">
                          <a:solidFill>
                            <a:srgbClr val="000000"/>
                          </a:solidFill>
                          <a:latin typeface="Times New Roman" panose="02020603050405020304" pitchFamily="18" charset="0"/>
                          <a:cs typeface="Times New Roman" panose="02020603050405020304" pitchFamily="18" charset="0"/>
                        </a:rPr>
                        <a:t>年</a:t>
                      </a:r>
                      <a:r>
                        <a:rPr lang="en-US" altLang="zh-CN" sz="1400" b="1">
                          <a:solidFill>
                            <a:srgbClr val="000000"/>
                          </a:solidFill>
                          <a:latin typeface="Times New Roman" panose="02020603050405020304" pitchFamily="18" charset="0"/>
                          <a:cs typeface="Times New Roman" panose="02020603050405020304" pitchFamily="18" charset="0"/>
                        </a:rPr>
                        <a:t>1-8</a:t>
                      </a:r>
                      <a:r>
                        <a:rPr lang="zh-CN" altLang="zh-CN" sz="1400" b="1">
                          <a:solidFill>
                            <a:srgbClr val="000000"/>
                          </a:solidFill>
                          <a:latin typeface="Times New Roman" panose="02020603050405020304" pitchFamily="18" charset="0"/>
                          <a:cs typeface="Times New Roman" panose="02020603050405020304" pitchFamily="18" charset="0"/>
                        </a:rPr>
                        <a:t>月</a:t>
                      </a:r>
                      <a:endParaRPr lang="zh-CN" altLang="zh-CN" sz="1400">
                        <a:latin typeface="Times New Roman" panose="02020603050405020304" pitchFamily="18" charset="0"/>
                        <a:ea typeface="Times New Roman" panose="02020603050405020304" pitchFamily="18" charset="0"/>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一、下设分支机构（含筹建）</a:t>
                      </a:r>
                      <a:endParaRPr lang="zh-CN" altLang="zh-CN" sz="1400">
                        <a:latin typeface="Times New Roman" panose="02020603050405020304" pitchFamily="18" charset="0"/>
                        <a:ea typeface="Times New Roman" panose="02020603050405020304" pitchFamily="18" charset="0"/>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43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其中：筹建机构数</a:t>
                      </a:r>
                      <a:endParaRPr lang="zh-CN" altLang="zh-CN" sz="1400">
                        <a:latin typeface="Times New Roman" panose="02020603050405020304" pitchFamily="18" charset="0"/>
                        <a:ea typeface="Times New Roman" panose="02020603050405020304" pitchFamily="18" charset="0"/>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二、员工总数（含营销员）</a:t>
                      </a:r>
                      <a:endParaRPr lang="zh-CN" altLang="zh-CN" sz="1400">
                        <a:latin typeface="Times New Roman" panose="02020603050405020304" pitchFamily="18" charset="0"/>
                        <a:ea typeface="Times New Roman" panose="02020603050405020304" pitchFamily="18" charset="0"/>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43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（一）高管人员</a:t>
                      </a:r>
                      <a:endParaRPr lang="zh-CN" altLang="zh-CN" sz="1400">
                        <a:latin typeface="Times New Roman" panose="02020603050405020304" pitchFamily="18" charset="0"/>
                        <a:ea typeface="Times New Roman" panose="02020603050405020304" pitchFamily="18" charset="0"/>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238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其中：从事保险工作</a:t>
                      </a:r>
                      <a:r>
                        <a:rPr lang="en-US" altLang="zh-CN" sz="1400">
                          <a:solidFill>
                            <a:srgbClr val="000000"/>
                          </a:solidFill>
                          <a:latin typeface="宋体" panose="02010600030101010101" pitchFamily="2" charset="-122"/>
                          <a:cs typeface="Times New Roman" panose="02020603050405020304" pitchFamily="18" charset="0"/>
                        </a:rPr>
                        <a:t>10</a:t>
                      </a:r>
                      <a:r>
                        <a:rPr lang="zh-CN" altLang="zh-CN" sz="1400">
                          <a:solidFill>
                            <a:srgbClr val="000000"/>
                          </a:solidFill>
                          <a:latin typeface="Times New Roman" panose="02020603050405020304" pitchFamily="18" charset="0"/>
                        </a:rPr>
                        <a:t>年以上（含</a:t>
                      </a:r>
                      <a:r>
                        <a:rPr lang="en-US" altLang="zh-CN" sz="1400">
                          <a:solidFill>
                            <a:srgbClr val="000000"/>
                          </a:solidFill>
                          <a:latin typeface="宋体" panose="02010600030101010101" pitchFamily="2" charset="-122"/>
                          <a:cs typeface="Times New Roman" panose="02020603050405020304" pitchFamily="18" charset="0"/>
                        </a:rPr>
                        <a:t>10</a:t>
                      </a:r>
                      <a:r>
                        <a:rPr lang="zh-CN" altLang="zh-CN" sz="1400">
                          <a:solidFill>
                            <a:srgbClr val="000000"/>
                          </a:solidFill>
                          <a:latin typeface="Times New Roman" panose="02020603050405020304" pitchFamily="18" charset="0"/>
                        </a:rPr>
                        <a:t>年）</a:t>
                      </a:r>
                      <a:endParaRPr lang="zh-CN" altLang="zh-CN" sz="1400">
                        <a:latin typeface="Times New Roman" panose="02020603050405020304" pitchFamily="18" charset="0"/>
                        <a:ea typeface="Times New Roman" panose="02020603050405020304" pitchFamily="18" charset="0"/>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（二）中层干部</a:t>
                      </a:r>
                      <a:endParaRPr lang="zh-CN" altLang="zh-CN" sz="1400">
                        <a:latin typeface="Times New Roman" panose="02020603050405020304" pitchFamily="18" charset="0"/>
                        <a:ea typeface="Times New Roman" panose="02020603050405020304" pitchFamily="18" charset="0"/>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238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其中：从事保险工作</a:t>
                      </a:r>
                      <a:r>
                        <a:rPr lang="en-US" altLang="zh-CN" sz="1400">
                          <a:solidFill>
                            <a:srgbClr val="000000"/>
                          </a:solidFill>
                          <a:latin typeface="宋体" panose="02010600030101010101" pitchFamily="2" charset="-122"/>
                          <a:cs typeface="Times New Roman" panose="02020603050405020304" pitchFamily="18" charset="0"/>
                        </a:rPr>
                        <a:t>10</a:t>
                      </a:r>
                      <a:r>
                        <a:rPr lang="zh-CN" altLang="zh-CN" sz="1400">
                          <a:solidFill>
                            <a:srgbClr val="000000"/>
                          </a:solidFill>
                          <a:latin typeface="Times New Roman" panose="02020603050405020304" pitchFamily="18" charset="0"/>
                        </a:rPr>
                        <a:t>年以上（含</a:t>
                      </a:r>
                      <a:r>
                        <a:rPr lang="en-US" altLang="zh-CN" sz="1400">
                          <a:solidFill>
                            <a:srgbClr val="000000"/>
                          </a:solidFill>
                          <a:latin typeface="宋体" panose="02010600030101010101" pitchFamily="2" charset="-122"/>
                          <a:cs typeface="Times New Roman" panose="02020603050405020304" pitchFamily="18" charset="0"/>
                        </a:rPr>
                        <a:t>10</a:t>
                      </a:r>
                      <a:r>
                        <a:rPr lang="zh-CN" altLang="zh-CN" sz="1400">
                          <a:solidFill>
                            <a:srgbClr val="000000"/>
                          </a:solidFill>
                          <a:latin typeface="Times New Roman" panose="02020603050405020304" pitchFamily="18" charset="0"/>
                        </a:rPr>
                        <a:t>年）</a:t>
                      </a:r>
                      <a:endParaRPr lang="zh-CN" altLang="zh-CN" sz="1400">
                        <a:latin typeface="Times New Roman" panose="02020603050405020304" pitchFamily="18" charset="0"/>
                        <a:ea typeface="Times New Roman" panose="02020603050405020304" pitchFamily="18" charset="0"/>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（三）一般员工</a:t>
                      </a:r>
                      <a:endParaRPr lang="zh-CN" altLang="zh-CN" sz="1400">
                        <a:latin typeface="Times New Roman" panose="02020603050405020304" pitchFamily="18" charset="0"/>
                        <a:ea typeface="Times New Roman" panose="02020603050405020304" pitchFamily="18" charset="0"/>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43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（四）保险营销员</a:t>
                      </a:r>
                      <a:endParaRPr lang="zh-CN" altLang="zh-CN" sz="1400">
                        <a:latin typeface="Times New Roman" panose="02020603050405020304" pitchFamily="18" charset="0"/>
                        <a:ea typeface="Times New Roman" panose="02020603050405020304" pitchFamily="18" charset="0"/>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其中：大学以上（含大学）</a:t>
                      </a:r>
                      <a:endParaRPr lang="zh-CN" altLang="zh-CN" sz="1400">
                        <a:latin typeface="Times New Roman" panose="02020603050405020304" pitchFamily="18" charset="0"/>
                        <a:ea typeface="Times New Roman" panose="02020603050405020304" pitchFamily="18" charset="0"/>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238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a:solidFill>
                            <a:srgbClr val="000000"/>
                          </a:solidFill>
                          <a:latin typeface="宋体" panose="02010600030101010101" pitchFamily="2" charset="-122"/>
                          <a:cs typeface="Times New Roman" panose="02020603050405020304" pitchFamily="18" charset="0"/>
                        </a:rPr>
                        <a:t>      </a:t>
                      </a:r>
                      <a:r>
                        <a:rPr lang="zh-CN" altLang="zh-CN" sz="1400">
                          <a:solidFill>
                            <a:srgbClr val="000000"/>
                          </a:solidFill>
                          <a:latin typeface="Times New Roman" panose="02020603050405020304" pitchFamily="18" charset="0"/>
                          <a:cs typeface="Times New Roman" panose="02020603050405020304" pitchFamily="18" charset="0"/>
                        </a:rPr>
                        <a:t>大专</a:t>
                      </a:r>
                      <a:endParaRPr lang="zh-CN" altLang="zh-CN" sz="1400">
                        <a:latin typeface="Times New Roman" panose="02020603050405020304" pitchFamily="18" charset="0"/>
                        <a:ea typeface="Times New Roman" panose="02020603050405020304" pitchFamily="18" charset="0"/>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43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其中：持证上岗人数</a:t>
                      </a:r>
                      <a:endParaRPr lang="zh-CN" altLang="zh-CN" sz="1400">
                        <a:latin typeface="Times New Roman" panose="02020603050405020304" pitchFamily="18" charset="0"/>
                        <a:ea typeface="Times New Roman" panose="02020603050405020304" pitchFamily="18" charset="0"/>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三、保险营销员持证率</a:t>
                      </a:r>
                      <a:endParaRPr lang="zh-CN" altLang="zh-CN" sz="1400">
                        <a:latin typeface="Times New Roman" panose="02020603050405020304" pitchFamily="18" charset="0"/>
                        <a:ea typeface="Times New Roman" panose="02020603050405020304" pitchFamily="18" charset="0"/>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四、保险营销员活动率</a:t>
                      </a:r>
                      <a:endParaRPr lang="zh-CN" altLang="zh-CN" sz="1400">
                        <a:latin typeface="Times New Roman" panose="02020603050405020304" pitchFamily="18" charset="0"/>
                        <a:ea typeface="Times New Roman" panose="02020603050405020304" pitchFamily="18" charset="0"/>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43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五、保险营销员新人留失率</a:t>
                      </a:r>
                      <a:endParaRPr lang="zh-CN" altLang="zh-CN" sz="1400">
                        <a:latin typeface="Times New Roman" panose="02020603050405020304" pitchFamily="18" charset="0"/>
                        <a:ea typeface="Times New Roman" panose="02020603050405020304" pitchFamily="18" charset="0"/>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六、客户来电来访中投诉率</a:t>
                      </a:r>
                      <a:endParaRPr lang="zh-CN" altLang="zh-CN" sz="1400">
                        <a:latin typeface="Times New Roman" panose="02020603050405020304" pitchFamily="18" charset="0"/>
                        <a:ea typeface="Times New Roman" panose="02020603050405020304" pitchFamily="18" charset="0"/>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43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七、客户电话回访满意率</a:t>
                      </a:r>
                      <a:endParaRPr lang="zh-CN" altLang="zh-CN" sz="1400">
                        <a:latin typeface="Times New Roman" panose="02020603050405020304" pitchFamily="18" charset="0"/>
                        <a:ea typeface="Times New Roman" panose="02020603050405020304" pitchFamily="18" charset="0"/>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八、保险营销员人均产能（元）</a:t>
                      </a:r>
                      <a:endParaRPr lang="zh-CN" altLang="zh-CN" sz="1400">
                        <a:latin typeface="Times New Roman" panose="02020603050405020304" pitchFamily="18" charset="0"/>
                        <a:ea typeface="Times New Roman" panose="02020603050405020304" pitchFamily="18" charset="0"/>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68580" marR="6858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1"/>
          <p:cNvSpPr>
            <a:spLocks noGrp="1"/>
          </p:cNvSpPr>
          <p:nvPr>
            <p:ph type="title"/>
          </p:nvPr>
        </p:nvSpPr>
        <p:spPr>
          <a:xfrm>
            <a:off x="1370013" y="301625"/>
            <a:ext cx="7313612" cy="895350"/>
          </a:xfrm>
          <a:ln/>
        </p:spPr>
        <p:txBody>
          <a:bodyPr vert="horz" wrap="square" lIns="91440" tIns="45720" rIns="91440" bIns="45720" anchor="b"/>
          <a:p>
            <a:endParaRPr lang="zh-CN" altLang="en-US"/>
          </a:p>
        </p:txBody>
      </p:sp>
      <p:sp>
        <p:nvSpPr>
          <p:cNvPr id="26626" name="内容占位符 2"/>
          <p:cNvSpPr>
            <a:spLocks noGrp="1"/>
          </p:cNvSpPr>
          <p:nvPr>
            <p:ph idx="1"/>
          </p:nvPr>
        </p:nvSpPr>
        <p:spPr>
          <a:xfrm>
            <a:off x="1370013" y="1628775"/>
            <a:ext cx="7423150" cy="5072063"/>
          </a:xfrm>
          <a:ln/>
        </p:spPr>
        <p:txBody>
          <a:bodyPr vert="horz" wrap="square" lIns="91440" tIns="45720" rIns="91440" bIns="45720" anchor="t"/>
          <a:p>
            <a:pPr marL="0" indent="0">
              <a:lnSpc>
                <a:spcPts val="3000"/>
              </a:lnSpc>
              <a:spcBef>
                <a:spcPct val="0"/>
              </a:spcBef>
              <a:buNone/>
            </a:pPr>
            <a:r>
              <a:rPr lang="en-US" altLang="zh-CN" sz="2000" b="1"/>
              <a:t>(</a:t>
            </a:r>
            <a:r>
              <a:rPr lang="zh-CN" altLang="en-US" sz="2000" b="1"/>
              <a:t>二</a:t>
            </a:r>
            <a:r>
              <a:rPr lang="en-US" altLang="zh-CN" sz="2000" b="1"/>
              <a:t>)</a:t>
            </a:r>
            <a:r>
              <a:rPr lang="zh-CN" altLang="en-US" sz="2000" b="1"/>
              <a:t>保险业务基本统计指标实务</a:t>
            </a:r>
            <a:r>
              <a:rPr lang="zh-CN" altLang="zh-CN" sz="2000" b="1"/>
              <a:t>——</a:t>
            </a:r>
            <a:r>
              <a:rPr lang="zh-CN" altLang="en-US" sz="2000" b="1"/>
              <a:t>中国保险市场</a:t>
            </a:r>
            <a:r>
              <a:rPr lang="en-US" altLang="zh-CN" sz="2000" b="1"/>
              <a:t>2019</a:t>
            </a:r>
            <a:r>
              <a:rPr lang="zh-CN" altLang="en-US" sz="2000" b="1"/>
              <a:t>年经营状况分析</a:t>
            </a:r>
            <a:endParaRPr lang="zh-CN" altLang="en-US" sz="2000" b="1"/>
          </a:p>
          <a:p>
            <a:pPr marL="400050" lvl="1" indent="0">
              <a:lnSpc>
                <a:spcPts val="3000"/>
              </a:lnSpc>
              <a:spcBef>
                <a:spcPct val="0"/>
              </a:spcBef>
            </a:pPr>
            <a:r>
              <a:rPr lang="en-US" altLang="zh-CN" sz="1600" b="1"/>
              <a:t>1.</a:t>
            </a:r>
            <a:r>
              <a:rPr lang="zh-CN" altLang="en-US" sz="1600" b="1"/>
              <a:t>保险市场主体情况</a:t>
            </a:r>
            <a:endParaRPr lang="zh-CN" altLang="en-US" sz="1600" b="1"/>
          </a:p>
          <a:p>
            <a:pPr marL="400050" lvl="1" indent="0">
              <a:lnSpc>
                <a:spcPts val="3000"/>
              </a:lnSpc>
              <a:spcBef>
                <a:spcPct val="0"/>
              </a:spcBef>
            </a:pPr>
            <a:r>
              <a:rPr lang="en-US" altLang="zh-CN" sz="1600" b="1"/>
              <a:t>2.</a:t>
            </a:r>
            <a:r>
              <a:rPr lang="zh-CN" altLang="en-US" sz="1600" b="1"/>
              <a:t>保险业务发展情况</a:t>
            </a:r>
            <a:endParaRPr lang="zh-CN" altLang="en-US" sz="1600" b="1"/>
          </a:p>
          <a:p>
            <a:pPr marL="400050" lvl="1" indent="0">
              <a:lnSpc>
                <a:spcPts val="3000"/>
              </a:lnSpc>
              <a:spcBef>
                <a:spcPct val="0"/>
              </a:spcBef>
              <a:buNone/>
            </a:pPr>
            <a:r>
              <a:rPr lang="en-US" altLang="zh-CN" sz="1600" b="1"/>
              <a:t>     (1)</a:t>
            </a:r>
            <a:r>
              <a:rPr lang="zh-CN" altLang="en-US" sz="1600" b="1"/>
              <a:t>保险业务发展总体情况</a:t>
            </a:r>
            <a:endParaRPr lang="en-US" altLang="zh-CN" sz="1600" b="1"/>
          </a:p>
          <a:p>
            <a:pPr marL="400050" lvl="1" indent="0">
              <a:lnSpc>
                <a:spcPts val="3000"/>
              </a:lnSpc>
              <a:spcBef>
                <a:spcPct val="0"/>
              </a:spcBef>
              <a:buNone/>
            </a:pPr>
            <a:r>
              <a:rPr lang="en-US" altLang="zh-CN" sz="1600" b="1"/>
              <a:t>      (2)</a:t>
            </a:r>
            <a:r>
              <a:rPr lang="zh-CN" altLang="en-US" sz="1600" b="1"/>
              <a:t>财产险业务发展情况</a:t>
            </a:r>
            <a:endParaRPr lang="en-US" altLang="zh-CN" sz="2000" b="1"/>
          </a:p>
          <a:p>
            <a:pPr marL="400050" lvl="1" indent="0">
              <a:lnSpc>
                <a:spcPts val="3000"/>
              </a:lnSpc>
              <a:spcBef>
                <a:spcPct val="0"/>
              </a:spcBef>
            </a:pPr>
            <a:r>
              <a:rPr lang="en-US" altLang="zh-CN" sz="1600" b="1"/>
              <a:t>3.</a:t>
            </a:r>
            <a:r>
              <a:rPr lang="zh-CN" altLang="en-US" sz="1600" b="1"/>
              <a:t>人身险业务发展情况</a:t>
            </a:r>
            <a:endParaRPr lang="en-US" altLang="zh-CN" sz="2000" b="1"/>
          </a:p>
          <a:p>
            <a:pPr marL="400050" lvl="1" indent="0">
              <a:lnSpc>
                <a:spcPts val="3000"/>
              </a:lnSpc>
              <a:spcBef>
                <a:spcPct val="0"/>
              </a:spcBef>
            </a:pPr>
            <a:r>
              <a:rPr lang="en-US" altLang="zh-CN" sz="1600" b="1"/>
              <a:t>4.</a:t>
            </a:r>
            <a:r>
              <a:rPr lang="zh-CN" altLang="en-US" sz="1600" b="1"/>
              <a:t>保险公司财务状况</a:t>
            </a:r>
            <a:endParaRPr lang="zh-CN" altLang="en-US" sz="1600" b="1"/>
          </a:p>
          <a:p>
            <a:pPr marL="400050" lvl="1" indent="0">
              <a:lnSpc>
                <a:spcPts val="3000"/>
              </a:lnSpc>
              <a:spcBef>
                <a:spcPct val="0"/>
              </a:spcBef>
              <a:buNone/>
            </a:pPr>
            <a:r>
              <a:rPr lang="en-US" altLang="zh-CN" sz="1600" b="1"/>
              <a:t>     (1)</a:t>
            </a:r>
            <a:r>
              <a:rPr lang="zh-CN" altLang="en-US" sz="1600" b="1"/>
              <a:t>总资产状况</a:t>
            </a:r>
            <a:endParaRPr lang="en-US" altLang="zh-CN" sz="1600" b="1"/>
          </a:p>
          <a:p>
            <a:pPr marL="400050" lvl="1" indent="0">
              <a:lnSpc>
                <a:spcPts val="3000"/>
              </a:lnSpc>
              <a:spcBef>
                <a:spcPct val="0"/>
              </a:spcBef>
              <a:buNone/>
            </a:pPr>
            <a:r>
              <a:rPr lang="en-US" altLang="zh-CN" sz="1600" b="1"/>
              <a:t>     (2)</a:t>
            </a:r>
            <a:r>
              <a:rPr lang="zh-CN" altLang="en-US" sz="1600" b="1"/>
              <a:t>所有者权益状况</a:t>
            </a:r>
            <a:endParaRPr lang="en-US" altLang="zh-CN" sz="1600" b="1"/>
          </a:p>
          <a:p>
            <a:pPr marL="400050" lvl="1" indent="0">
              <a:lnSpc>
                <a:spcPts val="3000"/>
              </a:lnSpc>
              <a:spcBef>
                <a:spcPct val="0"/>
              </a:spcBef>
              <a:buNone/>
            </a:pPr>
            <a:r>
              <a:rPr lang="en-US" altLang="zh-CN" sz="1600" b="1"/>
              <a:t>     (3)</a:t>
            </a:r>
            <a:r>
              <a:rPr lang="zh-CN" altLang="en-US" sz="1600" b="1"/>
              <a:t>各项费用支出状况</a:t>
            </a:r>
            <a:endParaRPr lang="en-US" altLang="zh-CN" sz="1600" b="1"/>
          </a:p>
          <a:p>
            <a:pPr marL="400050" lvl="1" indent="0">
              <a:lnSpc>
                <a:spcPts val="3000"/>
              </a:lnSpc>
              <a:spcBef>
                <a:spcPct val="0"/>
              </a:spcBef>
              <a:buNone/>
            </a:pPr>
            <a:r>
              <a:rPr lang="en-US" altLang="zh-CN" sz="1600" b="1"/>
              <a:t>      (4)</a:t>
            </a:r>
            <a:r>
              <a:rPr lang="zh-CN" altLang="en-US" sz="1600" b="1"/>
              <a:t>利润情况</a:t>
            </a:r>
            <a:endParaRPr lang="en-US" altLang="zh-CN" sz="1600" b="1"/>
          </a:p>
          <a:p>
            <a:pPr marL="0" indent="0">
              <a:spcBef>
                <a:spcPct val="0"/>
              </a:spcBef>
              <a:buNone/>
            </a:pPr>
            <a:endParaRPr lang="zh-CN" altLang="zh-CN" sz="1000" b="1"/>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标题 1"/>
          <p:cNvSpPr>
            <a:spLocks noGrp="1"/>
          </p:cNvSpPr>
          <p:nvPr>
            <p:ph type="title"/>
          </p:nvPr>
        </p:nvSpPr>
        <p:spPr>
          <a:xfrm>
            <a:off x="1214438" y="357188"/>
            <a:ext cx="7313612" cy="1143000"/>
          </a:xfrm>
          <a:ln/>
        </p:spPr>
        <p:txBody>
          <a:bodyPr vert="horz" wrap="square" lIns="91440" tIns="45720" rIns="91440" bIns="45720" anchor="b"/>
          <a:p>
            <a:endParaRPr lang="zh-CN" altLang="en-US" sz="2400"/>
          </a:p>
        </p:txBody>
      </p:sp>
      <p:sp>
        <p:nvSpPr>
          <p:cNvPr id="27650" name="内容占位符 2"/>
          <p:cNvSpPr>
            <a:spLocks noGrp="1"/>
          </p:cNvSpPr>
          <p:nvPr>
            <p:ph idx="1"/>
          </p:nvPr>
        </p:nvSpPr>
        <p:spPr>
          <a:xfrm>
            <a:off x="1071563" y="1571625"/>
            <a:ext cx="7813675" cy="5072063"/>
          </a:xfrm>
          <a:ln/>
        </p:spPr>
        <p:txBody>
          <a:bodyPr vert="horz" wrap="square" lIns="91440" tIns="45720" rIns="91440" bIns="45720" anchor="t"/>
          <a:p>
            <a:r>
              <a:rPr lang="en-US" altLang="zh-CN" sz="2000"/>
              <a:t>(</a:t>
            </a:r>
            <a:r>
              <a:rPr lang="zh-CN" altLang="en-US" sz="2000"/>
              <a:t>二</a:t>
            </a:r>
            <a:r>
              <a:rPr lang="en-US" altLang="zh-CN" sz="2000"/>
              <a:t>)</a:t>
            </a:r>
            <a:r>
              <a:rPr lang="zh-CN" altLang="en-US" sz="2000"/>
              <a:t>保险业务基本统计指标实务</a:t>
            </a:r>
            <a:r>
              <a:rPr lang="zh-CN" altLang="zh-CN" sz="2000"/>
              <a:t>——</a:t>
            </a:r>
            <a:r>
              <a:rPr lang="zh-CN" altLang="en-US" sz="2000"/>
              <a:t>中国保险市</a:t>
            </a:r>
            <a:r>
              <a:rPr lang="en-US" altLang="zh-CN" sz="2000">
                <a:solidFill>
                  <a:srgbClr val="FF0000"/>
                </a:solidFill>
              </a:rPr>
              <a:t>2019</a:t>
            </a:r>
            <a:r>
              <a:rPr lang="zh-CN" altLang="en-US" sz="2000"/>
              <a:t>年经营状况分析</a:t>
            </a:r>
            <a:endParaRPr lang="en-US" altLang="zh-CN" sz="2000"/>
          </a:p>
          <a:p>
            <a:pPr>
              <a:lnSpc>
                <a:spcPts val="2565"/>
              </a:lnSpc>
            </a:pPr>
            <a:r>
              <a:rPr lang="en-US" altLang="zh-CN" sz="1800"/>
              <a:t>1.</a:t>
            </a:r>
            <a:r>
              <a:rPr lang="zh-CN" altLang="en-US" sz="1800"/>
              <a:t>保险市场主体情况</a:t>
            </a:r>
            <a:endParaRPr lang="zh-CN" altLang="en-US" sz="1800"/>
          </a:p>
          <a:p>
            <a:pPr>
              <a:lnSpc>
                <a:spcPts val="2565"/>
              </a:lnSpc>
            </a:pPr>
            <a:r>
              <a:rPr lang="en-US" altLang="zh-CN" sz="1800"/>
              <a:t>2.</a:t>
            </a:r>
            <a:r>
              <a:rPr lang="zh-CN" altLang="en-US" sz="1800"/>
              <a:t>保险业务发展情况</a:t>
            </a:r>
            <a:endParaRPr lang="zh-CN" altLang="en-US" sz="1800"/>
          </a:p>
          <a:p>
            <a:pPr>
              <a:lnSpc>
                <a:spcPts val="2565"/>
              </a:lnSpc>
              <a:buNone/>
            </a:pPr>
            <a:r>
              <a:rPr lang="en-US" altLang="zh-CN" sz="1800"/>
              <a:t>   (1)</a:t>
            </a:r>
            <a:r>
              <a:rPr lang="zh-CN" altLang="en-US" sz="1800" b="1"/>
              <a:t>保险业务发展总体情况</a:t>
            </a:r>
            <a:endParaRPr lang="zh-CN" altLang="en-US" sz="1800" b="1"/>
          </a:p>
          <a:p>
            <a:pPr>
              <a:lnSpc>
                <a:spcPts val="2565"/>
              </a:lnSpc>
              <a:buNone/>
            </a:pPr>
            <a:r>
              <a:rPr lang="zh-CN" altLang="en-US" sz="1800"/>
              <a:t>    </a:t>
            </a:r>
            <a:r>
              <a:rPr lang="en-US" altLang="zh-CN" sz="1800"/>
              <a:t>(2)</a:t>
            </a:r>
            <a:r>
              <a:rPr lang="zh-CN" altLang="en-US" sz="1800" b="1"/>
              <a:t>财产险业务发展情况</a:t>
            </a:r>
            <a:endParaRPr lang="en-US" altLang="zh-CN" sz="1800" b="1"/>
          </a:p>
          <a:p>
            <a:pPr>
              <a:lnSpc>
                <a:spcPts val="2565"/>
              </a:lnSpc>
              <a:buFont typeface="Wingdings" panose="05000000000000000000" pitchFamily="2" charset="2"/>
              <a:buChar char="l"/>
            </a:pPr>
            <a:r>
              <a:rPr lang="en-US" altLang="zh-CN" sz="1800"/>
              <a:t>3.</a:t>
            </a:r>
            <a:r>
              <a:rPr lang="zh-CN" altLang="en-US" sz="1800"/>
              <a:t>人身险业务发展情况</a:t>
            </a:r>
            <a:endParaRPr lang="en-US" altLang="zh-CN" sz="1800"/>
          </a:p>
          <a:p>
            <a:pPr>
              <a:lnSpc>
                <a:spcPts val="2565"/>
              </a:lnSpc>
            </a:pPr>
            <a:r>
              <a:rPr lang="en-US" altLang="zh-CN" sz="1800"/>
              <a:t>4.</a:t>
            </a:r>
            <a:r>
              <a:rPr lang="zh-CN" altLang="en-US" sz="1800"/>
              <a:t>保险公司财务状况</a:t>
            </a:r>
            <a:endParaRPr lang="zh-CN" altLang="en-US" sz="1800"/>
          </a:p>
          <a:p>
            <a:pPr lvl="1">
              <a:lnSpc>
                <a:spcPts val="2565"/>
              </a:lnSpc>
              <a:buNone/>
            </a:pPr>
            <a:r>
              <a:rPr lang="en-US" altLang="zh-CN" sz="1800"/>
              <a:t>(1)</a:t>
            </a:r>
            <a:r>
              <a:rPr lang="zh-CN" altLang="en-US" sz="1800" b="1"/>
              <a:t>总资产状况</a:t>
            </a:r>
            <a:endParaRPr lang="zh-CN" altLang="en-US" sz="1800" b="1"/>
          </a:p>
          <a:p>
            <a:pPr lvl="1">
              <a:lnSpc>
                <a:spcPts val="2565"/>
              </a:lnSpc>
              <a:buNone/>
            </a:pPr>
            <a:r>
              <a:rPr lang="en-US" altLang="zh-CN" sz="1800"/>
              <a:t>(2)</a:t>
            </a:r>
            <a:r>
              <a:rPr lang="zh-CN" altLang="en-US" sz="1800" b="1"/>
              <a:t>所有者权益状况</a:t>
            </a:r>
            <a:endParaRPr lang="zh-CN" altLang="en-US" sz="1800" b="1"/>
          </a:p>
          <a:p>
            <a:pPr lvl="1">
              <a:lnSpc>
                <a:spcPts val="2565"/>
              </a:lnSpc>
              <a:buNone/>
            </a:pPr>
            <a:r>
              <a:rPr lang="en-US" altLang="zh-CN" sz="1800"/>
              <a:t>(3)</a:t>
            </a:r>
            <a:r>
              <a:rPr lang="zh-CN" altLang="en-US" sz="1800" b="1"/>
              <a:t>各项费用支出状况</a:t>
            </a:r>
            <a:endParaRPr lang="zh-CN" altLang="en-US" sz="1800" b="1"/>
          </a:p>
          <a:p>
            <a:pPr lvl="1">
              <a:lnSpc>
                <a:spcPts val="2565"/>
              </a:lnSpc>
              <a:buNone/>
            </a:pPr>
            <a:r>
              <a:rPr lang="en-US" altLang="zh-CN" sz="1800"/>
              <a:t>(4)</a:t>
            </a:r>
            <a:r>
              <a:rPr lang="zh-CN" altLang="en-US" sz="1800" b="1"/>
              <a:t>利润情况</a:t>
            </a:r>
            <a:endParaRPr lang="en-US" altLang="zh-CN" sz="1800" b="1"/>
          </a:p>
          <a:p>
            <a:pPr>
              <a:buFont typeface="Wingdings" panose="05000000000000000000" pitchFamily="2" charset="2"/>
              <a:buChar char="l"/>
            </a:pPr>
            <a:endParaRPr lang="zh-CN" altLang="en-US" sz="2000">
              <a:solidFill>
                <a:srgbClr val="00B050"/>
              </a:solidFill>
            </a:endParaRPr>
          </a:p>
          <a:p>
            <a:pPr>
              <a:buNone/>
            </a:pPr>
            <a:endParaRPr lang="zh-CN" altLang="en-US" sz="1600" b="1"/>
          </a:p>
          <a:p>
            <a:pPr>
              <a:buNone/>
            </a:pPr>
            <a:endParaRPr lang="zh-CN" altLang="en-US" sz="16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标题 1"/>
          <p:cNvSpPr>
            <a:spLocks noGrp="1"/>
          </p:cNvSpPr>
          <p:nvPr>
            <p:ph type="title"/>
          </p:nvPr>
        </p:nvSpPr>
        <p:spPr>
          <a:xfrm>
            <a:off x="1279525" y="504825"/>
            <a:ext cx="7313613" cy="895350"/>
          </a:xfrm>
          <a:ln/>
        </p:spPr>
        <p:txBody>
          <a:bodyPr vert="horz" wrap="square" lIns="91440" tIns="45720" rIns="91440" bIns="45720" anchor="b"/>
          <a:p>
            <a:r>
              <a:rPr lang="zh-CN" altLang="en-US" sz="2800"/>
              <a:t>四、保险业务主要分析指标</a:t>
            </a:r>
            <a:endParaRPr lang="zh-CN" altLang="en-US" sz="2800"/>
          </a:p>
        </p:txBody>
      </p:sp>
      <p:sp>
        <p:nvSpPr>
          <p:cNvPr id="28674" name="内容占位符 2"/>
          <p:cNvSpPr>
            <a:spLocks noGrp="1"/>
          </p:cNvSpPr>
          <p:nvPr>
            <p:ph idx="1"/>
          </p:nvPr>
        </p:nvSpPr>
        <p:spPr>
          <a:xfrm>
            <a:off x="1279525" y="1609725"/>
            <a:ext cx="7693025" cy="5072063"/>
          </a:xfrm>
          <a:ln/>
        </p:spPr>
        <p:txBody>
          <a:bodyPr vert="horz" wrap="square" lIns="91440" tIns="45720" rIns="91440" bIns="45720" anchor="t"/>
          <a:p>
            <a:pPr>
              <a:buFont typeface="Wingdings" panose="05000000000000000000" pitchFamily="2" charset="2"/>
              <a:buChar char="l"/>
            </a:pPr>
            <a:r>
              <a:rPr lang="en-US" altLang="zh-CN" sz="2400"/>
              <a:t>(</a:t>
            </a:r>
            <a:r>
              <a:rPr lang="zh-CN" altLang="en-US" sz="2400"/>
              <a:t>一</a:t>
            </a:r>
            <a:r>
              <a:rPr lang="en-US" altLang="zh-CN" sz="2400"/>
              <a:t>)</a:t>
            </a:r>
            <a:r>
              <a:rPr lang="zh-CN" altLang="en-US" sz="2400"/>
              <a:t>业务发展指标</a:t>
            </a:r>
            <a:endParaRPr lang="zh-CN" altLang="en-US" sz="2400"/>
          </a:p>
          <a:p>
            <a:pPr lvl="1"/>
            <a:r>
              <a:rPr lang="en-US" altLang="zh-CN" sz="2000"/>
              <a:t>1.</a:t>
            </a:r>
            <a:r>
              <a:rPr lang="zh-CN" altLang="en-US" sz="2000"/>
              <a:t>承保率（广度）</a:t>
            </a:r>
            <a:endParaRPr lang="en-US" altLang="zh-CN" sz="2000"/>
          </a:p>
          <a:p>
            <a:pPr lvl="1">
              <a:buNone/>
            </a:pPr>
            <a:r>
              <a:rPr lang="zh-CN" altLang="en-US" sz="1800"/>
              <a:t>承保率（广度）</a:t>
            </a:r>
            <a:r>
              <a:rPr lang="en-US" altLang="zh-CN" sz="1800"/>
              <a:t>=</a:t>
            </a:r>
            <a:r>
              <a:rPr lang="en-US" altLang="zh-CN" sz="2400"/>
              <a:t>   </a:t>
            </a:r>
            <a:endParaRPr lang="en-US" altLang="zh-CN" sz="2400"/>
          </a:p>
          <a:p>
            <a:pPr>
              <a:buNone/>
            </a:pPr>
            <a:endParaRPr lang="en-US" altLang="zh-CN" sz="1800"/>
          </a:p>
          <a:p>
            <a:pPr>
              <a:buNone/>
            </a:pPr>
            <a:r>
              <a:rPr lang="zh-CN" altLang="en-US" sz="1800"/>
              <a:t>       </a:t>
            </a:r>
            <a:r>
              <a:rPr lang="zh-CN" altLang="en-US" sz="1600"/>
              <a:t>寿险密度</a:t>
            </a:r>
            <a:r>
              <a:rPr lang="en-US" altLang="zh-CN" sz="1600"/>
              <a:t>= </a:t>
            </a:r>
            <a:endParaRPr lang="en-US" altLang="zh-CN" sz="1800"/>
          </a:p>
          <a:p>
            <a:pPr>
              <a:buNone/>
            </a:pPr>
            <a:endParaRPr lang="en-US" altLang="zh-CN" sz="1800"/>
          </a:p>
          <a:p>
            <a:pPr lvl="1"/>
            <a:r>
              <a:rPr lang="en-US" altLang="zh-CN" sz="2000"/>
              <a:t>2.</a:t>
            </a:r>
            <a:r>
              <a:rPr lang="zh-CN" altLang="en-US" sz="2000"/>
              <a:t>承保深度</a:t>
            </a:r>
            <a:endParaRPr lang="en-US" altLang="zh-CN" sz="1400"/>
          </a:p>
          <a:p>
            <a:pPr>
              <a:buNone/>
            </a:pPr>
            <a:endParaRPr lang="en-US" altLang="zh-CN" sz="1800"/>
          </a:p>
          <a:p>
            <a:pPr>
              <a:buNone/>
            </a:pPr>
            <a:r>
              <a:rPr lang="zh-CN" altLang="en-US" sz="1800"/>
              <a:t>     承保深度</a:t>
            </a:r>
            <a:r>
              <a:rPr lang="en-US" altLang="zh-CN" sz="1800"/>
              <a:t>=  </a:t>
            </a:r>
            <a:endParaRPr lang="en-US" altLang="zh-CN" sz="1800"/>
          </a:p>
          <a:p>
            <a:pPr>
              <a:buNone/>
            </a:pPr>
            <a:endParaRPr lang="en-US" altLang="zh-CN" sz="1800"/>
          </a:p>
          <a:p>
            <a:pPr>
              <a:buNone/>
            </a:pPr>
            <a:r>
              <a:rPr lang="zh-CN" altLang="en-US" sz="1800"/>
              <a:t>      寿险深度</a:t>
            </a:r>
            <a:r>
              <a:rPr lang="en-US" altLang="zh-CN" sz="1800"/>
              <a:t>= </a:t>
            </a:r>
            <a:endParaRPr lang="zh-CN" altLang="zh-CN" sz="1800"/>
          </a:p>
        </p:txBody>
      </p:sp>
      <p:graphicFrame>
        <p:nvGraphicFramePr>
          <p:cNvPr id="28675" name="Object 1"/>
          <p:cNvGraphicFramePr/>
          <p:nvPr/>
        </p:nvGraphicFramePr>
        <p:xfrm>
          <a:off x="3560763" y="2433638"/>
          <a:ext cx="1130300" cy="419100"/>
        </p:xfrm>
        <a:graphic>
          <a:graphicData uri="http://schemas.openxmlformats.org/presentationml/2006/ole">
            <mc:AlternateContent xmlns:mc="http://schemas.openxmlformats.org/markup-compatibility/2006">
              <mc:Choice xmlns:v="urn:schemas-microsoft-com:vml" Requires="v">
                <p:oleObj spid="_x0000_s3076" name="" r:id="rId1" imgW="19526250" imgH="7239000" progId="Equation.DSMT4">
                  <p:embed/>
                </p:oleObj>
              </mc:Choice>
              <mc:Fallback>
                <p:oleObj name="" r:id="rId1" imgW="19526250" imgH="7239000" progId="Equation.DSMT4">
                  <p:embed/>
                  <p:pic>
                    <p:nvPicPr>
                      <p:cNvPr id="0" name="图片 3075"/>
                      <p:cNvPicPr/>
                      <p:nvPr/>
                    </p:nvPicPr>
                    <p:blipFill>
                      <a:blip r:embed="rId2"/>
                      <a:stretch>
                        <a:fillRect/>
                      </a:stretch>
                    </p:blipFill>
                    <p:spPr>
                      <a:xfrm>
                        <a:off x="3560763" y="2433638"/>
                        <a:ext cx="1130300" cy="419100"/>
                      </a:xfrm>
                      <a:prstGeom prst="rect">
                        <a:avLst/>
                      </a:prstGeom>
                      <a:noFill/>
                      <a:ln w="38100">
                        <a:noFill/>
                        <a:miter/>
                      </a:ln>
                    </p:spPr>
                  </p:pic>
                </p:oleObj>
              </mc:Fallback>
            </mc:AlternateContent>
          </a:graphicData>
        </a:graphic>
      </p:graphicFrame>
      <p:graphicFrame>
        <p:nvGraphicFramePr>
          <p:cNvPr id="28676" name="Object 2"/>
          <p:cNvGraphicFramePr/>
          <p:nvPr/>
        </p:nvGraphicFramePr>
        <p:xfrm>
          <a:off x="5126038" y="2349500"/>
          <a:ext cx="2235200" cy="419100"/>
        </p:xfrm>
        <a:graphic>
          <a:graphicData uri="http://schemas.openxmlformats.org/presentationml/2006/ole">
            <mc:AlternateContent xmlns:mc="http://schemas.openxmlformats.org/markup-compatibility/2006">
              <mc:Choice xmlns:v="urn:schemas-microsoft-com:vml" Requires="v">
                <p:oleObj spid="_x0000_s3080" name="" r:id="rId3" imgW="38623875" imgH="7239000" progId="Equation.DSMT4">
                  <p:embed/>
                </p:oleObj>
              </mc:Choice>
              <mc:Fallback>
                <p:oleObj name="" r:id="rId3" imgW="38623875" imgH="7239000" progId="Equation.DSMT4">
                  <p:embed/>
                  <p:pic>
                    <p:nvPicPr>
                      <p:cNvPr id="0" name="图片 3079"/>
                      <p:cNvPicPr/>
                      <p:nvPr/>
                    </p:nvPicPr>
                    <p:blipFill>
                      <a:blip r:embed="rId4"/>
                      <a:stretch>
                        <a:fillRect/>
                      </a:stretch>
                    </p:blipFill>
                    <p:spPr>
                      <a:xfrm>
                        <a:off x="5126038" y="2349500"/>
                        <a:ext cx="2235200" cy="419100"/>
                      </a:xfrm>
                      <a:prstGeom prst="rect">
                        <a:avLst/>
                      </a:prstGeom>
                      <a:noFill/>
                      <a:ln w="38100">
                        <a:noFill/>
                        <a:miter/>
                      </a:ln>
                    </p:spPr>
                  </p:pic>
                </p:oleObj>
              </mc:Fallback>
            </mc:AlternateContent>
          </a:graphicData>
        </a:graphic>
      </p:graphicFrame>
      <p:graphicFrame>
        <p:nvGraphicFramePr>
          <p:cNvPr id="28677" name="Object 3"/>
          <p:cNvGraphicFramePr/>
          <p:nvPr/>
        </p:nvGraphicFramePr>
        <p:xfrm>
          <a:off x="2916238" y="3082925"/>
          <a:ext cx="977900" cy="536575"/>
        </p:xfrm>
        <a:graphic>
          <a:graphicData uri="http://schemas.openxmlformats.org/presentationml/2006/ole">
            <mc:AlternateContent xmlns:mc="http://schemas.openxmlformats.org/markup-compatibility/2006">
              <mc:Choice xmlns:v="urn:schemas-microsoft-com:vml" Requires="v">
                <p:oleObj spid="_x0000_s3086" name="" r:id="rId5" imgW="16897350" imgH="7239000" progId="Equation.DSMT4">
                  <p:embed/>
                </p:oleObj>
              </mc:Choice>
              <mc:Fallback>
                <p:oleObj name="" r:id="rId5" imgW="16897350" imgH="7239000" progId="Equation.DSMT4">
                  <p:embed/>
                  <p:pic>
                    <p:nvPicPr>
                      <p:cNvPr id="0" name="图片 3085"/>
                      <p:cNvPicPr/>
                      <p:nvPr/>
                    </p:nvPicPr>
                    <p:blipFill>
                      <a:blip r:embed="rId6"/>
                      <a:stretch>
                        <a:fillRect/>
                      </a:stretch>
                    </p:blipFill>
                    <p:spPr>
                      <a:xfrm>
                        <a:off x="2916238" y="3082925"/>
                        <a:ext cx="977900" cy="536575"/>
                      </a:xfrm>
                      <a:prstGeom prst="rect">
                        <a:avLst/>
                      </a:prstGeom>
                      <a:noFill/>
                      <a:ln w="38100">
                        <a:noFill/>
                        <a:miter/>
                      </a:ln>
                    </p:spPr>
                  </p:pic>
                </p:oleObj>
              </mc:Fallback>
            </mc:AlternateContent>
          </a:graphicData>
        </a:graphic>
      </p:graphicFrame>
      <p:graphicFrame>
        <p:nvGraphicFramePr>
          <p:cNvPr id="28678" name="Object 4"/>
          <p:cNvGraphicFramePr/>
          <p:nvPr/>
        </p:nvGraphicFramePr>
        <p:xfrm>
          <a:off x="2895600" y="4443413"/>
          <a:ext cx="1866900" cy="419100"/>
        </p:xfrm>
        <a:graphic>
          <a:graphicData uri="http://schemas.openxmlformats.org/presentationml/2006/ole">
            <mc:AlternateContent xmlns:mc="http://schemas.openxmlformats.org/markup-compatibility/2006">
              <mc:Choice xmlns:v="urn:schemas-microsoft-com:vml" Requires="v">
                <p:oleObj spid="_x0000_s3085" name="" r:id="rId7" imgW="32251650" imgH="7239000" progId="Equation.DSMT4">
                  <p:embed/>
                </p:oleObj>
              </mc:Choice>
              <mc:Fallback>
                <p:oleObj name="" r:id="rId7" imgW="32251650" imgH="7239000" progId="Equation.DSMT4">
                  <p:embed/>
                  <p:pic>
                    <p:nvPicPr>
                      <p:cNvPr id="0" name="图片 3084"/>
                      <p:cNvPicPr/>
                      <p:nvPr/>
                    </p:nvPicPr>
                    <p:blipFill>
                      <a:blip r:embed="rId8"/>
                      <a:stretch>
                        <a:fillRect/>
                      </a:stretch>
                    </p:blipFill>
                    <p:spPr>
                      <a:xfrm>
                        <a:off x="2895600" y="4443413"/>
                        <a:ext cx="1866900" cy="419100"/>
                      </a:xfrm>
                      <a:prstGeom prst="rect">
                        <a:avLst/>
                      </a:prstGeom>
                      <a:noFill/>
                      <a:ln w="38100">
                        <a:noFill/>
                        <a:miter/>
                      </a:ln>
                    </p:spPr>
                  </p:pic>
                </p:oleObj>
              </mc:Fallback>
            </mc:AlternateContent>
          </a:graphicData>
        </a:graphic>
      </p:graphicFrame>
      <p:graphicFrame>
        <p:nvGraphicFramePr>
          <p:cNvPr id="28679" name="Object 5"/>
          <p:cNvGraphicFramePr/>
          <p:nvPr/>
        </p:nvGraphicFramePr>
        <p:xfrm>
          <a:off x="2932113" y="5100638"/>
          <a:ext cx="977900" cy="419100"/>
        </p:xfrm>
        <a:graphic>
          <a:graphicData uri="http://schemas.openxmlformats.org/presentationml/2006/ole">
            <mc:AlternateContent xmlns:mc="http://schemas.openxmlformats.org/markup-compatibility/2006">
              <mc:Choice xmlns:v="urn:schemas-microsoft-com:vml" Requires="v">
                <p:oleObj spid="_x0000_s3077" name="" r:id="rId9" imgW="16897350" imgH="7239000" progId="Equation.DSMT4">
                  <p:embed/>
                </p:oleObj>
              </mc:Choice>
              <mc:Fallback>
                <p:oleObj name="" r:id="rId9" imgW="16897350" imgH="7239000" progId="Equation.DSMT4">
                  <p:embed/>
                  <p:pic>
                    <p:nvPicPr>
                      <p:cNvPr id="0" name="图片 3076"/>
                      <p:cNvPicPr/>
                      <p:nvPr/>
                    </p:nvPicPr>
                    <p:blipFill>
                      <a:blip r:embed="rId10"/>
                      <a:stretch>
                        <a:fillRect/>
                      </a:stretch>
                    </p:blipFill>
                    <p:spPr>
                      <a:xfrm>
                        <a:off x="2932113" y="5100638"/>
                        <a:ext cx="977900" cy="419100"/>
                      </a:xfrm>
                      <a:prstGeom prst="rect">
                        <a:avLst/>
                      </a:prstGeom>
                      <a:noFill/>
                      <a:ln w="38100">
                        <a:noFill/>
                        <a:miter/>
                      </a:ln>
                    </p:spPr>
                  </p:pic>
                </p:oleObj>
              </mc:Fallback>
            </mc:AlternateContent>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7" name="标题 1"/>
          <p:cNvSpPr>
            <a:spLocks noGrp="1"/>
          </p:cNvSpPr>
          <p:nvPr>
            <p:ph type="title"/>
          </p:nvPr>
        </p:nvSpPr>
        <p:spPr>
          <a:ln/>
        </p:spPr>
        <p:txBody>
          <a:bodyPr vert="horz" wrap="square" lIns="91440" tIns="45720" rIns="91440" bIns="45720" anchor="b"/>
          <a:p>
            <a:endParaRPr lang="zh-CN" altLang="en-US"/>
          </a:p>
        </p:txBody>
      </p:sp>
      <p:sp>
        <p:nvSpPr>
          <p:cNvPr id="29698" name="内容占位符 2"/>
          <p:cNvSpPr>
            <a:spLocks noGrp="1"/>
          </p:cNvSpPr>
          <p:nvPr>
            <p:ph idx="1"/>
          </p:nvPr>
        </p:nvSpPr>
        <p:spPr>
          <a:xfrm>
            <a:off x="1370013" y="1628775"/>
            <a:ext cx="7559675" cy="4943475"/>
          </a:xfrm>
          <a:ln/>
        </p:spPr>
        <p:txBody>
          <a:bodyPr vert="horz" wrap="square" lIns="91440" tIns="45720" rIns="91440" bIns="45720" anchor="t"/>
          <a:p>
            <a:pPr>
              <a:lnSpc>
                <a:spcPts val="3000"/>
              </a:lnSpc>
            </a:pPr>
            <a:r>
              <a:rPr lang="en-US" altLang="zh-CN" sz="2000"/>
              <a:t>3.</a:t>
            </a:r>
            <a:r>
              <a:rPr lang="zh-CN" altLang="en-US" sz="2000"/>
              <a:t>人均保费收入</a:t>
            </a:r>
            <a:endParaRPr lang="en-US" altLang="zh-CN" sz="2000"/>
          </a:p>
          <a:p>
            <a:pPr>
              <a:lnSpc>
                <a:spcPts val="3000"/>
              </a:lnSpc>
              <a:buNone/>
            </a:pPr>
            <a:r>
              <a:rPr lang="en-US" altLang="zh-CN" sz="2000"/>
              <a:t>    </a:t>
            </a:r>
            <a:r>
              <a:rPr lang="zh-CN" altLang="en-US" sz="1600"/>
              <a:t>人均保费收入</a:t>
            </a:r>
            <a:r>
              <a:rPr lang="en-US" altLang="zh-CN" sz="1600"/>
              <a:t>=</a:t>
            </a:r>
            <a:endParaRPr lang="zh-CN" altLang="zh-CN" sz="1800"/>
          </a:p>
          <a:p>
            <a:pPr>
              <a:lnSpc>
                <a:spcPts val="3000"/>
              </a:lnSpc>
            </a:pPr>
            <a:r>
              <a:rPr lang="en-US" altLang="zh-CN" sz="2000"/>
              <a:t>4.</a:t>
            </a:r>
            <a:r>
              <a:rPr lang="zh-CN" altLang="en-US" sz="2000"/>
              <a:t>人均费用</a:t>
            </a:r>
            <a:endParaRPr lang="en-US" altLang="zh-CN" sz="2000"/>
          </a:p>
          <a:p>
            <a:pPr>
              <a:lnSpc>
                <a:spcPts val="3000"/>
              </a:lnSpc>
              <a:buNone/>
            </a:pPr>
            <a:r>
              <a:rPr lang="en-US" altLang="zh-CN" sz="1600"/>
              <a:t>     </a:t>
            </a:r>
            <a:r>
              <a:rPr lang="zh-CN" altLang="en-US" sz="1600"/>
              <a:t>人均费用</a:t>
            </a:r>
            <a:r>
              <a:rPr lang="en-US" altLang="zh-CN" sz="1600"/>
              <a:t>=</a:t>
            </a:r>
            <a:endParaRPr lang="zh-CN" altLang="zh-CN" sz="1600"/>
          </a:p>
          <a:p>
            <a:pPr>
              <a:lnSpc>
                <a:spcPts val="3000"/>
              </a:lnSpc>
            </a:pPr>
            <a:r>
              <a:rPr lang="en-US" altLang="zh-CN" sz="2000"/>
              <a:t>5.</a:t>
            </a:r>
            <a:r>
              <a:rPr lang="zh-CN" altLang="en-US" sz="2000"/>
              <a:t>人均利润</a:t>
            </a:r>
            <a:endParaRPr lang="en-US" altLang="zh-CN" sz="2000"/>
          </a:p>
          <a:p>
            <a:pPr>
              <a:lnSpc>
                <a:spcPts val="3000"/>
              </a:lnSpc>
              <a:buNone/>
            </a:pPr>
            <a:r>
              <a:rPr lang="en-US" altLang="zh-CN" sz="1600"/>
              <a:t>     </a:t>
            </a:r>
            <a:r>
              <a:rPr lang="zh-CN" altLang="en-US" sz="1600"/>
              <a:t>人均利润</a:t>
            </a:r>
            <a:r>
              <a:rPr lang="en-US" altLang="zh-CN" sz="1600"/>
              <a:t>=</a:t>
            </a:r>
            <a:endParaRPr lang="zh-CN" altLang="zh-CN" sz="1600"/>
          </a:p>
          <a:p>
            <a:pPr>
              <a:lnSpc>
                <a:spcPts val="3000"/>
              </a:lnSpc>
            </a:pPr>
            <a:r>
              <a:rPr lang="en-US" altLang="zh-CN" sz="2000"/>
              <a:t>6.</a:t>
            </a:r>
            <a:r>
              <a:rPr lang="zh-CN" altLang="en-US" sz="2000"/>
              <a:t>计划完成率</a:t>
            </a:r>
            <a:endParaRPr lang="en-US" altLang="zh-CN" sz="2000"/>
          </a:p>
          <a:p>
            <a:pPr>
              <a:lnSpc>
                <a:spcPts val="3000"/>
              </a:lnSpc>
              <a:buNone/>
            </a:pPr>
            <a:r>
              <a:rPr lang="en-US" altLang="zh-CN" sz="1600"/>
              <a:t>     </a:t>
            </a:r>
            <a:r>
              <a:rPr lang="zh-CN" altLang="en-US" sz="1600"/>
              <a:t>计划完成率</a:t>
            </a:r>
            <a:r>
              <a:rPr lang="en-US" altLang="zh-CN" sz="1600"/>
              <a:t>=</a:t>
            </a:r>
            <a:endParaRPr lang="zh-CN" altLang="zh-CN" sz="1600"/>
          </a:p>
          <a:p>
            <a:pPr>
              <a:lnSpc>
                <a:spcPts val="3000"/>
              </a:lnSpc>
              <a:buNone/>
            </a:pPr>
            <a:r>
              <a:rPr lang="en-US" altLang="zh-CN" sz="2000"/>
              <a:t>   </a:t>
            </a:r>
            <a:endParaRPr lang="en-US" altLang="zh-CN" sz="2000"/>
          </a:p>
        </p:txBody>
      </p:sp>
      <p:graphicFrame>
        <p:nvGraphicFramePr>
          <p:cNvPr id="29699" name="Object 2"/>
          <p:cNvGraphicFramePr/>
          <p:nvPr/>
        </p:nvGraphicFramePr>
        <p:xfrm>
          <a:off x="3203575" y="2005013"/>
          <a:ext cx="1174750" cy="504825"/>
        </p:xfrm>
        <a:graphic>
          <a:graphicData uri="http://schemas.openxmlformats.org/presentationml/2006/ole">
            <mc:AlternateContent xmlns:mc="http://schemas.openxmlformats.org/markup-compatibility/2006">
              <mc:Choice xmlns:v="urn:schemas-microsoft-com:vml" Requires="v">
                <p:oleObj spid="_x0000_s3083" name="" r:id="rId1" imgW="16897350" imgH="7239000" progId="Equation.DSMT4">
                  <p:embed/>
                </p:oleObj>
              </mc:Choice>
              <mc:Fallback>
                <p:oleObj name="" r:id="rId1" imgW="16897350" imgH="7239000" progId="Equation.DSMT4">
                  <p:embed/>
                  <p:pic>
                    <p:nvPicPr>
                      <p:cNvPr id="0" name="图片 3082"/>
                      <p:cNvPicPr/>
                      <p:nvPr/>
                    </p:nvPicPr>
                    <p:blipFill>
                      <a:blip r:embed="rId2"/>
                      <a:stretch>
                        <a:fillRect/>
                      </a:stretch>
                    </p:blipFill>
                    <p:spPr>
                      <a:xfrm>
                        <a:off x="3203575" y="2005013"/>
                        <a:ext cx="1174750" cy="504825"/>
                      </a:xfrm>
                      <a:prstGeom prst="rect">
                        <a:avLst/>
                      </a:prstGeom>
                      <a:noFill/>
                      <a:ln w="38100">
                        <a:noFill/>
                        <a:miter/>
                      </a:ln>
                    </p:spPr>
                  </p:pic>
                </p:oleObj>
              </mc:Fallback>
            </mc:AlternateContent>
          </a:graphicData>
        </a:graphic>
      </p:graphicFrame>
      <p:graphicFrame>
        <p:nvGraphicFramePr>
          <p:cNvPr id="29700" name="Object 3"/>
          <p:cNvGraphicFramePr/>
          <p:nvPr/>
        </p:nvGraphicFramePr>
        <p:xfrm>
          <a:off x="2916238" y="2836863"/>
          <a:ext cx="1174750" cy="503237"/>
        </p:xfrm>
        <a:graphic>
          <a:graphicData uri="http://schemas.openxmlformats.org/presentationml/2006/ole">
            <mc:AlternateContent xmlns:mc="http://schemas.openxmlformats.org/markup-compatibility/2006">
              <mc:Choice xmlns:v="urn:schemas-microsoft-com:vml" Requires="v">
                <p:oleObj spid="_x0000_s3078" name="" r:id="rId3" imgW="16897350" imgH="7239000" progId="Equation.DSMT4">
                  <p:embed/>
                </p:oleObj>
              </mc:Choice>
              <mc:Fallback>
                <p:oleObj name="" r:id="rId3" imgW="16897350" imgH="7239000" progId="Equation.DSMT4">
                  <p:embed/>
                  <p:pic>
                    <p:nvPicPr>
                      <p:cNvPr id="0" name="图片 3077"/>
                      <p:cNvPicPr/>
                      <p:nvPr/>
                    </p:nvPicPr>
                    <p:blipFill>
                      <a:blip r:embed="rId4"/>
                      <a:stretch>
                        <a:fillRect/>
                      </a:stretch>
                    </p:blipFill>
                    <p:spPr>
                      <a:xfrm>
                        <a:off x="2916238" y="2836863"/>
                        <a:ext cx="1174750" cy="503237"/>
                      </a:xfrm>
                      <a:prstGeom prst="rect">
                        <a:avLst/>
                      </a:prstGeom>
                      <a:noFill/>
                      <a:ln w="38100">
                        <a:noFill/>
                        <a:miter/>
                      </a:ln>
                    </p:spPr>
                  </p:pic>
                </p:oleObj>
              </mc:Fallback>
            </mc:AlternateContent>
          </a:graphicData>
        </a:graphic>
      </p:graphicFrame>
      <p:graphicFrame>
        <p:nvGraphicFramePr>
          <p:cNvPr id="29701" name="Object 4"/>
          <p:cNvGraphicFramePr/>
          <p:nvPr/>
        </p:nvGraphicFramePr>
        <p:xfrm>
          <a:off x="2832100" y="3787775"/>
          <a:ext cx="1174750" cy="503238"/>
        </p:xfrm>
        <a:graphic>
          <a:graphicData uri="http://schemas.openxmlformats.org/presentationml/2006/ole">
            <mc:AlternateContent xmlns:mc="http://schemas.openxmlformats.org/markup-compatibility/2006">
              <mc:Choice xmlns:v="urn:schemas-microsoft-com:vml" Requires="v">
                <p:oleObj spid="_x0000_s3084" name="" r:id="rId5" imgW="16897350" imgH="7239000" progId="Equation.DSMT4">
                  <p:embed/>
                </p:oleObj>
              </mc:Choice>
              <mc:Fallback>
                <p:oleObj name="" r:id="rId5" imgW="16897350" imgH="7239000" progId="Equation.DSMT4">
                  <p:embed/>
                  <p:pic>
                    <p:nvPicPr>
                      <p:cNvPr id="0" name="图片 3083"/>
                      <p:cNvPicPr/>
                      <p:nvPr/>
                    </p:nvPicPr>
                    <p:blipFill>
                      <a:blip r:embed="rId6"/>
                      <a:stretch>
                        <a:fillRect/>
                      </a:stretch>
                    </p:blipFill>
                    <p:spPr>
                      <a:xfrm>
                        <a:off x="2832100" y="3787775"/>
                        <a:ext cx="1174750" cy="503238"/>
                      </a:xfrm>
                      <a:prstGeom prst="rect">
                        <a:avLst/>
                      </a:prstGeom>
                      <a:noFill/>
                      <a:ln w="38100">
                        <a:noFill/>
                        <a:miter/>
                      </a:ln>
                    </p:spPr>
                  </p:pic>
                </p:oleObj>
              </mc:Fallback>
            </mc:AlternateContent>
          </a:graphicData>
        </a:graphic>
      </p:graphicFrame>
      <p:graphicFrame>
        <p:nvGraphicFramePr>
          <p:cNvPr id="29702" name="Object 5"/>
          <p:cNvGraphicFramePr/>
          <p:nvPr/>
        </p:nvGraphicFramePr>
        <p:xfrm>
          <a:off x="3136900" y="4618038"/>
          <a:ext cx="1738313" cy="504825"/>
        </p:xfrm>
        <a:graphic>
          <a:graphicData uri="http://schemas.openxmlformats.org/presentationml/2006/ole">
            <mc:AlternateContent xmlns:mc="http://schemas.openxmlformats.org/markup-compatibility/2006">
              <mc:Choice xmlns:v="urn:schemas-microsoft-com:vml" Requires="v">
                <p:oleObj spid="_x0000_s3087" name="" r:id="rId7" imgW="25012650" imgH="7239000" progId="Equation.DSMT4">
                  <p:embed/>
                </p:oleObj>
              </mc:Choice>
              <mc:Fallback>
                <p:oleObj name="" r:id="rId7" imgW="25012650" imgH="7239000" progId="Equation.DSMT4">
                  <p:embed/>
                  <p:pic>
                    <p:nvPicPr>
                      <p:cNvPr id="0" name="图片 3086"/>
                      <p:cNvPicPr/>
                      <p:nvPr/>
                    </p:nvPicPr>
                    <p:blipFill>
                      <a:blip r:embed="rId8"/>
                      <a:stretch>
                        <a:fillRect/>
                      </a:stretch>
                    </p:blipFill>
                    <p:spPr>
                      <a:xfrm>
                        <a:off x="3136900" y="4618038"/>
                        <a:ext cx="1738313" cy="504825"/>
                      </a:xfrm>
                      <a:prstGeom prst="rect">
                        <a:avLst/>
                      </a:prstGeom>
                      <a:noFill/>
                      <a:ln w="38100">
                        <a:noFill/>
                        <a:miter/>
                      </a:ln>
                    </p:spPr>
                  </p:pic>
                </p:oleObj>
              </mc:Fallback>
            </mc:AlternateContent>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标题 1"/>
          <p:cNvSpPr>
            <a:spLocks noGrp="1"/>
          </p:cNvSpPr>
          <p:nvPr>
            <p:ph type="title"/>
          </p:nvPr>
        </p:nvSpPr>
        <p:spPr>
          <a:ln/>
        </p:spPr>
        <p:txBody>
          <a:bodyPr vert="horz" wrap="square" lIns="91440" tIns="45720" rIns="91440" bIns="45720" anchor="b"/>
          <a:p>
            <a:endParaRPr lang="zh-CN" altLang="en-US"/>
          </a:p>
        </p:txBody>
      </p:sp>
      <p:sp>
        <p:nvSpPr>
          <p:cNvPr id="30722" name="内容占位符 2"/>
          <p:cNvSpPr>
            <a:spLocks noGrp="1"/>
          </p:cNvSpPr>
          <p:nvPr>
            <p:ph idx="1"/>
          </p:nvPr>
        </p:nvSpPr>
        <p:spPr>
          <a:xfrm>
            <a:off x="827088" y="3706813"/>
            <a:ext cx="8072437" cy="2855912"/>
          </a:xfrm>
          <a:ln/>
        </p:spPr>
        <p:txBody>
          <a:bodyPr vert="horz" wrap="square" lIns="91440" tIns="45720" rIns="91440" bIns="45720" anchor="t"/>
          <a:p>
            <a:pPr>
              <a:buFont typeface="Wingdings" panose="05000000000000000000" pitchFamily="2" charset="2"/>
              <a:buChar char="l"/>
            </a:pPr>
            <a:r>
              <a:rPr lang="en-US" altLang="zh-CN" sz="2000"/>
              <a:t>3.</a:t>
            </a:r>
            <a:r>
              <a:rPr lang="zh-CN" altLang="en-US" sz="2000"/>
              <a:t>保费清偿率</a:t>
            </a:r>
            <a:endParaRPr lang="en-US" altLang="zh-CN" sz="2000"/>
          </a:p>
          <a:p>
            <a:pPr>
              <a:buNone/>
            </a:pPr>
            <a:r>
              <a:rPr lang="en-US" altLang="zh-CN" sz="1600"/>
              <a:t>    </a:t>
            </a:r>
            <a:r>
              <a:rPr lang="zh-CN" altLang="en-US" sz="1600"/>
              <a:t>保费清偿率</a:t>
            </a:r>
            <a:r>
              <a:rPr lang="en-US" altLang="zh-CN" sz="1600"/>
              <a:t>=</a:t>
            </a:r>
            <a:endParaRPr lang="zh-CN" altLang="zh-CN" sz="1600"/>
          </a:p>
          <a:p>
            <a:pPr>
              <a:buFont typeface="Wingdings" panose="05000000000000000000" pitchFamily="2" charset="2"/>
              <a:buChar char="l"/>
            </a:pPr>
            <a:r>
              <a:rPr lang="en-US" altLang="zh-CN" sz="2000"/>
              <a:t>4.</a:t>
            </a:r>
            <a:r>
              <a:rPr lang="zh-CN" altLang="en-US" sz="2000"/>
              <a:t>结案率</a:t>
            </a:r>
            <a:endParaRPr lang="en-US" altLang="zh-CN" sz="2000"/>
          </a:p>
          <a:p>
            <a:pPr>
              <a:buNone/>
            </a:pPr>
            <a:r>
              <a:rPr lang="en-US" altLang="zh-CN" sz="1600"/>
              <a:t>    </a:t>
            </a:r>
            <a:r>
              <a:rPr lang="zh-CN" altLang="en-US" sz="1600"/>
              <a:t>结案率</a:t>
            </a:r>
            <a:r>
              <a:rPr lang="en-US" altLang="zh-CN" sz="1600"/>
              <a:t>=</a:t>
            </a:r>
            <a:endParaRPr lang="zh-CN" altLang="zh-CN" sz="1600"/>
          </a:p>
          <a:p>
            <a:pPr>
              <a:buFont typeface="Wingdings" panose="05000000000000000000" pitchFamily="2" charset="2"/>
              <a:buChar char="l"/>
            </a:pPr>
            <a:r>
              <a:rPr lang="en-US" altLang="zh-CN" sz="2000"/>
              <a:t>5.</a:t>
            </a:r>
            <a:r>
              <a:rPr lang="zh-CN" altLang="en-US" sz="2000"/>
              <a:t>利润率</a:t>
            </a:r>
            <a:endParaRPr lang="en-US" altLang="zh-CN" sz="2000"/>
          </a:p>
          <a:p>
            <a:pPr>
              <a:buNone/>
            </a:pPr>
            <a:r>
              <a:rPr lang="en-US" altLang="zh-CN" sz="1600"/>
              <a:t>    </a:t>
            </a:r>
            <a:r>
              <a:rPr lang="zh-CN" altLang="en-US" sz="1600"/>
              <a:t>利润率（保费利润率）</a:t>
            </a:r>
            <a:r>
              <a:rPr lang="en-US" altLang="zh-CN" sz="1600"/>
              <a:t>=</a:t>
            </a:r>
            <a:endParaRPr lang="zh-CN" altLang="zh-CN" sz="1600"/>
          </a:p>
          <a:p>
            <a:pPr>
              <a:buNone/>
            </a:pPr>
            <a:r>
              <a:rPr lang="en-US" altLang="zh-CN" sz="2000"/>
              <a:t>   </a:t>
            </a:r>
            <a:endParaRPr lang="zh-CN" altLang="en-US" sz="1600"/>
          </a:p>
        </p:txBody>
      </p:sp>
      <p:graphicFrame>
        <p:nvGraphicFramePr>
          <p:cNvPr id="30723" name="Object 3"/>
          <p:cNvGraphicFramePr/>
          <p:nvPr/>
        </p:nvGraphicFramePr>
        <p:xfrm>
          <a:off x="2411413" y="3989388"/>
          <a:ext cx="3808412" cy="419100"/>
        </p:xfrm>
        <a:graphic>
          <a:graphicData uri="http://schemas.openxmlformats.org/presentationml/2006/ole">
            <mc:AlternateContent xmlns:mc="http://schemas.openxmlformats.org/markup-compatibility/2006">
              <mc:Choice xmlns:v="urn:schemas-microsoft-com:vml" Requires="v">
                <p:oleObj spid="_x0000_s3079" name="" r:id="rId1" imgW="50692050" imgH="7239000" progId="Equation.DSMT4">
                  <p:embed/>
                </p:oleObj>
              </mc:Choice>
              <mc:Fallback>
                <p:oleObj name="" r:id="rId1" imgW="50692050" imgH="7239000" progId="Equation.DSMT4">
                  <p:embed/>
                  <p:pic>
                    <p:nvPicPr>
                      <p:cNvPr id="0" name="图片 3078"/>
                      <p:cNvPicPr/>
                      <p:nvPr/>
                    </p:nvPicPr>
                    <p:blipFill>
                      <a:blip r:embed="rId2"/>
                      <a:stretch>
                        <a:fillRect/>
                      </a:stretch>
                    </p:blipFill>
                    <p:spPr>
                      <a:xfrm>
                        <a:off x="2411413" y="3989388"/>
                        <a:ext cx="3808412" cy="419100"/>
                      </a:xfrm>
                      <a:prstGeom prst="rect">
                        <a:avLst/>
                      </a:prstGeom>
                      <a:noFill/>
                      <a:ln w="38100">
                        <a:noFill/>
                        <a:miter/>
                      </a:ln>
                    </p:spPr>
                  </p:pic>
                </p:oleObj>
              </mc:Fallback>
            </mc:AlternateContent>
          </a:graphicData>
        </a:graphic>
      </p:graphicFrame>
      <p:graphicFrame>
        <p:nvGraphicFramePr>
          <p:cNvPr id="30724" name="Object 4"/>
          <p:cNvGraphicFramePr/>
          <p:nvPr/>
        </p:nvGraphicFramePr>
        <p:xfrm>
          <a:off x="2124075" y="4637088"/>
          <a:ext cx="3198813" cy="419100"/>
        </p:xfrm>
        <a:graphic>
          <a:graphicData uri="http://schemas.openxmlformats.org/presentationml/2006/ole">
            <mc:AlternateContent xmlns:mc="http://schemas.openxmlformats.org/markup-compatibility/2006">
              <mc:Choice xmlns:v="urn:schemas-microsoft-com:vml" Requires="v">
                <p:oleObj spid="_x0000_s3081" name="" r:id="rId3" imgW="42567225" imgH="7239000" progId="Equation.DSMT4">
                  <p:embed/>
                </p:oleObj>
              </mc:Choice>
              <mc:Fallback>
                <p:oleObj name="" r:id="rId3" imgW="42567225" imgH="7239000" progId="Equation.DSMT4">
                  <p:embed/>
                  <p:pic>
                    <p:nvPicPr>
                      <p:cNvPr id="0" name="图片 3080"/>
                      <p:cNvPicPr/>
                      <p:nvPr/>
                    </p:nvPicPr>
                    <p:blipFill>
                      <a:blip r:embed="rId4"/>
                      <a:stretch>
                        <a:fillRect/>
                      </a:stretch>
                    </p:blipFill>
                    <p:spPr>
                      <a:xfrm>
                        <a:off x="2124075" y="4637088"/>
                        <a:ext cx="3198813" cy="419100"/>
                      </a:xfrm>
                      <a:prstGeom prst="rect">
                        <a:avLst/>
                      </a:prstGeom>
                      <a:noFill/>
                      <a:ln w="38100">
                        <a:noFill/>
                        <a:miter/>
                      </a:ln>
                    </p:spPr>
                  </p:pic>
                </p:oleObj>
              </mc:Fallback>
            </mc:AlternateContent>
          </a:graphicData>
        </a:graphic>
      </p:graphicFrame>
      <p:graphicFrame>
        <p:nvGraphicFramePr>
          <p:cNvPr id="30725" name="Object 5"/>
          <p:cNvGraphicFramePr/>
          <p:nvPr/>
        </p:nvGraphicFramePr>
        <p:xfrm>
          <a:off x="3471863" y="5287963"/>
          <a:ext cx="1466850" cy="419100"/>
        </p:xfrm>
        <a:graphic>
          <a:graphicData uri="http://schemas.openxmlformats.org/presentationml/2006/ole">
            <mc:AlternateContent xmlns:mc="http://schemas.openxmlformats.org/markup-compatibility/2006">
              <mc:Choice xmlns:v="urn:schemas-microsoft-com:vml" Requires="v">
                <p:oleObj spid="_x0000_s3088" name="" r:id="rId5" imgW="19526250" imgH="7239000" progId="Equation.DSMT4">
                  <p:embed/>
                </p:oleObj>
              </mc:Choice>
              <mc:Fallback>
                <p:oleObj name="" r:id="rId5" imgW="19526250" imgH="7239000" progId="Equation.DSMT4">
                  <p:embed/>
                  <p:pic>
                    <p:nvPicPr>
                      <p:cNvPr id="0" name="图片 3087"/>
                      <p:cNvPicPr/>
                      <p:nvPr/>
                    </p:nvPicPr>
                    <p:blipFill>
                      <a:blip r:embed="rId6"/>
                      <a:stretch>
                        <a:fillRect/>
                      </a:stretch>
                    </p:blipFill>
                    <p:spPr>
                      <a:xfrm>
                        <a:off x="3471863" y="5287963"/>
                        <a:ext cx="1466850" cy="419100"/>
                      </a:xfrm>
                      <a:prstGeom prst="rect">
                        <a:avLst/>
                      </a:prstGeom>
                      <a:noFill/>
                      <a:ln w="38100">
                        <a:noFill/>
                        <a:miter/>
                      </a:ln>
                    </p:spPr>
                  </p:pic>
                </p:oleObj>
              </mc:Fallback>
            </mc:AlternateContent>
          </a:graphicData>
        </a:graphic>
      </p:graphicFrame>
      <p:sp>
        <p:nvSpPr>
          <p:cNvPr id="39943" name="矩形 1"/>
          <p:cNvSpPr>
            <a:spLocks noChangeArrowheads="1"/>
          </p:cNvSpPr>
          <p:nvPr/>
        </p:nvSpPr>
        <p:spPr bwMode="auto">
          <a:xfrm>
            <a:off x="969963" y="1752600"/>
            <a:ext cx="7634288"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285750" lvl="0" indent="-285750">
              <a:spcBef>
                <a:spcPct val="0"/>
              </a:spcBef>
              <a:buClrTx/>
              <a:buSzTx/>
              <a:buChar char="l"/>
            </a:pPr>
            <a:r>
              <a:rPr lang="en-US" altLang="zh-CN" sz="1800"/>
              <a:t>(</a:t>
            </a:r>
            <a:r>
              <a:rPr lang="zh-CN" altLang="en-US" sz="1800"/>
              <a:t>二</a:t>
            </a:r>
            <a:r>
              <a:rPr lang="en-US" altLang="zh-CN" sz="1800"/>
              <a:t>)</a:t>
            </a:r>
            <a:r>
              <a:rPr lang="zh-CN" altLang="en-US" sz="1800"/>
              <a:t>业务质量指标</a:t>
            </a:r>
            <a:endParaRPr lang="zh-CN" altLang="en-US" sz="1800"/>
          </a:p>
          <a:p>
            <a:pPr marL="285750" lvl="0" indent="-285750">
              <a:spcBef>
                <a:spcPct val="0"/>
              </a:spcBef>
              <a:buClrTx/>
              <a:buSzTx/>
              <a:buChar char="l"/>
            </a:pPr>
            <a:r>
              <a:rPr lang="en-US" altLang="zh-CN" sz="1800"/>
              <a:t>1.</a:t>
            </a:r>
            <a:r>
              <a:rPr lang="zh-CN" altLang="en-US" sz="1800"/>
              <a:t>赔付率</a:t>
            </a:r>
            <a:endParaRPr lang="en-US" altLang="zh-CN" sz="1800"/>
          </a:p>
          <a:p>
            <a:pPr marL="285750" lvl="0" indent="-285750">
              <a:spcBef>
                <a:spcPct val="0"/>
              </a:spcBef>
              <a:buClrTx/>
              <a:buSzTx/>
              <a:buNone/>
            </a:pPr>
            <a:r>
              <a:rPr lang="en-US" altLang="zh-CN" sz="1400"/>
              <a:t>                       </a:t>
            </a:r>
            <a:r>
              <a:rPr lang="zh-CN" altLang="en-US" sz="1400"/>
              <a:t>赔付率</a:t>
            </a:r>
            <a:r>
              <a:rPr lang="en-US" altLang="zh-CN" sz="1400"/>
              <a:t>=</a:t>
            </a:r>
            <a:endParaRPr lang="zh-CN" altLang="zh-CN" sz="1400"/>
          </a:p>
          <a:p>
            <a:pPr marL="285750" lvl="0" indent="-285750">
              <a:spcBef>
                <a:spcPct val="0"/>
              </a:spcBef>
              <a:buClrTx/>
              <a:buSzTx/>
              <a:buChar char="l"/>
            </a:pPr>
            <a:endParaRPr lang="en-US" altLang="zh-CN" sz="1800"/>
          </a:p>
          <a:p>
            <a:pPr marL="285750" lvl="0" indent="-285750">
              <a:spcBef>
                <a:spcPct val="0"/>
              </a:spcBef>
              <a:buClrTx/>
              <a:buSzTx/>
              <a:buChar char="l"/>
            </a:pPr>
            <a:r>
              <a:rPr lang="en-US" altLang="zh-CN" sz="1800"/>
              <a:t>2.</a:t>
            </a:r>
            <a:r>
              <a:rPr lang="zh-CN" altLang="en-US" sz="1800"/>
              <a:t>损失率</a:t>
            </a:r>
            <a:endParaRPr lang="en-US" altLang="zh-CN" sz="1800"/>
          </a:p>
          <a:p>
            <a:pPr marL="285750" lvl="0" indent="-285750">
              <a:spcBef>
                <a:spcPct val="0"/>
              </a:spcBef>
              <a:buClrTx/>
              <a:buSzTx/>
              <a:buFontTx/>
              <a:buNone/>
            </a:pPr>
            <a:r>
              <a:rPr lang="zh-CN" altLang="en-US" sz="1800"/>
              <a:t>    损失率</a:t>
            </a:r>
            <a:r>
              <a:rPr lang="en-US" altLang="zh-CN" sz="1800"/>
              <a:t>=</a:t>
            </a:r>
            <a:endParaRPr lang="en-US" altLang="zh-CN" sz="1800"/>
          </a:p>
        </p:txBody>
      </p:sp>
      <p:graphicFrame>
        <p:nvGraphicFramePr>
          <p:cNvPr id="30727" name="Object 6"/>
          <p:cNvGraphicFramePr/>
          <p:nvPr/>
        </p:nvGraphicFramePr>
        <p:xfrm>
          <a:off x="3205163" y="2178050"/>
          <a:ext cx="1357312" cy="503238"/>
        </p:xfrm>
        <a:graphic>
          <a:graphicData uri="http://schemas.openxmlformats.org/presentationml/2006/ole">
            <mc:AlternateContent xmlns:mc="http://schemas.openxmlformats.org/markup-compatibility/2006">
              <mc:Choice xmlns:v="urn:schemas-microsoft-com:vml" Requires="v">
                <p:oleObj spid="_x0000_s3082" name="" r:id="rId7" imgW="19526250" imgH="7239000" progId="Equation.DSMT4">
                  <p:embed/>
                </p:oleObj>
              </mc:Choice>
              <mc:Fallback>
                <p:oleObj name="" r:id="rId7" imgW="19526250" imgH="7239000" progId="Equation.DSMT4">
                  <p:embed/>
                  <p:pic>
                    <p:nvPicPr>
                      <p:cNvPr id="0" name="图片 3081"/>
                      <p:cNvPicPr/>
                      <p:nvPr/>
                    </p:nvPicPr>
                    <p:blipFill>
                      <a:blip r:embed="rId8"/>
                      <a:stretch>
                        <a:fillRect/>
                      </a:stretch>
                    </p:blipFill>
                    <p:spPr>
                      <a:xfrm>
                        <a:off x="3205163" y="2178050"/>
                        <a:ext cx="1357312" cy="503238"/>
                      </a:xfrm>
                      <a:prstGeom prst="rect">
                        <a:avLst/>
                      </a:prstGeom>
                      <a:noFill/>
                      <a:ln w="38100">
                        <a:noFill/>
                        <a:miter/>
                      </a:ln>
                    </p:spPr>
                  </p:pic>
                </p:oleObj>
              </mc:Fallback>
            </mc:AlternateContent>
          </a:graphicData>
        </a:graphic>
      </p:graphicFrame>
      <p:graphicFrame>
        <p:nvGraphicFramePr>
          <p:cNvPr id="30728" name="Object 2"/>
          <p:cNvGraphicFramePr/>
          <p:nvPr/>
        </p:nvGraphicFramePr>
        <p:xfrm>
          <a:off x="2249488" y="2979738"/>
          <a:ext cx="1071562" cy="555625"/>
        </p:xfrm>
        <a:graphic>
          <a:graphicData uri="http://schemas.openxmlformats.org/presentationml/2006/ole">
            <mc:AlternateContent xmlns:mc="http://schemas.openxmlformats.org/markup-compatibility/2006">
              <mc:Choice xmlns:v="urn:schemas-microsoft-com:vml" Requires="v">
                <p:oleObj spid="_x0000_s3089" name="" r:id="rId9" imgW="14258925" imgH="7239000" progId="Equation.DSMT4">
                  <p:embed/>
                </p:oleObj>
              </mc:Choice>
              <mc:Fallback>
                <p:oleObj name="" r:id="rId9" imgW="14258925" imgH="7239000" progId="Equation.DSMT4">
                  <p:embed/>
                  <p:pic>
                    <p:nvPicPr>
                      <p:cNvPr id="0" name="图片 3088"/>
                      <p:cNvPicPr/>
                      <p:nvPr/>
                    </p:nvPicPr>
                    <p:blipFill>
                      <a:blip r:embed="rId10"/>
                      <a:stretch>
                        <a:fillRect/>
                      </a:stretch>
                    </p:blipFill>
                    <p:spPr>
                      <a:xfrm>
                        <a:off x="2249488" y="2979738"/>
                        <a:ext cx="1071562" cy="555625"/>
                      </a:xfrm>
                      <a:prstGeom prst="rect">
                        <a:avLst/>
                      </a:prstGeom>
                      <a:noFill/>
                      <a:ln w="38100">
                        <a:noFill/>
                        <a:miter/>
                      </a:ln>
                    </p:spPr>
                  </p:pic>
                </p:oleObj>
              </mc:Fallback>
            </mc:AlternateContent>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标题 1"/>
          <p:cNvSpPr>
            <a:spLocks noGrp="1"/>
          </p:cNvSpPr>
          <p:nvPr>
            <p:ph type="title"/>
          </p:nvPr>
        </p:nvSpPr>
        <p:spPr>
          <a:ln/>
        </p:spPr>
        <p:txBody>
          <a:bodyPr vert="horz" wrap="square" lIns="91440" tIns="45720" rIns="91440" bIns="45720" anchor="b"/>
          <a:p>
            <a:r>
              <a:rPr lang="zh-CN" altLang="en-US"/>
              <a:t>本章学习目标</a:t>
            </a:r>
            <a:endParaRPr lang="zh-CN" altLang="en-US"/>
          </a:p>
        </p:txBody>
      </p:sp>
      <p:sp>
        <p:nvSpPr>
          <p:cNvPr id="15362" name="内容占位符 4"/>
          <p:cNvSpPr>
            <a:spLocks noGrp="1"/>
          </p:cNvSpPr>
          <p:nvPr>
            <p:ph idx="1"/>
          </p:nvPr>
        </p:nvSpPr>
        <p:spPr>
          <a:xfrm>
            <a:off x="1330325" y="1714500"/>
            <a:ext cx="7313613" cy="4114800"/>
          </a:xfrm>
          <a:ln/>
        </p:spPr>
        <p:txBody>
          <a:bodyPr vert="horz" wrap="square" lIns="91440" tIns="45720" rIns="91440" bIns="45720" anchor="t"/>
          <a:p>
            <a:pPr>
              <a:buSzPct val="120000"/>
              <a:buFont typeface="Wingdings" panose="05000000000000000000" pitchFamily="2" charset="2"/>
              <a:buChar char="ü"/>
            </a:pPr>
            <a:r>
              <a:rPr lang="zh-CN" altLang="en-US" sz="2400"/>
              <a:t>通过本章的学习</a:t>
            </a:r>
            <a:r>
              <a:rPr lang="en-US" altLang="zh-CN" sz="2400"/>
              <a:t>,</a:t>
            </a:r>
            <a:r>
              <a:rPr lang="zh-CN" altLang="en-US" sz="2400"/>
              <a:t>了解保险统计的意义与任务；掌</a:t>
            </a:r>
            <a:endParaRPr lang="en-US" altLang="zh-CN" sz="2400"/>
          </a:p>
          <a:p>
            <a:pPr>
              <a:buSzPct val="120000"/>
              <a:buNone/>
            </a:pPr>
            <a:r>
              <a:rPr lang="zh-CN" altLang="en-US" sz="2400"/>
              <a:t>握保险业务基本统计指标；掌握保险业务主要分析指</a:t>
            </a:r>
            <a:endParaRPr lang="en-US" altLang="zh-CN" sz="2400"/>
          </a:p>
          <a:p>
            <a:pPr>
              <a:buSzPct val="120000"/>
              <a:buNone/>
            </a:pPr>
            <a:r>
              <a:rPr lang="zh-CN" altLang="en-US" sz="2400"/>
              <a:t>标；熟练运用财产保险统计指标和人寿保险统计指标</a:t>
            </a:r>
            <a:endParaRPr lang="en-US" altLang="zh-CN" sz="2400"/>
          </a:p>
          <a:p>
            <a:pPr>
              <a:buSzPct val="120000"/>
              <a:buNone/>
            </a:pPr>
            <a:r>
              <a:rPr lang="zh-CN" altLang="en-US" sz="2400"/>
              <a:t>；熟悉再保险业务的统计与分析。</a:t>
            </a:r>
            <a:endParaRPr lang="zh-CN" altLang="en-US" sz="24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内容占位符 2"/>
          <p:cNvSpPr>
            <a:spLocks noGrp="1"/>
          </p:cNvSpPr>
          <p:nvPr>
            <p:ph idx="1"/>
          </p:nvPr>
        </p:nvSpPr>
        <p:spPr>
          <a:xfrm>
            <a:off x="539750" y="3644900"/>
            <a:ext cx="8072438" cy="411163"/>
          </a:xfrm>
          <a:ln/>
        </p:spPr>
        <p:txBody>
          <a:bodyPr vert="horz" wrap="square" lIns="91440" tIns="45720" rIns="91440" bIns="45720" anchor="t"/>
          <a:p>
            <a:pPr algn="ctr">
              <a:buNone/>
            </a:pPr>
            <a:r>
              <a:rPr lang="zh-CN" altLang="zh-CN" sz="1800" b="1"/>
              <a:t>表</a:t>
            </a:r>
            <a:r>
              <a:rPr lang="en-US" altLang="zh-CN" sz="1800" b="1"/>
              <a:t>8-3  </a:t>
            </a:r>
            <a:r>
              <a:rPr lang="zh-CN" altLang="zh-CN" sz="1800" b="1"/>
              <a:t>业务变动情况统计表</a:t>
            </a:r>
            <a:r>
              <a:rPr lang="en-US" altLang="zh-CN" sz="1800" b="1"/>
              <a:t>          </a:t>
            </a:r>
            <a:r>
              <a:rPr lang="zh-CN" altLang="zh-CN" sz="1800" b="1"/>
              <a:t>单位：件，万元，人次 </a:t>
            </a:r>
            <a:endParaRPr lang="zh-CN" altLang="zh-CN" sz="1800"/>
          </a:p>
          <a:p>
            <a:pPr>
              <a:buNone/>
            </a:pPr>
            <a:r>
              <a:rPr lang="en-US" altLang="zh-CN" sz="2400"/>
              <a:t>   </a:t>
            </a:r>
            <a:endParaRPr lang="en-US" altLang="zh-CN" sz="2400"/>
          </a:p>
          <a:p>
            <a:pPr>
              <a:buNone/>
            </a:pPr>
            <a:endParaRPr lang="en-US" altLang="zh-CN" sz="2400"/>
          </a:p>
          <a:p>
            <a:pPr>
              <a:buNone/>
            </a:pPr>
            <a:endParaRPr lang="en-US" altLang="zh-CN" sz="1000"/>
          </a:p>
        </p:txBody>
      </p:sp>
      <p:graphicFrame>
        <p:nvGraphicFramePr>
          <p:cNvPr id="31746" name="表格 31745"/>
          <p:cNvGraphicFramePr/>
          <p:nvPr/>
        </p:nvGraphicFramePr>
        <p:xfrm>
          <a:off x="1254125" y="4179888"/>
          <a:ext cx="7358063" cy="1112837"/>
        </p:xfrm>
        <a:graphic>
          <a:graphicData uri="http://schemas.openxmlformats.org/drawingml/2006/table">
            <a:tbl>
              <a:tblPr/>
              <a:tblGrid>
                <a:gridCol w="1069975"/>
                <a:gridCol w="971550"/>
                <a:gridCol w="960438"/>
                <a:gridCol w="715962"/>
                <a:gridCol w="981075"/>
                <a:gridCol w="993775"/>
                <a:gridCol w="815975"/>
                <a:gridCol w="849313"/>
              </a:tblGrid>
              <a:tr h="1984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撤单件数</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撤单金额</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撤单率</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退保件数</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退保金额</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退保率</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咨询量</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团险渠道</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182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个险渠道</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1841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银代渠道</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总计</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182563">
                <a:tc gridSpan="8">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000000"/>
                          </a:solidFill>
                          <a:latin typeface="Times New Roman" panose="02020603050405020304" pitchFamily="18" charset="0"/>
                        </a:rPr>
                        <a:t>负责人：</a:t>
                      </a:r>
                      <a:r>
                        <a:rPr lang="en-US" altLang="zh-CN" sz="1200">
                          <a:solidFill>
                            <a:srgbClr val="000000"/>
                          </a:solidFill>
                          <a:latin typeface="Times New Roman" panose="02020603050405020304" pitchFamily="18" charset="0"/>
                        </a:rPr>
                        <a:t>                 </a:t>
                      </a:r>
                      <a:r>
                        <a:rPr lang="zh-CN" altLang="zh-CN" sz="1200">
                          <a:solidFill>
                            <a:srgbClr val="000000"/>
                          </a:solidFill>
                          <a:latin typeface="Times New Roman" panose="02020603050405020304" pitchFamily="18" charset="0"/>
                        </a:rPr>
                        <a:t>经办人：</a:t>
                      </a:r>
                      <a:r>
                        <a:rPr lang="en-US" altLang="zh-CN" sz="1200">
                          <a:solidFill>
                            <a:srgbClr val="000000"/>
                          </a:solidFill>
                          <a:latin typeface="Times New Roman" panose="02020603050405020304" pitchFamily="18" charset="0"/>
                        </a:rPr>
                        <a:t>                           </a:t>
                      </a:r>
                      <a:r>
                        <a:rPr lang="zh-CN" altLang="zh-CN" sz="1200">
                          <a:solidFill>
                            <a:srgbClr val="000000"/>
                          </a:solidFill>
                          <a:latin typeface="Times New Roman" panose="02020603050405020304" pitchFamily="18" charset="0"/>
                        </a:rPr>
                        <a:t>填表日期：</a:t>
                      </a:r>
                      <a:endParaRPr lang="zh-CN" altLang="zh-CN" sz="1200">
                        <a:latin typeface="Times New Roman" panose="02020603050405020304" pitchFamily="18" charset="0"/>
                        <a:ea typeface="Times New Roman" panose="02020603050405020304" pitchFamily="18" charset="0"/>
                      </a:endParaRPr>
                    </a:p>
                  </a:txBody>
                  <a:tcPr marL="68580" marR="6858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hMerge="1">
                  <a:tcP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hMerge="1">
                  <a:tcP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hMerge="1">
                  <a:tcP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hMerge="1">
                  <a:tcP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hMerge="1">
                  <a:tcP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r>
            </a:tbl>
          </a:graphicData>
        </a:graphic>
      </p:graphicFrame>
      <p:sp>
        <p:nvSpPr>
          <p:cNvPr id="31804" name="矩形 1"/>
          <p:cNvSpPr/>
          <p:nvPr/>
        </p:nvSpPr>
        <p:spPr>
          <a:xfrm>
            <a:off x="1331913" y="1628775"/>
            <a:ext cx="7488237" cy="163195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spcBef>
                <a:spcPct val="0"/>
              </a:spcBef>
              <a:buClrTx/>
              <a:buSzTx/>
              <a:buNone/>
            </a:pPr>
            <a:r>
              <a:rPr lang="en-US" altLang="zh-CN" sz="2000"/>
              <a:t>(</a:t>
            </a:r>
            <a:r>
              <a:rPr lang="zh-CN" altLang="en-US" sz="2000"/>
              <a:t>三</a:t>
            </a:r>
            <a:r>
              <a:rPr lang="en-US" altLang="zh-CN" sz="2000"/>
              <a:t>)</a:t>
            </a:r>
            <a:r>
              <a:rPr lang="zh-CN" altLang="en-US" sz="2000"/>
              <a:t>业务变动情况统计</a:t>
            </a:r>
            <a:endParaRPr lang="en-US" altLang="zh-CN" sz="2000"/>
          </a:p>
          <a:p>
            <a:pPr marL="0" lvl="0" indent="0">
              <a:spcBef>
                <a:spcPct val="0"/>
              </a:spcBef>
              <a:buClrTx/>
              <a:buSzTx/>
              <a:buNone/>
            </a:pPr>
            <a:r>
              <a:rPr lang="en-US" altLang="zh-CN" sz="1600"/>
              <a:t>     </a:t>
            </a:r>
            <a:r>
              <a:rPr lang="zh-CN" altLang="en-US" sz="1600"/>
              <a:t>在保险业务发展过程中，对某一时期的业务变动情况需要统计，具体指标</a:t>
            </a:r>
            <a:endParaRPr lang="en-US" altLang="zh-CN" sz="1600"/>
          </a:p>
          <a:p>
            <a:pPr marL="0" lvl="0" indent="0">
              <a:spcBef>
                <a:spcPct val="0"/>
              </a:spcBef>
              <a:buClrTx/>
              <a:buSzTx/>
              <a:buNone/>
            </a:pPr>
            <a:r>
              <a:rPr lang="zh-CN" altLang="en-US" sz="1600"/>
              <a:t>有撤单件数、撤单金额、撤单率、退保件数、退保金额、退保率、咨询量等。</a:t>
            </a:r>
            <a:endParaRPr lang="en-US" altLang="zh-CN" sz="1600"/>
          </a:p>
          <a:p>
            <a:pPr marL="0" lvl="0" indent="0">
              <a:spcBef>
                <a:spcPct val="0"/>
              </a:spcBef>
              <a:buClrTx/>
              <a:buSzTx/>
              <a:buNone/>
            </a:pPr>
            <a:r>
              <a:rPr lang="zh-CN" altLang="en-US" sz="1600"/>
              <a:t>      撤单率＝撤单件数</a:t>
            </a:r>
            <a:r>
              <a:rPr lang="en-US" altLang="zh-CN" sz="1600"/>
              <a:t>/</a:t>
            </a:r>
            <a:r>
              <a:rPr lang="zh-CN" altLang="en-US" sz="1600"/>
              <a:t>新单件数</a:t>
            </a:r>
            <a:r>
              <a:rPr lang="zh-CN" altLang="zh-CN" sz="1600"/>
              <a:t>×</a:t>
            </a:r>
            <a:r>
              <a:rPr lang="en-US" altLang="zh-CN" sz="1600"/>
              <a:t>100</a:t>
            </a:r>
            <a:r>
              <a:rPr lang="zh-CN" altLang="en-US" sz="1600"/>
              <a:t>％</a:t>
            </a:r>
            <a:endParaRPr lang="zh-CN" altLang="en-US" sz="1600"/>
          </a:p>
          <a:p>
            <a:pPr marL="0" lvl="0" indent="0">
              <a:spcBef>
                <a:spcPct val="0"/>
              </a:spcBef>
              <a:buClrTx/>
              <a:buSzTx/>
              <a:buNone/>
            </a:pPr>
            <a:r>
              <a:rPr lang="en-US" altLang="zh-CN" sz="1600"/>
              <a:t>      </a:t>
            </a:r>
            <a:r>
              <a:rPr lang="zh-CN" altLang="en-US" sz="1600"/>
              <a:t>退保率</a:t>
            </a:r>
            <a:r>
              <a:rPr lang="en-US" altLang="zh-CN" sz="1600"/>
              <a:t>=</a:t>
            </a:r>
            <a:r>
              <a:rPr lang="zh-CN" altLang="en-US" sz="1600"/>
              <a:t>本年退保金支出</a:t>
            </a:r>
            <a:r>
              <a:rPr lang="en-US" altLang="zh-CN" sz="1600"/>
              <a:t>/</a:t>
            </a:r>
            <a:r>
              <a:rPr lang="zh-CN" altLang="en-US" sz="1600"/>
              <a:t>（年初长期险责任准备金</a:t>
            </a:r>
            <a:r>
              <a:rPr lang="en-US" altLang="zh-CN" sz="1600"/>
              <a:t>+</a:t>
            </a:r>
            <a:r>
              <a:rPr lang="zh-CN" altLang="en-US" sz="1600"/>
              <a:t>本年长期险保费收入</a:t>
            </a:r>
            <a:endParaRPr lang="en-US" altLang="zh-CN" sz="1600"/>
          </a:p>
          <a:p>
            <a:pPr marL="0" lvl="0" indent="0">
              <a:spcBef>
                <a:spcPct val="0"/>
              </a:spcBef>
              <a:buClrTx/>
              <a:buSzTx/>
              <a:buNone/>
            </a:pPr>
            <a:r>
              <a:rPr lang="zh-CN" altLang="en-US" sz="1600"/>
              <a:t>）</a:t>
            </a:r>
            <a:r>
              <a:rPr lang="zh-CN" altLang="zh-CN" sz="1600"/>
              <a:t>×</a:t>
            </a:r>
            <a:r>
              <a:rPr lang="en-US" altLang="zh-CN" sz="1600"/>
              <a:t>100</a:t>
            </a:r>
            <a:r>
              <a:rPr lang="zh-CN" altLang="en-US" sz="1600"/>
              <a:t>％</a:t>
            </a:r>
            <a:endParaRPr lang="zh-CN" altLang="en-US" sz="16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标题 1"/>
          <p:cNvSpPr>
            <a:spLocks noGrp="1"/>
          </p:cNvSpPr>
          <p:nvPr>
            <p:ph type="title"/>
          </p:nvPr>
        </p:nvSpPr>
        <p:spPr>
          <a:ln/>
        </p:spPr>
        <p:txBody>
          <a:bodyPr vert="horz" wrap="square" lIns="91440" tIns="45720" rIns="91440" bIns="45720" anchor="b"/>
          <a:p>
            <a:endParaRPr lang="zh-CN" altLang="en-US"/>
          </a:p>
        </p:txBody>
      </p:sp>
      <p:sp>
        <p:nvSpPr>
          <p:cNvPr id="32770" name="内容占位符 2"/>
          <p:cNvSpPr>
            <a:spLocks noGrp="1"/>
          </p:cNvSpPr>
          <p:nvPr>
            <p:ph idx="1"/>
          </p:nvPr>
        </p:nvSpPr>
        <p:spPr>
          <a:ln/>
        </p:spPr>
        <p:txBody>
          <a:bodyPr vert="horz" wrap="square" lIns="91440" tIns="45720" rIns="91440" bIns="45720" anchor="t"/>
          <a:p>
            <a:pPr>
              <a:buNone/>
            </a:pPr>
            <a:r>
              <a:rPr lang="en-US" altLang="zh-CN" sz="2000"/>
              <a:t> (</a:t>
            </a:r>
            <a:r>
              <a:rPr lang="zh-CN" altLang="zh-CN" sz="2000"/>
              <a:t>四</a:t>
            </a:r>
            <a:r>
              <a:rPr lang="en-US" altLang="zh-CN" sz="2000"/>
              <a:t>)</a:t>
            </a:r>
            <a:r>
              <a:rPr lang="zh-CN" altLang="zh-CN" sz="2000"/>
              <a:t>保险公司中介业务统计</a:t>
            </a:r>
            <a:endParaRPr lang="zh-CN" altLang="zh-CN" sz="2000"/>
          </a:p>
          <a:p>
            <a:r>
              <a:rPr lang="en-US" altLang="zh-CN" sz="2000"/>
              <a:t>1. </a:t>
            </a:r>
            <a:r>
              <a:rPr lang="zh-CN" altLang="zh-CN" sz="2000"/>
              <a:t>保险公司中介业务统计表</a:t>
            </a:r>
            <a:endParaRPr lang="zh-CN" altLang="zh-CN" sz="2000"/>
          </a:p>
          <a:p>
            <a:pPr algn="ctr">
              <a:buNone/>
            </a:pPr>
            <a:r>
              <a:rPr lang="zh-CN" altLang="zh-CN" sz="1400" b="1"/>
              <a:t>表</a:t>
            </a:r>
            <a:r>
              <a:rPr lang="en-US" altLang="zh-CN" sz="1400" b="1"/>
              <a:t>8-4  </a:t>
            </a:r>
            <a:r>
              <a:rPr lang="zh-CN" altLang="zh-CN" sz="1400" b="1"/>
              <a:t>保险公司中介业务情况汇总表</a:t>
            </a:r>
            <a:endParaRPr lang="en-US" altLang="zh-CN" sz="1400" b="1"/>
          </a:p>
          <a:p>
            <a:pPr>
              <a:buNone/>
            </a:pPr>
            <a:r>
              <a:rPr lang="en-US" altLang="zh-CN" sz="1400" b="1"/>
              <a:t>  </a:t>
            </a:r>
            <a:r>
              <a:rPr lang="zh-CN" altLang="zh-CN" sz="1400" b="1"/>
              <a:t>公司（印章）：</a:t>
            </a:r>
            <a:r>
              <a:rPr lang="en-US" altLang="zh-CN" sz="1400" b="1"/>
              <a:t>                           </a:t>
            </a:r>
            <a:r>
              <a:rPr lang="zh-CN" altLang="zh-CN" sz="1400" b="1"/>
              <a:t>年</a:t>
            </a:r>
            <a:r>
              <a:rPr lang="en-US" altLang="zh-CN" sz="1400" b="1"/>
              <a:t>    </a:t>
            </a:r>
            <a:r>
              <a:rPr lang="zh-CN" altLang="zh-CN" sz="1400" b="1"/>
              <a:t>季</a:t>
            </a:r>
            <a:r>
              <a:rPr lang="en-US" altLang="zh-CN" sz="1400" b="1"/>
              <a:t>                                </a:t>
            </a:r>
            <a:r>
              <a:rPr lang="zh-CN" altLang="zh-CN" sz="1400" b="1"/>
              <a:t>货币单位：万元</a:t>
            </a:r>
            <a:r>
              <a:rPr lang="en-US" altLang="zh-CN" sz="1400"/>
              <a:t> </a:t>
            </a:r>
            <a:endParaRPr lang="zh-CN" altLang="en-US" sz="1400"/>
          </a:p>
        </p:txBody>
      </p:sp>
      <p:graphicFrame>
        <p:nvGraphicFramePr>
          <p:cNvPr id="32771" name="表格 32770"/>
          <p:cNvGraphicFramePr/>
          <p:nvPr/>
        </p:nvGraphicFramePr>
        <p:xfrm>
          <a:off x="1325563" y="3213100"/>
          <a:ext cx="7358062" cy="2327275"/>
        </p:xfrm>
        <a:graphic>
          <a:graphicData uri="http://schemas.openxmlformats.org/drawingml/2006/table">
            <a:tbl>
              <a:tblPr/>
              <a:tblGrid>
                <a:gridCol w="628650"/>
                <a:gridCol w="628650"/>
                <a:gridCol w="587375"/>
                <a:gridCol w="700088"/>
                <a:gridCol w="700087"/>
                <a:gridCol w="584200"/>
                <a:gridCol w="584200"/>
                <a:gridCol w="484188"/>
                <a:gridCol w="503237"/>
                <a:gridCol w="501650"/>
                <a:gridCol w="484188"/>
                <a:gridCol w="485775"/>
                <a:gridCol w="485775"/>
              </a:tblGrid>
              <a:tr h="223838">
                <a:tc rowSpan="2"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b="1">
                          <a:solidFill>
                            <a:srgbClr val="000000"/>
                          </a:solidFill>
                          <a:latin typeface="宋体" panose="02010600030101010101" pitchFamily="2" charset="-122"/>
                          <a:cs typeface="Times New Roman" panose="02020603050405020304" pitchFamily="18" charset="0"/>
                        </a:rPr>
                        <a:t>     </a:t>
                      </a:r>
                      <a:r>
                        <a:rPr lang="zh-CN" altLang="zh-CN" sz="1000" b="1">
                          <a:solidFill>
                            <a:srgbClr val="000000"/>
                          </a:solidFill>
                          <a:latin typeface="Times New Roman" panose="02020603050405020304" pitchFamily="18" charset="0"/>
                          <a:cs typeface="Times New Roman" panose="02020603050405020304" pitchFamily="18" charset="0"/>
                        </a:rPr>
                        <a:t>项目</a:t>
                      </a:r>
                      <a:r>
                        <a:rPr lang="en-US" altLang="zh-CN" sz="1000" b="1">
                          <a:solidFill>
                            <a:srgbClr val="000000"/>
                          </a:solidFill>
                          <a:latin typeface="Times New Roman" panose="02020603050405020304" pitchFamily="18" charset="0"/>
                          <a:cs typeface="Times New Roman" panose="02020603050405020304" pitchFamily="18" charset="0"/>
                        </a:rPr>
                        <a:t>        </a:t>
                      </a:r>
                      <a:r>
                        <a:rPr lang="zh-CN" altLang="zh-CN" sz="1000" b="1">
                          <a:solidFill>
                            <a:srgbClr val="000000"/>
                          </a:solidFill>
                          <a:latin typeface="Times New Roman" panose="02020603050405020304" pitchFamily="18" charset="0"/>
                          <a:cs typeface="Times New Roman" panose="02020603050405020304" pitchFamily="18" charset="0"/>
                        </a:rPr>
                        <a:t>机构</a:t>
                      </a:r>
                      <a:endParaRPr lang="zh-CN" altLang="zh-CN" sz="1000">
                        <a:latin typeface="Times New Roman" panose="02020603050405020304" pitchFamily="18" charset="0"/>
                        <a:ea typeface="Times New Roman" panose="02020603050405020304" pitchFamily="18" charset="0"/>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w="6350" cap="flat" cmpd="sng">
                      <a:solidFill>
                        <a:srgbClr val="000000"/>
                      </a:solidFill>
                      <a:prstDash val="solid"/>
                      <a:headEnd type="none" w="med" len="med"/>
                      <a:tailEnd type="none" w="med" len="med"/>
                    </a:lnTlToBr>
                    <a:lnBlToTr>
                      <a:noFill/>
                    </a:lnBlToTr>
                    <a:noFill/>
                  </a:tcPr>
                </a:tc>
                <a:tc rowSpan="2"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tcPr>
                </a:tc>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rPr>
                        <a:t>行次</a:t>
                      </a:r>
                      <a:endParaRPr lang="zh-CN" altLang="zh-CN" sz="1000">
                        <a:latin typeface="Times New Roman" panose="02020603050405020304" pitchFamily="18" charset="0"/>
                        <a:ea typeface="Times New Roman" panose="02020603050405020304" pitchFamily="18" charset="0"/>
                      </a:endParaRPr>
                    </a:p>
                  </a:txBody>
                  <a:tcPr marL="67132" marR="6713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rPr>
                        <a:t>机构数量（个）</a:t>
                      </a:r>
                      <a:endParaRPr lang="zh-CN" altLang="zh-CN" sz="1000">
                        <a:latin typeface="Times New Roman" panose="02020603050405020304" pitchFamily="18" charset="0"/>
                        <a:ea typeface="Times New Roman" panose="02020603050405020304" pitchFamily="18" charset="0"/>
                      </a:endParaRPr>
                    </a:p>
                  </a:txBody>
                  <a:tcPr marL="67132" marR="6713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rPr>
                        <a:t>保单件数（件）</a:t>
                      </a:r>
                      <a:endParaRPr lang="zh-CN" altLang="zh-CN" sz="1000">
                        <a:latin typeface="Times New Roman" panose="02020603050405020304" pitchFamily="18" charset="0"/>
                        <a:ea typeface="Times New Roman" panose="02020603050405020304" pitchFamily="18" charset="0"/>
                      </a:endParaRPr>
                    </a:p>
                  </a:txBody>
                  <a:tcPr marL="67132" marR="6713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rPr>
                        <a:t>保费金额</a:t>
                      </a:r>
                      <a:endParaRPr lang="zh-CN" altLang="zh-CN" sz="1000">
                        <a:latin typeface="Times New Roman" panose="02020603050405020304" pitchFamily="18" charset="0"/>
                        <a:ea typeface="Times New Roman" panose="02020603050405020304" pitchFamily="18" charset="0"/>
                      </a:endParaRPr>
                    </a:p>
                  </a:txBody>
                  <a:tcPr marL="67132" marR="6713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rPr>
                        <a:t>未解付保费</a:t>
                      </a:r>
                      <a:endParaRPr lang="zh-CN" altLang="zh-CN" sz="1000">
                        <a:latin typeface="Times New Roman" panose="02020603050405020304" pitchFamily="18" charset="0"/>
                        <a:ea typeface="Times New Roman" panose="02020603050405020304" pitchFamily="18" charset="0"/>
                      </a:endParaRPr>
                    </a:p>
                  </a:txBody>
                  <a:tcPr marL="67132" marR="6713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rPr>
                        <a:t>代理手续费</a:t>
                      </a:r>
                      <a:endParaRPr lang="zh-CN" altLang="zh-CN" sz="1000">
                        <a:latin typeface="Times New Roman" panose="02020603050405020304" pitchFamily="18" charset="0"/>
                        <a:ea typeface="Times New Roman" panose="02020603050405020304" pitchFamily="18" charset="0"/>
                      </a:endParaRPr>
                    </a:p>
                  </a:txBody>
                  <a:tcPr marL="67132" marR="6713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312737">
                <a:tc vMerge="1" gridSpan="2">
                  <a:tcPr>
                    <a:lnL w="12700" cap="flat" cmpd="sng">
                      <a:solidFill>
                        <a:srgbClr val="000000"/>
                      </a:solidFill>
                      <a:prstDash val="solid"/>
                      <a:headEnd type="none" w="med" len="med"/>
                      <a:tailEnd type="none" w="med" len="med"/>
                    </a:lnL>
                    <a:lnB w="12700" cap="flat" cmpd="sng">
                      <a:solidFill>
                        <a:srgbClr val="000000"/>
                      </a:solidFill>
                      <a:prstDash val="solid"/>
                      <a:headEnd type="none" w="med" len="med"/>
                      <a:tailEnd type="none" w="med" len="med"/>
                    </a:lnB>
                  </a:tcPr>
                </a:tc>
                <a:tc vMerge="1" hMerge="1">
                  <a:tcPr>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rPr>
                        <a:t>现有</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zh-CN" altLang="zh-CN" sz="1000" b="1">
                          <a:solidFill>
                            <a:srgbClr val="000000"/>
                          </a:solidFill>
                          <a:latin typeface="Times New Roman" panose="02020603050405020304" pitchFamily="18" charset="0"/>
                        </a:rPr>
                        <a:t>机构</a:t>
                      </a:r>
                      <a:endParaRPr lang="zh-CN" altLang="zh-CN" sz="1000">
                        <a:latin typeface="Times New Roman" panose="02020603050405020304" pitchFamily="18" charset="0"/>
                        <a:ea typeface="Times New Roman" panose="02020603050405020304" pitchFamily="18" charset="0"/>
                      </a:endParaRPr>
                    </a:p>
                  </a:txBody>
                  <a:tcPr marL="67132" marR="6713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rPr>
                        <a:t>增减数</a:t>
                      </a:r>
                      <a:endParaRPr lang="zh-CN" altLang="zh-CN" sz="1000">
                        <a:latin typeface="Times New Roman" panose="02020603050405020304" pitchFamily="18" charset="0"/>
                        <a:ea typeface="Times New Roman" panose="02020603050405020304" pitchFamily="18" charset="0"/>
                      </a:endParaRPr>
                    </a:p>
                  </a:txBody>
                  <a:tcPr marL="67132" marR="6713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rPr>
                        <a:t>本期</a:t>
                      </a:r>
                      <a:endParaRPr lang="zh-CN" altLang="zh-CN" sz="1000">
                        <a:latin typeface="Times New Roman" panose="02020603050405020304" pitchFamily="18" charset="0"/>
                        <a:ea typeface="Times New Roman" panose="02020603050405020304" pitchFamily="18" charset="0"/>
                      </a:endParaRPr>
                    </a:p>
                  </a:txBody>
                  <a:tcPr marL="67132" marR="6713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rPr>
                        <a:t>累计</a:t>
                      </a:r>
                      <a:endParaRPr lang="zh-CN" altLang="zh-CN" sz="1000">
                        <a:latin typeface="Times New Roman" panose="02020603050405020304" pitchFamily="18" charset="0"/>
                        <a:ea typeface="Times New Roman" panose="02020603050405020304" pitchFamily="18" charset="0"/>
                      </a:endParaRPr>
                    </a:p>
                  </a:txBody>
                  <a:tcPr marL="67132" marR="6713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rPr>
                        <a:t>本期</a:t>
                      </a:r>
                      <a:endParaRPr lang="zh-CN" altLang="zh-CN" sz="1000">
                        <a:latin typeface="Times New Roman" panose="02020603050405020304" pitchFamily="18" charset="0"/>
                        <a:ea typeface="Times New Roman" panose="02020603050405020304" pitchFamily="18" charset="0"/>
                      </a:endParaRPr>
                    </a:p>
                  </a:txBody>
                  <a:tcPr marL="67132" marR="6713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rPr>
                        <a:t>累计</a:t>
                      </a:r>
                      <a:endParaRPr lang="zh-CN" altLang="zh-CN" sz="1000">
                        <a:latin typeface="Times New Roman" panose="02020603050405020304" pitchFamily="18" charset="0"/>
                        <a:ea typeface="Times New Roman" panose="02020603050405020304" pitchFamily="18" charset="0"/>
                      </a:endParaRPr>
                    </a:p>
                  </a:txBody>
                  <a:tcPr marL="67132" marR="6713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rPr>
                        <a:t>本期</a:t>
                      </a:r>
                      <a:endParaRPr lang="zh-CN" altLang="zh-CN" sz="1000">
                        <a:latin typeface="Times New Roman" panose="02020603050405020304" pitchFamily="18" charset="0"/>
                        <a:ea typeface="Times New Roman" panose="02020603050405020304" pitchFamily="18" charset="0"/>
                      </a:endParaRPr>
                    </a:p>
                  </a:txBody>
                  <a:tcPr marL="67132" marR="6713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rPr>
                        <a:t>累计</a:t>
                      </a:r>
                      <a:endParaRPr lang="zh-CN" altLang="zh-CN" sz="1000">
                        <a:latin typeface="Times New Roman" panose="02020603050405020304" pitchFamily="18" charset="0"/>
                        <a:ea typeface="Times New Roman" panose="02020603050405020304" pitchFamily="18" charset="0"/>
                      </a:endParaRPr>
                    </a:p>
                  </a:txBody>
                  <a:tcPr marL="67132" marR="6713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rPr>
                        <a:t>本期</a:t>
                      </a:r>
                      <a:endParaRPr lang="zh-CN" altLang="zh-CN" sz="1000">
                        <a:latin typeface="Times New Roman" panose="02020603050405020304" pitchFamily="18" charset="0"/>
                        <a:ea typeface="Times New Roman" panose="02020603050405020304" pitchFamily="18" charset="0"/>
                      </a:endParaRPr>
                    </a:p>
                  </a:txBody>
                  <a:tcPr marL="67132" marR="6713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rPr>
                        <a:t>累计</a:t>
                      </a:r>
                      <a:endParaRPr lang="zh-CN" altLang="zh-CN" sz="1000">
                        <a:latin typeface="Times New Roman" panose="02020603050405020304" pitchFamily="18" charset="0"/>
                        <a:ea typeface="Times New Roman" panose="02020603050405020304" pitchFamily="18" charset="0"/>
                      </a:endParaRPr>
                    </a:p>
                  </a:txBody>
                  <a:tcPr marL="67132" marR="6713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3838">
                <a:tc rowSpan="7">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a:solidFill>
                            <a:srgbClr val="000000"/>
                          </a:solidFill>
                          <a:latin typeface="Times New Roman" panose="02020603050405020304" pitchFamily="18" charset="0"/>
                        </a:rPr>
                        <a:t>兼业代理机构</a:t>
                      </a:r>
                      <a:endParaRPr lang="zh-CN" altLang="zh-CN" sz="1000">
                        <a:latin typeface="Times New Roman" panose="02020603050405020304" pitchFamily="18" charset="0"/>
                        <a:ea typeface="Times New Roman" panose="02020603050405020304" pitchFamily="18" charset="0"/>
                      </a:endParaRPr>
                    </a:p>
                  </a:txBody>
                  <a:tcPr marL="67132" marR="6713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a:solidFill>
                            <a:srgbClr val="000000"/>
                          </a:solidFill>
                          <a:latin typeface="Times New Roman" panose="02020603050405020304" pitchFamily="18" charset="0"/>
                        </a:rPr>
                        <a:t>银行</a:t>
                      </a:r>
                      <a:endParaRPr lang="zh-CN" altLang="zh-CN" sz="1000">
                        <a:latin typeface="Times New Roman" panose="02020603050405020304" pitchFamily="18" charset="0"/>
                        <a:ea typeface="Times New Roman" panose="02020603050405020304" pitchFamily="18" charset="0"/>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000000"/>
                          </a:solidFill>
                          <a:latin typeface="宋体" panose="02010600030101010101" pitchFamily="2" charset="-122"/>
                        </a:rPr>
                        <a:t>1</a:t>
                      </a:r>
                      <a:endParaRPr lang="zh-CN" altLang="zh-CN" sz="1000">
                        <a:latin typeface="Times New Roman" panose="02020603050405020304" pitchFamily="18" charset="0"/>
                        <a:ea typeface="Times New Roman" panose="02020603050405020304" pitchFamily="18" charset="0"/>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3837">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a:solidFill>
                            <a:srgbClr val="000000"/>
                          </a:solidFill>
                          <a:latin typeface="Times New Roman" panose="02020603050405020304" pitchFamily="18" charset="0"/>
                        </a:rPr>
                        <a:t>邮政</a:t>
                      </a:r>
                      <a:endParaRPr lang="zh-CN" altLang="zh-CN" sz="1000">
                        <a:latin typeface="Times New Roman" panose="02020603050405020304" pitchFamily="18" charset="0"/>
                        <a:ea typeface="Times New Roman" panose="02020603050405020304" pitchFamily="18" charset="0"/>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000000"/>
                          </a:solidFill>
                          <a:latin typeface="宋体" panose="02010600030101010101" pitchFamily="2" charset="-122"/>
                        </a:rPr>
                        <a:t>2</a:t>
                      </a:r>
                      <a:endParaRPr lang="zh-CN" altLang="zh-CN" sz="1000">
                        <a:latin typeface="Times New Roman" panose="02020603050405020304" pitchFamily="18" charset="0"/>
                        <a:ea typeface="Times New Roman" panose="02020603050405020304" pitchFamily="18" charset="0"/>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3838">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a:solidFill>
                            <a:srgbClr val="000000"/>
                          </a:solidFill>
                          <a:latin typeface="Times New Roman" panose="02020603050405020304" pitchFamily="18" charset="0"/>
                        </a:rPr>
                        <a:t>铁路</a:t>
                      </a:r>
                      <a:endParaRPr lang="zh-CN" altLang="zh-CN" sz="1000">
                        <a:latin typeface="Times New Roman" panose="02020603050405020304" pitchFamily="18" charset="0"/>
                        <a:ea typeface="Times New Roman" panose="02020603050405020304" pitchFamily="18" charset="0"/>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000000"/>
                          </a:solidFill>
                          <a:latin typeface="宋体" panose="02010600030101010101" pitchFamily="2" charset="-122"/>
                        </a:rPr>
                        <a:t>3</a:t>
                      </a:r>
                      <a:endParaRPr lang="zh-CN" altLang="zh-CN" sz="1000">
                        <a:latin typeface="Times New Roman" panose="02020603050405020304" pitchFamily="18" charset="0"/>
                        <a:ea typeface="Times New Roman" panose="02020603050405020304" pitchFamily="18" charset="0"/>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3837">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a:solidFill>
                            <a:srgbClr val="000000"/>
                          </a:solidFill>
                          <a:latin typeface="Times New Roman" panose="02020603050405020304" pitchFamily="18" charset="0"/>
                        </a:rPr>
                        <a:t>航空</a:t>
                      </a:r>
                      <a:endParaRPr lang="zh-CN" altLang="zh-CN" sz="1000">
                        <a:latin typeface="Times New Roman" panose="02020603050405020304" pitchFamily="18" charset="0"/>
                        <a:ea typeface="Times New Roman" panose="02020603050405020304" pitchFamily="18" charset="0"/>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000000"/>
                          </a:solidFill>
                          <a:latin typeface="宋体" panose="02010600030101010101" pitchFamily="2" charset="-122"/>
                        </a:rPr>
                        <a:t>4</a:t>
                      </a:r>
                      <a:endParaRPr lang="zh-CN" altLang="zh-CN" sz="1000">
                        <a:latin typeface="Times New Roman" panose="02020603050405020304" pitchFamily="18" charset="0"/>
                        <a:ea typeface="Times New Roman" panose="02020603050405020304" pitchFamily="18" charset="0"/>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3838">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a:solidFill>
                            <a:srgbClr val="000000"/>
                          </a:solidFill>
                          <a:latin typeface="Times New Roman" panose="02020603050405020304" pitchFamily="18" charset="0"/>
                        </a:rPr>
                        <a:t>车商</a:t>
                      </a:r>
                      <a:endParaRPr lang="zh-CN" altLang="zh-CN" sz="1000">
                        <a:latin typeface="Times New Roman" panose="02020603050405020304" pitchFamily="18" charset="0"/>
                        <a:ea typeface="Times New Roman" panose="02020603050405020304" pitchFamily="18" charset="0"/>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000000"/>
                          </a:solidFill>
                          <a:latin typeface="宋体" panose="02010600030101010101" pitchFamily="2" charset="-122"/>
                        </a:rPr>
                        <a:t>5</a:t>
                      </a:r>
                      <a:endParaRPr lang="zh-CN" altLang="zh-CN" sz="1000">
                        <a:latin typeface="Times New Roman" panose="02020603050405020304" pitchFamily="18" charset="0"/>
                        <a:ea typeface="Times New Roman" panose="02020603050405020304" pitchFamily="18" charset="0"/>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3837">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a:solidFill>
                            <a:srgbClr val="000000"/>
                          </a:solidFill>
                          <a:latin typeface="Times New Roman" panose="02020603050405020304" pitchFamily="18" charset="0"/>
                        </a:rPr>
                        <a:t>其他</a:t>
                      </a:r>
                      <a:endParaRPr lang="zh-CN" altLang="zh-CN" sz="1000">
                        <a:latin typeface="Times New Roman" panose="02020603050405020304" pitchFamily="18" charset="0"/>
                        <a:ea typeface="Times New Roman" panose="02020603050405020304" pitchFamily="18" charset="0"/>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000000"/>
                          </a:solidFill>
                          <a:latin typeface="宋体" panose="02010600030101010101" pitchFamily="2" charset="-122"/>
                        </a:rPr>
                        <a:t>6</a:t>
                      </a:r>
                      <a:endParaRPr lang="zh-CN" altLang="zh-CN" sz="1000">
                        <a:latin typeface="Times New Roman" panose="02020603050405020304" pitchFamily="18" charset="0"/>
                        <a:ea typeface="Times New Roman" panose="02020603050405020304" pitchFamily="18" charset="0"/>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3838">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a:solidFill>
                            <a:srgbClr val="000000"/>
                          </a:solidFill>
                          <a:latin typeface="Times New Roman" panose="02020603050405020304" pitchFamily="18" charset="0"/>
                        </a:rPr>
                        <a:t>总计</a:t>
                      </a:r>
                      <a:endParaRPr lang="zh-CN" altLang="zh-CN" sz="1000">
                        <a:latin typeface="Times New Roman" panose="02020603050405020304" pitchFamily="18" charset="0"/>
                        <a:ea typeface="Times New Roman" panose="02020603050405020304" pitchFamily="18" charset="0"/>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000000"/>
                          </a:solidFill>
                          <a:latin typeface="宋体" panose="02010600030101010101" pitchFamily="2" charset="-122"/>
                        </a:rPr>
                        <a:t>7</a:t>
                      </a:r>
                      <a:endParaRPr lang="zh-CN" altLang="zh-CN" sz="1000">
                        <a:latin typeface="Times New Roman" panose="02020603050405020304" pitchFamily="18" charset="0"/>
                        <a:ea typeface="Times New Roman" panose="02020603050405020304" pitchFamily="18" charset="0"/>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3837">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000">
                          <a:solidFill>
                            <a:srgbClr val="000000"/>
                          </a:solidFill>
                          <a:latin typeface="Times New Roman" panose="02020603050405020304" pitchFamily="18" charset="0"/>
                        </a:rPr>
                        <a:t>保险营销员</a:t>
                      </a:r>
                      <a:endParaRPr lang="zh-CN" altLang="zh-CN" sz="1000">
                        <a:latin typeface="Times New Roman" panose="02020603050405020304" pitchFamily="18" charset="0"/>
                        <a:ea typeface="Times New Roman" panose="02020603050405020304" pitchFamily="18" charset="0"/>
                      </a:endParaRPr>
                    </a:p>
                  </a:txBody>
                  <a:tcPr marL="67132" marR="6713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hMerge="1">
                  <a:tcPr>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000000"/>
                          </a:solidFill>
                          <a:latin typeface="宋体" panose="02010600030101010101" pitchFamily="2" charset="-122"/>
                        </a:rPr>
                        <a:t>8</a:t>
                      </a:r>
                      <a:endParaRPr lang="zh-CN" altLang="zh-CN" sz="1000">
                        <a:latin typeface="Times New Roman" panose="02020603050405020304" pitchFamily="18" charset="0"/>
                        <a:ea typeface="Times New Roman" panose="02020603050405020304" pitchFamily="18" charset="0"/>
                      </a:endParaRPr>
                    </a:p>
                  </a:txBody>
                  <a:tcPr marL="67132" marR="6713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zh-CN" sz="1000">
                        <a:latin typeface="Times New Roman" panose="02020603050405020304" pitchFamily="18" charset="0"/>
                        <a:ea typeface="Times New Roman" panose="02020603050405020304" pitchFamily="18" charset="0"/>
                      </a:endParaRPr>
                    </a:p>
                  </a:txBody>
                  <a:tcPr marL="67132" marR="6713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zh-CN" sz="1000">
                        <a:latin typeface="Times New Roman" panose="02020603050405020304" pitchFamily="18" charset="0"/>
                        <a:ea typeface="Times New Roman" panose="02020603050405020304" pitchFamily="18" charset="0"/>
                      </a:endParaRPr>
                    </a:p>
                  </a:txBody>
                  <a:tcPr marL="67132" marR="6713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000">
                          <a:solidFill>
                            <a:srgbClr val="000000"/>
                          </a:solidFill>
                          <a:latin typeface="宋体" panose="02010600030101010101" pitchFamily="2" charset="-122"/>
                        </a:rPr>
                        <a:t>\</a:t>
                      </a:r>
                      <a:endParaRPr lang="zh-CN" altLang="zh-CN" sz="1000">
                        <a:latin typeface="Times New Roman" panose="02020603050405020304" pitchFamily="18" charset="0"/>
                        <a:ea typeface="Times New Roman" panose="02020603050405020304" pitchFamily="18" charset="0"/>
                      </a:endParaRPr>
                    </a:p>
                  </a:txBody>
                  <a:tcPr marL="67132" marR="6713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000">
                          <a:solidFill>
                            <a:srgbClr val="000000"/>
                          </a:solidFill>
                          <a:latin typeface="宋体" panose="02010600030101010101" pitchFamily="2" charset="-122"/>
                        </a:rPr>
                        <a:t>\</a:t>
                      </a:r>
                      <a:endParaRPr lang="zh-CN" altLang="zh-CN" sz="1000">
                        <a:latin typeface="Times New Roman" panose="02020603050405020304" pitchFamily="18" charset="0"/>
                        <a:ea typeface="Times New Roman" panose="02020603050405020304" pitchFamily="18" charset="0"/>
                      </a:endParaRPr>
                    </a:p>
                  </a:txBody>
                  <a:tcPr marL="67132" marR="67132"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000">
                        <a:solidFill>
                          <a:srgbClr val="000000"/>
                        </a:solidFill>
                        <a:latin typeface="宋体" panose="02010600030101010101" pitchFamily="2" charset="-122"/>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000">
                          <a:solidFill>
                            <a:srgbClr val="000000"/>
                          </a:solidFill>
                          <a:latin typeface="宋体" panose="02010600030101010101" pitchFamily="2" charset="-122"/>
                        </a:rPr>
                        <a:t>\</a:t>
                      </a:r>
                      <a:endParaRPr lang="zh-CN" altLang="zh-CN" sz="1000">
                        <a:latin typeface="Times New Roman" panose="02020603050405020304" pitchFamily="18" charset="0"/>
                        <a:ea typeface="Times New Roman" panose="02020603050405020304" pitchFamily="18" charset="0"/>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000">
                          <a:solidFill>
                            <a:srgbClr val="000000"/>
                          </a:solidFill>
                          <a:latin typeface="宋体" panose="02010600030101010101" pitchFamily="2" charset="-122"/>
                        </a:rPr>
                        <a:t>\</a:t>
                      </a:r>
                      <a:endParaRPr lang="zh-CN" altLang="zh-CN" sz="1000">
                        <a:latin typeface="Times New Roman" panose="02020603050405020304" pitchFamily="18" charset="0"/>
                        <a:ea typeface="Times New Roman" panose="02020603050405020304" pitchFamily="18" charset="0"/>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000">
                          <a:solidFill>
                            <a:srgbClr val="000000"/>
                          </a:solidFill>
                          <a:latin typeface="宋体" panose="02010600030101010101" pitchFamily="2" charset="-122"/>
                        </a:rPr>
                        <a:t>\</a:t>
                      </a:r>
                      <a:endParaRPr lang="zh-CN" altLang="zh-CN" sz="1000">
                        <a:latin typeface="Times New Roman" panose="02020603050405020304" pitchFamily="18" charset="0"/>
                        <a:ea typeface="Times New Roman" panose="02020603050405020304" pitchFamily="18" charset="0"/>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000">
                          <a:solidFill>
                            <a:srgbClr val="000000"/>
                          </a:solidFill>
                          <a:latin typeface="宋体" panose="02010600030101010101" pitchFamily="2" charset="-122"/>
                        </a:rPr>
                        <a:t>\</a:t>
                      </a:r>
                      <a:endParaRPr lang="zh-CN" altLang="zh-CN" sz="1000">
                        <a:latin typeface="Times New Roman" panose="02020603050405020304" pitchFamily="18" charset="0"/>
                        <a:ea typeface="Times New Roman" panose="02020603050405020304" pitchFamily="18" charset="0"/>
                      </a:endParaRPr>
                    </a:p>
                  </a:txBody>
                  <a:tcPr marL="67132" marR="6713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内容占位符 2"/>
          <p:cNvSpPr>
            <a:spLocks noGrp="1"/>
          </p:cNvSpPr>
          <p:nvPr>
            <p:ph idx="1"/>
          </p:nvPr>
        </p:nvSpPr>
        <p:spPr>
          <a:xfrm>
            <a:off x="857250" y="1000125"/>
            <a:ext cx="8072438" cy="484188"/>
          </a:xfrm>
          <a:ln/>
        </p:spPr>
        <p:txBody>
          <a:bodyPr vert="horz" wrap="square" lIns="91440" tIns="45720" rIns="91440" bIns="45720" anchor="t"/>
          <a:p>
            <a:pPr>
              <a:buNone/>
            </a:pPr>
            <a:r>
              <a:rPr lang="en-US" altLang="zh-CN" sz="2400"/>
              <a:t>   (</a:t>
            </a:r>
            <a:r>
              <a:rPr lang="zh-CN" altLang="en-US" sz="2400"/>
              <a:t>五</a:t>
            </a:r>
            <a:r>
              <a:rPr lang="en-US" altLang="zh-CN" sz="2400"/>
              <a:t>)</a:t>
            </a:r>
            <a:r>
              <a:rPr lang="zh-CN" altLang="en-US" sz="2400"/>
              <a:t>保险公司在某一区域的动态统计</a:t>
            </a:r>
            <a:endParaRPr lang="en-US" altLang="zh-CN" sz="1000"/>
          </a:p>
        </p:txBody>
      </p:sp>
      <p:graphicFrame>
        <p:nvGraphicFramePr>
          <p:cNvPr id="33794" name="表格 33793"/>
          <p:cNvGraphicFramePr/>
          <p:nvPr/>
        </p:nvGraphicFramePr>
        <p:xfrm>
          <a:off x="1071563" y="2081213"/>
          <a:ext cx="7643812" cy="3479800"/>
        </p:xfrm>
        <a:graphic>
          <a:graphicData uri="http://schemas.openxmlformats.org/drawingml/2006/table">
            <a:tbl>
              <a:tblPr/>
              <a:tblGrid>
                <a:gridCol w="2795588"/>
                <a:gridCol w="466725"/>
                <a:gridCol w="560387"/>
                <a:gridCol w="560388"/>
                <a:gridCol w="503237"/>
                <a:gridCol w="504825"/>
                <a:gridCol w="568325"/>
                <a:gridCol w="566738"/>
                <a:gridCol w="558800"/>
                <a:gridCol w="558800"/>
              </a:tblGrid>
              <a:tr h="182563">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200" b="1">
                          <a:solidFill>
                            <a:srgbClr val="000000"/>
                          </a:solidFill>
                          <a:latin typeface="Times New Roman" panose="02020603050405020304" pitchFamily="18" charset="0"/>
                        </a:rPr>
                        <a:t>指标</a:t>
                      </a:r>
                      <a:endParaRPr lang="zh-CN" altLang="en-US" sz="1200">
                        <a:latin typeface="Times New Roman" panose="02020603050405020304" pitchFamily="18" charset="0"/>
                        <a:ea typeface="Times New Roman" panose="02020603050405020304" pitchFamily="18" charset="0"/>
                      </a:endParaRPr>
                    </a:p>
                  </a:txBody>
                  <a:tcPr marL="29057" marR="29057"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200" b="1">
                          <a:solidFill>
                            <a:srgbClr val="000000"/>
                          </a:solidFill>
                          <a:latin typeface="Times New Roman" panose="02020603050405020304" pitchFamily="18" charset="0"/>
                        </a:rPr>
                        <a:t>序号</a:t>
                      </a:r>
                      <a:endParaRPr lang="zh-CN" altLang="en-US" sz="1200">
                        <a:latin typeface="Times New Roman" panose="02020603050405020304" pitchFamily="18" charset="0"/>
                        <a:ea typeface="Times New Roman" panose="02020603050405020304" pitchFamily="18" charset="0"/>
                      </a:endParaRPr>
                    </a:p>
                  </a:txBody>
                  <a:tcPr marL="29057" marR="29057"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gridSpan="8">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200" b="1">
                          <a:solidFill>
                            <a:srgbClr val="000000"/>
                          </a:solidFill>
                          <a:latin typeface="Times New Roman" panose="02020603050405020304" pitchFamily="18" charset="0"/>
                        </a:rPr>
                        <a:t>当年及同比增长</a:t>
                      </a:r>
                      <a:endParaRPr lang="zh-CN" altLang="en-US" sz="1200">
                        <a:latin typeface="Times New Roman" panose="02020603050405020304" pitchFamily="18" charset="0"/>
                        <a:ea typeface="Times New Roman" panose="02020603050405020304" pitchFamily="18" charset="0"/>
                      </a:endParaRPr>
                    </a:p>
                  </a:txBody>
                  <a:tcPr marL="29057" marR="29057"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82562">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b="1">
                          <a:solidFill>
                            <a:srgbClr val="000000"/>
                          </a:solidFill>
                          <a:latin typeface="宋体" panose="02010600030101010101" pitchFamily="2" charset="-122"/>
                        </a:rPr>
                        <a:t>X</a:t>
                      </a:r>
                      <a:r>
                        <a:rPr lang="zh-CN" altLang="en-US" sz="1200" b="1">
                          <a:solidFill>
                            <a:srgbClr val="000000"/>
                          </a:solidFill>
                          <a:latin typeface="Times New Roman" panose="02020603050405020304" pitchFamily="18" charset="0"/>
                        </a:rPr>
                        <a:t>年</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200" b="1">
                          <a:solidFill>
                            <a:srgbClr val="000000"/>
                          </a:solidFill>
                          <a:latin typeface="Times New Roman" panose="02020603050405020304" pitchFamily="18" charset="0"/>
                        </a:rPr>
                        <a:t>同比</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b="1">
                          <a:solidFill>
                            <a:srgbClr val="000000"/>
                          </a:solidFill>
                          <a:latin typeface="宋体" panose="02010600030101010101" pitchFamily="2" charset="-122"/>
                        </a:rPr>
                        <a:t>X</a:t>
                      </a:r>
                      <a:r>
                        <a:rPr lang="zh-CN" altLang="en-US" sz="1200" b="1">
                          <a:solidFill>
                            <a:srgbClr val="000000"/>
                          </a:solidFill>
                          <a:latin typeface="Times New Roman" panose="02020603050405020304" pitchFamily="18" charset="0"/>
                        </a:rPr>
                        <a:t>年</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200" b="1">
                          <a:solidFill>
                            <a:srgbClr val="000000"/>
                          </a:solidFill>
                          <a:latin typeface="Times New Roman" panose="02020603050405020304" pitchFamily="18" charset="0"/>
                        </a:rPr>
                        <a:t>同比</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b="1">
                          <a:solidFill>
                            <a:srgbClr val="000000"/>
                          </a:solidFill>
                          <a:latin typeface="宋体" panose="02010600030101010101" pitchFamily="2" charset="-122"/>
                        </a:rPr>
                        <a:t>X</a:t>
                      </a:r>
                      <a:r>
                        <a:rPr lang="zh-CN" altLang="en-US" sz="1200" b="1">
                          <a:solidFill>
                            <a:srgbClr val="000000"/>
                          </a:solidFill>
                          <a:latin typeface="Times New Roman" panose="02020603050405020304" pitchFamily="18" charset="0"/>
                        </a:rPr>
                        <a:t>年</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200" b="1">
                          <a:solidFill>
                            <a:srgbClr val="000000"/>
                          </a:solidFill>
                          <a:latin typeface="Times New Roman" panose="02020603050405020304" pitchFamily="18" charset="0"/>
                        </a:rPr>
                        <a:t>同比</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b="1">
                          <a:solidFill>
                            <a:srgbClr val="000000"/>
                          </a:solidFill>
                          <a:latin typeface="宋体" panose="02010600030101010101" pitchFamily="2" charset="-122"/>
                        </a:rPr>
                        <a:t>X</a:t>
                      </a:r>
                      <a:r>
                        <a:rPr lang="zh-CN" altLang="en-US" sz="1200" b="1">
                          <a:solidFill>
                            <a:srgbClr val="000000"/>
                          </a:solidFill>
                          <a:latin typeface="Times New Roman" panose="02020603050405020304" pitchFamily="18" charset="0"/>
                        </a:rPr>
                        <a:t>年</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200" b="1">
                          <a:solidFill>
                            <a:srgbClr val="000000"/>
                          </a:solidFill>
                          <a:latin typeface="Times New Roman" panose="02020603050405020304" pitchFamily="18" charset="0"/>
                        </a:rPr>
                        <a:t>同比</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1841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a:solidFill>
                            <a:srgbClr val="000000"/>
                          </a:solidFill>
                          <a:latin typeface="Times New Roman" panose="02020603050405020304" pitchFamily="18" charset="0"/>
                        </a:rPr>
                        <a:t>一、保费收入合计（按期限分类）</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000000"/>
                          </a:solidFill>
                          <a:latin typeface="宋体" panose="02010600030101010101" pitchFamily="2" charset="-122"/>
                        </a:rPr>
                        <a:t>1</a:t>
                      </a:r>
                      <a:endParaRPr lang="zh-CN" altLang="zh-CN"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182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a:solidFill>
                            <a:srgbClr val="000000"/>
                          </a:solidFill>
                          <a:latin typeface="Times New Roman" panose="02020603050405020304" pitchFamily="18" charset="0"/>
                        </a:rPr>
                        <a:t>其中：新单保费收入（含一年期以内）</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000000"/>
                          </a:solidFill>
                          <a:latin typeface="宋体" panose="02010600030101010101" pitchFamily="2" charset="-122"/>
                        </a:rPr>
                        <a:t>2</a:t>
                      </a:r>
                      <a:endParaRPr lang="zh-CN" altLang="zh-CN"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000000"/>
                          </a:solidFill>
                          <a:latin typeface="宋体" panose="02010600030101010101" pitchFamily="2" charset="-122"/>
                          <a:cs typeface="Times New Roman" panose="02020603050405020304" pitchFamily="18" charset="0"/>
                        </a:rPr>
                        <a:t>     </a:t>
                      </a:r>
                      <a:r>
                        <a:rPr lang="zh-CN" altLang="en-US" sz="1200">
                          <a:solidFill>
                            <a:srgbClr val="000000"/>
                          </a:solidFill>
                          <a:latin typeface="Times New Roman" panose="02020603050405020304" pitchFamily="18" charset="0"/>
                          <a:cs typeface="Times New Roman" panose="02020603050405020304" pitchFamily="18" charset="0"/>
                        </a:rPr>
                        <a:t>其中：中资公司</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000000"/>
                          </a:solidFill>
                          <a:latin typeface="宋体" panose="02010600030101010101" pitchFamily="2" charset="-122"/>
                        </a:rPr>
                        <a:t>3</a:t>
                      </a:r>
                      <a:endParaRPr lang="zh-CN" altLang="zh-CN"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1841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000000"/>
                          </a:solidFill>
                          <a:latin typeface="宋体" panose="02010600030101010101" pitchFamily="2" charset="-122"/>
                          <a:cs typeface="Times New Roman" panose="02020603050405020304" pitchFamily="18" charset="0"/>
                        </a:rPr>
                        <a:t>           </a:t>
                      </a:r>
                      <a:r>
                        <a:rPr lang="zh-CN" altLang="en-US" sz="1200">
                          <a:solidFill>
                            <a:srgbClr val="000000"/>
                          </a:solidFill>
                          <a:latin typeface="Times New Roman" panose="02020603050405020304" pitchFamily="18" charset="0"/>
                          <a:cs typeface="Times New Roman" panose="02020603050405020304" pitchFamily="18" charset="0"/>
                        </a:rPr>
                        <a:t>外资公司</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000000"/>
                          </a:solidFill>
                          <a:latin typeface="宋体" panose="02010600030101010101" pitchFamily="2" charset="-122"/>
                        </a:rPr>
                        <a:t>4</a:t>
                      </a:r>
                      <a:endParaRPr lang="zh-CN" altLang="zh-CN"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182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a:solidFill>
                            <a:srgbClr val="000000"/>
                          </a:solidFill>
                          <a:latin typeface="Times New Roman" panose="02020603050405020304" pitchFamily="18" charset="0"/>
                        </a:rPr>
                        <a:t>（一）短险</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000000"/>
                          </a:solidFill>
                          <a:latin typeface="宋体" panose="02010600030101010101" pitchFamily="2" charset="-122"/>
                        </a:rPr>
                        <a:t>5</a:t>
                      </a:r>
                      <a:endParaRPr lang="zh-CN" altLang="zh-CN"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1841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000000"/>
                          </a:solidFill>
                          <a:latin typeface="宋体" panose="02010600030101010101" pitchFamily="2" charset="-122"/>
                          <a:cs typeface="Times New Roman" panose="02020603050405020304" pitchFamily="18" charset="0"/>
                        </a:rPr>
                        <a:t>1</a:t>
                      </a:r>
                      <a:r>
                        <a:rPr lang="zh-CN" altLang="en-US" sz="1200">
                          <a:solidFill>
                            <a:srgbClr val="000000"/>
                          </a:solidFill>
                          <a:latin typeface="Times New Roman" panose="02020603050405020304" pitchFamily="18" charset="0"/>
                          <a:cs typeface="Times New Roman" panose="02020603050405020304" pitchFamily="18" charset="0"/>
                        </a:rPr>
                        <a:t>．意外伤害险</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000000"/>
                          </a:solidFill>
                          <a:latin typeface="宋体" panose="02010600030101010101" pitchFamily="2" charset="-122"/>
                        </a:rPr>
                        <a:t>6</a:t>
                      </a:r>
                      <a:endParaRPr lang="zh-CN" altLang="zh-CN"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000000"/>
                          </a:solidFill>
                          <a:latin typeface="宋体" panose="02010600030101010101" pitchFamily="2" charset="-122"/>
                        </a:rPr>
                        <a:t>2</a:t>
                      </a:r>
                      <a:r>
                        <a:rPr lang="zh-CN" altLang="en-US" sz="1200">
                          <a:solidFill>
                            <a:srgbClr val="000000"/>
                          </a:solidFill>
                          <a:latin typeface="Times New Roman" panose="02020603050405020304" pitchFamily="18" charset="0"/>
                        </a:rPr>
                        <a:t>．健康险</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000000"/>
                          </a:solidFill>
                          <a:latin typeface="宋体" panose="02010600030101010101" pitchFamily="2" charset="-122"/>
                        </a:rPr>
                        <a:t>7</a:t>
                      </a:r>
                      <a:endParaRPr lang="zh-CN" altLang="zh-CN"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182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a:solidFill>
                            <a:srgbClr val="000000"/>
                          </a:solidFill>
                          <a:latin typeface="Times New Roman" panose="02020603050405020304" pitchFamily="18" charset="0"/>
                        </a:rPr>
                        <a:t>（二）长险</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000000"/>
                          </a:solidFill>
                          <a:latin typeface="宋体" panose="02010600030101010101" pitchFamily="2" charset="-122"/>
                        </a:rPr>
                        <a:t>8</a:t>
                      </a:r>
                      <a:endParaRPr lang="zh-CN" altLang="zh-CN"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a:solidFill>
                            <a:srgbClr val="000000"/>
                          </a:solidFill>
                          <a:latin typeface="Times New Roman" panose="02020603050405020304" pitchFamily="18" charset="0"/>
                        </a:rPr>
                        <a:t>其中：</a:t>
                      </a:r>
                      <a:r>
                        <a:rPr lang="en-US" altLang="zh-CN" sz="1200">
                          <a:solidFill>
                            <a:srgbClr val="000000"/>
                          </a:solidFill>
                          <a:latin typeface="Times New Roman" panose="02020603050405020304" pitchFamily="18" charset="0"/>
                        </a:rPr>
                        <a:t>1</a:t>
                      </a:r>
                      <a:r>
                        <a:rPr lang="zh-CN" altLang="en-US" sz="1200">
                          <a:solidFill>
                            <a:srgbClr val="000000"/>
                          </a:solidFill>
                          <a:latin typeface="Times New Roman" panose="02020603050405020304" pitchFamily="18" charset="0"/>
                        </a:rPr>
                        <a:t>．首年新单保费</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000000"/>
                          </a:solidFill>
                          <a:latin typeface="宋体" panose="02010600030101010101" pitchFamily="2" charset="-122"/>
                        </a:rPr>
                        <a:t>9</a:t>
                      </a:r>
                      <a:endParaRPr lang="zh-CN" altLang="zh-CN"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1841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000000"/>
                          </a:solidFill>
                          <a:latin typeface="宋体" panose="02010600030101010101" pitchFamily="2" charset="-122"/>
                        </a:rPr>
                        <a:t>      </a:t>
                      </a:r>
                      <a:r>
                        <a:rPr lang="zh-CN" altLang="en-US" sz="1200">
                          <a:solidFill>
                            <a:srgbClr val="000000"/>
                          </a:solidFill>
                          <a:latin typeface="Times New Roman" panose="02020603050405020304" pitchFamily="18" charset="0"/>
                        </a:rPr>
                        <a:t>（</a:t>
                      </a:r>
                      <a:r>
                        <a:rPr lang="en-US" altLang="zh-CN" sz="1200">
                          <a:solidFill>
                            <a:srgbClr val="000000"/>
                          </a:solidFill>
                          <a:latin typeface="Times New Roman" panose="02020603050405020304" pitchFamily="18" charset="0"/>
                        </a:rPr>
                        <a:t>1</a:t>
                      </a:r>
                      <a:r>
                        <a:rPr lang="zh-CN" altLang="en-US" sz="1200">
                          <a:solidFill>
                            <a:srgbClr val="000000"/>
                          </a:solidFill>
                          <a:latin typeface="Times New Roman" panose="02020603050405020304" pitchFamily="18" charset="0"/>
                        </a:rPr>
                        <a:t>）趸交</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000000"/>
                          </a:solidFill>
                          <a:latin typeface="宋体" panose="02010600030101010101" pitchFamily="2" charset="-122"/>
                        </a:rPr>
                        <a:t>10</a:t>
                      </a:r>
                      <a:endParaRPr lang="zh-CN" altLang="zh-CN"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1841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000000"/>
                          </a:solidFill>
                          <a:latin typeface="宋体" panose="02010600030101010101" pitchFamily="2" charset="-122"/>
                        </a:rPr>
                        <a:t>      </a:t>
                      </a:r>
                      <a:r>
                        <a:rPr lang="zh-CN" altLang="en-US" sz="1200">
                          <a:solidFill>
                            <a:srgbClr val="000000"/>
                          </a:solidFill>
                          <a:latin typeface="Times New Roman" panose="02020603050405020304" pitchFamily="18" charset="0"/>
                        </a:rPr>
                        <a:t>（</a:t>
                      </a:r>
                      <a:r>
                        <a:rPr lang="en-US" altLang="zh-CN" sz="1200">
                          <a:solidFill>
                            <a:srgbClr val="000000"/>
                          </a:solidFill>
                          <a:latin typeface="Times New Roman" panose="02020603050405020304" pitchFamily="18" charset="0"/>
                        </a:rPr>
                        <a:t>2</a:t>
                      </a:r>
                      <a:r>
                        <a:rPr lang="zh-CN" altLang="en-US" sz="1200">
                          <a:solidFill>
                            <a:srgbClr val="000000"/>
                          </a:solidFill>
                          <a:latin typeface="Times New Roman" panose="02020603050405020304" pitchFamily="18" charset="0"/>
                        </a:rPr>
                        <a:t>）期交</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000000"/>
                          </a:solidFill>
                          <a:latin typeface="宋体" panose="02010600030101010101" pitchFamily="2" charset="-122"/>
                        </a:rPr>
                        <a:t>11</a:t>
                      </a:r>
                      <a:endParaRPr lang="zh-CN" altLang="zh-CN"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182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000000"/>
                          </a:solidFill>
                          <a:latin typeface="宋体" panose="02010600030101010101" pitchFamily="2" charset="-122"/>
                        </a:rPr>
                        <a:t>      2</a:t>
                      </a:r>
                      <a:r>
                        <a:rPr lang="zh-CN" altLang="en-US" sz="1200">
                          <a:solidFill>
                            <a:srgbClr val="000000"/>
                          </a:solidFill>
                          <a:latin typeface="Times New Roman" panose="02020603050405020304" pitchFamily="18" charset="0"/>
                        </a:rPr>
                        <a:t>．期交续期保费</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000000"/>
                          </a:solidFill>
                          <a:latin typeface="宋体" panose="02010600030101010101" pitchFamily="2" charset="-122"/>
                        </a:rPr>
                        <a:t>12</a:t>
                      </a:r>
                      <a:endParaRPr lang="zh-CN" altLang="zh-CN"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a:solidFill>
                            <a:srgbClr val="000000"/>
                          </a:solidFill>
                          <a:latin typeface="Times New Roman" panose="02020603050405020304" pitchFamily="18" charset="0"/>
                        </a:rPr>
                        <a:t>二、保费合计（按销售渠道分类）</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000000"/>
                          </a:solidFill>
                          <a:latin typeface="宋体" panose="02010600030101010101" pitchFamily="2" charset="-122"/>
                        </a:rPr>
                        <a:t>13</a:t>
                      </a:r>
                      <a:endParaRPr lang="zh-CN" altLang="zh-CN"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182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a:solidFill>
                            <a:srgbClr val="000000"/>
                          </a:solidFill>
                          <a:latin typeface="Times New Roman" panose="02020603050405020304" pitchFamily="18" charset="0"/>
                        </a:rPr>
                        <a:t>（一）个险</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000000"/>
                          </a:solidFill>
                          <a:latin typeface="宋体" panose="02010600030101010101" pitchFamily="2" charset="-122"/>
                        </a:rPr>
                        <a:t>14</a:t>
                      </a:r>
                      <a:endParaRPr lang="zh-CN" altLang="zh-CN"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a:solidFill>
                            <a:srgbClr val="000000"/>
                          </a:solidFill>
                          <a:latin typeface="Times New Roman" panose="02020603050405020304" pitchFamily="18" charset="0"/>
                        </a:rPr>
                        <a:t>其中：</a:t>
                      </a:r>
                      <a:r>
                        <a:rPr lang="en-US" altLang="zh-CN" sz="1200">
                          <a:solidFill>
                            <a:srgbClr val="000000"/>
                          </a:solidFill>
                          <a:latin typeface="宋体" panose="02010600030101010101" pitchFamily="2" charset="-122"/>
                          <a:cs typeface="Times New Roman" panose="02020603050405020304" pitchFamily="18" charset="0"/>
                        </a:rPr>
                        <a:t>1</a:t>
                      </a:r>
                      <a:r>
                        <a:rPr lang="zh-CN" altLang="en-US" sz="1200">
                          <a:solidFill>
                            <a:srgbClr val="000000"/>
                          </a:solidFill>
                          <a:latin typeface="Times New Roman" panose="02020603050405020304" pitchFamily="18" charset="0"/>
                          <a:cs typeface="Times New Roman" panose="02020603050405020304" pitchFamily="18" charset="0"/>
                        </a:rPr>
                        <a:t>．</a:t>
                      </a:r>
                      <a:r>
                        <a:rPr lang="zh-CN" altLang="en-US" sz="1200">
                          <a:solidFill>
                            <a:srgbClr val="000000"/>
                          </a:solidFill>
                          <a:latin typeface="Times New Roman" panose="02020603050405020304" pitchFamily="18" charset="0"/>
                        </a:rPr>
                        <a:t>中资公司</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000000"/>
                          </a:solidFill>
                          <a:latin typeface="宋体" panose="02010600030101010101" pitchFamily="2" charset="-122"/>
                        </a:rPr>
                        <a:t>15</a:t>
                      </a:r>
                      <a:endParaRPr lang="zh-CN" altLang="zh-CN"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1841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000000"/>
                          </a:solidFill>
                          <a:latin typeface="宋体" panose="02010600030101010101" pitchFamily="2" charset="-122"/>
                          <a:cs typeface="Times New Roman" panose="02020603050405020304" pitchFamily="18" charset="0"/>
                        </a:rPr>
                        <a:t>      2</a:t>
                      </a:r>
                      <a:r>
                        <a:rPr lang="zh-CN" altLang="en-US" sz="1200">
                          <a:solidFill>
                            <a:srgbClr val="000000"/>
                          </a:solidFill>
                          <a:latin typeface="Times New Roman" panose="02020603050405020304" pitchFamily="18" charset="0"/>
                          <a:cs typeface="Times New Roman" panose="02020603050405020304" pitchFamily="18" charset="0"/>
                        </a:rPr>
                        <a:t>．外资公司</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000000"/>
                          </a:solidFill>
                          <a:latin typeface="宋体" panose="02010600030101010101" pitchFamily="2" charset="-122"/>
                        </a:rPr>
                        <a:t>16</a:t>
                      </a:r>
                      <a:endParaRPr lang="zh-CN" altLang="zh-CN"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1841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a:solidFill>
                            <a:srgbClr val="000000"/>
                          </a:solidFill>
                          <a:latin typeface="Times New Roman" panose="02020603050405020304" pitchFamily="18" charset="0"/>
                        </a:rPr>
                        <a:t>其中：</a:t>
                      </a:r>
                      <a:r>
                        <a:rPr lang="en-US" altLang="zh-CN" sz="1200">
                          <a:solidFill>
                            <a:srgbClr val="000000"/>
                          </a:solidFill>
                          <a:latin typeface="Times New Roman" panose="02020603050405020304" pitchFamily="18" charset="0"/>
                        </a:rPr>
                        <a:t>1</a:t>
                      </a:r>
                      <a:r>
                        <a:rPr lang="zh-CN" altLang="en-US" sz="1200">
                          <a:solidFill>
                            <a:srgbClr val="000000"/>
                          </a:solidFill>
                          <a:latin typeface="Times New Roman" panose="02020603050405020304" pitchFamily="18" charset="0"/>
                        </a:rPr>
                        <a:t>．首年新单保费</a:t>
                      </a:r>
                      <a:endParaRPr lang="zh-CN" altLang="en-US"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000000"/>
                          </a:solidFill>
                          <a:latin typeface="宋体" panose="02010600030101010101" pitchFamily="2" charset="-122"/>
                        </a:rPr>
                        <a:t>17</a:t>
                      </a:r>
                      <a:endParaRPr lang="zh-CN" altLang="zh-CN" sz="12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bl>
          </a:graphicData>
        </a:graphic>
      </p:graphicFrame>
      <p:sp>
        <p:nvSpPr>
          <p:cNvPr id="34007" name="矩形 1"/>
          <p:cNvSpPr/>
          <p:nvPr/>
        </p:nvSpPr>
        <p:spPr>
          <a:xfrm>
            <a:off x="1763713" y="1684338"/>
            <a:ext cx="6573837" cy="369887"/>
          </a:xfrm>
          <a:prstGeom prst="rect">
            <a:avLst/>
          </a:prstGeom>
          <a:noFill/>
          <a:ln w="9525">
            <a:noFill/>
          </a:ln>
        </p:spPr>
        <p:txBody>
          <a:bodyPr>
            <a:spAutoFit/>
          </a:bodyPr>
          <a:p>
            <a:pPr algn="ctr">
              <a:buFont typeface="Wingdings" panose="05000000000000000000" pitchFamily="2" charset="2"/>
            </a:pPr>
            <a:r>
              <a:rPr lang="zh-CN" altLang="en-US" b="1">
                <a:latin typeface="Verdana" panose="020B0604030504040204" pitchFamily="34" charset="0"/>
              </a:rPr>
              <a:t>表</a:t>
            </a:r>
            <a:r>
              <a:rPr lang="en-US" altLang="zh-CN" b="1">
                <a:latin typeface="Verdana" panose="020B0604030504040204" pitchFamily="34" charset="0"/>
              </a:rPr>
              <a:t>8-5  </a:t>
            </a:r>
            <a:r>
              <a:rPr lang="zh-CN" altLang="en-US" b="1">
                <a:latin typeface="Verdana" panose="020B0604030504040204" pitchFamily="34" charset="0"/>
              </a:rPr>
              <a:t>历年在华外资寿险公司在当地寿险市场发展情况一览表</a:t>
            </a:r>
            <a:endParaRPr lang="zh-CN" altLang="en-US">
              <a:latin typeface="Verdana" panose="020B060403050404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4817" name="内容占位符 34816"/>
          <p:cNvGraphicFramePr/>
          <p:nvPr>
            <p:ph idx="1"/>
          </p:nvPr>
        </p:nvGraphicFramePr>
        <p:xfrm>
          <a:off x="1214438" y="1643063"/>
          <a:ext cx="7643812" cy="4479925"/>
        </p:xfrm>
        <a:graphic>
          <a:graphicData uri="http://schemas.openxmlformats.org/drawingml/2006/table">
            <a:tbl>
              <a:tblPr/>
              <a:tblGrid>
                <a:gridCol w="2795588"/>
                <a:gridCol w="466725"/>
                <a:gridCol w="560387"/>
                <a:gridCol w="560388"/>
                <a:gridCol w="503237"/>
                <a:gridCol w="504825"/>
                <a:gridCol w="568325"/>
                <a:gridCol w="566738"/>
                <a:gridCol w="558800"/>
                <a:gridCol w="558800"/>
              </a:tblGrid>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a:solidFill>
                            <a:srgbClr val="000000"/>
                          </a:solidFill>
                          <a:latin typeface="宋体" panose="02010600030101010101" pitchFamily="2" charset="-122"/>
                          <a:cs typeface="Times New Roman" panose="02020603050405020304" pitchFamily="18" charset="0"/>
                        </a:rPr>
                        <a:t>      </a:t>
                      </a:r>
                      <a:r>
                        <a:rPr lang="zh-CN" altLang="en-US" sz="1400">
                          <a:solidFill>
                            <a:srgbClr val="000000"/>
                          </a:solidFill>
                          <a:latin typeface="Times New Roman" panose="02020603050405020304" pitchFamily="18" charset="0"/>
                          <a:cs typeface="Times New Roman" panose="02020603050405020304" pitchFamily="18" charset="0"/>
                        </a:rPr>
                        <a:t>（</a:t>
                      </a:r>
                      <a:r>
                        <a:rPr lang="en-US" altLang="zh-CN" sz="1400">
                          <a:solidFill>
                            <a:srgbClr val="000000"/>
                          </a:solidFill>
                          <a:latin typeface="Times New Roman" panose="02020603050405020304" pitchFamily="18" charset="0"/>
                          <a:cs typeface="Times New Roman" panose="02020603050405020304" pitchFamily="18" charset="0"/>
                        </a:rPr>
                        <a:t>1</a:t>
                      </a:r>
                      <a:r>
                        <a:rPr lang="zh-CN" altLang="en-US" sz="1400">
                          <a:solidFill>
                            <a:srgbClr val="000000"/>
                          </a:solidFill>
                          <a:latin typeface="Times New Roman" panose="02020603050405020304" pitchFamily="18" charset="0"/>
                          <a:cs typeface="Times New Roman" panose="02020603050405020304" pitchFamily="18" charset="0"/>
                        </a:rPr>
                        <a:t>）趸交</a:t>
                      </a:r>
                      <a:endParaRPr lang="zh-CN" altLang="en-US"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000000"/>
                          </a:solidFill>
                          <a:latin typeface="宋体" panose="02010600030101010101" pitchFamily="2" charset="-122"/>
                        </a:rPr>
                        <a:t>18</a:t>
                      </a:r>
                      <a:endParaRPr lang="zh-CN" altLang="zh-CN"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43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a:solidFill>
                            <a:srgbClr val="000000"/>
                          </a:solidFill>
                          <a:latin typeface="宋体" panose="02010600030101010101" pitchFamily="2" charset="-122"/>
                        </a:rPr>
                        <a:t>      </a:t>
                      </a:r>
                      <a:r>
                        <a:rPr lang="zh-CN" altLang="en-US" sz="1400">
                          <a:solidFill>
                            <a:srgbClr val="000000"/>
                          </a:solidFill>
                          <a:latin typeface="Times New Roman" panose="02020603050405020304" pitchFamily="18" charset="0"/>
                        </a:rPr>
                        <a:t>（</a:t>
                      </a:r>
                      <a:r>
                        <a:rPr lang="en-US" altLang="zh-CN" sz="1400">
                          <a:solidFill>
                            <a:srgbClr val="000000"/>
                          </a:solidFill>
                          <a:latin typeface="Times New Roman" panose="02020603050405020304" pitchFamily="18" charset="0"/>
                        </a:rPr>
                        <a:t>2</a:t>
                      </a:r>
                      <a:r>
                        <a:rPr lang="zh-CN" altLang="en-US" sz="1400">
                          <a:solidFill>
                            <a:srgbClr val="000000"/>
                          </a:solidFill>
                          <a:latin typeface="Times New Roman" panose="02020603050405020304" pitchFamily="18" charset="0"/>
                        </a:rPr>
                        <a:t>）期交</a:t>
                      </a:r>
                      <a:endParaRPr lang="zh-CN" altLang="en-US"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000000"/>
                          </a:solidFill>
                          <a:latin typeface="宋体" panose="02010600030101010101" pitchFamily="2" charset="-122"/>
                        </a:rPr>
                        <a:t>19</a:t>
                      </a:r>
                      <a:endParaRPr lang="zh-CN" altLang="zh-CN"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a:solidFill>
                            <a:srgbClr val="000000"/>
                          </a:solidFill>
                          <a:latin typeface="宋体" panose="02010600030101010101" pitchFamily="2" charset="-122"/>
                        </a:rPr>
                        <a:t>      2</a:t>
                      </a:r>
                      <a:r>
                        <a:rPr lang="zh-CN" altLang="en-US" sz="1400">
                          <a:solidFill>
                            <a:srgbClr val="000000"/>
                          </a:solidFill>
                          <a:latin typeface="Times New Roman" panose="02020603050405020304" pitchFamily="18" charset="0"/>
                        </a:rPr>
                        <a:t>．期交续期保费</a:t>
                      </a:r>
                      <a:endParaRPr lang="zh-CN" altLang="en-US"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000000"/>
                          </a:solidFill>
                          <a:latin typeface="宋体" panose="02010600030101010101" pitchFamily="2" charset="-122"/>
                        </a:rPr>
                        <a:t>20</a:t>
                      </a:r>
                      <a:endParaRPr lang="zh-CN" altLang="zh-CN"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43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a:solidFill>
                            <a:srgbClr val="000000"/>
                          </a:solidFill>
                          <a:latin typeface="Times New Roman" panose="02020603050405020304" pitchFamily="18" charset="0"/>
                        </a:rPr>
                        <a:t>其中：</a:t>
                      </a:r>
                      <a:r>
                        <a:rPr lang="en-US" altLang="zh-CN" sz="1400">
                          <a:solidFill>
                            <a:srgbClr val="000000"/>
                          </a:solidFill>
                          <a:latin typeface="宋体" panose="02010600030101010101" pitchFamily="2" charset="-122"/>
                          <a:cs typeface="Times New Roman" panose="02020603050405020304" pitchFamily="18" charset="0"/>
                        </a:rPr>
                        <a:t>1</a:t>
                      </a:r>
                      <a:r>
                        <a:rPr lang="zh-CN" altLang="en-US" sz="1400">
                          <a:solidFill>
                            <a:srgbClr val="000000"/>
                          </a:solidFill>
                          <a:latin typeface="Times New Roman" panose="02020603050405020304" pitchFamily="18" charset="0"/>
                          <a:cs typeface="Times New Roman" panose="02020603050405020304" pitchFamily="18" charset="0"/>
                        </a:rPr>
                        <a:t>．</a:t>
                      </a:r>
                      <a:r>
                        <a:rPr lang="zh-CN" altLang="en-US" sz="1400">
                          <a:solidFill>
                            <a:srgbClr val="000000"/>
                          </a:solidFill>
                          <a:latin typeface="Times New Roman" panose="02020603050405020304" pitchFamily="18" charset="0"/>
                        </a:rPr>
                        <a:t>传统险</a:t>
                      </a:r>
                      <a:endParaRPr lang="zh-CN" altLang="en-US"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000000"/>
                          </a:solidFill>
                          <a:latin typeface="宋体" panose="02010600030101010101" pitchFamily="2" charset="-122"/>
                        </a:rPr>
                        <a:t>21</a:t>
                      </a:r>
                      <a:endParaRPr lang="zh-CN" altLang="zh-CN"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a:solidFill>
                            <a:srgbClr val="000000"/>
                          </a:solidFill>
                          <a:latin typeface="宋体" panose="02010600030101010101" pitchFamily="2" charset="-122"/>
                          <a:cs typeface="Times New Roman" panose="02020603050405020304" pitchFamily="18" charset="0"/>
                        </a:rPr>
                        <a:t>      2</a:t>
                      </a:r>
                      <a:r>
                        <a:rPr lang="zh-CN" altLang="en-US" sz="1400">
                          <a:solidFill>
                            <a:srgbClr val="000000"/>
                          </a:solidFill>
                          <a:latin typeface="Times New Roman" panose="02020603050405020304" pitchFamily="18" charset="0"/>
                          <a:cs typeface="Times New Roman" panose="02020603050405020304" pitchFamily="18" charset="0"/>
                        </a:rPr>
                        <a:t>．非传统险</a:t>
                      </a:r>
                      <a:endParaRPr lang="zh-CN" altLang="en-US"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000000"/>
                          </a:solidFill>
                          <a:latin typeface="宋体" panose="02010600030101010101" pitchFamily="2" charset="-122"/>
                        </a:rPr>
                        <a:t>22</a:t>
                      </a:r>
                      <a:endParaRPr lang="zh-CN" altLang="zh-CN"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a:solidFill>
                            <a:srgbClr val="000000"/>
                          </a:solidFill>
                          <a:latin typeface="Times New Roman" panose="02020603050405020304" pitchFamily="18" charset="0"/>
                        </a:rPr>
                        <a:t>其中：</a:t>
                      </a:r>
                      <a:r>
                        <a:rPr lang="en-US" altLang="zh-CN" sz="1400">
                          <a:solidFill>
                            <a:srgbClr val="000000"/>
                          </a:solidFill>
                          <a:latin typeface="宋体" panose="02010600030101010101" pitchFamily="2" charset="-122"/>
                          <a:cs typeface="Times New Roman" panose="02020603050405020304" pitchFamily="18" charset="0"/>
                        </a:rPr>
                        <a:t>1</a:t>
                      </a:r>
                      <a:r>
                        <a:rPr lang="zh-CN" altLang="en-US" sz="1400">
                          <a:solidFill>
                            <a:srgbClr val="000000"/>
                          </a:solidFill>
                          <a:latin typeface="Times New Roman" panose="02020603050405020304" pitchFamily="18" charset="0"/>
                          <a:cs typeface="Times New Roman" panose="02020603050405020304" pitchFamily="18" charset="0"/>
                        </a:rPr>
                        <a:t>．</a:t>
                      </a:r>
                      <a:r>
                        <a:rPr lang="zh-CN" altLang="en-US" sz="1400">
                          <a:solidFill>
                            <a:srgbClr val="000000"/>
                          </a:solidFill>
                          <a:latin typeface="Times New Roman" panose="02020603050405020304" pitchFamily="18" charset="0"/>
                        </a:rPr>
                        <a:t>首年续保率（</a:t>
                      </a:r>
                      <a:r>
                        <a:rPr lang="en-US" altLang="zh-CN" sz="1400">
                          <a:solidFill>
                            <a:srgbClr val="000000"/>
                          </a:solidFill>
                          <a:latin typeface="宋体" panose="02010600030101010101" pitchFamily="2" charset="-122"/>
                          <a:cs typeface="Times New Roman" panose="02020603050405020304" pitchFamily="18" charset="0"/>
                        </a:rPr>
                        <a:t>%</a:t>
                      </a:r>
                      <a:r>
                        <a:rPr lang="zh-CN" altLang="en-US" sz="1400">
                          <a:solidFill>
                            <a:srgbClr val="000000"/>
                          </a:solidFill>
                          <a:latin typeface="Times New Roman" panose="02020603050405020304" pitchFamily="18" charset="0"/>
                        </a:rPr>
                        <a:t>）</a:t>
                      </a:r>
                      <a:endParaRPr lang="zh-CN" altLang="en-US"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000000"/>
                          </a:solidFill>
                          <a:latin typeface="宋体" panose="02010600030101010101" pitchFamily="2" charset="-122"/>
                        </a:rPr>
                        <a:t>23</a:t>
                      </a:r>
                      <a:endParaRPr lang="zh-CN" altLang="zh-CN"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43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a:solidFill>
                            <a:srgbClr val="000000"/>
                          </a:solidFill>
                          <a:latin typeface="宋体" panose="02010600030101010101" pitchFamily="2" charset="-122"/>
                          <a:cs typeface="Times New Roman" panose="02020603050405020304" pitchFamily="18" charset="0"/>
                        </a:rPr>
                        <a:t>      2</a:t>
                      </a:r>
                      <a:r>
                        <a:rPr lang="zh-CN" altLang="en-US" sz="1400">
                          <a:solidFill>
                            <a:srgbClr val="000000"/>
                          </a:solidFill>
                          <a:latin typeface="Times New Roman" panose="02020603050405020304" pitchFamily="18" charset="0"/>
                          <a:cs typeface="Times New Roman" panose="02020603050405020304" pitchFamily="18" charset="0"/>
                        </a:rPr>
                        <a:t>．第二年续保率（</a:t>
                      </a:r>
                      <a:r>
                        <a:rPr lang="en-US" altLang="zh-CN" sz="1400">
                          <a:solidFill>
                            <a:srgbClr val="000000"/>
                          </a:solidFill>
                          <a:latin typeface="Times New Roman" panose="02020603050405020304" pitchFamily="18" charset="0"/>
                          <a:cs typeface="Times New Roman" panose="02020603050405020304" pitchFamily="18" charset="0"/>
                        </a:rPr>
                        <a:t>%</a:t>
                      </a:r>
                      <a:r>
                        <a:rPr lang="zh-CN" altLang="en-US" sz="1400">
                          <a:solidFill>
                            <a:srgbClr val="000000"/>
                          </a:solidFill>
                          <a:latin typeface="Times New Roman" panose="02020603050405020304" pitchFamily="18" charset="0"/>
                          <a:cs typeface="Times New Roman" panose="02020603050405020304" pitchFamily="18" charset="0"/>
                        </a:rPr>
                        <a:t>）</a:t>
                      </a:r>
                      <a:endParaRPr lang="zh-CN" altLang="en-US"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000000"/>
                          </a:solidFill>
                          <a:latin typeface="宋体" panose="02010600030101010101" pitchFamily="2" charset="-122"/>
                        </a:rPr>
                        <a:t>24</a:t>
                      </a:r>
                      <a:endParaRPr lang="zh-CN" altLang="zh-CN"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a:solidFill>
                            <a:srgbClr val="000000"/>
                          </a:solidFill>
                          <a:latin typeface="Times New Roman" panose="02020603050405020304" pitchFamily="18" charset="0"/>
                        </a:rPr>
                        <a:t>（二）银邮代理保费</a:t>
                      </a:r>
                      <a:endParaRPr lang="zh-CN" altLang="en-US"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000000"/>
                          </a:solidFill>
                          <a:latin typeface="宋体" panose="02010600030101010101" pitchFamily="2" charset="-122"/>
                        </a:rPr>
                        <a:t>25</a:t>
                      </a:r>
                      <a:endParaRPr lang="zh-CN" altLang="zh-CN"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43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a:solidFill>
                            <a:srgbClr val="000000"/>
                          </a:solidFill>
                          <a:latin typeface="Times New Roman" panose="02020603050405020304" pitchFamily="18" charset="0"/>
                        </a:rPr>
                        <a:t>其中：</a:t>
                      </a:r>
                      <a:r>
                        <a:rPr lang="en-US" altLang="zh-CN" sz="1400">
                          <a:solidFill>
                            <a:srgbClr val="000000"/>
                          </a:solidFill>
                          <a:latin typeface="Times New Roman" panose="02020603050405020304" pitchFamily="18" charset="0"/>
                        </a:rPr>
                        <a:t>1</a:t>
                      </a:r>
                      <a:r>
                        <a:rPr lang="zh-CN" altLang="en-US" sz="1400">
                          <a:solidFill>
                            <a:srgbClr val="000000"/>
                          </a:solidFill>
                          <a:latin typeface="Times New Roman" panose="02020603050405020304" pitchFamily="18" charset="0"/>
                        </a:rPr>
                        <a:t>．</a:t>
                      </a:r>
                      <a:r>
                        <a:rPr lang="en-US" altLang="zh-CN" sz="1400">
                          <a:solidFill>
                            <a:srgbClr val="000000"/>
                          </a:solidFill>
                          <a:latin typeface="Times New Roman" panose="02020603050405020304" pitchFamily="18" charset="0"/>
                        </a:rPr>
                        <a:t>10</a:t>
                      </a:r>
                      <a:r>
                        <a:rPr lang="zh-CN" altLang="en-US" sz="1400">
                          <a:solidFill>
                            <a:srgbClr val="000000"/>
                          </a:solidFill>
                          <a:latin typeface="Times New Roman" panose="02020603050405020304" pitchFamily="18" charset="0"/>
                        </a:rPr>
                        <a:t>年以上（含</a:t>
                      </a:r>
                      <a:r>
                        <a:rPr lang="en-US" altLang="zh-CN" sz="1400">
                          <a:solidFill>
                            <a:srgbClr val="000000"/>
                          </a:solidFill>
                          <a:latin typeface="Times New Roman" panose="02020603050405020304" pitchFamily="18" charset="0"/>
                        </a:rPr>
                        <a:t>10</a:t>
                      </a:r>
                      <a:r>
                        <a:rPr lang="zh-CN" altLang="en-US" sz="1400">
                          <a:solidFill>
                            <a:srgbClr val="000000"/>
                          </a:solidFill>
                          <a:latin typeface="Times New Roman" panose="02020603050405020304" pitchFamily="18" charset="0"/>
                        </a:rPr>
                        <a:t>年）</a:t>
                      </a:r>
                      <a:endParaRPr lang="zh-CN" altLang="en-US"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000000"/>
                          </a:solidFill>
                          <a:latin typeface="宋体" panose="02010600030101010101" pitchFamily="2" charset="-122"/>
                        </a:rPr>
                        <a:t>26</a:t>
                      </a:r>
                      <a:endParaRPr lang="zh-CN" altLang="zh-CN"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a:solidFill>
                            <a:srgbClr val="000000"/>
                          </a:solidFill>
                          <a:latin typeface="宋体" panose="02010600030101010101" pitchFamily="2" charset="-122"/>
                        </a:rPr>
                        <a:t>      2</a:t>
                      </a:r>
                      <a:r>
                        <a:rPr lang="zh-CN" altLang="en-US" sz="1400">
                          <a:solidFill>
                            <a:srgbClr val="000000"/>
                          </a:solidFill>
                          <a:latin typeface="Times New Roman" panose="02020603050405020304" pitchFamily="18" charset="0"/>
                        </a:rPr>
                        <a:t>．</a:t>
                      </a:r>
                      <a:r>
                        <a:rPr lang="en-US" altLang="zh-CN" sz="1400">
                          <a:solidFill>
                            <a:srgbClr val="000000"/>
                          </a:solidFill>
                          <a:latin typeface="Times New Roman" panose="02020603050405020304" pitchFamily="18" charset="0"/>
                        </a:rPr>
                        <a:t>5-10</a:t>
                      </a:r>
                      <a:r>
                        <a:rPr lang="zh-CN" altLang="en-US" sz="1400">
                          <a:solidFill>
                            <a:srgbClr val="000000"/>
                          </a:solidFill>
                          <a:latin typeface="Times New Roman" panose="02020603050405020304" pitchFamily="18" charset="0"/>
                        </a:rPr>
                        <a:t>年</a:t>
                      </a:r>
                      <a:endParaRPr lang="zh-CN" altLang="en-US"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000000"/>
                          </a:solidFill>
                          <a:latin typeface="宋体" panose="02010600030101010101" pitchFamily="2" charset="-122"/>
                        </a:rPr>
                        <a:t>27</a:t>
                      </a:r>
                      <a:endParaRPr lang="zh-CN" altLang="zh-CN"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a:solidFill>
                            <a:srgbClr val="000000"/>
                          </a:solidFill>
                          <a:latin typeface="宋体" panose="02010600030101010101" pitchFamily="2" charset="-122"/>
                        </a:rPr>
                        <a:t>      3</a:t>
                      </a:r>
                      <a:r>
                        <a:rPr lang="zh-CN" altLang="en-US" sz="1400">
                          <a:solidFill>
                            <a:srgbClr val="000000"/>
                          </a:solidFill>
                          <a:latin typeface="Times New Roman" panose="02020603050405020304" pitchFamily="18" charset="0"/>
                        </a:rPr>
                        <a:t>．</a:t>
                      </a:r>
                      <a:r>
                        <a:rPr lang="en-US" altLang="zh-CN" sz="1400">
                          <a:solidFill>
                            <a:srgbClr val="000000"/>
                          </a:solidFill>
                          <a:latin typeface="Times New Roman" panose="02020603050405020304" pitchFamily="18" charset="0"/>
                        </a:rPr>
                        <a:t>5</a:t>
                      </a:r>
                      <a:r>
                        <a:rPr lang="zh-CN" altLang="en-US" sz="1400">
                          <a:solidFill>
                            <a:srgbClr val="000000"/>
                          </a:solidFill>
                          <a:latin typeface="Times New Roman" panose="02020603050405020304" pitchFamily="18" charset="0"/>
                        </a:rPr>
                        <a:t>年以下（不含</a:t>
                      </a:r>
                      <a:r>
                        <a:rPr lang="en-US" altLang="zh-CN" sz="1400">
                          <a:solidFill>
                            <a:srgbClr val="000000"/>
                          </a:solidFill>
                          <a:latin typeface="Times New Roman" panose="02020603050405020304" pitchFamily="18" charset="0"/>
                        </a:rPr>
                        <a:t>5</a:t>
                      </a:r>
                      <a:r>
                        <a:rPr lang="zh-CN" altLang="en-US" sz="1400">
                          <a:solidFill>
                            <a:srgbClr val="000000"/>
                          </a:solidFill>
                          <a:latin typeface="Times New Roman" panose="02020603050405020304" pitchFamily="18" charset="0"/>
                        </a:rPr>
                        <a:t>年）</a:t>
                      </a:r>
                      <a:endParaRPr lang="zh-CN" altLang="en-US"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000000"/>
                          </a:solidFill>
                          <a:latin typeface="宋体" panose="02010600030101010101" pitchFamily="2" charset="-122"/>
                        </a:rPr>
                        <a:t>28</a:t>
                      </a:r>
                      <a:endParaRPr lang="zh-CN" altLang="zh-CN"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43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a:solidFill>
                            <a:srgbClr val="000000"/>
                          </a:solidFill>
                          <a:latin typeface="Times New Roman" panose="02020603050405020304" pitchFamily="18" charset="0"/>
                        </a:rPr>
                        <a:t>（三）团险</a:t>
                      </a:r>
                      <a:endParaRPr lang="zh-CN" altLang="en-US"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000000"/>
                          </a:solidFill>
                          <a:latin typeface="宋体" panose="02010600030101010101" pitchFamily="2" charset="-122"/>
                        </a:rPr>
                        <a:t>29</a:t>
                      </a:r>
                      <a:endParaRPr lang="zh-CN" altLang="zh-CN"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a:solidFill>
                            <a:srgbClr val="000000"/>
                          </a:solidFill>
                          <a:latin typeface="Times New Roman" panose="02020603050405020304" pitchFamily="18" charset="0"/>
                        </a:rPr>
                        <a:t>三、赔款支出</a:t>
                      </a:r>
                      <a:endParaRPr lang="zh-CN" altLang="en-US"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000000"/>
                          </a:solidFill>
                          <a:latin typeface="宋体" panose="02010600030101010101" pitchFamily="2" charset="-122"/>
                        </a:rPr>
                        <a:t>30</a:t>
                      </a:r>
                      <a:endParaRPr lang="zh-CN" altLang="zh-CN"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43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a:solidFill>
                            <a:srgbClr val="000000"/>
                          </a:solidFill>
                          <a:latin typeface="宋体" panose="02010600030101010101" pitchFamily="2" charset="-122"/>
                        </a:rPr>
                        <a:t>      </a:t>
                      </a:r>
                      <a:r>
                        <a:rPr lang="zh-CN" altLang="en-US" sz="1400">
                          <a:solidFill>
                            <a:srgbClr val="000000"/>
                          </a:solidFill>
                          <a:latin typeface="Times New Roman" panose="02020603050405020304" pitchFamily="18" charset="0"/>
                        </a:rPr>
                        <a:t>短期险赔付率（</a:t>
                      </a:r>
                      <a:r>
                        <a:rPr lang="en-US" altLang="zh-CN" sz="1400">
                          <a:solidFill>
                            <a:srgbClr val="000000"/>
                          </a:solidFill>
                          <a:latin typeface="Times New Roman" panose="02020603050405020304" pitchFamily="18" charset="0"/>
                        </a:rPr>
                        <a:t>%</a:t>
                      </a:r>
                      <a:r>
                        <a:rPr lang="zh-CN" altLang="en-US" sz="1400">
                          <a:solidFill>
                            <a:srgbClr val="000000"/>
                          </a:solidFill>
                          <a:latin typeface="Times New Roman" panose="02020603050405020304" pitchFamily="18" charset="0"/>
                        </a:rPr>
                        <a:t>）</a:t>
                      </a:r>
                      <a:endParaRPr lang="zh-CN" altLang="en-US"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000000"/>
                          </a:solidFill>
                          <a:latin typeface="宋体" panose="02010600030101010101" pitchFamily="2" charset="-122"/>
                        </a:rPr>
                        <a:t>31</a:t>
                      </a:r>
                      <a:endParaRPr lang="zh-CN" altLang="zh-CN"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a:solidFill>
                            <a:srgbClr val="000000"/>
                          </a:solidFill>
                          <a:latin typeface="Times New Roman" panose="02020603050405020304" pitchFamily="18" charset="0"/>
                        </a:rPr>
                        <a:t>四、营业费用</a:t>
                      </a:r>
                      <a:endParaRPr lang="zh-CN" altLang="en-US"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000000"/>
                          </a:solidFill>
                          <a:latin typeface="宋体" panose="02010600030101010101" pitchFamily="2" charset="-122"/>
                        </a:rPr>
                        <a:t>32</a:t>
                      </a:r>
                      <a:endParaRPr lang="zh-CN" altLang="zh-CN"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a:solidFill>
                            <a:srgbClr val="000000"/>
                          </a:solidFill>
                          <a:latin typeface="宋体" panose="02010600030101010101" pitchFamily="2" charset="-122"/>
                          <a:cs typeface="Times New Roman" panose="02020603050405020304" pitchFamily="18" charset="0"/>
                        </a:rPr>
                        <a:t>        </a:t>
                      </a:r>
                      <a:r>
                        <a:rPr lang="zh-CN" altLang="en-US" sz="1400">
                          <a:solidFill>
                            <a:srgbClr val="000000"/>
                          </a:solidFill>
                          <a:latin typeface="Times New Roman" panose="02020603050405020304" pitchFamily="18" charset="0"/>
                          <a:cs typeface="Times New Roman" panose="02020603050405020304" pitchFamily="18" charset="0"/>
                        </a:rPr>
                        <a:t>营业费用率（</a:t>
                      </a:r>
                      <a:r>
                        <a:rPr lang="en-US" altLang="zh-CN" sz="1400">
                          <a:solidFill>
                            <a:srgbClr val="000000"/>
                          </a:solidFill>
                          <a:latin typeface="Times New Roman" panose="02020603050405020304" pitchFamily="18" charset="0"/>
                          <a:cs typeface="Times New Roman" panose="02020603050405020304" pitchFamily="18" charset="0"/>
                        </a:rPr>
                        <a:t>%</a:t>
                      </a:r>
                      <a:r>
                        <a:rPr lang="zh-CN" altLang="en-US" sz="1400">
                          <a:solidFill>
                            <a:srgbClr val="000000"/>
                          </a:solidFill>
                          <a:latin typeface="Times New Roman" panose="02020603050405020304" pitchFamily="18" charset="0"/>
                          <a:cs typeface="Times New Roman" panose="02020603050405020304" pitchFamily="18" charset="0"/>
                        </a:rPr>
                        <a:t>）</a:t>
                      </a:r>
                      <a:endParaRPr lang="zh-CN" altLang="en-US"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000000"/>
                          </a:solidFill>
                          <a:latin typeface="宋体" panose="02010600030101010101" pitchFamily="2" charset="-122"/>
                        </a:rPr>
                        <a:t>33</a:t>
                      </a:r>
                      <a:endParaRPr lang="zh-CN" altLang="zh-CN"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43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a:solidFill>
                            <a:srgbClr val="000000"/>
                          </a:solidFill>
                          <a:latin typeface="Times New Roman" panose="02020603050405020304" pitchFamily="18" charset="0"/>
                        </a:rPr>
                        <a:t>五、营业利润</a:t>
                      </a:r>
                      <a:endParaRPr lang="zh-CN" altLang="en-US"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000000"/>
                          </a:solidFill>
                          <a:latin typeface="宋体" panose="02010600030101010101" pitchFamily="2" charset="-122"/>
                        </a:rPr>
                        <a:t>34</a:t>
                      </a:r>
                      <a:endParaRPr lang="zh-CN" altLang="zh-CN"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a:solidFill>
                            <a:srgbClr val="000000"/>
                          </a:solidFill>
                          <a:latin typeface="宋体" panose="02010600030101010101" pitchFamily="2" charset="-122"/>
                        </a:rPr>
                        <a:t>        </a:t>
                      </a:r>
                      <a:r>
                        <a:rPr lang="zh-CN" altLang="en-US" sz="1400">
                          <a:solidFill>
                            <a:srgbClr val="000000"/>
                          </a:solidFill>
                          <a:latin typeface="Times New Roman" panose="02020603050405020304" pitchFamily="18" charset="0"/>
                        </a:rPr>
                        <a:t>营业利润率（</a:t>
                      </a:r>
                      <a:r>
                        <a:rPr lang="en-US" altLang="zh-CN" sz="1400">
                          <a:solidFill>
                            <a:srgbClr val="000000"/>
                          </a:solidFill>
                          <a:latin typeface="Times New Roman" panose="02020603050405020304" pitchFamily="18" charset="0"/>
                        </a:rPr>
                        <a:t>%</a:t>
                      </a:r>
                      <a:r>
                        <a:rPr lang="zh-CN" altLang="en-US" sz="1400">
                          <a:solidFill>
                            <a:srgbClr val="000000"/>
                          </a:solidFill>
                          <a:latin typeface="Times New Roman" panose="02020603050405020304" pitchFamily="18" charset="0"/>
                        </a:rPr>
                        <a:t>）</a:t>
                      </a:r>
                      <a:r>
                        <a:rPr lang="en-US" altLang="zh-CN" sz="1400">
                          <a:solidFill>
                            <a:srgbClr val="000000"/>
                          </a:solidFill>
                          <a:latin typeface="Times New Roman" panose="02020603050405020304" pitchFamily="18" charset="0"/>
                        </a:rPr>
                        <a:t>   </a:t>
                      </a:r>
                      <a:endParaRPr lang="zh-CN" altLang="en-US"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000000"/>
                          </a:solidFill>
                          <a:latin typeface="宋体" panose="02010600030101010101" pitchFamily="2" charset="-122"/>
                        </a:rPr>
                        <a:t>35</a:t>
                      </a:r>
                      <a:endParaRPr lang="zh-CN" altLang="zh-CN"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43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a:solidFill>
                            <a:srgbClr val="000000"/>
                          </a:solidFill>
                          <a:latin typeface="Times New Roman" panose="02020603050405020304" pitchFamily="18" charset="0"/>
                        </a:rPr>
                        <a:t>六、退保金</a:t>
                      </a:r>
                      <a:endParaRPr lang="zh-CN" altLang="en-US"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000000"/>
                          </a:solidFill>
                          <a:latin typeface="宋体" panose="02010600030101010101" pitchFamily="2" charset="-122"/>
                        </a:rPr>
                        <a:t>36</a:t>
                      </a:r>
                      <a:endParaRPr lang="zh-CN" altLang="zh-CN"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a:solidFill>
                            <a:srgbClr val="000000"/>
                          </a:solidFill>
                          <a:latin typeface="宋体" panose="02010600030101010101" pitchFamily="2" charset="-122"/>
                        </a:rPr>
                        <a:t>        </a:t>
                      </a:r>
                      <a:r>
                        <a:rPr lang="zh-CN" altLang="en-US" sz="1400">
                          <a:solidFill>
                            <a:srgbClr val="000000"/>
                          </a:solidFill>
                          <a:latin typeface="Times New Roman" panose="02020603050405020304" pitchFamily="18" charset="0"/>
                        </a:rPr>
                        <a:t>退保率（</a:t>
                      </a:r>
                      <a:r>
                        <a:rPr lang="en-US" altLang="zh-CN" sz="1400">
                          <a:solidFill>
                            <a:srgbClr val="000000"/>
                          </a:solidFill>
                          <a:latin typeface="Times New Roman" panose="02020603050405020304" pitchFamily="18" charset="0"/>
                        </a:rPr>
                        <a:t>%</a:t>
                      </a:r>
                      <a:r>
                        <a:rPr lang="zh-CN" altLang="en-US" sz="1400">
                          <a:solidFill>
                            <a:srgbClr val="000000"/>
                          </a:solidFill>
                          <a:latin typeface="Times New Roman" panose="02020603050405020304" pitchFamily="18" charset="0"/>
                        </a:rPr>
                        <a:t>）</a:t>
                      </a:r>
                      <a:endParaRPr lang="zh-CN" altLang="en-US"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000000"/>
                          </a:solidFill>
                          <a:latin typeface="宋体" panose="02010600030101010101" pitchFamily="2" charset="-122"/>
                        </a:rPr>
                        <a:t>37</a:t>
                      </a:r>
                      <a:endParaRPr lang="zh-CN" altLang="zh-CN"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a:solidFill>
                            <a:srgbClr val="000000"/>
                          </a:solidFill>
                          <a:latin typeface="Times New Roman" panose="02020603050405020304" pitchFamily="18" charset="0"/>
                        </a:rPr>
                        <a:t>七、销售最好的长险险种占比（</a:t>
                      </a:r>
                      <a:r>
                        <a:rPr lang="en-US" altLang="zh-CN" sz="1400">
                          <a:solidFill>
                            <a:srgbClr val="000000"/>
                          </a:solidFill>
                          <a:latin typeface="宋体" panose="02010600030101010101" pitchFamily="2" charset="-122"/>
                          <a:cs typeface="Times New Roman" panose="02020603050405020304" pitchFamily="18" charset="0"/>
                        </a:rPr>
                        <a:t>%</a:t>
                      </a:r>
                      <a:r>
                        <a:rPr lang="zh-CN" altLang="en-US" sz="1400">
                          <a:solidFill>
                            <a:srgbClr val="000000"/>
                          </a:solidFill>
                          <a:latin typeface="Times New Roman" panose="02020603050405020304" pitchFamily="18" charset="0"/>
                        </a:rPr>
                        <a:t>）</a:t>
                      </a:r>
                      <a:endParaRPr lang="zh-CN" altLang="en-US"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000000"/>
                          </a:solidFill>
                          <a:latin typeface="宋体" panose="02010600030101010101" pitchFamily="2" charset="-122"/>
                        </a:rPr>
                        <a:t>38</a:t>
                      </a:r>
                      <a:endParaRPr lang="zh-CN" altLang="zh-CN" sz="1400">
                        <a:latin typeface="Times New Roman" panose="02020603050405020304" pitchFamily="18" charset="0"/>
                        <a:ea typeface="Times New Roman" panose="02020603050405020304" pitchFamily="18" charset="0"/>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a:solidFill>
                          <a:srgbClr val="000000"/>
                        </a:solidFill>
                        <a:latin typeface="宋体" panose="02010600030101010101" pitchFamily="2" charset="-122"/>
                      </a:endParaRPr>
                    </a:p>
                  </a:txBody>
                  <a:tcPr marL="29057" marR="29057"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标题 1"/>
          <p:cNvSpPr>
            <a:spLocks noGrp="1"/>
          </p:cNvSpPr>
          <p:nvPr>
            <p:ph type="title"/>
          </p:nvPr>
        </p:nvSpPr>
        <p:spPr>
          <a:ln/>
        </p:spPr>
        <p:txBody>
          <a:bodyPr vert="horz" wrap="square" lIns="91440" tIns="45720" rIns="91440" bIns="45720" anchor="b"/>
          <a:p>
            <a:pPr algn="ctr"/>
            <a:r>
              <a:rPr lang="zh-CN" altLang="en-US"/>
              <a:t>第二节</a:t>
            </a:r>
            <a:r>
              <a:rPr lang="en-US" altLang="zh-CN"/>
              <a:t>  </a:t>
            </a:r>
            <a:r>
              <a:rPr lang="zh-CN" altLang="en-US"/>
              <a:t>财产保险统计</a:t>
            </a:r>
            <a:endParaRPr lang="zh-CN" altLang="en-US"/>
          </a:p>
        </p:txBody>
      </p:sp>
      <p:sp>
        <p:nvSpPr>
          <p:cNvPr id="35842" name="内容占位符 2"/>
          <p:cNvSpPr>
            <a:spLocks noGrp="1"/>
          </p:cNvSpPr>
          <p:nvPr>
            <p:ph idx="1"/>
          </p:nvPr>
        </p:nvSpPr>
        <p:spPr>
          <a:ln/>
        </p:spPr>
        <p:txBody>
          <a:bodyPr vert="horz" wrap="square" lIns="91440" tIns="45720" rIns="91440" bIns="45720" anchor="t"/>
          <a:p>
            <a:r>
              <a:rPr lang="zh-CN" altLang="en-US">
                <a:hlinkClick r:id="rId1" action="ppaction://hlinksldjump"/>
              </a:rPr>
              <a:t>一、财产保险统计的范围及内容</a:t>
            </a:r>
            <a:endParaRPr lang="zh-CN" altLang="en-US"/>
          </a:p>
          <a:p>
            <a:r>
              <a:rPr lang="zh-CN" altLang="en-US">
                <a:hlinkClick r:id="rId2" action="ppaction://hlinksldjump"/>
              </a:rPr>
              <a:t>二、财产保险统计的原始记录</a:t>
            </a:r>
            <a:endParaRPr lang="zh-CN" altLang="en-US"/>
          </a:p>
          <a:p>
            <a:r>
              <a:rPr lang="zh-CN" altLang="en-US">
                <a:hlinkClick r:id="" action="ppaction://noaction"/>
              </a:rPr>
              <a:t>三、财产保险业务统计报表指标解释</a:t>
            </a:r>
            <a:endParaRPr lang="zh-CN"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标题 1"/>
          <p:cNvSpPr>
            <a:spLocks noGrp="1"/>
          </p:cNvSpPr>
          <p:nvPr>
            <p:ph type="title"/>
          </p:nvPr>
        </p:nvSpPr>
        <p:spPr>
          <a:ln/>
        </p:spPr>
        <p:txBody>
          <a:bodyPr vert="horz" wrap="square" lIns="91440" tIns="45720" rIns="91440" bIns="45720" anchor="b"/>
          <a:p>
            <a:r>
              <a:rPr lang="zh-CN" altLang="en-US" sz="2800"/>
              <a:t>一、财产保险统计的范围及内容</a:t>
            </a:r>
            <a:endParaRPr lang="zh-CN" altLang="en-US" sz="2800"/>
          </a:p>
        </p:txBody>
      </p:sp>
      <p:sp>
        <p:nvSpPr>
          <p:cNvPr id="36866" name="内容占位符 2"/>
          <p:cNvSpPr>
            <a:spLocks noGrp="1"/>
          </p:cNvSpPr>
          <p:nvPr>
            <p:ph idx="1"/>
          </p:nvPr>
        </p:nvSpPr>
        <p:spPr>
          <a:xfrm>
            <a:off x="1370013" y="1571625"/>
            <a:ext cx="7488237" cy="4929188"/>
          </a:xfrm>
          <a:ln/>
        </p:spPr>
        <p:txBody>
          <a:bodyPr vert="horz" wrap="square" lIns="91440" tIns="45720" rIns="91440" bIns="45720" anchor="t"/>
          <a:p>
            <a:pPr>
              <a:buNone/>
            </a:pPr>
            <a:r>
              <a:rPr lang="en-US" altLang="zh-CN" sz="2000"/>
              <a:t>    (</a:t>
            </a:r>
            <a:r>
              <a:rPr lang="zh-CN" altLang="en-US" sz="2000"/>
              <a:t>一</a:t>
            </a:r>
            <a:r>
              <a:rPr lang="en-US" altLang="zh-CN" sz="2000"/>
              <a:t>)</a:t>
            </a:r>
            <a:r>
              <a:rPr lang="zh-CN" altLang="en-US" sz="2000"/>
              <a:t>本公司内部</a:t>
            </a:r>
            <a:endParaRPr lang="en-US" altLang="zh-CN" sz="2000"/>
          </a:p>
          <a:p>
            <a:pPr>
              <a:buNone/>
            </a:pPr>
            <a:r>
              <a:rPr lang="en-US" altLang="zh-CN" sz="2000"/>
              <a:t>     </a:t>
            </a:r>
            <a:r>
              <a:rPr lang="zh-CN" altLang="en-US" sz="2000"/>
              <a:t>公司内部统计的主要内容：承保、理赔情况；机构、人员情况；劳动效率情况；固定资产投资情况；财务情况；资金运用情况；职工教育情况。</a:t>
            </a:r>
            <a:endParaRPr lang="zh-CN" altLang="en-US" sz="2000"/>
          </a:p>
          <a:p>
            <a:pPr>
              <a:buNone/>
            </a:pPr>
            <a:r>
              <a:rPr lang="en-US" altLang="zh-CN" sz="2000"/>
              <a:t>    (</a:t>
            </a:r>
            <a:r>
              <a:rPr lang="zh-CN" altLang="en-US" sz="2000"/>
              <a:t>二</a:t>
            </a:r>
            <a:r>
              <a:rPr lang="en-US" altLang="zh-CN" sz="2000"/>
              <a:t>)</a:t>
            </a:r>
            <a:r>
              <a:rPr lang="zh-CN" altLang="en-US" sz="2000"/>
              <a:t>本公司外部</a:t>
            </a:r>
            <a:endParaRPr lang="en-US" altLang="zh-CN" sz="2000"/>
          </a:p>
          <a:p>
            <a:pPr>
              <a:buNone/>
            </a:pPr>
            <a:r>
              <a:rPr lang="en-US" altLang="zh-CN" sz="2000"/>
              <a:t>    </a:t>
            </a:r>
            <a:r>
              <a:rPr lang="zh-CN" altLang="zh-CN" sz="2000"/>
              <a:t>公司外部统计的主要：企事业单位资产情况；居民家庭财产情况；社会各类人口构成情况；工农业产值情况；企业资金效益情况；居民生活水平情况；新兴产业情况；领导和群众的保险意识情况；社会对新险种的需求情况；其他保险企业的情况；国际国内保险市场情况等。</a:t>
            </a:r>
            <a:endParaRPr lang="en-US" altLang="zh-CN" sz="2000"/>
          </a:p>
          <a:p>
            <a:pPr>
              <a:buNone/>
            </a:pPr>
            <a:r>
              <a:rPr lang="en-US" altLang="zh-CN" sz="2000"/>
              <a:t>     </a:t>
            </a:r>
            <a:endParaRPr lang="en-US" altLang="zh-CN" sz="20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标题 1"/>
          <p:cNvSpPr>
            <a:spLocks noGrp="1"/>
          </p:cNvSpPr>
          <p:nvPr>
            <p:ph type="title"/>
          </p:nvPr>
        </p:nvSpPr>
        <p:spPr>
          <a:ln/>
        </p:spPr>
        <p:txBody>
          <a:bodyPr vert="horz" wrap="square" lIns="91440" tIns="45720" rIns="91440" bIns="45720" anchor="b"/>
          <a:p>
            <a:r>
              <a:rPr lang="zh-CN" altLang="en-US" sz="2800"/>
              <a:t>二、财产保险统计的原始记录</a:t>
            </a:r>
            <a:endParaRPr lang="zh-CN" altLang="en-US" sz="2800"/>
          </a:p>
        </p:txBody>
      </p:sp>
      <p:sp>
        <p:nvSpPr>
          <p:cNvPr id="47107" name="内容占位符 2"/>
          <p:cNvSpPr>
            <a:spLocks noGrp="1" noChangeArrowheads="1"/>
          </p:cNvSpPr>
          <p:nvPr>
            <p:ph idx="1"/>
          </p:nvPr>
        </p:nvSpPr>
        <p:spPr>
          <a:xfrm>
            <a:off x="1071563" y="1571625"/>
            <a:ext cx="7858125" cy="5000625"/>
          </a:xfrm>
        </p:spPr>
        <p:txBody>
          <a:bodyPr vert="horz" wrap="square" lIns="91440" tIns="45720" rIns="91440" bIns="45720" numCol="1" anchor="t" anchorCtr="0" compatLnSpc="1"/>
          <a:p>
            <a:pPr indent="0">
              <a:lnSpc>
                <a:spcPts val="1965"/>
              </a:lnSpc>
              <a:buNone/>
            </a:pPr>
            <a:r>
              <a:rPr lang="en-US" altLang="zh-CN" sz="1800"/>
              <a:t>(</a:t>
            </a:r>
            <a:r>
              <a:rPr lang="zh-CN" altLang="en-US" sz="1800"/>
              <a:t>一</a:t>
            </a:r>
            <a:r>
              <a:rPr lang="en-US" altLang="zh-CN" sz="1800"/>
              <a:t>)</a:t>
            </a:r>
            <a:r>
              <a:rPr lang="zh-CN" altLang="en-US" sz="1800"/>
              <a:t>保险单及保费收据</a:t>
            </a:r>
            <a:endParaRPr lang="en-US" altLang="zh-CN" sz="1800"/>
          </a:p>
          <a:p>
            <a:pPr indent="0">
              <a:lnSpc>
                <a:spcPts val="1965"/>
              </a:lnSpc>
              <a:buNone/>
            </a:pPr>
            <a:r>
              <a:rPr lang="zh-CN" altLang="en-US" sz="1800"/>
              <a:t>保险单简称保单，是保险人和投保人之间订立保险合同的正式书面文件</a:t>
            </a:r>
            <a:endParaRPr lang="en-US" altLang="zh-CN" sz="1800"/>
          </a:p>
          <a:p>
            <a:pPr indent="0">
              <a:lnSpc>
                <a:spcPts val="1965"/>
              </a:lnSpc>
              <a:buNone/>
            </a:pPr>
            <a:r>
              <a:rPr lang="zh-CN" altLang="en-US" sz="1800"/>
              <a:t>，亦是正式的保险合同文本。</a:t>
            </a:r>
            <a:endParaRPr lang="en-US" altLang="zh-CN" sz="1800"/>
          </a:p>
          <a:p>
            <a:pPr indent="0">
              <a:lnSpc>
                <a:spcPts val="1965"/>
              </a:lnSpc>
              <a:buNone/>
            </a:pPr>
            <a:r>
              <a:rPr lang="zh-CN" altLang="en-US" sz="1800"/>
              <a:t>保费收据是由保险人收取保费时填制的收取保费的书面证明，是具有法律效力的证明文件。</a:t>
            </a:r>
            <a:endParaRPr lang="en-US" altLang="zh-CN" sz="1800"/>
          </a:p>
          <a:p>
            <a:pPr indent="0">
              <a:lnSpc>
                <a:spcPts val="1965"/>
              </a:lnSpc>
              <a:buNone/>
            </a:pPr>
            <a:r>
              <a:rPr lang="en-US" altLang="zh-CN" sz="1800"/>
              <a:t> (</a:t>
            </a:r>
            <a:r>
              <a:rPr lang="zh-CN" altLang="en-US" sz="1800"/>
              <a:t>二</a:t>
            </a:r>
            <a:r>
              <a:rPr lang="en-US" altLang="zh-CN" sz="1800"/>
              <a:t>)</a:t>
            </a:r>
            <a:r>
              <a:rPr lang="zh-CN" altLang="en-US" sz="1800"/>
              <a:t>批单</a:t>
            </a:r>
            <a:endParaRPr lang="en-US" altLang="zh-CN" sz="1800"/>
          </a:p>
          <a:p>
            <a:pPr indent="0">
              <a:lnSpc>
                <a:spcPts val="1965"/>
              </a:lnSpc>
              <a:buNone/>
            </a:pPr>
            <a:r>
              <a:rPr lang="en-US" altLang="zh-CN" sz="1800"/>
              <a:t> </a:t>
            </a:r>
            <a:r>
              <a:rPr lang="zh-CN" altLang="en-US" sz="1800"/>
              <a:t>批单是保险合同双方当事人对于保险单内容进行修订或增删的证明文件。</a:t>
            </a:r>
            <a:endParaRPr lang="en-US" altLang="zh-CN" sz="1800"/>
          </a:p>
          <a:p>
            <a:pPr indent="0">
              <a:lnSpc>
                <a:spcPts val="1965"/>
              </a:lnSpc>
              <a:buNone/>
            </a:pPr>
            <a:r>
              <a:rPr lang="en-US" altLang="zh-CN" sz="1800"/>
              <a:t>(</a:t>
            </a:r>
            <a:r>
              <a:rPr lang="zh-CN" altLang="en-US" sz="1800"/>
              <a:t>三</a:t>
            </a:r>
            <a:r>
              <a:rPr lang="en-US" altLang="zh-CN" sz="1800"/>
              <a:t>)</a:t>
            </a:r>
            <a:r>
              <a:rPr lang="zh-CN" altLang="en-US" sz="1800"/>
              <a:t>赔款计算书及赔款收据</a:t>
            </a:r>
            <a:endParaRPr lang="zh-CN" altLang="en-US" sz="1800"/>
          </a:p>
          <a:p>
            <a:pPr indent="0">
              <a:lnSpc>
                <a:spcPts val="1965"/>
              </a:lnSpc>
              <a:buNone/>
            </a:pPr>
            <a:r>
              <a:rPr lang="zh-CN" altLang="en-US" sz="1800"/>
              <a:t>赔款计算书是被保险人出险后，保险人经勘查理赔后出具的付款证明书</a:t>
            </a:r>
            <a:endParaRPr lang="en-US" altLang="zh-CN" sz="1800"/>
          </a:p>
          <a:p>
            <a:pPr indent="0">
              <a:lnSpc>
                <a:spcPts val="1965"/>
              </a:lnSpc>
              <a:buNone/>
            </a:pPr>
            <a:r>
              <a:rPr lang="zh-CN" altLang="en-US" sz="1800"/>
              <a:t>，它具有法律效力。</a:t>
            </a:r>
            <a:endParaRPr lang="en-US" altLang="zh-CN" sz="1800"/>
          </a:p>
          <a:p>
            <a:pPr indent="0">
              <a:lnSpc>
                <a:spcPts val="1965"/>
              </a:lnSpc>
              <a:buNone/>
            </a:pPr>
            <a:r>
              <a:rPr lang="zh-CN" altLang="zh-CN" sz="1800"/>
              <a:t>赔款收据是被保险人出具的领取赔款的书面证明书，具有法律效力。内容主要包括：名称；被保险人名称；赔款金额；当事人双方签字盖章；填制</a:t>
            </a:r>
            <a:endParaRPr lang="en-US" altLang="zh-CN" sz="1800"/>
          </a:p>
          <a:p>
            <a:pPr indent="0">
              <a:lnSpc>
                <a:spcPts val="1965"/>
              </a:lnSpc>
              <a:buNone/>
            </a:pPr>
            <a:r>
              <a:rPr lang="zh-CN" altLang="zh-CN" sz="1800"/>
              <a:t>日期。</a:t>
            </a:r>
            <a:endParaRPr lang="en-US" altLang="zh-CN" sz="1800"/>
          </a:p>
          <a:p>
            <a:pPr indent="0">
              <a:buNone/>
            </a:pPr>
            <a:endParaRPr lang="zh-CN" altLang="en-US" sz="18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内容占位符 2"/>
          <p:cNvSpPr>
            <a:spLocks noGrp="1"/>
          </p:cNvSpPr>
          <p:nvPr>
            <p:ph idx="1"/>
          </p:nvPr>
        </p:nvSpPr>
        <p:spPr>
          <a:xfrm>
            <a:off x="1403350" y="1571625"/>
            <a:ext cx="7312025" cy="5026025"/>
          </a:xfrm>
          <a:ln/>
        </p:spPr>
        <p:txBody>
          <a:bodyPr vert="horz" wrap="square" lIns="91440" tIns="45720" rIns="91440" bIns="45720" anchor="t"/>
          <a:p>
            <a:pPr>
              <a:buNone/>
            </a:pPr>
            <a:r>
              <a:rPr lang="en-US" altLang="zh-CN" sz="2000">
                <a:latin typeface="Kaiti SC" pitchFamily="2" charset="-122"/>
                <a:ea typeface="Kaiti SC" pitchFamily="2" charset="-122"/>
              </a:rPr>
              <a:t> (</a:t>
            </a:r>
            <a:r>
              <a:rPr lang="zh-CN" altLang="zh-CN" sz="2000">
                <a:latin typeface="Kaiti SC" pitchFamily="2" charset="-122"/>
                <a:ea typeface="Kaiti SC" pitchFamily="2" charset="-122"/>
              </a:rPr>
              <a:t>一</a:t>
            </a:r>
            <a:r>
              <a:rPr lang="en-US" altLang="zh-CN" sz="2000">
                <a:latin typeface="Kaiti SC" pitchFamily="2" charset="-122"/>
                <a:ea typeface="Kaiti SC" pitchFamily="2" charset="-122"/>
              </a:rPr>
              <a:t>)</a:t>
            </a:r>
            <a:r>
              <a:rPr lang="zh-CN" altLang="zh-CN" sz="2000">
                <a:latin typeface="Kaiti SC" pitchFamily="2" charset="-122"/>
                <a:ea typeface="Kaiti SC" pitchFamily="2" charset="-122"/>
              </a:rPr>
              <a:t>编制</a:t>
            </a:r>
            <a:endParaRPr lang="en-US" altLang="zh-CN" sz="2000">
              <a:latin typeface="Kaiti SC" pitchFamily="2" charset="-122"/>
              <a:ea typeface="Kaiti SC" pitchFamily="2" charset="-122"/>
            </a:endParaRPr>
          </a:p>
          <a:p>
            <a:pPr>
              <a:buNone/>
            </a:pPr>
            <a:r>
              <a:rPr lang="en-US" altLang="zh-CN" sz="2000">
                <a:latin typeface="Kaiti SC" pitchFamily="2" charset="-122"/>
                <a:ea typeface="Kaiti SC" pitchFamily="2" charset="-122"/>
              </a:rPr>
              <a:t> (</a:t>
            </a:r>
            <a:r>
              <a:rPr lang="zh-CN" altLang="en-US" sz="2000">
                <a:latin typeface="Kaiti SC" pitchFamily="2" charset="-122"/>
                <a:ea typeface="Kaiti SC" pitchFamily="2" charset="-122"/>
              </a:rPr>
              <a:t>二</a:t>
            </a:r>
            <a:r>
              <a:rPr lang="en-US" altLang="zh-CN" sz="2000">
                <a:latin typeface="Kaiti SC" pitchFamily="2" charset="-122"/>
                <a:ea typeface="Kaiti SC" pitchFamily="2" charset="-122"/>
              </a:rPr>
              <a:t>)</a:t>
            </a:r>
            <a:r>
              <a:rPr lang="zh-CN" altLang="en-US" sz="2000">
                <a:latin typeface="Kaiti SC" pitchFamily="2" charset="-122"/>
                <a:ea typeface="Kaiti SC" pitchFamily="2" charset="-122"/>
              </a:rPr>
              <a:t>统计报表主要统计指标解释</a:t>
            </a:r>
            <a:endParaRPr lang="zh-CN" altLang="en-US" sz="2000">
              <a:latin typeface="Kaiti SC" pitchFamily="2" charset="-122"/>
              <a:ea typeface="Kaiti SC" pitchFamily="2" charset="-122"/>
            </a:endParaRPr>
          </a:p>
          <a:p>
            <a:r>
              <a:rPr lang="en-US" altLang="zh-CN" sz="2000">
                <a:latin typeface="Kaiti SC" pitchFamily="2" charset="-122"/>
                <a:ea typeface="Kaiti SC" pitchFamily="2" charset="-122"/>
              </a:rPr>
              <a:t>1.</a:t>
            </a:r>
            <a:r>
              <a:rPr lang="zh-CN" altLang="en-US" sz="2000">
                <a:latin typeface="Kaiti SC" pitchFamily="2" charset="-122"/>
                <a:ea typeface="Kaiti SC" pitchFamily="2" charset="-122"/>
              </a:rPr>
              <a:t>计量单位和承保数量</a:t>
            </a:r>
            <a:endParaRPr lang="zh-CN" altLang="en-US" sz="2000">
              <a:latin typeface="Kaiti SC" pitchFamily="2" charset="-122"/>
              <a:ea typeface="Kaiti SC" pitchFamily="2" charset="-122"/>
            </a:endParaRPr>
          </a:p>
          <a:p>
            <a:pPr>
              <a:buNone/>
            </a:pPr>
            <a:r>
              <a:rPr lang="en-US" altLang="zh-CN" sz="2000">
                <a:latin typeface="Kaiti SC" pitchFamily="2" charset="-122"/>
                <a:ea typeface="Kaiti SC" pitchFamily="2" charset="-122"/>
              </a:rPr>
              <a:t>     </a:t>
            </a:r>
            <a:r>
              <a:rPr lang="zh-CN" altLang="en-US" sz="2000">
                <a:latin typeface="Kaiti SC" pitchFamily="2" charset="-122"/>
                <a:ea typeface="Kaiti SC" pitchFamily="2" charset="-122"/>
              </a:rPr>
              <a:t>承保数量的单位按承保对象确定。承保的对象不同，其承保数量的计量单位也不同</a:t>
            </a:r>
            <a:r>
              <a:rPr lang="en-US" altLang="zh-CN" sz="2000">
                <a:latin typeface="Kaiti SC" pitchFamily="2" charset="-122"/>
                <a:ea typeface="Kaiti SC" pitchFamily="2" charset="-122"/>
              </a:rPr>
              <a:t>     </a:t>
            </a:r>
            <a:r>
              <a:rPr lang="zh-CN" altLang="en-US" sz="2000">
                <a:latin typeface="Kaiti SC" pitchFamily="2" charset="-122"/>
                <a:ea typeface="Kaiti SC" pitchFamily="2" charset="-122"/>
              </a:rPr>
              <a:t>按照统计原则，计量单位不同的承保数量是不能相加的。</a:t>
            </a:r>
            <a:endParaRPr lang="en-US" altLang="zh-CN" sz="2000">
              <a:latin typeface="Kaiti SC" pitchFamily="2" charset="-122"/>
              <a:ea typeface="Kaiti SC" pitchFamily="2" charset="-122"/>
            </a:endParaRPr>
          </a:p>
          <a:p>
            <a:r>
              <a:rPr lang="en-US" altLang="zh-CN" sz="2000">
                <a:latin typeface="Kaiti SC" pitchFamily="2" charset="-122"/>
                <a:ea typeface="Kaiti SC" pitchFamily="2" charset="-122"/>
              </a:rPr>
              <a:t>2.</a:t>
            </a:r>
            <a:r>
              <a:rPr lang="zh-CN" altLang="en-US" sz="2000">
                <a:latin typeface="Kaiti SC" pitchFamily="2" charset="-122"/>
                <a:ea typeface="Kaiti SC" pitchFamily="2" charset="-122"/>
              </a:rPr>
              <a:t>保险金额</a:t>
            </a:r>
            <a:endParaRPr lang="en-US" altLang="zh-CN" sz="2000">
              <a:latin typeface="Kaiti SC" pitchFamily="2" charset="-122"/>
              <a:ea typeface="Kaiti SC" pitchFamily="2" charset="-122"/>
            </a:endParaRPr>
          </a:p>
          <a:p>
            <a:pPr>
              <a:buNone/>
            </a:pPr>
            <a:r>
              <a:rPr lang="en-US" altLang="zh-CN" sz="2000">
                <a:latin typeface="Kaiti SC" pitchFamily="2" charset="-122"/>
                <a:ea typeface="Kaiti SC" pitchFamily="2" charset="-122"/>
              </a:rPr>
              <a:t>     </a:t>
            </a:r>
            <a:r>
              <a:rPr lang="zh-CN" altLang="en-US" sz="2000">
                <a:latin typeface="Kaiti SC" pitchFamily="2" charset="-122"/>
                <a:ea typeface="Kaiti SC" pitchFamily="2" charset="-122"/>
              </a:rPr>
              <a:t>保险金额是指在保险合同中，经被保险人确定因保险标的遭受保险事故时，应由保险人承担经济补偿或给付的最高金额。</a:t>
            </a:r>
            <a:endParaRPr lang="zh-CN" altLang="en-US" sz="2000">
              <a:latin typeface="Kaiti SC" pitchFamily="2" charset="-122"/>
              <a:ea typeface="Kaiti SC" pitchFamily="2" charset="-122"/>
            </a:endParaRPr>
          </a:p>
          <a:p>
            <a:r>
              <a:rPr lang="en-US" altLang="zh-CN" sz="2000">
                <a:latin typeface="Kaiti SC" pitchFamily="2" charset="-122"/>
                <a:ea typeface="Kaiti SC" pitchFamily="2" charset="-122"/>
              </a:rPr>
              <a:t>3.</a:t>
            </a:r>
            <a:r>
              <a:rPr lang="zh-CN" altLang="en-US" sz="2000">
                <a:latin typeface="Kaiti SC" pitchFamily="2" charset="-122"/>
                <a:ea typeface="Kaiti SC" pitchFamily="2" charset="-122"/>
              </a:rPr>
              <a:t>保费收入数即保单收费数</a:t>
            </a:r>
            <a:endParaRPr lang="en-US" altLang="zh-CN" sz="2000">
              <a:latin typeface="Kaiti SC" pitchFamily="2" charset="-122"/>
              <a:ea typeface="Kaiti SC" pitchFamily="2" charset="-122"/>
            </a:endParaRPr>
          </a:p>
          <a:p>
            <a:pPr>
              <a:buNone/>
            </a:pPr>
            <a:r>
              <a:rPr lang="en-US" altLang="zh-CN" sz="2000">
                <a:latin typeface="Kaiti SC" pitchFamily="2" charset="-122"/>
                <a:ea typeface="Kaiti SC" pitchFamily="2" charset="-122"/>
              </a:rPr>
              <a:t>     </a:t>
            </a:r>
            <a:r>
              <a:rPr lang="zh-CN" altLang="zh-CN" sz="2000">
                <a:latin typeface="Kaiti SC" pitchFamily="2" charset="-122"/>
                <a:ea typeface="Kaiti SC" pitchFamily="2" charset="-122"/>
              </a:rPr>
              <a:t>这是按保险费率计算的保费数减去按规定减收、折扣和各种优待款后的余额。</a:t>
            </a:r>
            <a:endParaRPr lang="en-US" altLang="zh-CN" sz="2000">
              <a:latin typeface="Kaiti SC" pitchFamily="2" charset="-122"/>
              <a:ea typeface="Kaiti SC" pitchFamily="2" charset="-122"/>
            </a:endParaRPr>
          </a:p>
        </p:txBody>
      </p:sp>
      <p:sp>
        <p:nvSpPr>
          <p:cNvPr id="38914" name="标题 1"/>
          <p:cNvSpPr txBox="1"/>
          <p:nvPr/>
        </p:nvSpPr>
        <p:spPr>
          <a:xfrm>
            <a:off x="1331913" y="836613"/>
            <a:ext cx="6953250" cy="566737"/>
          </a:xfrm>
          <a:prstGeom prst="rect">
            <a:avLst/>
          </a:prstGeom>
          <a:noFill/>
          <a:ln w="9525">
            <a:noFill/>
          </a:ln>
        </p:spPr>
        <p:txBody>
          <a:bodyPr anchor="b"/>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spcBef>
                <a:spcPct val="0"/>
              </a:spcBef>
              <a:buClrTx/>
              <a:buSzTx/>
              <a:buFontTx/>
              <a:buNone/>
            </a:pPr>
            <a:r>
              <a:rPr lang="zh-CN" altLang="zh-CN" sz="2800">
                <a:latin typeface="Arial" panose="020B0604020202020204" pitchFamily="34" charset="0"/>
              </a:rPr>
              <a:t>三、财产保险业务统计报表指标解释</a:t>
            </a:r>
            <a:endParaRPr lang="zh-CN" altLang="en-US" sz="2800">
              <a:latin typeface="Arial" panose="020B0604020202020204"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标题 1"/>
          <p:cNvSpPr>
            <a:spLocks noGrp="1"/>
          </p:cNvSpPr>
          <p:nvPr>
            <p:ph type="title"/>
          </p:nvPr>
        </p:nvSpPr>
        <p:spPr>
          <a:ln/>
        </p:spPr>
        <p:txBody>
          <a:bodyPr vert="horz" wrap="square" lIns="91440" tIns="45720" rIns="91440" bIns="45720" anchor="b"/>
          <a:p>
            <a:endParaRPr lang="zh-CN" altLang="en-US"/>
          </a:p>
        </p:txBody>
      </p:sp>
      <p:sp>
        <p:nvSpPr>
          <p:cNvPr id="39938" name="内容占位符 2"/>
          <p:cNvSpPr>
            <a:spLocks noGrp="1"/>
          </p:cNvSpPr>
          <p:nvPr>
            <p:ph idx="1"/>
          </p:nvPr>
        </p:nvSpPr>
        <p:spPr>
          <a:xfrm>
            <a:off x="928688" y="1571625"/>
            <a:ext cx="7786687" cy="417513"/>
          </a:xfrm>
          <a:ln/>
        </p:spPr>
        <p:txBody>
          <a:bodyPr vert="horz" wrap="square" lIns="91440" tIns="45720" rIns="91440" bIns="45720" anchor="t"/>
          <a:p>
            <a:pPr algn="ctr">
              <a:buNone/>
            </a:pPr>
            <a:r>
              <a:rPr lang="zh-CN" altLang="en-US" sz="1600" b="1"/>
              <a:t>表</a:t>
            </a:r>
            <a:r>
              <a:rPr lang="en-US" altLang="zh-CN" sz="1600" b="1"/>
              <a:t>8-6 </a:t>
            </a:r>
            <a:r>
              <a:rPr lang="en-US" altLang="zh-CN" sz="1600" b="1">
                <a:solidFill>
                  <a:srgbClr val="FF0000"/>
                </a:solidFill>
              </a:rPr>
              <a:t>  2020</a:t>
            </a:r>
            <a:r>
              <a:rPr lang="zh-CN" altLang="en-US" sz="1600" b="1">
                <a:solidFill>
                  <a:srgbClr val="FF0000"/>
                </a:solidFill>
              </a:rPr>
              <a:t>年</a:t>
            </a:r>
            <a:r>
              <a:rPr lang="en-US" altLang="zh-CN" sz="1600" b="1">
                <a:solidFill>
                  <a:srgbClr val="FF0000"/>
                </a:solidFill>
              </a:rPr>
              <a:t>1</a:t>
            </a:r>
            <a:r>
              <a:rPr lang="zh-CN" altLang="en-US" sz="1600" b="1">
                <a:solidFill>
                  <a:srgbClr val="FF0000"/>
                </a:solidFill>
              </a:rPr>
              <a:t>月</a:t>
            </a:r>
            <a:r>
              <a:rPr lang="zh-CN" altLang="en-US" sz="1600" b="1"/>
              <a:t>部分保险公司原保险保费收入情况表</a:t>
            </a:r>
            <a:r>
              <a:rPr lang="en-US" altLang="zh-CN" sz="1600" b="1"/>
              <a:t>       </a:t>
            </a:r>
            <a:r>
              <a:rPr lang="zh-CN" altLang="en-US" sz="1600" b="1"/>
              <a:t>单位：万元</a:t>
            </a:r>
            <a:endParaRPr lang="zh-CN" altLang="en-US" sz="1600"/>
          </a:p>
        </p:txBody>
      </p:sp>
      <p:graphicFrame>
        <p:nvGraphicFramePr>
          <p:cNvPr id="2" name="表格 -1"/>
          <p:cNvGraphicFramePr/>
          <p:nvPr>
            <p:custDataLst>
              <p:tags r:id="rId1"/>
            </p:custDataLst>
          </p:nvPr>
        </p:nvGraphicFramePr>
        <p:xfrm>
          <a:off x="1370013" y="2003775"/>
          <a:ext cx="7015162" cy="4191000"/>
        </p:xfrm>
        <a:graphic>
          <a:graphicData uri="http://schemas.openxmlformats.org/drawingml/2006/table">
            <a:tbl>
              <a:tblPr firstRow="1" bandRow="1">
                <a:tableStyleId>{5940675A-B579-460E-94D1-54222C63F5DA}</a:tableStyleId>
              </a:tblPr>
              <a:tblGrid>
                <a:gridCol w="1391983"/>
                <a:gridCol w="2034632"/>
                <a:gridCol w="1927947"/>
                <a:gridCol w="1660600"/>
              </a:tblGrid>
              <a:tr h="349885">
                <a:tc>
                  <a:txBody>
                    <a:bodyPr/>
                    <a:lstStyle/>
                    <a:p>
                      <a:pPr marL="0" indent="0" algn="ctr">
                        <a:buNone/>
                      </a:pPr>
                      <a:r>
                        <a:rPr lang="zh-CN" altLang="en-US" sz="1200" b="0" u="none">
                          <a:solidFill>
                            <a:srgbClr val="FF0000"/>
                          </a:solidFill>
                          <a:latin typeface="方正书宋_GBK" charset="0"/>
                          <a:ea typeface="方正书宋_GBK" charset="0"/>
                          <a:cs typeface="方正书宋_GBK" charset="0"/>
                        </a:rPr>
                        <a:t>公司名称</a:t>
                      </a:r>
                      <a:endParaRPr lang="zh-CN" altLang="en-US" sz="1200" b="0" u="none">
                        <a:solidFill>
                          <a:srgbClr val="FF0000"/>
                        </a:solidFill>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zh-CN" altLang="en-US" sz="1200" b="0" u="none">
                          <a:solidFill>
                            <a:srgbClr val="FF0000"/>
                          </a:solidFill>
                          <a:latin typeface="方正书宋_GBK" charset="0"/>
                          <a:ea typeface="方正书宋_GBK" charset="0"/>
                          <a:cs typeface="方正书宋_GBK" charset="0"/>
                        </a:rPr>
                        <a:t>保费收入</a:t>
                      </a:r>
                      <a:endParaRPr lang="zh-CN" altLang="en-US" sz="1200" b="0" u="none">
                        <a:solidFill>
                          <a:srgbClr val="FF0000"/>
                        </a:solidFill>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zh-CN" altLang="en-US" sz="1200" b="0" u="none">
                          <a:solidFill>
                            <a:srgbClr val="FF0000"/>
                          </a:solidFill>
                          <a:latin typeface="方正书宋_GBK" charset="0"/>
                          <a:ea typeface="方正书宋_GBK" charset="0"/>
                          <a:cs typeface="方正书宋_GBK" charset="0"/>
                        </a:rPr>
                        <a:t>公司名称</a:t>
                      </a:r>
                      <a:endParaRPr lang="zh-CN" altLang="en-US" sz="1200" b="0" u="none">
                        <a:solidFill>
                          <a:srgbClr val="FF0000"/>
                        </a:solidFill>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zh-CN" altLang="en-US" sz="1200" b="0" u="none">
                          <a:solidFill>
                            <a:srgbClr val="FF0000"/>
                          </a:solidFill>
                          <a:latin typeface="方正书宋_GBK" charset="0"/>
                          <a:ea typeface="方正书宋_GBK" charset="0"/>
                          <a:cs typeface="方正书宋_GBK" charset="0"/>
                        </a:rPr>
                        <a:t>保费收入</a:t>
                      </a:r>
                      <a:endParaRPr lang="zh-CN" altLang="en-US" sz="1200" b="0" u="none">
                        <a:solidFill>
                          <a:srgbClr val="FF0000"/>
                        </a:solidFill>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49250">
                <a:tc>
                  <a:txBody>
                    <a:bodyPr/>
                    <a:lstStyle/>
                    <a:p>
                      <a:pPr marL="0" indent="0" algn="ctr">
                        <a:buNone/>
                      </a:pPr>
                      <a:r>
                        <a:rPr lang="zh-CN" altLang="en-US" sz="1200" b="0" u="none">
                          <a:solidFill>
                            <a:srgbClr val="FF0000"/>
                          </a:solidFill>
                          <a:latin typeface="方正书宋_GBK" charset="0"/>
                          <a:ea typeface="方正书宋_GBK" charset="0"/>
                          <a:cs typeface="方正书宋_GBK" charset="0"/>
                        </a:rPr>
                        <a:t>中资小计</a:t>
                      </a:r>
                      <a:endParaRPr lang="zh-CN" altLang="en-US" sz="1200" b="0" u="none">
                        <a:solidFill>
                          <a:srgbClr val="FF0000"/>
                        </a:solidFill>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9601772.25</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zh-CN" altLang="en-US" sz="1200" b="0" u="none">
                          <a:solidFill>
                            <a:srgbClr val="FF0000"/>
                          </a:solidFill>
                          <a:latin typeface="方正书宋_GBK" charset="0"/>
                          <a:ea typeface="方正书宋_GBK" charset="0"/>
                          <a:cs typeface="方正书宋_GBK" charset="0"/>
                        </a:rPr>
                        <a:t>外资公司小计</a:t>
                      </a:r>
                      <a:endParaRPr lang="zh-CN" altLang="en-US" sz="1200" b="0" u="none">
                        <a:solidFill>
                          <a:srgbClr val="FF0000"/>
                        </a:solidFill>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altLang="zh-CN" sz="1200" b="0" u="none">
                          <a:solidFill>
                            <a:srgbClr val="FF0000"/>
                          </a:solidFill>
                          <a:latin typeface="方正书宋_GBK" charset="0"/>
                          <a:ea typeface="方正书宋_GBK" charset="0"/>
                          <a:cs typeface="方正书宋_GBK" charset="0"/>
                        </a:rPr>
                        <a:t>193529.76</a:t>
                      </a:r>
                      <a:endParaRPr lang="en-US" altLang="zh-CN" sz="1200" b="0" u="none">
                        <a:solidFill>
                          <a:srgbClr val="FF0000"/>
                        </a:solidFill>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47980">
                <a:tc>
                  <a:txBody>
                    <a:bodyPr/>
                    <a:lstStyle/>
                    <a:p>
                      <a:pPr marL="0" indent="0" algn="ctr">
                        <a:buNone/>
                      </a:pPr>
                      <a:r>
                        <a:rPr lang="zh-CN" altLang="en-US" sz="1200" b="0" u="none">
                          <a:solidFill>
                            <a:srgbClr val="FF0000"/>
                          </a:solidFill>
                          <a:latin typeface="方正书宋_GBK" charset="0"/>
                          <a:ea typeface="方正书宋_GBK" charset="0"/>
                          <a:cs typeface="方正书宋_GBK" charset="0"/>
                        </a:rPr>
                        <a:t>人保股份</a:t>
                      </a:r>
                      <a:endParaRPr lang="zh-CN" altLang="en-US" sz="1200" b="0" u="none">
                        <a:solidFill>
                          <a:srgbClr val="FF0000"/>
                        </a:solidFill>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3248825.64</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美亚</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12645.22</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349885">
                <a:tc>
                  <a:txBody>
                    <a:bodyPr/>
                    <a:lstStyle/>
                    <a:p>
                      <a:pPr marL="0" indent="0" algn="ctr">
                        <a:buNone/>
                      </a:pPr>
                      <a:r>
                        <a:rPr lang="zh-CN" altLang="en-US" sz="1200" b="0" u="none">
                          <a:solidFill>
                            <a:srgbClr val="FF0000"/>
                          </a:solidFill>
                          <a:latin typeface="方正书宋_GBK" charset="0"/>
                          <a:ea typeface="方正书宋_GBK" charset="0"/>
                          <a:cs typeface="方正书宋_GBK" charset="0"/>
                        </a:rPr>
                        <a:t>大地财产</a:t>
                      </a:r>
                      <a:endParaRPr lang="zh-CN" altLang="en-US" sz="1200" b="0" u="none">
                        <a:solidFill>
                          <a:srgbClr val="FF0000"/>
                        </a:solidFill>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337302.84</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东京海上</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6510.10</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349885">
                <a:tc>
                  <a:txBody>
                    <a:bodyPr/>
                    <a:lstStyle/>
                    <a:p>
                      <a:pPr marL="0" indent="0" algn="ctr">
                        <a:buNone/>
                      </a:pPr>
                      <a:r>
                        <a:rPr lang="zh-CN" altLang="en-US" sz="1200" b="0" u="none">
                          <a:solidFill>
                            <a:srgbClr val="FF0000"/>
                          </a:solidFill>
                          <a:latin typeface="方正书宋_GBK" charset="0"/>
                          <a:ea typeface="方正书宋_GBK" charset="0"/>
                          <a:cs typeface="方正书宋_GBK" charset="0"/>
                        </a:rPr>
                        <a:t>出口信用</a:t>
                      </a:r>
                      <a:endParaRPr lang="zh-CN" altLang="en-US" sz="1200" b="0" u="none">
                        <a:solidFill>
                          <a:srgbClr val="FF0000"/>
                        </a:solidFill>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64018.85</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瑞再企商</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2047.88</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349250">
                <a:tc>
                  <a:txBody>
                    <a:bodyPr/>
                    <a:lstStyle/>
                    <a:p>
                      <a:pPr marL="0" indent="0" algn="ctr">
                        <a:buNone/>
                      </a:pPr>
                      <a:r>
                        <a:rPr lang="zh-CN" altLang="en-US" sz="1200" b="0" u="none">
                          <a:solidFill>
                            <a:srgbClr val="FF0000"/>
                          </a:solidFill>
                          <a:latin typeface="方正书宋_GBK" charset="0"/>
                          <a:ea typeface="方正书宋_GBK" charset="0"/>
                          <a:cs typeface="方正书宋_GBK" charset="0"/>
                        </a:rPr>
                        <a:t>中华联合</a:t>
                      </a:r>
                      <a:endParaRPr lang="zh-CN" altLang="en-US" sz="1200" b="0" u="none">
                        <a:solidFill>
                          <a:srgbClr val="FF0000"/>
                        </a:solidFill>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385666.33</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丘博保险</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5979.00</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347980">
                <a:tc>
                  <a:txBody>
                    <a:bodyPr/>
                    <a:lstStyle/>
                    <a:p>
                      <a:pPr marL="0" indent="0" algn="ctr">
                        <a:buNone/>
                      </a:pPr>
                      <a:r>
                        <a:rPr lang="zh-CN" altLang="en-US" sz="1200" b="0" u="none">
                          <a:solidFill>
                            <a:srgbClr val="FF0000"/>
                          </a:solidFill>
                          <a:latin typeface="方正书宋_GBK" charset="0"/>
                          <a:ea typeface="方正书宋_GBK" charset="0"/>
                          <a:cs typeface="方正书宋_GBK" charset="0"/>
                        </a:rPr>
                        <a:t>太保财</a:t>
                      </a:r>
                      <a:endParaRPr lang="zh-CN" altLang="en-US" sz="1200" b="0" u="none">
                        <a:solidFill>
                          <a:srgbClr val="FF0000"/>
                        </a:solidFill>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1113162.05</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三井住友</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4600.65</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349885">
                <a:tc>
                  <a:txBody>
                    <a:bodyPr/>
                    <a:lstStyle/>
                    <a:p>
                      <a:pPr marL="0" indent="0" algn="ctr">
                        <a:buNone/>
                      </a:pPr>
                      <a:r>
                        <a:rPr lang="zh-CN" altLang="en-US" sz="1200" b="0" u="none">
                          <a:solidFill>
                            <a:srgbClr val="FF0000"/>
                          </a:solidFill>
                          <a:latin typeface="方正书宋_GBK" charset="0"/>
                          <a:ea typeface="方正书宋_GBK" charset="0"/>
                          <a:cs typeface="方正书宋_GBK" charset="0"/>
                        </a:rPr>
                        <a:t>平安财</a:t>
                      </a:r>
                      <a:endParaRPr lang="zh-CN" altLang="en-US" sz="1200" b="0" u="none">
                        <a:solidFill>
                          <a:srgbClr val="FF0000"/>
                        </a:solidFill>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1991090.13</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三星</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6236.89</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349885">
                <a:tc>
                  <a:txBody>
                    <a:bodyPr/>
                    <a:lstStyle/>
                    <a:p>
                      <a:pPr marL="0" indent="0" algn="ctr">
                        <a:buNone/>
                      </a:pPr>
                      <a:r>
                        <a:rPr lang="zh-CN" altLang="en-US" sz="1200" b="0" u="none">
                          <a:solidFill>
                            <a:srgbClr val="FF0000"/>
                          </a:solidFill>
                          <a:latin typeface="方正书宋_GBK" charset="0"/>
                          <a:ea typeface="方正书宋_GBK" charset="0"/>
                          <a:cs typeface="方正书宋_GBK" charset="0"/>
                        </a:rPr>
                        <a:t>华泰</a:t>
                      </a:r>
                      <a:endParaRPr lang="zh-CN" altLang="en-US" sz="1200" b="0" u="none">
                        <a:solidFill>
                          <a:srgbClr val="FF0000"/>
                        </a:solidFill>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73368.63</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安联</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6339.55</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349250">
                <a:tc>
                  <a:txBody>
                    <a:bodyPr/>
                    <a:lstStyle/>
                    <a:p>
                      <a:pPr marL="0" indent="0" algn="ctr">
                        <a:buNone/>
                      </a:pPr>
                      <a:r>
                        <a:rPr lang="zh-CN" altLang="en-US" sz="1200" b="0" u="none">
                          <a:solidFill>
                            <a:srgbClr val="FF0000"/>
                          </a:solidFill>
                          <a:latin typeface="方正书宋_GBK" charset="0"/>
                          <a:ea typeface="方正书宋_GBK" charset="0"/>
                          <a:cs typeface="方正书宋_GBK" charset="0"/>
                        </a:rPr>
                        <a:t>天安</a:t>
                      </a:r>
                      <a:endParaRPr lang="zh-CN" altLang="en-US" sz="1200" b="0" u="none">
                        <a:solidFill>
                          <a:srgbClr val="FF0000"/>
                        </a:solidFill>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146165.05</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日本财产</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7137.31</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347980">
                <a:tc>
                  <a:txBody>
                    <a:bodyPr/>
                    <a:lstStyle/>
                    <a:p>
                      <a:pPr marL="0" indent="0" algn="ctr">
                        <a:buNone/>
                      </a:pPr>
                      <a:r>
                        <a:rPr lang="zh-CN" altLang="en-US" sz="1200" b="0" u="none">
                          <a:solidFill>
                            <a:srgbClr val="FF0000"/>
                          </a:solidFill>
                          <a:latin typeface="方正书宋_GBK" charset="0"/>
                          <a:ea typeface="方正书宋_GBK" charset="0"/>
                          <a:cs typeface="方正书宋_GBK" charset="0"/>
                        </a:rPr>
                        <a:t>华安</a:t>
                      </a:r>
                      <a:endParaRPr lang="zh-CN" altLang="en-US" sz="1200" b="0" u="none">
                        <a:solidFill>
                          <a:srgbClr val="FF0000"/>
                        </a:solidFill>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100622.60</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利宝互助</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10972.45</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349885">
                <a:tc>
                  <a:txBody>
                    <a:bodyPr/>
                    <a:lstStyle/>
                    <a:p>
                      <a:pPr marL="0" indent="0" algn="ctr">
                        <a:buNone/>
                      </a:pPr>
                      <a:r>
                        <a:rPr lang="zh-CN" altLang="en-US" sz="1200" b="0" u="none">
                          <a:solidFill>
                            <a:srgbClr val="FF0000"/>
                          </a:solidFill>
                          <a:latin typeface="方正书宋_GBK" charset="0"/>
                          <a:ea typeface="方正书宋_GBK" charset="0"/>
                          <a:cs typeface="方正书宋_GBK" charset="0"/>
                        </a:rPr>
                        <a:t>永安</a:t>
                      </a:r>
                      <a:endParaRPr lang="zh-CN" altLang="en-US" sz="1200" b="0" u="none">
                        <a:solidFill>
                          <a:srgbClr val="FF0000"/>
                        </a:solidFill>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103710.63</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中航安盟</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dirty="0">
                          <a:solidFill>
                            <a:srgbClr val="FF0000"/>
                          </a:solidFill>
                          <a:highlight>
                            <a:srgbClr val="FFFFFF"/>
                          </a:highlight>
                          <a:latin typeface="方正书宋_GBK" charset="0"/>
                          <a:ea typeface="方正书宋_GBK" charset="0"/>
                          <a:cs typeface="方正书宋_GBK" charset="0"/>
                        </a:rPr>
                        <a:t>9785.60</a:t>
                      </a:r>
                      <a:endParaRPr lang="en-US" altLang="zh-CN" sz="1200" b="0" u="none" dirty="0">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内容占位符 2"/>
          <p:cNvSpPr txBox="1"/>
          <p:nvPr/>
        </p:nvSpPr>
        <p:spPr>
          <a:xfrm>
            <a:off x="1000125" y="1785938"/>
            <a:ext cx="7786688" cy="4643437"/>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a:r>
              <a:rPr lang="en-US" altLang="zh-CN" sz="1800"/>
              <a:t>4.</a:t>
            </a:r>
            <a:r>
              <a:rPr lang="zh-CN" altLang="zh-CN" sz="1800"/>
              <a:t>退保费</a:t>
            </a:r>
            <a:endParaRPr lang="en-US" altLang="zh-CN" sz="1800"/>
          </a:p>
          <a:p>
            <a:pPr marL="342900" lvl="0" indent="-342900" eaLnBrk="1" hangingPunct="1">
              <a:spcBef>
                <a:spcPct val="0"/>
              </a:spcBef>
              <a:buClrTx/>
              <a:buSzTx/>
              <a:buFontTx/>
              <a:buNone/>
            </a:pPr>
            <a:r>
              <a:rPr lang="zh-CN" altLang="en-US" sz="1800"/>
              <a:t>     退保费指保险人退还给被保险人的保险费。</a:t>
            </a:r>
            <a:endParaRPr lang="en-US" altLang="zh-CN" sz="1800"/>
          </a:p>
          <a:p>
            <a:pPr marL="342900" lvl="0" indent="-342900" eaLnBrk="1" hangingPunct="1">
              <a:spcBef>
                <a:spcPct val="0"/>
              </a:spcBef>
              <a:buClrTx/>
              <a:buSzTx/>
              <a:buChar char="l"/>
            </a:pPr>
            <a:r>
              <a:rPr lang="en-US" altLang="zh-CN" sz="1800"/>
              <a:t>5.</a:t>
            </a:r>
            <a:r>
              <a:rPr lang="zh-CN" altLang="zh-CN" sz="1800"/>
              <a:t>储金收入</a:t>
            </a:r>
            <a:endParaRPr lang="en-US" altLang="zh-CN" sz="1800"/>
          </a:p>
          <a:p>
            <a:pPr marL="342900" lvl="0" indent="-342900" eaLnBrk="1" hangingPunct="1">
              <a:spcBef>
                <a:spcPct val="0"/>
              </a:spcBef>
              <a:buClrTx/>
              <a:buSzTx/>
              <a:buFontTx/>
              <a:buNone/>
            </a:pPr>
            <a:r>
              <a:rPr lang="zh-CN" altLang="en-US" sz="1800"/>
              <a:t>     储金收入是指在储金性财产保险业务中，保户交到保险公司的存款金额。保险责任开始后的退保，其退保金额要冲减储金收入的本月、累计和期末有效数。</a:t>
            </a:r>
            <a:endParaRPr lang="zh-CN" altLang="zh-CN" sz="1800"/>
          </a:p>
          <a:p>
            <a:pPr marL="342900" lvl="0" indent="-342900"/>
            <a:r>
              <a:rPr lang="en-US" altLang="zh-CN" sz="1800"/>
              <a:t>6.</a:t>
            </a:r>
            <a:r>
              <a:rPr lang="zh-CN" altLang="zh-CN" sz="1800"/>
              <a:t>期末有效数</a:t>
            </a:r>
            <a:endParaRPr lang="en-US" altLang="zh-CN" sz="1800"/>
          </a:p>
          <a:p>
            <a:pPr marL="342900" lvl="0" indent="-342900" eaLnBrk="1" hangingPunct="1">
              <a:spcBef>
                <a:spcPct val="0"/>
              </a:spcBef>
              <a:buClrTx/>
              <a:buSzTx/>
              <a:buFontTx/>
              <a:buNone/>
            </a:pPr>
            <a:r>
              <a:rPr lang="zh-CN" altLang="en-US" sz="1800"/>
              <a:t>     期末有效数是自承保第一份保单开始，逐笔连续累计（包括增加和减少）的数量。储金性险种的承保数量、保险金额、储金收入均应做期末有效数统计。其计算公式为：期末有效数</a:t>
            </a:r>
            <a:r>
              <a:rPr lang="en-US" altLang="zh-CN" sz="1800"/>
              <a:t>=</a:t>
            </a:r>
            <a:r>
              <a:rPr lang="zh-CN" altLang="en-US" sz="1800"/>
              <a:t>上期期末有效数</a:t>
            </a:r>
            <a:r>
              <a:rPr lang="en-US" altLang="zh-CN" sz="1800"/>
              <a:t>+</a:t>
            </a:r>
            <a:r>
              <a:rPr lang="zh-CN" altLang="en-US" sz="1800"/>
              <a:t>本期增加</a:t>
            </a:r>
            <a:r>
              <a:rPr lang="en-US" altLang="zh-CN" sz="1800"/>
              <a:t>-</a:t>
            </a:r>
            <a:r>
              <a:rPr lang="zh-CN" altLang="en-US" sz="1800"/>
              <a:t>本期减少（包括满期返还、以前年度承保本年度退保的退保数）。</a:t>
            </a:r>
            <a:endParaRPr lang="en-US" altLang="zh-CN" sz="1800"/>
          </a:p>
          <a:p>
            <a:pPr marL="342900" lvl="0" indent="-342900"/>
            <a:r>
              <a:rPr lang="en-US" altLang="zh-CN" sz="1800"/>
              <a:t>7.</a:t>
            </a:r>
            <a:r>
              <a:rPr lang="zh-CN" altLang="zh-CN" sz="1800"/>
              <a:t>已决赔案件数</a:t>
            </a:r>
            <a:endParaRPr lang="en-US" altLang="zh-CN" sz="1800"/>
          </a:p>
          <a:p>
            <a:pPr marL="342900" lvl="0" indent="-342900">
              <a:buFontTx/>
              <a:buNone/>
            </a:pPr>
            <a:r>
              <a:rPr lang="zh-CN" altLang="en-US" sz="1800"/>
              <a:t>     已决赔案件数是指处理完毕的赔案数量。其计量单位为“件”。它按标的受损后立案次数统计。某一保险标的发生并处理了若干次赔案，则统计为若干件已决赔案件数。</a:t>
            </a:r>
            <a:endParaRPr lang="en-US" altLang="zh-CN" sz="1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标题 1"/>
          <p:cNvSpPr>
            <a:spLocks noGrp="1"/>
          </p:cNvSpPr>
          <p:nvPr>
            <p:ph type="title"/>
          </p:nvPr>
        </p:nvSpPr>
        <p:spPr>
          <a:ln/>
        </p:spPr>
        <p:txBody>
          <a:bodyPr vert="horz" wrap="square" lIns="91440" tIns="45720" rIns="91440" bIns="45720" anchor="b"/>
          <a:p>
            <a:pPr algn="ctr"/>
            <a:r>
              <a:rPr lang="zh-CN" altLang="en-US"/>
              <a:t>第一节</a:t>
            </a:r>
            <a:r>
              <a:rPr lang="en-US" altLang="zh-CN"/>
              <a:t>  </a:t>
            </a:r>
            <a:r>
              <a:rPr lang="zh-CN" altLang="en-US"/>
              <a:t>保险统计概述</a:t>
            </a:r>
            <a:endParaRPr lang="zh-CN" altLang="en-US"/>
          </a:p>
        </p:txBody>
      </p:sp>
      <p:sp>
        <p:nvSpPr>
          <p:cNvPr id="16386" name="内容占位符 2"/>
          <p:cNvSpPr>
            <a:spLocks noGrp="1"/>
          </p:cNvSpPr>
          <p:nvPr>
            <p:ph idx="1"/>
          </p:nvPr>
        </p:nvSpPr>
        <p:spPr>
          <a:ln/>
        </p:spPr>
        <p:txBody>
          <a:bodyPr vert="horz" wrap="square" lIns="91440" tIns="45720" rIns="91440" bIns="45720" anchor="t"/>
          <a:p>
            <a:r>
              <a:rPr lang="zh-CN" altLang="en-US">
                <a:hlinkClick r:id="rId1" action="ppaction://hlinksldjump"/>
              </a:rPr>
              <a:t>一、保险统计的意义与任务</a:t>
            </a:r>
            <a:endParaRPr lang="zh-CN" altLang="en-US"/>
          </a:p>
          <a:p>
            <a:r>
              <a:rPr lang="zh-CN" altLang="en-US">
                <a:hlinkClick r:id="rId2" action="ppaction://hlinksldjump"/>
              </a:rPr>
              <a:t>二、保险业务常用的基本概念</a:t>
            </a:r>
            <a:endParaRPr lang="zh-CN" altLang="en-US"/>
          </a:p>
          <a:p>
            <a:r>
              <a:rPr lang="zh-CN" altLang="en-US">
                <a:hlinkClick r:id="rId3" action="ppaction://hlinksldjump"/>
              </a:rPr>
              <a:t>三、保险业务基本统计指标及案例</a:t>
            </a:r>
            <a:endParaRPr lang="zh-CN" altLang="en-US"/>
          </a:p>
          <a:p>
            <a:r>
              <a:rPr lang="zh-CN" altLang="en-US">
                <a:hlinkClick r:id="rId4" action="ppaction://hlinksldjump"/>
              </a:rPr>
              <a:t>四、保险业务主要分析指标</a:t>
            </a:r>
            <a:endParaRPr lang="zh-CN" alt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标题 1"/>
          <p:cNvSpPr>
            <a:spLocks noGrp="1"/>
          </p:cNvSpPr>
          <p:nvPr>
            <p:ph type="title"/>
          </p:nvPr>
        </p:nvSpPr>
        <p:spPr>
          <a:ln/>
        </p:spPr>
        <p:txBody>
          <a:bodyPr vert="horz" wrap="square" lIns="91440" tIns="45720" rIns="91440" bIns="45720" anchor="b"/>
          <a:p>
            <a:endParaRPr lang="zh-CN" altLang="en-US"/>
          </a:p>
        </p:txBody>
      </p:sp>
      <p:sp>
        <p:nvSpPr>
          <p:cNvPr id="41986" name="内容占位符 2"/>
          <p:cNvSpPr txBox="1"/>
          <p:nvPr/>
        </p:nvSpPr>
        <p:spPr>
          <a:xfrm>
            <a:off x="1000125" y="1700213"/>
            <a:ext cx="7786688" cy="4729162"/>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a:r>
              <a:rPr lang="en-US" altLang="zh-CN" sz="1800"/>
              <a:t>8.</a:t>
            </a:r>
            <a:r>
              <a:rPr lang="zh-CN" altLang="zh-CN" sz="1800"/>
              <a:t>已决赔款（已决赔案金额）</a:t>
            </a:r>
            <a:endParaRPr lang="en-US" altLang="zh-CN" sz="1800"/>
          </a:p>
          <a:p>
            <a:pPr marL="342900" lvl="0" indent="-342900" eaLnBrk="1" hangingPunct="1">
              <a:spcBef>
                <a:spcPct val="0"/>
              </a:spcBef>
              <a:buClrTx/>
              <a:buSzTx/>
              <a:buFontTx/>
              <a:buNone/>
            </a:pPr>
            <a:r>
              <a:rPr lang="zh-CN" altLang="en-US" sz="1800"/>
              <a:t>    已决赔款是指对赔案支付的赔款金额数。它是标的赔付数与其他费用（指赔款通知单上所列明的施救费、救助费、整理费）之和，扣除收回损余款后的实际已支付的金额。</a:t>
            </a:r>
            <a:endParaRPr lang="zh-CN" altLang="en-US" sz="1800"/>
          </a:p>
          <a:p>
            <a:pPr marL="342900" lvl="0" indent="-342900"/>
            <a:r>
              <a:rPr lang="en-US" altLang="zh-CN" sz="1800"/>
              <a:t>9.</a:t>
            </a:r>
            <a:r>
              <a:rPr lang="zh-CN" altLang="zh-CN" sz="1800"/>
              <a:t>未决赔案件数</a:t>
            </a:r>
            <a:endParaRPr lang="en-US" altLang="zh-CN" sz="1800"/>
          </a:p>
          <a:p>
            <a:pPr marL="342900" lvl="0" indent="-342900" eaLnBrk="1" hangingPunct="1">
              <a:spcBef>
                <a:spcPct val="0"/>
              </a:spcBef>
              <a:buClrTx/>
              <a:buSzTx/>
              <a:buFontTx/>
              <a:buNone/>
            </a:pPr>
            <a:r>
              <a:rPr lang="zh-CN" altLang="en-US" sz="1800"/>
              <a:t>     未决赔案件数是指在保险有效期间内已经发生损失，但尚未处理或正在处理但尚未办理结付手续的赔案数量。其计量单位为“件”，按报告期实际未决赔案件数统计。</a:t>
            </a:r>
            <a:endParaRPr lang="zh-CN" altLang="zh-CN" sz="1800"/>
          </a:p>
          <a:p>
            <a:pPr marL="342900" lvl="0" indent="-342900"/>
            <a:r>
              <a:rPr lang="en-US" altLang="zh-CN" sz="1800"/>
              <a:t>10.</a:t>
            </a:r>
            <a:r>
              <a:rPr lang="zh-CN" altLang="zh-CN" sz="1800"/>
              <a:t>未决赔款（未决赔案金额）</a:t>
            </a:r>
            <a:endParaRPr lang="en-US" altLang="zh-CN" sz="1800"/>
          </a:p>
          <a:p>
            <a:pPr marL="342900" lvl="0" indent="-342900" eaLnBrk="1" hangingPunct="1">
              <a:spcBef>
                <a:spcPct val="0"/>
              </a:spcBef>
              <a:buClrTx/>
              <a:buSzTx/>
              <a:buFontTx/>
              <a:buNone/>
            </a:pPr>
            <a:r>
              <a:rPr lang="zh-CN" altLang="en-US" sz="1800"/>
              <a:t>   未决赔款是指在保险有效期间内已经发生损失，但尚未处理或正在处理但尚无最后确定赔款金额、也未办理结付手续的赔款。每一笔未决赔款只要没有结案（即尚未赔付，或部分赔付，或注销），每期报表都要上报。</a:t>
            </a:r>
            <a:endParaRPr lang="zh-CN" altLang="zh-CN" sz="18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标题 1"/>
          <p:cNvSpPr>
            <a:spLocks noGrp="1"/>
          </p:cNvSpPr>
          <p:nvPr>
            <p:ph type="title"/>
          </p:nvPr>
        </p:nvSpPr>
        <p:spPr>
          <a:xfrm>
            <a:off x="1000125" y="301625"/>
            <a:ext cx="7313613" cy="1143000"/>
          </a:xfrm>
          <a:ln/>
        </p:spPr>
        <p:txBody>
          <a:bodyPr vert="horz" wrap="square" lIns="91440" tIns="45720" rIns="91440" bIns="45720" anchor="b"/>
          <a:p>
            <a:pPr marL="342900" indent="-342900">
              <a:spcBef>
                <a:spcPct val="20000"/>
              </a:spcBef>
              <a:buClr>
                <a:schemeClr val="tx2"/>
              </a:buClr>
              <a:buSzPct val="70000"/>
              <a:buFont typeface="Wingdings" panose="05000000000000000000" pitchFamily="2" charset="2"/>
              <a:buChar char="¡"/>
            </a:pPr>
            <a:endParaRPr lang="zh-CN" altLang="en-US" sz="2400">
              <a:latin typeface="Verdana" panose="020B0604030504040204" pitchFamily="34" charset="0"/>
            </a:endParaRPr>
          </a:p>
        </p:txBody>
      </p:sp>
      <p:sp>
        <p:nvSpPr>
          <p:cNvPr id="43010" name="内容占位符 2"/>
          <p:cNvSpPr txBox="1"/>
          <p:nvPr/>
        </p:nvSpPr>
        <p:spPr>
          <a:xfrm>
            <a:off x="1000125" y="1571625"/>
            <a:ext cx="7786688" cy="4857750"/>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a:buChar char="l"/>
            </a:pPr>
            <a:r>
              <a:rPr lang="en-US" altLang="zh-CN" sz="1800"/>
              <a:t>11.</a:t>
            </a:r>
            <a:r>
              <a:rPr lang="zh-CN" altLang="zh-CN" sz="1800"/>
              <a:t>满期返还数量</a:t>
            </a:r>
            <a:endParaRPr lang="en-US" altLang="zh-CN" sz="1800"/>
          </a:p>
          <a:p>
            <a:pPr marL="342900" lvl="0" indent="-342900">
              <a:buFontTx/>
              <a:buNone/>
            </a:pPr>
            <a:r>
              <a:rPr lang="zh-CN" altLang="en-US" sz="1800"/>
              <a:t>    满期返还数量是指被保险人在保险期满时，由保险公司一次性全数返还</a:t>
            </a:r>
            <a:endParaRPr lang="en-US" altLang="zh-CN" sz="1800"/>
          </a:p>
          <a:p>
            <a:pPr marL="342900" lvl="0" indent="-342900">
              <a:buFontTx/>
              <a:buNone/>
            </a:pPr>
            <a:r>
              <a:rPr lang="zh-CN" altLang="en-US" sz="1800"/>
              <a:t>给被保险人的保险合同数量。</a:t>
            </a:r>
            <a:endParaRPr lang="zh-CN" altLang="zh-CN" sz="1800"/>
          </a:p>
          <a:p>
            <a:pPr marL="342900" lvl="0" indent="-342900">
              <a:buChar char="¡"/>
            </a:pPr>
            <a:r>
              <a:rPr lang="en-US" altLang="zh-CN" sz="1800"/>
              <a:t>12.</a:t>
            </a:r>
            <a:r>
              <a:rPr lang="zh-CN" altLang="zh-CN" sz="1800"/>
              <a:t>满期返还金额</a:t>
            </a:r>
            <a:endParaRPr lang="zh-CN" altLang="zh-CN" sz="1800"/>
          </a:p>
          <a:p>
            <a:pPr marL="342900" lvl="0" indent="-342900" eaLnBrk="1" hangingPunct="1">
              <a:spcBef>
                <a:spcPct val="0"/>
              </a:spcBef>
              <a:buClrTx/>
              <a:buSzTx/>
              <a:buFontTx/>
              <a:buNone/>
            </a:pPr>
            <a:r>
              <a:rPr lang="zh-CN" altLang="en-US" sz="1800"/>
              <a:t>     满期返还金额是指在储金性财产保险期满时，由保险公司一次性全数返还给被保险人的金额。在保险合同有效期内，当保险标的发生损失时，保险人支付给被保险人的金额应计入赔款，不在此项统计。</a:t>
            </a:r>
            <a:endParaRPr lang="zh-CN" altLang="en-US" sz="1800"/>
          </a:p>
          <a:p>
            <a:pPr marL="342900" lvl="0" indent="-342900">
              <a:buChar char="¡"/>
            </a:pPr>
            <a:r>
              <a:rPr lang="en-US" altLang="zh-CN" sz="1800"/>
              <a:t>13.</a:t>
            </a:r>
            <a:r>
              <a:rPr lang="zh-CN" altLang="zh-CN" sz="1800"/>
              <a:t>追偿款</a:t>
            </a:r>
            <a:endParaRPr lang="en-US" altLang="zh-CN" sz="1800"/>
          </a:p>
          <a:p>
            <a:pPr marL="342900" lvl="0" indent="-342900" eaLnBrk="1" hangingPunct="1">
              <a:spcBef>
                <a:spcPct val="0"/>
              </a:spcBef>
              <a:buClrTx/>
              <a:buSzTx/>
              <a:buFontTx/>
              <a:buNone/>
            </a:pPr>
            <a:r>
              <a:rPr lang="zh-CN" altLang="en-US" sz="1800"/>
              <a:t>     追偿款是指保险人按照保险契约规定，赔付给被保险人损失金额后，从而取得“代位求偿权”，再向第三者责任方追偿的款项。如发生追偿款，应在统计报表的相应赔款栏中扣除。追偿款大于赔款时，用负数表示。</a:t>
            </a:r>
            <a:endParaRPr lang="zh-CN" altLang="zh-CN" sz="1800"/>
          </a:p>
          <a:p>
            <a:pPr marL="342900" lvl="0" indent="-342900">
              <a:buChar char="¡"/>
            </a:pPr>
            <a:r>
              <a:rPr lang="en-US" altLang="zh-CN" sz="1800"/>
              <a:t>14.</a:t>
            </a:r>
            <a:r>
              <a:rPr lang="zh-CN" altLang="zh-CN" sz="1800"/>
              <a:t>平均费率</a:t>
            </a:r>
            <a:endParaRPr lang="zh-CN" altLang="zh-CN" sz="1800"/>
          </a:p>
          <a:p>
            <a:pPr marL="342900" lvl="0" indent="-342900" eaLnBrk="1" hangingPunct="1">
              <a:spcBef>
                <a:spcPct val="0"/>
              </a:spcBef>
              <a:buClrTx/>
              <a:buSzTx/>
              <a:buFontTx/>
              <a:buNone/>
            </a:pPr>
            <a:r>
              <a:rPr lang="zh-CN" altLang="en-US" sz="1800"/>
              <a:t>    平均费率是指保险费收入额占保险金额的百分比，是保险费率的的平均水平，可以衡量保险费率制定得是否合理。其计算公式为：</a:t>
            </a:r>
            <a:endParaRPr lang="zh-CN" altLang="en-US" sz="1800"/>
          </a:p>
          <a:p>
            <a:pPr marL="342900" lvl="0" indent="-342900" eaLnBrk="1" hangingPunct="1">
              <a:spcBef>
                <a:spcPct val="0"/>
              </a:spcBef>
              <a:buClrTx/>
              <a:buSzTx/>
              <a:buFontTx/>
              <a:buNone/>
            </a:pPr>
            <a:r>
              <a:rPr lang="zh-CN" altLang="en-US" sz="1800"/>
              <a:t>    平均费率</a:t>
            </a:r>
            <a:r>
              <a:rPr lang="en-US" altLang="zh-CN" sz="1800"/>
              <a:t>=</a:t>
            </a:r>
            <a:endParaRPr lang="en-US" altLang="zh-CN" sz="1800"/>
          </a:p>
        </p:txBody>
      </p:sp>
      <p:graphicFrame>
        <p:nvGraphicFramePr>
          <p:cNvPr id="43011" name="Object 1"/>
          <p:cNvGraphicFramePr/>
          <p:nvPr/>
        </p:nvGraphicFramePr>
        <p:xfrm>
          <a:off x="2571750" y="5715000"/>
          <a:ext cx="1643063" cy="419100"/>
        </p:xfrm>
        <a:graphic>
          <a:graphicData uri="http://schemas.openxmlformats.org/presentationml/2006/ole">
            <mc:AlternateContent xmlns:mc="http://schemas.openxmlformats.org/markup-compatibility/2006">
              <mc:Choice xmlns:v="urn:schemas-microsoft-com:vml" Requires="v">
                <p:oleObj spid="_x0000_s3090" name="" r:id="rId1" imgW="19526250" imgH="7239000" progId="Equation.DSMT4">
                  <p:embed/>
                </p:oleObj>
              </mc:Choice>
              <mc:Fallback>
                <p:oleObj name="" r:id="rId1" imgW="19526250" imgH="7239000" progId="Equation.DSMT4">
                  <p:embed/>
                  <p:pic>
                    <p:nvPicPr>
                      <p:cNvPr id="0" name="图片 3089"/>
                      <p:cNvPicPr/>
                      <p:nvPr/>
                    </p:nvPicPr>
                    <p:blipFill>
                      <a:blip r:embed="rId2"/>
                      <a:stretch>
                        <a:fillRect/>
                      </a:stretch>
                    </p:blipFill>
                    <p:spPr>
                      <a:xfrm>
                        <a:off x="2571750" y="5715000"/>
                        <a:ext cx="1643063" cy="419100"/>
                      </a:xfrm>
                      <a:prstGeom prst="rect">
                        <a:avLst/>
                      </a:prstGeom>
                      <a:noFill/>
                      <a:ln w="38100">
                        <a:noFill/>
                        <a:miter/>
                      </a:ln>
                    </p:spPr>
                  </p:pic>
                </p:oleObj>
              </mc:Fallback>
            </mc:AlternateContent>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标题 1"/>
          <p:cNvSpPr>
            <a:spLocks noGrp="1"/>
          </p:cNvSpPr>
          <p:nvPr>
            <p:ph type="title"/>
          </p:nvPr>
        </p:nvSpPr>
        <p:spPr>
          <a:ln/>
        </p:spPr>
        <p:txBody>
          <a:bodyPr vert="horz" wrap="square" lIns="91440" tIns="45720" rIns="91440" bIns="45720" anchor="b"/>
          <a:p>
            <a:endParaRPr lang="zh-CN" altLang="en-US"/>
          </a:p>
        </p:txBody>
      </p:sp>
      <p:sp>
        <p:nvSpPr>
          <p:cNvPr id="44034" name="内容占位符 2"/>
          <p:cNvSpPr txBox="1"/>
          <p:nvPr/>
        </p:nvSpPr>
        <p:spPr>
          <a:xfrm>
            <a:off x="1000125" y="1571625"/>
            <a:ext cx="7786688" cy="4857750"/>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a:buChar char="l"/>
            </a:pPr>
            <a:r>
              <a:rPr lang="en-US" altLang="zh-CN" sz="1600"/>
              <a:t>15.</a:t>
            </a:r>
            <a:r>
              <a:rPr lang="zh-CN" altLang="zh-CN" sz="1600"/>
              <a:t>赔付款</a:t>
            </a:r>
            <a:endParaRPr lang="zh-CN" altLang="zh-CN" sz="1600"/>
          </a:p>
          <a:p>
            <a:pPr marL="342900" lvl="0" indent="-342900">
              <a:buFontTx/>
              <a:buNone/>
            </a:pPr>
            <a:r>
              <a:rPr lang="zh-CN" altLang="en-US" sz="1600"/>
              <a:t>   赔付款是指保险人在一定时期内用于赔偿（包括理赔费用）的总额所占同期保险费收入总额的百分比，是保险人考核其业务经营成果的一种主要指标，可以了解业务的损益情况，也是调整费率的主要参考依据。其计算公式为：</a:t>
            </a:r>
            <a:endParaRPr lang="zh-CN" altLang="en-US" sz="1600"/>
          </a:p>
          <a:p>
            <a:pPr marL="342900" lvl="0" indent="-342900" eaLnBrk="1" hangingPunct="1">
              <a:spcBef>
                <a:spcPct val="0"/>
              </a:spcBef>
              <a:buClrTx/>
              <a:buSzTx/>
              <a:buFontTx/>
              <a:buNone/>
            </a:pPr>
            <a:r>
              <a:rPr lang="zh-CN" altLang="en-US" sz="1600"/>
              <a:t>                                                 </a:t>
            </a:r>
            <a:endParaRPr lang="en-US" altLang="zh-CN" sz="1600"/>
          </a:p>
          <a:p>
            <a:pPr marL="342900" lvl="0" indent="-342900" eaLnBrk="1" hangingPunct="1">
              <a:spcBef>
                <a:spcPct val="0"/>
              </a:spcBef>
              <a:buClrTx/>
              <a:buSzTx/>
              <a:buFontTx/>
              <a:buNone/>
            </a:pPr>
            <a:r>
              <a:rPr lang="zh-CN" altLang="en-US" sz="1600"/>
              <a:t>    赔付率</a:t>
            </a:r>
            <a:r>
              <a:rPr lang="en-US" altLang="zh-CN" sz="1600"/>
              <a:t>=</a:t>
            </a:r>
            <a:endParaRPr lang="zh-CN" altLang="en-US" sz="1600"/>
          </a:p>
          <a:p>
            <a:pPr marL="342900" lvl="0" indent="-342900">
              <a:buChar char="¡"/>
            </a:pPr>
            <a:r>
              <a:rPr lang="en-US" altLang="zh-CN" sz="1600"/>
              <a:t>16.</a:t>
            </a:r>
            <a:r>
              <a:rPr lang="zh-CN" altLang="zh-CN" sz="1600"/>
              <a:t>损失率</a:t>
            </a:r>
            <a:endParaRPr lang="en-US" altLang="zh-CN" sz="1600"/>
          </a:p>
          <a:p>
            <a:pPr marL="342900" lvl="0" indent="-342900" eaLnBrk="1" hangingPunct="1">
              <a:spcBef>
                <a:spcPct val="0"/>
              </a:spcBef>
              <a:buClrTx/>
              <a:buSzTx/>
              <a:buFontTx/>
              <a:buNone/>
            </a:pPr>
            <a:r>
              <a:rPr lang="zh-CN" altLang="en-US" sz="1600"/>
              <a:t>    损失率是指某一时期内保险标的赔偿总额占同期总保险金额的百分比。一般以险种为基础进行计算，参照平均费率，可以衡量费率制定得是否合适，是研究、制定保险费率的主要依据之一。其计算公式为：</a:t>
            </a:r>
            <a:endParaRPr lang="zh-CN" altLang="en-US" sz="1600"/>
          </a:p>
          <a:p>
            <a:pPr marL="342900" lvl="0" indent="-342900" eaLnBrk="1" hangingPunct="1">
              <a:spcBef>
                <a:spcPct val="0"/>
              </a:spcBef>
              <a:buClrTx/>
              <a:buSzTx/>
              <a:buFontTx/>
              <a:buNone/>
            </a:pPr>
            <a:r>
              <a:rPr lang="zh-CN" altLang="en-US" sz="1600"/>
              <a:t>    </a:t>
            </a:r>
            <a:endParaRPr lang="en-US" altLang="zh-CN" sz="1600"/>
          </a:p>
          <a:p>
            <a:pPr marL="342900" lvl="0" indent="-342900" eaLnBrk="1" hangingPunct="1">
              <a:spcBef>
                <a:spcPct val="0"/>
              </a:spcBef>
              <a:buClrTx/>
              <a:buSzTx/>
              <a:buFontTx/>
              <a:buNone/>
            </a:pPr>
            <a:r>
              <a:rPr lang="en-US" altLang="zh-CN" sz="1600"/>
              <a:t>     </a:t>
            </a:r>
            <a:r>
              <a:rPr lang="zh-CN" altLang="en-US" sz="1600"/>
              <a:t>损失率</a:t>
            </a:r>
            <a:r>
              <a:rPr lang="en-US" altLang="zh-CN" sz="1600"/>
              <a:t>=</a:t>
            </a:r>
            <a:endParaRPr lang="zh-CN" altLang="zh-CN" sz="1600" b="1"/>
          </a:p>
          <a:p>
            <a:pPr marL="342900" lvl="0" indent="-342900">
              <a:buChar char="¡"/>
            </a:pPr>
            <a:endParaRPr lang="en-US" altLang="zh-CN" sz="1600"/>
          </a:p>
          <a:p>
            <a:pPr marL="342900" lvl="0" indent="-342900">
              <a:buChar char="¡"/>
            </a:pPr>
            <a:r>
              <a:rPr lang="en-US" altLang="zh-CN" sz="1600"/>
              <a:t>17.</a:t>
            </a:r>
            <a:r>
              <a:rPr lang="zh-CN" altLang="zh-CN" sz="1600"/>
              <a:t>计划完成相对数</a:t>
            </a:r>
            <a:endParaRPr lang="en-US" altLang="zh-CN" sz="1600"/>
          </a:p>
          <a:p>
            <a:pPr marL="342900" lvl="0" indent="-342900" eaLnBrk="1" hangingPunct="1">
              <a:spcBef>
                <a:spcPct val="0"/>
              </a:spcBef>
              <a:buClrTx/>
              <a:buSzTx/>
              <a:buFontTx/>
              <a:buNone/>
            </a:pPr>
            <a:r>
              <a:rPr lang="zh-CN" altLang="en-US" sz="1600"/>
              <a:t>     计划完成相对数是指统计指标实际完成数占计划数的百分比，说明计划完成的程度。其计算公式为：</a:t>
            </a:r>
            <a:endParaRPr lang="en-US" altLang="zh-CN" sz="1600"/>
          </a:p>
          <a:p>
            <a:pPr marL="342900" lvl="0" indent="-342900" eaLnBrk="1" hangingPunct="1">
              <a:spcBef>
                <a:spcPct val="0"/>
              </a:spcBef>
              <a:buClrTx/>
              <a:buSzTx/>
              <a:buFontTx/>
              <a:buNone/>
            </a:pPr>
            <a:endParaRPr lang="zh-CN" altLang="en-US" sz="1600"/>
          </a:p>
          <a:p>
            <a:pPr marL="342900" lvl="0" indent="-342900" eaLnBrk="1" hangingPunct="1">
              <a:spcBef>
                <a:spcPct val="0"/>
              </a:spcBef>
              <a:buClrTx/>
              <a:buSzTx/>
              <a:buFontTx/>
              <a:buNone/>
            </a:pPr>
            <a:r>
              <a:rPr lang="zh-CN" altLang="en-US" sz="1600"/>
              <a:t>    计划完成数</a:t>
            </a:r>
            <a:r>
              <a:rPr lang="en-US" altLang="zh-CN" sz="1600"/>
              <a:t>=</a:t>
            </a:r>
            <a:endParaRPr lang="zh-CN" altLang="zh-CN" sz="1600"/>
          </a:p>
        </p:txBody>
      </p:sp>
      <p:graphicFrame>
        <p:nvGraphicFramePr>
          <p:cNvPr id="44035" name="Object 2"/>
          <p:cNvGraphicFramePr/>
          <p:nvPr/>
        </p:nvGraphicFramePr>
        <p:xfrm>
          <a:off x="2195513" y="2774950"/>
          <a:ext cx="1500187" cy="419100"/>
        </p:xfrm>
        <a:graphic>
          <a:graphicData uri="http://schemas.openxmlformats.org/presentationml/2006/ole">
            <mc:AlternateContent xmlns:mc="http://schemas.openxmlformats.org/markup-compatibility/2006">
              <mc:Choice xmlns:v="urn:schemas-microsoft-com:vml" Requires="v">
                <p:oleObj spid="_x0000_s3092" name="" r:id="rId1" imgW="19307175" imgH="7239000" progId="Equation.DSMT4">
                  <p:embed/>
                </p:oleObj>
              </mc:Choice>
              <mc:Fallback>
                <p:oleObj name="" r:id="rId1" imgW="19307175" imgH="7239000" progId="Equation.DSMT4">
                  <p:embed/>
                  <p:pic>
                    <p:nvPicPr>
                      <p:cNvPr id="0" name="图片 3091"/>
                      <p:cNvPicPr/>
                      <p:nvPr/>
                    </p:nvPicPr>
                    <p:blipFill>
                      <a:blip r:embed="rId2"/>
                      <a:stretch>
                        <a:fillRect/>
                      </a:stretch>
                    </p:blipFill>
                    <p:spPr>
                      <a:xfrm>
                        <a:off x="2195513" y="2774950"/>
                        <a:ext cx="1500187" cy="419100"/>
                      </a:xfrm>
                      <a:prstGeom prst="rect">
                        <a:avLst/>
                      </a:prstGeom>
                      <a:noFill/>
                      <a:ln w="38100">
                        <a:noFill/>
                        <a:miter/>
                      </a:ln>
                    </p:spPr>
                  </p:pic>
                </p:oleObj>
              </mc:Fallback>
            </mc:AlternateContent>
          </a:graphicData>
        </a:graphic>
      </p:graphicFrame>
      <p:graphicFrame>
        <p:nvGraphicFramePr>
          <p:cNvPr id="44036" name="Object 3"/>
          <p:cNvGraphicFramePr/>
          <p:nvPr/>
        </p:nvGraphicFramePr>
        <p:xfrm>
          <a:off x="2198688" y="4330700"/>
          <a:ext cx="2489200" cy="419100"/>
        </p:xfrm>
        <a:graphic>
          <a:graphicData uri="http://schemas.openxmlformats.org/presentationml/2006/ole">
            <mc:AlternateContent xmlns:mc="http://schemas.openxmlformats.org/markup-compatibility/2006">
              <mc:Choice xmlns:v="urn:schemas-microsoft-com:vml" Requires="v">
                <p:oleObj spid="_x0000_s3093" name="" r:id="rId3" imgW="32032575" imgH="7239000" progId="Equation.DSMT4">
                  <p:embed/>
                </p:oleObj>
              </mc:Choice>
              <mc:Fallback>
                <p:oleObj name="" r:id="rId3" imgW="32032575" imgH="7239000" progId="Equation.DSMT4">
                  <p:embed/>
                  <p:pic>
                    <p:nvPicPr>
                      <p:cNvPr id="0" name="图片 3092"/>
                      <p:cNvPicPr/>
                      <p:nvPr/>
                    </p:nvPicPr>
                    <p:blipFill>
                      <a:blip r:embed="rId4"/>
                      <a:stretch>
                        <a:fillRect/>
                      </a:stretch>
                    </p:blipFill>
                    <p:spPr>
                      <a:xfrm>
                        <a:off x="2198688" y="4330700"/>
                        <a:ext cx="2489200" cy="419100"/>
                      </a:xfrm>
                      <a:prstGeom prst="rect">
                        <a:avLst/>
                      </a:prstGeom>
                      <a:noFill/>
                      <a:ln w="38100">
                        <a:noFill/>
                        <a:miter/>
                      </a:ln>
                    </p:spPr>
                  </p:pic>
                </p:oleObj>
              </mc:Fallback>
            </mc:AlternateContent>
          </a:graphicData>
        </a:graphic>
      </p:graphicFrame>
      <p:graphicFrame>
        <p:nvGraphicFramePr>
          <p:cNvPr id="44037" name="Object 4"/>
          <p:cNvGraphicFramePr/>
          <p:nvPr/>
        </p:nvGraphicFramePr>
        <p:xfrm>
          <a:off x="2574925" y="5888038"/>
          <a:ext cx="1738313" cy="419100"/>
        </p:xfrm>
        <a:graphic>
          <a:graphicData uri="http://schemas.openxmlformats.org/presentationml/2006/ole">
            <mc:AlternateContent xmlns:mc="http://schemas.openxmlformats.org/markup-compatibility/2006">
              <mc:Choice xmlns:v="urn:schemas-microsoft-com:vml" Requires="v">
                <p:oleObj spid="_x0000_s3091" name="" r:id="rId5" imgW="22383750" imgH="7239000" progId="Equation.DSMT4">
                  <p:embed/>
                </p:oleObj>
              </mc:Choice>
              <mc:Fallback>
                <p:oleObj name="" r:id="rId5" imgW="22383750" imgH="7239000" progId="Equation.DSMT4">
                  <p:embed/>
                  <p:pic>
                    <p:nvPicPr>
                      <p:cNvPr id="0" name="图片 3090"/>
                      <p:cNvPicPr/>
                      <p:nvPr/>
                    </p:nvPicPr>
                    <p:blipFill>
                      <a:blip r:embed="rId6"/>
                      <a:stretch>
                        <a:fillRect/>
                      </a:stretch>
                    </p:blipFill>
                    <p:spPr>
                      <a:xfrm>
                        <a:off x="2574925" y="5888038"/>
                        <a:ext cx="1738313" cy="419100"/>
                      </a:xfrm>
                      <a:prstGeom prst="rect">
                        <a:avLst/>
                      </a:prstGeom>
                      <a:noFill/>
                      <a:ln w="38100">
                        <a:noFill/>
                        <a:miter/>
                      </a:ln>
                    </p:spPr>
                  </p:pic>
                </p:oleObj>
              </mc:Fallback>
            </mc:AlternateContent>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标题 1"/>
          <p:cNvSpPr>
            <a:spLocks noGrp="1"/>
          </p:cNvSpPr>
          <p:nvPr>
            <p:ph type="title"/>
          </p:nvPr>
        </p:nvSpPr>
        <p:spPr>
          <a:ln/>
        </p:spPr>
        <p:txBody>
          <a:bodyPr vert="horz" wrap="square" lIns="91440" tIns="45720" rIns="91440" bIns="45720" anchor="b"/>
          <a:p>
            <a:pPr algn="ctr"/>
            <a:r>
              <a:rPr lang="zh-CN" altLang="en-US"/>
              <a:t>第三节</a:t>
            </a:r>
            <a:r>
              <a:rPr lang="en-US" altLang="zh-CN"/>
              <a:t>  </a:t>
            </a:r>
            <a:r>
              <a:rPr lang="zh-CN" altLang="en-US"/>
              <a:t>人寿保险统计</a:t>
            </a:r>
            <a:endParaRPr lang="zh-CN" altLang="en-US"/>
          </a:p>
        </p:txBody>
      </p:sp>
      <p:sp>
        <p:nvSpPr>
          <p:cNvPr id="45058" name="内容占位符 2"/>
          <p:cNvSpPr>
            <a:spLocks noGrp="1"/>
          </p:cNvSpPr>
          <p:nvPr>
            <p:ph idx="1"/>
          </p:nvPr>
        </p:nvSpPr>
        <p:spPr>
          <a:ln/>
        </p:spPr>
        <p:txBody>
          <a:bodyPr vert="horz" wrap="square" lIns="91440" tIns="45720" rIns="91440" bIns="45720" anchor="t"/>
          <a:p>
            <a:r>
              <a:rPr lang="zh-CN" altLang="en-US">
                <a:hlinkClick r:id="rId1" action="ppaction://hlinksldjump"/>
              </a:rPr>
              <a:t>一、人寿保险统计指标概述</a:t>
            </a:r>
            <a:endParaRPr lang="zh-CN" altLang="en-US"/>
          </a:p>
          <a:p>
            <a:r>
              <a:rPr lang="zh-CN" altLang="en-US">
                <a:hlinkClick r:id="" action="ppaction://noaction"/>
              </a:rPr>
              <a:t>二、人寿保险的主要指标及计算方法</a:t>
            </a:r>
            <a:endParaRPr lang="zh-CN" altLang="en-US"/>
          </a:p>
          <a:p>
            <a:r>
              <a:rPr lang="zh-CN" altLang="en-US">
                <a:hlinkClick r:id="rId2" action="ppaction://hlinksldjump"/>
              </a:rPr>
              <a:t>三、人寿保险统计指标体系</a:t>
            </a:r>
            <a:endParaRPr lang="zh-CN" altLang="en-US"/>
          </a:p>
          <a:p>
            <a:endParaRPr lang="zh-CN"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1" name="标题 1"/>
          <p:cNvSpPr>
            <a:spLocks noGrp="1"/>
          </p:cNvSpPr>
          <p:nvPr>
            <p:ph type="title"/>
          </p:nvPr>
        </p:nvSpPr>
        <p:spPr>
          <a:ln/>
        </p:spPr>
        <p:txBody>
          <a:bodyPr vert="horz" wrap="square" lIns="91440" tIns="45720" rIns="91440" bIns="45720" anchor="b"/>
          <a:p>
            <a:r>
              <a:rPr lang="zh-CN" altLang="en-US" sz="2800"/>
              <a:t>一、人寿保险统计指标概述</a:t>
            </a:r>
            <a:endParaRPr lang="zh-CN" altLang="en-US" sz="2800"/>
          </a:p>
        </p:txBody>
      </p:sp>
      <p:sp>
        <p:nvSpPr>
          <p:cNvPr id="47107" name="内容占位符 2"/>
          <p:cNvSpPr>
            <a:spLocks noGrp="1"/>
          </p:cNvSpPr>
          <p:nvPr>
            <p:ph idx="1"/>
          </p:nvPr>
        </p:nvSpPr>
        <p:spPr>
          <a:xfrm>
            <a:off x="1370013" y="1571625"/>
            <a:ext cx="7488238" cy="5072063"/>
          </a:xfrm>
        </p:spPr>
        <p:txBody>
          <a:bodyPr vert="horz" wrap="square" lIns="91440" tIns="45720" rIns="91440" bIns="45720" numCol="1" anchor="t" anchorCtr="0" compatLnSpc="1"/>
          <a:p>
            <a:pPr marL="0" indent="357505">
              <a:buNone/>
            </a:pPr>
            <a:r>
              <a:rPr lang="en-US" altLang="zh-CN" sz="1600"/>
              <a:t> (</a:t>
            </a:r>
            <a:r>
              <a:rPr lang="zh-CN" altLang="zh-CN" sz="1600"/>
              <a:t>一</a:t>
            </a:r>
            <a:r>
              <a:rPr lang="en-US" altLang="zh-CN" sz="1600"/>
              <a:t>)</a:t>
            </a:r>
            <a:r>
              <a:rPr lang="zh-CN" altLang="zh-CN" sz="1600"/>
              <a:t>人寿保险统计指标的概念</a:t>
            </a:r>
            <a:endParaRPr lang="en-US" altLang="zh-CN" sz="1600"/>
          </a:p>
          <a:p>
            <a:pPr marL="0" indent="357505">
              <a:buNone/>
            </a:pPr>
            <a:r>
              <a:rPr lang="zh-CN" altLang="zh-CN" sz="1600"/>
              <a:t>人寿保险统计指标是反映人寿保险经济现象总体总量特征的概念，其具体数值为指标值。</a:t>
            </a:r>
            <a:endParaRPr lang="en-US" altLang="zh-CN" sz="1600"/>
          </a:p>
          <a:p>
            <a:pPr marL="0" indent="357505">
              <a:buNone/>
            </a:pPr>
            <a:r>
              <a:rPr lang="en-US" altLang="zh-CN" sz="1600"/>
              <a:t> (</a:t>
            </a:r>
            <a:r>
              <a:rPr lang="zh-CN" altLang="zh-CN" sz="1600"/>
              <a:t>二</a:t>
            </a:r>
            <a:r>
              <a:rPr lang="en-US" altLang="zh-CN" sz="1600"/>
              <a:t>)</a:t>
            </a:r>
            <a:r>
              <a:rPr lang="zh-CN" altLang="zh-CN" sz="1600"/>
              <a:t>人寿保险统计指标的特点</a:t>
            </a:r>
            <a:endParaRPr lang="en-US" altLang="zh-CN" sz="1600"/>
          </a:p>
          <a:p>
            <a:pPr marL="0" indent="357505"/>
            <a:r>
              <a:rPr lang="en-US" altLang="zh-CN" sz="1600"/>
              <a:t>1.</a:t>
            </a:r>
            <a:r>
              <a:rPr lang="zh-CN" altLang="zh-CN" sz="1600"/>
              <a:t>数量性</a:t>
            </a:r>
            <a:endParaRPr lang="zh-CN" altLang="zh-CN" sz="1600"/>
          </a:p>
          <a:p>
            <a:pPr marL="0" indent="357505">
              <a:buNone/>
            </a:pPr>
            <a:r>
              <a:rPr lang="zh-CN" altLang="zh-CN" sz="1600"/>
              <a:t>人寿保险统计指标反映的是客观人寿保险经济现象的量，而且是一定可以用数字表现的，不存在不能用数字表现的人寿保险统计指标。</a:t>
            </a:r>
            <a:endParaRPr lang="en-US" altLang="zh-CN" sz="1600"/>
          </a:p>
          <a:p>
            <a:pPr marL="0" indent="357505">
              <a:buFont typeface="Wingdings" panose="05000000000000000000" pitchFamily="2" charset="2"/>
              <a:buChar char="l"/>
            </a:pPr>
            <a:r>
              <a:rPr lang="en-US" altLang="zh-CN" sz="1600"/>
              <a:t>2.</a:t>
            </a:r>
            <a:r>
              <a:rPr lang="zh-CN" altLang="zh-CN" sz="1600"/>
              <a:t>综合性</a:t>
            </a:r>
            <a:endParaRPr lang="en-US" altLang="zh-CN" sz="1600"/>
          </a:p>
          <a:p>
            <a:pPr marL="0" indent="357505">
              <a:buFont typeface="Wingdings" panose="05000000000000000000" pitchFamily="2" charset="2"/>
              <a:buChar char="l"/>
            </a:pPr>
            <a:r>
              <a:rPr lang="zh-CN" altLang="zh-CN" sz="1600"/>
              <a:t>人寿保险统计指标说明的对象是人寿保险经济现象总体而不是个体，它是许多个体现象的数量综合的结果。</a:t>
            </a:r>
            <a:endParaRPr lang="en-US" altLang="zh-CN" sz="1600"/>
          </a:p>
          <a:p>
            <a:pPr marL="0" indent="357505">
              <a:buFont typeface="Wingdings" panose="05000000000000000000" pitchFamily="2" charset="2"/>
              <a:buChar char="l"/>
            </a:pPr>
            <a:r>
              <a:rPr lang="en-US" altLang="zh-CN" sz="1600"/>
              <a:t>3.</a:t>
            </a:r>
            <a:r>
              <a:rPr lang="zh-CN" altLang="zh-CN" sz="1600"/>
              <a:t>具体性</a:t>
            </a:r>
            <a:endParaRPr lang="zh-CN" altLang="zh-CN" sz="1600"/>
          </a:p>
          <a:p>
            <a:pPr marL="0" indent="357505">
              <a:buNone/>
            </a:pPr>
            <a:r>
              <a:rPr lang="zh-CN" altLang="zh-CN" sz="1600"/>
              <a:t>人寿保险统计指标不是抽象的概念和数字，它总是一定的具体的人寿保险经济现象的量的反映。不存在脱离了质的内容的人寿保险统计指标。</a:t>
            </a:r>
            <a:endParaRPr lang="en-US" altLang="zh-CN" sz="1600"/>
          </a:p>
          <a:p>
            <a:pPr marL="0" indent="357505">
              <a:buNone/>
            </a:pPr>
            <a:endParaRPr lang="zh-CN" altLang="zh-CN" sz="160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标题 1"/>
          <p:cNvSpPr>
            <a:spLocks noGrp="1"/>
          </p:cNvSpPr>
          <p:nvPr>
            <p:ph type="title"/>
          </p:nvPr>
        </p:nvSpPr>
        <p:spPr>
          <a:ln/>
        </p:spPr>
        <p:txBody>
          <a:bodyPr vert="horz" wrap="square" lIns="91440" tIns="45720" rIns="91440" bIns="45720" anchor="b"/>
          <a:p>
            <a:r>
              <a:rPr lang="en-US" altLang="zh-CN"/>
              <a:t> </a:t>
            </a:r>
            <a:endParaRPr lang="zh-CN" altLang="en-US"/>
          </a:p>
        </p:txBody>
      </p:sp>
      <p:sp>
        <p:nvSpPr>
          <p:cNvPr id="47106" name="内容占位符 2"/>
          <p:cNvSpPr>
            <a:spLocks noGrp="1"/>
          </p:cNvSpPr>
          <p:nvPr>
            <p:ph idx="1"/>
          </p:nvPr>
        </p:nvSpPr>
        <p:spPr>
          <a:xfrm>
            <a:off x="1370013" y="1571625"/>
            <a:ext cx="7488237" cy="5170488"/>
          </a:xfrm>
          <a:ln/>
        </p:spPr>
        <p:txBody>
          <a:bodyPr vert="horz" wrap="square" lIns="91440" tIns="45720" rIns="91440" bIns="45720" anchor="t"/>
          <a:p>
            <a:r>
              <a:rPr lang="en-US" altLang="zh-CN" sz="2000"/>
              <a:t>(</a:t>
            </a:r>
            <a:r>
              <a:rPr lang="zh-CN" altLang="zh-CN" sz="2000"/>
              <a:t>三</a:t>
            </a:r>
            <a:r>
              <a:rPr lang="en-US" altLang="zh-CN" sz="2000"/>
              <a:t>)</a:t>
            </a:r>
            <a:r>
              <a:rPr lang="zh-CN" altLang="zh-CN" sz="2000"/>
              <a:t>人寿保险统计指标的分类</a:t>
            </a:r>
            <a:endParaRPr lang="en-US" altLang="zh-CN" sz="2000"/>
          </a:p>
          <a:p>
            <a:r>
              <a:rPr lang="en-US" altLang="zh-CN" sz="2000"/>
              <a:t>1.</a:t>
            </a:r>
            <a:r>
              <a:rPr lang="zh-CN" altLang="en-US" sz="1800" b="1">
                <a:solidFill>
                  <a:srgbClr val="0070C0"/>
                </a:solidFill>
              </a:rPr>
              <a:t>人寿保险统计指标按其内容不同，可分为数量指标和质量指标</a:t>
            </a:r>
            <a:endParaRPr lang="zh-CN" altLang="en-US" sz="1800" b="1">
              <a:solidFill>
                <a:srgbClr val="0070C0"/>
              </a:solidFill>
            </a:endParaRPr>
          </a:p>
          <a:p>
            <a:pPr lvl="1">
              <a:buNone/>
            </a:pPr>
            <a:r>
              <a:rPr lang="en-US" altLang="zh-CN" sz="1800"/>
              <a:t>(1)</a:t>
            </a:r>
            <a:r>
              <a:rPr lang="zh-CN" altLang="en-US" sz="1400" b="1"/>
              <a:t>数量指标</a:t>
            </a:r>
            <a:endParaRPr lang="zh-CN" altLang="en-US" sz="1800" b="1"/>
          </a:p>
          <a:p>
            <a:pPr lvl="1">
              <a:buNone/>
            </a:pPr>
            <a:r>
              <a:rPr lang="zh-CN" altLang="en-US" sz="1400"/>
              <a:t>其是说明总体外延数量特征的统计指标，一般用绝对数表示，如承保人数、保险金额、保费收入、赔款支出等。数量指标常用来说明总体的规模、总水平和发展总量。</a:t>
            </a:r>
            <a:endParaRPr lang="en-US" altLang="zh-CN" sz="1400"/>
          </a:p>
          <a:p>
            <a:pPr lvl="1">
              <a:buNone/>
            </a:pPr>
            <a:r>
              <a:rPr lang="en-US" altLang="zh-CN" sz="1800"/>
              <a:t>(2)</a:t>
            </a:r>
            <a:r>
              <a:rPr lang="zh-CN" altLang="en-US" sz="1400" b="1"/>
              <a:t>质量指标</a:t>
            </a:r>
            <a:endParaRPr lang="zh-CN" altLang="en-US" sz="1400" b="1"/>
          </a:p>
          <a:p>
            <a:pPr lvl="1">
              <a:buNone/>
            </a:pPr>
            <a:r>
              <a:rPr lang="zh-CN" altLang="en-US" sz="1400"/>
              <a:t>其是说明总体内涵数量特征的统计指标，一般用相对数或平均数表示，如各险种给付率、平均每年保费收入、人均保费等。质量指标常用来说明总体的各种数量对比关系和平均水平，反映工作质量、工作效率和经济效益等。</a:t>
            </a:r>
            <a:endParaRPr lang="en-US" altLang="zh-CN" sz="1400"/>
          </a:p>
          <a:p>
            <a:pPr>
              <a:buNone/>
            </a:pPr>
            <a:endParaRPr lang="en-US" altLang="zh-CN" sz="16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9" name="标题 1"/>
          <p:cNvSpPr>
            <a:spLocks noGrp="1"/>
          </p:cNvSpPr>
          <p:nvPr>
            <p:ph type="title"/>
          </p:nvPr>
        </p:nvSpPr>
        <p:spPr>
          <a:ln/>
        </p:spPr>
        <p:txBody>
          <a:bodyPr vert="horz" wrap="square" lIns="91440" tIns="45720" rIns="91440" bIns="45720" anchor="b"/>
          <a:p>
            <a:endParaRPr lang="zh-CN" altLang="en-US"/>
          </a:p>
        </p:txBody>
      </p:sp>
      <p:sp>
        <p:nvSpPr>
          <p:cNvPr id="48130" name="内容占位符 2"/>
          <p:cNvSpPr>
            <a:spLocks noGrp="1"/>
          </p:cNvSpPr>
          <p:nvPr>
            <p:ph idx="1"/>
          </p:nvPr>
        </p:nvSpPr>
        <p:spPr>
          <a:xfrm>
            <a:off x="1370013" y="1500188"/>
            <a:ext cx="7488237" cy="5072062"/>
          </a:xfrm>
          <a:ln/>
        </p:spPr>
        <p:txBody>
          <a:bodyPr vert="horz" wrap="square" lIns="91440" tIns="45720" rIns="91440" bIns="45720" anchor="t"/>
          <a:p>
            <a:r>
              <a:rPr lang="en-US" altLang="zh-CN" sz="1800"/>
              <a:t>2.</a:t>
            </a:r>
            <a:r>
              <a:rPr lang="zh-CN" altLang="en-US" sz="1800" b="1">
                <a:solidFill>
                  <a:srgbClr val="0070C0"/>
                </a:solidFill>
              </a:rPr>
              <a:t>人寿保险统计指标按表现形式不同，分为总量指标、相对指标和平均指标</a:t>
            </a:r>
            <a:endParaRPr lang="zh-CN" altLang="en-US" sz="1800" b="1">
              <a:solidFill>
                <a:srgbClr val="0070C0"/>
              </a:solidFill>
            </a:endParaRPr>
          </a:p>
          <a:p>
            <a:pPr>
              <a:buNone/>
            </a:pPr>
            <a:r>
              <a:rPr lang="en-US" altLang="zh-CN" sz="1800"/>
              <a:t>    (1)</a:t>
            </a:r>
            <a:r>
              <a:rPr lang="zh-CN" altLang="en-US" sz="1800" b="1"/>
              <a:t>总量指标</a:t>
            </a:r>
            <a:endParaRPr lang="zh-CN" altLang="en-US" sz="1800" b="1"/>
          </a:p>
          <a:p>
            <a:pPr>
              <a:buNone/>
            </a:pPr>
            <a:r>
              <a:rPr lang="en-US" altLang="zh-CN" sz="1800"/>
              <a:t>     </a:t>
            </a:r>
            <a:r>
              <a:rPr lang="zh-CN" altLang="en-US" sz="1800"/>
              <a:t>其是说明总体现象规模和发展总量的统计指标，如承保人数、保险储金等</a:t>
            </a:r>
            <a:r>
              <a:rPr lang="zh-CN" altLang="zh-CN" sz="1800"/>
              <a:t>。</a:t>
            </a:r>
            <a:endParaRPr lang="en-US" altLang="zh-CN" sz="1800"/>
          </a:p>
          <a:p>
            <a:pPr>
              <a:buNone/>
            </a:pPr>
            <a:r>
              <a:rPr lang="en-US" altLang="zh-CN" sz="1800"/>
              <a:t>     </a:t>
            </a:r>
            <a:r>
              <a:rPr lang="zh-CN" altLang="zh-CN" sz="1800"/>
              <a:t>总量指标只是从外延上反映了人寿保险经济现象的总量，不能用来评价人寿保险企业的经济效益、经营效率和工作质量。</a:t>
            </a:r>
            <a:endParaRPr lang="en-US" altLang="zh-CN" sz="1800"/>
          </a:p>
          <a:p>
            <a:pPr>
              <a:buNone/>
            </a:pPr>
            <a:r>
              <a:rPr lang="en-US" altLang="zh-CN" sz="1800"/>
              <a:t>    (2)</a:t>
            </a:r>
            <a:r>
              <a:rPr lang="zh-CN" altLang="zh-CN" sz="1800" b="1"/>
              <a:t>相对指标</a:t>
            </a:r>
            <a:endParaRPr lang="zh-CN" altLang="zh-CN" sz="1800" b="1"/>
          </a:p>
          <a:p>
            <a:pPr>
              <a:buNone/>
            </a:pPr>
            <a:r>
              <a:rPr lang="en-US" altLang="zh-CN" sz="1800"/>
              <a:t>     </a:t>
            </a:r>
            <a:r>
              <a:rPr lang="zh-CN" altLang="zh-CN" sz="1800"/>
              <a:t>其是说明人寿保险经济现象总体各种数量对比关系的统计指标。如各险种给付率、同期增幅比例、完成年计划的百分比等。</a:t>
            </a:r>
            <a:endParaRPr lang="en-US" altLang="zh-CN" sz="1800"/>
          </a:p>
          <a:p>
            <a:pPr>
              <a:buNone/>
            </a:pPr>
            <a:r>
              <a:rPr lang="en-US" altLang="zh-CN" sz="1800"/>
              <a:t>    (3)</a:t>
            </a:r>
            <a:r>
              <a:rPr lang="zh-CN" altLang="zh-CN" sz="1800" b="1"/>
              <a:t>平均指标</a:t>
            </a:r>
            <a:endParaRPr lang="zh-CN" altLang="zh-CN" sz="1800" b="1"/>
          </a:p>
          <a:p>
            <a:pPr>
              <a:buNone/>
            </a:pPr>
            <a:r>
              <a:rPr lang="en-US" altLang="zh-CN" sz="1800"/>
              <a:t>     </a:t>
            </a:r>
            <a:r>
              <a:rPr lang="zh-CN" altLang="zh-CN" sz="1800"/>
              <a:t>其是反映人寿保险经济现象总体各单位在某一数量标志上一般水平的综合指标。如年平均职工人数、人均保费等。</a:t>
            </a:r>
            <a:endParaRPr lang="zh-CN" altLang="zh-CN" sz="1800"/>
          </a:p>
          <a:p>
            <a:pPr>
              <a:buNone/>
            </a:pPr>
            <a:endParaRPr lang="en-US" altLang="zh-CN" sz="18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标题 1"/>
          <p:cNvSpPr>
            <a:spLocks noGrp="1"/>
          </p:cNvSpPr>
          <p:nvPr>
            <p:ph type="title"/>
          </p:nvPr>
        </p:nvSpPr>
        <p:spPr>
          <a:ln/>
        </p:spPr>
        <p:txBody>
          <a:bodyPr vert="horz" wrap="square" lIns="91440" tIns="45720" rIns="91440" bIns="45720" anchor="b"/>
          <a:p>
            <a:endParaRPr lang="zh-CN" altLang="en-US"/>
          </a:p>
        </p:txBody>
      </p:sp>
      <p:sp>
        <p:nvSpPr>
          <p:cNvPr id="49154" name="内容占位符 2"/>
          <p:cNvSpPr>
            <a:spLocks noGrp="1"/>
          </p:cNvSpPr>
          <p:nvPr>
            <p:ph idx="1"/>
          </p:nvPr>
        </p:nvSpPr>
        <p:spPr>
          <a:xfrm>
            <a:off x="928688" y="1571625"/>
            <a:ext cx="7929562" cy="5072063"/>
          </a:xfrm>
          <a:ln/>
        </p:spPr>
        <p:txBody>
          <a:bodyPr vert="horz" wrap="square" lIns="91440" tIns="45720" rIns="91440" bIns="45720" anchor="t"/>
          <a:p>
            <a:r>
              <a:rPr lang="en-US" altLang="zh-CN" sz="2000"/>
              <a:t>3.</a:t>
            </a:r>
            <a:r>
              <a:rPr lang="zh-CN" altLang="en-US" sz="1800" b="1">
                <a:solidFill>
                  <a:srgbClr val="0070C0"/>
                </a:solidFill>
              </a:rPr>
              <a:t>人寿保险统计指标按其在管理上所起的作用不同，可分为考核指标和非考核指标</a:t>
            </a:r>
            <a:endParaRPr lang="zh-CN" altLang="en-US" sz="1800" b="1">
              <a:solidFill>
                <a:srgbClr val="0070C0"/>
              </a:solidFill>
            </a:endParaRPr>
          </a:p>
          <a:p>
            <a:pPr>
              <a:buNone/>
            </a:pPr>
            <a:r>
              <a:rPr lang="en-US" altLang="zh-CN" sz="2000"/>
              <a:t>    (1)</a:t>
            </a:r>
            <a:r>
              <a:rPr lang="zh-CN" altLang="en-US" sz="1600" b="1"/>
              <a:t>考核指标</a:t>
            </a:r>
            <a:endParaRPr lang="zh-CN" altLang="en-US" sz="1600" b="1"/>
          </a:p>
          <a:p>
            <a:pPr>
              <a:buNone/>
            </a:pPr>
            <a:r>
              <a:rPr lang="en-US" altLang="zh-CN" sz="1600"/>
              <a:t>     </a:t>
            </a:r>
            <a:r>
              <a:rPr lang="zh-CN" altLang="en-US" sz="1600"/>
              <a:t>其是根据人寿保险管理工作的需要用来评定优劣、考核成绩、决定奖罚的统计指标，如人寿保险统计报表中的保费收入、承保比重、赔付率、费用率、人均保费和人均利润等。考核指标是从所有人寿保险统计指标中精选出来的。它的现实作用很大，直接影响人寿保险企业、职工的荣誉、物质利益和积极性。选择得好会起促进作用，选择得不好会发生副作用。这类指标不过多。</a:t>
            </a:r>
            <a:endParaRPr lang="en-US" altLang="zh-CN" sz="1600"/>
          </a:p>
          <a:p>
            <a:pPr>
              <a:buNone/>
            </a:pPr>
            <a:r>
              <a:rPr lang="en-US" altLang="zh-CN" sz="2000"/>
              <a:t>    (2)</a:t>
            </a:r>
            <a:r>
              <a:rPr lang="zh-CN" altLang="en-US" sz="1600" b="1"/>
              <a:t>非考核指标</a:t>
            </a:r>
            <a:endParaRPr lang="zh-CN" altLang="en-US" sz="1600" b="1"/>
          </a:p>
          <a:p>
            <a:pPr>
              <a:buNone/>
            </a:pPr>
            <a:r>
              <a:rPr lang="en-US" altLang="zh-CN" sz="1600"/>
              <a:t>     </a:t>
            </a:r>
            <a:r>
              <a:rPr lang="zh-CN" altLang="en-US" sz="1600"/>
              <a:t>其是用于了解情况和研究问题的指标，如人寿保险统计报表中机构数等。考核指标也可以用来了解情况和研究问题。因此，习惯上也将考核指标和</a:t>
            </a:r>
            <a:endParaRPr lang="en-US" altLang="zh-CN" sz="16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标题 1"/>
          <p:cNvSpPr>
            <a:spLocks noGrp="1"/>
          </p:cNvSpPr>
          <p:nvPr>
            <p:ph type="title"/>
          </p:nvPr>
        </p:nvSpPr>
        <p:spPr>
          <a:ln/>
        </p:spPr>
        <p:txBody>
          <a:bodyPr vert="horz" wrap="square" lIns="91440" tIns="45720" rIns="91440" bIns="45720" anchor="b"/>
          <a:p>
            <a:endParaRPr lang="zh-CN" altLang="en-US"/>
          </a:p>
        </p:txBody>
      </p:sp>
      <p:sp>
        <p:nvSpPr>
          <p:cNvPr id="50178" name="内容占位符 2"/>
          <p:cNvSpPr>
            <a:spLocks noGrp="1"/>
          </p:cNvSpPr>
          <p:nvPr>
            <p:ph idx="1"/>
          </p:nvPr>
        </p:nvSpPr>
        <p:spPr>
          <a:xfrm>
            <a:off x="928688" y="1571625"/>
            <a:ext cx="7929562" cy="5072063"/>
          </a:xfrm>
          <a:ln/>
        </p:spPr>
        <p:txBody>
          <a:bodyPr vert="horz" wrap="square" lIns="91440" tIns="45720" rIns="91440" bIns="45720" anchor="t"/>
          <a:p>
            <a:pPr>
              <a:buNone/>
            </a:pPr>
            <a:r>
              <a:rPr lang="en-US" altLang="zh-CN" sz="2400"/>
              <a:t>   (</a:t>
            </a:r>
            <a:r>
              <a:rPr lang="zh-CN" altLang="zh-CN" sz="2400"/>
              <a:t>四</a:t>
            </a:r>
            <a:r>
              <a:rPr lang="en-US" altLang="zh-CN" sz="2400"/>
              <a:t>)</a:t>
            </a:r>
            <a:r>
              <a:rPr lang="zh-CN" altLang="zh-CN" sz="2400"/>
              <a:t>人寿保险统计指标的设计</a:t>
            </a:r>
            <a:endParaRPr lang="en-US" altLang="zh-CN" sz="2400"/>
          </a:p>
          <a:p>
            <a:r>
              <a:rPr lang="en-US" altLang="zh-CN" sz="2400"/>
              <a:t>1.</a:t>
            </a:r>
            <a:r>
              <a:rPr lang="zh-CN" altLang="zh-CN" sz="2000" b="1">
                <a:solidFill>
                  <a:srgbClr val="00B050"/>
                </a:solidFill>
              </a:rPr>
              <a:t>确定统计指标的名称、含义和口径</a:t>
            </a:r>
            <a:endParaRPr lang="en-US" altLang="zh-CN" sz="2000" b="1">
              <a:solidFill>
                <a:srgbClr val="00B050"/>
              </a:solidFill>
            </a:endParaRPr>
          </a:p>
          <a:p>
            <a:r>
              <a:rPr lang="en-US" altLang="zh-CN" sz="2400"/>
              <a:t>2.</a:t>
            </a:r>
            <a:r>
              <a:rPr lang="zh-CN" altLang="en-US" sz="2000" b="1">
                <a:solidFill>
                  <a:srgbClr val="00B050"/>
                </a:solidFill>
              </a:rPr>
              <a:t>确定统计指标的空间标准与时间标准</a:t>
            </a:r>
            <a:endParaRPr lang="zh-CN" altLang="en-US" sz="2000" b="1">
              <a:solidFill>
                <a:srgbClr val="00B050"/>
              </a:solidFill>
            </a:endParaRPr>
          </a:p>
          <a:p>
            <a:r>
              <a:rPr lang="en-US" altLang="zh-CN" sz="2400"/>
              <a:t>3.</a:t>
            </a:r>
            <a:r>
              <a:rPr lang="zh-CN" altLang="en-US" sz="2000" b="1">
                <a:solidFill>
                  <a:srgbClr val="00B050"/>
                </a:solidFill>
              </a:rPr>
              <a:t>确定统计指标的计量单位</a:t>
            </a:r>
            <a:endParaRPr lang="zh-CN" altLang="en-US" sz="2000" b="1">
              <a:solidFill>
                <a:srgbClr val="00B050"/>
              </a:solidFill>
            </a:endParaRPr>
          </a:p>
          <a:p>
            <a:r>
              <a:rPr lang="en-US" altLang="zh-CN" sz="2000"/>
              <a:t> </a:t>
            </a:r>
            <a:r>
              <a:rPr lang="en-US" altLang="zh-CN" sz="2400"/>
              <a:t>4.</a:t>
            </a:r>
            <a:r>
              <a:rPr lang="zh-CN" altLang="zh-CN" sz="2000" b="1">
                <a:solidFill>
                  <a:srgbClr val="00B050"/>
                </a:solidFill>
              </a:rPr>
              <a:t>确定统计指标的计算方法</a:t>
            </a:r>
            <a:endParaRPr lang="zh-CN" altLang="zh-CN" sz="2000" b="1">
              <a:solidFill>
                <a:srgbClr val="00B050"/>
              </a:solidFill>
            </a:endParaRPr>
          </a:p>
          <a:p>
            <a:pPr>
              <a:buNone/>
            </a:pPr>
            <a:r>
              <a:rPr lang="en-US" altLang="zh-CN" sz="1800"/>
              <a:t>     </a:t>
            </a:r>
            <a:endParaRPr lang="en-US" altLang="zh-CN" sz="180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标题 1"/>
          <p:cNvSpPr>
            <a:spLocks noGrp="1"/>
          </p:cNvSpPr>
          <p:nvPr>
            <p:ph type="title"/>
          </p:nvPr>
        </p:nvSpPr>
        <p:spPr>
          <a:ln/>
        </p:spPr>
        <p:txBody>
          <a:bodyPr vert="horz" wrap="square" lIns="91440" tIns="45720" rIns="91440" bIns="45720" anchor="b"/>
          <a:p>
            <a:endParaRPr lang="zh-CN" altLang="en-US"/>
          </a:p>
        </p:txBody>
      </p:sp>
      <p:sp>
        <p:nvSpPr>
          <p:cNvPr id="51202" name="内容占位符 2"/>
          <p:cNvSpPr>
            <a:spLocks noGrp="1"/>
          </p:cNvSpPr>
          <p:nvPr>
            <p:ph idx="1"/>
          </p:nvPr>
        </p:nvSpPr>
        <p:spPr>
          <a:xfrm>
            <a:off x="1370013" y="1571625"/>
            <a:ext cx="7488237" cy="5072063"/>
          </a:xfrm>
          <a:ln/>
        </p:spPr>
        <p:txBody>
          <a:bodyPr vert="horz" wrap="square" lIns="91440" tIns="45720" rIns="91440" bIns="45720" anchor="t"/>
          <a:p>
            <a:pPr>
              <a:buNone/>
            </a:pPr>
            <a:r>
              <a:rPr lang="en-US" altLang="zh-CN" sz="1600"/>
              <a:t>     </a:t>
            </a:r>
            <a:r>
              <a:rPr lang="en-US" altLang="zh-CN" sz="2000"/>
              <a:t>   (</a:t>
            </a:r>
            <a:r>
              <a:rPr lang="zh-CN" altLang="en-US" sz="2000"/>
              <a:t>五</a:t>
            </a:r>
            <a:r>
              <a:rPr lang="en-US" altLang="zh-CN" sz="2000"/>
              <a:t>)</a:t>
            </a:r>
            <a:r>
              <a:rPr lang="zh-CN" altLang="en-US" sz="2000"/>
              <a:t>人寿保险统计指标的主要内容</a:t>
            </a:r>
            <a:endParaRPr lang="zh-CN" altLang="en-US" sz="2000"/>
          </a:p>
          <a:p>
            <a:r>
              <a:rPr lang="en-US" altLang="zh-CN" sz="2000"/>
              <a:t>1.</a:t>
            </a:r>
            <a:r>
              <a:rPr lang="zh-CN" altLang="en-US" sz="1800" b="1">
                <a:solidFill>
                  <a:srgbClr val="FF0000"/>
                </a:solidFill>
              </a:rPr>
              <a:t>反映人寿保险业务承保情况的指标</a:t>
            </a:r>
            <a:endParaRPr lang="en-US" altLang="zh-CN" sz="1800" b="1">
              <a:solidFill>
                <a:srgbClr val="FF0000"/>
              </a:solidFill>
            </a:endParaRPr>
          </a:p>
          <a:p>
            <a:pPr>
              <a:buNone/>
            </a:pPr>
            <a:r>
              <a:rPr lang="en-US" altLang="zh-CN" sz="1600"/>
              <a:t>     </a:t>
            </a:r>
            <a:r>
              <a:rPr lang="zh-CN" altLang="en-US" sz="1600"/>
              <a:t>为了全面反映人寿保险业务的承保情况，及时地对业务发展情况进行统计调查所设置的指标，主要有“承保人数”、“保险金额”、“储金收入”等有关指标。</a:t>
            </a:r>
            <a:endParaRPr lang="zh-CN" altLang="en-US" sz="1600" b="1">
              <a:solidFill>
                <a:srgbClr val="FF0000"/>
              </a:solidFill>
            </a:endParaRPr>
          </a:p>
          <a:p>
            <a:r>
              <a:rPr lang="en-US" altLang="zh-CN" sz="2000"/>
              <a:t>2.</a:t>
            </a:r>
            <a:r>
              <a:rPr lang="zh-CN" altLang="en-US" sz="1800" b="1">
                <a:solidFill>
                  <a:srgbClr val="FF0000"/>
                </a:solidFill>
              </a:rPr>
              <a:t>反映人寿保险业务给付情况的指标</a:t>
            </a:r>
            <a:endParaRPr lang="zh-CN" altLang="en-US" sz="1800" b="1">
              <a:solidFill>
                <a:srgbClr val="FF0000"/>
              </a:solidFill>
            </a:endParaRPr>
          </a:p>
          <a:p>
            <a:pPr>
              <a:buNone/>
            </a:pPr>
            <a:r>
              <a:rPr lang="en-US" altLang="zh-CN" sz="1600"/>
              <a:t>     </a:t>
            </a:r>
            <a:r>
              <a:rPr lang="zh-CN" altLang="en-US" sz="1600"/>
              <a:t>组织补偿是保险企业的基本职能。为全面反映人寿保险业务给付情况所设置的指标，主要有“给付人数”、“伤残给付”、“死亡给付”、“满期给付”、“一次性给付”、“医疗给付”、“养老金给付”等。</a:t>
            </a:r>
            <a:endParaRPr lang="en-US" altLang="zh-CN" sz="1600"/>
          </a:p>
          <a:p>
            <a:r>
              <a:rPr lang="en-US" altLang="zh-CN" sz="2000"/>
              <a:t>3.</a:t>
            </a:r>
            <a:r>
              <a:rPr lang="zh-CN" altLang="en-US" sz="1800" b="1">
                <a:solidFill>
                  <a:srgbClr val="FF0000"/>
                </a:solidFill>
              </a:rPr>
              <a:t>反映人寿保险企业经营核算情况的指标</a:t>
            </a:r>
            <a:endParaRPr lang="en-US" altLang="zh-CN" sz="1800" b="1">
              <a:solidFill>
                <a:srgbClr val="FF0000"/>
              </a:solidFill>
            </a:endParaRPr>
          </a:p>
          <a:p>
            <a:pPr>
              <a:buNone/>
            </a:pPr>
            <a:r>
              <a:rPr lang="zh-CN" altLang="en-US" sz="1600"/>
              <a:t>    如承保比重、平均保费、赔付率、人均保费、人均费用、人均利润等。</a:t>
            </a:r>
            <a:endParaRPr lang="zh-CN" altLang="en-US" sz="1600"/>
          </a:p>
          <a:p>
            <a:pPr>
              <a:buNone/>
            </a:pPr>
            <a:endParaRPr lang="en-US" altLang="zh-CN" sz="16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标题 1"/>
          <p:cNvSpPr>
            <a:spLocks noGrp="1"/>
          </p:cNvSpPr>
          <p:nvPr>
            <p:ph type="title"/>
          </p:nvPr>
        </p:nvSpPr>
        <p:spPr>
          <a:ln/>
        </p:spPr>
        <p:txBody>
          <a:bodyPr vert="horz" wrap="square" lIns="91440" tIns="45720" rIns="91440" bIns="45720" anchor="b"/>
          <a:p>
            <a:r>
              <a:rPr lang="zh-CN" altLang="en-US" sz="2800"/>
              <a:t>一、保险统计的意义与任务</a:t>
            </a:r>
            <a:endParaRPr lang="zh-CN" altLang="en-US" sz="2800"/>
          </a:p>
        </p:txBody>
      </p:sp>
      <p:sp>
        <p:nvSpPr>
          <p:cNvPr id="17410" name="内容占位符 2"/>
          <p:cNvSpPr>
            <a:spLocks noGrp="1"/>
          </p:cNvSpPr>
          <p:nvPr>
            <p:ph idx="1"/>
          </p:nvPr>
        </p:nvSpPr>
        <p:spPr>
          <a:xfrm>
            <a:off x="1370013" y="1500188"/>
            <a:ext cx="7488237" cy="5072062"/>
          </a:xfrm>
          <a:ln/>
        </p:spPr>
        <p:txBody>
          <a:bodyPr vert="horz" wrap="square" lIns="91440" tIns="45720" rIns="91440" bIns="45720" anchor="t"/>
          <a:p>
            <a:r>
              <a:rPr lang="en-US" altLang="zh-CN" sz="2400"/>
              <a:t>(</a:t>
            </a:r>
            <a:r>
              <a:rPr lang="zh-CN" altLang="en-US" sz="2400"/>
              <a:t>一</a:t>
            </a:r>
            <a:r>
              <a:rPr lang="en-US" altLang="zh-CN" sz="2400"/>
              <a:t>)</a:t>
            </a:r>
            <a:r>
              <a:rPr lang="zh-CN" altLang="en-US" sz="2400"/>
              <a:t>保险统计的主要意义</a:t>
            </a:r>
            <a:endParaRPr lang="en-US" altLang="zh-CN" sz="2400"/>
          </a:p>
          <a:p>
            <a:pPr lvl="1"/>
            <a:r>
              <a:rPr lang="en-US" altLang="zh-CN" sz="2000"/>
              <a:t>1.</a:t>
            </a:r>
            <a:r>
              <a:rPr lang="zh-CN" altLang="en-US" sz="1600" b="1"/>
              <a:t>通过保险统计，反映出保险业的快速发展，从而使保险业备受</a:t>
            </a:r>
            <a:endParaRPr lang="en-US" altLang="zh-CN" sz="1600" b="1"/>
          </a:p>
          <a:p>
            <a:pPr lvl="1"/>
            <a:r>
              <a:rPr lang="zh-CN" altLang="en-US" sz="1600" b="1"/>
              <a:t>关注</a:t>
            </a:r>
            <a:endParaRPr lang="en-US" altLang="zh-CN" sz="1600" b="1"/>
          </a:p>
          <a:p>
            <a:pPr lvl="1"/>
            <a:r>
              <a:rPr lang="en-US" altLang="zh-CN" sz="2000"/>
              <a:t>2.</a:t>
            </a:r>
            <a:r>
              <a:rPr lang="zh-CN" altLang="zh-CN" sz="2000" b="1"/>
              <a:t>保险统计是保险管理的重要工具</a:t>
            </a:r>
            <a:endParaRPr lang="en-US" altLang="zh-CN" sz="2000"/>
          </a:p>
          <a:p>
            <a:pPr lvl="1"/>
            <a:r>
              <a:rPr lang="en-US" altLang="zh-CN" sz="2000"/>
              <a:t>3.</a:t>
            </a:r>
            <a:r>
              <a:rPr lang="zh-CN" altLang="en-US" sz="1600" b="1"/>
              <a:t>保险统计是向社会提供有关保险信息的重要工具</a:t>
            </a:r>
            <a:endParaRPr lang="zh-CN" altLang="en-US" sz="1600" b="1"/>
          </a:p>
          <a:p>
            <a:pPr lvl="1"/>
            <a:r>
              <a:rPr lang="en-US" altLang="zh-CN" sz="2000"/>
              <a:t>4.</a:t>
            </a:r>
            <a:r>
              <a:rPr lang="zh-CN" altLang="en-US" sz="1600" b="1"/>
              <a:t>保险统计研究可分析灾害及其防范</a:t>
            </a:r>
            <a:endParaRPr lang="zh-CN" altLang="en-US" sz="1600" b="1"/>
          </a:p>
          <a:p>
            <a:pPr lvl="1"/>
            <a:r>
              <a:rPr lang="en-US" altLang="zh-CN" sz="2000"/>
              <a:t>5.</a:t>
            </a:r>
            <a:r>
              <a:rPr lang="zh-CN" altLang="en-US" sz="1600" b="1"/>
              <a:t>保险统计可分析经济补偿的效益</a:t>
            </a:r>
            <a:endParaRPr lang="en-US" altLang="zh-CN" sz="1600" b="1"/>
          </a:p>
          <a:p>
            <a:pPr lvl="1" algn="ctr">
              <a:buNone/>
            </a:pPr>
            <a:r>
              <a:rPr lang="en-US" altLang="zh-CN" sz="1400" b="1"/>
              <a:t> </a:t>
            </a:r>
            <a:endParaRPr lang="en-US" altLang="zh-CN" sz="1600" b="1"/>
          </a:p>
          <a:p>
            <a:pPr lvl="1"/>
            <a:endParaRPr lang="zh-CN" altLang="en-US" sz="1600" b="1"/>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内容占位符 2"/>
          <p:cNvSpPr txBox="1"/>
          <p:nvPr/>
        </p:nvSpPr>
        <p:spPr>
          <a:xfrm>
            <a:off x="1230313" y="1557338"/>
            <a:ext cx="7594600" cy="4824412"/>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a:buFontTx/>
              <a:buNone/>
            </a:pPr>
            <a:r>
              <a:rPr lang="en-US" altLang="zh-CN" sz="2000"/>
              <a:t> </a:t>
            </a:r>
            <a:r>
              <a:rPr lang="en-US" altLang="zh-CN" sz="1800"/>
              <a:t>(</a:t>
            </a:r>
            <a:r>
              <a:rPr lang="zh-CN" altLang="zh-CN" sz="1800"/>
              <a:t>一</a:t>
            </a:r>
            <a:r>
              <a:rPr lang="en-US" altLang="zh-CN" sz="1800"/>
              <a:t>)</a:t>
            </a:r>
            <a:r>
              <a:rPr lang="zh-CN" altLang="zh-CN" sz="1800"/>
              <a:t>承保人数与给付人数</a:t>
            </a:r>
            <a:endParaRPr lang="zh-CN" altLang="zh-CN" sz="1800"/>
          </a:p>
          <a:p>
            <a:pPr marL="342900" lvl="0" indent="-342900">
              <a:buChar char="¡"/>
            </a:pPr>
            <a:r>
              <a:rPr lang="en-US" altLang="zh-CN" sz="1800"/>
              <a:t>1. </a:t>
            </a:r>
            <a:r>
              <a:rPr lang="zh-CN" altLang="zh-CN" sz="1600" b="1"/>
              <a:t>承保人数与给付人数定义</a:t>
            </a:r>
            <a:endParaRPr lang="en-US" altLang="zh-CN" sz="1600" b="1"/>
          </a:p>
          <a:p>
            <a:pPr marL="342900" lvl="0" indent="-342900">
              <a:buFontTx/>
              <a:buNone/>
            </a:pPr>
            <a:r>
              <a:rPr lang="zh-CN" altLang="en-US" sz="1400"/>
              <a:t>     “承保人数”指保险公司在一定时期内签发的保险单所承保的被保险人的数量，即保险公司对多少人承担保险责任。“给付人数”指按保险合同规定，保险公司实际给付各类保险金的人次。</a:t>
            </a:r>
            <a:endParaRPr lang="en-US" altLang="zh-CN" sz="1400"/>
          </a:p>
          <a:p>
            <a:pPr marL="342900" lvl="0" indent="-342900"/>
            <a:r>
              <a:rPr lang="en-US" altLang="zh-CN" sz="1800"/>
              <a:t>2.</a:t>
            </a:r>
            <a:r>
              <a:rPr lang="zh-CN" altLang="zh-CN" sz="1600" b="1"/>
              <a:t>承保人数与给付人数统计时注意事项</a:t>
            </a:r>
            <a:endParaRPr lang="zh-CN" altLang="zh-CN" sz="1600" b="1"/>
          </a:p>
          <a:p>
            <a:pPr marL="742950" lvl="1" indent="-285750">
              <a:buClr>
                <a:schemeClr val="tx2"/>
              </a:buClr>
              <a:buFontTx/>
              <a:buNone/>
            </a:pPr>
            <a:r>
              <a:rPr lang="en-US" altLang="zh-CN" sz="1600"/>
              <a:t>(1)</a:t>
            </a:r>
            <a:r>
              <a:rPr lang="zh-CN" altLang="zh-CN" sz="1600"/>
              <a:t>对于选择分期交纳保费方式的投保人，只在其首期交费时统计“承保人数”，而在其续交保费时不再统计人数。</a:t>
            </a:r>
            <a:r>
              <a:rPr lang="en-US" altLang="zh-CN" sz="1600"/>
              <a:t>  </a:t>
            </a:r>
            <a:endParaRPr lang="en-US" altLang="zh-CN" sz="1600"/>
          </a:p>
          <a:p>
            <a:pPr marL="742950" lvl="1" indent="-285750">
              <a:buClr>
                <a:schemeClr val="tx2"/>
              </a:buClr>
              <a:buFontTx/>
              <a:buNone/>
            </a:pPr>
            <a:r>
              <a:rPr lang="en-US" altLang="zh-CN" sz="1600"/>
              <a:t>(2)</a:t>
            </a:r>
            <a:r>
              <a:rPr lang="zh-CN" altLang="zh-CN" sz="1600"/>
              <a:t>对于投保人投保主险的同时又投保附加险的情况，虽然投保人是同一个人，但对寿险公司而言，对该投保人承担的是两种不同性质的保险责任，因此在统计“承保人数”时，应在主险和附加险报表中分别统计</a:t>
            </a:r>
            <a:r>
              <a:rPr lang="en-US" altLang="zh-CN" sz="1600"/>
              <a:t>1</a:t>
            </a:r>
            <a:r>
              <a:rPr lang="zh-CN" altLang="zh-CN" sz="1600"/>
              <a:t>人次，即对不同类型的两个险种来说仍是两个人次的投保。</a:t>
            </a:r>
            <a:endParaRPr lang="zh-CN" altLang="zh-CN" sz="1600"/>
          </a:p>
          <a:p>
            <a:pPr marL="742950" lvl="1" indent="-285750">
              <a:buClr>
                <a:schemeClr val="tx2"/>
              </a:buClr>
              <a:buFontTx/>
              <a:buNone/>
            </a:pPr>
            <a:r>
              <a:rPr lang="en-US" altLang="zh-CN" sz="1600"/>
              <a:t>(3)</a:t>
            </a:r>
            <a:r>
              <a:rPr lang="zh-CN" altLang="zh-CN" sz="1600"/>
              <a:t>保险责任开始后的减保，“承保人数”不减少；保险责任开始</a:t>
            </a:r>
            <a:r>
              <a:rPr lang="" altLang="en-US" sz="1600"/>
              <a:t>后</a:t>
            </a:r>
            <a:r>
              <a:rPr lang="zh-CN" altLang="zh-CN" sz="1600"/>
              <a:t>的退保</a:t>
            </a:r>
            <a:r>
              <a:rPr lang="en-US" altLang="zh-CN" sz="1600"/>
              <a:t>,</a:t>
            </a:r>
            <a:r>
              <a:rPr lang="zh-CN" altLang="zh-CN" sz="1600"/>
              <a:t>“承保人数”的期末有效数要冲减，但“承保人数”的本月数和累计数不作冲减。</a:t>
            </a:r>
            <a:endParaRPr lang="zh-CN" altLang="zh-CN" sz="1600"/>
          </a:p>
          <a:p>
            <a:pPr marL="742950" lvl="1" indent="-285750">
              <a:buClr>
                <a:schemeClr val="tx2"/>
              </a:buClr>
              <a:buFontTx/>
              <a:buNone/>
            </a:pPr>
            <a:r>
              <a:rPr lang="en-US" altLang="zh-CN" sz="1600"/>
              <a:t>(4)</a:t>
            </a:r>
            <a:r>
              <a:rPr lang="zh-CN" altLang="zh-CN" sz="1600"/>
              <a:t>对于保险期满后按保险合同规定，逐月领取保险金的被保险人只在年度内统计一次“给付人数”，等到次年该被保险人首次领取保险金时再统计一次“给付人数”，依此类推，直至保险合同效力终止。</a:t>
            </a:r>
            <a:endParaRPr lang="zh-CN" altLang="zh-CN" sz="1600"/>
          </a:p>
        </p:txBody>
      </p:sp>
      <p:sp>
        <p:nvSpPr>
          <p:cNvPr id="52226" name="标题 1"/>
          <p:cNvSpPr txBox="1"/>
          <p:nvPr/>
        </p:nvSpPr>
        <p:spPr>
          <a:xfrm>
            <a:off x="1370013" y="885825"/>
            <a:ext cx="7313612" cy="455613"/>
          </a:xfrm>
          <a:prstGeom prst="rect">
            <a:avLst/>
          </a:prstGeom>
          <a:noFill/>
          <a:ln w="9525">
            <a:noFill/>
          </a:ln>
        </p:spPr>
        <p:txBody>
          <a:bodyPr anchor="b"/>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spcBef>
                <a:spcPct val="0"/>
              </a:spcBef>
              <a:buClrTx/>
              <a:buSzTx/>
              <a:buFontTx/>
              <a:buNone/>
            </a:pPr>
            <a:r>
              <a:rPr lang="zh-CN" altLang="zh-CN" sz="2800">
                <a:latin typeface="Arial" panose="020B0604020202020204" pitchFamily="34" charset="0"/>
              </a:rPr>
              <a:t>二、人寿保险的主要指标及计算方法</a:t>
            </a:r>
            <a:endParaRPr lang="zh-CN" altLang="en-US" sz="2800">
              <a:latin typeface="Arial" panose="020B0604020202020204"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标题 1"/>
          <p:cNvSpPr>
            <a:spLocks noGrp="1"/>
          </p:cNvSpPr>
          <p:nvPr>
            <p:ph type="title"/>
          </p:nvPr>
        </p:nvSpPr>
        <p:spPr>
          <a:xfrm>
            <a:off x="1042988" y="1557338"/>
            <a:ext cx="7632700" cy="5040312"/>
          </a:xfrm>
          <a:ln/>
        </p:spPr>
        <p:txBody>
          <a:bodyPr vert="horz" wrap="square" lIns="91440" tIns="45720" rIns="91440" bIns="45720" anchor="t"/>
          <a:p>
            <a:pPr>
              <a:spcBef>
                <a:spcPct val="20000"/>
              </a:spcBef>
              <a:buClr>
                <a:schemeClr val="tx2"/>
              </a:buClr>
              <a:buSzPct val="70000"/>
            </a:pPr>
            <a:r>
              <a:rPr lang="en-US" altLang="zh-CN" sz="1600"/>
              <a:t> </a:t>
            </a:r>
            <a:r>
              <a:rPr lang="" altLang="en-US" sz="1600"/>
              <a:t>    </a:t>
            </a:r>
            <a:r>
              <a:rPr lang="en-US" altLang="zh-CN" sz="1800"/>
              <a:t>(</a:t>
            </a:r>
            <a:r>
              <a:rPr lang="zh-CN" altLang="zh-CN" sz="1800"/>
              <a:t>二</a:t>
            </a:r>
            <a:r>
              <a:rPr lang="en-US" altLang="zh-CN" sz="1800"/>
              <a:t>)</a:t>
            </a:r>
            <a:r>
              <a:rPr lang="zh-CN" altLang="zh-CN" sz="1800"/>
              <a:t>保单份数</a:t>
            </a:r>
            <a:br>
              <a:rPr lang="en-US" altLang="zh-CN" sz="1800"/>
            </a:br>
            <a:r>
              <a:rPr lang="" altLang="en-US" sz="1800"/>
              <a:t>    </a:t>
            </a:r>
            <a:r>
              <a:rPr lang="en-US" altLang="zh-CN" sz="1800">
                <a:latin typeface="Verdana" panose="020B0604030504040204" pitchFamily="34" charset="0"/>
              </a:rPr>
              <a:t>1. </a:t>
            </a:r>
            <a:r>
              <a:rPr lang="zh-CN" altLang="zh-CN" sz="1800" b="1">
                <a:latin typeface="Verdana" panose="020B0604030504040204" pitchFamily="34" charset="0"/>
              </a:rPr>
              <a:t>保单份数定义</a:t>
            </a:r>
            <a:br>
              <a:rPr lang="en-US" altLang="zh-CN" sz="1800" b="1">
                <a:latin typeface="Verdana" panose="020B0604030504040204" pitchFamily="34" charset="0"/>
              </a:rPr>
            </a:br>
            <a:r>
              <a:rPr lang="" altLang="en-US" sz="1800" b="1">
                <a:latin typeface="Verdana" panose="020B0604030504040204" pitchFamily="34" charset="0"/>
              </a:rPr>
              <a:t>    </a:t>
            </a:r>
            <a:r>
              <a:rPr lang="zh-CN" altLang="en-US" sz="1800"/>
              <a:t>“保单份数”指保户用规定的书面形式与保险公司签定的合同数。</a:t>
            </a:r>
            <a:br>
              <a:rPr lang="zh-CN" altLang="zh-CN" sz="1800" b="1"/>
            </a:br>
            <a:r>
              <a:rPr lang="" altLang="en-US" sz="1800" b="1"/>
              <a:t>    </a:t>
            </a:r>
            <a:r>
              <a:rPr lang="en-US" altLang="zh-CN" sz="1800"/>
              <a:t>2. </a:t>
            </a:r>
            <a:r>
              <a:rPr lang="zh-CN" altLang="zh-CN" sz="1800" b="1"/>
              <a:t>统计保单份数时注意事项</a:t>
            </a:r>
            <a:br>
              <a:rPr lang="zh-CN" altLang="zh-CN" sz="1800" b="1"/>
            </a:br>
            <a:r>
              <a:rPr lang="en-US" altLang="zh-CN" sz="1800"/>
              <a:t> </a:t>
            </a:r>
            <a:r>
              <a:rPr lang="" altLang="en-US" sz="1800"/>
              <a:t>    </a:t>
            </a:r>
            <a:r>
              <a:rPr lang="en-US" altLang="zh-CN" sz="1800"/>
              <a:t>  (1)</a:t>
            </a:r>
            <a:r>
              <a:rPr lang="zh-CN" altLang="zh-CN" sz="1800"/>
              <a:t>应将“保单份数”与“保险份数”的概念区分开。</a:t>
            </a:r>
            <a:br>
              <a:rPr lang="en-US" altLang="zh-CN" sz="1800"/>
            </a:br>
            <a:r>
              <a:rPr lang="en-US" altLang="zh-CN" sz="1800"/>
              <a:t>  </a:t>
            </a:r>
            <a:r>
              <a:rPr lang="" altLang="en-US" sz="1800"/>
              <a:t>   </a:t>
            </a:r>
            <a:r>
              <a:rPr lang="en-US" altLang="zh-CN" sz="1800"/>
              <a:t>  (2)</a:t>
            </a:r>
            <a:r>
              <a:rPr lang="zh-CN" altLang="zh-CN" sz="1800"/>
              <a:t>“承保人数”和“保单份数”的数量不一定相等，一份保险合同上可以有一个或多个被保险人，所以“承保人数”应大于或等于“保单份数”的数量。</a:t>
            </a:r>
            <a:br>
              <a:rPr lang="zh-CN" altLang="zh-CN" sz="1800"/>
            </a:br>
            <a:r>
              <a:rPr lang="en-US" altLang="zh-CN" sz="1800"/>
              <a:t>  </a:t>
            </a:r>
            <a:r>
              <a:rPr lang="" altLang="en-US" sz="1800"/>
              <a:t>    </a:t>
            </a:r>
            <a:r>
              <a:rPr lang="en-US" altLang="zh-CN" sz="1800"/>
              <a:t>  (3)</a:t>
            </a:r>
            <a:r>
              <a:rPr lang="zh-CN" altLang="zh-CN" sz="1800"/>
              <a:t>对于选择分期交纳保费方式的投保人，只在其首期交费时统计“保单份数”，而在其续交保费时不再统计保单数。</a:t>
            </a:r>
            <a:br>
              <a:rPr lang="zh-CN" altLang="zh-CN" sz="1800"/>
            </a:br>
            <a:r>
              <a:rPr lang="en-US" altLang="zh-CN" sz="1800"/>
              <a:t>  </a:t>
            </a:r>
            <a:r>
              <a:rPr lang="" altLang="en-US" sz="1800"/>
              <a:t>    </a:t>
            </a:r>
            <a:r>
              <a:rPr lang="en-US" altLang="zh-CN" sz="1800"/>
              <a:t>  (4)</a:t>
            </a:r>
            <a:r>
              <a:rPr lang="zh-CN" altLang="zh-CN" sz="1800"/>
              <a:t>保险责任开始后的减保，“保单份数”不减少；保险责任开始后的退保，“保单份数”的期末有效数要冲减，但“保单份数”的本月数和累计数不作冲减</a:t>
            </a:r>
            <a:endParaRPr lang="zh-CN" altLang="en-US" sz="1600" b="1">
              <a:latin typeface="Verdana" panose="020B0604030504040204"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内容占位符 2"/>
          <p:cNvSpPr txBox="1"/>
          <p:nvPr/>
        </p:nvSpPr>
        <p:spPr>
          <a:xfrm>
            <a:off x="1000125" y="1500188"/>
            <a:ext cx="7858125" cy="5072062"/>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a:r>
              <a:rPr lang="en-US" altLang="zh-CN" sz="2000"/>
              <a:t> (</a:t>
            </a:r>
            <a:r>
              <a:rPr lang="zh-CN" altLang="en-US" sz="2000"/>
              <a:t>三</a:t>
            </a:r>
            <a:r>
              <a:rPr lang="en-US" altLang="zh-CN" sz="2000"/>
              <a:t>)</a:t>
            </a:r>
            <a:r>
              <a:rPr lang="zh-CN" altLang="en-US" sz="2000"/>
              <a:t>保险金额</a:t>
            </a:r>
            <a:endParaRPr lang="en-US" altLang="zh-CN" sz="2000"/>
          </a:p>
          <a:p>
            <a:pPr marL="342900" lvl="0" indent="-342900"/>
            <a:r>
              <a:rPr lang="en-US" altLang="zh-CN" sz="2000"/>
              <a:t>1.</a:t>
            </a:r>
            <a:r>
              <a:rPr lang="zh-CN" altLang="zh-CN" sz="1800" b="1"/>
              <a:t>保险金额定义</a:t>
            </a:r>
            <a:endParaRPr lang="en-US" altLang="zh-CN" sz="1800" b="1"/>
          </a:p>
          <a:p>
            <a:pPr marL="342900" lvl="0" indent="-342900">
              <a:buFontTx/>
              <a:buNone/>
            </a:pPr>
            <a:r>
              <a:rPr lang="zh-CN" altLang="en-US" sz="1600"/>
              <a:t>    “保险金额”指保险公司在一定时期内签发的保险单所承保的风险额度，该指标反映了寿险公司在一定时期内承担的风险规模的大小。</a:t>
            </a:r>
            <a:endParaRPr lang="zh-CN" altLang="zh-CN" sz="1600" b="1"/>
          </a:p>
          <a:p>
            <a:pPr marL="342900" lvl="0" indent="-342900"/>
            <a:r>
              <a:rPr lang="en-US" altLang="zh-CN" sz="2000"/>
              <a:t>2.</a:t>
            </a:r>
            <a:r>
              <a:rPr lang="zh-CN" altLang="zh-CN" sz="1800" b="1"/>
              <a:t>统计“保险金额”时注意事项</a:t>
            </a:r>
            <a:endParaRPr lang="zh-CN" altLang="zh-CN" sz="1800" b="1"/>
          </a:p>
          <a:p>
            <a:pPr marL="342900" lvl="0" indent="-342900">
              <a:buFontTx/>
              <a:buNone/>
            </a:pPr>
            <a:r>
              <a:rPr lang="en-US" altLang="zh-CN" sz="1800"/>
              <a:t>   (1)</a:t>
            </a:r>
            <a:r>
              <a:rPr lang="zh-CN" altLang="zh-CN" sz="1800"/>
              <a:t>“保险金额”应按各份保险单上签订的最高给付额统计。</a:t>
            </a:r>
            <a:endParaRPr lang="zh-CN" altLang="zh-CN" sz="1800"/>
          </a:p>
          <a:p>
            <a:pPr marL="342900" lvl="0" indent="-342900">
              <a:buFontTx/>
              <a:buNone/>
            </a:pPr>
            <a:r>
              <a:rPr lang="en-US" altLang="zh-CN" sz="1800"/>
              <a:t>   (2)</a:t>
            </a:r>
            <a:r>
              <a:rPr lang="zh-CN" altLang="zh-CN" sz="1800"/>
              <a:t>主险和附加险应分别计算、统计保险金额。</a:t>
            </a:r>
            <a:endParaRPr lang="zh-CN" altLang="zh-CN" sz="1800"/>
          </a:p>
          <a:p>
            <a:pPr marL="342900" lvl="0" indent="-342900">
              <a:buFontTx/>
              <a:buNone/>
            </a:pPr>
            <a:r>
              <a:rPr lang="en-US" altLang="zh-CN" sz="1800"/>
              <a:t>   (3)</a:t>
            </a:r>
            <a:r>
              <a:rPr lang="zh-CN" altLang="zh-CN" sz="1800"/>
              <a:t>对于选择分期交纳保费方式的投保人，只在其首期交费时统计“保险金额”，而在其续交保费时不再统计保额，故月报表中采用的是“新增保额”这一指标名称。</a:t>
            </a:r>
            <a:endParaRPr lang="zh-CN" altLang="zh-CN" sz="1800"/>
          </a:p>
          <a:p>
            <a:pPr marL="342900" lvl="0" indent="-342900">
              <a:buFontTx/>
              <a:buNone/>
            </a:pPr>
            <a:r>
              <a:rPr lang="en-US" altLang="zh-CN" sz="1800"/>
              <a:t>   (4)</a:t>
            </a:r>
            <a:r>
              <a:rPr lang="zh-CN" altLang="zh-CN" sz="1800"/>
              <a:t>保险责任开始后的减保和退保，“保险金额”的期末有效数要冲减。</a:t>
            </a:r>
            <a:endParaRPr lang="zh-CN" altLang="zh-CN" sz="180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4209" name="标题 1"/>
          <p:cNvSpPr>
            <a:spLocks noGrp="1"/>
          </p:cNvSpPr>
          <p:nvPr>
            <p:ph type="title"/>
          </p:nvPr>
        </p:nvSpPr>
        <p:spPr>
          <a:ln/>
        </p:spPr>
        <p:txBody>
          <a:bodyPr vert="horz" wrap="square" lIns="91440" tIns="45720" rIns="91440" bIns="45720" anchor="b"/>
          <a:p>
            <a:pPr>
              <a:buNone/>
            </a:pPr>
            <a:endParaRPr lang="zh-CN" altLang="en-US"/>
          </a:p>
        </p:txBody>
      </p:sp>
      <p:sp>
        <p:nvSpPr>
          <p:cNvPr id="94210" name="内容占位符 2"/>
          <p:cNvSpPr>
            <a:spLocks noGrp="1"/>
          </p:cNvSpPr>
          <p:nvPr>
            <p:ph idx="1"/>
          </p:nvPr>
        </p:nvSpPr>
        <p:spPr>
          <a:xfrm>
            <a:off x="1370013" y="1700213"/>
            <a:ext cx="7313612" cy="4114800"/>
          </a:xfrm>
          <a:ln/>
        </p:spPr>
        <p:txBody>
          <a:bodyPr vert="horz" wrap="square" lIns="91440" tIns="45720" rIns="91440" bIns="45720" anchor="t"/>
          <a:p>
            <a:r>
              <a:rPr lang="en-US" altLang="zh-CN" sz="1800"/>
              <a:t> (</a:t>
            </a:r>
            <a:r>
              <a:rPr lang="zh-CN" altLang="zh-CN" sz="1800"/>
              <a:t>四</a:t>
            </a:r>
            <a:r>
              <a:rPr lang="en-US" altLang="zh-CN" sz="1800"/>
              <a:t>)</a:t>
            </a:r>
            <a:r>
              <a:rPr lang="zh-CN" altLang="zh-CN" sz="1800"/>
              <a:t>保费收入</a:t>
            </a:r>
            <a:endParaRPr lang="zh-CN" altLang="zh-CN" sz="1800"/>
          </a:p>
          <a:p>
            <a:pPr lvl="1"/>
            <a:r>
              <a:rPr lang="en-US" altLang="zh-CN" sz="1800"/>
              <a:t>1.</a:t>
            </a:r>
            <a:r>
              <a:rPr lang="zh-CN" altLang="zh-CN" sz="1800" b="1"/>
              <a:t>保费收入定义</a:t>
            </a:r>
            <a:endParaRPr lang="en-US" altLang="zh-CN" sz="1800" b="1"/>
          </a:p>
          <a:p>
            <a:r>
              <a:rPr lang="zh-CN" altLang="en-US" sz="1800"/>
              <a:t> “保费收入”指保险公司在一定时期内签发的保险单所收取的保险费。</a:t>
            </a:r>
            <a:endParaRPr lang="en-US" altLang="zh-CN" sz="1800"/>
          </a:p>
          <a:p>
            <a:pPr lvl="1"/>
            <a:r>
              <a:rPr lang="en-US" altLang="zh-CN" sz="1800"/>
              <a:t>2.</a:t>
            </a:r>
            <a:r>
              <a:rPr lang="zh-CN" altLang="zh-CN" sz="1800" b="1"/>
              <a:t>保费收入统计规定</a:t>
            </a:r>
            <a:endParaRPr lang="en-US" altLang="zh-CN" sz="1800" b="1"/>
          </a:p>
          <a:p>
            <a:pPr lvl="2" eaLnBrk="1" hangingPunct="1"/>
            <a:r>
              <a:rPr lang="zh-CN" altLang="en-US" sz="1800"/>
              <a:t>现行的业务统计报表中将“保费收入”分为“新保”和“续保”两个指标。</a:t>
            </a:r>
            <a:endParaRPr lang="en-US" altLang="zh-CN" sz="1800"/>
          </a:p>
          <a:p>
            <a:pPr lvl="2" eaLnBrk="1" hangingPunct="1"/>
            <a:r>
              <a:rPr lang="zh-CN" altLang="en-US" sz="1800"/>
              <a:t>被保险人按合同规定，首次缴付的保费收入计入“新保”；本年投保的保单非首次缴付的保费收入计入“续保”中的“今年之前投保”一栏。</a:t>
            </a:r>
            <a:endParaRPr lang="zh-CN" altLang="en-US" sz="180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标题 1"/>
          <p:cNvSpPr>
            <a:spLocks noGrp="1"/>
          </p:cNvSpPr>
          <p:nvPr>
            <p:ph type="title"/>
          </p:nvPr>
        </p:nvSpPr>
        <p:spPr>
          <a:ln/>
        </p:spPr>
        <p:txBody>
          <a:bodyPr vert="horz" wrap="square" lIns="91440" tIns="45720" rIns="91440" bIns="45720" anchor="b"/>
          <a:p>
            <a:endParaRPr lang="zh-CN" altLang="en-US"/>
          </a:p>
        </p:txBody>
      </p:sp>
      <p:sp>
        <p:nvSpPr>
          <p:cNvPr id="55298" name="内容占位符 2"/>
          <p:cNvSpPr txBox="1"/>
          <p:nvPr/>
        </p:nvSpPr>
        <p:spPr>
          <a:xfrm>
            <a:off x="971550" y="1628775"/>
            <a:ext cx="7858125" cy="415925"/>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algn="ctr" eaLnBrk="1" hangingPunct="1">
              <a:spcBef>
                <a:spcPct val="0"/>
              </a:spcBef>
              <a:buClrTx/>
              <a:buSzTx/>
              <a:buFontTx/>
              <a:buNone/>
            </a:pPr>
            <a:r>
              <a:rPr lang="zh-CN" altLang="en-US" sz="1800" b="1"/>
              <a:t>表</a:t>
            </a:r>
            <a:r>
              <a:rPr lang="en-US" altLang="zh-CN" sz="1800" b="1"/>
              <a:t>8-7   </a:t>
            </a:r>
            <a:r>
              <a:rPr lang="en-US" altLang="zh-CN" sz="1800" b="1">
                <a:solidFill>
                  <a:srgbClr val="FF0000"/>
                </a:solidFill>
              </a:rPr>
              <a:t>2020</a:t>
            </a:r>
            <a:r>
              <a:rPr lang="zh-CN" altLang="en-US" sz="1800" b="1">
                <a:solidFill>
                  <a:srgbClr val="FF0000"/>
                </a:solidFill>
              </a:rPr>
              <a:t>年</a:t>
            </a:r>
            <a:r>
              <a:rPr lang="en-US" altLang="zh-CN" sz="1800" b="1">
                <a:solidFill>
                  <a:srgbClr val="FF0000"/>
                </a:solidFill>
              </a:rPr>
              <a:t>1</a:t>
            </a:r>
            <a:r>
              <a:rPr lang="zh-CN" altLang="en-US" sz="1800" b="1">
                <a:solidFill>
                  <a:srgbClr val="FF0000"/>
                </a:solidFill>
              </a:rPr>
              <a:t>月</a:t>
            </a:r>
            <a:r>
              <a:rPr lang="zh-CN" altLang="en-US" sz="1800" b="1"/>
              <a:t>部分保险公司原保险保费收入情况表</a:t>
            </a:r>
            <a:r>
              <a:rPr lang="en-US" altLang="zh-CN" sz="1800" b="1"/>
              <a:t>     </a:t>
            </a:r>
            <a:r>
              <a:rPr lang="zh-CN" altLang="en-US" sz="1800" b="1"/>
              <a:t>单位：万元</a:t>
            </a:r>
            <a:endParaRPr lang="zh-CN" altLang="zh-CN" sz="1800" b="1"/>
          </a:p>
        </p:txBody>
      </p:sp>
      <p:graphicFrame>
        <p:nvGraphicFramePr>
          <p:cNvPr id="2" name="表格 -1"/>
          <p:cNvGraphicFramePr/>
          <p:nvPr/>
        </p:nvGraphicFramePr>
        <p:xfrm>
          <a:off x="1174799" y="2206463"/>
          <a:ext cx="7451725" cy="3413125"/>
        </p:xfrm>
        <a:graphic>
          <a:graphicData uri="http://schemas.openxmlformats.org/drawingml/2006/table">
            <a:tbl>
              <a:tblPr firstRow="1" bandRow="1">
                <a:tableStyleId>{5940675A-B579-460E-94D1-54222C63F5DA}</a:tableStyleId>
              </a:tblPr>
              <a:tblGrid>
                <a:gridCol w="1433195"/>
                <a:gridCol w="2094230"/>
                <a:gridCol w="1984375"/>
                <a:gridCol w="1939925"/>
              </a:tblGrid>
              <a:tr h="284480">
                <a:tc>
                  <a:txBody>
                    <a:bodyPr/>
                    <a:lstStyle/>
                    <a:p>
                      <a:pPr marL="0" indent="0" algn="ctr">
                        <a:buNone/>
                      </a:pPr>
                      <a:r>
                        <a:rPr lang="zh-CN" altLang="en-US" sz="1200" b="0" u="none">
                          <a:solidFill>
                            <a:srgbClr val="FF0000"/>
                          </a:solidFill>
                          <a:latin typeface="方正书宋_GBK" charset="0"/>
                          <a:ea typeface="方正书宋_GBK" charset="0"/>
                          <a:cs typeface="方正书宋_GBK" charset="0"/>
                        </a:rPr>
                        <a:t>公司名称</a:t>
                      </a:r>
                      <a:endParaRPr lang="zh-CN" altLang="en-US" sz="1200" b="0" u="none">
                        <a:solidFill>
                          <a:srgbClr val="FF0000"/>
                        </a:solidFill>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zh-CN" altLang="en-US" sz="1200" b="0" u="none">
                          <a:solidFill>
                            <a:srgbClr val="FF0000"/>
                          </a:solidFill>
                          <a:latin typeface="方正书宋_GBK" charset="0"/>
                          <a:ea typeface="方正书宋_GBK" charset="0"/>
                          <a:cs typeface="方正书宋_GBK" charset="0"/>
                        </a:rPr>
                        <a:t>保费收入</a:t>
                      </a:r>
                      <a:endParaRPr lang="zh-CN" altLang="en-US" sz="1200" b="0" u="none">
                        <a:solidFill>
                          <a:srgbClr val="FF0000"/>
                        </a:solidFill>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zh-CN" altLang="en-US" sz="1200" b="0" u="none">
                          <a:solidFill>
                            <a:srgbClr val="FF0000"/>
                          </a:solidFill>
                          <a:latin typeface="方正书宋_GBK" charset="0"/>
                          <a:ea typeface="方正书宋_GBK" charset="0"/>
                          <a:cs typeface="方正书宋_GBK" charset="0"/>
                        </a:rPr>
                        <a:t>公司名称</a:t>
                      </a:r>
                      <a:endParaRPr lang="zh-CN" altLang="en-US" sz="1200" b="0" u="none">
                        <a:solidFill>
                          <a:srgbClr val="FF0000"/>
                        </a:solidFill>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zh-CN" altLang="en-US" sz="1200" b="0" u="none">
                          <a:solidFill>
                            <a:srgbClr val="FF0000"/>
                          </a:solidFill>
                          <a:latin typeface="方正书宋_GBK" charset="0"/>
                          <a:ea typeface="方正书宋_GBK" charset="0"/>
                          <a:cs typeface="方正书宋_GBK" charset="0"/>
                        </a:rPr>
                        <a:t>保费收入</a:t>
                      </a:r>
                      <a:endParaRPr lang="zh-CN" altLang="en-US" sz="1200" b="0" u="none">
                        <a:solidFill>
                          <a:srgbClr val="FF0000"/>
                        </a:solidFill>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84480">
                <a:tc>
                  <a:txBody>
                    <a:bodyPr/>
                    <a:lstStyle/>
                    <a:p>
                      <a:pPr marL="0" indent="0" algn="ctr">
                        <a:buNone/>
                      </a:pPr>
                      <a:r>
                        <a:rPr lang="zh-CN" altLang="en-US" sz="1200" b="0" u="none">
                          <a:solidFill>
                            <a:srgbClr val="FF0000"/>
                          </a:solidFill>
                          <a:latin typeface="方正书宋_GBK" charset="0"/>
                          <a:ea typeface="方正书宋_GBK" charset="0"/>
                          <a:cs typeface="方正书宋_GBK" charset="0"/>
                        </a:rPr>
                        <a:t>中资小计</a:t>
                      </a:r>
                      <a:endParaRPr lang="zh-CN" altLang="en-US" sz="1200" b="0" u="none">
                        <a:solidFill>
                          <a:srgbClr val="FF0000"/>
                        </a:solidFill>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altLang="zh-CN" sz="1200" b="0" u="none">
                          <a:solidFill>
                            <a:srgbClr val="FF0000"/>
                          </a:solidFill>
                          <a:latin typeface="方正书宋_GBK" charset="0"/>
                          <a:ea typeface="方正书宋_GBK" charset="0"/>
                          <a:cs typeface="方正书宋_GBK" charset="0"/>
                        </a:rPr>
                        <a:t>50419005.34</a:t>
                      </a:r>
                      <a:endParaRPr lang="en-US" altLang="zh-CN" sz="1200" b="0" u="none">
                        <a:solidFill>
                          <a:srgbClr val="FF0000"/>
                        </a:solidFill>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zh-CN" altLang="en-US" sz="1200" b="0" u="none">
                          <a:solidFill>
                            <a:srgbClr val="FF0000"/>
                          </a:solidFill>
                          <a:latin typeface="方正书宋_GBK" charset="0"/>
                          <a:ea typeface="方正书宋_GBK" charset="0"/>
                          <a:cs typeface="方正书宋_GBK" charset="0"/>
                        </a:rPr>
                        <a:t>外资公司小计</a:t>
                      </a:r>
                      <a:endParaRPr lang="zh-CN" altLang="en-US" sz="1200" b="0" u="none">
                        <a:solidFill>
                          <a:srgbClr val="FF0000"/>
                        </a:solidFill>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p>
                      <a:pPr marL="0" indent="0" algn="ctr">
                        <a:buNone/>
                      </a:pPr>
                      <a:r>
                        <a:rPr lang="en-US" altLang="zh-CN" sz="1200" b="0" u="none">
                          <a:solidFill>
                            <a:srgbClr val="FF0000"/>
                          </a:solidFill>
                          <a:latin typeface="方正书宋_GBK" charset="0"/>
                          <a:ea typeface="方正书宋_GBK" charset="0"/>
                          <a:cs typeface="方正书宋_GBK" charset="0"/>
                        </a:rPr>
                        <a:t>3552916.84</a:t>
                      </a:r>
                      <a:endParaRPr lang="en-US" altLang="zh-CN" sz="1200" b="0" u="none">
                        <a:solidFill>
                          <a:srgbClr val="FF0000"/>
                        </a:solidFill>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84480">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国寿股份</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12378474.59</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中德安联</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30639.40</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84480">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太保寿</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2586391.00</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工银安盛</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1623816.31</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84480">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平安寿</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6788562.20</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信诚</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152600.45</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84480">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新华</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2166989.69</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交银康联</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676327.42</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83845">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泰康</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1613201.86</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中意</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359601.93</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84480">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太平人寿</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2720790.16</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友邦</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113479.02</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84480">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建信人寿</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1851843.95</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北大方正人寿</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13211.03</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84480">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天安人寿</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739218.19</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中荷人寿</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26547.41</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84480">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光大永明</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26744.49</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中英人寿</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a:solidFill>
                            <a:srgbClr val="FF0000"/>
                          </a:solidFill>
                          <a:highlight>
                            <a:srgbClr val="FFFFFF"/>
                          </a:highlight>
                          <a:latin typeface="方正书宋_GBK" charset="0"/>
                          <a:ea typeface="方正书宋_GBK" charset="0"/>
                          <a:cs typeface="方正书宋_GBK" charset="0"/>
                        </a:rPr>
                        <a:t>86630.66</a:t>
                      </a:r>
                      <a:endParaRPr lang="en-US" altLang="zh-CN"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284480">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民生人寿</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dirty="0">
                          <a:solidFill>
                            <a:srgbClr val="FF0000"/>
                          </a:solidFill>
                          <a:highlight>
                            <a:srgbClr val="FFFFFF"/>
                          </a:highlight>
                          <a:latin typeface="方正书宋_GBK" charset="0"/>
                          <a:ea typeface="方正书宋_GBK" charset="0"/>
                          <a:cs typeface="方正书宋_GBK" charset="0"/>
                        </a:rPr>
                        <a:t>150230.98</a:t>
                      </a:r>
                      <a:endParaRPr lang="en-US" altLang="zh-CN" sz="1200" b="0" u="none" dirty="0">
                        <a:solidFill>
                          <a:srgbClr val="FF0000"/>
                        </a:solidFill>
                        <a:highlight>
                          <a:srgbClr val="FFFFFF"/>
                        </a:highlight>
                        <a:latin typeface="方正书宋_GBK" charset="0"/>
                        <a:ea typeface="方正书宋_GBK" charset="0"/>
                        <a:cs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zh-CN" altLang="en-US" sz="1200" b="0" u="none">
                          <a:solidFill>
                            <a:srgbClr val="FF0000"/>
                          </a:solidFill>
                          <a:highlight>
                            <a:srgbClr val="FFFFFF"/>
                          </a:highlight>
                          <a:latin typeface="方正书宋_GBK" charset="0"/>
                          <a:ea typeface="方正书宋_GBK" charset="0"/>
                          <a:cs typeface="方正书宋_GBK" charset="0"/>
                        </a:rPr>
                        <a:t>海康人寿</a:t>
                      </a:r>
                      <a:endParaRPr lang="zh-CN" altLang="en-US" sz="1200" b="0" u="none">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p>
                      <a:pPr marL="0" indent="0" algn="ctr">
                        <a:buNone/>
                      </a:pPr>
                      <a:r>
                        <a:rPr lang="en-US" altLang="zh-CN" sz="1200" b="0" u="none" dirty="0">
                          <a:solidFill>
                            <a:srgbClr val="FF0000"/>
                          </a:solidFill>
                          <a:highlight>
                            <a:srgbClr val="FFFFFF"/>
                          </a:highlight>
                          <a:latin typeface="方正书宋_GBK" charset="0"/>
                          <a:ea typeface="方正书宋_GBK" charset="0"/>
                          <a:cs typeface="方正书宋_GBK" charset="0"/>
                        </a:rPr>
                        <a:t>29356.95</a:t>
                      </a:r>
                      <a:endParaRPr lang="en-US" altLang="zh-CN" sz="1200" b="0" u="none" dirty="0">
                        <a:solidFill>
                          <a:srgbClr val="FF0000"/>
                        </a:solidFill>
                        <a:highlight>
                          <a:srgbClr val="FFFFFF"/>
                        </a:highlight>
                        <a:latin typeface="方正书宋_GBK" charset="0"/>
                        <a:ea typeface="方正书宋_GBK" charset="0"/>
                        <a:cs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1" name="标题 1"/>
          <p:cNvSpPr>
            <a:spLocks noGrp="1"/>
          </p:cNvSpPr>
          <p:nvPr>
            <p:ph type="title"/>
          </p:nvPr>
        </p:nvSpPr>
        <p:spPr>
          <a:ln/>
        </p:spPr>
        <p:txBody>
          <a:bodyPr vert="horz" wrap="square" lIns="91440" tIns="45720" rIns="91440" bIns="45720" anchor="b"/>
          <a:p>
            <a:endParaRPr lang="zh-CN" altLang="en-US"/>
          </a:p>
        </p:txBody>
      </p:sp>
      <p:sp>
        <p:nvSpPr>
          <p:cNvPr id="56322" name="内容占位符 2"/>
          <p:cNvSpPr txBox="1"/>
          <p:nvPr/>
        </p:nvSpPr>
        <p:spPr>
          <a:xfrm>
            <a:off x="1370013" y="1557338"/>
            <a:ext cx="7488237" cy="5111750"/>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a:buChar char="l"/>
            </a:pPr>
            <a:r>
              <a:rPr lang="en-US" altLang="zh-CN" sz="1800"/>
              <a:t> (</a:t>
            </a:r>
            <a:r>
              <a:rPr lang="zh-CN" altLang="zh-CN" sz="1800"/>
              <a:t>五</a:t>
            </a:r>
            <a:r>
              <a:rPr lang="en-US" altLang="zh-CN" sz="1800"/>
              <a:t>)</a:t>
            </a:r>
            <a:r>
              <a:rPr lang="zh-CN" altLang="zh-CN" sz="1800"/>
              <a:t>期末有效数</a:t>
            </a:r>
            <a:endParaRPr lang="en-US" altLang="zh-CN" sz="1800"/>
          </a:p>
          <a:p>
            <a:pPr marL="342900" lvl="0" indent="-342900">
              <a:buFontTx/>
              <a:buNone/>
            </a:pPr>
            <a:r>
              <a:rPr lang="zh-CN" altLang="en-US" sz="1800"/>
              <a:t>   “期末有效数”是指保险公司在承保人数、保单份数、保险金额及储金收入等项中，在统计报告期末仍有保险责任的数量，即自保险公司承保具体业务以来，逐笔连续性具体业务保险责任的增减，到报告期期末仍负有保险责任的数量。“期末有效数”是一个滚动的余额数。</a:t>
            </a:r>
            <a:endParaRPr lang="zh-CN" altLang="zh-CN" sz="1800"/>
          </a:p>
          <a:p>
            <a:pPr marL="342900" lvl="0" indent="-342900">
              <a:buChar char="l"/>
            </a:pPr>
            <a:r>
              <a:rPr lang="en-US" altLang="zh-CN" sz="1800"/>
              <a:t> (</a:t>
            </a:r>
            <a:r>
              <a:rPr lang="zh-CN" altLang="zh-CN" sz="1800"/>
              <a:t>六</a:t>
            </a:r>
            <a:r>
              <a:rPr lang="en-US" altLang="zh-CN" sz="1800"/>
              <a:t>)</a:t>
            </a:r>
            <a:r>
              <a:rPr lang="zh-CN" altLang="zh-CN" sz="1800"/>
              <a:t>伤残、死亡、医疗给付</a:t>
            </a:r>
            <a:endParaRPr lang="en-US" altLang="zh-CN" sz="1800"/>
          </a:p>
          <a:p>
            <a:pPr marL="342900" lvl="0" indent="-342900">
              <a:buChar char="¡"/>
            </a:pPr>
            <a:r>
              <a:rPr lang="en-US" altLang="zh-CN" sz="1800"/>
              <a:t>1.</a:t>
            </a:r>
            <a:r>
              <a:rPr lang="zh-CN" altLang="zh-CN" sz="1800" b="1"/>
              <a:t>伤残给付</a:t>
            </a:r>
            <a:endParaRPr lang="en-US" altLang="zh-CN" sz="1800" b="1"/>
          </a:p>
          <a:p>
            <a:pPr marL="342900" lvl="0" indent="-342900">
              <a:buFontTx/>
              <a:buNone/>
            </a:pPr>
            <a:r>
              <a:rPr lang="" altLang="en-US" sz="1800"/>
              <a:t>    </a:t>
            </a:r>
            <a:r>
              <a:rPr lang="zh-CN" altLang="en-US" sz="1800"/>
              <a:t>伤残给付是指被保险人在保险有效期内遭受意外伤害和因疾病而残废时，保险公司给付残废保险金。</a:t>
            </a:r>
            <a:endParaRPr lang="en-US" altLang="zh-CN" sz="1800"/>
          </a:p>
          <a:p>
            <a:pPr marL="342900" lvl="0" indent="-342900">
              <a:buChar char="l"/>
            </a:pPr>
            <a:r>
              <a:rPr lang="en-US" altLang="zh-CN" sz="1800"/>
              <a:t>2.</a:t>
            </a:r>
            <a:r>
              <a:rPr lang="zh-CN" altLang="zh-CN" sz="1800" b="1"/>
              <a:t>死亡给付</a:t>
            </a:r>
            <a:endParaRPr lang="zh-CN" altLang="zh-CN" sz="1800" b="1"/>
          </a:p>
          <a:p>
            <a:pPr marL="342900" lvl="0" indent="-342900">
              <a:buFontTx/>
              <a:buNone/>
            </a:pPr>
            <a:r>
              <a:rPr lang="" altLang="en-US" sz="1800"/>
              <a:t>    </a:t>
            </a:r>
            <a:r>
              <a:rPr lang="zh-CN" altLang="en-US" sz="1800"/>
              <a:t>死亡给付是指被保险人在保险有效期内遭受意外伤害或因疾病而死亡时，保险公司给付死亡保险金。</a:t>
            </a:r>
            <a:endParaRPr lang="en-US" altLang="zh-CN" sz="1800"/>
          </a:p>
          <a:p>
            <a:pPr marL="342900" lvl="0" indent="-342900">
              <a:buChar char="¡"/>
            </a:pPr>
            <a:r>
              <a:rPr lang="en-US" altLang="zh-CN" sz="2000"/>
              <a:t>3.</a:t>
            </a:r>
            <a:r>
              <a:rPr lang="zh-CN" altLang="zh-CN" sz="1800" b="1"/>
              <a:t>医疗给付</a:t>
            </a:r>
            <a:endParaRPr lang="en-US" altLang="zh-CN" sz="1800" b="1"/>
          </a:p>
          <a:p>
            <a:pPr marL="342900" lvl="0" indent="-342900">
              <a:buFontTx/>
              <a:buNone/>
            </a:pPr>
            <a:r>
              <a:rPr lang="" altLang="en-US" sz="1800"/>
              <a:t>     </a:t>
            </a:r>
            <a:r>
              <a:rPr lang="zh-CN" altLang="en-US" sz="1800"/>
              <a:t>医疗给付是指保险公司给付于被保险人在保险有效期内因遭受意外伤害或疾病所致的医疗费用。现行业务统计报表中“医疗给付”仅对健康而言。</a:t>
            </a:r>
            <a:endParaRPr lang="zh-CN" altLang="zh-CN" sz="1800" b="1"/>
          </a:p>
          <a:p>
            <a:pPr marL="342900" lvl="0" indent="-342900">
              <a:buFontTx/>
              <a:buNone/>
            </a:pPr>
            <a:endParaRPr lang="zh-CN" altLang="zh-CN" sz="180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标题 1"/>
          <p:cNvSpPr>
            <a:spLocks noGrp="1"/>
          </p:cNvSpPr>
          <p:nvPr>
            <p:ph type="title"/>
          </p:nvPr>
        </p:nvSpPr>
        <p:spPr>
          <a:ln/>
        </p:spPr>
        <p:txBody>
          <a:bodyPr vert="horz" wrap="square" lIns="91440" tIns="45720" rIns="91440" bIns="45720" anchor="b"/>
          <a:p>
            <a:endParaRPr lang="zh-CN" altLang="en-US"/>
          </a:p>
        </p:txBody>
      </p:sp>
      <p:sp>
        <p:nvSpPr>
          <p:cNvPr id="57346" name="内容占位符 2"/>
          <p:cNvSpPr txBox="1"/>
          <p:nvPr/>
        </p:nvSpPr>
        <p:spPr>
          <a:xfrm>
            <a:off x="1370013" y="1500188"/>
            <a:ext cx="7488237" cy="5072062"/>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a:buFontTx/>
              <a:buNone/>
            </a:pPr>
            <a:r>
              <a:rPr lang="en-US" altLang="zh-CN" sz="2400"/>
              <a:t>   (</a:t>
            </a:r>
            <a:r>
              <a:rPr lang="zh-CN" altLang="zh-CN" sz="2400"/>
              <a:t>七</a:t>
            </a:r>
            <a:r>
              <a:rPr lang="en-US" altLang="zh-CN" sz="2400"/>
              <a:t>)</a:t>
            </a:r>
            <a:r>
              <a:rPr lang="zh-CN" altLang="zh-CN" sz="2400"/>
              <a:t>教育、婚嫁金给付，养老金给付，满期给付</a:t>
            </a:r>
            <a:endParaRPr lang="zh-CN" altLang="zh-CN" sz="2400"/>
          </a:p>
          <a:p>
            <a:pPr marL="342900" lvl="0" indent="-342900">
              <a:buChar char="¡"/>
            </a:pPr>
            <a:r>
              <a:rPr lang="en-US" altLang="zh-CN" sz="2400"/>
              <a:t>1.</a:t>
            </a:r>
            <a:r>
              <a:rPr lang="zh-CN" altLang="zh-CN" sz="2000" b="1"/>
              <a:t>教育、婚嫁金给付</a:t>
            </a:r>
            <a:endParaRPr lang="en-US" altLang="zh-CN" sz="2000" b="1"/>
          </a:p>
          <a:p>
            <a:pPr marL="342900" lvl="0" indent="-342900" eaLnBrk="1" hangingPunct="1">
              <a:spcBef>
                <a:spcPct val="0"/>
              </a:spcBef>
              <a:buClrTx/>
              <a:buSzTx/>
              <a:buFontTx/>
              <a:buNone/>
            </a:pPr>
            <a:r>
              <a:rPr lang="zh-CN" altLang="en-US" sz="1800"/>
              <a:t>     教育、婚嫁金给付指保险公司按合同规定，在合同有效期内，根据被保险人的年龄给付相应的小学、初中、高中、大学教育金以及婚嫁金、生存安定金。</a:t>
            </a:r>
            <a:endParaRPr lang="zh-CN" altLang="en-US" sz="1800"/>
          </a:p>
          <a:p>
            <a:pPr marL="342900" lvl="0" indent="-342900">
              <a:buChar char="¡"/>
            </a:pPr>
            <a:r>
              <a:rPr lang="en-US" altLang="zh-CN" sz="2400"/>
              <a:t>2.</a:t>
            </a:r>
            <a:r>
              <a:rPr lang="zh-CN" altLang="zh-CN" sz="2000" b="1"/>
              <a:t>养老金给付</a:t>
            </a:r>
            <a:endParaRPr lang="en-US" altLang="zh-CN" sz="2000" b="1"/>
          </a:p>
          <a:p>
            <a:pPr marL="342900" lvl="0" indent="-342900" eaLnBrk="1" hangingPunct="1">
              <a:spcBef>
                <a:spcPct val="0"/>
              </a:spcBef>
              <a:buClrTx/>
              <a:buSzTx/>
              <a:buFontTx/>
              <a:buNone/>
            </a:pPr>
            <a:r>
              <a:rPr lang="zh-CN" altLang="en-US" sz="1800"/>
              <a:t>     养老金给付是指在被保险人生存期间，保险公司按合同规定每年（或每月）给付一定金额的生存保险金。</a:t>
            </a:r>
            <a:endParaRPr lang="en-US" altLang="zh-CN" sz="1800"/>
          </a:p>
          <a:p>
            <a:pPr marL="342900" lvl="0" indent="-342900">
              <a:buChar char="¡"/>
            </a:pPr>
            <a:r>
              <a:rPr lang="en-US" altLang="zh-CN" sz="2400"/>
              <a:t>3.</a:t>
            </a:r>
            <a:r>
              <a:rPr lang="zh-CN" altLang="zh-CN" sz="2000" b="1"/>
              <a:t>满期给付</a:t>
            </a:r>
            <a:endParaRPr lang="en-US" altLang="zh-CN" sz="2000" b="1"/>
          </a:p>
          <a:p>
            <a:pPr marL="342900" lvl="0" indent="-342900">
              <a:buFontTx/>
              <a:buNone/>
            </a:pPr>
            <a:r>
              <a:rPr lang="zh-CN" altLang="en-US" sz="1800"/>
              <a:t>      满期给付是指被保险人生存至保险期满，保险责任终止时，保险公司按合同规定给付的保险金。</a:t>
            </a:r>
            <a:endParaRPr lang="zh-CN" altLang="zh-CN" sz="1800" b="1"/>
          </a:p>
          <a:p>
            <a:pPr marL="342900" lvl="0" indent="-342900" eaLnBrk="1" hangingPunct="1">
              <a:spcBef>
                <a:spcPct val="0"/>
              </a:spcBef>
              <a:buClrTx/>
              <a:buSzTx/>
              <a:buFontTx/>
              <a:buNone/>
            </a:pPr>
            <a:endParaRPr lang="zh-CN" altLang="en-US" sz="180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69" name="标题 1"/>
          <p:cNvSpPr>
            <a:spLocks noGrp="1"/>
          </p:cNvSpPr>
          <p:nvPr>
            <p:ph type="title"/>
          </p:nvPr>
        </p:nvSpPr>
        <p:spPr>
          <a:ln/>
        </p:spPr>
        <p:txBody>
          <a:bodyPr vert="horz" wrap="square" lIns="91440" tIns="45720" rIns="91440" bIns="45720" anchor="b"/>
          <a:p>
            <a:endParaRPr lang="zh-CN" altLang="en-US"/>
          </a:p>
        </p:txBody>
      </p:sp>
      <p:sp>
        <p:nvSpPr>
          <p:cNvPr id="58370" name="内容占位符 2"/>
          <p:cNvSpPr txBox="1"/>
          <p:nvPr/>
        </p:nvSpPr>
        <p:spPr>
          <a:xfrm>
            <a:off x="971550" y="1628775"/>
            <a:ext cx="7488238" cy="3024188"/>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a:buFontTx/>
              <a:buNone/>
            </a:pPr>
            <a:r>
              <a:rPr lang="en-US" altLang="zh-CN" sz="2400"/>
              <a:t>    (</a:t>
            </a:r>
            <a:r>
              <a:rPr lang="zh-CN" altLang="zh-CN" sz="2400"/>
              <a:t>八</a:t>
            </a:r>
            <a:r>
              <a:rPr lang="en-US" altLang="zh-CN" sz="2400"/>
              <a:t>)</a:t>
            </a:r>
            <a:r>
              <a:rPr lang="zh-CN" altLang="zh-CN" sz="2400"/>
              <a:t>解除合同、解除保额</a:t>
            </a:r>
            <a:endParaRPr lang="zh-CN" altLang="zh-CN" sz="2400"/>
          </a:p>
          <a:p>
            <a:pPr marL="342900" lvl="0" indent="-342900">
              <a:buFontTx/>
              <a:buNone/>
            </a:pPr>
            <a:r>
              <a:rPr lang="en-US" altLang="zh-CN" sz="2400"/>
              <a:t>    </a:t>
            </a:r>
            <a:r>
              <a:rPr lang="en-US" altLang="zh-CN" sz="1800"/>
              <a:t>(1)</a:t>
            </a:r>
            <a:r>
              <a:rPr lang="zh-CN" altLang="zh-CN" sz="1800"/>
              <a:t>“解除合同”是对原退保指标的扩大，它包括退保和由于被保险人各种违约行为而导致的保险公司对其保险责任的解除。对于退保，保险公司给付退保给付金，对于违约，解除合同，保险公司给付解约金，“解除合同”栏下的给付金额指二者之和。</a:t>
            </a:r>
            <a:endParaRPr lang="zh-CN" altLang="zh-CN" sz="1800"/>
          </a:p>
          <a:p>
            <a:pPr marL="342900" lvl="0" indent="-342900">
              <a:buFontTx/>
              <a:buNone/>
            </a:pPr>
            <a:r>
              <a:rPr lang="en-US" altLang="zh-CN" sz="1800"/>
              <a:t>    (2)</a:t>
            </a:r>
            <a:r>
              <a:rPr lang="zh-CN" altLang="zh-CN" sz="1800"/>
              <a:t>在所统计的报告期内由于解除合同或满期给付致使保险公司对被保险人的责任终止，此时保单上尚存的保额就此解除。“解除合同”一栏即统计在报告期内由于保险合同的责任终止而解除的保单上尚存的保额。</a:t>
            </a:r>
            <a:endParaRPr lang="zh-CN" altLang="zh-CN" sz="180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3" name="标题 1"/>
          <p:cNvSpPr>
            <a:spLocks noGrp="1"/>
          </p:cNvSpPr>
          <p:nvPr>
            <p:ph type="title"/>
          </p:nvPr>
        </p:nvSpPr>
        <p:spPr>
          <a:ln/>
        </p:spPr>
        <p:txBody>
          <a:bodyPr vert="horz" wrap="square" lIns="91440" tIns="45720" rIns="91440" bIns="45720" anchor="b"/>
          <a:p>
            <a:endParaRPr lang="zh-CN" altLang="en-US"/>
          </a:p>
        </p:txBody>
      </p:sp>
      <p:sp>
        <p:nvSpPr>
          <p:cNvPr id="59394" name="内容占位符 2"/>
          <p:cNvSpPr txBox="1"/>
          <p:nvPr/>
        </p:nvSpPr>
        <p:spPr>
          <a:xfrm>
            <a:off x="1370013" y="1500188"/>
            <a:ext cx="7488237" cy="5072062"/>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Tx/>
              <a:buNone/>
            </a:pPr>
            <a:r>
              <a:rPr lang="en-US" altLang="zh-CN" sz="1800"/>
              <a:t>(</a:t>
            </a:r>
            <a:r>
              <a:rPr lang="zh-CN" altLang="zh-CN" sz="1800"/>
              <a:t>九</a:t>
            </a:r>
            <a:r>
              <a:rPr lang="en-US" altLang="zh-CN" sz="1800"/>
              <a:t>)</a:t>
            </a:r>
            <a:r>
              <a:rPr lang="zh-CN" altLang="zh-CN" sz="1800"/>
              <a:t>免交责任</a:t>
            </a:r>
            <a:r>
              <a:rPr lang="zh-CN" altLang="en-US" sz="1800"/>
              <a:t>     </a:t>
            </a:r>
            <a:endParaRPr lang="en-US" altLang="zh-CN" sz="1800"/>
          </a:p>
          <a:p>
            <a:pPr marL="0" lvl="0" indent="0" eaLnBrk="1" hangingPunct="1">
              <a:spcBef>
                <a:spcPct val="0"/>
              </a:spcBef>
              <a:buClrTx/>
              <a:buSzTx/>
              <a:buFontTx/>
              <a:buNone/>
            </a:pPr>
            <a:r>
              <a:rPr lang="zh-CN" altLang="en-US" sz="1800"/>
              <a:t>“免交责任”指按照合同规定，投保人死亡或身体高残后保险公司仍对被保险人承担合同上规定的责任，而投保人余下未交的保费可以免交。“免交责任人数”指获得免交权利的被保险人的数量。“免交责任金额”指被保险人应交纳从豁免之日起至剩下保险责任期内所豁免的保费总和。</a:t>
            </a:r>
            <a:endParaRPr lang="zh-CN" altLang="en-US" sz="1800"/>
          </a:p>
          <a:p>
            <a:pPr marL="0" lvl="0" indent="0">
              <a:buFontTx/>
              <a:buNone/>
            </a:pPr>
            <a:r>
              <a:rPr lang="en-US" altLang="zh-CN" sz="1800"/>
              <a:t> (</a:t>
            </a:r>
            <a:r>
              <a:rPr lang="zh-CN" altLang="zh-CN" sz="1800"/>
              <a:t>十</a:t>
            </a:r>
            <a:r>
              <a:rPr lang="en-US" altLang="zh-CN" sz="1800"/>
              <a:t>)</a:t>
            </a:r>
            <a:r>
              <a:rPr lang="zh-CN" altLang="zh-CN" sz="1800"/>
              <a:t>返还本金</a:t>
            </a:r>
            <a:endParaRPr lang="en-US" altLang="zh-CN" sz="1800"/>
          </a:p>
          <a:p>
            <a:pPr marL="0" lvl="0" indent="0">
              <a:buFontTx/>
              <a:buNone/>
            </a:pPr>
            <a:r>
              <a:rPr lang="zh-CN" altLang="en-US" sz="1800"/>
              <a:t>按照险种条款规定，承保某些还本险（如团体满期还本险、养老还本险</a:t>
            </a:r>
            <a:endParaRPr lang="en-US" altLang="zh-CN" sz="1800"/>
          </a:p>
          <a:p>
            <a:pPr marL="0" lvl="0" indent="0">
              <a:buFontTx/>
              <a:buNone/>
            </a:pPr>
            <a:r>
              <a:rPr lang="zh-CN" altLang="en-US" sz="1800"/>
              <a:t>等）的被保险人发生意外死亡或高残导致死亡时，保险公司既支付相应的死亡给付金，同时还返还保险本金，填报时应将死亡给付金归入“死亡给付金额”一栏，将返还的保险本金归入“返还本金”一栏</a:t>
            </a:r>
            <a:endParaRPr lang="zh-CN" altLang="zh-CN" sz="1800"/>
          </a:p>
          <a:p>
            <a:pPr marL="0" lvl="0" indent="0">
              <a:buFontTx/>
              <a:buNone/>
            </a:pPr>
            <a:r>
              <a:rPr lang="en-US" altLang="zh-CN" sz="1800"/>
              <a:t> (</a:t>
            </a:r>
            <a:r>
              <a:rPr lang="zh-CN" altLang="zh-CN" sz="1800"/>
              <a:t>十一</a:t>
            </a:r>
            <a:r>
              <a:rPr lang="en-US" altLang="zh-CN" sz="1800"/>
              <a:t>)</a:t>
            </a:r>
            <a:r>
              <a:rPr lang="zh-CN" altLang="zh-CN" sz="1800"/>
              <a:t>冲减保单数</a:t>
            </a:r>
            <a:endParaRPr lang="en-US" altLang="zh-CN" sz="1800"/>
          </a:p>
          <a:p>
            <a:pPr marL="0" lvl="0" indent="0">
              <a:buFontTx/>
              <a:buNone/>
            </a:pPr>
            <a:r>
              <a:rPr lang="zh-CN" altLang="en-US" sz="1800"/>
              <a:t>按照险种条款规定，由于满期给付，死亡、高残或解除合同而导致保险责任终止所减少的保单份数应计入报表中的“冲减保单数”一栏。</a:t>
            </a:r>
            <a:endParaRPr lang="zh-CN" altLang="zh-CN" sz="180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标题 1"/>
          <p:cNvSpPr>
            <a:spLocks noGrp="1"/>
          </p:cNvSpPr>
          <p:nvPr>
            <p:ph type="title"/>
          </p:nvPr>
        </p:nvSpPr>
        <p:spPr>
          <a:ln/>
        </p:spPr>
        <p:txBody>
          <a:bodyPr vert="horz" wrap="square" lIns="91440" tIns="45720" rIns="91440" bIns="45720" anchor="b"/>
          <a:p>
            <a:r>
              <a:rPr lang="zh-CN" altLang="en-US" sz="2800"/>
              <a:t>三、人寿保险统计指标体系</a:t>
            </a:r>
            <a:endParaRPr lang="zh-CN" altLang="en-US" sz="2800"/>
          </a:p>
        </p:txBody>
      </p:sp>
      <p:sp>
        <p:nvSpPr>
          <p:cNvPr id="60418" name="内容占位符 2"/>
          <p:cNvSpPr>
            <a:spLocks noGrp="1"/>
          </p:cNvSpPr>
          <p:nvPr>
            <p:ph idx="1"/>
          </p:nvPr>
        </p:nvSpPr>
        <p:spPr>
          <a:xfrm>
            <a:off x="1370013" y="1500188"/>
            <a:ext cx="7488237" cy="4114800"/>
          </a:xfrm>
          <a:ln/>
        </p:spPr>
        <p:txBody>
          <a:bodyPr vert="horz" wrap="square" lIns="91440" tIns="45720" rIns="91440" bIns="45720" anchor="t"/>
          <a:p>
            <a:pPr>
              <a:buNone/>
            </a:pPr>
            <a:r>
              <a:rPr lang="en-US" altLang="zh-CN" sz="2400"/>
              <a:t> (</a:t>
            </a:r>
            <a:r>
              <a:rPr lang="zh-CN" altLang="en-US" sz="2400"/>
              <a:t>一</a:t>
            </a:r>
            <a:r>
              <a:rPr lang="en-US" altLang="zh-CN" sz="2400"/>
              <a:t>)</a:t>
            </a:r>
            <a:r>
              <a:rPr lang="zh-CN" altLang="en-US" sz="2400"/>
              <a:t>人寿保险统计指标体系的概念</a:t>
            </a:r>
            <a:endParaRPr lang="en-US" altLang="zh-CN" sz="2400"/>
          </a:p>
          <a:p>
            <a:pPr>
              <a:buNone/>
            </a:pPr>
            <a:r>
              <a:rPr lang="zh-CN" altLang="en-US" sz="1800"/>
              <a:t>社会经济现象本身就是一个有着广泛联系的错综复杂的总体，各类现象之间存在着互相依存和互相制约的关系。</a:t>
            </a:r>
            <a:endParaRPr lang="zh-CN" altLang="en-US" sz="1800"/>
          </a:p>
          <a:p>
            <a:pPr>
              <a:buNone/>
            </a:pPr>
            <a:r>
              <a:rPr lang="en-US" altLang="zh-CN" sz="2400"/>
              <a:t>(</a:t>
            </a:r>
            <a:r>
              <a:rPr lang="zh-CN" altLang="en-US" sz="2400"/>
              <a:t>二</a:t>
            </a:r>
            <a:r>
              <a:rPr lang="en-US" altLang="zh-CN" sz="2400"/>
              <a:t>)</a:t>
            </a:r>
            <a:r>
              <a:rPr lang="zh-CN" altLang="en-US" sz="2400"/>
              <a:t>建立和完善人寿保险统计指标体系的要求</a:t>
            </a:r>
            <a:endParaRPr lang="en-US" altLang="zh-CN" sz="2400"/>
          </a:p>
          <a:p>
            <a:pPr>
              <a:buFont typeface="Wingdings" panose="05000000000000000000" pitchFamily="2" charset="2"/>
              <a:buChar char="p"/>
            </a:pPr>
            <a:r>
              <a:rPr lang="en-US" altLang="zh-CN" sz="1800" b="1"/>
              <a:t>1.</a:t>
            </a:r>
            <a:r>
              <a:rPr lang="zh-CN" altLang="en-US" sz="1800" b="1"/>
              <a:t>要从人寿保险经济活动的性质与特点出发来建立的完善人寿保险统计指标体系</a:t>
            </a:r>
            <a:endParaRPr lang="zh-CN" altLang="en-US" sz="1800" b="1"/>
          </a:p>
          <a:p>
            <a:pPr>
              <a:buFont typeface="Wingdings" panose="05000000000000000000" pitchFamily="2" charset="2"/>
              <a:buChar char="p"/>
            </a:pPr>
            <a:r>
              <a:rPr lang="en-US" altLang="zh-CN" sz="1800" b="1"/>
              <a:t>2.</a:t>
            </a:r>
            <a:r>
              <a:rPr lang="zh-CN" altLang="en-US" sz="1800" b="1"/>
              <a:t>要从全局出发，来建立和完善人寿保险统计指标体系</a:t>
            </a:r>
            <a:endParaRPr lang="en-US" altLang="zh-CN" sz="1800" b="1"/>
          </a:p>
          <a:p>
            <a:pPr>
              <a:buFont typeface="Wingdings" panose="05000000000000000000" pitchFamily="2" charset="2"/>
              <a:buChar char="p"/>
            </a:pPr>
            <a:r>
              <a:rPr lang="en-US" altLang="zh-CN" sz="1800" b="1"/>
              <a:t>3.</a:t>
            </a:r>
            <a:r>
              <a:rPr lang="zh-CN" altLang="zh-CN" sz="1800" b="1"/>
              <a:t>要考虑计划、统计、会计和业务核算的统一性，在建立与完善统计指标上要加强与外部的联系</a:t>
            </a:r>
            <a:endParaRPr lang="zh-CN" altLang="zh-CN" sz="1800" b="1"/>
          </a:p>
          <a:p>
            <a:pPr>
              <a:buFont typeface="Wingdings" panose="05000000000000000000" pitchFamily="2" charset="2"/>
              <a:buChar char="p"/>
            </a:pPr>
            <a:r>
              <a:rPr lang="en-US" altLang="zh-CN" sz="1800" b="1"/>
              <a:t>4.</a:t>
            </a:r>
            <a:r>
              <a:rPr lang="zh-CN" altLang="zh-CN" sz="1800" b="1"/>
              <a:t>要考虑人寿保险企业管理与人寿保险理论研究的需要</a:t>
            </a:r>
            <a:endParaRPr lang="zh-CN" altLang="zh-CN" sz="1800" b="1"/>
          </a:p>
          <a:p>
            <a:pPr>
              <a:buFont typeface="Wingdings" panose="05000000000000000000" pitchFamily="2" charset="2"/>
              <a:buChar char="p"/>
            </a:pPr>
            <a:r>
              <a:rPr lang="en-US" altLang="zh-CN" sz="1800" b="1"/>
              <a:t>5.</a:t>
            </a:r>
            <a:r>
              <a:rPr lang="zh-CN" altLang="zh-CN" sz="1800" b="1"/>
              <a:t>要考虑统计指标的相对稳定性</a:t>
            </a:r>
            <a:endParaRPr lang="zh-CN" altLang="zh-CN" sz="1800" b="1"/>
          </a:p>
          <a:p>
            <a:pPr>
              <a:buFont typeface="Wingdings" panose="05000000000000000000" pitchFamily="2" charset="2"/>
              <a:buChar char="p"/>
            </a:pPr>
            <a:r>
              <a:rPr lang="en-US" altLang="zh-CN" sz="1800" b="1"/>
              <a:t>6.</a:t>
            </a:r>
            <a:r>
              <a:rPr lang="zh-CN" altLang="zh-CN" sz="1800" b="1"/>
              <a:t>要保持统计指标体系与客观条件相适应</a:t>
            </a:r>
            <a:endParaRPr lang="zh-CN" altLang="en-US" sz="1800" b="1"/>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标题 1"/>
          <p:cNvSpPr>
            <a:spLocks noGrp="1"/>
          </p:cNvSpPr>
          <p:nvPr>
            <p:ph type="title"/>
          </p:nvPr>
        </p:nvSpPr>
        <p:spPr>
          <a:xfrm>
            <a:off x="1285875" y="428625"/>
            <a:ext cx="7313613" cy="587375"/>
          </a:xfrm>
          <a:ln/>
        </p:spPr>
        <p:txBody>
          <a:bodyPr vert="horz" wrap="square" lIns="91440" tIns="45720" rIns="91440" bIns="45720" anchor="b"/>
          <a:p>
            <a:pPr algn="ctr"/>
            <a:r>
              <a:rPr lang="en-US" altLang="zh-CN" sz="1800" b="1"/>
              <a:t>                 </a:t>
            </a:r>
            <a:r>
              <a:rPr lang="zh-CN" altLang="en-US" sz="1800" b="1"/>
              <a:t>表</a:t>
            </a:r>
            <a:r>
              <a:rPr lang="en-US" altLang="zh-CN" sz="1800" b="1"/>
              <a:t>8-1 </a:t>
            </a:r>
            <a:r>
              <a:rPr lang="en-US" altLang="zh-CN" sz="1800" b="1">
                <a:solidFill>
                  <a:srgbClr val="FF0000"/>
                </a:solidFill>
              </a:rPr>
              <a:t> 2016-2018</a:t>
            </a:r>
            <a:r>
              <a:rPr lang="zh-CN" altLang="en-US" sz="1800" b="1"/>
              <a:t>年保险业经营数据比较</a:t>
            </a:r>
            <a:r>
              <a:rPr lang="en-US" altLang="zh-CN" sz="1800" b="1"/>
              <a:t>           </a:t>
            </a:r>
            <a:r>
              <a:rPr lang="zh-CN" altLang="en-US" sz="1800" b="1"/>
              <a:t>单位</a:t>
            </a:r>
            <a:r>
              <a:rPr lang="en-US" altLang="zh-CN" sz="1800" b="1"/>
              <a:t> : </a:t>
            </a:r>
            <a:r>
              <a:rPr lang="zh-CN" altLang="en-US" sz="1800" b="1"/>
              <a:t>万元</a:t>
            </a:r>
            <a:endParaRPr lang="zh-CN" altLang="en-US" sz="1800"/>
          </a:p>
        </p:txBody>
      </p:sp>
      <p:graphicFrame>
        <p:nvGraphicFramePr>
          <p:cNvPr id="3" name="表格 2"/>
          <p:cNvGraphicFramePr/>
          <p:nvPr>
            <p:custDataLst>
              <p:tags r:id="rId1"/>
            </p:custDataLst>
          </p:nvPr>
        </p:nvGraphicFramePr>
        <p:xfrm>
          <a:off x="1696720" y="1729740"/>
          <a:ext cx="6952615" cy="4295140"/>
        </p:xfrm>
        <a:graphic>
          <a:graphicData uri="http://schemas.openxmlformats.org/drawingml/2006/table">
            <a:tbl>
              <a:tblPr firstRow="1" bandRow="1">
                <a:tableStyleId>{5940675A-B579-460E-94D1-54222C63F5DA}</a:tableStyleId>
              </a:tblPr>
              <a:tblGrid>
                <a:gridCol w="2976880"/>
                <a:gridCol w="1285875"/>
                <a:gridCol w="1477645"/>
                <a:gridCol w="1212215"/>
              </a:tblGrid>
              <a:tr h="226060">
                <a:tc>
                  <a:txBody>
                    <a:bodyPr/>
                    <a:p>
                      <a:pPr indent="0">
                        <a:buNone/>
                      </a:pP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2016年</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2017年</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2018年</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6060">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原保险保费收入</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309591008.90</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365810073.85</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380166228.65  </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6060">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    1、财产险</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87244981.36</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98346579.05</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107700823.61  </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6060">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    2、人身险</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222346027.54</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267463494.80</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272465405.04  </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6060">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    （1）寿险</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174422166.77</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214555650.29</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207228622.38  </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6060">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    （2）健康险</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40424967.91</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43894603.83</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54481260.62  </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6060">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    （3）人身意外伤害险</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7498892.86</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9013240.68</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10755522.03  </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6060">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人身保险公司保户投资款新增交费</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118601615.29</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58923639.73</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79537298.76  </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6060">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人身保险公司投连险独立账户新增交费</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9389744.45</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4704175.97</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3328530.93  </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6060">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原保险赔付支出</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105128899.84</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111807932.57</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122978747.97  </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6060">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   1、财产险</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47261838.89</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50874495.97</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58973204.19  </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6060">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   2、人身险</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57867060.95</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60933436.60</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64005543.78  </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6060">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    （1）寿险</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46029461.77</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45748906.94</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43885216.59  </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6060">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    （2）健康险</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10007522.22</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12947670.22</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17443361.27  </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6060">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    （3）人身意外伤害险</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1830076.96</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2236859.45</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2676965.91  </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6060">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业务及管理费</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38955248.72</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42880643.40</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47177328.57  </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6060">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银行存款</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248442107.31</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192740725.29</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243634975.90  </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6060">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投资</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1090664619.03</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1299321408.14</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1397248775.61  </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6060">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资产总额</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1511691649.52</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微软雅黑" panose="020B0503020204020204" charset="-122"/>
                          <a:ea typeface="微软雅黑" panose="020B0503020204020204" charset="-122"/>
                          <a:cs typeface="微软雅黑" panose="020B0503020204020204" charset="-122"/>
                        </a:rPr>
                        <a:t>1674893735.07</a:t>
                      </a:r>
                      <a:endParaRPr lang="en-US" altLang="en-US" sz="1000" b="0">
                        <a:solidFill>
                          <a:srgbClr val="000000"/>
                        </a:solidFill>
                        <a:latin typeface="微软雅黑" panose="020B0503020204020204" charset="-122"/>
                        <a:ea typeface="微软雅黑" panose="020B0503020204020204" charset="-122"/>
                        <a:cs typeface="微软雅黑" panose="020B0503020204020204" charset="-122"/>
                      </a:endParaRPr>
                    </a:p>
                  </a:txBody>
                  <a:tcPr marL="0" marR="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1833089187.19  </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标题 1"/>
          <p:cNvSpPr>
            <a:spLocks noGrp="1"/>
          </p:cNvSpPr>
          <p:nvPr>
            <p:ph type="title"/>
          </p:nvPr>
        </p:nvSpPr>
        <p:spPr>
          <a:ln/>
        </p:spPr>
        <p:txBody>
          <a:bodyPr vert="horz" wrap="square" lIns="91440" tIns="45720" rIns="91440" bIns="45720" anchor="b"/>
          <a:p>
            <a:endParaRPr lang="zh-CN" altLang="en-US"/>
          </a:p>
        </p:txBody>
      </p:sp>
      <p:sp>
        <p:nvSpPr>
          <p:cNvPr id="61442" name="内容占位符 2"/>
          <p:cNvSpPr>
            <a:spLocks noGrp="1"/>
          </p:cNvSpPr>
          <p:nvPr>
            <p:ph idx="1"/>
          </p:nvPr>
        </p:nvSpPr>
        <p:spPr>
          <a:xfrm>
            <a:off x="1370013" y="1500188"/>
            <a:ext cx="7488237" cy="5024437"/>
          </a:xfrm>
          <a:ln/>
        </p:spPr>
        <p:txBody>
          <a:bodyPr vert="horz" wrap="square" lIns="91440" tIns="45720" rIns="91440" bIns="45720" anchor="t"/>
          <a:p>
            <a:pPr>
              <a:buNone/>
            </a:pPr>
            <a:r>
              <a:rPr lang="en-US" altLang="zh-CN" sz="2000"/>
              <a:t> (</a:t>
            </a:r>
            <a:r>
              <a:rPr lang="zh-CN" altLang="zh-CN" sz="2000"/>
              <a:t>三</a:t>
            </a:r>
            <a:r>
              <a:rPr lang="en-US" altLang="zh-CN" sz="2000"/>
              <a:t>)</a:t>
            </a:r>
            <a:r>
              <a:rPr lang="zh-CN" altLang="zh-CN" sz="2000"/>
              <a:t>人寿保险统计指标体系</a:t>
            </a:r>
            <a:endParaRPr lang="zh-CN" altLang="zh-CN" sz="2000"/>
          </a:p>
          <a:p>
            <a:r>
              <a:rPr lang="en-US" altLang="zh-CN" sz="2000"/>
              <a:t>1. </a:t>
            </a:r>
            <a:r>
              <a:rPr lang="zh-CN" altLang="zh-CN" sz="2000"/>
              <a:t>人寿保险经营规模统计指标体系</a:t>
            </a:r>
            <a:endParaRPr lang="zh-CN" altLang="zh-CN" sz="2000"/>
          </a:p>
          <a:p>
            <a:pPr>
              <a:buNone/>
            </a:pPr>
            <a:r>
              <a:rPr lang="" altLang="en-US" sz="1600"/>
              <a:t>    </a:t>
            </a:r>
            <a:r>
              <a:rPr lang="zh-CN" altLang="zh-CN" sz="1600"/>
              <a:t>其主要指标有人寿保险企业机构数、职工人数、资金占用等基本数量指标。</a:t>
            </a:r>
            <a:endParaRPr lang="zh-CN" altLang="zh-CN" sz="1600"/>
          </a:p>
          <a:p>
            <a:pPr>
              <a:buNone/>
            </a:pPr>
            <a:r>
              <a:rPr lang="" altLang="en-US" sz="1600"/>
              <a:t>    </a:t>
            </a:r>
            <a:r>
              <a:rPr lang="zh-CN" altLang="zh-CN" sz="1600"/>
              <a:t>人寿保险企业机构数，能反映出人寿保险各级组织的健全程度，也是考察人寿保险企业活动覆盖面的基本指标，说明寿险业满足社会需要的程序。</a:t>
            </a:r>
            <a:endParaRPr lang="zh-CN" altLang="zh-CN" sz="1600"/>
          </a:p>
          <a:p>
            <a:pPr>
              <a:buNone/>
            </a:pPr>
            <a:r>
              <a:rPr lang="" altLang="en-US" sz="1600"/>
              <a:t>     </a:t>
            </a:r>
            <a:r>
              <a:rPr lang="zh-CN" altLang="zh-CN" sz="1600"/>
              <a:t>职工人数，从宏观角度看，能够反映社会劳动力在人寿保险企业中占用的情况；从微观角度看，反映各级人寿保险企业职工人数分配状况，也是计算劳动生产率、人均资金占用率、人均保费、人均费用等分析指标的基础。</a:t>
            </a:r>
            <a:endParaRPr lang="zh-CN" altLang="zh-CN" sz="1600"/>
          </a:p>
          <a:p>
            <a:pPr>
              <a:buNone/>
            </a:pPr>
            <a:r>
              <a:rPr lang="" altLang="en-US" sz="1600"/>
              <a:t>    </a:t>
            </a:r>
            <a:r>
              <a:rPr lang="zh-CN" altLang="zh-CN" sz="1600"/>
              <a:t>资金占用，是企业活动的基本条件之一。一个企业资金占用额多少，直接关系到企业的发展，也是考察企业效益的依据。</a:t>
            </a:r>
            <a:endParaRPr lang="en-US" altLang="zh-CN" sz="1600"/>
          </a:p>
          <a:p>
            <a:pPr>
              <a:buNone/>
            </a:pPr>
            <a:endParaRPr lang="en-US" altLang="zh-CN" sz="160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标题 1"/>
          <p:cNvSpPr>
            <a:spLocks noGrp="1"/>
          </p:cNvSpPr>
          <p:nvPr>
            <p:ph type="title"/>
          </p:nvPr>
        </p:nvSpPr>
        <p:spPr>
          <a:ln/>
        </p:spPr>
        <p:txBody>
          <a:bodyPr vert="horz" wrap="square" lIns="91440" tIns="45720" rIns="91440" bIns="45720" anchor="b"/>
          <a:p>
            <a:endParaRPr lang="zh-CN" altLang="en-US"/>
          </a:p>
        </p:txBody>
      </p:sp>
      <p:sp>
        <p:nvSpPr>
          <p:cNvPr id="62466" name="内容占位符 2"/>
          <p:cNvSpPr>
            <a:spLocks noGrp="1"/>
          </p:cNvSpPr>
          <p:nvPr>
            <p:ph idx="1"/>
          </p:nvPr>
        </p:nvSpPr>
        <p:spPr>
          <a:xfrm>
            <a:off x="684213" y="1500188"/>
            <a:ext cx="8174037" cy="5097462"/>
          </a:xfrm>
          <a:ln/>
        </p:spPr>
        <p:txBody>
          <a:bodyPr vert="horz" wrap="square" lIns="91440" tIns="45720" rIns="91440" bIns="45720" anchor="t"/>
          <a:p>
            <a:r>
              <a:rPr lang="en-US" altLang="zh-CN" sz="2400"/>
              <a:t>2. </a:t>
            </a:r>
            <a:r>
              <a:rPr lang="zh-CN" altLang="zh-CN" sz="2400"/>
              <a:t>人寿保险经营活动统计指标体系</a:t>
            </a:r>
            <a:endParaRPr lang="en-US" altLang="zh-CN" sz="2400"/>
          </a:p>
          <a:p>
            <a:pPr>
              <a:buNone/>
            </a:pPr>
            <a:r>
              <a:rPr lang="en-US" altLang="zh-CN" sz="1800"/>
              <a:t>    (1)</a:t>
            </a:r>
            <a:r>
              <a:rPr lang="zh-CN" altLang="zh-CN" sz="1800"/>
              <a:t>承保人数</a:t>
            </a:r>
            <a:endParaRPr lang="en-US" altLang="zh-CN" sz="1800"/>
          </a:p>
          <a:p>
            <a:pPr>
              <a:buNone/>
            </a:pPr>
            <a:r>
              <a:rPr lang="" altLang="en-US" sz="1800"/>
              <a:t>    </a:t>
            </a:r>
            <a:r>
              <a:rPr lang="zh-CN" altLang="zh-CN" sz="1800"/>
              <a:t>承保人数反映寿险在社会上的实现程度。</a:t>
            </a:r>
            <a:endParaRPr lang="en-US" altLang="zh-CN" sz="1800"/>
          </a:p>
          <a:p>
            <a:pPr>
              <a:buNone/>
            </a:pPr>
            <a:r>
              <a:rPr lang="en-US" altLang="zh-CN" sz="1800"/>
              <a:t>    (2)</a:t>
            </a:r>
            <a:r>
              <a:rPr lang="zh-CN" altLang="zh-CN" sz="1800"/>
              <a:t>保险险种</a:t>
            </a:r>
            <a:endParaRPr lang="en-US" altLang="zh-CN" sz="1800"/>
          </a:p>
          <a:p>
            <a:pPr>
              <a:buNone/>
            </a:pPr>
            <a:r>
              <a:rPr lang="" altLang="en-US" sz="1800"/>
              <a:t>    </a:t>
            </a:r>
            <a:r>
              <a:rPr lang="zh-CN" altLang="zh-CN" sz="1800"/>
              <a:t>保险险种反映人寿保险的广泛度。</a:t>
            </a:r>
            <a:endParaRPr lang="en-US" altLang="zh-CN" sz="1800"/>
          </a:p>
          <a:p>
            <a:pPr>
              <a:buNone/>
            </a:pPr>
            <a:r>
              <a:rPr lang="" altLang="en-US" sz="1800"/>
              <a:t>    </a:t>
            </a:r>
            <a:r>
              <a:rPr lang="zh-CN" altLang="zh-CN" sz="1800"/>
              <a:t>这一指标受两个因素影响，一是人寿保险企业自身的承保能力，二是社会的需求。</a:t>
            </a:r>
            <a:endParaRPr lang="en-US" altLang="zh-CN" sz="1800"/>
          </a:p>
          <a:p>
            <a:pPr>
              <a:buNone/>
            </a:pPr>
            <a:r>
              <a:rPr lang="en-US" altLang="zh-CN" sz="1800"/>
              <a:t> </a:t>
            </a:r>
            <a:r>
              <a:rPr lang="" altLang="en-US" sz="1800"/>
              <a:t>    </a:t>
            </a:r>
            <a:r>
              <a:rPr lang="en-US" altLang="zh-CN" sz="1800"/>
              <a:t>(3)</a:t>
            </a:r>
            <a:r>
              <a:rPr lang="zh-CN" altLang="en-US" sz="1800"/>
              <a:t>保险金额</a:t>
            </a:r>
            <a:endParaRPr lang="en-US" altLang="zh-CN" sz="1800"/>
          </a:p>
          <a:p>
            <a:pPr>
              <a:buNone/>
            </a:pPr>
            <a:r>
              <a:rPr lang="en-US" altLang="zh-CN" sz="1800"/>
              <a:t>     </a:t>
            </a:r>
            <a:r>
              <a:rPr lang="zh-CN" altLang="en-US" sz="1800"/>
              <a:t>保险金额是保险人承担保险责任的最高限额。它反映人寿保险企业在某一</a:t>
            </a:r>
            <a:endParaRPr lang="en-US" altLang="zh-CN" sz="1800"/>
          </a:p>
          <a:p>
            <a:pPr>
              <a:buNone/>
            </a:pPr>
            <a:r>
              <a:rPr lang="zh-CN" altLang="en-US" sz="1800"/>
              <a:t>时期内或某一时点上已承担的补偿最高金额。</a:t>
            </a:r>
            <a:endParaRPr lang="zh-CN" altLang="en-US" sz="1800"/>
          </a:p>
          <a:p>
            <a:pPr>
              <a:buNone/>
            </a:pPr>
            <a:r>
              <a:rPr lang="en-US" altLang="zh-CN" sz="1800"/>
              <a:t>   </a:t>
            </a:r>
            <a:r>
              <a:rPr lang="" altLang="en-US" sz="1800"/>
              <a:t> </a:t>
            </a:r>
            <a:r>
              <a:rPr lang="en-US" altLang="zh-CN" sz="1800"/>
              <a:t> (4)</a:t>
            </a:r>
            <a:r>
              <a:rPr lang="zh-CN" altLang="en-US" sz="1800"/>
              <a:t>保险费</a:t>
            </a:r>
            <a:endParaRPr lang="en-US" altLang="zh-CN" sz="1800"/>
          </a:p>
          <a:p>
            <a:pPr>
              <a:buNone/>
            </a:pPr>
            <a:r>
              <a:rPr lang="" altLang="en-US" sz="1800"/>
              <a:t>    </a:t>
            </a:r>
            <a:r>
              <a:rPr lang="zh-CN" altLang="en-US" sz="1800"/>
              <a:t>保险费是国民收入再分配的一种形式，也是评价保险企业活动效果和核算</a:t>
            </a:r>
            <a:endParaRPr lang="en-US" altLang="zh-CN" sz="1800"/>
          </a:p>
          <a:p>
            <a:pPr>
              <a:buNone/>
            </a:pPr>
            <a:r>
              <a:rPr lang="zh-CN" altLang="en-US" sz="1800"/>
              <a:t>经济效果的基础数据。</a:t>
            </a:r>
            <a:endParaRPr lang="zh-CN" altLang="en-US" sz="1800"/>
          </a:p>
          <a:p>
            <a:pPr>
              <a:buNone/>
            </a:pPr>
            <a:r>
              <a:rPr lang="en-US" altLang="zh-CN" sz="1800"/>
              <a:t>    </a:t>
            </a:r>
            <a:r>
              <a:rPr lang="" altLang="en-US" sz="1800"/>
              <a:t> </a:t>
            </a:r>
            <a:r>
              <a:rPr lang="en-US" altLang="zh-CN" sz="1800"/>
              <a:t>(5)</a:t>
            </a:r>
            <a:r>
              <a:rPr lang="zh-CN" altLang="en-US" sz="1800"/>
              <a:t>保险给付</a:t>
            </a:r>
            <a:endParaRPr lang="en-US" altLang="zh-CN" sz="1800"/>
          </a:p>
          <a:p>
            <a:pPr>
              <a:buNone/>
            </a:pPr>
            <a:r>
              <a:rPr lang="" altLang="en-US" sz="1800"/>
              <a:t>    </a:t>
            </a:r>
            <a:r>
              <a:rPr lang="zh-CN" altLang="en-US" sz="1800"/>
              <a:t>保险给付是人寿保险企业经济活动的一个重要方面。</a:t>
            </a:r>
            <a:endParaRPr lang="en-US" altLang="zh-CN" sz="180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89" name="标题 1"/>
          <p:cNvSpPr>
            <a:spLocks noGrp="1"/>
          </p:cNvSpPr>
          <p:nvPr>
            <p:ph type="title"/>
          </p:nvPr>
        </p:nvSpPr>
        <p:spPr>
          <a:xfrm>
            <a:off x="901700" y="301625"/>
            <a:ext cx="7313613" cy="1143000"/>
          </a:xfrm>
          <a:ln/>
        </p:spPr>
        <p:txBody>
          <a:bodyPr vert="horz" wrap="square" lIns="91440" tIns="45720" rIns="91440" bIns="45720" anchor="b"/>
          <a:p>
            <a:pPr marL="342900" indent="-342900">
              <a:spcBef>
                <a:spcPct val="20000"/>
              </a:spcBef>
              <a:buClr>
                <a:schemeClr val="tx2"/>
              </a:buClr>
              <a:buSzPct val="70000"/>
              <a:buFont typeface="Wingdings" panose="05000000000000000000" pitchFamily="2" charset="2"/>
              <a:buChar char="¡"/>
            </a:pPr>
            <a:endParaRPr lang="zh-CN" altLang="en-US" sz="2400">
              <a:latin typeface="Verdana" panose="020B0604030504040204" pitchFamily="34" charset="0"/>
            </a:endParaRPr>
          </a:p>
        </p:txBody>
      </p:sp>
      <p:sp>
        <p:nvSpPr>
          <p:cNvPr id="63490" name="内容占位符 2"/>
          <p:cNvSpPr txBox="1"/>
          <p:nvPr/>
        </p:nvSpPr>
        <p:spPr>
          <a:xfrm>
            <a:off x="1331913" y="1571625"/>
            <a:ext cx="7597775" cy="5170488"/>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a:buFontTx/>
              <a:buNone/>
            </a:pPr>
            <a:r>
              <a:rPr lang="en-US" altLang="zh-CN" sz="1800"/>
              <a:t>    3.</a:t>
            </a:r>
            <a:r>
              <a:rPr lang="zh-CN" altLang="zh-CN" sz="1800"/>
              <a:t>经济活动分析指标体系</a:t>
            </a:r>
            <a:endParaRPr lang="en-US" altLang="zh-CN" sz="1800"/>
          </a:p>
          <a:p>
            <a:pPr marL="342900" lvl="0" indent="-342900">
              <a:buNone/>
            </a:pPr>
            <a:r>
              <a:rPr lang="" altLang="en-US" sz="1800"/>
              <a:t>    </a:t>
            </a:r>
            <a:r>
              <a:rPr lang="en-US" altLang="zh-CN" sz="1800"/>
              <a:t>(1)</a:t>
            </a:r>
            <a:r>
              <a:rPr lang="zh-CN" altLang="zh-CN" sz="1800"/>
              <a:t>计划执行情况分析指标</a:t>
            </a:r>
            <a:endParaRPr lang="zh-CN" altLang="zh-CN" sz="1800"/>
          </a:p>
          <a:p>
            <a:pPr marL="342900" lvl="0" indent="-342900" eaLnBrk="1" hangingPunct="1">
              <a:spcBef>
                <a:spcPct val="0"/>
              </a:spcBef>
              <a:buClrTx/>
              <a:buSzTx/>
              <a:buFontTx/>
              <a:buNone/>
            </a:pPr>
            <a:r>
              <a:rPr lang="zh-CN" altLang="en-US" sz="1800"/>
              <a:t>     这类指标包括计划完成程度、超计划完成数、计划提前完成的时间。</a:t>
            </a:r>
            <a:endParaRPr lang="en-US" altLang="zh-CN" sz="1800"/>
          </a:p>
          <a:p>
            <a:pPr marL="342900" lvl="0" indent="-342900">
              <a:buNone/>
            </a:pPr>
            <a:r>
              <a:rPr lang="en-US" altLang="zh-CN" sz="1800"/>
              <a:t>    (2)</a:t>
            </a:r>
            <a:r>
              <a:rPr lang="zh-CN" altLang="zh-CN" sz="1800"/>
              <a:t>静态分析指标</a:t>
            </a:r>
            <a:endParaRPr lang="en-US" altLang="zh-CN" sz="1800"/>
          </a:p>
          <a:p>
            <a:pPr marL="342900" lvl="0" indent="-342900" eaLnBrk="1" hangingPunct="1">
              <a:spcBef>
                <a:spcPct val="0"/>
              </a:spcBef>
              <a:buClrTx/>
              <a:buSzTx/>
              <a:buFontTx/>
              <a:buNone/>
            </a:pPr>
            <a:r>
              <a:rPr lang="zh-CN" altLang="en-US" sz="1800"/>
              <a:t>     这类指标是由同一时间上的同性质或有联系的指标进行对比而形成的，用以反映人寿保险经济现象的结构、比例、比率、强度和发展程度等情况。</a:t>
            </a:r>
            <a:endParaRPr lang="zh-CN" altLang="en-US" sz="1800"/>
          </a:p>
          <a:p>
            <a:pPr marL="342900" lvl="0" indent="-342900">
              <a:buNone/>
            </a:pPr>
            <a:r>
              <a:rPr lang="en-US" altLang="zh-CN" sz="1800"/>
              <a:t>    (3)</a:t>
            </a:r>
            <a:r>
              <a:rPr lang="zh-CN" altLang="zh-CN" sz="1800"/>
              <a:t>动态分析指标</a:t>
            </a:r>
            <a:endParaRPr lang="en-US" altLang="zh-CN" sz="1800"/>
          </a:p>
          <a:p>
            <a:pPr marL="342900" lvl="0" indent="-342900">
              <a:buFontTx/>
              <a:buNone/>
            </a:pPr>
            <a:r>
              <a:rPr lang="zh-CN" altLang="en-US" sz="1800"/>
              <a:t>     这类指标是由同一总体同性质指标在不同时间上对比而成的，用以反映人寿保险经济现象的发展速度、发展方向、发展趋势和规律。</a:t>
            </a:r>
            <a:endParaRPr lang="en-US" altLang="zh-CN" sz="1800"/>
          </a:p>
          <a:p>
            <a:pPr marL="342900" lvl="0" indent="-342900">
              <a:buChar char="¡"/>
            </a:pPr>
            <a:r>
              <a:rPr lang="en-US" altLang="zh-CN" sz="1800"/>
              <a:t>4.</a:t>
            </a:r>
            <a:r>
              <a:rPr lang="zh-CN" altLang="zh-CN" sz="1800"/>
              <a:t>经济效益统计指标体系</a:t>
            </a:r>
            <a:endParaRPr lang="en-US" altLang="zh-CN" sz="1800"/>
          </a:p>
          <a:p>
            <a:pPr marL="342900" lvl="0" indent="-342900">
              <a:buChar char="¡"/>
            </a:pPr>
            <a:r>
              <a:rPr lang="zh-CN" altLang="en-US" sz="1800"/>
              <a:t>经济效益指标是经济活动中的劳动消耗、劳动占用与有效劳动成果之比，反映经营活动过程中的投入与产出的关系。</a:t>
            </a:r>
            <a:endParaRPr lang="en-US" altLang="zh-CN" sz="1800"/>
          </a:p>
          <a:p>
            <a:pPr marL="342900" lvl="0" indent="-342900" eaLnBrk="1" hangingPunct="1">
              <a:spcBef>
                <a:spcPct val="0"/>
              </a:spcBef>
              <a:buClrTx/>
              <a:buSzTx/>
              <a:buFontTx/>
              <a:buNone/>
            </a:pPr>
            <a:endParaRPr lang="zh-CN" altLang="en-US" sz="180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3" name="标题 1"/>
          <p:cNvSpPr>
            <a:spLocks noGrp="1"/>
          </p:cNvSpPr>
          <p:nvPr>
            <p:ph type="title"/>
          </p:nvPr>
        </p:nvSpPr>
        <p:spPr>
          <a:xfrm>
            <a:off x="1357313" y="285750"/>
            <a:ext cx="7313612" cy="1143000"/>
          </a:xfrm>
          <a:ln/>
        </p:spPr>
        <p:txBody>
          <a:bodyPr vert="horz" wrap="square" lIns="91440" tIns="45720" rIns="91440" bIns="45720" anchor="b"/>
          <a:p>
            <a:pPr algn="ctr"/>
            <a:r>
              <a:rPr lang="zh-CN" altLang="en-US"/>
              <a:t>第四节</a:t>
            </a:r>
            <a:r>
              <a:rPr lang="en-US" altLang="zh-CN"/>
              <a:t>  </a:t>
            </a:r>
            <a:r>
              <a:rPr lang="zh-CN" altLang="en-US"/>
              <a:t>再保险业务统计</a:t>
            </a:r>
            <a:endParaRPr lang="zh-CN" altLang="en-US"/>
          </a:p>
        </p:txBody>
      </p:sp>
      <p:sp>
        <p:nvSpPr>
          <p:cNvPr id="64514" name="内容占位符 2"/>
          <p:cNvSpPr>
            <a:spLocks noGrp="1"/>
          </p:cNvSpPr>
          <p:nvPr>
            <p:ph idx="1"/>
          </p:nvPr>
        </p:nvSpPr>
        <p:spPr>
          <a:ln/>
        </p:spPr>
        <p:txBody>
          <a:bodyPr vert="horz" wrap="square" lIns="91440" tIns="45720" rIns="91440" bIns="45720" anchor="t"/>
          <a:p>
            <a:r>
              <a:rPr lang="zh-CN" altLang="en-US"/>
              <a:t>一、分出业务的统计与分析</a:t>
            </a:r>
            <a:endParaRPr lang="zh-CN" altLang="en-US"/>
          </a:p>
          <a:p>
            <a:r>
              <a:rPr lang="zh-CN" altLang="en-US">
                <a:hlinkClick r:id="rId1" action="ppaction://hlinksldjump"/>
              </a:rPr>
              <a:t>二、分入业务的统计与分析</a:t>
            </a:r>
            <a:endParaRPr lang="zh-CN" altLang="en-US"/>
          </a:p>
          <a:p>
            <a:endParaRPr lang="zh-CN" alt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标题 1"/>
          <p:cNvSpPr>
            <a:spLocks noGrp="1"/>
          </p:cNvSpPr>
          <p:nvPr>
            <p:ph type="title"/>
          </p:nvPr>
        </p:nvSpPr>
        <p:spPr>
          <a:ln/>
        </p:spPr>
        <p:txBody>
          <a:bodyPr vert="horz" wrap="square" lIns="91440" tIns="45720" rIns="91440" bIns="45720" anchor="b"/>
          <a:p>
            <a:r>
              <a:rPr lang="zh-CN" altLang="en-US" sz="2800"/>
              <a:t>一、分出业务的统计与分析</a:t>
            </a:r>
            <a:endParaRPr lang="zh-CN" altLang="en-US" sz="2800"/>
          </a:p>
        </p:txBody>
      </p:sp>
      <p:sp>
        <p:nvSpPr>
          <p:cNvPr id="65538" name="内容占位符 2"/>
          <p:cNvSpPr>
            <a:spLocks noGrp="1"/>
          </p:cNvSpPr>
          <p:nvPr>
            <p:ph idx="1"/>
          </p:nvPr>
        </p:nvSpPr>
        <p:spPr>
          <a:xfrm>
            <a:off x="928688" y="1500188"/>
            <a:ext cx="7929562" cy="4114800"/>
          </a:xfrm>
          <a:ln/>
        </p:spPr>
        <p:txBody>
          <a:bodyPr vert="horz" wrap="square" lIns="91440" tIns="45720" rIns="91440" bIns="45720" anchor="t"/>
          <a:p>
            <a:pPr>
              <a:buNone/>
            </a:pPr>
            <a:r>
              <a:rPr lang="en-US" altLang="zh-CN" sz="2400"/>
              <a:t>   (</a:t>
            </a:r>
            <a:r>
              <a:rPr lang="zh-CN" altLang="en-US" sz="2400"/>
              <a:t>一</a:t>
            </a:r>
            <a:r>
              <a:rPr lang="en-US" altLang="zh-CN" sz="2400"/>
              <a:t>)</a:t>
            </a:r>
            <a:r>
              <a:rPr lang="zh-CN" altLang="en-US" sz="2400"/>
              <a:t>基础数据的统计</a:t>
            </a:r>
            <a:endParaRPr lang="en-US" altLang="zh-CN" sz="2400"/>
          </a:p>
          <a:p>
            <a:pPr>
              <a:buNone/>
            </a:pPr>
            <a:r>
              <a:rPr lang="en-US" altLang="zh-CN" sz="1800"/>
              <a:t>     </a:t>
            </a:r>
            <a:r>
              <a:rPr lang="zh-CN" altLang="en-US" sz="1800"/>
              <a:t>基础数据的统计，就是将实际发生的各类分出业务数字汇总、排列起来，</a:t>
            </a:r>
            <a:endParaRPr lang="en-US" altLang="zh-CN" sz="1800"/>
          </a:p>
          <a:p>
            <a:pPr>
              <a:buNone/>
            </a:pPr>
            <a:r>
              <a:rPr lang="zh-CN" altLang="en-US" sz="1800"/>
              <a:t>以备归纳总结和系统地加以分析和整理。</a:t>
            </a:r>
            <a:endParaRPr lang="zh-CN" altLang="en-US" sz="1800"/>
          </a:p>
          <a:p>
            <a:pPr algn="ctr">
              <a:buNone/>
            </a:pPr>
            <a:r>
              <a:rPr lang="zh-CN" altLang="en-US" sz="1800" b="1"/>
              <a:t>表</a:t>
            </a:r>
            <a:r>
              <a:rPr lang="en-US" altLang="zh-CN" sz="1800" b="1"/>
              <a:t>8-8  </a:t>
            </a:r>
            <a:r>
              <a:rPr lang="zh-CN" altLang="en-US" sz="1800" b="1"/>
              <a:t>火险业务原始保单统计卡格式</a:t>
            </a:r>
            <a:endParaRPr lang="zh-CN" altLang="en-US" sz="1800"/>
          </a:p>
        </p:txBody>
      </p:sp>
      <p:graphicFrame>
        <p:nvGraphicFramePr>
          <p:cNvPr id="65539" name="表格 65538"/>
          <p:cNvGraphicFramePr/>
          <p:nvPr/>
        </p:nvGraphicFramePr>
        <p:xfrm>
          <a:off x="1039813" y="3068638"/>
          <a:ext cx="7643812" cy="1428750"/>
        </p:xfrm>
        <a:graphic>
          <a:graphicData uri="http://schemas.openxmlformats.org/drawingml/2006/table">
            <a:tbl>
              <a:tblPr/>
              <a:tblGrid>
                <a:gridCol w="806450"/>
                <a:gridCol w="808038"/>
                <a:gridCol w="620712"/>
                <a:gridCol w="620713"/>
                <a:gridCol w="630237"/>
                <a:gridCol w="854075"/>
                <a:gridCol w="806450"/>
                <a:gridCol w="839788"/>
                <a:gridCol w="839787"/>
                <a:gridCol w="817563"/>
              </a:tblGrid>
              <a:tr h="239713">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序号</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保单号</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保险标的</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保险金额</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合同比例</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总保费</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4">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合同保费</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22860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第一期</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第二期</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第三期</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第四期</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9208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000000"/>
                          </a:solidFill>
                          <a:latin typeface="宋体" panose="02010600030101010101" pitchFamily="2" charset="-122"/>
                          <a:cs typeface="Times New Roman" panose="02020603050405020304" pitchFamily="18" charset="0"/>
                        </a:rPr>
                        <a:t>1</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9208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000000"/>
                          </a:solidFill>
                          <a:latin typeface="宋体" panose="02010600030101010101" pitchFamily="2" charset="-122"/>
                          <a:cs typeface="Times New Roman" panose="02020603050405020304" pitchFamily="18" charset="0"/>
                        </a:rPr>
                        <a:t>2</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9208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000000"/>
                          </a:solidFill>
                          <a:latin typeface="宋体" panose="02010600030101010101" pitchFamily="2" charset="-122"/>
                          <a:cs typeface="Times New Roman" panose="02020603050405020304" pitchFamily="18" charset="0"/>
                        </a:rPr>
                        <a:t>3</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9208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000000"/>
                          </a:solidFill>
                          <a:latin typeface="宋体" panose="02010600030101010101" pitchFamily="2" charset="-122"/>
                          <a:cs typeface="Times New Roman" panose="02020603050405020304" pitchFamily="18" charset="0"/>
                        </a:rPr>
                        <a:t>4</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9208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000000"/>
                          </a:solidFill>
                          <a:latin typeface="宋体" panose="02010600030101010101" pitchFamily="2" charset="-122"/>
                          <a:cs typeface="Times New Roman" panose="02020603050405020304" pitchFamily="18" charset="0"/>
                        </a:rPr>
                        <a:t>5</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1" name="标题 1"/>
          <p:cNvSpPr>
            <a:spLocks noGrp="1"/>
          </p:cNvSpPr>
          <p:nvPr>
            <p:ph type="title"/>
          </p:nvPr>
        </p:nvSpPr>
        <p:spPr>
          <a:ln/>
        </p:spPr>
        <p:txBody>
          <a:bodyPr vert="horz" wrap="square" lIns="91440" tIns="45720" rIns="91440" bIns="45720" anchor="b"/>
          <a:p>
            <a:endParaRPr lang="zh-CN" altLang="en-US"/>
          </a:p>
        </p:txBody>
      </p:sp>
      <p:sp>
        <p:nvSpPr>
          <p:cNvPr id="66562" name="内容占位符 2"/>
          <p:cNvSpPr>
            <a:spLocks noGrp="1"/>
          </p:cNvSpPr>
          <p:nvPr>
            <p:ph idx="1"/>
          </p:nvPr>
        </p:nvSpPr>
        <p:spPr>
          <a:xfrm>
            <a:off x="1071563" y="1571625"/>
            <a:ext cx="7786687" cy="417513"/>
          </a:xfrm>
          <a:ln/>
        </p:spPr>
        <p:txBody>
          <a:bodyPr vert="horz" wrap="square" lIns="91440" tIns="45720" rIns="91440" bIns="45720" anchor="t"/>
          <a:p>
            <a:pPr algn="ctr">
              <a:buNone/>
            </a:pPr>
            <a:r>
              <a:rPr lang="zh-CN" altLang="en-US" sz="1800" b="1"/>
              <a:t>表</a:t>
            </a:r>
            <a:r>
              <a:rPr lang="en-US" altLang="zh-CN" sz="1800" b="1"/>
              <a:t>8-10  </a:t>
            </a:r>
            <a:r>
              <a:rPr lang="zh-CN" altLang="en-US" sz="1800" b="1"/>
              <a:t>赔款登记卡</a:t>
            </a:r>
            <a:endParaRPr lang="zh-CN" altLang="en-US" sz="1800"/>
          </a:p>
        </p:txBody>
      </p:sp>
      <p:graphicFrame>
        <p:nvGraphicFramePr>
          <p:cNvPr id="66563" name="表格 66562"/>
          <p:cNvGraphicFramePr/>
          <p:nvPr/>
        </p:nvGraphicFramePr>
        <p:xfrm>
          <a:off x="1258888" y="1989138"/>
          <a:ext cx="7599362" cy="2143125"/>
        </p:xfrm>
        <a:graphic>
          <a:graphicData uri="http://schemas.openxmlformats.org/drawingml/2006/table">
            <a:tbl>
              <a:tblPr/>
              <a:tblGrid>
                <a:gridCol w="360363"/>
                <a:gridCol w="792162"/>
                <a:gridCol w="1176338"/>
                <a:gridCol w="623887"/>
                <a:gridCol w="1114425"/>
                <a:gridCol w="661988"/>
                <a:gridCol w="901700"/>
                <a:gridCol w="920750"/>
                <a:gridCol w="1047750"/>
              </a:tblGrid>
              <a:tr h="4286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序号</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保单号</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赔款日期</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代号</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赔款金额</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合同比例</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第一次</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赔付</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第二次赔付</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未决赔款</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145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000000"/>
                          </a:solidFill>
                          <a:latin typeface="宋体" panose="02010600030101010101" pitchFamily="2" charset="-122"/>
                          <a:cs typeface="Times New Roman" panose="02020603050405020304" pitchFamily="18" charset="0"/>
                        </a:rPr>
                        <a:t>12345678</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000000"/>
                          </a:solidFill>
                          <a:latin typeface="宋体" panose="02010600030101010101" pitchFamily="2" charset="-122"/>
                          <a:cs typeface="Times New Roman" panose="02020603050405020304" pitchFamily="18" charset="0"/>
                        </a:rPr>
                        <a:t>FRGD901</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en-US" altLang="zh-CN" sz="1000">
                          <a:solidFill>
                            <a:srgbClr val="000000"/>
                          </a:solidFill>
                          <a:latin typeface="宋体" panose="02010600030101010101" pitchFamily="2" charset="-122"/>
                          <a:cs typeface="Times New Roman" panose="02020603050405020304" pitchFamily="18" charset="0"/>
                        </a:rPr>
                        <a:t>FRTJ902</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en-US" altLang="zh-CN" sz="1000">
                          <a:solidFill>
                            <a:srgbClr val="000000"/>
                          </a:solidFill>
                          <a:latin typeface="宋体" panose="02010600030101010101" pitchFamily="2" charset="-122"/>
                          <a:cs typeface="Times New Roman" panose="02020603050405020304" pitchFamily="18" charset="0"/>
                        </a:rPr>
                        <a:t>FRSH903</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en-US" altLang="zh-CN" sz="1000">
                          <a:solidFill>
                            <a:srgbClr val="000000"/>
                          </a:solidFill>
                          <a:latin typeface="宋体" panose="02010600030101010101" pitchFamily="2" charset="-122"/>
                          <a:cs typeface="Times New Roman" panose="02020603050405020304" pitchFamily="18" charset="0"/>
                        </a:rPr>
                        <a:t>FRBJ904</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en-US" altLang="zh-CN" sz="1000">
                          <a:solidFill>
                            <a:srgbClr val="000000"/>
                          </a:solidFill>
                          <a:latin typeface="宋体" panose="02010600030101010101" pitchFamily="2" charset="-122"/>
                          <a:cs typeface="Times New Roman" panose="02020603050405020304" pitchFamily="18" charset="0"/>
                        </a:rPr>
                        <a:t>FRBJ905</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en-US" altLang="zh-CN" sz="1000">
                          <a:solidFill>
                            <a:srgbClr val="000000"/>
                          </a:solidFill>
                          <a:latin typeface="宋体" panose="02010600030101010101" pitchFamily="2" charset="-122"/>
                          <a:cs typeface="Times New Roman" panose="02020603050405020304" pitchFamily="18" charset="0"/>
                        </a:rPr>
                        <a:t>FRGD906</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en-US" altLang="zh-CN" sz="1000">
                          <a:solidFill>
                            <a:srgbClr val="000000"/>
                          </a:solidFill>
                          <a:latin typeface="宋体" panose="02010600030101010101" pitchFamily="2" charset="-122"/>
                          <a:cs typeface="Times New Roman" panose="02020603050405020304" pitchFamily="18" charset="0"/>
                        </a:rPr>
                        <a:t>FRGB907</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en-US" altLang="zh-CN" sz="1000">
                          <a:solidFill>
                            <a:srgbClr val="000000"/>
                          </a:solidFill>
                          <a:latin typeface="宋体" panose="02010600030101010101" pitchFamily="2" charset="-122"/>
                          <a:cs typeface="Times New Roman" panose="02020603050405020304" pitchFamily="18" charset="0"/>
                        </a:rPr>
                        <a:t>FRGB908</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P1-1</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P1-2</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P1-3</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P1-4</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P1-5 P1-6 P1-7 P1-8</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1,000,000</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200,000</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5,000,000</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2,000,000</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100,000</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900,000</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700,000</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500,000</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48%</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28%</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53%</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41%</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18%</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19%</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26%</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45%</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endParaRPr lang="en-US" altLang="zh-CN" sz="1000">
                        <a:solidFill>
                          <a:srgbClr val="000000"/>
                        </a:solidFill>
                        <a:latin typeface="宋体" panose="02010600030101010101" pitchFamily="2" charset="-122"/>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50,000</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410,000</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10,000</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45,000</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endParaRPr lang="en-US" altLang="zh-CN" sz="1000">
                        <a:solidFill>
                          <a:srgbClr val="000000"/>
                        </a:solidFill>
                        <a:latin typeface="宋体" panose="02010600030101010101" pitchFamily="2" charset="-122"/>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800,000</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90,000</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1,000,000</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200,000</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500,000</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1,000,000</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0</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900,000</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700,000</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200,000</a:t>
                      </a:r>
                      <a:endParaRPr lang="zh-CN" altLang="zh-CN" sz="10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标题 1"/>
          <p:cNvSpPr>
            <a:spLocks noGrp="1"/>
          </p:cNvSpPr>
          <p:nvPr>
            <p:ph type="title"/>
          </p:nvPr>
        </p:nvSpPr>
        <p:spPr>
          <a:ln/>
        </p:spPr>
        <p:txBody>
          <a:bodyPr vert="horz" wrap="square" lIns="91440" tIns="45720" rIns="91440" bIns="45720" anchor="b"/>
          <a:p>
            <a:endParaRPr lang="zh-CN" altLang="en-US"/>
          </a:p>
        </p:txBody>
      </p:sp>
      <p:sp>
        <p:nvSpPr>
          <p:cNvPr id="67586" name="内容占位符 2"/>
          <p:cNvSpPr txBox="1"/>
          <p:nvPr/>
        </p:nvSpPr>
        <p:spPr>
          <a:xfrm>
            <a:off x="900113" y="1700213"/>
            <a:ext cx="7929562" cy="1441450"/>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a:buNone/>
            </a:pPr>
            <a:r>
              <a:rPr lang="en-US" altLang="zh-CN" sz="2000"/>
              <a:t>   (</a:t>
            </a:r>
            <a:r>
              <a:rPr lang="zh-CN" altLang="zh-CN" sz="2000"/>
              <a:t>二</a:t>
            </a:r>
            <a:r>
              <a:rPr lang="en-US" altLang="zh-CN" sz="2000"/>
              <a:t>)</a:t>
            </a:r>
            <a:r>
              <a:rPr lang="zh-CN" altLang="zh-CN" sz="2000"/>
              <a:t>综合统计</a:t>
            </a:r>
            <a:endParaRPr lang="en-US" altLang="zh-CN" sz="2000"/>
          </a:p>
          <a:p>
            <a:pPr marL="342900" lvl="0" indent="-342900">
              <a:buNone/>
            </a:pPr>
            <a:r>
              <a:rPr lang="en-US" altLang="zh-CN" sz="1800"/>
              <a:t>      </a:t>
            </a:r>
            <a:r>
              <a:rPr lang="zh-CN" altLang="zh-CN" sz="1800"/>
              <a:t>综合统计主要是依据分出业务的基础统计所提供的资料，按一定的分类</a:t>
            </a:r>
            <a:endParaRPr lang="en-US" altLang="zh-CN" sz="1800"/>
          </a:p>
          <a:p>
            <a:pPr marL="342900" lvl="0" indent="-342900">
              <a:buNone/>
            </a:pPr>
            <a:r>
              <a:rPr lang="zh-CN" altLang="zh-CN" sz="1800"/>
              <a:t>或层次将其汇总以反映全面的和各种业务的经营情况。同时还包括与业务相</a:t>
            </a:r>
            <a:endParaRPr lang="en-US" altLang="zh-CN" sz="1800"/>
          </a:p>
          <a:p>
            <a:pPr marL="342900" lvl="0" indent="-342900">
              <a:buNone/>
            </a:pPr>
            <a:r>
              <a:rPr lang="zh-CN" altLang="zh-CN" sz="1800"/>
              <a:t>关联的各种资料信息、数据的提炼与选择。</a:t>
            </a:r>
            <a:endParaRPr lang="zh-CN" altLang="zh-CN" sz="2400"/>
          </a:p>
        </p:txBody>
      </p:sp>
      <p:sp>
        <p:nvSpPr>
          <p:cNvPr id="67587" name="内容占位符 2"/>
          <p:cNvSpPr>
            <a:spLocks noGrp="1"/>
          </p:cNvSpPr>
          <p:nvPr>
            <p:ph idx="1"/>
          </p:nvPr>
        </p:nvSpPr>
        <p:spPr>
          <a:xfrm>
            <a:off x="900113" y="3397250"/>
            <a:ext cx="7929562" cy="704850"/>
          </a:xfrm>
          <a:ln/>
        </p:spPr>
        <p:txBody>
          <a:bodyPr vert="horz" wrap="square" lIns="91440" tIns="45720" rIns="91440" bIns="45720" anchor="t"/>
          <a:p>
            <a:pPr>
              <a:buNone/>
            </a:pPr>
            <a:r>
              <a:rPr lang="en-US" altLang="zh-CN" sz="1800"/>
              <a:t> (</a:t>
            </a:r>
            <a:r>
              <a:rPr lang="zh-CN" altLang="en-US" sz="1800"/>
              <a:t>三</a:t>
            </a:r>
            <a:r>
              <a:rPr lang="en-US" altLang="zh-CN" sz="1800"/>
              <a:t>)</a:t>
            </a:r>
            <a:r>
              <a:rPr lang="zh-CN" altLang="en-US" sz="1800"/>
              <a:t>分出业务的统计分析</a:t>
            </a:r>
            <a:endParaRPr lang="en-US" altLang="zh-CN" sz="1800"/>
          </a:p>
          <a:p>
            <a:pPr>
              <a:buNone/>
            </a:pPr>
            <a:r>
              <a:rPr lang="zh-CN" altLang="en-US" sz="1800"/>
              <a:t>分出分保业务的统计分析一般是按业务年度，分险别进行分析与核算</a:t>
            </a:r>
            <a:endParaRPr lang="zh-CN" altLang="zh-CN" sz="180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68609" name="表格 68608"/>
          <p:cNvGraphicFramePr/>
          <p:nvPr>
            <p:custDataLst>
              <p:tags r:id="rId1"/>
            </p:custDataLst>
          </p:nvPr>
        </p:nvGraphicFramePr>
        <p:xfrm>
          <a:off x="1311275" y="538163"/>
          <a:ext cx="7431088" cy="2590800"/>
        </p:xfrm>
        <a:graphic>
          <a:graphicData uri="http://schemas.openxmlformats.org/drawingml/2006/table">
            <a:tbl>
              <a:tblPr/>
              <a:tblGrid>
                <a:gridCol w="1238250"/>
                <a:gridCol w="1238250"/>
                <a:gridCol w="1238250"/>
                <a:gridCol w="1236663"/>
                <a:gridCol w="1239837"/>
                <a:gridCol w="1239838"/>
              </a:tblGrid>
              <a:tr h="152400">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业务年度</a:t>
                      </a:r>
                      <a:endParaRPr lang="zh-CN" altLang="zh-CN" sz="1000">
                        <a:latin typeface="Times New Roman" panose="02020603050405020304" pitchFamily="18" charset="0"/>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第</a:t>
                      </a:r>
                      <a:r>
                        <a:rPr lang="en-US" altLang="zh-CN" sz="1000" b="1">
                          <a:solidFill>
                            <a:srgbClr val="000000"/>
                          </a:solidFill>
                          <a:latin typeface="Times New Roman" panose="02020603050405020304" pitchFamily="18" charset="0"/>
                          <a:cs typeface="Times New Roman" panose="02020603050405020304" pitchFamily="18" charset="0"/>
                        </a:rPr>
                        <a:t>9</a:t>
                      </a:r>
                      <a:r>
                        <a:rPr lang="zh-CN" altLang="zh-CN" sz="1000" b="1">
                          <a:solidFill>
                            <a:srgbClr val="000000"/>
                          </a:solidFill>
                          <a:latin typeface="Times New Roman" panose="02020603050405020304" pitchFamily="18" charset="0"/>
                          <a:cs typeface="Times New Roman" panose="02020603050405020304" pitchFamily="18" charset="0"/>
                        </a:rPr>
                        <a:t>个月</a:t>
                      </a:r>
                      <a:endParaRPr lang="zh-CN" altLang="zh-CN" sz="1000">
                        <a:latin typeface="Times New Roman" panose="02020603050405020304" pitchFamily="18" charset="0"/>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第</a:t>
                      </a:r>
                      <a:r>
                        <a:rPr lang="en-US" altLang="zh-CN" sz="1000" b="1">
                          <a:solidFill>
                            <a:srgbClr val="000000"/>
                          </a:solidFill>
                          <a:latin typeface="Times New Roman" panose="02020603050405020304" pitchFamily="18" charset="0"/>
                          <a:cs typeface="Times New Roman" panose="02020603050405020304" pitchFamily="18" charset="0"/>
                        </a:rPr>
                        <a:t>21</a:t>
                      </a:r>
                      <a:r>
                        <a:rPr lang="zh-CN" altLang="zh-CN" sz="1000" b="1">
                          <a:solidFill>
                            <a:srgbClr val="000000"/>
                          </a:solidFill>
                          <a:latin typeface="Times New Roman" panose="02020603050405020304" pitchFamily="18" charset="0"/>
                          <a:cs typeface="Times New Roman" panose="02020603050405020304" pitchFamily="18" charset="0"/>
                        </a:rPr>
                        <a:t>个月</a:t>
                      </a:r>
                      <a:endParaRPr lang="zh-CN" altLang="zh-CN" sz="1000">
                        <a:latin typeface="Times New Roman" panose="02020603050405020304" pitchFamily="18" charset="0"/>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第</a:t>
                      </a:r>
                      <a:r>
                        <a:rPr lang="en-US" altLang="zh-CN" sz="1000" b="1">
                          <a:solidFill>
                            <a:srgbClr val="000000"/>
                          </a:solidFill>
                          <a:latin typeface="Times New Roman" panose="02020603050405020304" pitchFamily="18" charset="0"/>
                          <a:cs typeface="Times New Roman" panose="02020603050405020304" pitchFamily="18" charset="0"/>
                        </a:rPr>
                        <a:t>33</a:t>
                      </a:r>
                      <a:r>
                        <a:rPr lang="zh-CN" altLang="zh-CN" sz="1000" b="1">
                          <a:solidFill>
                            <a:srgbClr val="000000"/>
                          </a:solidFill>
                          <a:latin typeface="Times New Roman" panose="02020603050405020304" pitchFamily="18" charset="0"/>
                          <a:cs typeface="Times New Roman" panose="02020603050405020304" pitchFamily="18" charset="0"/>
                        </a:rPr>
                        <a:t>个月</a:t>
                      </a:r>
                      <a:endParaRPr lang="zh-CN" altLang="zh-CN" sz="1000">
                        <a:latin typeface="Times New Roman" panose="02020603050405020304" pitchFamily="18" charset="0"/>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cs typeface="Times New Roman" panose="02020603050405020304" pitchFamily="18" charset="0"/>
                        </a:rPr>
                        <a:t>第</a:t>
                      </a:r>
                      <a:r>
                        <a:rPr lang="en-US" altLang="zh-CN" sz="1000" b="1">
                          <a:solidFill>
                            <a:srgbClr val="000000"/>
                          </a:solidFill>
                          <a:latin typeface="Times New Roman" panose="02020603050405020304" pitchFamily="18" charset="0"/>
                          <a:cs typeface="Times New Roman" panose="02020603050405020304" pitchFamily="18" charset="0"/>
                        </a:rPr>
                        <a:t>45</a:t>
                      </a:r>
                      <a:r>
                        <a:rPr lang="zh-CN" altLang="zh-CN" sz="1000" b="1">
                          <a:solidFill>
                            <a:srgbClr val="000000"/>
                          </a:solidFill>
                          <a:latin typeface="Times New Roman" panose="02020603050405020304" pitchFamily="18" charset="0"/>
                          <a:cs typeface="Times New Roman" panose="02020603050405020304" pitchFamily="18" charset="0"/>
                        </a:rPr>
                        <a:t>个月</a:t>
                      </a:r>
                      <a:endParaRPr lang="zh-CN" altLang="zh-CN" sz="1000">
                        <a:latin typeface="Times New Roman" panose="02020603050405020304" pitchFamily="18" charset="0"/>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6096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宋体" panose="02010600030101010101" pitchFamily="2" charset="-122"/>
                          <a:cs typeface="Times New Roman" panose="02020603050405020304" pitchFamily="18" charset="0"/>
                        </a:rPr>
                        <a:t>2016</a:t>
                      </a:r>
                      <a:endParaRPr lang="en-US" altLang="zh-CN" sz="1000">
                        <a:solidFill>
                          <a:srgbClr val="FF0000"/>
                        </a:solidFill>
                        <a:latin typeface="宋体" panose="02010600030101010101" pitchFamily="2" charset="-122"/>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保费</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赔款</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未决赔款</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结果</a:t>
                      </a:r>
                      <a:endParaRPr lang="zh-CN" altLang="zh-CN" sz="1000">
                        <a:latin typeface="Times New Roman" panose="02020603050405020304" pitchFamily="18" charset="0"/>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32,526,324</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2,595,484</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26,191,483</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3,739,357</a:t>
                      </a:r>
                      <a:endParaRPr lang="zh-CN" altLang="zh-CN" sz="1000">
                        <a:latin typeface="Times New Roman" panose="02020603050405020304" pitchFamily="18" charset="0"/>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40,063,170</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14,286,752</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13,330,888</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12,445,530</a:t>
                      </a:r>
                      <a:endParaRPr lang="zh-CN" altLang="zh-CN" sz="1000">
                        <a:latin typeface="Times New Roman" panose="02020603050405020304" pitchFamily="18" charset="0"/>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98,951,598</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19,303,275</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9,694,378</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9,953,945</a:t>
                      </a:r>
                      <a:endParaRPr lang="zh-CN" altLang="zh-CN" sz="1000">
                        <a:latin typeface="Times New Roman" panose="02020603050405020304" pitchFamily="18" charset="0"/>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39,709,049</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22,140,369</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1,568,259</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16,000,421</a:t>
                      </a:r>
                      <a:endParaRPr lang="zh-CN" altLang="zh-CN" sz="1000">
                        <a:latin typeface="Times New Roman" panose="02020603050405020304" pitchFamily="18" charset="0"/>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6096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宋体" panose="02010600030101010101" pitchFamily="2" charset="-122"/>
                          <a:cs typeface="Times New Roman" panose="02020603050405020304" pitchFamily="18" charset="0"/>
                        </a:rPr>
                        <a:t>2017</a:t>
                      </a:r>
                      <a:endParaRPr lang="en-US" altLang="zh-CN" sz="1000">
                        <a:solidFill>
                          <a:srgbClr val="FF0000"/>
                        </a:solidFill>
                        <a:latin typeface="宋体" panose="02010600030101010101" pitchFamily="2" charset="-122"/>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保费</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赔款</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未决赔款</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结果</a:t>
                      </a:r>
                      <a:endParaRPr lang="zh-CN" altLang="zh-CN" sz="1000">
                        <a:latin typeface="Times New Roman" panose="02020603050405020304" pitchFamily="18" charset="0"/>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37,435,958</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2,110,699</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30,187,350</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5,137,909</a:t>
                      </a:r>
                      <a:endParaRPr lang="zh-CN" altLang="zh-CN" sz="1000">
                        <a:latin typeface="Times New Roman" panose="02020603050405020304" pitchFamily="18" charset="0"/>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44,877,218</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20,299,581</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14,608,301</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9,969,336</a:t>
                      </a:r>
                      <a:endParaRPr lang="zh-CN" altLang="zh-CN" sz="1000">
                        <a:latin typeface="Times New Roman" panose="02020603050405020304" pitchFamily="18" charset="0"/>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46,054,918</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26,848,604</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8,247,246</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10,959,068</a:t>
                      </a:r>
                      <a:endParaRPr lang="zh-CN" altLang="zh-CN" sz="1000">
                        <a:latin typeface="Times New Roman" panose="02020603050405020304" pitchFamily="18" charset="0"/>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6096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宋体" panose="02010600030101010101" pitchFamily="2" charset="-122"/>
                          <a:cs typeface="Times New Roman" panose="02020603050405020304" pitchFamily="18" charset="0"/>
                        </a:rPr>
                        <a:t>2018</a:t>
                      </a:r>
                      <a:endParaRPr lang="en-US" altLang="zh-CN" sz="1000">
                        <a:solidFill>
                          <a:srgbClr val="FF0000"/>
                        </a:solidFill>
                        <a:latin typeface="宋体" panose="02010600030101010101" pitchFamily="2" charset="-122"/>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保费</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赔款</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未决赔款</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结果</a:t>
                      </a:r>
                      <a:endParaRPr lang="zh-CN" altLang="zh-CN" sz="1000">
                        <a:latin typeface="Times New Roman" panose="02020603050405020304" pitchFamily="18" charset="0"/>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41,090,405</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4,771,308</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29,724,444</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6,594,653</a:t>
                      </a:r>
                      <a:endParaRPr lang="zh-CN" altLang="zh-CN" sz="1000">
                        <a:latin typeface="Times New Roman" panose="02020603050405020304" pitchFamily="18" charset="0"/>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48,850,174</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20,037,054</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17,390,281</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11,422,839</a:t>
                      </a:r>
                      <a:endParaRPr lang="zh-CN" altLang="zh-CN" sz="1000">
                        <a:latin typeface="Times New Roman" panose="02020603050405020304" pitchFamily="18" charset="0"/>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6096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宋体" panose="02010600030101010101" pitchFamily="2" charset="-122"/>
                          <a:cs typeface="Times New Roman" panose="02020603050405020304" pitchFamily="18" charset="0"/>
                        </a:rPr>
                        <a:t>2019</a:t>
                      </a:r>
                      <a:endParaRPr lang="en-US" altLang="zh-CN" sz="1000">
                        <a:solidFill>
                          <a:srgbClr val="FF0000"/>
                        </a:solidFill>
                        <a:latin typeface="宋体" panose="02010600030101010101" pitchFamily="2" charset="-122"/>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保费</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赔款</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未决赔款</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结果</a:t>
                      </a:r>
                      <a:endParaRPr lang="zh-CN" altLang="zh-CN" sz="1000">
                        <a:latin typeface="Times New Roman" panose="02020603050405020304" pitchFamily="18" charset="0"/>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42,381,560</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4,654,281</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31,658,899</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6,068,380</a:t>
                      </a:r>
                      <a:endParaRPr lang="zh-CN" altLang="zh-CN" sz="1000">
                        <a:latin typeface="Times New Roman" panose="02020603050405020304" pitchFamily="18" charset="0"/>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47,982,863</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23,182,258</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16,820,000</a:t>
                      </a:r>
                      <a:endParaRPr lang="zh-CN" altLang="zh-CN" sz="1000">
                        <a:latin typeface="Times New Roman" panose="02020603050405020304" pitchFamily="18" charset="0"/>
                        <a:cs typeface="Times New Roman" panose="02020603050405020304" pitchFamily="18" charset="0"/>
                      </a:endParaRPr>
                    </a:p>
                    <a:p>
                      <a:pPr lvl="0" algn="r" eaLnBrk="1" hangingPunct="1">
                        <a:buNone/>
                      </a:pPr>
                      <a:r>
                        <a:rPr lang="en-US" altLang="zh-CN" sz="1000">
                          <a:solidFill>
                            <a:srgbClr val="000000"/>
                          </a:solidFill>
                          <a:latin typeface="宋体" panose="02010600030101010101" pitchFamily="2" charset="-122"/>
                          <a:cs typeface="Times New Roman" panose="02020603050405020304" pitchFamily="18" charset="0"/>
                        </a:rPr>
                        <a:t>7,980,605</a:t>
                      </a:r>
                      <a:endParaRPr lang="zh-CN" altLang="zh-CN" sz="1000">
                        <a:latin typeface="Times New Roman" panose="02020603050405020304" pitchFamily="18" charset="0"/>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95" marR="68595"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graphicFrame>
        <p:nvGraphicFramePr>
          <p:cNvPr id="68652" name="表格 68651"/>
          <p:cNvGraphicFramePr/>
          <p:nvPr>
            <p:custDataLst>
              <p:tags r:id="rId2"/>
            </p:custDataLst>
          </p:nvPr>
        </p:nvGraphicFramePr>
        <p:xfrm>
          <a:off x="1403350" y="4003675"/>
          <a:ext cx="7429500" cy="2684463"/>
        </p:xfrm>
        <a:graphic>
          <a:graphicData uri="http://schemas.openxmlformats.org/drawingml/2006/table">
            <a:tbl>
              <a:tblPr/>
              <a:tblGrid>
                <a:gridCol w="920750"/>
                <a:gridCol w="919163"/>
                <a:gridCol w="730250"/>
                <a:gridCol w="765175"/>
                <a:gridCol w="763587"/>
                <a:gridCol w="739775"/>
                <a:gridCol w="920750"/>
                <a:gridCol w="919163"/>
                <a:gridCol w="750887"/>
              </a:tblGrid>
              <a:tr h="168275">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b="1">
                          <a:solidFill>
                            <a:srgbClr val="000000"/>
                          </a:solidFill>
                          <a:latin typeface="Times New Roman" panose="02020603050405020304" pitchFamily="18" charset="0"/>
                          <a:cs typeface="Times New Roman" panose="02020603050405020304" pitchFamily="18" charset="0"/>
                        </a:rPr>
                        <a:t>年序</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b="1">
                          <a:solidFill>
                            <a:srgbClr val="000000"/>
                          </a:solidFill>
                          <a:latin typeface="Times New Roman" panose="02020603050405020304" pitchFamily="18" charset="0"/>
                          <a:cs typeface="Times New Roman" panose="02020603050405020304" pitchFamily="18" charset="0"/>
                        </a:rPr>
                        <a:t>火险</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indent="400050" algn="ctr" eaLnBrk="1" hangingPunct="1">
                        <a:buNone/>
                      </a:pPr>
                      <a:r>
                        <a:rPr lang="zh-CN" altLang="zh-CN" sz="1100" b="1">
                          <a:solidFill>
                            <a:srgbClr val="000000"/>
                          </a:solidFill>
                          <a:latin typeface="Times New Roman" panose="02020603050405020304" pitchFamily="18" charset="0"/>
                          <a:cs typeface="Times New Roman" panose="02020603050405020304" pitchFamily="18" charset="0"/>
                        </a:rPr>
                        <a:t>意外险</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indent="535305" algn="ctr" eaLnBrk="1" hangingPunct="1">
                        <a:buNone/>
                      </a:pPr>
                      <a:r>
                        <a:rPr lang="zh-CN" altLang="zh-CN" sz="1100" b="1">
                          <a:solidFill>
                            <a:srgbClr val="000000"/>
                          </a:solidFill>
                          <a:latin typeface="Times New Roman" panose="02020603050405020304" pitchFamily="18" charset="0"/>
                          <a:cs typeface="Times New Roman" panose="02020603050405020304" pitchFamily="18" charset="0"/>
                        </a:rPr>
                        <a:t>水险</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indent="400050" algn="ctr" eaLnBrk="1" hangingPunct="1">
                        <a:buNone/>
                      </a:pPr>
                      <a:r>
                        <a:rPr lang="zh-CN" altLang="zh-CN" sz="1100" b="1">
                          <a:solidFill>
                            <a:srgbClr val="000000"/>
                          </a:solidFill>
                          <a:latin typeface="Times New Roman" panose="02020603050405020304" pitchFamily="18" charset="0"/>
                          <a:cs typeface="Times New Roman" panose="02020603050405020304" pitchFamily="18" charset="0"/>
                        </a:rPr>
                        <a:t>航空险</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r>
              <a:tr h="168275">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100" b="1">
                          <a:solidFill>
                            <a:srgbClr val="000000"/>
                          </a:solidFill>
                          <a:latin typeface="Times New Roman" panose="02020603050405020304" pitchFamily="18" charset="0"/>
                          <a:cs typeface="Times New Roman" panose="02020603050405020304" pitchFamily="18" charset="0"/>
                        </a:rPr>
                        <a:t>赔款收入</a:t>
                      </a:r>
                      <a:r>
                        <a:rPr lang="en-US" altLang="zh-CN" sz="1100" b="1">
                          <a:solidFill>
                            <a:srgbClr val="000000"/>
                          </a:solidFill>
                          <a:latin typeface="Times New Roman" panose="02020603050405020304" pitchFamily="18" charset="0"/>
                          <a:cs typeface="Times New Roman" panose="02020603050405020304" pitchFamily="18" charset="0"/>
                        </a:rPr>
                        <a:t>%</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100" b="1">
                          <a:solidFill>
                            <a:srgbClr val="000000"/>
                          </a:solidFill>
                          <a:latin typeface="Times New Roman" panose="02020603050405020304" pitchFamily="18" charset="0"/>
                          <a:cs typeface="Times New Roman" panose="02020603050405020304" pitchFamily="18" charset="0"/>
                        </a:rPr>
                        <a:t>纯保费</a:t>
                      </a:r>
                      <a:r>
                        <a:rPr lang="en-US" altLang="zh-CN" sz="1100" b="1">
                          <a:solidFill>
                            <a:srgbClr val="000000"/>
                          </a:solidFill>
                          <a:latin typeface="Times New Roman" panose="02020603050405020304" pitchFamily="18" charset="0"/>
                          <a:cs typeface="Times New Roman" panose="02020603050405020304" pitchFamily="18" charset="0"/>
                        </a:rPr>
                        <a:t>%</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100" b="1">
                          <a:solidFill>
                            <a:srgbClr val="000000"/>
                          </a:solidFill>
                          <a:latin typeface="Times New Roman" panose="02020603050405020304" pitchFamily="18" charset="0"/>
                          <a:cs typeface="Times New Roman" panose="02020603050405020304" pitchFamily="18" charset="0"/>
                        </a:rPr>
                        <a:t>赔款</a:t>
                      </a:r>
                      <a:r>
                        <a:rPr lang="en-US" altLang="zh-CN" sz="1100" b="1">
                          <a:solidFill>
                            <a:srgbClr val="000000"/>
                          </a:solidFill>
                          <a:latin typeface="Times New Roman" panose="02020603050405020304" pitchFamily="18" charset="0"/>
                          <a:cs typeface="Times New Roman" panose="02020603050405020304" pitchFamily="18" charset="0"/>
                        </a:rPr>
                        <a:t>%</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100" b="1">
                          <a:solidFill>
                            <a:srgbClr val="000000"/>
                          </a:solidFill>
                          <a:latin typeface="Times New Roman" panose="02020603050405020304" pitchFamily="18" charset="0"/>
                          <a:cs typeface="Times New Roman" panose="02020603050405020304" pitchFamily="18" charset="0"/>
                        </a:rPr>
                        <a:t>纯保费</a:t>
                      </a:r>
                      <a:r>
                        <a:rPr lang="en-US" altLang="zh-CN" sz="1100" b="1">
                          <a:solidFill>
                            <a:srgbClr val="000000"/>
                          </a:solidFill>
                          <a:latin typeface="Times New Roman" panose="02020603050405020304" pitchFamily="18" charset="0"/>
                          <a:cs typeface="Times New Roman" panose="02020603050405020304" pitchFamily="18" charset="0"/>
                        </a:rPr>
                        <a:t>%</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100" b="1">
                          <a:solidFill>
                            <a:srgbClr val="000000"/>
                          </a:solidFill>
                          <a:latin typeface="Times New Roman" panose="02020603050405020304" pitchFamily="18" charset="0"/>
                          <a:cs typeface="Times New Roman" panose="02020603050405020304" pitchFamily="18" charset="0"/>
                        </a:rPr>
                        <a:t>赔款</a:t>
                      </a:r>
                      <a:r>
                        <a:rPr lang="en-US" altLang="zh-CN" sz="1100" b="1">
                          <a:solidFill>
                            <a:srgbClr val="000000"/>
                          </a:solidFill>
                          <a:latin typeface="Times New Roman" panose="02020603050405020304" pitchFamily="18" charset="0"/>
                          <a:cs typeface="Times New Roman" panose="02020603050405020304" pitchFamily="18" charset="0"/>
                        </a:rPr>
                        <a:t>%</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100" b="1">
                          <a:solidFill>
                            <a:srgbClr val="000000"/>
                          </a:solidFill>
                          <a:latin typeface="Times New Roman" panose="02020603050405020304" pitchFamily="18" charset="0"/>
                          <a:cs typeface="Times New Roman" panose="02020603050405020304" pitchFamily="18" charset="0"/>
                        </a:rPr>
                        <a:t>纯保费</a:t>
                      </a:r>
                      <a:r>
                        <a:rPr lang="en-US" altLang="zh-CN" sz="1100" b="1">
                          <a:solidFill>
                            <a:srgbClr val="000000"/>
                          </a:solidFill>
                          <a:latin typeface="Times New Roman" panose="02020603050405020304" pitchFamily="18" charset="0"/>
                          <a:cs typeface="Times New Roman" panose="02020603050405020304" pitchFamily="18" charset="0"/>
                        </a:rPr>
                        <a:t>%</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100" b="1">
                          <a:solidFill>
                            <a:srgbClr val="000000"/>
                          </a:solidFill>
                          <a:latin typeface="Times New Roman" panose="02020603050405020304" pitchFamily="18" charset="0"/>
                          <a:cs typeface="Times New Roman" panose="02020603050405020304" pitchFamily="18" charset="0"/>
                        </a:rPr>
                        <a:t>赔款收入</a:t>
                      </a:r>
                      <a:r>
                        <a:rPr lang="en-US" altLang="zh-CN" sz="1100" b="1">
                          <a:solidFill>
                            <a:srgbClr val="000000"/>
                          </a:solidFill>
                          <a:latin typeface="Times New Roman" panose="02020603050405020304" pitchFamily="18" charset="0"/>
                          <a:cs typeface="Times New Roman" panose="02020603050405020304" pitchFamily="18" charset="0"/>
                        </a:rPr>
                        <a:t>%</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100" b="1">
                          <a:solidFill>
                            <a:srgbClr val="000000"/>
                          </a:solidFill>
                          <a:latin typeface="Times New Roman" panose="02020603050405020304" pitchFamily="18" charset="0"/>
                          <a:cs typeface="Times New Roman" panose="02020603050405020304" pitchFamily="18" charset="0"/>
                        </a:rPr>
                        <a:t>纯保费</a:t>
                      </a:r>
                      <a:r>
                        <a:rPr lang="en-US" altLang="zh-CN" sz="1100" b="1">
                          <a:solidFill>
                            <a:srgbClr val="000000"/>
                          </a:solidFill>
                          <a:latin typeface="Times New Roman" panose="02020603050405020304" pitchFamily="18" charset="0"/>
                          <a:cs typeface="Times New Roman" panose="02020603050405020304" pitchFamily="18" charset="0"/>
                        </a:rPr>
                        <a:t>%</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1796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2</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3</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4</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5</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6</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7</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8</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9</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10</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11</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12</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13</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29</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62</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9</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66</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34</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5</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7</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13</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16</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16</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12</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10</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8</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5</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3</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2</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2</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50</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37</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7</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2</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2</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2</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6</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37</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29</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13</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6</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2</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3</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2</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28</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60</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11</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6</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31</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15</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18</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6</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12</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6</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3</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2</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19</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63</a:t>
                      </a:r>
                      <a:endParaRPr lang="zh-CN" altLang="zh-CN" sz="1100">
                        <a:latin typeface="Times New Roman" panose="02020603050405020304" pitchFamily="18" charset="0"/>
                        <a:cs typeface="Times New Roman" panose="02020603050405020304" pitchFamily="18" charset="0"/>
                      </a:endParaRPr>
                    </a:p>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18</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1682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总数</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100</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100</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100</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100</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100</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100</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100</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100">
                          <a:solidFill>
                            <a:srgbClr val="000000"/>
                          </a:solidFill>
                          <a:latin typeface="宋体" panose="02010600030101010101" pitchFamily="2" charset="-122"/>
                          <a:cs typeface="Times New Roman" panose="02020603050405020304" pitchFamily="18" charset="0"/>
                        </a:rPr>
                        <a:t>100</a:t>
                      </a:r>
                      <a:endParaRPr lang="zh-CN" altLang="zh-CN" sz="1100">
                        <a:latin typeface="Times New Roman" panose="02020603050405020304" pitchFamily="18"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
        <p:nvSpPr>
          <p:cNvPr id="68699" name="矩形 1"/>
          <p:cNvSpPr/>
          <p:nvPr/>
        </p:nvSpPr>
        <p:spPr>
          <a:xfrm>
            <a:off x="2795588" y="115888"/>
            <a:ext cx="4316412"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a:spcBef>
                <a:spcPct val="0"/>
              </a:spcBef>
              <a:buClrTx/>
              <a:buSzTx/>
              <a:buNone/>
            </a:pPr>
            <a:r>
              <a:rPr lang="zh-CN" altLang="en-US" sz="1800" b="1"/>
              <a:t>表</a:t>
            </a:r>
            <a:r>
              <a:rPr lang="en-US" altLang="zh-CN" sz="1800" b="1"/>
              <a:t>8-10  XX</a:t>
            </a:r>
            <a:r>
              <a:rPr lang="zh-CN" altLang="en-US" sz="1800" b="1"/>
              <a:t>公司船舶险分保合同统计表</a:t>
            </a:r>
            <a:endParaRPr lang="zh-CN" altLang="en-US" sz="1800"/>
          </a:p>
        </p:txBody>
      </p:sp>
      <p:sp>
        <p:nvSpPr>
          <p:cNvPr id="68700" name="矩形 2"/>
          <p:cNvSpPr/>
          <p:nvPr/>
        </p:nvSpPr>
        <p:spPr>
          <a:xfrm>
            <a:off x="2795588" y="3602038"/>
            <a:ext cx="3732212"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spcBef>
                <a:spcPct val="0"/>
              </a:spcBef>
              <a:buClrTx/>
              <a:buSzTx/>
              <a:buNone/>
            </a:pPr>
            <a:r>
              <a:rPr lang="zh-CN" altLang="en-US" sz="1800" b="1"/>
              <a:t>表</a:t>
            </a:r>
            <a:r>
              <a:rPr lang="en-US" altLang="zh-CN" sz="1800" b="1"/>
              <a:t>8-11  </a:t>
            </a:r>
            <a:r>
              <a:rPr lang="zh-CN" altLang="zh-CN" sz="1800" b="1"/>
              <a:t>××</a:t>
            </a:r>
            <a:r>
              <a:rPr lang="zh-CN" altLang="en-US" sz="1800" b="1"/>
              <a:t>公司超赔合同统计表</a:t>
            </a:r>
            <a:endParaRPr lang="zh-CN" altLang="en-US" sz="180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标题 1"/>
          <p:cNvSpPr>
            <a:spLocks noGrp="1"/>
          </p:cNvSpPr>
          <p:nvPr>
            <p:ph type="title"/>
          </p:nvPr>
        </p:nvSpPr>
        <p:spPr>
          <a:ln/>
        </p:spPr>
        <p:txBody>
          <a:bodyPr vert="horz" wrap="square" lIns="91440" tIns="45720" rIns="91440" bIns="45720" anchor="b"/>
          <a:p>
            <a:r>
              <a:rPr lang="zh-CN" altLang="en-US" sz="2800"/>
              <a:t>二、分入业务的统计与分析</a:t>
            </a:r>
            <a:endParaRPr lang="zh-CN" altLang="en-US" sz="2800"/>
          </a:p>
        </p:txBody>
      </p:sp>
      <p:sp>
        <p:nvSpPr>
          <p:cNvPr id="69634" name="内容占位符 2"/>
          <p:cNvSpPr>
            <a:spLocks noGrp="1"/>
          </p:cNvSpPr>
          <p:nvPr>
            <p:ph idx="1"/>
          </p:nvPr>
        </p:nvSpPr>
        <p:spPr>
          <a:xfrm>
            <a:off x="1370013" y="1500188"/>
            <a:ext cx="7345362" cy="4114800"/>
          </a:xfrm>
          <a:ln/>
        </p:spPr>
        <p:txBody>
          <a:bodyPr vert="horz" wrap="square" lIns="91440" tIns="45720" rIns="91440" bIns="45720" anchor="t"/>
          <a:p>
            <a:pPr>
              <a:buNone/>
            </a:pPr>
            <a:r>
              <a:rPr lang="en-US" altLang="zh-CN" sz="2400"/>
              <a:t>(</a:t>
            </a:r>
            <a:r>
              <a:rPr lang="zh-CN" altLang="en-US" sz="2400"/>
              <a:t>一</a:t>
            </a:r>
            <a:r>
              <a:rPr lang="en-US" altLang="zh-CN" sz="2400"/>
              <a:t>)</a:t>
            </a:r>
            <a:r>
              <a:rPr lang="zh-CN" altLang="en-US" sz="2400"/>
              <a:t>基础统计</a:t>
            </a:r>
            <a:endParaRPr lang="en-US" altLang="zh-CN" sz="2400"/>
          </a:p>
          <a:p>
            <a:r>
              <a:rPr lang="en-US" altLang="zh-CN" sz="2400"/>
              <a:t>1. </a:t>
            </a:r>
            <a:r>
              <a:rPr lang="zh-CN" altLang="en-US" sz="2400"/>
              <a:t>基础统计的项目</a:t>
            </a:r>
            <a:endParaRPr lang="en-US" altLang="zh-CN" sz="2400"/>
          </a:p>
          <a:p>
            <a:pPr>
              <a:buNone/>
            </a:pPr>
            <a:r>
              <a:rPr lang="zh-CN" altLang="en-US" sz="1800"/>
              <a:t>统计的项目有：保费、手续费、赔款、经纪人手续费、准备金和余额等</a:t>
            </a:r>
            <a:endParaRPr lang="en-US" altLang="zh-CN" sz="1800"/>
          </a:p>
          <a:p>
            <a:pPr>
              <a:buNone/>
            </a:pPr>
            <a:r>
              <a:rPr lang="zh-CN" altLang="en-US" sz="1800"/>
              <a:t>。货币单位应按原币，使业务不至受汇率变动的影响。</a:t>
            </a:r>
            <a:endParaRPr lang="en-US" altLang="zh-CN" sz="180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标题 1"/>
          <p:cNvSpPr>
            <a:spLocks noGrp="1"/>
          </p:cNvSpPr>
          <p:nvPr>
            <p:ph type="title"/>
          </p:nvPr>
        </p:nvSpPr>
        <p:spPr>
          <a:ln/>
        </p:spPr>
        <p:txBody>
          <a:bodyPr vert="horz" wrap="square" lIns="91440" tIns="45720" rIns="91440" bIns="45720" anchor="b"/>
          <a:p>
            <a:endParaRPr lang="zh-CN" altLang="en-US"/>
          </a:p>
        </p:txBody>
      </p:sp>
      <p:sp>
        <p:nvSpPr>
          <p:cNvPr id="70658" name="内容占位符 2"/>
          <p:cNvSpPr>
            <a:spLocks noGrp="1"/>
          </p:cNvSpPr>
          <p:nvPr>
            <p:ph idx="1"/>
          </p:nvPr>
        </p:nvSpPr>
        <p:spPr>
          <a:xfrm>
            <a:off x="1370013" y="1528763"/>
            <a:ext cx="7416800" cy="4132262"/>
          </a:xfrm>
          <a:ln/>
        </p:spPr>
        <p:txBody>
          <a:bodyPr vert="horz" wrap="square" lIns="91440" tIns="45720" rIns="91440" bIns="45720" anchor="t"/>
          <a:p>
            <a:pPr>
              <a:buNone/>
            </a:pPr>
            <a:r>
              <a:rPr lang="en-US" altLang="zh-CN" sz="1600"/>
              <a:t>2.</a:t>
            </a:r>
            <a:r>
              <a:rPr lang="zh-CN" altLang="en-US" sz="1600"/>
              <a:t>基础统计分入业务管理</a:t>
            </a:r>
            <a:endParaRPr lang="zh-CN" altLang="en-US" sz="1600"/>
          </a:p>
          <a:p>
            <a:pPr>
              <a:buNone/>
            </a:pPr>
            <a:r>
              <a:rPr lang="en-US" altLang="zh-CN" sz="1600" b="1"/>
              <a:t>    (1)</a:t>
            </a:r>
            <a:r>
              <a:rPr lang="zh-CN" altLang="en-US" sz="1600" b="1"/>
              <a:t>如果分出公司未按合同的规定及时发出业务账单，接受公司应抓紧催询。</a:t>
            </a:r>
            <a:endParaRPr lang="zh-CN" altLang="en-US" sz="1600" b="1"/>
          </a:p>
          <a:p>
            <a:pPr>
              <a:buNone/>
            </a:pPr>
            <a:r>
              <a:rPr lang="en-US" altLang="zh-CN" sz="1600" b="1"/>
              <a:t>    (2)</a:t>
            </a:r>
            <a:r>
              <a:rPr lang="zh-CN" altLang="en-US" sz="1600" b="1"/>
              <a:t>接受公司对业务账单上的接受分成必须与摘要表上所填明的分成进行核对，如有不符，应即查询。</a:t>
            </a:r>
            <a:endParaRPr lang="zh-CN" altLang="en-US" sz="1600" b="1"/>
          </a:p>
          <a:p>
            <a:pPr>
              <a:buNone/>
            </a:pPr>
            <a:r>
              <a:rPr lang="en-US" altLang="zh-CN" sz="1600" b="1"/>
              <a:t>    (3)</a:t>
            </a:r>
            <a:r>
              <a:rPr lang="zh-CN" altLang="en-US" sz="1600" b="1"/>
              <a:t>对于保费应与估价保费核对，如有较大的差别，应向对方查询。</a:t>
            </a:r>
            <a:endParaRPr lang="zh-CN" altLang="en-US" sz="1600" b="1"/>
          </a:p>
          <a:p>
            <a:pPr>
              <a:buNone/>
            </a:pPr>
            <a:r>
              <a:rPr lang="en-US" altLang="zh-CN" sz="1600" b="1"/>
              <a:t>    (4)</a:t>
            </a:r>
            <a:r>
              <a:rPr lang="zh-CN" altLang="en-US" sz="1600" b="1"/>
              <a:t>对于出险通知，应进行登记和汇总，以便估计未决赔款，并应在统计表格内登录。</a:t>
            </a:r>
            <a:endParaRPr lang="zh-CN" altLang="en-US" sz="1600" b="1"/>
          </a:p>
          <a:p>
            <a:pPr>
              <a:buNone/>
            </a:pPr>
            <a:r>
              <a:rPr lang="en-US" altLang="zh-CN" sz="1600" b="1"/>
              <a:t>    (5)</a:t>
            </a:r>
            <a:r>
              <a:rPr lang="zh-CN" altLang="en-US" sz="1600" b="1"/>
              <a:t>对于信用证的开出和调整，也应登记并在统计表格内登录。</a:t>
            </a:r>
            <a:endParaRPr lang="zh-CN" altLang="en-US" sz="1600" b="1"/>
          </a:p>
          <a:p>
            <a:pPr>
              <a:buNone/>
            </a:pPr>
            <a:r>
              <a:rPr lang="en-US" altLang="zh-CN" sz="1600" b="1"/>
              <a:t>    (6)</a:t>
            </a:r>
            <a:r>
              <a:rPr lang="zh-CN" altLang="en-US" sz="1600" b="1"/>
              <a:t>由于分出公司扣存的准备金是接受公司的资产，但是否按规定应退还，会计上如无按合同的分户记录是无法掌握的，因此，业务部门应加强对准备金退还的核查。</a:t>
            </a:r>
            <a:endParaRPr lang="zh-CN" altLang="en-US" sz="1600" b="1"/>
          </a:p>
          <a:p>
            <a:pPr>
              <a:buNone/>
            </a:pPr>
            <a:r>
              <a:rPr lang="en-US" altLang="zh-CN" sz="1600" b="1"/>
              <a:t>    (7)</a:t>
            </a:r>
            <a:r>
              <a:rPr lang="zh-CN" altLang="en-US" sz="1600" b="1"/>
              <a:t>接受公司对于由分出公司所提供的统计数字应与自己的统计资料进行核对，如有较大的差别，应向对方了解。</a:t>
            </a:r>
            <a:endParaRPr lang="zh-CN" altLang="en-US" sz="1600" b="1"/>
          </a:p>
          <a:p>
            <a:pPr>
              <a:buNone/>
            </a:pPr>
            <a:r>
              <a:rPr lang="en-US" altLang="zh-CN" sz="1600" b="1"/>
              <a:t>    (8)</a:t>
            </a:r>
            <a:r>
              <a:rPr lang="zh-CN" altLang="en-US" sz="1600" b="1"/>
              <a:t>根据统计资料计算合同的经营成果，对于经营良好的合同应给予支持，以维持长期和互利的业务关系。</a:t>
            </a:r>
            <a:endParaRPr lang="zh-CN" altLang="en-US" sz="1600" b="1"/>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1"/>
          <p:cNvSpPr>
            <a:spLocks noGrp="1"/>
          </p:cNvSpPr>
          <p:nvPr>
            <p:ph type="title"/>
          </p:nvPr>
        </p:nvSpPr>
        <p:spPr>
          <a:ln/>
        </p:spPr>
        <p:txBody>
          <a:bodyPr vert="horz" wrap="square" lIns="91440" tIns="45720" rIns="91440" bIns="45720" anchor="b"/>
          <a:p>
            <a:r>
              <a:rPr lang="en-US" altLang="zh-CN" sz="2400"/>
              <a:t> </a:t>
            </a:r>
            <a:endParaRPr lang="zh-CN" altLang="en-US" sz="2400"/>
          </a:p>
        </p:txBody>
      </p:sp>
      <p:sp>
        <p:nvSpPr>
          <p:cNvPr id="19458" name="内容占位符 2"/>
          <p:cNvSpPr>
            <a:spLocks noGrp="1"/>
          </p:cNvSpPr>
          <p:nvPr>
            <p:ph idx="1"/>
          </p:nvPr>
        </p:nvSpPr>
        <p:spPr>
          <a:xfrm>
            <a:off x="1370013" y="1500188"/>
            <a:ext cx="6946900" cy="5072062"/>
          </a:xfrm>
          <a:ln/>
        </p:spPr>
        <p:txBody>
          <a:bodyPr vert="horz" wrap="square" lIns="91440" tIns="45720" rIns="91440" bIns="45720" anchor="t"/>
          <a:p>
            <a:r>
              <a:rPr lang="en-US" altLang="zh-CN" sz="2400"/>
              <a:t>(</a:t>
            </a:r>
            <a:r>
              <a:rPr lang="zh-CN" altLang="zh-CN" sz="2400"/>
              <a:t>二</a:t>
            </a:r>
            <a:r>
              <a:rPr lang="en-US" altLang="zh-CN" sz="2400"/>
              <a:t>)</a:t>
            </a:r>
            <a:r>
              <a:rPr lang="zh-CN" altLang="zh-CN" sz="2400"/>
              <a:t>保险统计的任务</a:t>
            </a:r>
            <a:endParaRPr lang="en-US" altLang="zh-CN" sz="2400"/>
          </a:p>
          <a:p>
            <a:pPr lvl="1"/>
            <a:r>
              <a:rPr lang="en-US" altLang="zh-CN" sz="2000"/>
              <a:t>1.</a:t>
            </a:r>
            <a:r>
              <a:rPr lang="zh-CN" altLang="en-US" sz="1600" b="1"/>
              <a:t>研究保险统计指标体系以及各种统计指标的计算方法和分析方法</a:t>
            </a:r>
            <a:endParaRPr lang="zh-CN" altLang="en-US" sz="1600" b="1"/>
          </a:p>
          <a:p>
            <a:pPr lvl="1"/>
            <a:r>
              <a:rPr lang="en-US" altLang="zh-CN" sz="2000"/>
              <a:t>2.</a:t>
            </a:r>
            <a:r>
              <a:rPr lang="zh-CN" altLang="en-US" sz="1600" b="1"/>
              <a:t>分析国家保险计划执行情况</a:t>
            </a:r>
            <a:endParaRPr lang="zh-CN" altLang="en-US" sz="1600" b="1"/>
          </a:p>
          <a:p>
            <a:pPr lvl="1"/>
            <a:r>
              <a:rPr lang="en-US" altLang="zh-CN" sz="2000"/>
              <a:t>3.</a:t>
            </a:r>
            <a:r>
              <a:rPr lang="zh-CN" altLang="en-US" sz="1600" b="1"/>
              <a:t>分析国家保险事业发展的变动趋势和规律性</a:t>
            </a:r>
            <a:endParaRPr lang="en-US" altLang="zh-CN" sz="1600" b="1"/>
          </a:p>
          <a:p>
            <a:pPr lvl="1"/>
            <a:r>
              <a:rPr lang="en-US" altLang="zh-CN" sz="1600"/>
              <a:t>4</a:t>
            </a:r>
            <a:r>
              <a:rPr lang="en-US" altLang="zh-CN" sz="1600" b="1"/>
              <a:t>.</a:t>
            </a:r>
            <a:r>
              <a:rPr lang="zh-CN" altLang="zh-CN" sz="1600" b="1"/>
              <a:t>对国家保险状况进行统计预测</a:t>
            </a:r>
            <a:endParaRPr lang="zh-CN" altLang="zh-CN" sz="1600" b="1"/>
          </a:p>
          <a:p>
            <a:endParaRPr lang="zh-CN" altLang="zh-CN" sz="2000" b="1"/>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1" name="内容占位符 2"/>
          <p:cNvSpPr>
            <a:spLocks noGrp="1"/>
          </p:cNvSpPr>
          <p:nvPr>
            <p:ph idx="1"/>
          </p:nvPr>
        </p:nvSpPr>
        <p:spPr>
          <a:xfrm>
            <a:off x="1403350" y="20638"/>
            <a:ext cx="7313613" cy="614362"/>
          </a:xfrm>
          <a:ln/>
        </p:spPr>
        <p:txBody>
          <a:bodyPr vert="horz" wrap="square" lIns="91440" tIns="45720" rIns="91440" bIns="45720" anchor="t"/>
          <a:p>
            <a:pPr algn="ctr">
              <a:buNone/>
            </a:pPr>
            <a:r>
              <a:rPr lang="zh-CN" altLang="en-US" sz="1600" b="1"/>
              <a:t>表</a:t>
            </a:r>
            <a:r>
              <a:rPr lang="en-US" altLang="zh-CN" sz="1600" b="1"/>
              <a:t>8-12  </a:t>
            </a:r>
            <a:r>
              <a:rPr lang="zh-CN" altLang="en-US" sz="1600" b="1"/>
              <a:t>分入分保业务登记卡</a:t>
            </a:r>
            <a:endParaRPr lang="en-US" altLang="zh-CN" sz="1600" b="1"/>
          </a:p>
          <a:p>
            <a:pPr algn="r">
              <a:buNone/>
            </a:pPr>
            <a:r>
              <a:rPr lang="zh-CN" altLang="en-US" sz="1600" b="1"/>
              <a:t>年</a:t>
            </a:r>
            <a:r>
              <a:rPr lang="en-US" altLang="zh-CN" sz="1600" b="1"/>
              <a:t>   </a:t>
            </a:r>
            <a:r>
              <a:rPr lang="zh-CN" altLang="en-US" sz="1600" b="1"/>
              <a:t>月</a:t>
            </a:r>
            <a:r>
              <a:rPr lang="en-US" altLang="zh-CN" sz="1600" b="1"/>
              <a:t>    </a:t>
            </a:r>
            <a:r>
              <a:rPr lang="zh-CN" altLang="en-US" sz="1600" b="1"/>
              <a:t>日</a:t>
            </a:r>
            <a:r>
              <a:rPr lang="en-US" altLang="zh-CN" sz="1600" b="1"/>
              <a:t>                  </a:t>
            </a:r>
            <a:r>
              <a:rPr lang="zh-CN" altLang="en-US" sz="1600" b="1"/>
              <a:t>货币单位：美元</a:t>
            </a:r>
            <a:endParaRPr lang="en-US" altLang="zh-CN" sz="1600" b="1"/>
          </a:p>
          <a:p>
            <a:pPr algn="r">
              <a:buNone/>
            </a:pPr>
            <a:endParaRPr lang="en-US" altLang="zh-CN" sz="1600" b="1"/>
          </a:p>
          <a:p>
            <a:pPr algn="r">
              <a:buNone/>
            </a:pPr>
            <a:endParaRPr lang="en-US" altLang="zh-CN" sz="1600" b="1"/>
          </a:p>
          <a:p>
            <a:pPr algn="r">
              <a:buNone/>
            </a:pPr>
            <a:endParaRPr lang="en-US" altLang="zh-CN" sz="1600" b="1"/>
          </a:p>
          <a:p>
            <a:pPr algn="r">
              <a:buNone/>
            </a:pPr>
            <a:endParaRPr lang="en-US" altLang="zh-CN" sz="1600" b="1"/>
          </a:p>
          <a:p>
            <a:pPr algn="r">
              <a:buNone/>
            </a:pPr>
            <a:endParaRPr lang="en-US" altLang="zh-CN" sz="1600" b="1"/>
          </a:p>
          <a:p>
            <a:pPr algn="r">
              <a:buNone/>
            </a:pPr>
            <a:endParaRPr lang="en-US" altLang="zh-CN" sz="1600" b="1"/>
          </a:p>
          <a:p>
            <a:pPr algn="r">
              <a:buNone/>
            </a:pPr>
            <a:endParaRPr lang="en-US" altLang="zh-CN" sz="1600" b="1"/>
          </a:p>
          <a:p>
            <a:pPr algn="r">
              <a:buNone/>
            </a:pPr>
            <a:endParaRPr lang="en-US" altLang="zh-CN" sz="1600" b="1"/>
          </a:p>
          <a:p>
            <a:pPr algn="r">
              <a:buNone/>
            </a:pPr>
            <a:endParaRPr lang="en-US" altLang="zh-CN" sz="1600" b="1"/>
          </a:p>
          <a:p>
            <a:pPr algn="r">
              <a:buNone/>
            </a:pPr>
            <a:endParaRPr lang="en-US" altLang="zh-CN" sz="1600" b="1"/>
          </a:p>
          <a:p>
            <a:pPr algn="r">
              <a:buNone/>
            </a:pPr>
            <a:endParaRPr lang="en-US" altLang="zh-CN" sz="1600" b="1"/>
          </a:p>
          <a:p>
            <a:pPr algn="r">
              <a:buNone/>
            </a:pPr>
            <a:endParaRPr lang="en-US" altLang="zh-CN" sz="1600" b="1"/>
          </a:p>
          <a:p>
            <a:pPr algn="r">
              <a:buNone/>
            </a:pPr>
            <a:endParaRPr lang="en-US" altLang="zh-CN" sz="900" b="1"/>
          </a:p>
          <a:p>
            <a:pPr algn="r">
              <a:buNone/>
            </a:pPr>
            <a:endParaRPr lang="zh-CN" altLang="zh-CN" sz="1600"/>
          </a:p>
        </p:txBody>
      </p:sp>
      <p:graphicFrame>
        <p:nvGraphicFramePr>
          <p:cNvPr id="71682" name="表格 71681"/>
          <p:cNvGraphicFramePr/>
          <p:nvPr/>
        </p:nvGraphicFramePr>
        <p:xfrm>
          <a:off x="1187450" y="635000"/>
          <a:ext cx="7358063" cy="6246813"/>
        </p:xfrm>
        <a:graphic>
          <a:graphicData uri="http://schemas.openxmlformats.org/drawingml/2006/table">
            <a:tbl>
              <a:tblPr/>
              <a:tblGrid>
                <a:gridCol w="622300"/>
                <a:gridCol w="360363"/>
                <a:gridCol w="1944687"/>
                <a:gridCol w="1079500"/>
                <a:gridCol w="1079500"/>
                <a:gridCol w="1225550"/>
                <a:gridCol w="1046163"/>
              </a:tblGrid>
              <a:tr h="220663">
                <a:tc rowSpan="2" grid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b="1">
                          <a:solidFill>
                            <a:srgbClr val="000000"/>
                          </a:solidFill>
                          <a:latin typeface="Times New Roman" panose="02020603050405020304" pitchFamily="18" charset="0"/>
                          <a:cs typeface="Times New Roman" panose="02020603050405020304" pitchFamily="18" charset="0"/>
                        </a:rPr>
                        <a:t>项目</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rowSpan="2" hMerge="1">
                  <a:tcPr>
                    <a:lnT w="12700" cap="flat" cmpd="sng">
                      <a:solidFill>
                        <a:schemeClr val="tx1"/>
                      </a:solidFill>
                      <a:prstDash val="solid"/>
                      <a:headEnd type="none" w="med" len="med"/>
                      <a:tailEnd type="none" w="med" len="med"/>
                    </a:lnT>
                  </a:tcPr>
                </a:tc>
                <a:tc rowSpan="2"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b="1">
                          <a:solidFill>
                            <a:srgbClr val="000000"/>
                          </a:solidFill>
                          <a:latin typeface="Times New Roman" panose="02020603050405020304" pitchFamily="18" charset="0"/>
                          <a:cs typeface="Times New Roman" panose="02020603050405020304" pitchFamily="18" charset="0"/>
                        </a:rPr>
                        <a:t>币别（</a:t>
                      </a:r>
                      <a:r>
                        <a:rPr lang="en-US" altLang="zh-CN" sz="1100" b="1">
                          <a:solidFill>
                            <a:srgbClr val="000000"/>
                          </a:solidFill>
                          <a:latin typeface="Times New Roman" panose="02020603050405020304" pitchFamily="18" charset="0"/>
                          <a:cs typeface="Times New Roman" panose="02020603050405020304" pitchFamily="18" charset="0"/>
                        </a:rPr>
                        <a:t>    </a:t>
                      </a:r>
                      <a:r>
                        <a:rPr lang="zh-CN" altLang="zh-CN" sz="1100" b="1">
                          <a:solidFill>
                            <a:srgbClr val="000000"/>
                          </a:solidFill>
                          <a:latin typeface="Times New Roman" panose="02020603050405020304" pitchFamily="18" charset="0"/>
                          <a:cs typeface="Times New Roman" panose="02020603050405020304" pitchFamily="18" charset="0"/>
                        </a:rPr>
                        <a:t>）</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b="1">
                          <a:solidFill>
                            <a:srgbClr val="000000"/>
                          </a:solidFill>
                          <a:latin typeface="Times New Roman" panose="02020603050405020304" pitchFamily="18" charset="0"/>
                          <a:cs typeface="Times New Roman" panose="02020603050405020304" pitchFamily="18" charset="0"/>
                        </a:rPr>
                        <a:t>美元（折合率）</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r>
              <a:tr h="196850">
                <a:tc vMerge="1" gridSpan="3">
                  <a:tcPr>
                    <a:lnL w="12700" cap="flat" cmpd="sng">
                      <a:solidFill>
                        <a:schemeClr val="tx1"/>
                      </a:solidFill>
                      <a:prstDash val="solid"/>
                      <a:headEnd type="none" w="med" len="med"/>
                      <a:tailEnd type="none" w="med" len="med"/>
                    </a:lnL>
                    <a:lnB w="12700" cap="flat" cmpd="sng">
                      <a:solidFill>
                        <a:schemeClr val="tx1"/>
                      </a:solidFill>
                      <a:prstDash val="solid"/>
                      <a:headEnd type="none" w="med" len="med"/>
                      <a:tailEnd type="none" w="med" len="med"/>
                    </a:lnB>
                  </a:tcPr>
                </a:tc>
                <a:tc vMerge="1" hMerge="1">
                  <a:tcPr>
                    <a:lnB w="12700" cap="flat" cmpd="sng">
                      <a:solidFill>
                        <a:schemeClr val="tx1"/>
                      </a:solidFill>
                      <a:prstDash val="solid"/>
                      <a:headEnd type="none" w="med" len="med"/>
                      <a:tailEnd type="none" w="med" len="med"/>
                    </a:lnB>
                  </a:tcPr>
                </a:tc>
                <a:tc vMerge="1" hMerge="1">
                  <a:tcPr>
                    <a:lnR w="12700" cap="flat" cmpd="sng">
                      <a:solidFill>
                        <a:schemeClr val="tx1"/>
                      </a:solidFill>
                      <a:prstDash val="solid"/>
                      <a:headEnd type="none" w="med" len="med"/>
                      <a:tailEnd type="none" w="med" len="med"/>
                    </a:lnR>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b="1">
                          <a:solidFill>
                            <a:srgbClr val="000000"/>
                          </a:solidFill>
                          <a:latin typeface="Times New Roman" panose="02020603050405020304" pitchFamily="18" charset="0"/>
                          <a:cs typeface="Times New Roman" panose="02020603050405020304" pitchFamily="18" charset="0"/>
                        </a:rPr>
                        <a:t>付（借）方</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b="1">
                          <a:solidFill>
                            <a:srgbClr val="000000"/>
                          </a:solidFill>
                          <a:latin typeface="Times New Roman" panose="02020603050405020304" pitchFamily="18" charset="0"/>
                          <a:cs typeface="Times New Roman" panose="02020603050405020304" pitchFamily="18" charset="0"/>
                        </a:rPr>
                        <a:t>收（贷）方</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marL="73025" lvl="0" indent="0" algn="ctr" eaLnBrk="1" hangingPunct="1">
                        <a:buNone/>
                      </a:pPr>
                      <a:r>
                        <a:rPr lang="zh-CN" altLang="zh-CN" sz="1100" b="1">
                          <a:solidFill>
                            <a:srgbClr val="000000"/>
                          </a:solidFill>
                          <a:latin typeface="Times New Roman" panose="02020603050405020304" pitchFamily="18" charset="0"/>
                          <a:cs typeface="Times New Roman" panose="02020603050405020304" pitchFamily="18" charset="0"/>
                        </a:rPr>
                        <a:t>付（借）方</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b="1">
                          <a:solidFill>
                            <a:srgbClr val="000000"/>
                          </a:solidFill>
                          <a:latin typeface="Times New Roman" panose="02020603050405020304" pitchFamily="18" charset="0"/>
                          <a:cs typeface="Times New Roman" panose="02020603050405020304" pitchFamily="18" charset="0"/>
                        </a:rPr>
                        <a:t>收（贷）方</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46062">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保</a:t>
                      </a:r>
                      <a:endParaRPr lang="zh-CN" altLang="zh-CN" sz="1100">
                        <a:latin typeface="Times New Roman" panose="02020603050405020304" pitchFamily="18" charset="0"/>
                        <a:cs typeface="Times New Roman" panose="02020603050405020304" pitchFamily="18" charset="0"/>
                      </a:endParaRPr>
                    </a:p>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费</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退费</a:t>
                      </a:r>
                      <a:r>
                        <a:rPr lang="en-US" altLang="zh-CN" sz="1100">
                          <a:solidFill>
                            <a:srgbClr val="000000"/>
                          </a:solidFill>
                          <a:latin typeface="Times New Roman" panose="02020603050405020304" pitchFamily="18" charset="0"/>
                          <a:cs typeface="Times New Roman" panose="02020603050405020304" pitchFamily="18" charset="0"/>
                        </a:rPr>
                        <a:t>/</a:t>
                      </a:r>
                      <a:r>
                        <a:rPr lang="zh-CN" altLang="zh-CN" sz="1100">
                          <a:solidFill>
                            <a:srgbClr val="000000"/>
                          </a:solidFill>
                          <a:latin typeface="Times New Roman" panose="02020603050405020304" pitchFamily="18" charset="0"/>
                          <a:cs typeface="Times New Roman" panose="02020603050405020304" pitchFamily="18" charset="0"/>
                        </a:rPr>
                        <a:t>保费</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46063">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责任转让</a:t>
                      </a:r>
                      <a:r>
                        <a:rPr lang="en-US" altLang="zh-CN" sz="1100">
                          <a:solidFill>
                            <a:srgbClr val="000000"/>
                          </a:solidFill>
                          <a:latin typeface="Times New Roman" panose="02020603050405020304" pitchFamily="18" charset="0"/>
                          <a:cs typeface="Times New Roman" panose="02020603050405020304" pitchFamily="18" charset="0"/>
                        </a:rPr>
                        <a:t>   </a:t>
                      </a:r>
                      <a:r>
                        <a:rPr lang="zh-CN" altLang="zh-CN" sz="1100">
                          <a:solidFill>
                            <a:srgbClr val="000000"/>
                          </a:solidFill>
                          <a:latin typeface="Times New Roman" panose="02020603050405020304" pitchFamily="18" charset="0"/>
                          <a:cs typeface="Times New Roman" panose="02020603050405020304" pitchFamily="18" charset="0"/>
                        </a:rPr>
                        <a:t>转出</a:t>
                      </a:r>
                      <a:r>
                        <a:rPr lang="en-US" altLang="zh-CN" sz="1100">
                          <a:solidFill>
                            <a:srgbClr val="000000"/>
                          </a:solidFill>
                          <a:latin typeface="Times New Roman" panose="02020603050405020304" pitchFamily="18" charset="0"/>
                          <a:cs typeface="Times New Roman" panose="02020603050405020304" pitchFamily="18" charset="0"/>
                        </a:rPr>
                        <a:t>/</a:t>
                      </a:r>
                      <a:r>
                        <a:rPr lang="zh-CN" altLang="zh-CN" sz="1100">
                          <a:solidFill>
                            <a:srgbClr val="000000"/>
                          </a:solidFill>
                          <a:latin typeface="Times New Roman" panose="02020603050405020304" pitchFamily="18" charset="0"/>
                          <a:cs typeface="Times New Roman" panose="02020603050405020304" pitchFamily="18" charset="0"/>
                        </a:rPr>
                        <a:t>转入</a:t>
                      </a: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47650">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B w="12700" cap="flat" cmpd="sng">
                      <a:solidFill>
                        <a:schemeClr val="tx1"/>
                      </a:solidFill>
                      <a:prstDash val="solid"/>
                      <a:headEnd type="none" w="med" len="med"/>
                      <a:tailEnd type="none" w="med" len="med"/>
                    </a:lnB>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延期保费</a:t>
                      </a:r>
                      <a:r>
                        <a:rPr lang="en-US" altLang="zh-CN" sz="1100">
                          <a:solidFill>
                            <a:srgbClr val="000000"/>
                          </a:solidFill>
                          <a:latin typeface="Times New Roman" panose="02020603050405020304" pitchFamily="18" charset="0"/>
                          <a:cs typeface="Times New Roman" panose="02020603050405020304" pitchFamily="18" charset="0"/>
                        </a:rPr>
                        <a:t>  </a:t>
                      </a:r>
                      <a:r>
                        <a:rPr lang="zh-CN" altLang="zh-CN" sz="1100">
                          <a:solidFill>
                            <a:srgbClr val="000000"/>
                          </a:solidFill>
                          <a:latin typeface="Times New Roman" panose="02020603050405020304" pitchFamily="18" charset="0"/>
                          <a:cs typeface="Times New Roman" panose="02020603050405020304" pitchFamily="18" charset="0"/>
                        </a:rPr>
                        <a:t>扣存</a:t>
                      </a:r>
                      <a:r>
                        <a:rPr lang="en-US" altLang="zh-CN" sz="1100">
                          <a:solidFill>
                            <a:srgbClr val="000000"/>
                          </a:solidFill>
                          <a:latin typeface="Times New Roman" panose="02020603050405020304" pitchFamily="18" charset="0"/>
                          <a:cs typeface="Times New Roman" panose="02020603050405020304" pitchFamily="18" charset="0"/>
                        </a:rPr>
                        <a:t>/</a:t>
                      </a:r>
                      <a:r>
                        <a:rPr lang="zh-CN" altLang="zh-CN" sz="1100">
                          <a:solidFill>
                            <a:srgbClr val="000000"/>
                          </a:solidFill>
                          <a:latin typeface="Times New Roman" panose="02020603050405020304" pitchFamily="18" charset="0"/>
                          <a:cs typeface="Times New Roman" panose="02020603050405020304" pitchFamily="18" charset="0"/>
                        </a:rPr>
                        <a:t>转入</a:t>
                      </a: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460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余额</a:t>
                      </a: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46063">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手</a:t>
                      </a:r>
                      <a:endParaRPr lang="zh-CN" altLang="zh-CN" sz="1100">
                        <a:latin typeface="Times New Roman" panose="02020603050405020304" pitchFamily="18" charset="0"/>
                        <a:cs typeface="Times New Roman" panose="02020603050405020304" pitchFamily="18" charset="0"/>
                      </a:endParaRPr>
                    </a:p>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续</a:t>
                      </a:r>
                      <a:endParaRPr lang="zh-CN" altLang="zh-CN" sz="1100">
                        <a:latin typeface="Times New Roman" panose="02020603050405020304" pitchFamily="18" charset="0"/>
                        <a:cs typeface="Times New Roman" panose="02020603050405020304" pitchFamily="18" charset="0"/>
                      </a:endParaRPr>
                    </a:p>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费</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分保手续费</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46062">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转分手续费</a:t>
                      </a: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46063">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B w="12700" cap="flat" cmpd="sng">
                      <a:solidFill>
                        <a:schemeClr val="tx1"/>
                      </a:solidFill>
                      <a:prstDash val="solid"/>
                      <a:headEnd type="none" w="med" len="med"/>
                      <a:tailEnd type="none" w="med" len="med"/>
                    </a:lnB>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纯益手续费</a:t>
                      </a: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460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余额</a:t>
                      </a: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46063">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赔</a:t>
                      </a:r>
                      <a:endParaRPr lang="zh-CN" altLang="zh-CN" sz="1100">
                        <a:latin typeface="Times New Roman" panose="02020603050405020304" pitchFamily="18" charset="0"/>
                        <a:cs typeface="Times New Roman" panose="02020603050405020304" pitchFamily="18" charset="0"/>
                      </a:endParaRPr>
                    </a:p>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款</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赔款</a:t>
                      </a:r>
                      <a:r>
                        <a:rPr lang="en-US" altLang="zh-CN" sz="1100">
                          <a:solidFill>
                            <a:srgbClr val="000000"/>
                          </a:solidFill>
                          <a:latin typeface="Times New Roman" panose="02020603050405020304" pitchFamily="18" charset="0"/>
                          <a:cs typeface="Times New Roman" panose="02020603050405020304" pitchFamily="18" charset="0"/>
                        </a:rPr>
                        <a:t>/</a:t>
                      </a:r>
                      <a:r>
                        <a:rPr lang="zh-CN" altLang="zh-CN" sz="1100">
                          <a:solidFill>
                            <a:srgbClr val="000000"/>
                          </a:solidFill>
                          <a:latin typeface="Times New Roman" panose="02020603050405020304" pitchFamily="18" charset="0"/>
                          <a:cs typeface="Times New Roman" panose="02020603050405020304" pitchFamily="18" charset="0"/>
                        </a:rPr>
                        <a:t>退回</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46062">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现金赔款</a:t>
                      </a: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168275">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B w="12700" cap="flat" cmpd="sng">
                      <a:solidFill>
                        <a:schemeClr val="tx1"/>
                      </a:solidFill>
                      <a:prstDash val="solid"/>
                      <a:headEnd type="none" w="med" len="med"/>
                      <a:tailEnd type="none" w="med" len="med"/>
                    </a:lnB>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责任转让</a:t>
                      </a:r>
                      <a:r>
                        <a:rPr lang="en-US" altLang="zh-CN" sz="1100">
                          <a:solidFill>
                            <a:srgbClr val="000000"/>
                          </a:solidFill>
                          <a:latin typeface="Times New Roman" panose="02020603050405020304" pitchFamily="18" charset="0"/>
                          <a:cs typeface="Times New Roman" panose="02020603050405020304" pitchFamily="18" charset="0"/>
                        </a:rPr>
                        <a:t>  </a:t>
                      </a:r>
                      <a:r>
                        <a:rPr lang="zh-CN" altLang="zh-CN" sz="1100">
                          <a:solidFill>
                            <a:srgbClr val="000000"/>
                          </a:solidFill>
                          <a:latin typeface="Times New Roman" panose="02020603050405020304" pitchFamily="18" charset="0"/>
                          <a:cs typeface="Times New Roman" panose="02020603050405020304" pitchFamily="18" charset="0"/>
                        </a:rPr>
                        <a:t>转出</a:t>
                      </a:r>
                      <a:r>
                        <a:rPr lang="en-US" altLang="zh-CN" sz="1100">
                          <a:solidFill>
                            <a:srgbClr val="000000"/>
                          </a:solidFill>
                          <a:latin typeface="Times New Roman" panose="02020603050405020304" pitchFamily="18" charset="0"/>
                          <a:cs typeface="Times New Roman" panose="02020603050405020304" pitchFamily="18" charset="0"/>
                        </a:rPr>
                        <a:t>/</a:t>
                      </a:r>
                      <a:r>
                        <a:rPr lang="zh-CN" altLang="zh-CN" sz="1100">
                          <a:solidFill>
                            <a:srgbClr val="000000"/>
                          </a:solidFill>
                          <a:latin typeface="Times New Roman" panose="02020603050405020304" pitchFamily="18" charset="0"/>
                          <a:cs typeface="Times New Roman" panose="02020603050405020304" pitchFamily="18" charset="0"/>
                        </a:rPr>
                        <a:t>转入</a:t>
                      </a: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460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余额</a:t>
                      </a: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46062">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杂</a:t>
                      </a:r>
                      <a:endParaRPr lang="zh-CN" altLang="zh-CN" sz="1100">
                        <a:latin typeface="Times New Roman" panose="02020603050405020304" pitchFamily="18" charset="0"/>
                        <a:cs typeface="Times New Roman" panose="02020603050405020304" pitchFamily="18" charset="0"/>
                      </a:endParaRPr>
                    </a:p>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项</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准备金利息</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46063">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税</a:t>
                      </a:r>
                      <a:r>
                        <a:rPr lang="en-US" altLang="zh-CN" sz="1100">
                          <a:solidFill>
                            <a:srgbClr val="000000"/>
                          </a:solidFill>
                          <a:latin typeface="Times New Roman" panose="02020603050405020304" pitchFamily="18" charset="0"/>
                          <a:cs typeface="Times New Roman" panose="02020603050405020304" pitchFamily="18" charset="0"/>
                        </a:rPr>
                        <a:t>    </a:t>
                      </a:r>
                      <a:r>
                        <a:rPr lang="zh-CN" altLang="zh-CN" sz="1100">
                          <a:solidFill>
                            <a:srgbClr val="000000"/>
                          </a:solidFill>
                          <a:latin typeface="Times New Roman" panose="02020603050405020304" pitchFamily="18" charset="0"/>
                          <a:cs typeface="Times New Roman" panose="02020603050405020304" pitchFamily="18" charset="0"/>
                        </a:rPr>
                        <a:t>款</a:t>
                      </a: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46062">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B w="12700" cap="flat" cmpd="sng">
                      <a:solidFill>
                        <a:schemeClr val="tx1"/>
                      </a:solidFill>
                      <a:prstDash val="solid"/>
                      <a:headEnd type="none" w="med" len="med"/>
                      <a:tailEnd type="none" w="med" len="med"/>
                    </a:lnB>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其</a:t>
                      </a:r>
                      <a:r>
                        <a:rPr lang="en-US" altLang="zh-CN" sz="1100">
                          <a:solidFill>
                            <a:srgbClr val="000000"/>
                          </a:solidFill>
                          <a:latin typeface="Times New Roman" panose="02020603050405020304" pitchFamily="18" charset="0"/>
                          <a:cs typeface="Times New Roman" panose="02020603050405020304" pitchFamily="18" charset="0"/>
                        </a:rPr>
                        <a:t>    </a:t>
                      </a:r>
                      <a:r>
                        <a:rPr lang="zh-CN" altLang="zh-CN" sz="1100">
                          <a:solidFill>
                            <a:srgbClr val="000000"/>
                          </a:solidFill>
                          <a:latin typeface="Times New Roman" panose="02020603050405020304" pitchFamily="18" charset="0"/>
                          <a:cs typeface="Times New Roman" panose="02020603050405020304" pitchFamily="18" charset="0"/>
                        </a:rPr>
                        <a:t>他</a:t>
                      </a: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460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余额</a:t>
                      </a: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46062">
                <a:tc grid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经纪人手续费</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46063">
                <a:tc rowSpan="4"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超</a:t>
                      </a:r>
                      <a:endParaRPr lang="zh-CN" altLang="zh-CN" sz="1100">
                        <a:latin typeface="Times New Roman" panose="02020603050405020304" pitchFamily="18" charset="0"/>
                        <a:cs typeface="Times New Roman" panose="02020603050405020304" pitchFamily="18" charset="0"/>
                      </a:endParaRPr>
                    </a:p>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赔</a:t>
                      </a:r>
                      <a:endParaRPr lang="zh-CN" altLang="zh-CN" sz="1100">
                        <a:latin typeface="Times New Roman" panose="02020603050405020304" pitchFamily="18" charset="0"/>
                        <a:cs typeface="Times New Roman" panose="02020603050405020304" pitchFamily="18" charset="0"/>
                      </a:endParaRPr>
                    </a:p>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保</a:t>
                      </a:r>
                      <a:endParaRPr lang="zh-CN" altLang="zh-CN" sz="1100">
                        <a:latin typeface="Times New Roman" panose="02020603050405020304" pitchFamily="18" charset="0"/>
                        <a:cs typeface="Times New Roman" panose="02020603050405020304" pitchFamily="18" charset="0"/>
                      </a:endParaRPr>
                    </a:p>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障</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rowSpan="4"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付出</a:t>
                      </a:r>
                      <a:r>
                        <a:rPr lang="en-US" altLang="zh-CN" sz="1100">
                          <a:solidFill>
                            <a:srgbClr val="000000"/>
                          </a:solidFill>
                          <a:latin typeface="Times New Roman" panose="02020603050405020304" pitchFamily="18" charset="0"/>
                          <a:cs typeface="Times New Roman" panose="02020603050405020304" pitchFamily="18" charset="0"/>
                        </a:rPr>
                        <a:t>  </a:t>
                      </a:r>
                      <a:r>
                        <a:rPr lang="zh-CN" altLang="zh-CN" sz="1100">
                          <a:solidFill>
                            <a:srgbClr val="000000"/>
                          </a:solidFill>
                          <a:latin typeface="Times New Roman" panose="02020603050405020304" pitchFamily="18" charset="0"/>
                          <a:cs typeface="Times New Roman" panose="02020603050405020304" pitchFamily="18" charset="0"/>
                        </a:rPr>
                        <a:t>保费</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46062">
                <a:tc vMerge="1" gridSpan="2">
                  <a:tcPr>
                    <a:lnL w="12700" cap="flat" cmpd="sng">
                      <a:solidFill>
                        <a:schemeClr val="tx1"/>
                      </a:solidFill>
                      <a:prstDash val="solid"/>
                      <a:headEnd type="none" w="med" len="med"/>
                      <a:tailEnd type="none" w="med" len="med"/>
                    </a:lnL>
                  </a:tcPr>
                </a:tc>
                <a:tc vMerge="1" hMerge="1">
                  <a:tcPr>
                    <a:lnR w="12700" cap="flat" cmpd="sng">
                      <a:solidFill>
                        <a:schemeClr val="tx1"/>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摊回</a:t>
                      </a:r>
                      <a:r>
                        <a:rPr lang="en-US" altLang="zh-CN" sz="1100">
                          <a:solidFill>
                            <a:srgbClr val="000000"/>
                          </a:solidFill>
                          <a:latin typeface="Times New Roman" panose="02020603050405020304" pitchFamily="18" charset="0"/>
                          <a:cs typeface="Times New Roman" panose="02020603050405020304" pitchFamily="18" charset="0"/>
                        </a:rPr>
                        <a:t>  </a:t>
                      </a:r>
                      <a:r>
                        <a:rPr lang="zh-CN" altLang="zh-CN" sz="1100">
                          <a:solidFill>
                            <a:srgbClr val="000000"/>
                          </a:solidFill>
                          <a:latin typeface="Times New Roman" panose="02020603050405020304" pitchFamily="18" charset="0"/>
                          <a:cs typeface="Times New Roman" panose="02020603050405020304" pitchFamily="18" charset="0"/>
                        </a:rPr>
                        <a:t>赔款</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46063">
                <a:tc vMerge="1" gridSpan="2">
                  <a:tcPr>
                    <a:lnL w="12700" cap="flat" cmpd="sng">
                      <a:solidFill>
                        <a:schemeClr val="tx1"/>
                      </a:solidFill>
                      <a:prstDash val="solid"/>
                      <a:headEnd type="none" w="med" len="med"/>
                      <a:tailEnd type="none" w="med" len="med"/>
                    </a:lnL>
                  </a:tcPr>
                </a:tc>
                <a:tc vMerge="1" hMerge="1">
                  <a:tcPr>
                    <a:lnR w="12700" cap="flat" cmpd="sng">
                      <a:solidFill>
                        <a:schemeClr val="tx1"/>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ea typeface="Times New Roman" panose="02020603050405020304" pitchFamily="18" charset="0"/>
                        </a:rPr>
                        <a:t>……</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46062">
                <a:tc vMerge="1" gridSpan="2">
                  <a:tcPr>
                    <a:lnL w="12700" cap="flat" cmpd="sng">
                      <a:solidFill>
                        <a:schemeClr val="tx1"/>
                      </a:solidFill>
                      <a:prstDash val="solid"/>
                      <a:headEnd type="none" w="med" len="med"/>
                      <a:tailEnd type="none" w="med" len="med"/>
                    </a:lnL>
                    <a:lnB w="12700" cap="flat" cmpd="sng">
                      <a:solidFill>
                        <a:schemeClr val="tx1"/>
                      </a:solidFill>
                      <a:prstDash val="solid"/>
                      <a:headEnd type="none" w="med" len="med"/>
                      <a:tailEnd type="none" w="med" len="med"/>
                    </a:lnB>
                  </a:tcPr>
                </a:tc>
                <a:tc vMerge="1" hMerge="1">
                  <a:tcPr>
                    <a:lnR w="12700" cap="flat" cmpd="sng">
                      <a:solidFill>
                        <a:schemeClr val="tx1"/>
                      </a:solidFill>
                      <a:prstDash val="solid"/>
                      <a:headEnd type="none" w="med" len="med"/>
                      <a:tailEnd type="none" w="med" len="med"/>
                    </a:lnR>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余额</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46063">
                <a:tc rowSpan="3"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准</a:t>
                      </a:r>
                      <a:endParaRPr lang="zh-CN" altLang="zh-CN" sz="1100">
                        <a:latin typeface="Times New Roman" panose="02020603050405020304" pitchFamily="18" charset="0"/>
                        <a:cs typeface="Times New Roman" panose="02020603050405020304" pitchFamily="18" charset="0"/>
                      </a:endParaRPr>
                    </a:p>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备</a:t>
                      </a:r>
                      <a:endParaRPr lang="zh-CN" altLang="zh-CN" sz="1100">
                        <a:latin typeface="Times New Roman" panose="02020603050405020304" pitchFamily="18" charset="0"/>
                        <a:cs typeface="Times New Roman" panose="02020603050405020304" pitchFamily="18" charset="0"/>
                      </a:endParaRPr>
                    </a:p>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金</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rowSpan="3"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保费准备金</a:t>
                      </a:r>
                      <a:r>
                        <a:rPr lang="en-US" altLang="zh-CN" sz="1100">
                          <a:solidFill>
                            <a:srgbClr val="000000"/>
                          </a:solidFill>
                          <a:latin typeface="Times New Roman" panose="02020603050405020304" pitchFamily="18" charset="0"/>
                          <a:cs typeface="Times New Roman" panose="02020603050405020304" pitchFamily="18" charset="0"/>
                        </a:rPr>
                        <a:t>  </a:t>
                      </a:r>
                      <a:r>
                        <a:rPr lang="zh-CN" altLang="zh-CN" sz="1100">
                          <a:solidFill>
                            <a:srgbClr val="000000"/>
                          </a:solidFill>
                          <a:latin typeface="Times New Roman" panose="02020603050405020304" pitchFamily="18" charset="0"/>
                          <a:cs typeface="Times New Roman" panose="02020603050405020304" pitchFamily="18" charset="0"/>
                        </a:rPr>
                        <a:t>扣存</a:t>
                      </a:r>
                      <a:r>
                        <a:rPr lang="en-US" altLang="zh-CN" sz="1100">
                          <a:solidFill>
                            <a:srgbClr val="000000"/>
                          </a:solidFill>
                          <a:latin typeface="Times New Roman" panose="02020603050405020304" pitchFamily="18" charset="0"/>
                          <a:cs typeface="Times New Roman" panose="02020603050405020304" pitchFamily="18" charset="0"/>
                        </a:rPr>
                        <a:t>/</a:t>
                      </a:r>
                      <a:r>
                        <a:rPr lang="zh-CN" altLang="zh-CN" sz="1100">
                          <a:solidFill>
                            <a:srgbClr val="000000"/>
                          </a:solidFill>
                          <a:latin typeface="Times New Roman" panose="02020603050405020304" pitchFamily="18" charset="0"/>
                          <a:cs typeface="Times New Roman" panose="02020603050405020304" pitchFamily="18" charset="0"/>
                        </a:rPr>
                        <a:t>退回</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46062">
                <a:tc vMerge="1" gridSpan="2">
                  <a:tcPr>
                    <a:lnL w="12700" cap="flat" cmpd="sng">
                      <a:solidFill>
                        <a:schemeClr val="tx1"/>
                      </a:solidFill>
                      <a:prstDash val="solid"/>
                      <a:headEnd type="none" w="med" len="med"/>
                      <a:tailEnd type="none" w="med" len="med"/>
                    </a:lnL>
                  </a:tcPr>
                </a:tc>
                <a:tc vMerge="1" hMerge="1">
                  <a:tcPr>
                    <a:lnR w="12700" cap="flat" cmpd="sng">
                      <a:solidFill>
                        <a:schemeClr val="tx1"/>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cs typeface="Times New Roman" panose="02020603050405020304" pitchFamily="18" charset="0"/>
                        </a:rPr>
                        <a:t>赔款准备金</a:t>
                      </a:r>
                      <a:r>
                        <a:rPr lang="en-US" altLang="zh-CN" sz="1100">
                          <a:solidFill>
                            <a:srgbClr val="000000"/>
                          </a:solidFill>
                          <a:latin typeface="Times New Roman" panose="02020603050405020304" pitchFamily="18" charset="0"/>
                          <a:cs typeface="Times New Roman" panose="02020603050405020304" pitchFamily="18" charset="0"/>
                        </a:rPr>
                        <a:t>  </a:t>
                      </a:r>
                      <a:r>
                        <a:rPr lang="zh-CN" altLang="zh-CN" sz="1100">
                          <a:solidFill>
                            <a:srgbClr val="000000"/>
                          </a:solidFill>
                          <a:latin typeface="Times New Roman" panose="02020603050405020304" pitchFamily="18" charset="0"/>
                          <a:cs typeface="Times New Roman" panose="02020603050405020304" pitchFamily="18" charset="0"/>
                        </a:rPr>
                        <a:t>扣存</a:t>
                      </a:r>
                      <a:r>
                        <a:rPr lang="en-US" altLang="zh-CN" sz="1100">
                          <a:solidFill>
                            <a:srgbClr val="000000"/>
                          </a:solidFill>
                          <a:latin typeface="Times New Roman" panose="02020603050405020304" pitchFamily="18" charset="0"/>
                          <a:cs typeface="Times New Roman" panose="02020603050405020304" pitchFamily="18" charset="0"/>
                        </a:rPr>
                        <a:t>/</a:t>
                      </a:r>
                      <a:r>
                        <a:rPr lang="zh-CN" altLang="zh-CN" sz="1100">
                          <a:solidFill>
                            <a:srgbClr val="000000"/>
                          </a:solidFill>
                          <a:latin typeface="Times New Roman" panose="02020603050405020304" pitchFamily="18" charset="0"/>
                          <a:cs typeface="Times New Roman" panose="02020603050405020304" pitchFamily="18" charset="0"/>
                        </a:rPr>
                        <a:t>退回</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46063">
                <a:tc vMerge="1" gridSpan="2">
                  <a:tcPr>
                    <a:lnL w="12700" cap="flat" cmpd="sng">
                      <a:solidFill>
                        <a:schemeClr val="tx1"/>
                      </a:solidFill>
                      <a:prstDash val="solid"/>
                      <a:headEnd type="none" w="med" len="med"/>
                      <a:tailEnd type="none" w="med" len="med"/>
                    </a:lnL>
                    <a:lnB w="12700" cap="flat" cmpd="sng">
                      <a:solidFill>
                        <a:schemeClr val="tx1"/>
                      </a:solidFill>
                      <a:prstDash val="solid"/>
                      <a:headEnd type="none" w="med" len="med"/>
                      <a:tailEnd type="none" w="med" len="med"/>
                    </a:lnB>
                  </a:tcPr>
                </a:tc>
                <a:tc vMerge="1" hMerge="1">
                  <a:tcPr>
                    <a:lnR w="12700" cap="flat" cmpd="sng">
                      <a:solidFill>
                        <a:schemeClr val="tx1"/>
                      </a:solidFill>
                      <a:prstDash val="solid"/>
                      <a:headEnd type="none" w="med" len="med"/>
                      <a:tailEnd type="none" w="med" len="med"/>
                    </a:lnR>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ea typeface="Times New Roman" panose="02020603050405020304" pitchFamily="18" charset="0"/>
                        </a:rPr>
                        <a:t>……</a:t>
                      </a:r>
                      <a:endParaRPr lang="zh-CN" altLang="zh-CN" sz="1100">
                        <a:latin typeface="Times New Roman" panose="02020603050405020304" pitchFamily="18" charset="0"/>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100">
                        <a:solidFill>
                          <a:srgbClr val="000000"/>
                        </a:solidFill>
                        <a:latin typeface="宋体" panose="02010600030101010101" pitchFamily="2" charset="-122"/>
                        <a:ea typeface="Times New Roman" panose="02020603050405020304" pitchFamily="18"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100">
                        <a:latin typeface="Verdana" panose="020B0604030504040204" pitchFamily="34" charset="0"/>
                      </a:endParaRPr>
                    </a:p>
                  </a:txBody>
                  <a:tcPr marL="54429" marR="54429"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5" name="标题 1"/>
          <p:cNvSpPr>
            <a:spLocks noGrp="1"/>
          </p:cNvSpPr>
          <p:nvPr>
            <p:ph type="title"/>
          </p:nvPr>
        </p:nvSpPr>
        <p:spPr>
          <a:ln/>
        </p:spPr>
        <p:txBody>
          <a:bodyPr vert="horz" wrap="square" lIns="91440" tIns="45720" rIns="91440" bIns="45720" anchor="b"/>
          <a:p>
            <a:pPr algn="ctr"/>
            <a:r>
              <a:rPr lang="zh-CN" altLang="en-US" sz="1800" b="1"/>
              <a:t>表</a:t>
            </a:r>
            <a:r>
              <a:rPr lang="en-US" altLang="zh-CN" sz="1800" b="1"/>
              <a:t>8-13  </a:t>
            </a:r>
            <a:r>
              <a:rPr lang="zh-CN" altLang="en-US" sz="1800" b="1"/>
              <a:t>分入分保业务统计表</a:t>
            </a:r>
            <a:endParaRPr lang="zh-CN" altLang="en-US" sz="1800"/>
          </a:p>
        </p:txBody>
      </p:sp>
      <p:graphicFrame>
        <p:nvGraphicFramePr>
          <p:cNvPr id="72706" name="表格 72705"/>
          <p:cNvGraphicFramePr/>
          <p:nvPr/>
        </p:nvGraphicFramePr>
        <p:xfrm>
          <a:off x="1403350" y="1700213"/>
          <a:ext cx="7302500" cy="4500562"/>
        </p:xfrm>
        <a:graphic>
          <a:graphicData uri="http://schemas.openxmlformats.org/drawingml/2006/table">
            <a:tbl>
              <a:tblPr/>
              <a:tblGrid>
                <a:gridCol w="549275"/>
                <a:gridCol w="422275"/>
                <a:gridCol w="423863"/>
                <a:gridCol w="287337"/>
                <a:gridCol w="322263"/>
                <a:gridCol w="403225"/>
                <a:gridCol w="604837"/>
                <a:gridCol w="320675"/>
                <a:gridCol w="342900"/>
                <a:gridCol w="671513"/>
                <a:gridCol w="604837"/>
                <a:gridCol w="592138"/>
                <a:gridCol w="363537"/>
                <a:gridCol w="430213"/>
                <a:gridCol w="423862"/>
                <a:gridCol w="539750"/>
              </a:tblGrid>
              <a:tr h="225425">
                <a:tc gridSpan="16">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分保公司（代号</a:t>
                      </a:r>
                      <a:r>
                        <a:rPr lang="en-US" altLang="zh-CN" sz="1200">
                          <a:solidFill>
                            <a:srgbClr val="000000"/>
                          </a:solidFill>
                          <a:latin typeface="Times New Roman" panose="02020603050405020304" pitchFamily="18" charset="0"/>
                          <a:cs typeface="Times New Roman" panose="02020603050405020304" pitchFamily="18" charset="0"/>
                        </a:rPr>
                        <a:t>      </a:t>
                      </a:r>
                      <a:r>
                        <a:rPr lang="zh-CN" altLang="zh-CN" sz="1200">
                          <a:solidFill>
                            <a:srgbClr val="000000"/>
                          </a:solidFill>
                          <a:latin typeface="Times New Roman" panose="02020603050405020304" pitchFamily="18" charset="0"/>
                          <a:cs typeface="Times New Roman" panose="02020603050405020304" pitchFamily="18" charset="0"/>
                        </a:rPr>
                        <a:t>）</a:t>
                      </a:r>
                      <a:r>
                        <a:rPr lang="en-US" altLang="zh-CN" sz="1200">
                          <a:solidFill>
                            <a:srgbClr val="000000"/>
                          </a:solidFill>
                          <a:latin typeface="Times New Roman" panose="02020603050405020304" pitchFamily="18" charset="0"/>
                          <a:cs typeface="Times New Roman" panose="02020603050405020304" pitchFamily="18" charset="0"/>
                        </a:rPr>
                        <a:t>     </a:t>
                      </a:r>
                      <a:r>
                        <a:rPr lang="zh-CN" altLang="zh-CN" sz="1200">
                          <a:solidFill>
                            <a:srgbClr val="000000"/>
                          </a:solidFill>
                          <a:latin typeface="Times New Roman" panose="02020603050405020304" pitchFamily="18" charset="0"/>
                          <a:cs typeface="Times New Roman" panose="02020603050405020304" pitchFamily="18" charset="0"/>
                        </a:rPr>
                        <a:t>国家地区</a:t>
                      </a:r>
                      <a:r>
                        <a:rPr lang="en-US" altLang="zh-CN" sz="1200">
                          <a:solidFill>
                            <a:srgbClr val="000000"/>
                          </a:solidFill>
                          <a:latin typeface="Times New Roman" panose="02020603050405020304" pitchFamily="18" charset="0"/>
                          <a:cs typeface="Times New Roman" panose="02020603050405020304" pitchFamily="18" charset="0"/>
                        </a:rPr>
                        <a:t>   </a:t>
                      </a:r>
                      <a:r>
                        <a:rPr lang="zh-CN" altLang="zh-CN" sz="1200">
                          <a:solidFill>
                            <a:srgbClr val="000000"/>
                          </a:solidFill>
                          <a:latin typeface="Times New Roman" panose="02020603050405020304" pitchFamily="18" charset="0"/>
                          <a:cs typeface="Times New Roman" panose="02020603050405020304" pitchFamily="18" charset="0"/>
                        </a:rPr>
                        <a:t>接受成分</a:t>
                      </a:r>
                      <a:r>
                        <a:rPr lang="en-US" altLang="zh-CN" sz="1200">
                          <a:solidFill>
                            <a:srgbClr val="000000"/>
                          </a:solidFill>
                          <a:latin typeface="Times New Roman" panose="02020603050405020304" pitchFamily="18" charset="0"/>
                          <a:cs typeface="Times New Roman" panose="02020603050405020304" pitchFamily="18" charset="0"/>
                        </a:rPr>
                        <a:t>     </a:t>
                      </a:r>
                      <a:r>
                        <a:rPr lang="zh-CN" altLang="zh-CN" sz="1200">
                          <a:solidFill>
                            <a:srgbClr val="000000"/>
                          </a:solidFill>
                          <a:latin typeface="Times New Roman" panose="02020603050405020304" pitchFamily="18" charset="0"/>
                          <a:cs typeface="Times New Roman" panose="02020603050405020304" pitchFamily="18" charset="0"/>
                        </a:rPr>
                        <a:t>现金赔款额度</a:t>
                      </a:r>
                      <a:r>
                        <a:rPr lang="en-US" altLang="zh-CN" sz="1200">
                          <a:solidFill>
                            <a:srgbClr val="000000"/>
                          </a:solidFill>
                          <a:latin typeface="Times New Roman" panose="02020603050405020304" pitchFamily="18" charset="0"/>
                          <a:cs typeface="Times New Roman" panose="02020603050405020304" pitchFamily="18" charset="0"/>
                        </a:rPr>
                        <a:t>    </a:t>
                      </a:r>
                      <a:r>
                        <a:rPr lang="zh-CN" altLang="zh-CN" sz="1200">
                          <a:solidFill>
                            <a:srgbClr val="000000"/>
                          </a:solidFill>
                          <a:latin typeface="Times New Roman" panose="02020603050405020304" pitchFamily="18" charset="0"/>
                          <a:cs typeface="Times New Roman" panose="02020603050405020304" pitchFamily="18" charset="0"/>
                        </a:rPr>
                        <a:t>估计保费</a:t>
                      </a:r>
                      <a:endParaRPr lang="zh-CN" altLang="zh-CN" sz="1200">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225425">
                <a:tc gridSpan="16">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合同名称（代号</a:t>
                      </a:r>
                      <a:r>
                        <a:rPr lang="en-US" altLang="zh-CN" sz="1200">
                          <a:solidFill>
                            <a:srgbClr val="000000"/>
                          </a:solidFill>
                          <a:latin typeface="Times New Roman" panose="02020603050405020304" pitchFamily="18" charset="0"/>
                          <a:cs typeface="Times New Roman" panose="02020603050405020304" pitchFamily="18" charset="0"/>
                        </a:rPr>
                        <a:t>      </a:t>
                      </a:r>
                      <a:r>
                        <a:rPr lang="zh-CN" altLang="zh-CN" sz="1200">
                          <a:solidFill>
                            <a:srgbClr val="000000"/>
                          </a:solidFill>
                          <a:latin typeface="Times New Roman" panose="02020603050405020304" pitchFamily="18" charset="0"/>
                          <a:cs typeface="Times New Roman" panose="02020603050405020304" pitchFamily="18" charset="0"/>
                        </a:rPr>
                        <a:t>）</a:t>
                      </a:r>
                      <a:r>
                        <a:rPr lang="en-US" altLang="zh-CN" sz="1200">
                          <a:solidFill>
                            <a:srgbClr val="000000"/>
                          </a:solidFill>
                          <a:latin typeface="Times New Roman" panose="02020603050405020304" pitchFamily="18" charset="0"/>
                          <a:cs typeface="Times New Roman" panose="02020603050405020304" pitchFamily="18" charset="0"/>
                        </a:rPr>
                        <a:t>     </a:t>
                      </a:r>
                      <a:r>
                        <a:rPr lang="zh-CN" altLang="zh-CN" sz="1200">
                          <a:solidFill>
                            <a:srgbClr val="000000"/>
                          </a:solidFill>
                          <a:latin typeface="Times New Roman" panose="02020603050405020304" pitchFamily="18" charset="0"/>
                          <a:cs typeface="Times New Roman" panose="02020603050405020304" pitchFamily="18" charset="0"/>
                        </a:rPr>
                        <a:t>业务年度</a:t>
                      </a:r>
                      <a:r>
                        <a:rPr lang="en-US" altLang="zh-CN" sz="1200">
                          <a:solidFill>
                            <a:srgbClr val="000000"/>
                          </a:solidFill>
                          <a:latin typeface="Times New Roman" panose="02020603050405020304" pitchFamily="18" charset="0"/>
                          <a:cs typeface="Times New Roman" panose="02020603050405020304" pitchFamily="18" charset="0"/>
                        </a:rPr>
                        <a:t>   </a:t>
                      </a:r>
                      <a:r>
                        <a:rPr lang="zh-CN" altLang="zh-CN" sz="1200">
                          <a:solidFill>
                            <a:srgbClr val="000000"/>
                          </a:solidFill>
                          <a:latin typeface="Times New Roman" panose="02020603050405020304" pitchFamily="18" charset="0"/>
                          <a:cs typeface="Times New Roman" panose="02020603050405020304" pitchFamily="18" charset="0"/>
                        </a:rPr>
                        <a:t>账单时期</a:t>
                      </a:r>
                      <a:r>
                        <a:rPr lang="en-US" altLang="zh-CN" sz="1200">
                          <a:solidFill>
                            <a:srgbClr val="000000"/>
                          </a:solidFill>
                          <a:latin typeface="Times New Roman" panose="02020603050405020304" pitchFamily="18" charset="0"/>
                          <a:cs typeface="Times New Roman" panose="02020603050405020304" pitchFamily="18" charset="0"/>
                        </a:rPr>
                        <a:t>     </a:t>
                      </a:r>
                      <a:r>
                        <a:rPr lang="zh-CN" altLang="zh-CN" sz="1200">
                          <a:solidFill>
                            <a:srgbClr val="000000"/>
                          </a:solidFill>
                          <a:latin typeface="Times New Roman" panose="02020603050405020304" pitchFamily="18" charset="0"/>
                          <a:cs typeface="Times New Roman" panose="02020603050405020304" pitchFamily="18" charset="0"/>
                        </a:rPr>
                        <a:t>经纪人（代号</a:t>
                      </a:r>
                      <a:r>
                        <a:rPr lang="en-US" altLang="zh-CN" sz="1200">
                          <a:solidFill>
                            <a:srgbClr val="000000"/>
                          </a:solidFill>
                          <a:latin typeface="Times New Roman" panose="02020603050405020304" pitchFamily="18" charset="0"/>
                          <a:cs typeface="Times New Roman" panose="02020603050405020304" pitchFamily="18" charset="0"/>
                        </a:rPr>
                        <a:t>       </a:t>
                      </a:r>
                      <a:r>
                        <a:rPr lang="zh-CN" altLang="zh-CN" sz="1200">
                          <a:solidFill>
                            <a:srgbClr val="000000"/>
                          </a:solidFill>
                          <a:latin typeface="Times New Roman" panose="02020603050405020304" pitchFamily="18" charset="0"/>
                          <a:cs typeface="Times New Roman" panose="02020603050405020304" pitchFamily="18" charset="0"/>
                        </a:rPr>
                        <a:t>）</a:t>
                      </a:r>
                      <a:endParaRPr lang="zh-CN" altLang="zh-CN" sz="1200">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225425">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卡分号</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账单期</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币别</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分保费</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手续费</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赔款</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杂项</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经纪人手续费</a:t>
                      </a:r>
                      <a:r>
                        <a:rPr lang="en-US" altLang="zh-CN" sz="1200">
                          <a:solidFill>
                            <a:srgbClr val="000000"/>
                          </a:solidFill>
                          <a:latin typeface="Times New Roman" panose="02020603050405020304" pitchFamily="18" charset="0"/>
                          <a:cs typeface="Times New Roman" panose="02020603050405020304" pitchFamily="18" charset="0"/>
                        </a:rPr>
                        <a:t>%</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准备金</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总余额</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未决赔款</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备注</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统计</a:t>
                      </a:r>
                      <a:endParaRPr lang="zh-CN" altLang="zh-CN" sz="1200">
                        <a:latin typeface="Times New Roman" panose="02020603050405020304" pitchFamily="18" charset="0"/>
                        <a:cs typeface="Times New Roman" panose="02020603050405020304" pitchFamily="18" charset="0"/>
                      </a:endParaRPr>
                    </a:p>
                    <a:p>
                      <a:pPr lvl="0" algn="ctr"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日期</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3838">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年</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期</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分保</a:t>
                      </a:r>
                      <a:endParaRPr lang="zh-CN" altLang="zh-CN" sz="1200">
                        <a:latin typeface="Times New Roman" panose="02020603050405020304" pitchFamily="18" charset="0"/>
                        <a:cs typeface="Times New Roman" panose="02020603050405020304" pitchFamily="18" charset="0"/>
                      </a:endParaRPr>
                    </a:p>
                    <a:p>
                      <a:pPr lvl="0" algn="ctr" eaLnBrk="1" hangingPunct="1">
                        <a:buNone/>
                      </a:pPr>
                      <a:r>
                        <a:rPr lang="en-US" altLang="zh-CN" sz="1200">
                          <a:solidFill>
                            <a:srgbClr val="000000"/>
                          </a:solidFill>
                          <a:latin typeface="宋体" panose="02010600030101010101" pitchFamily="2" charset="-122"/>
                          <a:cs typeface="Times New Roman" panose="02020603050405020304" pitchFamily="18" charset="0"/>
                        </a:rPr>
                        <a:t>%</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纯益</a:t>
                      </a:r>
                      <a:endParaRPr lang="zh-CN" altLang="zh-CN" sz="1200">
                        <a:latin typeface="Times New Roman" panose="02020603050405020304" pitchFamily="18" charset="0"/>
                        <a:cs typeface="Times New Roman" panose="02020603050405020304" pitchFamily="18" charset="0"/>
                      </a:endParaRPr>
                    </a:p>
                    <a:p>
                      <a:pPr lvl="0" algn="ctr" eaLnBrk="1" hangingPunct="1">
                        <a:buNone/>
                      </a:pPr>
                      <a:r>
                        <a:rPr lang="en-US" altLang="zh-CN" sz="1200">
                          <a:solidFill>
                            <a:srgbClr val="000000"/>
                          </a:solidFill>
                          <a:latin typeface="宋体" panose="02010600030101010101" pitchFamily="2" charset="-122"/>
                          <a:cs typeface="Times New Roman" panose="02020603050405020304" pitchFamily="18" charset="0"/>
                        </a:rPr>
                        <a:t>%</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保费</a:t>
                      </a:r>
                      <a:r>
                        <a:rPr lang="en-US" altLang="zh-CN" sz="1200">
                          <a:solidFill>
                            <a:srgbClr val="000000"/>
                          </a:solidFill>
                          <a:latin typeface="Times New Roman" panose="02020603050405020304" pitchFamily="18" charset="0"/>
                          <a:cs typeface="Times New Roman" panose="02020603050405020304" pitchFamily="18" charset="0"/>
                        </a:rPr>
                        <a:t>%</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赔款</a:t>
                      </a:r>
                      <a:r>
                        <a:rPr lang="en-US" altLang="zh-CN" sz="1200">
                          <a:solidFill>
                            <a:srgbClr val="000000"/>
                          </a:solidFill>
                          <a:latin typeface="Times New Roman" panose="02020603050405020304" pitchFamily="18" charset="0"/>
                          <a:cs typeface="Times New Roman" panose="02020603050405020304" pitchFamily="18" charset="0"/>
                        </a:rPr>
                        <a:t>%</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r>
              <a:tr h="45085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扣存退回</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扣存退回</a:t>
                      </a:r>
                      <a:endParaRPr lang="zh-CN" altLang="zh-CN" sz="12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r>
              <a:tr h="2238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54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54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54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38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54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54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38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54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54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54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38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54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54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0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29" name="标题 1"/>
          <p:cNvSpPr>
            <a:spLocks noGrp="1"/>
          </p:cNvSpPr>
          <p:nvPr>
            <p:ph type="title"/>
          </p:nvPr>
        </p:nvSpPr>
        <p:spPr>
          <a:ln/>
        </p:spPr>
        <p:txBody>
          <a:bodyPr vert="horz" wrap="square" lIns="91440" tIns="45720" rIns="91440" bIns="45720" anchor="b"/>
          <a:p>
            <a:r>
              <a:rPr lang="en-US" altLang="zh-CN" sz="2400"/>
              <a:t> (</a:t>
            </a:r>
            <a:r>
              <a:rPr lang="zh-CN" altLang="en-US" sz="2400"/>
              <a:t>二</a:t>
            </a:r>
            <a:r>
              <a:rPr lang="en-US" altLang="zh-CN" sz="2400"/>
              <a:t>)</a:t>
            </a:r>
            <a:r>
              <a:rPr lang="zh-CN" altLang="en-US" sz="2400"/>
              <a:t>综合统计</a:t>
            </a:r>
            <a:endParaRPr lang="zh-CN" altLang="en-US" sz="2400"/>
          </a:p>
        </p:txBody>
      </p:sp>
      <p:sp>
        <p:nvSpPr>
          <p:cNvPr id="73730" name="内容占位符 2"/>
          <p:cNvSpPr>
            <a:spLocks noGrp="1"/>
          </p:cNvSpPr>
          <p:nvPr>
            <p:ph idx="1"/>
          </p:nvPr>
        </p:nvSpPr>
        <p:spPr>
          <a:xfrm>
            <a:off x="827088" y="1528763"/>
            <a:ext cx="7959725" cy="4779962"/>
          </a:xfrm>
          <a:ln/>
        </p:spPr>
        <p:txBody>
          <a:bodyPr vert="horz" wrap="square" lIns="91440" tIns="45720" rIns="91440" bIns="45720" anchor="t"/>
          <a:p>
            <a:r>
              <a:rPr lang="en-US" altLang="zh-CN" sz="2400"/>
              <a:t>1.</a:t>
            </a:r>
            <a:r>
              <a:rPr lang="zh-CN" altLang="en-US" sz="2400"/>
              <a:t>按业务年度、业务种类和分保方式的统计</a:t>
            </a:r>
            <a:endParaRPr lang="en-US" altLang="zh-CN" sz="2400"/>
          </a:p>
          <a:p>
            <a:pPr>
              <a:buNone/>
            </a:pPr>
            <a:r>
              <a:rPr lang="en-US" altLang="zh-CN" sz="1800"/>
              <a:t>     </a:t>
            </a:r>
            <a:r>
              <a:rPr lang="zh-CN" altLang="en-US" sz="1800"/>
              <a:t>这是指按业务年度，而不是按会计年度，分别业务种类和分保方式进行的统计。</a:t>
            </a:r>
            <a:endParaRPr lang="zh-CN" altLang="en-US" sz="1800"/>
          </a:p>
          <a:p>
            <a:r>
              <a:rPr lang="zh-CN" altLang="zh-CN" sz="1800" b="1"/>
              <a:t>①</a:t>
            </a:r>
            <a:r>
              <a:rPr lang="zh-CN" altLang="en-US" sz="1800" b="1"/>
              <a:t>按业务种类。如火险、水险、航空险和责任险等。</a:t>
            </a:r>
            <a:endParaRPr lang="zh-CN" altLang="en-US" sz="1800" b="1"/>
          </a:p>
          <a:p>
            <a:r>
              <a:rPr lang="zh-CN" altLang="zh-CN" sz="1800" b="1"/>
              <a:t>②</a:t>
            </a:r>
            <a:r>
              <a:rPr lang="zh-CN" altLang="en-US" sz="1800" b="1"/>
              <a:t>按分保安排方法。</a:t>
            </a:r>
            <a:endParaRPr lang="en-US" altLang="zh-CN" sz="1800" b="1"/>
          </a:p>
          <a:p>
            <a:pPr>
              <a:buNone/>
            </a:pPr>
            <a:r>
              <a:rPr lang="en-US" altLang="zh-CN" sz="1800"/>
              <a:t>     </a:t>
            </a:r>
            <a:r>
              <a:rPr lang="zh-CN" altLang="en-US" sz="1800"/>
              <a:t>如临时分保，又可细分为比例和非比例分保；合同分保，也可细分为比例和非比例分保。比例合同又可再分为成数和溢额分保；非比例合同，又可分为低层、中层和高层。</a:t>
            </a:r>
            <a:endParaRPr lang="zh-CN" altLang="en-US" sz="1800"/>
          </a:p>
          <a:p>
            <a:pPr>
              <a:buNone/>
            </a:pPr>
            <a:r>
              <a:rPr lang="en-US" altLang="zh-CN" sz="1800"/>
              <a:t>     </a:t>
            </a:r>
            <a:r>
              <a:rPr lang="zh-CN" altLang="en-US" sz="1800"/>
              <a:t>交换分入业务，应与其他分入业务分别统计，以便对交换结果进行单独的</a:t>
            </a:r>
            <a:r>
              <a:rPr lang="zh-CN" altLang="zh-CN" sz="1800"/>
              <a:t>分析了解</a:t>
            </a:r>
            <a:endParaRPr lang="en-US" altLang="zh-CN" sz="1800"/>
          </a:p>
          <a:p>
            <a:pPr>
              <a:buFont typeface="Wingdings" panose="05000000000000000000" pitchFamily="2" charset="2"/>
              <a:buChar char="l"/>
            </a:pPr>
            <a:r>
              <a:rPr lang="en-US" altLang="zh-CN" sz="1800"/>
              <a:t> 2.</a:t>
            </a:r>
            <a:r>
              <a:rPr lang="zh-CN" altLang="zh-CN" sz="1800"/>
              <a:t>按合同经营成果的统计</a:t>
            </a:r>
            <a:r>
              <a:rPr lang="en-US" altLang="zh-CN" sz="1800"/>
              <a:t>   </a:t>
            </a:r>
            <a:endParaRPr lang="en-US" altLang="zh-CN" sz="1800"/>
          </a:p>
          <a:p>
            <a:pPr>
              <a:buNone/>
            </a:pPr>
            <a:r>
              <a:rPr lang="" altLang="en-US" sz="1800"/>
              <a:t>    </a:t>
            </a:r>
            <a:r>
              <a:rPr lang="zh-CN" altLang="en-US" sz="1800"/>
              <a:t>这是根据基础统计方面的合同经营成果，按业务种类和分保方式的汇总统</a:t>
            </a:r>
            <a:endParaRPr lang="en-US" altLang="zh-CN" sz="1800"/>
          </a:p>
          <a:p>
            <a:pPr>
              <a:buNone/>
            </a:pPr>
            <a:r>
              <a:rPr lang="zh-CN" altLang="en-US" sz="1800"/>
              <a:t>计，以便进一步了解业务经盈亏的全面情况。</a:t>
            </a:r>
            <a:endParaRPr lang="zh-CN" altLang="zh-CN" sz="1800"/>
          </a:p>
          <a:p>
            <a:pPr>
              <a:buNone/>
            </a:pPr>
            <a:endParaRPr lang="en-US" altLang="zh-CN" sz="180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标题 1"/>
          <p:cNvSpPr>
            <a:spLocks noGrp="1"/>
          </p:cNvSpPr>
          <p:nvPr>
            <p:ph type="title"/>
          </p:nvPr>
        </p:nvSpPr>
        <p:spPr>
          <a:ln/>
        </p:spPr>
        <p:txBody>
          <a:bodyPr vert="horz" wrap="square" lIns="91440" tIns="45720" rIns="91440" bIns="45720" anchor="b"/>
          <a:p>
            <a:endParaRPr lang="zh-CN" altLang="en-US"/>
          </a:p>
        </p:txBody>
      </p:sp>
      <p:sp>
        <p:nvSpPr>
          <p:cNvPr id="74754" name="内容占位符 2"/>
          <p:cNvSpPr>
            <a:spLocks noGrp="1"/>
          </p:cNvSpPr>
          <p:nvPr>
            <p:ph idx="1"/>
          </p:nvPr>
        </p:nvSpPr>
        <p:spPr>
          <a:xfrm>
            <a:off x="857250" y="1528763"/>
            <a:ext cx="7929563" cy="676275"/>
          </a:xfrm>
          <a:ln/>
        </p:spPr>
        <p:txBody>
          <a:bodyPr vert="horz" wrap="square" lIns="91440" tIns="45720" rIns="91440" bIns="45720" anchor="t"/>
          <a:p>
            <a:pPr algn="ctr">
              <a:buNone/>
            </a:pPr>
            <a:r>
              <a:rPr lang="zh-CN" altLang="en-US" sz="1800" b="1"/>
              <a:t>表</a:t>
            </a:r>
            <a:r>
              <a:rPr lang="en-US" altLang="zh-CN" sz="1800" b="1"/>
              <a:t>8-14  </a:t>
            </a:r>
            <a:r>
              <a:rPr lang="zh-CN" altLang="en-US" sz="1800" b="1"/>
              <a:t>火险业务统计表</a:t>
            </a:r>
            <a:endParaRPr lang="zh-CN" altLang="en-US" sz="1800"/>
          </a:p>
          <a:p>
            <a:pPr>
              <a:buNone/>
            </a:pPr>
            <a:r>
              <a:rPr lang="en-US" altLang="zh-CN" sz="1800" b="1"/>
              <a:t>     </a:t>
            </a:r>
            <a:r>
              <a:rPr lang="zh-CN" altLang="en-US" sz="1800" b="1"/>
              <a:t>业务年度：</a:t>
            </a:r>
            <a:endParaRPr lang="zh-CN" altLang="en-US" sz="1800" b="1"/>
          </a:p>
        </p:txBody>
      </p:sp>
      <p:graphicFrame>
        <p:nvGraphicFramePr>
          <p:cNvPr id="74755" name="表格 74754"/>
          <p:cNvGraphicFramePr/>
          <p:nvPr/>
        </p:nvGraphicFramePr>
        <p:xfrm>
          <a:off x="1039813" y="2224088"/>
          <a:ext cx="7643812" cy="3243262"/>
        </p:xfrm>
        <a:graphic>
          <a:graphicData uri="http://schemas.openxmlformats.org/drawingml/2006/table">
            <a:tbl>
              <a:tblPr/>
              <a:tblGrid>
                <a:gridCol w="1314450"/>
                <a:gridCol w="1643063"/>
                <a:gridCol w="1644650"/>
                <a:gridCol w="1644650"/>
                <a:gridCol w="782637"/>
                <a:gridCol w="614363"/>
              </a:tblGrid>
              <a:tr h="274638">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分保方式方法</a:t>
                      </a:r>
                      <a:endParaRPr lang="zh-CN" altLang="zh-CN">
                        <a:latin typeface="Times New Roman" panose="02020603050405020304" pitchFamily="18" charset="0"/>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保费</a:t>
                      </a:r>
                      <a:endParaRPr lang="zh-CN" altLang="zh-CN">
                        <a:latin typeface="Times New Roman" panose="02020603050405020304" pitchFamily="18" charset="0"/>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手续和费用</a:t>
                      </a:r>
                      <a:endParaRPr lang="zh-CN" altLang="zh-CN">
                        <a:latin typeface="Times New Roman" panose="02020603050405020304" pitchFamily="18" charset="0"/>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赔款</a:t>
                      </a:r>
                      <a:endParaRPr lang="zh-CN" altLang="zh-CN">
                        <a:latin typeface="Times New Roman" panose="02020603050405020304" pitchFamily="18" charset="0"/>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余额</a:t>
                      </a:r>
                      <a:endParaRPr lang="zh-CN" altLang="zh-CN">
                        <a:latin typeface="Times New Roman" panose="02020603050405020304" pitchFamily="18" charset="0"/>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96862">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临</a:t>
                      </a:r>
                      <a:endParaRPr lang="zh-CN" altLang="zh-CN">
                        <a:latin typeface="Times New Roman" panose="02020603050405020304" pitchFamily="18" charset="0"/>
                        <a:cs typeface="Times New Roman" panose="02020603050405020304" pitchFamily="18" charset="0"/>
                      </a:endParaRPr>
                    </a:p>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分</a:t>
                      </a:r>
                      <a:endParaRPr lang="zh-CN" altLang="zh-CN">
                        <a:latin typeface="Times New Roman" panose="02020603050405020304" pitchFamily="18" charset="0"/>
                        <a:ea typeface="Times New Roman" panose="02020603050405020304" pitchFamily="18" charset="0"/>
                      </a:endParaRPr>
                    </a:p>
                  </a:txBody>
                  <a:tcPr marL="68533" marR="68533"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比例</a:t>
                      </a:r>
                      <a:endParaRPr lang="zh-CN" altLang="zh-CN">
                        <a:latin typeface="Times New Roman" panose="02020603050405020304" pitchFamily="18" charset="0"/>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96863">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非比例</a:t>
                      </a:r>
                      <a:endParaRPr lang="zh-CN" altLang="zh-CN">
                        <a:latin typeface="Times New Roman" panose="02020603050405020304" pitchFamily="18" charset="0"/>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96862">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小计</a:t>
                      </a:r>
                      <a:endParaRPr lang="zh-CN" altLang="zh-CN">
                        <a:latin typeface="Times New Roman" panose="02020603050405020304" pitchFamily="18" charset="0"/>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96863">
                <a:tc rowSpan="6">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合</a:t>
                      </a:r>
                      <a:endParaRPr lang="zh-CN" altLang="zh-CN">
                        <a:latin typeface="Times New Roman" panose="02020603050405020304" pitchFamily="18" charset="0"/>
                        <a:cs typeface="Times New Roman" panose="02020603050405020304" pitchFamily="18" charset="0"/>
                      </a:endParaRPr>
                    </a:p>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同</a:t>
                      </a:r>
                      <a:endParaRPr lang="zh-CN" altLang="zh-CN">
                        <a:latin typeface="Times New Roman" panose="02020603050405020304" pitchFamily="18" charset="0"/>
                        <a:ea typeface="Times New Roman" panose="02020603050405020304" pitchFamily="18" charset="0"/>
                      </a:endParaRPr>
                    </a:p>
                  </a:txBody>
                  <a:tcPr marL="68533" marR="68533"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比</a:t>
                      </a:r>
                      <a:endParaRPr lang="zh-CN" altLang="zh-CN">
                        <a:latin typeface="Times New Roman" panose="02020603050405020304" pitchFamily="18" charset="0"/>
                        <a:cs typeface="Times New Roman" panose="02020603050405020304" pitchFamily="18" charset="0"/>
                      </a:endParaRPr>
                    </a:p>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例</a:t>
                      </a:r>
                      <a:endParaRPr lang="zh-CN" altLang="zh-CN">
                        <a:latin typeface="Times New Roman" panose="02020603050405020304" pitchFamily="18" charset="0"/>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成数</a:t>
                      </a:r>
                      <a:endParaRPr lang="zh-CN" altLang="zh-CN">
                        <a:latin typeface="Times New Roman" panose="02020603050405020304" pitchFamily="18" charset="0"/>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96862">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溢额</a:t>
                      </a:r>
                      <a:endParaRPr lang="zh-CN" altLang="zh-CN">
                        <a:latin typeface="Times New Roman" panose="02020603050405020304" pitchFamily="18" charset="0"/>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96863">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非</a:t>
                      </a:r>
                      <a:endParaRPr lang="zh-CN" altLang="zh-CN">
                        <a:latin typeface="Times New Roman" panose="02020603050405020304" pitchFamily="18" charset="0"/>
                        <a:cs typeface="Times New Roman" panose="02020603050405020304" pitchFamily="18" charset="0"/>
                      </a:endParaRPr>
                    </a:p>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比</a:t>
                      </a:r>
                      <a:endParaRPr lang="zh-CN" altLang="zh-CN">
                        <a:latin typeface="Times New Roman" panose="02020603050405020304" pitchFamily="18" charset="0"/>
                        <a:cs typeface="Times New Roman" panose="02020603050405020304" pitchFamily="18" charset="0"/>
                      </a:endParaRPr>
                    </a:p>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例</a:t>
                      </a:r>
                      <a:endParaRPr lang="zh-CN" altLang="zh-CN">
                        <a:latin typeface="Times New Roman" panose="02020603050405020304" pitchFamily="18" charset="0"/>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低层</a:t>
                      </a:r>
                      <a:endParaRPr lang="zh-CN" altLang="zh-CN">
                        <a:latin typeface="Times New Roman" panose="02020603050405020304" pitchFamily="18" charset="0"/>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96862">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中层</a:t>
                      </a:r>
                      <a:endParaRPr lang="zh-CN" altLang="zh-CN">
                        <a:latin typeface="Times New Roman" panose="02020603050405020304" pitchFamily="18" charset="0"/>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96863">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高层</a:t>
                      </a:r>
                      <a:endParaRPr lang="zh-CN" altLang="zh-CN">
                        <a:latin typeface="Times New Roman" panose="02020603050405020304" pitchFamily="18" charset="0"/>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96862">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小计</a:t>
                      </a:r>
                      <a:endParaRPr lang="zh-CN" altLang="zh-CN">
                        <a:latin typeface="Times New Roman" panose="02020603050405020304" pitchFamily="18" charset="0"/>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96863">
                <a:tc grid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共计</a:t>
                      </a:r>
                      <a:endParaRPr lang="zh-CN" altLang="zh-CN">
                        <a:latin typeface="Times New Roman" panose="02020603050405020304" pitchFamily="18" charset="0"/>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33" marR="6853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7" name="标题 1"/>
          <p:cNvSpPr>
            <a:spLocks noGrp="1"/>
          </p:cNvSpPr>
          <p:nvPr>
            <p:ph type="title"/>
          </p:nvPr>
        </p:nvSpPr>
        <p:spPr>
          <a:ln/>
        </p:spPr>
        <p:txBody>
          <a:bodyPr vert="horz" wrap="square" lIns="91440" tIns="45720" rIns="91440" bIns="45720" anchor="b"/>
          <a:p>
            <a:r>
              <a:rPr lang="zh-CN" altLang="zh-CN" sz="2400" b="1"/>
              <a:t>表</a:t>
            </a:r>
            <a:r>
              <a:rPr lang="en-US" altLang="zh-CN" sz="2400" b="1"/>
              <a:t>8-15  2019</a:t>
            </a:r>
            <a:r>
              <a:rPr lang="zh-CN" altLang="zh-CN" sz="2400" b="1"/>
              <a:t>年火险比例合同经营成果汇总统计表</a:t>
            </a:r>
            <a:endParaRPr lang="zh-CN" altLang="en-US" sz="2400"/>
          </a:p>
        </p:txBody>
      </p:sp>
      <p:graphicFrame>
        <p:nvGraphicFramePr>
          <p:cNvPr id="75778" name="表格 75777"/>
          <p:cNvGraphicFramePr/>
          <p:nvPr/>
        </p:nvGraphicFramePr>
        <p:xfrm>
          <a:off x="1214438" y="1500188"/>
          <a:ext cx="7500937" cy="4675187"/>
        </p:xfrm>
        <a:graphic>
          <a:graphicData uri="http://schemas.openxmlformats.org/drawingml/2006/table">
            <a:tbl>
              <a:tblPr/>
              <a:tblGrid>
                <a:gridCol w="1468438"/>
                <a:gridCol w="1468437"/>
                <a:gridCol w="708025"/>
                <a:gridCol w="865188"/>
                <a:gridCol w="1079500"/>
                <a:gridCol w="936625"/>
                <a:gridCol w="974725"/>
              </a:tblGrid>
              <a:tr h="274638">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900">
                          <a:solidFill>
                            <a:srgbClr val="000000"/>
                          </a:solidFill>
                          <a:latin typeface="Times New Roman" panose="02020603050405020304" pitchFamily="18" charset="0"/>
                          <a:cs typeface="Times New Roman" panose="02020603050405020304" pitchFamily="18" charset="0"/>
                        </a:rPr>
                        <a:t>盈亏额度</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900">
                          <a:solidFill>
                            <a:srgbClr val="000000"/>
                          </a:solidFill>
                          <a:latin typeface="Times New Roman" panose="02020603050405020304" pitchFamily="18" charset="0"/>
                          <a:cs typeface="Times New Roman" panose="02020603050405020304" pitchFamily="18" charset="0"/>
                        </a:rPr>
                        <a:t>合同数</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900">
                          <a:solidFill>
                            <a:srgbClr val="000000"/>
                          </a:solidFill>
                          <a:latin typeface="Times New Roman" panose="02020603050405020304" pitchFamily="18" charset="0"/>
                          <a:cs typeface="Times New Roman" panose="02020603050405020304" pitchFamily="18" charset="0"/>
                        </a:rPr>
                        <a:t>已满期</a:t>
                      </a:r>
                      <a:endParaRPr lang="zh-CN" altLang="zh-CN" sz="900">
                        <a:latin typeface="Times New Roman" panose="02020603050405020304" pitchFamily="18" charset="0"/>
                        <a:cs typeface="Times New Roman" panose="02020603050405020304" pitchFamily="18" charset="0"/>
                      </a:endParaRPr>
                    </a:p>
                    <a:p>
                      <a:pPr lvl="0" algn="ctr" eaLnBrk="1" hangingPunct="1">
                        <a:buNone/>
                      </a:pPr>
                      <a:r>
                        <a:rPr lang="zh-CN" altLang="zh-CN" sz="900">
                          <a:solidFill>
                            <a:srgbClr val="000000"/>
                          </a:solidFill>
                          <a:latin typeface="Times New Roman" panose="02020603050405020304" pitchFamily="18" charset="0"/>
                          <a:cs typeface="Times New Roman" panose="02020603050405020304" pitchFamily="18" charset="0"/>
                        </a:rPr>
                        <a:t>保费</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900">
                          <a:solidFill>
                            <a:srgbClr val="000000"/>
                          </a:solidFill>
                          <a:latin typeface="Times New Roman" panose="02020603050405020304" pitchFamily="18" charset="0"/>
                          <a:cs typeface="Times New Roman" panose="02020603050405020304" pitchFamily="18" charset="0"/>
                        </a:rPr>
                        <a:t>手续费</a:t>
                      </a:r>
                      <a:endParaRPr lang="zh-CN" altLang="zh-CN" sz="900">
                        <a:latin typeface="Times New Roman" panose="02020603050405020304" pitchFamily="18" charset="0"/>
                        <a:cs typeface="Times New Roman" panose="02020603050405020304" pitchFamily="18" charset="0"/>
                      </a:endParaRPr>
                    </a:p>
                    <a:p>
                      <a:pPr lvl="0" algn="ctr" eaLnBrk="1" hangingPunct="1">
                        <a:buNone/>
                      </a:pPr>
                      <a:r>
                        <a:rPr lang="zh-CN" altLang="zh-CN" sz="900">
                          <a:solidFill>
                            <a:srgbClr val="000000"/>
                          </a:solidFill>
                          <a:latin typeface="Times New Roman" panose="02020603050405020304" pitchFamily="18" charset="0"/>
                          <a:cs typeface="Times New Roman" panose="02020603050405020304" pitchFamily="18" charset="0"/>
                        </a:rPr>
                        <a:t>及费用</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900">
                          <a:solidFill>
                            <a:srgbClr val="000000"/>
                          </a:solidFill>
                          <a:latin typeface="Times New Roman" panose="02020603050405020304" pitchFamily="18" charset="0"/>
                          <a:cs typeface="Times New Roman" panose="02020603050405020304" pitchFamily="18" charset="0"/>
                        </a:rPr>
                        <a:t>发生赔款</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900">
                          <a:solidFill>
                            <a:srgbClr val="000000"/>
                          </a:solidFill>
                          <a:latin typeface="Times New Roman" panose="02020603050405020304" pitchFamily="18" charset="0"/>
                          <a:cs typeface="Times New Roman" panose="02020603050405020304" pitchFamily="18" charset="0"/>
                        </a:rPr>
                        <a:t>余额</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58775">
                <a:tc rowSpan="4">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900">
                          <a:solidFill>
                            <a:srgbClr val="000000"/>
                          </a:solidFill>
                          <a:latin typeface="Times New Roman" panose="02020603050405020304" pitchFamily="18" charset="0"/>
                          <a:cs typeface="Times New Roman" panose="02020603050405020304" pitchFamily="18" charset="0"/>
                        </a:rPr>
                        <a:t>盈</a:t>
                      </a:r>
                      <a:endParaRPr lang="zh-CN" altLang="zh-CN" sz="900">
                        <a:latin typeface="Times New Roman" panose="02020603050405020304" pitchFamily="18" charset="0"/>
                        <a:cs typeface="Times New Roman" panose="02020603050405020304" pitchFamily="18" charset="0"/>
                      </a:endParaRPr>
                    </a:p>
                    <a:p>
                      <a:pPr lvl="0" algn="ctr" eaLnBrk="1" hangingPunct="1">
                        <a:buNone/>
                      </a:pPr>
                      <a:r>
                        <a:rPr lang="zh-CN" altLang="zh-CN" sz="900">
                          <a:solidFill>
                            <a:srgbClr val="000000"/>
                          </a:solidFill>
                          <a:latin typeface="Times New Roman" panose="02020603050405020304" pitchFamily="18" charset="0"/>
                          <a:cs typeface="Times New Roman" panose="02020603050405020304" pitchFamily="18" charset="0"/>
                        </a:rPr>
                        <a:t>余</a:t>
                      </a:r>
                      <a:endParaRPr lang="zh-CN" altLang="zh-CN" sz="900">
                        <a:latin typeface="Times New Roman" panose="02020603050405020304" pitchFamily="18" charset="0"/>
                        <a:cs typeface="Times New Roman" panose="02020603050405020304" pitchFamily="18" charset="0"/>
                      </a:endParaRPr>
                    </a:p>
                    <a:p>
                      <a:pPr lvl="0" algn="ctr" eaLnBrk="1" hangingPunct="1">
                        <a:buNone/>
                      </a:pPr>
                      <a:r>
                        <a:rPr lang="zh-CN" altLang="zh-CN" sz="900">
                          <a:solidFill>
                            <a:srgbClr val="000000"/>
                          </a:solidFill>
                          <a:latin typeface="Times New Roman" panose="02020603050405020304" pitchFamily="18" charset="0"/>
                          <a:cs typeface="Times New Roman" panose="02020603050405020304" pitchFamily="18" charset="0"/>
                        </a:rPr>
                        <a:t>额</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900">
                          <a:solidFill>
                            <a:srgbClr val="000000"/>
                          </a:solidFill>
                          <a:latin typeface="宋体" panose="02010600030101010101" pitchFamily="2" charset="-122"/>
                          <a:cs typeface="Times New Roman" panose="02020603050405020304" pitchFamily="18" charset="0"/>
                        </a:rPr>
                        <a:t>5,000</a:t>
                      </a:r>
                      <a:r>
                        <a:rPr lang="zh-CN" altLang="zh-CN" sz="900">
                          <a:solidFill>
                            <a:srgbClr val="000000"/>
                          </a:solidFill>
                          <a:latin typeface="Times New Roman" panose="02020603050405020304" pitchFamily="18" charset="0"/>
                          <a:cs typeface="Times New Roman" panose="02020603050405020304" pitchFamily="18" charset="0"/>
                        </a:rPr>
                        <a:t>以下</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70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2,500,000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800,000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1,600,000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100,000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2387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900">
                          <a:solidFill>
                            <a:srgbClr val="000000"/>
                          </a:solidFill>
                          <a:latin typeface="宋体" panose="02010600030101010101" pitchFamily="2" charset="-122"/>
                          <a:cs typeface="Times New Roman" panose="02020603050405020304" pitchFamily="18" charset="0"/>
                        </a:rPr>
                        <a:t>5,000~10,000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18</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1,300,000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416,000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780,000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104,000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49262">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900">
                          <a:solidFill>
                            <a:srgbClr val="000000"/>
                          </a:solidFill>
                          <a:latin typeface="宋体" panose="02010600030101010101" pitchFamily="2" charset="-122"/>
                          <a:cs typeface="Times New Roman" panose="02020603050405020304" pitchFamily="18" charset="0"/>
                        </a:rPr>
                        <a:t>10,000</a:t>
                      </a:r>
                      <a:r>
                        <a:rPr lang="zh-CN" altLang="zh-CN" sz="900">
                          <a:solidFill>
                            <a:srgbClr val="000000"/>
                          </a:solidFill>
                          <a:latin typeface="Times New Roman" panose="02020603050405020304" pitchFamily="18" charset="0"/>
                          <a:cs typeface="Times New Roman" panose="02020603050405020304" pitchFamily="18" charset="0"/>
                        </a:rPr>
                        <a:t>以上</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2</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200,000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64,000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110,000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26,000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2387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900">
                          <a:solidFill>
                            <a:srgbClr val="000000"/>
                          </a:solidFill>
                          <a:latin typeface="Times New Roman" panose="02020603050405020304" pitchFamily="18" charset="0"/>
                          <a:cs typeface="Times New Roman" panose="02020603050405020304" pitchFamily="18" charset="0"/>
                        </a:rPr>
                        <a:t>小计</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90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4,000,000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1,280,000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2,490,000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230,000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23875">
                <a:tc rowSpan="4">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900">
                          <a:solidFill>
                            <a:srgbClr val="000000"/>
                          </a:solidFill>
                          <a:latin typeface="Times New Roman" panose="02020603050405020304" pitchFamily="18" charset="0"/>
                          <a:cs typeface="Times New Roman" panose="02020603050405020304" pitchFamily="18" charset="0"/>
                        </a:rPr>
                        <a:t>亏</a:t>
                      </a:r>
                      <a:endParaRPr lang="zh-CN" altLang="zh-CN" sz="900">
                        <a:latin typeface="Times New Roman" panose="02020603050405020304" pitchFamily="18" charset="0"/>
                        <a:cs typeface="Times New Roman" panose="02020603050405020304" pitchFamily="18" charset="0"/>
                      </a:endParaRPr>
                    </a:p>
                    <a:p>
                      <a:pPr lvl="0" algn="ctr" eaLnBrk="1" hangingPunct="1">
                        <a:buNone/>
                      </a:pPr>
                      <a:r>
                        <a:rPr lang="zh-CN" altLang="zh-CN" sz="900">
                          <a:solidFill>
                            <a:srgbClr val="000000"/>
                          </a:solidFill>
                          <a:latin typeface="Times New Roman" panose="02020603050405020304" pitchFamily="18" charset="0"/>
                          <a:cs typeface="Times New Roman" panose="02020603050405020304" pitchFamily="18" charset="0"/>
                        </a:rPr>
                        <a:t>损</a:t>
                      </a:r>
                      <a:endParaRPr lang="zh-CN" altLang="zh-CN" sz="900">
                        <a:latin typeface="Times New Roman" panose="02020603050405020304" pitchFamily="18" charset="0"/>
                        <a:cs typeface="Times New Roman" panose="02020603050405020304" pitchFamily="18" charset="0"/>
                      </a:endParaRPr>
                    </a:p>
                    <a:p>
                      <a:pPr lvl="0" algn="ctr" eaLnBrk="1" hangingPunct="1">
                        <a:buNone/>
                      </a:pPr>
                      <a:r>
                        <a:rPr lang="zh-CN" altLang="zh-CN" sz="900">
                          <a:solidFill>
                            <a:srgbClr val="000000"/>
                          </a:solidFill>
                          <a:latin typeface="Times New Roman" panose="02020603050405020304" pitchFamily="18" charset="0"/>
                          <a:cs typeface="Times New Roman" panose="02020603050405020304" pitchFamily="18" charset="0"/>
                        </a:rPr>
                        <a:t>额</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900">
                          <a:solidFill>
                            <a:srgbClr val="000000"/>
                          </a:solidFill>
                          <a:latin typeface="宋体" panose="02010600030101010101" pitchFamily="2" charset="-122"/>
                          <a:cs typeface="Times New Roman" panose="02020603050405020304" pitchFamily="18" charset="0"/>
                        </a:rPr>
                        <a:t>5,000</a:t>
                      </a:r>
                      <a:r>
                        <a:rPr lang="zh-CN" altLang="zh-CN" sz="900">
                          <a:solidFill>
                            <a:srgbClr val="000000"/>
                          </a:solidFill>
                          <a:latin typeface="Times New Roman" panose="02020603050405020304" pitchFamily="18" charset="0"/>
                          <a:cs typeface="Times New Roman" panose="02020603050405020304" pitchFamily="18" charset="0"/>
                        </a:rPr>
                        <a:t>以下</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6</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500,000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160,000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370,000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-30,000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2387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900">
                          <a:solidFill>
                            <a:srgbClr val="000000"/>
                          </a:solidFill>
                          <a:latin typeface="宋体" panose="02010600030101010101" pitchFamily="2" charset="-122"/>
                          <a:cs typeface="Times New Roman" panose="02020603050405020304" pitchFamily="18" charset="0"/>
                        </a:rPr>
                        <a:t>5,000~10,000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3</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400,000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128,000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300,000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-28,000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2387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900">
                          <a:solidFill>
                            <a:srgbClr val="000000"/>
                          </a:solidFill>
                          <a:latin typeface="宋体" panose="02010600030101010101" pitchFamily="2" charset="-122"/>
                          <a:cs typeface="Times New Roman" panose="02020603050405020304" pitchFamily="18" charset="0"/>
                        </a:rPr>
                        <a:t>10,000</a:t>
                      </a:r>
                      <a:r>
                        <a:rPr lang="zh-CN" altLang="zh-CN" sz="900">
                          <a:solidFill>
                            <a:srgbClr val="000000"/>
                          </a:solidFill>
                          <a:latin typeface="Times New Roman" panose="02020603050405020304" pitchFamily="18" charset="0"/>
                          <a:cs typeface="Times New Roman" panose="02020603050405020304" pitchFamily="18" charset="0"/>
                        </a:rPr>
                        <a:t>以上</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1</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100,000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32,000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80,000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-12,000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2387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zh-CN" altLang="zh-CN" sz="900">
                          <a:solidFill>
                            <a:srgbClr val="000000"/>
                          </a:solidFill>
                          <a:latin typeface="Times New Roman" panose="02020603050405020304" pitchFamily="18" charset="0"/>
                          <a:cs typeface="Times New Roman" panose="02020603050405020304" pitchFamily="18" charset="0"/>
                        </a:rPr>
                        <a:t>小</a:t>
                      </a:r>
                      <a:r>
                        <a:rPr lang="en-US" altLang="zh-CN" sz="900">
                          <a:solidFill>
                            <a:srgbClr val="000000"/>
                          </a:solidFill>
                          <a:latin typeface="Times New Roman" panose="02020603050405020304" pitchFamily="18" charset="0"/>
                          <a:cs typeface="Times New Roman" panose="02020603050405020304" pitchFamily="18" charset="0"/>
                        </a:rPr>
                        <a:t>   </a:t>
                      </a:r>
                      <a:r>
                        <a:rPr lang="zh-CN" altLang="zh-CN" sz="900">
                          <a:solidFill>
                            <a:srgbClr val="000000"/>
                          </a:solidFill>
                          <a:latin typeface="Times New Roman" panose="02020603050405020304" pitchFamily="18" charset="0"/>
                          <a:cs typeface="Times New Roman" panose="02020603050405020304" pitchFamily="18" charset="0"/>
                        </a:rPr>
                        <a:t>计</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10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1,000,000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320,000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750,000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-70,000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49263">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900">
                          <a:solidFill>
                            <a:srgbClr val="000000"/>
                          </a:solidFill>
                          <a:latin typeface="Times New Roman" panose="02020603050405020304" pitchFamily="18" charset="0"/>
                          <a:cs typeface="Times New Roman" panose="02020603050405020304" pitchFamily="18" charset="0"/>
                        </a:rPr>
                        <a:t>共计</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100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5,000,000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1,600,000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3,240,000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900">
                          <a:solidFill>
                            <a:srgbClr val="000000"/>
                          </a:solidFill>
                          <a:latin typeface="宋体" panose="02010600030101010101" pitchFamily="2" charset="-122"/>
                          <a:cs typeface="Times New Roman" panose="02020603050405020304" pitchFamily="18" charset="0"/>
                        </a:rPr>
                        <a:t>16,000</a:t>
                      </a:r>
                      <a:endParaRPr lang="zh-CN" altLang="zh-CN" sz="900">
                        <a:latin typeface="Times New Roman" panose="02020603050405020304" pitchFamily="18" charset="0"/>
                        <a:ea typeface="Times New Roman" panose="02020603050405020304" pitchFamily="18" charset="0"/>
                      </a:endParaRPr>
                    </a:p>
                  </a:txBody>
                  <a:tcPr marL="27646" marR="2764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标题 1"/>
          <p:cNvSpPr>
            <a:spLocks noGrp="1"/>
          </p:cNvSpPr>
          <p:nvPr>
            <p:ph type="title"/>
          </p:nvPr>
        </p:nvSpPr>
        <p:spPr>
          <a:ln/>
        </p:spPr>
        <p:txBody>
          <a:bodyPr vert="horz" wrap="square" lIns="91440" tIns="45720" rIns="91440" bIns="45720" anchor="b"/>
          <a:p>
            <a:endParaRPr lang="zh-CN" altLang="en-US"/>
          </a:p>
        </p:txBody>
      </p:sp>
      <p:sp>
        <p:nvSpPr>
          <p:cNvPr id="76802" name="内容占位符 2"/>
          <p:cNvSpPr>
            <a:spLocks noGrp="1"/>
          </p:cNvSpPr>
          <p:nvPr>
            <p:ph idx="1"/>
          </p:nvPr>
        </p:nvSpPr>
        <p:spPr>
          <a:xfrm>
            <a:off x="857250" y="1528763"/>
            <a:ext cx="7929563" cy="3771900"/>
          </a:xfrm>
          <a:ln/>
        </p:spPr>
        <p:txBody>
          <a:bodyPr vert="horz" wrap="square" lIns="91440" tIns="45720" rIns="91440" bIns="45720" anchor="t"/>
          <a:p>
            <a:r>
              <a:rPr lang="en-US" altLang="zh-CN" sz="2400"/>
              <a:t>3.</a:t>
            </a:r>
            <a:r>
              <a:rPr lang="zh-CN" altLang="en-US" sz="2400"/>
              <a:t>按会计年度的统计</a:t>
            </a:r>
            <a:endParaRPr lang="en-US" altLang="zh-CN" sz="2400"/>
          </a:p>
          <a:p>
            <a:pPr>
              <a:buNone/>
            </a:pPr>
            <a:r>
              <a:rPr lang="en-US" altLang="zh-CN" sz="1800"/>
              <a:t>     </a:t>
            </a:r>
            <a:r>
              <a:rPr lang="zh-CN" altLang="en-US" sz="1800"/>
              <a:t>在基础统计方面</a:t>
            </a:r>
            <a:r>
              <a:rPr lang="en-US" altLang="zh-CN" sz="1800"/>
              <a:t>,</a:t>
            </a:r>
            <a:r>
              <a:rPr lang="zh-CN" altLang="en-US" sz="1800"/>
              <a:t>各种业务情况，是按业务年度进行统计的。</a:t>
            </a:r>
            <a:endParaRPr lang="en-US" altLang="zh-CN" sz="1800"/>
          </a:p>
          <a:p>
            <a:pPr>
              <a:buFont typeface="Wingdings" panose="05000000000000000000" pitchFamily="2" charset="2"/>
              <a:buChar char="l"/>
            </a:pPr>
            <a:r>
              <a:rPr lang="en-US" altLang="zh-CN" sz="2400"/>
              <a:t>4.</a:t>
            </a:r>
            <a:r>
              <a:rPr lang="zh-CN" altLang="en-US" sz="2400"/>
              <a:t>按国家和地区的统计</a:t>
            </a:r>
            <a:endParaRPr lang="zh-CN" altLang="en-US" sz="2400"/>
          </a:p>
          <a:p>
            <a:r>
              <a:rPr lang="zh-CN" altLang="en-US" sz="1800"/>
              <a:t>这是指分别国家或地区进行的统计。</a:t>
            </a:r>
            <a:endParaRPr lang="zh-CN" altLang="en-US" sz="1800"/>
          </a:p>
          <a:p>
            <a:r>
              <a:rPr lang="en-US" altLang="zh-CN" sz="2400"/>
              <a:t>5.</a:t>
            </a:r>
            <a:r>
              <a:rPr lang="zh-CN" altLang="en-US" sz="2400"/>
              <a:t>按经纪公司的统计</a:t>
            </a:r>
            <a:endParaRPr lang="en-US" altLang="zh-CN" sz="2400"/>
          </a:p>
          <a:p>
            <a:pPr>
              <a:buNone/>
            </a:pPr>
            <a:r>
              <a:rPr lang="en-US" altLang="zh-CN" sz="1800"/>
              <a:t>     </a:t>
            </a:r>
            <a:r>
              <a:rPr lang="zh-CN" altLang="en-US" sz="1800"/>
              <a:t>这项工作为了便于了解经纪人介绍的分入业务的情况</a:t>
            </a:r>
            <a:endParaRPr lang="zh-CN" altLang="en-US" sz="1800"/>
          </a:p>
          <a:p>
            <a:r>
              <a:rPr lang="en-US" altLang="zh-CN" sz="2400"/>
              <a:t>6.</a:t>
            </a:r>
            <a:r>
              <a:rPr lang="zh-CN" altLang="en-US" sz="2400"/>
              <a:t>按分出公司的统计</a:t>
            </a:r>
            <a:endParaRPr lang="en-US" altLang="zh-CN" sz="2400"/>
          </a:p>
          <a:p>
            <a:pPr>
              <a:buNone/>
            </a:pPr>
            <a:r>
              <a:rPr lang="" altLang="en-US" sz="1800"/>
              <a:t>    </a:t>
            </a:r>
            <a:r>
              <a:rPr lang="zh-CN" altLang="en-US" sz="1800"/>
              <a:t>接受公司可视某业务的实际情况，参考上述分类和统计表格，制定合适的统计制度和统计表。编制赔案报表送交分出部门，据以通知转分接受公司，或编制赔款账要求对方赔付</a:t>
            </a:r>
            <a:endParaRPr lang="zh-CN" altLang="en-US" sz="1800"/>
          </a:p>
          <a:p>
            <a:pPr>
              <a:buNone/>
            </a:pPr>
            <a:endParaRPr lang="zh-CN" altLang="zh-CN" sz="24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标题 1"/>
          <p:cNvSpPr txBox="1"/>
          <p:nvPr/>
        </p:nvSpPr>
        <p:spPr>
          <a:xfrm>
            <a:off x="1258888" y="836613"/>
            <a:ext cx="7313612" cy="544512"/>
          </a:xfrm>
          <a:prstGeom prst="rect">
            <a:avLst/>
          </a:prstGeom>
          <a:noFill/>
          <a:ln w="9525">
            <a:noFill/>
          </a:ln>
        </p:spPr>
        <p:txBody>
          <a:bodyPr anchor="b"/>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spcBef>
                <a:spcPct val="0"/>
              </a:spcBef>
              <a:buClrTx/>
              <a:buSzTx/>
              <a:buFontTx/>
              <a:buNone/>
            </a:pPr>
            <a:r>
              <a:rPr lang="zh-CN" altLang="zh-CN" sz="2800">
                <a:latin typeface="Arial" panose="020B0604020202020204" pitchFamily="34" charset="0"/>
              </a:rPr>
              <a:t>二、保险业务常用的基本概念</a:t>
            </a:r>
            <a:endParaRPr lang="zh-CN" altLang="en-US" sz="2800">
              <a:latin typeface="Arial" panose="020B0604020202020204" pitchFamily="34" charset="0"/>
            </a:endParaRPr>
          </a:p>
        </p:txBody>
      </p:sp>
      <p:sp>
        <p:nvSpPr>
          <p:cNvPr id="6" name="内容占位符 2"/>
          <p:cNvSpPr txBox="1"/>
          <p:nvPr/>
        </p:nvSpPr>
        <p:spPr bwMode="auto">
          <a:xfrm>
            <a:off x="1258888" y="1628775"/>
            <a:ext cx="7570788" cy="5113338"/>
          </a:xfrm>
          <a:prstGeom prst="rect">
            <a:avLst/>
          </a:prstGeom>
          <a:noFill/>
          <a:ln w="9525">
            <a:noFill/>
            <a:miter lim="800000"/>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285750" lvl="0" indent="-285750">
              <a:buChar char="l"/>
            </a:pPr>
            <a:r>
              <a:rPr lang="en-US" altLang="zh-CN" sz="1800"/>
              <a:t> (</a:t>
            </a:r>
            <a:r>
              <a:rPr lang="zh-CN" altLang="zh-CN" sz="1800"/>
              <a:t>一</a:t>
            </a:r>
            <a:r>
              <a:rPr lang="en-US" altLang="zh-CN" sz="1800"/>
              <a:t>)</a:t>
            </a:r>
            <a:r>
              <a:rPr lang="zh-CN" altLang="zh-CN" sz="1800" b="1"/>
              <a:t>保险标的</a:t>
            </a:r>
            <a:endParaRPr lang="en-US" altLang="zh-CN" sz="1800" b="1"/>
          </a:p>
          <a:p>
            <a:pPr marL="685800" lvl="1" indent="-285750" eaLnBrk="1" hangingPunct="1">
              <a:spcBef>
                <a:spcPct val="0"/>
              </a:spcBef>
              <a:buClrTx/>
              <a:buSzTx/>
              <a:buChar char="l"/>
            </a:pPr>
            <a:r>
              <a:rPr lang="zh-CN" altLang="en-US" sz="1600"/>
              <a:t>保险标的是保险关系双方当事人权利和义务的共同指向，也就是指保险合同载明的投保对象，或者是保险保障的对象。保险标的一般是进行保险估计和确定保险金额的依据（人身保险除外）。</a:t>
            </a:r>
            <a:endParaRPr lang="zh-CN" altLang="en-US" sz="1600"/>
          </a:p>
          <a:p>
            <a:pPr marL="285750" lvl="0" indent="-285750">
              <a:buChar char="l"/>
            </a:pPr>
            <a:r>
              <a:rPr lang="en-US" altLang="zh-CN" sz="1800"/>
              <a:t>(</a:t>
            </a:r>
            <a:r>
              <a:rPr lang="zh-CN" altLang="zh-CN" sz="1800"/>
              <a:t>二</a:t>
            </a:r>
            <a:r>
              <a:rPr lang="en-US" altLang="zh-CN" sz="1800"/>
              <a:t>)</a:t>
            </a:r>
            <a:r>
              <a:rPr lang="zh-CN" altLang="zh-CN" sz="1800" b="1"/>
              <a:t>保险人</a:t>
            </a:r>
            <a:endParaRPr lang="zh-CN" altLang="zh-CN" sz="1800" b="1"/>
          </a:p>
          <a:p>
            <a:pPr marL="685800" lvl="1" indent="-285750">
              <a:buClr>
                <a:schemeClr val="tx2"/>
              </a:buClr>
              <a:buChar char="l"/>
            </a:pPr>
            <a:r>
              <a:rPr lang="zh-CN" altLang="en-US" sz="1600"/>
              <a:t>保险人也称承保人，指订立保险合同的一方当事人，它是经营保险业务的组织，是收取保险费并按照保险合同的规定负责赔偿损失或履行给付义务的人。目前世界各国的保险人，概括而言主要有以下几种形式：国有保险、私营保险、个人保险、合作保险。</a:t>
            </a:r>
            <a:endParaRPr lang="zh-CN" altLang="en-US" sz="1600"/>
          </a:p>
          <a:p>
            <a:pPr marL="285750" lvl="0" indent="-285750">
              <a:buChar char="l"/>
            </a:pPr>
            <a:r>
              <a:rPr lang="en-US" altLang="zh-CN" sz="1800"/>
              <a:t>(</a:t>
            </a:r>
            <a:r>
              <a:rPr lang="zh-CN" altLang="zh-CN" sz="1800"/>
              <a:t>三</a:t>
            </a:r>
            <a:r>
              <a:rPr lang="en-US" altLang="zh-CN" sz="1800"/>
              <a:t>)</a:t>
            </a:r>
            <a:r>
              <a:rPr lang="zh-CN" altLang="zh-CN" sz="1800" b="1"/>
              <a:t>投保人</a:t>
            </a:r>
            <a:endParaRPr lang="zh-CN" altLang="zh-CN" sz="1800" b="1"/>
          </a:p>
          <a:p>
            <a:pPr marL="685800" lvl="1" indent="-285750" eaLnBrk="1" hangingPunct="1">
              <a:spcBef>
                <a:spcPct val="0"/>
              </a:spcBef>
              <a:buClrTx/>
              <a:buSzTx/>
              <a:buChar char="l"/>
            </a:pPr>
            <a:r>
              <a:rPr lang="zh-CN" altLang="en-US" sz="1600"/>
              <a:t>投保人是指向保险人申请订立保险合同，并负有交付保险费义务的人。投保人又称要保人，它可以是法人，也可以是自然人，但均须对保险标的具有可保利益。投保人的法定资格是要有权利能力和行为能力，否则，其订立的保险合同是无效的。</a:t>
            </a:r>
            <a:endParaRPr lang="zh-CN" altLang="en-US" sz="1600"/>
          </a:p>
          <a:p>
            <a:pPr marL="285750" lvl="0" indent="-285750" eaLnBrk="1" hangingPunct="1">
              <a:spcBef>
                <a:spcPct val="0"/>
              </a:spcBef>
              <a:buClrTx/>
              <a:buSzTx/>
              <a:buFontTx/>
              <a:buNone/>
            </a:pPr>
            <a:endParaRPr lang="en-US" altLang="zh-CN" sz="16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7" name="标题 1"/>
          <p:cNvSpPr>
            <a:spLocks noGrp="1"/>
          </p:cNvSpPr>
          <p:nvPr>
            <p:ph type="title"/>
          </p:nvPr>
        </p:nvSpPr>
        <p:spPr>
          <a:ln/>
        </p:spPr>
        <p:txBody>
          <a:bodyPr vert="horz" wrap="square" lIns="91440" tIns="45720" rIns="91440" bIns="45720" anchor="b"/>
          <a:p>
            <a:pPr>
              <a:buNone/>
            </a:pPr>
            <a:endParaRPr lang="zh-CN" altLang="en-US"/>
          </a:p>
        </p:txBody>
      </p:sp>
      <p:sp>
        <p:nvSpPr>
          <p:cNvPr id="91138" name="内容占位符 2"/>
          <p:cNvSpPr>
            <a:spLocks noGrp="1"/>
          </p:cNvSpPr>
          <p:nvPr>
            <p:ph idx="1"/>
          </p:nvPr>
        </p:nvSpPr>
        <p:spPr>
          <a:ln/>
        </p:spPr>
        <p:txBody>
          <a:bodyPr vert="horz" wrap="square" lIns="91440" tIns="45720" rIns="91440" bIns="45720" anchor="t"/>
          <a:p>
            <a:pPr>
              <a:buFont typeface="Wingdings" panose="05000000000000000000" pitchFamily="2" charset="2"/>
              <a:buChar char="l"/>
            </a:pPr>
            <a:r>
              <a:rPr lang="en-US" altLang="zh-CN" sz="1800"/>
              <a:t> (</a:t>
            </a:r>
            <a:r>
              <a:rPr lang="zh-CN" altLang="zh-CN" sz="1800"/>
              <a:t>四</a:t>
            </a:r>
            <a:r>
              <a:rPr lang="en-US" altLang="zh-CN" sz="1800"/>
              <a:t>)</a:t>
            </a:r>
            <a:r>
              <a:rPr lang="zh-CN" altLang="zh-CN" sz="1800" b="1"/>
              <a:t>被保险人</a:t>
            </a:r>
            <a:endParaRPr lang="zh-CN" altLang="zh-CN" sz="1800" b="1"/>
          </a:p>
          <a:p>
            <a:pPr lvl="1" eaLnBrk="1" hangingPunct="1">
              <a:buChar char="l"/>
            </a:pPr>
            <a:r>
              <a:rPr lang="zh-CN" altLang="en-US" sz="1400"/>
              <a:t>被保险人也称保户，是指受保险合同保障的人。当保险事故发生后有权按照保险合同的规定，向保险人请求赔偿或领取保险金的人。</a:t>
            </a:r>
            <a:endParaRPr lang="zh-CN" altLang="en-US" sz="1400"/>
          </a:p>
          <a:p>
            <a:pPr lvl="1" eaLnBrk="1" hangingPunct="1">
              <a:buChar char="l"/>
            </a:pPr>
            <a:r>
              <a:rPr lang="zh-CN" altLang="en-US" sz="1400"/>
              <a:t>被保险人与投保人的关系有两种：一种是投保人为自己的利益而签订保险合同，这时投保人即为被保险人；另一种是投保人为他人的利益而签订保险合同，这时两者为不同的人。</a:t>
            </a:r>
            <a:endParaRPr lang="zh-CN" altLang="en-US" sz="1400"/>
          </a:p>
          <a:p>
            <a:pPr>
              <a:buFont typeface="Wingdings" panose="05000000000000000000" pitchFamily="2" charset="2"/>
              <a:buChar char="l"/>
            </a:pPr>
            <a:r>
              <a:rPr lang="en-US" altLang="zh-CN" sz="1800"/>
              <a:t>  (</a:t>
            </a:r>
            <a:r>
              <a:rPr lang="zh-CN" altLang="zh-CN" sz="1800"/>
              <a:t>五</a:t>
            </a:r>
            <a:r>
              <a:rPr lang="en-US" altLang="zh-CN" sz="1800"/>
              <a:t>)</a:t>
            </a:r>
            <a:r>
              <a:rPr lang="zh-CN" altLang="zh-CN" sz="1800" b="1"/>
              <a:t>保险单</a:t>
            </a:r>
            <a:endParaRPr lang="zh-CN" altLang="zh-CN" sz="1800" b="1"/>
          </a:p>
          <a:p>
            <a:pPr lvl="1">
              <a:buChar char="l"/>
            </a:pPr>
            <a:r>
              <a:rPr lang="zh-CN" altLang="en-US" sz="1400"/>
              <a:t>保险单简称保单，它是投保人与保险人之间订立的正式保险合同的书面凭证。保险单必须明确完整地载明保险合同的全部内容，明确双方当事人的权利和义务。保险单是被保险人在保险标的遭受意外事故而发生损失时向保险人索赔的主要凭证，同时也是保险人向被保险人赔偿的主要依据。</a:t>
            </a:r>
            <a:endParaRPr lang="zh-CN" altLang="en-US" sz="1400"/>
          </a:p>
          <a:p>
            <a:pPr>
              <a:buFont typeface="Wingdings" panose="05000000000000000000" pitchFamily="2" charset="2"/>
              <a:buChar char="l"/>
            </a:pPr>
            <a:r>
              <a:rPr lang="en-US" altLang="zh-CN" sz="1800"/>
              <a:t>  (</a:t>
            </a:r>
            <a:r>
              <a:rPr lang="zh-CN" altLang="zh-CN" sz="1800"/>
              <a:t>六</a:t>
            </a:r>
            <a:r>
              <a:rPr lang="en-US" altLang="zh-CN" sz="1800"/>
              <a:t>)</a:t>
            </a:r>
            <a:r>
              <a:rPr lang="zh-CN" altLang="zh-CN" sz="1800" b="1"/>
              <a:t>保险价值</a:t>
            </a:r>
            <a:endParaRPr lang="en-US" altLang="zh-CN" sz="1800" b="1"/>
          </a:p>
          <a:p>
            <a:pPr lvl="1">
              <a:buChar char="l"/>
            </a:pPr>
            <a:r>
              <a:rPr lang="zh-CN" altLang="en-US" sz="1400"/>
              <a:t>保险价值是指保险标的价值。在一些财产保险合同中，被保险人与保险人共同约定在保险中得到反映的保险标的价值。通常保险标的价值应该相当于保险标的实际价值（市价）。</a:t>
            </a:r>
            <a:endParaRPr lang="en-US" altLang="zh-CN" sz="1400"/>
          </a:p>
          <a:p>
            <a:endParaRPr lang="zh-CN" altLang="en-US" sz="16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内容占位符 2"/>
          <p:cNvSpPr txBox="1"/>
          <p:nvPr/>
        </p:nvSpPr>
        <p:spPr bwMode="auto">
          <a:xfrm>
            <a:off x="1071563" y="1571625"/>
            <a:ext cx="7786688" cy="5072063"/>
          </a:xfrm>
          <a:prstGeom prst="rect">
            <a:avLst/>
          </a:prstGeom>
          <a:noFill/>
          <a:ln w="9525">
            <a:noFill/>
            <a:miter lim="800000"/>
          </a:ln>
        </p:spPr>
        <p:txBody>
          <a:bodyPr/>
          <a:lstStyle/>
          <a:p>
            <a:pPr marL="342900" marR="0" indent="-342900" defTabSz="914400">
              <a:spcBef>
                <a:spcPct val="20000"/>
              </a:spcBef>
              <a:buClr>
                <a:schemeClr val="tx2"/>
              </a:buClr>
              <a:buSzPct val="70000"/>
              <a:buFont typeface="Wingdings" panose="05000000000000000000" pitchFamily="2" charset="2"/>
              <a:defRPr/>
            </a:pPr>
            <a:endParaRPr kumimoji="0" lang="en-US" altLang="zh-CN" kern="0" cap="none" spc="0" normalizeH="0" baseline="0" noProof="0" dirty="0">
              <a:latin typeface="Verdana" panose="020B0604030504040204" pitchFamily="34" charset="0"/>
              <a:ea typeface="宋体" panose="02010600030101010101" pitchFamily="2" charset="-122"/>
              <a:cs typeface="+mn-cs"/>
            </a:endParaRPr>
          </a:p>
        </p:txBody>
      </p:sp>
      <p:sp>
        <p:nvSpPr>
          <p:cNvPr id="21506" name="标题 1"/>
          <p:cNvSpPr txBox="1"/>
          <p:nvPr/>
        </p:nvSpPr>
        <p:spPr>
          <a:xfrm>
            <a:off x="1331913" y="333375"/>
            <a:ext cx="7313612" cy="1143000"/>
          </a:xfrm>
          <a:prstGeom prst="rect">
            <a:avLst/>
          </a:prstGeom>
          <a:noFill/>
          <a:ln w="9525">
            <a:noFill/>
          </a:ln>
        </p:spPr>
        <p:txBody>
          <a:bodyPr anchor="b"/>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spcBef>
                <a:spcPct val="0"/>
              </a:spcBef>
              <a:buClrTx/>
              <a:buSzTx/>
              <a:buFontTx/>
              <a:buNone/>
            </a:pPr>
            <a:r>
              <a:rPr lang="zh-CN" altLang="zh-CN" sz="2800">
                <a:latin typeface="Arial" panose="020B0604020202020204" pitchFamily="34" charset="0"/>
              </a:rPr>
              <a:t>三、保险业务基本统计指标及案例</a:t>
            </a:r>
            <a:endParaRPr lang="zh-CN" altLang="en-US" sz="2800">
              <a:latin typeface="Arial" panose="020B0604020202020204" pitchFamily="34" charset="0"/>
            </a:endParaRPr>
          </a:p>
        </p:txBody>
      </p:sp>
      <p:sp>
        <p:nvSpPr>
          <p:cNvPr id="21507" name="内容占位符 2"/>
          <p:cNvSpPr>
            <a:spLocks noGrp="1"/>
          </p:cNvSpPr>
          <p:nvPr>
            <p:ph idx="1"/>
          </p:nvPr>
        </p:nvSpPr>
        <p:spPr>
          <a:xfrm>
            <a:off x="1042988" y="1844675"/>
            <a:ext cx="7813675" cy="4894263"/>
          </a:xfrm>
          <a:ln/>
        </p:spPr>
        <p:txBody>
          <a:bodyPr vert="horz" wrap="square" lIns="91440" tIns="45720" rIns="91440" bIns="45720" anchor="t"/>
          <a:p>
            <a:pPr>
              <a:buFont typeface="Wingdings" panose="05000000000000000000" pitchFamily="2" charset="2"/>
              <a:buChar char="l"/>
            </a:pPr>
            <a:r>
              <a:rPr lang="en-US" altLang="zh-CN" sz="2400"/>
              <a:t>(</a:t>
            </a:r>
            <a:r>
              <a:rPr lang="zh-CN" altLang="en-US" sz="2400"/>
              <a:t>一</a:t>
            </a:r>
            <a:r>
              <a:rPr lang="en-US" altLang="zh-CN" sz="2400"/>
              <a:t>)</a:t>
            </a:r>
            <a:r>
              <a:rPr lang="zh-CN" altLang="en-US" sz="2400"/>
              <a:t>保险业务基本统计指标</a:t>
            </a:r>
            <a:endParaRPr lang="zh-CN" altLang="en-US" sz="2400"/>
          </a:p>
          <a:p>
            <a:pPr lvl="1"/>
            <a:r>
              <a:rPr lang="en-US" altLang="zh-CN" sz="2000"/>
              <a:t>1</a:t>
            </a:r>
            <a:r>
              <a:rPr lang="zh-CN" altLang="en-US" sz="2000"/>
              <a:t>．承保数量</a:t>
            </a:r>
            <a:endParaRPr lang="zh-CN" altLang="en-US" sz="2000"/>
          </a:p>
          <a:p>
            <a:pPr lvl="1"/>
            <a:r>
              <a:rPr lang="en-US" altLang="zh-CN" sz="1800"/>
              <a:t>(1)</a:t>
            </a:r>
            <a:r>
              <a:rPr lang="zh-CN" altLang="en-US" sz="1800" b="1"/>
              <a:t>承保数量定义</a:t>
            </a:r>
            <a:endParaRPr lang="en-US" altLang="zh-CN" sz="1800" b="1"/>
          </a:p>
          <a:p>
            <a:pPr lvl="1">
              <a:buNone/>
            </a:pPr>
            <a:r>
              <a:rPr lang="en-US" altLang="zh-CN" sz="1800"/>
              <a:t>      </a:t>
            </a:r>
            <a:r>
              <a:rPr lang="zh-CN" altLang="en-US" sz="1800"/>
              <a:t>承保数量指承保人承保保险标的数量。</a:t>
            </a:r>
            <a:endParaRPr lang="zh-CN" altLang="en-US" sz="1800" b="1"/>
          </a:p>
          <a:p>
            <a:pPr lvl="1"/>
            <a:r>
              <a:rPr lang="en-US" altLang="zh-CN" sz="1800"/>
              <a:t>(2)</a:t>
            </a:r>
            <a:r>
              <a:rPr lang="zh-CN" altLang="en-US" sz="1800" b="1"/>
              <a:t>承保数量统计规定</a:t>
            </a:r>
            <a:endParaRPr lang="en-US" altLang="zh-CN" sz="1800" b="1"/>
          </a:p>
          <a:p>
            <a:pPr lvl="1">
              <a:buFont typeface="Wingdings" panose="05000000000000000000" pitchFamily="2" charset="2"/>
              <a:buChar char="p"/>
            </a:pPr>
            <a:r>
              <a:rPr lang="en-US" altLang="zh-CN" sz="1800"/>
              <a:t>①</a:t>
            </a:r>
            <a:r>
              <a:rPr lang="zh-CN" altLang="en-US" sz="1800"/>
              <a:t>凡承保标的不同，计量单位不同，该项指标不统计合计数。</a:t>
            </a:r>
            <a:endParaRPr lang="en-US" altLang="zh-CN" sz="1800"/>
          </a:p>
          <a:p>
            <a:pPr lvl="1">
              <a:buFont typeface="Wingdings" panose="05000000000000000000" pitchFamily="2" charset="2"/>
              <a:buChar char="p"/>
            </a:pPr>
            <a:r>
              <a:rPr lang="zh-CN" altLang="zh-CN" sz="1800"/>
              <a:t>②</a:t>
            </a:r>
            <a:r>
              <a:rPr lang="zh-CN" altLang="en-US" sz="1800"/>
              <a:t>承保数量的计量单位按承保对象确定。</a:t>
            </a:r>
            <a:endParaRPr lang="zh-CN" altLang="en-US" sz="1800"/>
          </a:p>
          <a:p>
            <a:pPr lvl="1">
              <a:buFont typeface="Wingdings" panose="05000000000000000000" pitchFamily="2" charset="2"/>
              <a:buChar char="p"/>
            </a:pPr>
            <a:r>
              <a:rPr lang="zh-CN" altLang="zh-CN" sz="1800"/>
              <a:t>③</a:t>
            </a:r>
            <a:r>
              <a:rPr lang="zh-CN" altLang="en-US" sz="1800"/>
              <a:t>承保数量不同于签发保单的份数，一张保单可承保若干标的。</a:t>
            </a:r>
            <a:endParaRPr lang="zh-CN" altLang="en-US" sz="1800"/>
          </a:p>
          <a:p>
            <a:pPr lvl="1">
              <a:buFont typeface="Wingdings" panose="05000000000000000000" pitchFamily="2" charset="2"/>
              <a:buChar char="p"/>
            </a:pPr>
            <a:r>
              <a:rPr lang="zh-CN" altLang="zh-CN" sz="1800"/>
              <a:t>④</a:t>
            </a:r>
            <a:r>
              <a:rPr lang="zh-CN" altLang="en-US" sz="1800"/>
              <a:t>由于承保数量是按险种统计的，当一个标的同时投保若干险种时就被重复统计若干次，这种情况在人身保险中较为常见。</a:t>
            </a:r>
            <a:endParaRPr lang="zh-CN" altLang="en-US" sz="1800"/>
          </a:p>
          <a:p>
            <a:pPr lvl="1">
              <a:buFont typeface="Wingdings" panose="05000000000000000000" pitchFamily="2" charset="2"/>
              <a:buChar char="p"/>
            </a:pPr>
            <a:r>
              <a:rPr lang="zh-CN" altLang="zh-CN" sz="1800"/>
              <a:t>⑤</a:t>
            </a:r>
            <a:r>
              <a:rPr lang="zh-CN" altLang="en-US" sz="1800"/>
              <a:t>保险责任开始后办理减保或退保的，统计时承保数量不减；加保，如不是另加标的数量，承保数量不加，若加保增加标的数量，承保数量照加；以保户储金利息作为保费的长效保险业务，应按条款规定的责任期限分期重复统计。</a:t>
            </a:r>
            <a:endParaRPr lang="zh-CN" altLang="en-US" sz="1800"/>
          </a:p>
          <a:p>
            <a:pPr lvl="1">
              <a:buFont typeface="Wingdings" panose="05000000000000000000" pitchFamily="2" charset="2"/>
              <a:buChar char="p"/>
            </a:pPr>
            <a:endParaRPr lang="zh-CN" altLang="en-US" sz="1800"/>
          </a:p>
        </p:txBody>
      </p:sp>
    </p:spTree>
  </p:cSld>
  <p:clrMapOvr>
    <a:masterClrMapping/>
  </p:clrMapOvr>
</p:sld>
</file>

<file path=ppt/tags/tag1.xml><?xml version="1.0" encoding="utf-8"?>
<p:tagLst xmlns:p="http://schemas.openxmlformats.org/presentationml/2006/main">
  <p:tag name="KSO_WM_UNIT_TABLE_BEAUTIFY" val="smartTable{97b2eaef-4d91-4b4c-8af6-2824575c2ace}"/>
</p:tagLst>
</file>

<file path=ppt/tags/tag2.xml><?xml version="1.0" encoding="utf-8"?>
<p:tagLst xmlns:p="http://schemas.openxmlformats.org/presentationml/2006/main">
  <p:tag name="KSO_WM_UNIT_TABLE_BEAUTIFY" val="smartTable{44efe452-d833-4c5e-8c25-4ade1c0540f6}"/>
</p:tagLst>
</file>

<file path=ppt/tags/tag3.xml><?xml version="1.0" encoding="utf-8"?>
<p:tagLst xmlns:p="http://schemas.openxmlformats.org/presentationml/2006/main">
  <p:tag name="KSO_WM_UNIT_TABLE_BEAUTIFY" val="smartTable{7a4a4055-a7fa-4003-8ad3-33506b83088b}"/>
</p:tagLst>
</file>

<file path=ppt/tags/tag4.xml><?xml version="1.0" encoding="utf-8"?>
<p:tagLst xmlns:p="http://schemas.openxmlformats.org/presentationml/2006/main">
  <p:tag name="KSO_WM_UNIT_TABLE_BEAUTIFY" val="smartTable{bd9b4b03-d407-4a1a-8164-774a233b6421}"/>
</p:tagLst>
</file>

<file path=ppt/tags/tag5.xml><?xml version="1.0" encoding="utf-8"?>
<p:tagLst xmlns:p="http://schemas.openxmlformats.org/presentationml/2006/main">
  <p:tag name="KSO_WM_UNIT_TABLE_BEAUTIFY" val="smartTable{1e64c102-09c7-44d6-952c-d9c0d26db472}"/>
</p:tagLst>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Level</Template>
  <TotalTime>0</TotalTime>
  <Words>18838</Words>
  <Application>WPS 演示</Application>
  <PresentationFormat>全屏显示(4:3)</PresentationFormat>
  <Paragraphs>2253</Paragraphs>
  <Slides>65</Slides>
  <Notes>1</Notes>
  <HiddenSlides>0</HiddenSlides>
  <MMClips>0</MMClips>
  <ScaleCrop>false</ScaleCrop>
  <HeadingPairs>
    <vt:vector size="8" baseType="variant">
      <vt:variant>
        <vt:lpstr>已用的字体</vt:lpstr>
      </vt:variant>
      <vt:variant>
        <vt:i4>13</vt:i4>
      </vt:variant>
      <vt:variant>
        <vt:lpstr>主题</vt:lpstr>
      </vt:variant>
      <vt:variant>
        <vt:i4>1</vt:i4>
      </vt:variant>
      <vt:variant>
        <vt:lpstr>嵌入 OLE 服务器</vt:lpstr>
      </vt:variant>
      <vt:variant>
        <vt:i4>18</vt:i4>
      </vt:variant>
      <vt:variant>
        <vt:lpstr>幻灯片标题</vt:lpstr>
      </vt:variant>
      <vt:variant>
        <vt:i4>65</vt:i4>
      </vt:variant>
    </vt:vector>
  </HeadingPairs>
  <TitlesOfParts>
    <vt:vector size="97" baseType="lpstr">
      <vt:lpstr>Arial</vt:lpstr>
      <vt:lpstr>宋体</vt:lpstr>
      <vt:lpstr>Wingdings</vt:lpstr>
      <vt:lpstr>Verdana</vt:lpstr>
      <vt:lpstr>等线</vt:lpstr>
      <vt:lpstr>Times New Roman</vt:lpstr>
      <vt:lpstr>Kaiti SC</vt:lpstr>
      <vt:lpstr>方正书宋_GBK</vt:lpstr>
      <vt:lpstr>Arial Unicode MS</vt:lpstr>
      <vt:lpstr>NEU-BZ</vt:lpstr>
      <vt:lpstr>微软雅黑</vt:lpstr>
      <vt:lpstr>Segoe Print</vt:lpstr>
      <vt:lpstr>Calibri</vt:lpstr>
      <vt:lpstr>Eclipse</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www.xunchi.com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第二章  我国土地产权与征收</dc:title>
  <dc:creator>zxw</dc:creator>
  <cp:lastModifiedBy>Rachel</cp:lastModifiedBy>
  <cp:revision>119</cp:revision>
  <dcterms:created xsi:type="dcterms:W3CDTF">2008-11-01T07:04:45Z</dcterms:created>
  <dcterms:modified xsi:type="dcterms:W3CDTF">2020-08-29T10:10:11Z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