
<file path=[Content_Types].xml><?xml version="1.0" encoding="utf-8"?>
<Types xmlns="http://schemas.openxmlformats.org/package/2006/content-types">
  <Default Extension="jpeg" ContentType="image/jpeg"/>
  <Default Extension="vml" ContentType="application/vnd.openxmlformats-officedocument.vmlDrawing"/>
  <Default Extension="bin" ContentType="application/vnd.openxmlformats-officedocument.oleObject"/>
  <Default Extension="wav" ContentType="audio/x-wav"/>
  <Default Extension="wmf" ContentType="image/x-wm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Override1.xml" ContentType="application/vnd.openxmlformats-officedocument.themeOverrid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6"/>
  </p:notesMasterIdLst>
  <p:sldIdLst>
    <p:sldId id="836" r:id="rId3"/>
    <p:sldId id="842" r:id="rId4"/>
    <p:sldId id="837" r:id="rId5"/>
    <p:sldId id="848" r:id="rId6"/>
    <p:sldId id="849" r:id="rId7"/>
    <p:sldId id="850" r:id="rId8"/>
    <p:sldId id="854" r:id="rId9"/>
    <p:sldId id="838" r:id="rId10"/>
    <p:sldId id="856" r:id="rId11"/>
    <p:sldId id="857" r:id="rId12"/>
    <p:sldId id="881" r:id="rId13"/>
    <p:sldId id="859" r:id="rId14"/>
    <p:sldId id="885" r:id="rId15"/>
    <p:sldId id="886" r:id="rId16"/>
    <p:sldId id="888" r:id="rId17"/>
    <p:sldId id="860" r:id="rId18"/>
    <p:sldId id="889" r:id="rId19"/>
    <p:sldId id="892" r:id="rId20"/>
    <p:sldId id="893" r:id="rId21"/>
    <p:sldId id="895" r:id="rId22"/>
    <p:sldId id="894" r:id="rId23"/>
    <p:sldId id="890" r:id="rId24"/>
    <p:sldId id="896" r:id="rId25"/>
    <p:sldId id="897" r:id="rId26"/>
    <p:sldId id="898" r:id="rId27"/>
    <p:sldId id="899" r:id="rId28"/>
    <p:sldId id="900" r:id="rId29"/>
    <p:sldId id="901" r:id="rId30"/>
    <p:sldId id="839" r:id="rId31"/>
    <p:sldId id="861" r:id="rId32"/>
    <p:sldId id="862" r:id="rId33"/>
    <p:sldId id="902" r:id="rId34"/>
    <p:sldId id="863" r:id="rId35"/>
    <p:sldId id="840" r:id="rId36"/>
    <p:sldId id="864" r:id="rId37"/>
    <p:sldId id="907" r:id="rId38"/>
    <p:sldId id="908" r:id="rId39"/>
    <p:sldId id="865" r:id="rId40"/>
    <p:sldId id="909" r:id="rId41"/>
    <p:sldId id="866" r:id="rId42"/>
    <p:sldId id="958" r:id="rId43"/>
    <p:sldId id="912" r:id="rId44"/>
    <p:sldId id="915" r:id="rId45"/>
    <p:sldId id="962" r:id="rId46"/>
    <p:sldId id="841" r:id="rId47"/>
    <p:sldId id="868" r:id="rId48"/>
    <p:sldId id="963" r:id="rId49"/>
    <p:sldId id="920" r:id="rId50"/>
    <p:sldId id="921" r:id="rId51"/>
    <p:sldId id="869" r:id="rId52"/>
    <p:sldId id="843" r:id="rId53"/>
    <p:sldId id="870" r:id="rId54"/>
    <p:sldId id="923" r:id="rId55"/>
    <p:sldId id="871" r:id="rId56"/>
    <p:sldId id="924" r:id="rId57"/>
    <p:sldId id="959" r:id="rId58"/>
    <p:sldId id="925" r:id="rId59"/>
    <p:sldId id="873" r:id="rId60"/>
    <p:sldId id="927" r:id="rId61"/>
    <p:sldId id="928" r:id="rId62"/>
    <p:sldId id="844" r:id="rId63"/>
    <p:sldId id="874" r:id="rId64"/>
    <p:sldId id="930" r:id="rId65"/>
    <p:sldId id="931" r:id="rId67"/>
    <p:sldId id="935" r:id="rId68"/>
    <p:sldId id="937" r:id="rId69"/>
    <p:sldId id="936" r:id="rId70"/>
    <p:sldId id="938" r:id="rId71"/>
    <p:sldId id="940" r:id="rId72"/>
    <p:sldId id="941" r:id="rId73"/>
    <p:sldId id="942" r:id="rId74"/>
    <p:sldId id="943" r:id="rId75"/>
    <p:sldId id="944" r:id="rId76"/>
    <p:sldId id="945" r:id="rId77"/>
    <p:sldId id="939" r:id="rId78"/>
    <p:sldId id="947" r:id="rId79"/>
    <p:sldId id="960" r:id="rId80"/>
    <p:sldId id="877" r:id="rId81"/>
    <p:sldId id="949" r:id="rId82"/>
    <p:sldId id="950" r:id="rId83"/>
    <p:sldId id="952" r:id="rId84"/>
    <p:sldId id="951" r:id="rId85"/>
    <p:sldId id="878" r:id="rId86"/>
    <p:sldId id="961" r:id="rId87"/>
    <p:sldId id="847" r:id="rId88"/>
  </p:sldIdLst>
  <p:sldSz cx="9144000" cy="6858000" type="screen4x3"/>
  <p:notesSz cx="6858000" cy="9144000"/>
  <p:defaultTextStyle>
    <a:defPPr>
      <a:defRPr lang="zh-CN"/>
    </a:defPPr>
    <a:lvl1pPr marL="0" lvl="0"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vl6pPr marL="2286000" lvl="5"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6pPr>
    <a:lvl7pPr marL="2743200" lvl="6"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7pPr>
    <a:lvl8pPr marL="3200400" lvl="7"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8pPr>
    <a:lvl9pPr marL="3657600" lvl="8"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无样式，网格型">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44"/>
    <p:restoredTop sz="94598"/>
  </p:normalViewPr>
  <p:slideViewPr>
    <p:cSldViewPr showGuides="1">
      <p:cViewPr varScale="1">
        <p:scale>
          <a:sx n="106" d="100"/>
          <a:sy n="106" d="100"/>
        </p:scale>
        <p:origin x="1800" y="168"/>
      </p:cViewPr>
      <p:guideLst>
        <p:guide orient="horz" pos="2160"/>
        <p:guide pos="2904"/>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1" Type="http://schemas.openxmlformats.org/officeDocument/2006/relationships/tableStyles" Target="tableStyles.xml"/><Relationship Id="rId90" Type="http://schemas.openxmlformats.org/officeDocument/2006/relationships/viewProps" Target="viewProps.xml"/><Relationship Id="rId9" Type="http://schemas.openxmlformats.org/officeDocument/2006/relationships/slide" Target="slides/slide7.xml"/><Relationship Id="rId89" Type="http://schemas.openxmlformats.org/officeDocument/2006/relationships/presProps" Target="presProps.xml"/><Relationship Id="rId88" Type="http://schemas.openxmlformats.org/officeDocument/2006/relationships/slide" Target="slides/slide85.xml"/><Relationship Id="rId87" Type="http://schemas.openxmlformats.org/officeDocument/2006/relationships/slide" Target="slides/slide84.xml"/><Relationship Id="rId86" Type="http://schemas.openxmlformats.org/officeDocument/2006/relationships/slide" Target="slides/slide83.xml"/><Relationship Id="rId85" Type="http://schemas.openxmlformats.org/officeDocument/2006/relationships/slide" Target="slides/slide82.xml"/><Relationship Id="rId84" Type="http://schemas.openxmlformats.org/officeDocument/2006/relationships/slide" Target="slides/slide81.xml"/><Relationship Id="rId83" Type="http://schemas.openxmlformats.org/officeDocument/2006/relationships/slide" Target="slides/slide80.xml"/><Relationship Id="rId82" Type="http://schemas.openxmlformats.org/officeDocument/2006/relationships/slide" Target="slides/slide79.xml"/><Relationship Id="rId81" Type="http://schemas.openxmlformats.org/officeDocument/2006/relationships/slide" Target="slides/slide78.xml"/><Relationship Id="rId80" Type="http://schemas.openxmlformats.org/officeDocument/2006/relationships/slide" Target="slides/slide77.xml"/><Relationship Id="rId8" Type="http://schemas.openxmlformats.org/officeDocument/2006/relationships/slide" Target="slides/slide6.xml"/><Relationship Id="rId79" Type="http://schemas.openxmlformats.org/officeDocument/2006/relationships/slide" Target="slides/slide76.xml"/><Relationship Id="rId78" Type="http://schemas.openxmlformats.org/officeDocument/2006/relationships/slide" Target="slides/slide75.xml"/><Relationship Id="rId77" Type="http://schemas.openxmlformats.org/officeDocument/2006/relationships/slide" Target="slides/slide74.xml"/><Relationship Id="rId76" Type="http://schemas.openxmlformats.org/officeDocument/2006/relationships/slide" Target="slides/slide73.xml"/><Relationship Id="rId75" Type="http://schemas.openxmlformats.org/officeDocument/2006/relationships/slide" Target="slides/slide72.xml"/><Relationship Id="rId74" Type="http://schemas.openxmlformats.org/officeDocument/2006/relationships/slide" Target="slides/slide71.xml"/><Relationship Id="rId73" Type="http://schemas.openxmlformats.org/officeDocument/2006/relationships/slide" Target="slides/slide70.xml"/><Relationship Id="rId72" Type="http://schemas.openxmlformats.org/officeDocument/2006/relationships/slide" Target="slides/slide69.xml"/><Relationship Id="rId71" Type="http://schemas.openxmlformats.org/officeDocument/2006/relationships/slide" Target="slides/slide68.xml"/><Relationship Id="rId70" Type="http://schemas.openxmlformats.org/officeDocument/2006/relationships/slide" Target="slides/slide67.xml"/><Relationship Id="rId7" Type="http://schemas.openxmlformats.org/officeDocument/2006/relationships/slide" Target="slides/slide5.xml"/><Relationship Id="rId69" Type="http://schemas.openxmlformats.org/officeDocument/2006/relationships/slide" Target="slides/slide66.xml"/><Relationship Id="rId68" Type="http://schemas.openxmlformats.org/officeDocument/2006/relationships/slide" Target="slides/slide65.xml"/><Relationship Id="rId67" Type="http://schemas.openxmlformats.org/officeDocument/2006/relationships/slide" Target="slides/slide64.xml"/><Relationship Id="rId66" Type="http://schemas.openxmlformats.org/officeDocument/2006/relationships/notesMaster" Target="notesMasters/notesMaster1.xml"/><Relationship Id="rId65" Type="http://schemas.openxmlformats.org/officeDocument/2006/relationships/slide" Target="slides/slide63.xml"/><Relationship Id="rId64" Type="http://schemas.openxmlformats.org/officeDocument/2006/relationships/slide" Target="slides/slide62.xml"/><Relationship Id="rId63" Type="http://schemas.openxmlformats.org/officeDocument/2006/relationships/slide" Target="slides/slide61.xml"/><Relationship Id="rId62" Type="http://schemas.openxmlformats.org/officeDocument/2006/relationships/slide" Target="slides/slide60.xml"/><Relationship Id="rId61" Type="http://schemas.openxmlformats.org/officeDocument/2006/relationships/slide" Target="slides/slide59.xml"/><Relationship Id="rId60" Type="http://schemas.openxmlformats.org/officeDocument/2006/relationships/slide" Target="slides/slide58.xml"/><Relationship Id="rId6" Type="http://schemas.openxmlformats.org/officeDocument/2006/relationships/slide" Target="slides/slide4.xml"/><Relationship Id="rId59" Type="http://schemas.openxmlformats.org/officeDocument/2006/relationships/slide" Target="slides/slide57.xml"/><Relationship Id="rId58" Type="http://schemas.openxmlformats.org/officeDocument/2006/relationships/slide" Target="slides/slide56.xml"/><Relationship Id="rId57" Type="http://schemas.openxmlformats.org/officeDocument/2006/relationships/slide" Target="slides/slide55.xml"/><Relationship Id="rId56" Type="http://schemas.openxmlformats.org/officeDocument/2006/relationships/slide" Target="slides/slide54.xml"/><Relationship Id="rId55" Type="http://schemas.openxmlformats.org/officeDocument/2006/relationships/slide" Target="slides/slide53.xml"/><Relationship Id="rId54" Type="http://schemas.openxmlformats.org/officeDocument/2006/relationships/slide" Target="slides/slide52.xml"/><Relationship Id="rId53" Type="http://schemas.openxmlformats.org/officeDocument/2006/relationships/slide" Target="slides/slide51.xml"/><Relationship Id="rId52" Type="http://schemas.openxmlformats.org/officeDocument/2006/relationships/slide" Target="slides/slide50.xml"/><Relationship Id="rId51" Type="http://schemas.openxmlformats.org/officeDocument/2006/relationships/slide" Target="slides/slide49.xml"/><Relationship Id="rId50" Type="http://schemas.openxmlformats.org/officeDocument/2006/relationships/slide" Target="slides/slide48.xml"/><Relationship Id="rId5" Type="http://schemas.openxmlformats.org/officeDocument/2006/relationships/slide" Target="slides/slide3.xml"/><Relationship Id="rId49" Type="http://schemas.openxmlformats.org/officeDocument/2006/relationships/slide" Target="slides/slide47.xml"/><Relationship Id="rId48" Type="http://schemas.openxmlformats.org/officeDocument/2006/relationships/slide" Target="slides/slide46.xml"/><Relationship Id="rId47" Type="http://schemas.openxmlformats.org/officeDocument/2006/relationships/slide" Target="slides/slide45.xml"/><Relationship Id="rId46" Type="http://schemas.openxmlformats.org/officeDocument/2006/relationships/slide" Target="slides/slide44.xml"/><Relationship Id="rId45" Type="http://schemas.openxmlformats.org/officeDocument/2006/relationships/slide" Target="slides/slide43.xml"/><Relationship Id="rId44" Type="http://schemas.openxmlformats.org/officeDocument/2006/relationships/slide" Target="slides/slide42.xml"/><Relationship Id="rId43" Type="http://schemas.openxmlformats.org/officeDocument/2006/relationships/slide" Target="slides/slide41.xml"/><Relationship Id="rId42" Type="http://schemas.openxmlformats.org/officeDocument/2006/relationships/slide" Target="slides/slide40.xml"/><Relationship Id="rId41" Type="http://schemas.openxmlformats.org/officeDocument/2006/relationships/slide" Target="slides/slide39.xml"/><Relationship Id="rId40" Type="http://schemas.openxmlformats.org/officeDocument/2006/relationships/slide" Target="slides/slide38.xml"/><Relationship Id="rId4" Type="http://schemas.openxmlformats.org/officeDocument/2006/relationships/slide" Target="slides/slide2.xml"/><Relationship Id="rId39" Type="http://schemas.openxmlformats.org/officeDocument/2006/relationships/slide" Target="slides/slide37.xml"/><Relationship Id="rId38" Type="http://schemas.openxmlformats.org/officeDocument/2006/relationships/slide" Target="slides/slide36.xml"/><Relationship Id="rId37" Type="http://schemas.openxmlformats.org/officeDocument/2006/relationships/slide" Target="slides/slide35.xml"/><Relationship Id="rId36" Type="http://schemas.openxmlformats.org/officeDocument/2006/relationships/slide" Target="slides/slide34.xml"/><Relationship Id="rId35" Type="http://schemas.openxmlformats.org/officeDocument/2006/relationships/slide" Target="slides/slide33.xml"/><Relationship Id="rId34" Type="http://schemas.openxmlformats.org/officeDocument/2006/relationships/slide" Target="slides/slide32.xml"/><Relationship Id="rId33" Type="http://schemas.openxmlformats.org/officeDocument/2006/relationships/slide" Target="slides/slide31.xml"/><Relationship Id="rId32" Type="http://schemas.openxmlformats.org/officeDocument/2006/relationships/slide" Target="slides/slide30.xml"/><Relationship Id="rId31" Type="http://schemas.openxmlformats.org/officeDocument/2006/relationships/slide" Target="slides/slide29.xml"/><Relationship Id="rId30" Type="http://schemas.openxmlformats.org/officeDocument/2006/relationships/slide" Target="slides/slide28.xml"/><Relationship Id="rId3" Type="http://schemas.openxmlformats.org/officeDocument/2006/relationships/slide" Target="slides/slide1.xml"/><Relationship Id="rId29" Type="http://schemas.openxmlformats.org/officeDocument/2006/relationships/slide" Target="slides/slide27.xml"/><Relationship Id="rId28" Type="http://schemas.openxmlformats.org/officeDocument/2006/relationships/slide" Target="slides/slide26.xml"/><Relationship Id="rId27" Type="http://schemas.openxmlformats.org/officeDocument/2006/relationships/slide" Target="slides/slide25.xml"/><Relationship Id="rId26" Type="http://schemas.openxmlformats.org/officeDocument/2006/relationships/slide" Target="slides/slide24.xml"/><Relationship Id="rId25" Type="http://schemas.openxmlformats.org/officeDocument/2006/relationships/slide" Target="slides/slide23.xml"/><Relationship Id="rId24" Type="http://schemas.openxmlformats.org/officeDocument/2006/relationships/slide" Target="slides/slide22.xml"/><Relationship Id="rId23" Type="http://schemas.openxmlformats.org/officeDocument/2006/relationships/slide" Target="slides/slide21.xml"/><Relationship Id="rId22" Type="http://schemas.openxmlformats.org/officeDocument/2006/relationships/slide" Target="slides/slide20.xml"/><Relationship Id="rId21" Type="http://schemas.openxmlformats.org/officeDocument/2006/relationships/slide" Target="slides/slide19.xml"/><Relationship Id="rId20" Type="http://schemas.openxmlformats.org/officeDocument/2006/relationships/slide" Target="slides/slide18.xml"/><Relationship Id="rId2" Type="http://schemas.openxmlformats.org/officeDocument/2006/relationships/theme" Target="theme/theme1.xml"/><Relationship Id="rId19" Type="http://schemas.openxmlformats.org/officeDocument/2006/relationships/slide" Target="slides/slide17.xml"/><Relationship Id="rId18" Type="http://schemas.openxmlformats.org/officeDocument/2006/relationships/slide" Target="slides/slide16.xml"/><Relationship Id="rId17" Type="http://schemas.openxmlformats.org/officeDocument/2006/relationships/slide" Target="slides/slide15.xml"/><Relationship Id="rId16" Type="http://schemas.openxmlformats.org/officeDocument/2006/relationships/slide" Target="slides/slide14.xml"/><Relationship Id="rId15" Type="http://schemas.openxmlformats.org/officeDocument/2006/relationships/slide" Target="slides/slide13.xml"/><Relationship Id="rId14" Type="http://schemas.openxmlformats.org/officeDocument/2006/relationships/slide" Target="slides/slide12.xml"/><Relationship Id="rId13" Type="http://schemas.openxmlformats.org/officeDocument/2006/relationships/slide" Target="slides/slide1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1" hangingPunct="1">
              <a:buFont typeface="Arial" panose="020B0604020202020204" pitchFamily="34" charset="0"/>
              <a:buNone/>
              <a:defRPr sz="120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1" hangingPunct="1">
              <a:buFont typeface="Arial" panose="020B0604020202020204" pitchFamily="34" charset="0"/>
              <a:buNone/>
              <a:defRPr sz="120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E10E2BC4-FFB7-8C45-9C6A-84AEA908E846}" type="datetimeFigureOut">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幻灯片图像占位符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pPr marL="0" marR="0" lvl="0" indent="0" algn="l" defTabSz="914400" rtl="0" eaLnBrk="0" fontAlgn="base" latinLnBrk="0" hangingPunct="0">
              <a:lnSpc>
                <a:spcPct val="100000"/>
              </a:lnSpc>
              <a:spcBef>
                <a:spcPct val="30000"/>
              </a:spcBef>
              <a:spcAft>
                <a:spcPct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400550"/>
            <a:ext cx="5486400" cy="3600450"/>
          </a:xfrm>
          <a:prstGeom prst="rect">
            <a:avLst/>
          </a:prstGeom>
        </p:spPr>
        <p:txBody>
          <a:bodyPr vert="horz" wrap="square" lIns="91440" tIns="45720" rIns="91440" bIns="45720" numCol="1" anchor="t" anchorCtr="0" compatLnSpc="1"/>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eaLnBrk="1" hangingPunct="1">
              <a:buFont typeface="Arial" panose="020B0604020202020204" pitchFamily="34" charset="0"/>
              <a:buNone/>
              <a:defRPr sz="1200"/>
            </a:lvl1p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eaLnBrk="1" hangingPunct="1">
              <a:buFont typeface="Arial" panose="020B0604020202020204" pitchFamily="34" charset="0"/>
              <a:buNone/>
              <a:defRPr sz="1200"/>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69D716B7-82A1-7B48-9378-C67554257994}" type="slidenum">
              <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rPr>
            </a:fld>
            <a:endParaRPr kumimoji="0" lang="zh-CN" altLang="en-US"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hf sldNum="0" hdr="0" ftr="0" dt="0"/>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8849" name="幻灯片图像占位符 1"/>
          <p:cNvSpPr>
            <a:spLocks noGrp="1" noRot="1" noChangeAspect="1" noTextEdit="1"/>
          </p:cNvSpPr>
          <p:nvPr>
            <p:ph type="sldImg"/>
          </p:nvPr>
        </p:nvSpPr>
        <p:spPr>
          <a:ln>
            <a:solidFill>
              <a:srgbClr val="000000">
                <a:alpha val="100000"/>
              </a:srgbClr>
            </a:solidFill>
            <a:miter lim="800000"/>
          </a:ln>
        </p:spPr>
      </p:sp>
      <p:sp>
        <p:nvSpPr>
          <p:cNvPr id="78850" name="备注占位符 2"/>
          <p:cNvSpPr>
            <a:spLocks noGrp="1"/>
          </p:cNvSpPr>
          <p:nvPr>
            <p:ph type="body" idx="1"/>
          </p:nvPr>
        </p:nvSpPr>
        <p:spPr>
          <a:noFill/>
          <a:ln>
            <a:noFill/>
          </a:ln>
        </p:spPr>
        <p:txBody>
          <a:bodyPr wrap="square" lIns="91440" tIns="45720" rIns="91440" bIns="45720" anchor="t"/>
          <a:p>
            <a:pPr lvl="0" eaLnBrk="1" hangingPunct="1">
              <a:spcBef>
                <a:spcPct val="0"/>
              </a:spcBef>
            </a:pPr>
            <a:endParaRPr lang="zh-CN" altLang="en-US"/>
          </a:p>
        </p:txBody>
      </p:sp>
      <p:sp>
        <p:nvSpPr>
          <p:cNvPr id="78851" name="灯片编号占位符 3"/>
          <p:cNvSpPr txBox="1">
            <a:spLocks noGrp="1"/>
          </p:cNvSpPr>
          <p:nvPr>
            <p:ph type="sldNum" sz="quarter"/>
          </p:nvPr>
        </p:nvSpPr>
        <p:spPr>
          <a:xfrm>
            <a:off x="3884613" y="8685213"/>
            <a:ext cx="2971800" cy="458787"/>
          </a:xfrm>
          <a:prstGeom prst="rect">
            <a:avLst/>
          </a:prstGeom>
          <a:noFill/>
          <a:ln w="9525">
            <a:noFill/>
          </a:ln>
        </p:spPr>
        <p:txBody>
          <a:bodyPr anchor="b"/>
          <a:p>
            <a:pPr lvl="0" algn="r" eaLnBrk="1" hangingPunct="1">
              <a:buFont typeface="Arial" panose="020B0604020202020204" pitchFamily="34" charset="0"/>
            </a:pPr>
            <a:fld id="{9A0DB2DC-4C9A-4742-B13C-FB6460FD3503}" type="slidenum">
              <a:rPr lang="zh-CN" altLang="en-US" sz="1200"/>
            </a:fld>
            <a:endParaRPr lang="zh-CN" altLang="en-US" sz="12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solidFill>
          <a:schemeClr val="bg1"/>
        </a:solidFill>
        <a:effectLst/>
      </p:bgPr>
    </p:bg>
    <p:spTree>
      <p:nvGrpSpPr>
        <p:cNvPr id="1" name=""/>
        <p:cNvGrpSpPr/>
        <p:nvPr/>
      </p:nvGrpSpPr>
      <p:grpSpPr>
        <a:xfrm>
          <a:off x="0" y="0"/>
          <a:ext cx="0" cy="0"/>
          <a:chOff x="0" y="0"/>
          <a:chExt cx="0" cy="0"/>
        </a:xfrm>
      </p:grpSpPr>
      <p:grpSp>
        <p:nvGrpSpPr>
          <p:cNvPr id="102402" name="Group 2"/>
          <p:cNvGrpSpPr/>
          <p:nvPr/>
        </p:nvGrpSpPr>
        <p:grpSpPr>
          <a:xfrm>
            <a:off x="-3221037" y="304800"/>
            <a:ext cx="11907837" cy="4724400"/>
            <a:chOff x="0" y="0"/>
            <a:chExt cx="7502" cy="2976"/>
          </a:xfrm>
        </p:grpSpPr>
        <p:sp>
          <p:nvSpPr>
            <p:cNvPr id="102408" name="Line 3"/>
            <p:cNvSpPr/>
            <p:nvPr/>
          </p:nvSpPr>
          <p:spPr>
            <a:xfrm>
              <a:off x="2942" y="1392"/>
              <a:ext cx="4560" cy="0"/>
            </a:xfrm>
            <a:prstGeom prst="line">
              <a:avLst/>
            </a:prstGeom>
            <a:ln w="12700" cap="flat" cmpd="sng">
              <a:solidFill>
                <a:schemeClr val="tx1"/>
              </a:solidFill>
              <a:prstDash val="solid"/>
              <a:headEnd type="none" w="med" len="med"/>
              <a:tailEnd type="none" w="med" len="med"/>
            </a:ln>
          </p:spPr>
        </p:sp>
        <p:sp>
          <p:nvSpPr>
            <p:cNvPr id="102409" name="AutoShape 4"/>
            <p:cNvSpPr/>
            <p:nvPr/>
          </p:nvSpPr>
          <p:spPr>
            <a:xfrm>
              <a:off x="446" y="672"/>
              <a:ext cx="2304" cy="2304"/>
            </a:xfrm>
            <a:custGeom>
              <a:avLst/>
              <a:gdLst>
                <a:gd name="txL" fmla="*/ 44083 w 64000"/>
                <a:gd name="txT" fmla="*/ -29639 h 64000"/>
                <a:gd name="txR" fmla="*/ 44083 w 64000"/>
                <a:gd name="txB" fmla="*/ 29639 h 64000"/>
              </a:gdLst>
              <a:ahLst/>
              <a:cxnLst>
                <a:cxn ang="0">
                  <a:pos x="1" y="0"/>
                </a:cxn>
                <a:cxn ang="0">
                  <a:pos x="1" y="0"/>
                </a:cxn>
                <a:cxn ang="0">
                  <a:pos x="1" y="0"/>
                </a:cxn>
                <a:cxn ang="0">
                  <a:pos x="1" y="1"/>
                </a:cxn>
                <a:cxn ang="0">
                  <a:pos x="0" y="1"/>
                </a:cxn>
                <a:cxn ang="0">
                  <a:pos x="0" y="1"/>
                </a:cxn>
              </a:cxnLst>
              <a:rect l="txL" t="txT" r="txR" b="txB"/>
              <a:pathLst>
                <a:path w="64000" h="64000">
                  <a:moveTo>
                    <a:pt x="44083" y="2368"/>
                  </a:moveTo>
                  <a:cubicBezTo>
                    <a:pt x="56127" y="7280"/>
                    <a:pt x="64000" y="18993"/>
                    <a:pt x="64000" y="32000"/>
                  </a:cubicBezTo>
                  <a:cubicBezTo>
                    <a:pt x="64000" y="45006"/>
                    <a:pt x="56127" y="56719"/>
                    <a:pt x="44083" y="61631"/>
                  </a:cubicBezTo>
                  <a:cubicBezTo>
                    <a:pt x="44082" y="61631"/>
                    <a:pt x="44082" y="61631"/>
                    <a:pt x="44082" y="61631"/>
                  </a:cubicBezTo>
                  <a:lnTo>
                    <a:pt x="44083" y="61632"/>
                  </a:lnTo>
                  <a:lnTo>
                    <a:pt x="44083" y="2368"/>
                  </a:lnTo>
                  <a:lnTo>
                    <a:pt x="44082" y="2368"/>
                  </a:lnTo>
                  <a:cubicBezTo>
                    <a:pt x="44082" y="2368"/>
                    <a:pt x="44082" y="2368"/>
                    <a:pt x="44083" y="2368"/>
                  </a:cubicBezTo>
                  <a:close/>
                </a:path>
              </a:pathLst>
            </a:custGeom>
            <a:solidFill>
              <a:schemeClr val="accent2">
                <a:alpha val="100000"/>
              </a:schemeClr>
            </a:solidFill>
            <a:ln w="9525">
              <a:noFill/>
            </a:ln>
          </p:spPr>
          <p:txBody>
            <a:bodyPr/>
            <a:p>
              <a:endParaRPr lang="zh-CN" altLang="en-US"/>
            </a:p>
          </p:txBody>
        </p:sp>
        <p:sp>
          <p:nvSpPr>
            <p:cNvPr id="102410" name="AutoShape 5"/>
            <p:cNvSpPr/>
            <p:nvPr/>
          </p:nvSpPr>
          <p:spPr>
            <a:xfrm>
              <a:off x="0" y="0"/>
              <a:ext cx="2544" cy="2544"/>
            </a:xfrm>
            <a:custGeom>
              <a:avLst/>
              <a:gdLst>
                <a:gd name="txL" fmla="*/ 50994 w 64000"/>
                <a:gd name="txT" fmla="*/ -25761 h 64000"/>
                <a:gd name="txR" fmla="*/ 50994 w 64000"/>
                <a:gd name="txB" fmla="*/ 25761 h 64000"/>
              </a:gdLst>
              <a:ahLst/>
              <a:cxnLst>
                <a:cxn ang="0">
                  <a:pos x="2" y="0"/>
                </a:cxn>
                <a:cxn ang="0">
                  <a:pos x="2" y="0"/>
                </a:cxn>
                <a:cxn ang="0">
                  <a:pos x="2" y="0"/>
                </a:cxn>
                <a:cxn ang="0">
                  <a:pos x="2" y="1"/>
                </a:cxn>
                <a:cxn ang="0">
                  <a:pos x="0" y="1"/>
                </a:cxn>
                <a:cxn ang="0">
                  <a:pos x="0" y="2"/>
                </a:cxn>
              </a:cxnLst>
              <a:rect l="txL" t="txT" r="txR" b="txB"/>
              <a:pathLst>
                <a:path w="64000" h="64000">
                  <a:moveTo>
                    <a:pt x="50994" y="6246"/>
                  </a:moveTo>
                  <a:cubicBezTo>
                    <a:pt x="59172" y="12279"/>
                    <a:pt x="64000" y="21837"/>
                    <a:pt x="64000" y="32000"/>
                  </a:cubicBezTo>
                  <a:cubicBezTo>
                    <a:pt x="64000" y="42162"/>
                    <a:pt x="59172" y="51720"/>
                    <a:pt x="50994" y="57753"/>
                  </a:cubicBezTo>
                  <a:cubicBezTo>
                    <a:pt x="50993" y="57753"/>
                    <a:pt x="50993" y="57753"/>
                    <a:pt x="50993" y="57753"/>
                  </a:cubicBezTo>
                  <a:lnTo>
                    <a:pt x="50994" y="57754"/>
                  </a:lnTo>
                  <a:lnTo>
                    <a:pt x="50994" y="6246"/>
                  </a:lnTo>
                  <a:lnTo>
                    <a:pt x="50993" y="6246"/>
                  </a:lnTo>
                  <a:cubicBezTo>
                    <a:pt x="50993" y="6246"/>
                    <a:pt x="50993" y="6246"/>
                    <a:pt x="50994" y="6246"/>
                  </a:cubicBezTo>
                  <a:close/>
                </a:path>
              </a:pathLst>
            </a:custGeom>
            <a:solidFill>
              <a:schemeClr val="hlink">
                <a:alpha val="100000"/>
              </a:schemeClr>
            </a:solidFill>
            <a:ln w="9525">
              <a:noFill/>
            </a:ln>
          </p:spPr>
          <p:txBody>
            <a:bodyPr/>
            <a:p>
              <a:endParaRPr lang="zh-CN" altLang="en-US"/>
            </a:p>
          </p:txBody>
        </p:sp>
      </p:grpSp>
      <p:sp>
        <p:nvSpPr>
          <p:cNvPr id="2054" name="Rectangle 6"/>
          <p:cNvSpPr>
            <a:spLocks noGrp="1" noChangeArrowheads="1"/>
          </p:cNvSpPr>
          <p:nvPr>
            <p:ph type="ctrTitle"/>
          </p:nvPr>
        </p:nvSpPr>
        <p:spPr>
          <a:xfrm>
            <a:off x="1443038" y="985838"/>
            <a:ext cx="7239000" cy="1444625"/>
          </a:xfrm>
        </p:spPr>
        <p:txBody>
          <a:bodyPr/>
          <a:lstStyle>
            <a:lvl1pPr>
              <a:defRPr sz="4000"/>
            </a:lvl1pPr>
          </a:lstStyle>
          <a:p>
            <a:r>
              <a:rPr lang="zh-CN" altLang="en-US" noProof="1"/>
              <a:t>单击此处编辑母版标题样式</a:t>
            </a:r>
            <a:endParaRPr lang="zh-CN" altLang="en-US" noProof="1"/>
          </a:p>
        </p:txBody>
      </p:sp>
      <p:sp>
        <p:nvSpPr>
          <p:cNvPr id="2055" name="Rectangle 7"/>
          <p:cNvSpPr>
            <a:spLocks noGrp="1" noChangeArrowheads="1"/>
          </p:cNvSpPr>
          <p:nvPr>
            <p:ph type="subTitle" idx="1"/>
          </p:nvPr>
        </p:nvSpPr>
        <p:spPr>
          <a:xfrm>
            <a:off x="1443038" y="3427413"/>
            <a:ext cx="7239000" cy="1752600"/>
          </a:xfrm>
        </p:spPr>
        <p:txBody>
          <a:bodyPr/>
          <a:lstStyle>
            <a:lvl1pPr marL="0" indent="0">
              <a:buFont typeface="Wingdings" panose="05000000000000000000" pitchFamily="2" charset="2"/>
              <a:buNone/>
              <a:defRPr/>
            </a:lvl1pPr>
          </a:lstStyle>
          <a:p>
            <a:r>
              <a:rPr lang="zh-CN" altLang="en-US" noProof="1"/>
              <a:t>单击此处编辑母版副标题样式</a:t>
            </a:r>
            <a:endParaRPr lang="zh-CN" altLang="en-US" noProof="1"/>
          </a:p>
        </p:txBody>
      </p:sp>
      <p:sp>
        <p:nvSpPr>
          <p:cNvPr id="15" name="Rectangle 8"/>
          <p:cNvSpPr>
            <a:spLocks noGrp="1" noChangeArrowheads="1"/>
          </p:cNvSpPr>
          <p:nvPr>
            <p:ph type="dt" sz="half" idx="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6"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7"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13D28DE5-2BB4-2E47-AED9-26A515AFAA41}"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1" name="Rectangle 8"/>
          <p:cNvSpPr>
            <a:spLocks noGrp="1" noChangeArrowheads="1"/>
          </p:cNvSpPr>
          <p:nvPr>
            <p:ph type="dt" sz="half" idx="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87D739C-25BC-474D-AB5B-217658E175FA}"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bg>
      <p:bgPr>
        <a:solidFill>
          <a:schemeClr val="bg1"/>
        </a:solid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856413" y="301625"/>
            <a:ext cx="1827212" cy="5640388"/>
          </a:xfrm>
        </p:spPr>
        <p:txBody>
          <a:bodyPr vert="eaVert"/>
          <a:lstStyle/>
          <a:p>
            <a:r>
              <a:rPr lang="zh-CN" altLang="en-US" noProof="1"/>
              <a:t>单击此处编辑母版标题样式</a:t>
            </a:r>
            <a:endParaRPr lang="zh-CN" altLang="en-US" noProof="1"/>
          </a:p>
        </p:txBody>
      </p:sp>
      <p:sp>
        <p:nvSpPr>
          <p:cNvPr id="3" name="竖排文字占位符 2"/>
          <p:cNvSpPr>
            <a:spLocks noGrp="1"/>
          </p:cNvSpPr>
          <p:nvPr>
            <p:ph type="body" orient="vert" idx="1"/>
          </p:nvPr>
        </p:nvSpPr>
        <p:spPr>
          <a:xfrm>
            <a:off x="1370013" y="301625"/>
            <a:ext cx="5334000" cy="5640388"/>
          </a:xfrm>
        </p:spPr>
        <p:txBody>
          <a:bodyPr vert="eaVert"/>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1" name="Rectangle 8"/>
          <p:cNvSpPr>
            <a:spLocks noGrp="1" noChangeArrowheads="1"/>
          </p:cNvSpPr>
          <p:nvPr>
            <p:ph type="dt" sz="half" idx="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6C716FF-4AAB-A841-BE78-5B90F6CD29BB}"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标题和表格">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370013" y="301625"/>
            <a:ext cx="7313612" cy="1143000"/>
          </a:xfrm>
        </p:spPr>
        <p:txBody>
          <a:bodyPr/>
          <a:lstStyle/>
          <a:p>
            <a:r>
              <a:rPr lang="zh-CN" altLang="en-US" noProof="1"/>
              <a:t>单击此处编辑母版标题样式</a:t>
            </a:r>
            <a:endParaRPr lang="zh-CN" altLang="en-US" noProof="1"/>
          </a:p>
        </p:txBody>
      </p:sp>
      <p:sp>
        <p:nvSpPr>
          <p:cNvPr id="3" name="表格占位符 2"/>
          <p:cNvSpPr>
            <a:spLocks noGrp="1"/>
          </p:cNvSpPr>
          <p:nvPr>
            <p:ph type="tbl" idx="1"/>
          </p:nvPr>
        </p:nvSpPr>
        <p:spPr>
          <a:xfrm>
            <a:off x="1370013" y="1827213"/>
            <a:ext cx="7313612" cy="4114800"/>
          </a:xfrm>
        </p:spPr>
        <p:txBody>
          <a:bodyPr vert="horz" wrap="square" lIns="91440" tIns="45720" rIns="91440" bIns="45720" numCol="1" anchor="t" anchorCtr="0" compatLnSpc="1"/>
          <a:lstStyle/>
          <a:p>
            <a:pPr marL="342900" marR="0" lvl="0" indent="-34290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Char char="¡"/>
              <a:defRPr/>
            </a:pPr>
            <a:endParaRPr kumimoji="0" lang="zh-CN" altLang="en-US" sz="2900" b="0" i="0" u="none" strike="noStrike" kern="0" cap="none" spc="0" normalizeH="0" baseline="0" noProof="0">
              <a:ln>
                <a:noFill/>
              </a:ln>
              <a:solidFill>
                <a:schemeClr val="tx1"/>
              </a:solidFill>
              <a:effectLst/>
              <a:uLnTx/>
              <a:uFillTx/>
              <a:latin typeface="+mn-lt"/>
              <a:ea typeface="+mn-ea"/>
              <a:cs typeface="+mn-cs"/>
            </a:endParaRPr>
          </a:p>
        </p:txBody>
      </p:sp>
      <p:sp>
        <p:nvSpPr>
          <p:cNvPr id="11" name="Rectangle 8"/>
          <p:cNvSpPr>
            <a:spLocks noGrp="1" noChangeArrowheads="1"/>
          </p:cNvSpPr>
          <p:nvPr>
            <p:ph type="dt" sz="half" idx="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4818FEE7-E360-7043-87F2-2E26C34F7C00}"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内容占位符 2"/>
          <p:cNvSpPr>
            <a:spLocks noGrp="1"/>
          </p:cNvSpPr>
          <p:nvPr>
            <p:ph idx="1"/>
          </p:nvPr>
        </p:nvSpPr>
        <p:spPr/>
        <p:txBody>
          <a:body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1" name="Rectangle 8"/>
          <p:cNvSpPr>
            <a:spLocks noGrp="1" noChangeArrowheads="1"/>
          </p:cNvSpPr>
          <p:nvPr>
            <p:ph type="dt" sz="half" idx="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6BFA047B-258D-6747-908C-390AA8810784}"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noProof="1"/>
              <a:t>单击此处编辑母版文本样式</a:t>
            </a:r>
            <a:endParaRPr lang="zh-CN" altLang="en-US" noProof="1"/>
          </a:p>
        </p:txBody>
      </p:sp>
      <p:sp>
        <p:nvSpPr>
          <p:cNvPr id="11" name="Rectangle 8"/>
          <p:cNvSpPr>
            <a:spLocks noGrp="1" noChangeArrowheads="1"/>
          </p:cNvSpPr>
          <p:nvPr>
            <p:ph type="dt" sz="half" idx="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E603F75E-D075-8947-A0C3-EF1C9B90FFCA}"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3" name="内容占位符 2"/>
          <p:cNvSpPr>
            <a:spLocks noGrp="1"/>
          </p:cNvSpPr>
          <p:nvPr>
            <p:ph sz="half" idx="1"/>
          </p:nvPr>
        </p:nvSpPr>
        <p:spPr>
          <a:xfrm>
            <a:off x="1370013" y="1827213"/>
            <a:ext cx="3579812"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内容占位符 3"/>
          <p:cNvSpPr>
            <a:spLocks noGrp="1"/>
          </p:cNvSpPr>
          <p:nvPr>
            <p:ph sz="half" idx="2"/>
          </p:nvPr>
        </p:nvSpPr>
        <p:spPr>
          <a:xfrm>
            <a:off x="5102225" y="1827213"/>
            <a:ext cx="35814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1" name="Rectangle 8"/>
          <p:cNvSpPr>
            <a:spLocks noGrp="1" noChangeArrowheads="1"/>
          </p:cNvSpPr>
          <p:nvPr>
            <p:ph type="dt" sz="half" idx="1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F28747C9-2457-004B-844D-9A3BA29D341E}"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noProof="1"/>
              <a:t>单击此处编辑母版标题样式</a:t>
            </a:r>
            <a:endParaRPr lang="zh-CN" altLang="en-US" noProof="1"/>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endParaRPr lang="zh-CN" altLang="en-US" noProof="1"/>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noProof="1"/>
              <a:t>单击此处编辑母版文本样式</a:t>
            </a:r>
            <a:endParaRPr lang="zh-CN" altLang="en-US" noProof="1"/>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11" name="Rectangle 8"/>
          <p:cNvSpPr>
            <a:spLocks noGrp="1" noChangeArrowheads="1"/>
          </p:cNvSpPr>
          <p:nvPr>
            <p:ph type="dt" sz="half" idx="1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1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1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35CB8439-149D-DB44-BCC3-689E9EF6A4D7}"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noProof="1"/>
              <a:t>单击此处编辑母版标题样式</a:t>
            </a:r>
            <a:endParaRPr lang="zh-CN" altLang="en-US" noProof="1"/>
          </a:p>
        </p:txBody>
      </p:sp>
      <p:sp>
        <p:nvSpPr>
          <p:cNvPr id="11" name="Rectangle 8"/>
          <p:cNvSpPr>
            <a:spLocks noGrp="1" noChangeArrowheads="1"/>
          </p:cNvSpPr>
          <p:nvPr>
            <p:ph type="dt" sz="half" idx="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92AAA7AE-872C-5343-B1B2-3262E35E16D0}"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solidFill>
          <a:schemeClr val="bg1"/>
        </a:solidFill>
        <a:effectLst/>
      </p:bgPr>
    </p:bg>
    <p:spTree>
      <p:nvGrpSpPr>
        <p:cNvPr id="1" name=""/>
        <p:cNvGrpSpPr/>
        <p:nvPr/>
      </p:nvGrpSpPr>
      <p:grpSpPr>
        <a:xfrm>
          <a:off x="0" y="0"/>
          <a:ext cx="0" cy="0"/>
          <a:chOff x="0" y="0"/>
          <a:chExt cx="0" cy="0"/>
        </a:xfrm>
      </p:grpSpPr>
      <p:sp>
        <p:nvSpPr>
          <p:cNvPr id="11" name="Rectangle 8"/>
          <p:cNvSpPr>
            <a:spLocks noGrp="1" noChangeArrowheads="1"/>
          </p:cNvSpPr>
          <p:nvPr>
            <p:ph type="dt" sz="half" idx="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A570AB0C-C27C-4F43-B9A6-A42F4E51C127}"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noProof="1"/>
              <a:t>单击此处编辑母版标题样式</a:t>
            </a:r>
            <a:endParaRPr lang="zh-CN" altLang="en-US" noProof="1"/>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noProof="1"/>
              <a:t>单击此处编辑母版文本样式</a:t>
            </a:r>
            <a:endParaRPr lang="zh-CN" altLang="en-US" noProof="1"/>
          </a:p>
          <a:p>
            <a:pPr lvl="1"/>
            <a:r>
              <a:rPr lang="zh-CN" altLang="en-US" noProof="1"/>
              <a:t>第二级</a:t>
            </a:r>
            <a:endParaRPr lang="zh-CN" altLang="en-US" noProof="1"/>
          </a:p>
          <a:p>
            <a:pPr lvl="2"/>
            <a:r>
              <a:rPr lang="zh-CN" altLang="en-US" noProof="1"/>
              <a:t>第三级</a:t>
            </a:r>
            <a:endParaRPr lang="zh-CN" altLang="en-US" noProof="1"/>
          </a:p>
          <a:p>
            <a:pPr lvl="3"/>
            <a:r>
              <a:rPr lang="zh-CN" altLang="en-US" noProof="1"/>
              <a:t>第四级</a:t>
            </a:r>
            <a:endParaRPr lang="zh-CN" altLang="en-US" noProof="1"/>
          </a:p>
          <a:p>
            <a:pPr lvl="4"/>
            <a:r>
              <a:rPr lang="zh-CN" altLang="en-US" noProof="1"/>
              <a:t>第五级</a:t>
            </a:r>
            <a:endParaRPr lang="zh-CN" altLang="en-US" noProof="1"/>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endParaRPr lang="zh-CN" altLang="en-US" noProof="1"/>
          </a:p>
        </p:txBody>
      </p:sp>
      <p:sp>
        <p:nvSpPr>
          <p:cNvPr id="11" name="Rectangle 8"/>
          <p:cNvSpPr>
            <a:spLocks noGrp="1" noChangeArrowheads="1"/>
          </p:cNvSpPr>
          <p:nvPr>
            <p:ph type="dt" sz="half" idx="1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390F5EAE-1FA7-FE45-9EE4-AEAFEE9DB2D7}"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chemeClr val="bg1"/>
        </a:solidFill>
        <a:effectLst/>
      </p:bgPr>
    </p:bg>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noProof="1"/>
              <a:t>单击此处编辑母版标题样式</a:t>
            </a:r>
            <a:endParaRPr lang="zh-CN" altLang="en-US" noProof="1"/>
          </a:p>
        </p:txBody>
      </p:sp>
      <p:sp>
        <p:nvSpPr>
          <p:cNvPr id="3" name="图片占位符 2"/>
          <p:cNvSpPr>
            <a:spLocks noGrp="1"/>
          </p:cNvSpPr>
          <p:nvPr>
            <p:ph type="pic" idx="1"/>
          </p:nvPr>
        </p:nvSpPr>
        <p:spPr>
          <a:xfrm>
            <a:off x="1792288" y="612775"/>
            <a:ext cx="5486400" cy="4114800"/>
          </a:xfrm>
        </p:spPr>
        <p:txBody>
          <a:bodyPr vert="horz" wrap="square" lIns="91440" tIns="45720" rIns="91440" bIns="45720" numCol="1" anchor="t" anchorCtr="0" compatLnSpc="1"/>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0" fontAlgn="base" latinLnBrk="0" hangingPunct="0">
              <a:lnSpc>
                <a:spcPct val="100000"/>
              </a:lnSpc>
              <a:spcBef>
                <a:spcPct val="20000"/>
              </a:spcBef>
              <a:spcAft>
                <a:spcPct val="0"/>
              </a:spcAft>
              <a:buClr>
                <a:schemeClr val="tx2"/>
              </a:buClr>
              <a:buSzPct val="70000"/>
              <a:buFont typeface="Wingdings" panose="05000000000000000000" pitchFamily="2" charset="2"/>
              <a:buNone/>
              <a:defRPr/>
            </a:pPr>
            <a:endParaRPr kumimoji="0" lang="zh-CN" altLang="en-US" sz="3200" b="0" i="0" u="none" strike="noStrike" kern="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noProof="1"/>
              <a:t>单击此处编辑母版文本样式</a:t>
            </a:r>
            <a:endParaRPr lang="zh-CN" altLang="en-US" noProof="1"/>
          </a:p>
        </p:txBody>
      </p:sp>
      <p:sp>
        <p:nvSpPr>
          <p:cNvPr id="11" name="Rectangle 8"/>
          <p:cNvSpPr>
            <a:spLocks noGrp="1" noChangeArrowheads="1"/>
          </p:cNvSpPr>
          <p:nvPr>
            <p:ph type="dt" sz="half" idx="12"/>
          </p:nvPr>
        </p:nvSpPr>
        <p:spPr bwMode="auto">
          <a:xfrm>
            <a:off x="457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2" name="Rectangle 9"/>
          <p:cNvSpPr>
            <a:spLocks noGrp="1" noChangeArrowheads="1"/>
          </p:cNvSpPr>
          <p:nvPr>
            <p:ph type="ftr" sz="quarter" idx="3"/>
          </p:nvPr>
        </p:nvSpPr>
        <p:spPr bwMode="auto">
          <a:xfrm>
            <a:off x="3124200" y="6248400"/>
            <a:ext cx="2895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13" name="Rectangle 10"/>
          <p:cNvSpPr>
            <a:spLocks noGrp="1" noChangeArrowheads="1"/>
          </p:cNvSpPr>
          <p:nvPr>
            <p:ph type="sldNum" sz="quarter" idx="4"/>
          </p:nvPr>
        </p:nvSpPr>
        <p:spPr bwMode="auto">
          <a:xfrm>
            <a:off x="6553200" y="6248400"/>
            <a:ext cx="2133600" cy="457200"/>
          </a:xfrm>
          <a:prstGeom prst="rect">
            <a:avLst/>
          </a:prstGeom>
          <a:ln>
            <a:miter lim="800000"/>
          </a:ln>
        </p:spPr>
        <p:txBody>
          <a:bodyPr vert="horz" wrap="square" lIns="91440" tIns="45720" rIns="91440" bIns="45720" numCol="1" anchor="b" anchorCtr="0" compatLnSpc="1"/>
          <a:lstStyle>
            <a:lvl1pPr>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07E61A79-D34B-7D4E-9D2E-F031B7C35699}"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endParaRPr>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grpSp>
        <p:nvGrpSpPr>
          <p:cNvPr id="1026" name="Group 2"/>
          <p:cNvGrpSpPr/>
          <p:nvPr/>
        </p:nvGrpSpPr>
        <p:grpSpPr>
          <a:xfrm>
            <a:off x="-3236912" y="0"/>
            <a:ext cx="11923712" cy="3810000"/>
            <a:chOff x="0" y="0"/>
            <a:chExt cx="7512" cy="2400"/>
          </a:xfrm>
        </p:grpSpPr>
        <p:sp>
          <p:nvSpPr>
            <p:cNvPr id="1032" name="AutoShape 3"/>
            <p:cNvSpPr/>
            <p:nvPr/>
          </p:nvSpPr>
          <p:spPr>
            <a:xfrm>
              <a:off x="0" y="432"/>
              <a:ext cx="2592" cy="1968"/>
            </a:xfrm>
            <a:custGeom>
              <a:avLst/>
              <a:gdLst>
                <a:gd name="txL" fmla="*/ 50296 w 64000"/>
                <a:gd name="txT" fmla="*/ -26244 h 64000"/>
                <a:gd name="txR" fmla="*/ 50296 w 64000"/>
                <a:gd name="txB" fmla="*/ 26244 h 64000"/>
              </a:gdLst>
              <a:ahLst/>
              <a:cxnLst>
                <a:cxn ang="0">
                  <a:pos x="2" y="0"/>
                </a:cxn>
                <a:cxn ang="0">
                  <a:pos x="2" y="0"/>
                </a:cxn>
                <a:cxn ang="0">
                  <a:pos x="2" y="0"/>
                </a:cxn>
                <a:cxn ang="0">
                  <a:pos x="2" y="1"/>
                </a:cxn>
                <a:cxn ang="0">
                  <a:pos x="0" y="1"/>
                </a:cxn>
                <a:cxn ang="0">
                  <a:pos x="0" y="1"/>
                </a:cxn>
              </a:cxnLst>
              <a:rect l="txL" t="txT" r="txR" b="txB"/>
              <a:pathLst>
                <a:path w="64000" h="64000">
                  <a:moveTo>
                    <a:pt x="50296" y="5746"/>
                  </a:moveTo>
                  <a:cubicBezTo>
                    <a:pt x="58882" y="11730"/>
                    <a:pt x="64000" y="21534"/>
                    <a:pt x="64000" y="32000"/>
                  </a:cubicBezTo>
                  <a:cubicBezTo>
                    <a:pt x="64000" y="42465"/>
                    <a:pt x="58882" y="52269"/>
                    <a:pt x="50296" y="58253"/>
                  </a:cubicBezTo>
                  <a:cubicBezTo>
                    <a:pt x="50296" y="58253"/>
                    <a:pt x="50296" y="58253"/>
                    <a:pt x="50295" y="58253"/>
                  </a:cubicBezTo>
                  <a:lnTo>
                    <a:pt x="50296" y="58254"/>
                  </a:lnTo>
                  <a:lnTo>
                    <a:pt x="50296" y="5746"/>
                  </a:lnTo>
                  <a:lnTo>
                    <a:pt x="50295" y="5746"/>
                  </a:lnTo>
                  <a:cubicBezTo>
                    <a:pt x="50296" y="5746"/>
                    <a:pt x="50296" y="5746"/>
                    <a:pt x="50296" y="5746"/>
                  </a:cubicBezTo>
                  <a:close/>
                </a:path>
              </a:pathLst>
            </a:custGeom>
            <a:solidFill>
              <a:schemeClr val="accent2">
                <a:alpha val="100000"/>
              </a:schemeClr>
            </a:solidFill>
            <a:ln w="9525">
              <a:noFill/>
            </a:ln>
          </p:spPr>
          <p:txBody>
            <a:bodyPr/>
            <a:p>
              <a:endParaRPr lang="zh-CN" altLang="en-US"/>
            </a:p>
          </p:txBody>
        </p:sp>
        <p:sp>
          <p:nvSpPr>
            <p:cNvPr id="1033" name="AutoShape 4"/>
            <p:cNvSpPr/>
            <p:nvPr/>
          </p:nvSpPr>
          <p:spPr>
            <a:xfrm>
              <a:off x="512" y="0"/>
              <a:ext cx="1949" cy="1987"/>
            </a:xfrm>
            <a:custGeom>
              <a:avLst/>
              <a:gdLst>
                <a:gd name="txL" fmla="*/ 50077 w 64000"/>
                <a:gd name="txT" fmla="*/ -26412 h 64000"/>
                <a:gd name="txR" fmla="*/ 50077 w 64000"/>
                <a:gd name="txB" fmla="*/ 26412 h 64000"/>
              </a:gdLst>
              <a:ahLst/>
              <a:cxnLst>
                <a:cxn ang="0">
                  <a:pos x="1" y="0"/>
                </a:cxn>
                <a:cxn ang="0">
                  <a:pos x="1" y="0"/>
                </a:cxn>
                <a:cxn ang="0">
                  <a:pos x="1" y="0"/>
                </a:cxn>
                <a:cxn ang="0">
                  <a:pos x="1" y="1"/>
                </a:cxn>
                <a:cxn ang="0">
                  <a:pos x="0" y="1"/>
                </a:cxn>
                <a:cxn ang="0">
                  <a:pos x="0" y="1"/>
                </a:cxn>
              </a:cxnLst>
              <a:rect l="txL" t="txT" r="txR" b="txB"/>
              <a:pathLst>
                <a:path w="64000" h="64000">
                  <a:moveTo>
                    <a:pt x="50077" y="5595"/>
                  </a:moveTo>
                  <a:cubicBezTo>
                    <a:pt x="58790" y="11560"/>
                    <a:pt x="64000" y="21440"/>
                    <a:pt x="64000" y="32000"/>
                  </a:cubicBezTo>
                  <a:cubicBezTo>
                    <a:pt x="64000" y="42559"/>
                    <a:pt x="58790" y="52439"/>
                    <a:pt x="50077" y="58404"/>
                  </a:cubicBezTo>
                  <a:cubicBezTo>
                    <a:pt x="50077" y="58404"/>
                    <a:pt x="50077" y="58404"/>
                    <a:pt x="50076" y="58404"/>
                  </a:cubicBezTo>
                  <a:lnTo>
                    <a:pt x="50077" y="58405"/>
                  </a:lnTo>
                  <a:lnTo>
                    <a:pt x="50077" y="5595"/>
                  </a:lnTo>
                  <a:lnTo>
                    <a:pt x="50076" y="5595"/>
                  </a:lnTo>
                  <a:cubicBezTo>
                    <a:pt x="50077" y="5595"/>
                    <a:pt x="50077" y="5595"/>
                    <a:pt x="50077" y="5595"/>
                  </a:cubicBezTo>
                  <a:close/>
                </a:path>
              </a:pathLst>
            </a:custGeom>
            <a:solidFill>
              <a:schemeClr val="hlink">
                <a:alpha val="100000"/>
              </a:schemeClr>
            </a:solidFill>
            <a:ln w="9525">
              <a:noFill/>
            </a:ln>
          </p:spPr>
          <p:txBody>
            <a:bodyPr/>
            <a:p>
              <a:endParaRPr lang="zh-CN" altLang="en-US"/>
            </a:p>
          </p:txBody>
        </p:sp>
        <p:sp>
          <p:nvSpPr>
            <p:cNvPr id="1034" name="Line 5"/>
            <p:cNvSpPr/>
            <p:nvPr/>
          </p:nvSpPr>
          <p:spPr>
            <a:xfrm>
              <a:off x="2904" y="960"/>
              <a:ext cx="4608" cy="0"/>
            </a:xfrm>
            <a:prstGeom prst="line">
              <a:avLst/>
            </a:prstGeom>
            <a:ln w="12700" cap="flat" cmpd="sng">
              <a:solidFill>
                <a:schemeClr val="tx1"/>
              </a:solidFill>
              <a:prstDash val="solid"/>
              <a:headEnd type="none" w="med" len="med"/>
              <a:tailEnd type="none" w="med" len="med"/>
            </a:ln>
          </p:spPr>
        </p:sp>
      </p:grpSp>
      <p:sp>
        <p:nvSpPr>
          <p:cNvPr id="1027" name="Rectangle 6"/>
          <p:cNvSpPr/>
          <p:nvPr>
            <p:ph type="title"/>
          </p:nvPr>
        </p:nvSpPr>
        <p:spPr>
          <a:xfrm>
            <a:off x="1370013" y="301625"/>
            <a:ext cx="7313612" cy="1143000"/>
          </a:xfrm>
          <a:prstGeom prst="rect">
            <a:avLst/>
          </a:prstGeom>
          <a:noFill/>
          <a:ln w="9525">
            <a:noFill/>
          </a:ln>
        </p:spPr>
        <p:txBody>
          <a:bodyPr anchor="b"/>
          <a:p>
            <a:pPr lvl="0"/>
            <a:r>
              <a:rPr lang="zh-CN" altLang="en-US"/>
              <a:t>单击此处编辑母版标题样式</a:t>
            </a:r>
            <a:endParaRPr lang="zh-CN" altLang="en-US"/>
          </a:p>
        </p:txBody>
      </p:sp>
      <p:sp>
        <p:nvSpPr>
          <p:cNvPr id="1028" name="Rectangle 7"/>
          <p:cNvSpPr/>
          <p:nvPr>
            <p:ph type="body"/>
          </p:nvPr>
        </p:nvSpPr>
        <p:spPr>
          <a:xfrm>
            <a:off x="1370013" y="1827213"/>
            <a:ext cx="7313612" cy="4114800"/>
          </a:xfrm>
          <a:prstGeom prst="rect">
            <a:avLst/>
          </a:prstGeom>
          <a:noFill/>
          <a:ln w="9525">
            <a:noFill/>
          </a:ln>
        </p:spPr>
        <p:txBody>
          <a:bodyPr/>
          <a:p>
            <a:pPr lvl="0"/>
            <a:r>
              <a:rPr lang="zh-CN" altLang="en-US"/>
              <a:t>单击此处编辑母版文本样式</a:t>
            </a:r>
            <a:endParaRPr lang="zh-CN" altLang="en-US"/>
          </a:p>
          <a:p>
            <a:pPr lvl="1"/>
            <a:r>
              <a:rPr lang="zh-CN" altLang="en-US"/>
              <a:t>第二级</a:t>
            </a:r>
            <a:endParaRPr lang="zh-CN" altLang="en-US"/>
          </a:p>
          <a:p>
            <a:pPr lvl="2"/>
            <a:r>
              <a:rPr lang="zh-CN" altLang="en-US"/>
              <a:t>第三级</a:t>
            </a:r>
            <a:endParaRPr lang="zh-CN" altLang="en-US"/>
          </a:p>
          <a:p>
            <a:pPr lvl="3"/>
            <a:r>
              <a:rPr lang="zh-CN" altLang="en-US"/>
              <a:t>第四级</a:t>
            </a:r>
            <a:endParaRPr lang="zh-CN" altLang="en-US"/>
          </a:p>
          <a:p>
            <a:pPr lvl="4"/>
            <a:r>
              <a:rPr lang="zh-CN" altLang="en-US"/>
              <a:t>第五级</a:t>
            </a:r>
            <a:endParaRPr lang="zh-CN" altLang="en-US"/>
          </a:p>
        </p:txBody>
      </p:sp>
      <p:sp>
        <p:nvSpPr>
          <p:cNvPr id="2" name="Rectangle 8"/>
          <p:cNvSpPr>
            <a:spLocks noGrp="1" noChangeArrowheads="1"/>
          </p:cNvSpPr>
          <p:nvPr>
            <p:ph type="dt" sz="half" idx="2"/>
          </p:nvPr>
        </p:nvSpPr>
        <p:spPr bwMode="auto">
          <a:xfrm>
            <a:off x="457200" y="6248400"/>
            <a:ext cx="2133600" cy="457200"/>
          </a:xfrm>
          <a:prstGeom prst="rect">
            <a:avLst/>
          </a:prstGeom>
          <a:noFill/>
          <a:ln w="9525">
            <a:noFill/>
            <a:miter lim="800000"/>
          </a:ln>
          <a:effectLst/>
        </p:spPr>
        <p:txBody>
          <a:bodyPr vert="horz" wrap="square" lIns="91440" tIns="45720" rIns="91440" bIns="45720" numCol="1" anchor="b" anchorCtr="0" compatLnSpc="1"/>
          <a:lstStyle>
            <a:lvl1pPr eaLnBrk="1" hangingPunct="1">
              <a:buFontTx/>
              <a:buNone/>
              <a:defRPr sz="1200"/>
            </a:lvl1pP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3" name="Rectangle 9"/>
          <p:cNvSpPr>
            <a:spLocks noGrp="1" noChangeArrowheads="1"/>
          </p:cNvSpPr>
          <p:nvPr>
            <p:ph type="ftr" sz="quarter" idx="3"/>
          </p:nvPr>
        </p:nvSpPr>
        <p:spPr bwMode="auto">
          <a:xfrm>
            <a:off x="3124200" y="6248400"/>
            <a:ext cx="2895600" cy="457200"/>
          </a:xfrm>
          <a:prstGeom prst="rect">
            <a:avLst/>
          </a:prstGeom>
          <a:noFill/>
          <a:ln w="9525">
            <a:noFill/>
            <a:miter lim="800000"/>
          </a:ln>
          <a:effectLst/>
        </p:spPr>
        <p:txBody>
          <a:bodyPr vert="horz" wrap="square" lIns="91440" tIns="45720" rIns="91440" bIns="45720" numCol="1" anchor="b" anchorCtr="0" compatLnSpc="1"/>
          <a:lstStyle>
            <a:lvl1pPr algn="ctr" eaLnBrk="1" hangingPunct="1">
              <a:buFontTx/>
              <a:buNone/>
              <a:defRPr sz="1200"/>
            </a:lvl1pPr>
          </a:lstStyle>
          <a:p>
            <a:pPr marL="0" marR="0" lvl="0" indent="0" algn="ctr" defTabSz="914400" rtl="0" eaLnBrk="1" fontAlgn="base" latinLnBrk="0" hangingPunct="1">
              <a:lnSpc>
                <a:spcPct val="100000"/>
              </a:lnSpc>
              <a:spcBef>
                <a:spcPct val="0"/>
              </a:spcBef>
              <a:spcAft>
                <a:spcPct val="0"/>
              </a:spcAft>
              <a:buClrTx/>
              <a:buSzTx/>
              <a:buFontTx/>
              <a:buNone/>
              <a:defRPr/>
            </a:pPr>
            <a:endParaRPr kumimoji="0" lang="en-US" altLang="zh-CN" sz="1200" b="0" i="0" u="none" strike="noStrike" kern="1200" cap="none" spc="0" normalizeH="0" baseline="0" noProof="0">
              <a:ln>
                <a:noFill/>
              </a:ln>
              <a:solidFill>
                <a:schemeClr val="tx1"/>
              </a:solidFill>
              <a:effectLst/>
              <a:uLnTx/>
              <a:uFillTx/>
              <a:latin typeface="Verdana" panose="020B0604030504040204" pitchFamily="34" charset="0"/>
              <a:ea typeface="宋体" panose="02010600030101010101" pitchFamily="2" charset="-122"/>
              <a:cs typeface="+mn-cs"/>
            </a:endParaRPr>
          </a:p>
        </p:txBody>
      </p:sp>
      <p:sp>
        <p:nvSpPr>
          <p:cNvPr id="4" name="Rectangle 10"/>
          <p:cNvSpPr>
            <a:spLocks noGrp="1" noChangeArrowheads="1"/>
          </p:cNvSpPr>
          <p:nvPr>
            <p:ph type="sldNum" sz="quarter" idx="4"/>
          </p:nvPr>
        </p:nvSpPr>
        <p:spPr bwMode="auto">
          <a:xfrm>
            <a:off x="6553200" y="6248400"/>
            <a:ext cx="2133600" cy="457200"/>
          </a:xfrm>
          <a:prstGeom prst="rect">
            <a:avLst/>
          </a:prstGeom>
          <a:noFill/>
          <a:ln w="9525">
            <a:noFill/>
            <a:miter lim="800000"/>
          </a:ln>
          <a:effectLst/>
        </p:spPr>
        <p:txBody>
          <a:bodyPr vert="horz" wrap="square" lIns="91440" tIns="45720" rIns="91440" bIns="45720" numCol="1" anchor="b" anchorCtr="0" compatLnSpc="1"/>
          <a:lstStyle>
            <a:lvl1pPr algn="r" eaLnBrk="1" hangingPunct="1">
              <a:buFont typeface="Arial" panose="020B0604020202020204" pitchFamily="34" charset="0"/>
              <a:buNone/>
              <a:defRPr sz="1200" noProof="1">
                <a:cs typeface="+mn-ea"/>
              </a:defRPr>
            </a:lvl1pPr>
          </a:lstStyle>
          <a:p>
            <a:pPr marL="0" marR="0" lvl="0" indent="0" algn="r" defTabSz="914400" rtl="0" eaLnBrk="1" fontAlgn="base" latinLnBrk="0" hangingPunct="1">
              <a:lnSpc>
                <a:spcPct val="100000"/>
              </a:lnSpc>
              <a:spcBef>
                <a:spcPct val="0"/>
              </a:spcBef>
              <a:spcAft>
                <a:spcPct val="0"/>
              </a:spcAft>
              <a:buClrTx/>
              <a:buSzTx/>
              <a:buFont typeface="Arial" panose="020B0604020202020204" pitchFamily="34" charset="0"/>
              <a:buNone/>
              <a:defRPr/>
            </a:pPr>
            <a:fld id="{5AAA7B89-4503-AA4E-9599-9C2182702088}" type="slidenum">
              <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ea"/>
              </a:rPr>
            </a:fld>
            <a:endParaRPr kumimoji="0" lang="zh-CN" altLang="en-US" sz="1200" b="0" i="0" u="none" strike="noStrike" kern="1200" cap="none" spc="0" normalizeH="0" baseline="0" noProof="1">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hf sldNum="0" hdr="0" ftr="0" dt="0"/>
  <p:txStyles>
    <p:titleStyle>
      <a:lvl1pPr algn="l" rtl="0" eaLnBrk="0" fontAlgn="base" hangingPunct="0">
        <a:spcBef>
          <a:spcPct val="0"/>
        </a:spcBef>
        <a:spcAft>
          <a:spcPct val="0"/>
        </a:spcAft>
        <a:defRPr sz="3600">
          <a:solidFill>
            <a:schemeClr val="tx1"/>
          </a:solidFill>
          <a:latin typeface="+mj-lt"/>
          <a:ea typeface="+mj-ea"/>
          <a:cs typeface="+mj-cs"/>
        </a:defRPr>
      </a:lvl1pPr>
      <a:lvl2pPr algn="l" rtl="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2pPr>
      <a:lvl3pPr algn="l" rtl="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3pPr>
      <a:lvl4pPr algn="l" rtl="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4pPr>
      <a:lvl5pPr algn="l" rtl="0" eaLnBrk="0" fontAlgn="base" hangingPunct="0">
        <a:spcBef>
          <a:spcPct val="0"/>
        </a:spcBef>
        <a:spcAft>
          <a:spcPct val="0"/>
        </a:spcAft>
        <a:defRPr sz="3600">
          <a:solidFill>
            <a:schemeClr val="tx1"/>
          </a:solidFill>
          <a:latin typeface="Arial" panose="020B0604020202020204" pitchFamily="34" charset="0"/>
          <a:ea typeface="宋体" panose="02010600030101010101" pitchFamily="2" charset="-122"/>
        </a:defRPr>
      </a:lvl5pPr>
      <a:lvl6pPr marL="457200" algn="l" rtl="0" fontAlgn="base">
        <a:spcBef>
          <a:spcPct val="0"/>
        </a:spcBef>
        <a:spcAft>
          <a:spcPct val="0"/>
        </a:spcAft>
        <a:defRPr sz="3600">
          <a:solidFill>
            <a:schemeClr val="tx1"/>
          </a:solidFill>
          <a:latin typeface="Arial" panose="020B0604020202020204" pitchFamily="34" charset="0"/>
          <a:ea typeface="宋体" panose="02010600030101010101" pitchFamily="2" charset="-122"/>
        </a:defRPr>
      </a:lvl6pPr>
      <a:lvl7pPr marL="914400" algn="l" rtl="0" fontAlgn="base">
        <a:spcBef>
          <a:spcPct val="0"/>
        </a:spcBef>
        <a:spcAft>
          <a:spcPct val="0"/>
        </a:spcAft>
        <a:defRPr sz="3600">
          <a:solidFill>
            <a:schemeClr val="tx1"/>
          </a:solidFill>
          <a:latin typeface="Arial" panose="020B0604020202020204" pitchFamily="34" charset="0"/>
          <a:ea typeface="宋体" panose="02010600030101010101" pitchFamily="2" charset="-122"/>
        </a:defRPr>
      </a:lvl7pPr>
      <a:lvl8pPr marL="1371600" algn="l" rtl="0" fontAlgn="base">
        <a:spcBef>
          <a:spcPct val="0"/>
        </a:spcBef>
        <a:spcAft>
          <a:spcPct val="0"/>
        </a:spcAft>
        <a:defRPr sz="3600">
          <a:solidFill>
            <a:schemeClr val="tx1"/>
          </a:solidFill>
          <a:latin typeface="Arial" panose="020B0604020202020204" pitchFamily="34" charset="0"/>
          <a:ea typeface="宋体" panose="02010600030101010101" pitchFamily="2" charset="-122"/>
        </a:defRPr>
      </a:lvl8pPr>
      <a:lvl9pPr marL="1828800" algn="l" rtl="0" fontAlgn="base">
        <a:spcBef>
          <a:spcPct val="0"/>
        </a:spcBef>
        <a:spcAft>
          <a:spcPct val="0"/>
        </a:spcAft>
        <a:defRPr sz="3600">
          <a:solidFill>
            <a:schemeClr val="tx1"/>
          </a:solidFill>
          <a:latin typeface="Arial" panose="020B0604020202020204" pitchFamily="34" charset="0"/>
          <a:ea typeface="宋体" panose="02010600030101010101" pitchFamily="2" charset="-122"/>
        </a:defRPr>
      </a:lvl9pPr>
    </p:titleStyle>
    <p:body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vl6pPr marL="25146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6pPr>
      <a:lvl7pPr marL="29718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7pPr>
      <a:lvl8pPr marL="34290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8pPr>
      <a:lvl9pPr marL="3886200" indent="-228600" algn="l" rtl="0" fontAlgn="base">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9" Type="http://schemas.openxmlformats.org/officeDocument/2006/relationships/audio" Target="../media/audio1.wav"/><Relationship Id="rId8" Type="http://schemas.openxmlformats.org/officeDocument/2006/relationships/slide" Target="slide61.xml"/><Relationship Id="rId7" Type="http://schemas.openxmlformats.org/officeDocument/2006/relationships/slide" Target="slide51.xml"/><Relationship Id="rId6" Type="http://schemas.openxmlformats.org/officeDocument/2006/relationships/slide" Target="slide45.xml"/><Relationship Id="rId5" Type="http://schemas.openxmlformats.org/officeDocument/2006/relationships/slide" Target="slide34.xml"/><Relationship Id="rId4" Type="http://schemas.openxmlformats.org/officeDocument/2006/relationships/slide" Target="slide29.xml"/><Relationship Id="rId3" Type="http://schemas.openxmlformats.org/officeDocument/2006/relationships/slide" Target="slide8.xml"/><Relationship Id="rId2" Type="http://schemas.openxmlformats.org/officeDocument/2006/relationships/slide" Target="slide3.xml"/><Relationship Id="rId10" Type="http://schemas.openxmlformats.org/officeDocument/2006/relationships/slideLayout" Target="../slideLayouts/slideLayout2.xml"/><Relationship Id="rId1" Type="http://schemas.openxmlformats.org/officeDocument/2006/relationships/slide" Target="slide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slide" Target="slide33.xml"/><Relationship Id="rId2" Type="http://schemas.openxmlformats.org/officeDocument/2006/relationships/slide" Target="slide31.xml"/><Relationship Id="rId1" Type="http://schemas.openxmlformats.org/officeDocument/2006/relationships/slide" Target="slide30.xml"/></Relationships>
</file>

<file path=ppt/slides/_rels/slide3.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slide" Target="slide7.xml"/><Relationship Id="rId2" Type="http://schemas.openxmlformats.org/officeDocument/2006/relationships/slide" Target="slide6.xml"/><Relationship Id="rId1" Type="http://schemas.openxmlformats.org/officeDocument/2006/relationships/slide" Target="slide4.xml"/></Relationships>
</file>

<file path=ppt/slides/_rels/slide3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audio" Target="../media/audio2.wav"/></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slide" Target="slide38.xml"/><Relationship Id="rId1" Type="http://schemas.openxmlformats.org/officeDocument/2006/relationships/slide" Target="slide3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audio" Target="../media/audio2.wav"/></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slide" Target="slide5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4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4" Type="http://schemas.openxmlformats.org/officeDocument/2006/relationships/vmlDrawing" Target="../drawings/vmlDrawing1.vml"/><Relationship Id="rId3" Type="http://schemas.openxmlformats.org/officeDocument/2006/relationships/slideLayout" Target="../slideLayouts/slideLayout2.xml"/><Relationship Id="rId2" Type="http://schemas.openxmlformats.org/officeDocument/2006/relationships/image" Target="../media/image1.wmf"/><Relationship Id="rId1" Type="http://schemas.openxmlformats.org/officeDocument/2006/relationships/oleObject" Target="../embeddings/oleObject1.bin"/></Relationships>
</file>

<file path=ppt/slides/_rels/slide51.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slide" Target="slide55.xml"/><Relationship Id="rId2" Type="http://schemas.openxmlformats.org/officeDocument/2006/relationships/slide" Target="slide53.xml"/><Relationship Id="rId1" Type="http://schemas.openxmlformats.org/officeDocument/2006/relationships/slide" Target="slide52.xml"/></Relationships>
</file>

<file path=ppt/slides/_rels/slide5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5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hyperlink" Target="http://www.hkma.gov.hk/" TargetMode="External"/></Relationships>
</file>

<file path=ppt/slides/_rels/slide5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5.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tags" Target="../tags/tag8.xml"/><Relationship Id="rId1" Type="http://schemas.openxmlformats.org/officeDocument/2006/relationships/tags" Target="../tags/tag7.xml"/></Relationships>
</file>

<file path=ppt/slides/_rels/slide6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slide" Target="slide76.xml"/><Relationship Id="rId1" Type="http://schemas.openxmlformats.org/officeDocument/2006/relationships/slide" Target="slide6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9.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7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7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4.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ags" Target="../tags/tag15.xml"/></Relationships>
</file>

<file path=ppt/slides/_rels/slide8.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slide" Target="slide16.xml"/><Relationship Id="rId2" Type="http://schemas.openxmlformats.org/officeDocument/2006/relationships/slide" Target="slide10.xml"/><Relationship Id="rId1" Type="http://schemas.openxmlformats.org/officeDocument/2006/relationships/slide" Target="slide9.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audio" Target="../media/audio1.wav"/></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5361" name="标题 1"/>
          <p:cNvSpPr>
            <a:spLocks noGrp="1"/>
          </p:cNvSpPr>
          <p:nvPr>
            <p:ph type="title"/>
          </p:nvPr>
        </p:nvSpPr>
        <p:spPr/>
        <p:txBody>
          <a:bodyPr vert="horz" wrap="square" lIns="91440" tIns="45720" rIns="91440" bIns="45720" anchor="b"/>
          <a:p>
            <a:pPr algn="ctr"/>
            <a:r>
              <a:rPr lang="zh-CN" altLang="en-US" sz="3200"/>
              <a:t>第九章 对外金融统计</a:t>
            </a:r>
            <a:endParaRPr lang="zh-CN" altLang="en-US" sz="3200"/>
          </a:p>
        </p:txBody>
      </p:sp>
      <p:sp>
        <p:nvSpPr>
          <p:cNvPr id="15362" name="内容占位符 2"/>
          <p:cNvSpPr>
            <a:spLocks noGrp="1"/>
          </p:cNvSpPr>
          <p:nvPr>
            <p:ph idx="1"/>
          </p:nvPr>
        </p:nvSpPr>
        <p:spPr>
          <a:xfrm>
            <a:off x="1000125" y="1714500"/>
            <a:ext cx="7929563" cy="4572000"/>
          </a:xfrm>
        </p:spPr>
        <p:txBody>
          <a:bodyPr vert="horz" wrap="square" lIns="91440" tIns="45720" rIns="91440" bIns="45720" anchor="t"/>
          <a:p>
            <a:r>
              <a:rPr lang="zh-CN" altLang="en-US" sz="2200">
                <a:hlinkClick r:id="rId1" action="ppaction://hlinksldjump"/>
              </a:rPr>
              <a:t>本章学习目标</a:t>
            </a:r>
            <a:endParaRPr lang="zh-CN" altLang="en-US" sz="2200"/>
          </a:p>
          <a:p>
            <a:r>
              <a:rPr lang="zh-CN" altLang="en-US" sz="2200">
                <a:hlinkClick r:id="rId2" action="ppaction://hlinksldjump"/>
              </a:rPr>
              <a:t>第一节</a:t>
            </a:r>
            <a:r>
              <a:rPr lang="en-US" altLang="zh-CN" sz="2200">
                <a:hlinkClick r:id="rId2" action="ppaction://hlinksldjump"/>
              </a:rPr>
              <a:t>  </a:t>
            </a:r>
            <a:r>
              <a:rPr lang="zh-CN" altLang="en-US" sz="2200">
                <a:hlinkClick r:id="rId2" action="ppaction://hlinksldjump"/>
              </a:rPr>
              <a:t>对外金融统计概述</a:t>
            </a:r>
            <a:endParaRPr lang="zh-CN" altLang="en-US" sz="2200"/>
          </a:p>
          <a:p>
            <a:r>
              <a:rPr lang="zh-CN" altLang="en-US" sz="2200">
                <a:hlinkClick r:id="rId3" action="ppaction://hlinksldjump"/>
              </a:rPr>
              <a:t>第二节</a:t>
            </a:r>
            <a:r>
              <a:rPr lang="en-US" altLang="zh-CN" sz="2200">
                <a:hlinkClick r:id="rId3" action="ppaction://hlinksldjump"/>
              </a:rPr>
              <a:t>  </a:t>
            </a:r>
            <a:r>
              <a:rPr lang="zh-CN" altLang="en-US" sz="2200">
                <a:hlinkClick r:id="rId3" action="ppaction://hlinksldjump"/>
              </a:rPr>
              <a:t>国际收支统计</a:t>
            </a:r>
            <a:endParaRPr lang="zh-CN" altLang="en-US" sz="2200"/>
          </a:p>
          <a:p>
            <a:r>
              <a:rPr lang="zh-CN" altLang="en-US" sz="2200">
                <a:hlinkClick r:id="rId4" action="ppaction://hlinksldjump"/>
              </a:rPr>
              <a:t>第三节</a:t>
            </a:r>
            <a:r>
              <a:rPr lang="en-US" altLang="zh-CN" sz="2200">
                <a:hlinkClick r:id="rId4" action="ppaction://hlinksldjump"/>
              </a:rPr>
              <a:t>  </a:t>
            </a:r>
            <a:r>
              <a:rPr lang="zh-CN" altLang="en-US" sz="2200">
                <a:hlinkClick r:id="rId4" action="ppaction://hlinksldjump"/>
              </a:rPr>
              <a:t>我国的国际收支统计</a:t>
            </a:r>
            <a:endParaRPr lang="zh-CN" altLang="en-US" sz="2200"/>
          </a:p>
          <a:p>
            <a:r>
              <a:rPr lang="zh-CN" altLang="en-US" sz="2200">
                <a:hlinkClick r:id="rId5" action="ppaction://hlinksldjump"/>
              </a:rPr>
              <a:t>第四节</a:t>
            </a:r>
            <a:r>
              <a:rPr lang="en-US" altLang="zh-CN" sz="2200">
                <a:hlinkClick r:id="rId5" action="ppaction://hlinksldjump"/>
              </a:rPr>
              <a:t>  </a:t>
            </a:r>
            <a:r>
              <a:rPr lang="zh-CN" altLang="en-US" sz="2200">
                <a:hlinkClick r:id="rId5" action="ppaction://hlinksldjump"/>
              </a:rPr>
              <a:t>外汇收支统计</a:t>
            </a:r>
            <a:endParaRPr lang="zh-CN" altLang="en-US" sz="2200"/>
          </a:p>
          <a:p>
            <a:r>
              <a:rPr lang="zh-CN" altLang="en-US" sz="2200">
                <a:hlinkClick r:id="rId6" action="ppaction://hlinksldjump"/>
              </a:rPr>
              <a:t>第五节</a:t>
            </a:r>
            <a:r>
              <a:rPr lang="en-US" altLang="zh-CN" sz="2200">
                <a:hlinkClick r:id="rId6" action="ppaction://hlinksldjump"/>
              </a:rPr>
              <a:t>  </a:t>
            </a:r>
            <a:r>
              <a:rPr lang="zh-CN" altLang="en-US" sz="2200">
                <a:hlinkClick r:id="rId6" action="ppaction://hlinksldjump"/>
              </a:rPr>
              <a:t>外汇信贷统计</a:t>
            </a:r>
            <a:endParaRPr lang="zh-CN" altLang="en-US" sz="2200"/>
          </a:p>
          <a:p>
            <a:r>
              <a:rPr lang="zh-CN" altLang="en-US" sz="2200">
                <a:hlinkClick r:id="rId7" action="ppaction://hlinksldjump"/>
              </a:rPr>
              <a:t>第六节</a:t>
            </a:r>
            <a:r>
              <a:rPr lang="en-US" altLang="zh-CN" sz="2200">
                <a:hlinkClick r:id="rId7" action="ppaction://hlinksldjump"/>
              </a:rPr>
              <a:t>  </a:t>
            </a:r>
            <a:r>
              <a:rPr lang="zh-CN" altLang="en-US" sz="2200">
                <a:hlinkClick r:id="rId7" action="ppaction://hlinksldjump"/>
              </a:rPr>
              <a:t>外汇储备和外债统计</a:t>
            </a:r>
            <a:endParaRPr lang="zh-CN" altLang="en-US" sz="2200"/>
          </a:p>
          <a:p>
            <a:r>
              <a:rPr lang="zh-CN" altLang="en-US" sz="2200">
                <a:hlinkClick r:id="rId8" action="ppaction://hlinksldjump"/>
              </a:rPr>
              <a:t>第七节</a:t>
            </a:r>
            <a:r>
              <a:rPr lang="en-US" altLang="zh-CN" sz="2200">
                <a:hlinkClick r:id="rId8" action="ppaction://hlinksldjump"/>
              </a:rPr>
              <a:t>  </a:t>
            </a:r>
            <a:r>
              <a:rPr lang="zh-CN" altLang="en-US" sz="2200">
                <a:hlinkClick r:id="rId8" action="ppaction://hlinksldjump"/>
              </a:rPr>
              <a:t>利用外资和对外投资统计</a:t>
            </a:r>
            <a:endParaRPr lang="zh-CN" altLang="en-US" sz="2200"/>
          </a:p>
        </p:txBody>
      </p:sp>
    </p:spTree>
  </p:cSld>
  <p:clrMapOvr>
    <a:masterClrMapping/>
  </p:clrMapOvr>
  <p:transition spd="slow">
    <p:split orient="vert"/>
    <p:sndAc>
      <p:stSnd>
        <p:snd r:embed="rId9" name="chimes.wav"/>
      </p:stSnd>
    </p:sndAc>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4577" name="标题 1"/>
          <p:cNvSpPr>
            <a:spLocks noGrp="1"/>
          </p:cNvSpPr>
          <p:nvPr>
            <p:ph type="title"/>
          </p:nvPr>
        </p:nvSpPr>
        <p:spPr/>
        <p:txBody>
          <a:bodyPr vert="horz" wrap="square" lIns="91440" tIns="45720" rIns="91440" bIns="45720" anchor="b"/>
          <a:p>
            <a:r>
              <a:rPr lang="zh-CN" altLang="en-US" sz="3200"/>
              <a:t>二、国际收支统计</a:t>
            </a:r>
            <a:endParaRPr lang="zh-CN" altLang="en-US" sz="2400"/>
          </a:p>
        </p:txBody>
      </p:sp>
      <p:sp>
        <p:nvSpPr>
          <p:cNvPr id="24578" name="内容占位符 2"/>
          <p:cNvSpPr>
            <a:spLocks noGrp="1"/>
          </p:cNvSpPr>
          <p:nvPr>
            <p:ph idx="1"/>
          </p:nvPr>
        </p:nvSpPr>
        <p:spPr>
          <a:xfrm>
            <a:off x="1258888" y="1600200"/>
            <a:ext cx="7670800" cy="4852988"/>
          </a:xfrm>
        </p:spPr>
        <p:txBody>
          <a:bodyPr vert="horz" wrap="square" lIns="91440" tIns="45720" rIns="91440" bIns="45720" anchor="t"/>
          <a:p>
            <a:r>
              <a:rPr lang="zh-CN" altLang="en-US" sz="2000"/>
              <a:t>（一）国际收支统计的概念</a:t>
            </a:r>
            <a:endParaRPr lang="en-US" altLang="zh-CN" sz="2000"/>
          </a:p>
          <a:p>
            <a:pPr>
              <a:buNone/>
            </a:pPr>
            <a:r>
              <a:rPr lang="en-US" altLang="zh-CN" sz="1800"/>
              <a:t>      </a:t>
            </a:r>
            <a:r>
              <a:rPr lang="zh-CN" altLang="en-US" sz="1800"/>
              <a:t>国际收支统计是指对一个国家在一定时期内所发生的各种国际经济交易的流动量，即发生额的统计，它是全面观察一个国家在一定时期国际收支平衡状况的重要依据。</a:t>
            </a:r>
            <a:endParaRPr lang="en-US" altLang="zh-CN" sz="1800"/>
          </a:p>
          <a:p>
            <a:r>
              <a:rPr lang="zh-CN" altLang="zh-CN" sz="2000"/>
              <a:t>（二）国际收支统计的意义</a:t>
            </a:r>
            <a:endParaRPr lang="zh-CN" altLang="zh-CN" sz="2000"/>
          </a:p>
          <a:p>
            <a:pPr>
              <a:buNone/>
            </a:pPr>
            <a:r>
              <a:rPr lang="en-US" altLang="zh-CN" sz="1800"/>
              <a:t>   1</a:t>
            </a:r>
            <a:r>
              <a:rPr lang="zh-CN" altLang="zh-CN" sz="1800"/>
              <a:t>．搞好国际收支统计，可以更好地反映一个国家经济状况</a:t>
            </a:r>
            <a:endParaRPr lang="zh-CN" altLang="zh-CN" sz="1800"/>
          </a:p>
          <a:p>
            <a:pPr>
              <a:buNone/>
            </a:pPr>
            <a:r>
              <a:rPr lang="en-US" altLang="zh-CN" sz="1800"/>
              <a:t>   2</a:t>
            </a:r>
            <a:r>
              <a:rPr lang="zh-CN" altLang="zh-CN" sz="1800"/>
              <a:t>．搞好国际收支统计，可以全面地反映一国外部经济的均衡状况</a:t>
            </a:r>
            <a:endParaRPr lang="zh-CN" altLang="zh-CN" sz="1800"/>
          </a:p>
          <a:p>
            <a:pPr>
              <a:buNone/>
            </a:pPr>
            <a:r>
              <a:rPr lang="en-US" altLang="zh-CN" sz="1800"/>
              <a:t>   3</a:t>
            </a:r>
            <a:r>
              <a:rPr lang="zh-CN" altLang="zh-CN" sz="1800"/>
              <a:t>．搞好国际收支统计，可以为一国制定货币金融政策提供重要依据</a:t>
            </a:r>
            <a:endParaRPr lang="en-US" altLang="zh-CN" sz="1800"/>
          </a:p>
          <a:p>
            <a:r>
              <a:rPr lang="en-US" altLang="zh-CN" sz="2000"/>
              <a:t> </a:t>
            </a:r>
            <a:r>
              <a:rPr lang="zh-CN" altLang="zh-CN" sz="2000"/>
              <a:t>（三）国际收支统计的内容</a:t>
            </a:r>
            <a:endParaRPr lang="en-US" altLang="zh-CN" sz="2000"/>
          </a:p>
          <a:p>
            <a:pPr>
              <a:buNone/>
            </a:pPr>
            <a:r>
              <a:rPr lang="en-US" altLang="zh-CN" sz="1800"/>
              <a:t>   1</a:t>
            </a:r>
            <a:r>
              <a:rPr lang="zh-CN" altLang="zh-CN" sz="1800"/>
              <a:t>．</a:t>
            </a:r>
            <a:r>
              <a:rPr lang="zh-CN" altLang="zh-CN" sz="1800">
                <a:solidFill>
                  <a:srgbClr val="0070C0"/>
                </a:solidFill>
              </a:rPr>
              <a:t>经常账户（</a:t>
            </a:r>
            <a:r>
              <a:rPr lang="en-US" altLang="zh-CN" sz="1800">
                <a:solidFill>
                  <a:srgbClr val="0070C0"/>
                </a:solidFill>
              </a:rPr>
              <a:t>Current Account,CA</a:t>
            </a:r>
            <a:r>
              <a:rPr lang="zh-CN" altLang="zh-CN" sz="1800">
                <a:solidFill>
                  <a:srgbClr val="0070C0"/>
                </a:solidFill>
              </a:rPr>
              <a:t>）统计</a:t>
            </a:r>
            <a:endParaRPr lang="zh-CN" altLang="zh-CN" sz="1800">
              <a:solidFill>
                <a:srgbClr val="0070C0"/>
              </a:solidFill>
            </a:endParaRPr>
          </a:p>
          <a:p>
            <a:pPr lvl="1"/>
            <a:r>
              <a:rPr lang="zh-CN" altLang="en-US" sz="1400" b="1"/>
              <a:t>（</a:t>
            </a:r>
            <a:r>
              <a:rPr lang="en-US" altLang="zh-CN" sz="1400" b="1"/>
              <a:t>1</a:t>
            </a:r>
            <a:r>
              <a:rPr lang="zh-CN" altLang="en-US" sz="1400" b="1"/>
              <a:t>）货物（</a:t>
            </a:r>
            <a:r>
              <a:rPr lang="en-US" altLang="zh-CN" sz="1400" b="1"/>
              <a:t>Goods</a:t>
            </a:r>
            <a:r>
              <a:rPr lang="zh-CN" altLang="en-US" sz="1400" b="1"/>
              <a:t>）</a:t>
            </a:r>
            <a:endParaRPr lang="zh-CN" altLang="en-US" sz="1400" b="1"/>
          </a:p>
          <a:p>
            <a:pPr lvl="1"/>
            <a:r>
              <a:rPr lang="zh-CN" altLang="en-US" sz="1400" b="1"/>
              <a:t>（</a:t>
            </a:r>
            <a:r>
              <a:rPr lang="en-US" altLang="zh-CN" sz="1400" b="1"/>
              <a:t>2</a:t>
            </a:r>
            <a:r>
              <a:rPr lang="zh-CN" altLang="en-US" sz="1400" b="1"/>
              <a:t>）服务（</a:t>
            </a:r>
            <a:r>
              <a:rPr lang="en-US" altLang="zh-CN" sz="1400" b="1"/>
              <a:t>Service</a:t>
            </a:r>
            <a:r>
              <a:rPr lang="zh-CN" altLang="en-US" sz="1400" b="1"/>
              <a:t>）</a:t>
            </a:r>
            <a:endParaRPr lang="zh-CN" altLang="en-US" sz="1400" b="1"/>
          </a:p>
          <a:p>
            <a:pPr lvl="1"/>
            <a:r>
              <a:rPr lang="zh-CN" altLang="en-US" sz="1400" b="1"/>
              <a:t>（</a:t>
            </a:r>
            <a:r>
              <a:rPr lang="en-US" altLang="zh-CN" sz="1400" b="1"/>
              <a:t>3</a:t>
            </a:r>
            <a:r>
              <a:rPr lang="zh-CN" altLang="en-US" sz="1400" b="1"/>
              <a:t>）收益（</a:t>
            </a:r>
            <a:r>
              <a:rPr lang="en-US" altLang="zh-CN" sz="1400" b="1"/>
              <a:t>Income</a:t>
            </a:r>
            <a:r>
              <a:rPr lang="zh-CN" altLang="en-US" sz="1400" b="1"/>
              <a:t>）</a:t>
            </a:r>
            <a:endParaRPr lang="en-US" altLang="zh-CN" sz="1400" b="1"/>
          </a:p>
          <a:p>
            <a:pPr lvl="1"/>
            <a:r>
              <a:rPr lang="en-US" altLang="en-US" sz="1400" b="1"/>
              <a:t>（</a:t>
            </a:r>
            <a:r>
              <a:rPr lang="en-US" altLang="en-US" sz="1400" b="1"/>
              <a:t>4</a:t>
            </a:r>
            <a:r>
              <a:rPr lang="en-US" altLang="en-US" sz="1400" b="1"/>
              <a:t>）</a:t>
            </a:r>
            <a:r>
              <a:rPr lang="zh-CN" altLang="zh-CN" sz="1400" b="1"/>
              <a:t>经常转移（</a:t>
            </a:r>
            <a:r>
              <a:rPr lang="en-US" altLang="zh-CN" sz="1400" b="1"/>
              <a:t>Current Transfers</a:t>
            </a:r>
            <a:r>
              <a:rPr lang="zh-CN" altLang="zh-CN" sz="1400" b="1"/>
              <a:t>）</a:t>
            </a:r>
            <a:endParaRPr lang="en-US" altLang="zh-CN" sz="1400" b="1"/>
          </a:p>
          <a:p>
            <a:pPr lvl="1">
              <a:buNone/>
            </a:pPr>
            <a:r>
              <a:rPr lang="en-US" altLang="zh-CN" sz="1400"/>
              <a:t> </a:t>
            </a:r>
            <a:endParaRPr lang="zh-CN" altLang="zh-CN" sz="140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5601" name="内容占位符 2"/>
          <p:cNvSpPr>
            <a:spLocks noGrp="1"/>
          </p:cNvSpPr>
          <p:nvPr>
            <p:ph idx="1"/>
          </p:nvPr>
        </p:nvSpPr>
        <p:spPr>
          <a:xfrm>
            <a:off x="1476375" y="1500188"/>
            <a:ext cx="7381875" cy="4857750"/>
          </a:xfrm>
        </p:spPr>
        <p:txBody>
          <a:bodyPr vert="horz" wrap="square" lIns="91440" tIns="45720" rIns="91440" bIns="45720" anchor="t"/>
          <a:p>
            <a:pPr>
              <a:buNone/>
            </a:pPr>
            <a:r>
              <a:rPr lang="en-US" altLang="zh-CN" sz="1800"/>
              <a:t>2</a:t>
            </a:r>
            <a:r>
              <a:rPr lang="zh-CN" altLang="zh-CN" sz="1800"/>
              <a:t>．</a:t>
            </a:r>
            <a:r>
              <a:rPr lang="zh-CN" altLang="zh-CN" sz="1800">
                <a:solidFill>
                  <a:srgbClr val="0070C0"/>
                </a:solidFill>
              </a:rPr>
              <a:t>资本与金融账户（</a:t>
            </a:r>
            <a:r>
              <a:rPr lang="en-US" altLang="zh-CN" sz="1800">
                <a:solidFill>
                  <a:srgbClr val="0070C0"/>
                </a:solidFill>
              </a:rPr>
              <a:t>Capital and  Financial Account,FA</a:t>
            </a:r>
            <a:r>
              <a:rPr lang="zh-CN" altLang="zh-CN" sz="1800">
                <a:solidFill>
                  <a:srgbClr val="0070C0"/>
                </a:solidFill>
              </a:rPr>
              <a:t>）统计</a:t>
            </a:r>
            <a:endParaRPr lang="zh-CN" altLang="zh-CN" sz="1800">
              <a:solidFill>
                <a:srgbClr val="0070C0"/>
              </a:solidFill>
            </a:endParaRPr>
          </a:p>
          <a:p>
            <a:r>
              <a:rPr lang="zh-CN" altLang="zh-CN" sz="1800" b="1"/>
              <a:t>（</a:t>
            </a:r>
            <a:r>
              <a:rPr lang="en-US" altLang="zh-CN" sz="1800" b="1"/>
              <a:t>1</a:t>
            </a:r>
            <a:r>
              <a:rPr lang="zh-CN" altLang="zh-CN" sz="1800" b="1"/>
              <a:t>）资本账户（</a:t>
            </a:r>
            <a:r>
              <a:rPr lang="en-US" altLang="zh-CN" sz="1800" b="1"/>
              <a:t>Capital Account</a:t>
            </a:r>
            <a:r>
              <a:rPr lang="zh-CN" altLang="zh-CN" sz="1800" b="1"/>
              <a:t>）</a:t>
            </a:r>
            <a:endParaRPr lang="zh-CN" altLang="zh-CN" sz="1800" b="1"/>
          </a:p>
          <a:p>
            <a:r>
              <a:rPr lang="zh-CN" altLang="zh-CN" sz="1800" b="1"/>
              <a:t>（</a:t>
            </a:r>
            <a:r>
              <a:rPr lang="en-US" altLang="zh-CN" sz="1800" b="1"/>
              <a:t>2</a:t>
            </a:r>
            <a:r>
              <a:rPr lang="zh-CN" altLang="zh-CN" sz="1800" b="1"/>
              <a:t>）金融账户（</a:t>
            </a:r>
            <a:r>
              <a:rPr lang="en-US" altLang="zh-CN" sz="1800" b="1"/>
              <a:t>Financial Account</a:t>
            </a:r>
            <a:r>
              <a:rPr lang="zh-CN" altLang="zh-CN" sz="1800" b="1"/>
              <a:t>）</a:t>
            </a:r>
            <a:endParaRPr lang="en-US" altLang="zh-CN" sz="1800" b="1"/>
          </a:p>
          <a:p>
            <a:pPr lvl="1">
              <a:buNone/>
            </a:pPr>
            <a:r>
              <a:rPr lang="en-US" altLang="zh-CN" sz="1800" b="1"/>
              <a:t> ①</a:t>
            </a:r>
            <a:r>
              <a:rPr lang="zh-CN" altLang="zh-CN" sz="1800" b="1"/>
              <a:t>直接投资（</a:t>
            </a:r>
            <a:r>
              <a:rPr lang="en-US" altLang="zh-CN" sz="1800" b="1"/>
              <a:t>Direct Investment</a:t>
            </a:r>
            <a:r>
              <a:rPr lang="zh-CN" altLang="zh-CN" sz="1800" b="1"/>
              <a:t>）</a:t>
            </a:r>
            <a:endParaRPr lang="zh-CN" altLang="zh-CN" sz="1800" b="1"/>
          </a:p>
          <a:p>
            <a:pPr lvl="1">
              <a:buNone/>
            </a:pPr>
            <a:r>
              <a:rPr lang="en-US" altLang="en-US" sz="1800" b="1"/>
              <a:t> </a:t>
            </a:r>
            <a:r>
              <a:rPr lang="en-US" altLang="zh-CN" sz="1800" b="1"/>
              <a:t>②</a:t>
            </a:r>
            <a:r>
              <a:rPr lang="zh-CN" altLang="zh-CN" sz="1800" b="1"/>
              <a:t>证券投资（</a:t>
            </a:r>
            <a:r>
              <a:rPr lang="en-US" altLang="zh-CN" sz="1800" b="1"/>
              <a:t>Portfolio Investment</a:t>
            </a:r>
            <a:r>
              <a:rPr lang="zh-CN" altLang="zh-CN" sz="1800" b="1"/>
              <a:t>）</a:t>
            </a:r>
            <a:endParaRPr lang="zh-CN" altLang="zh-CN" sz="1800" b="1"/>
          </a:p>
          <a:p>
            <a:pPr lvl="1">
              <a:buNone/>
            </a:pPr>
            <a:r>
              <a:rPr lang="en-US" altLang="en-US" sz="1800" b="1"/>
              <a:t> </a:t>
            </a:r>
            <a:r>
              <a:rPr lang="en-US" altLang="zh-CN" sz="1800" b="1"/>
              <a:t>③</a:t>
            </a:r>
            <a:r>
              <a:rPr lang="zh-CN" altLang="zh-CN" sz="1800" b="1"/>
              <a:t>其它资产</a:t>
            </a:r>
            <a:endParaRPr lang="zh-CN" altLang="zh-CN" sz="1800" b="1"/>
          </a:p>
          <a:p>
            <a:r>
              <a:rPr lang="en-US" altLang="zh-CN" sz="1800" b="1"/>
              <a:t>3</a:t>
            </a:r>
            <a:r>
              <a:rPr lang="zh-CN" altLang="en-US" sz="1800" b="1"/>
              <a:t>．储备资产（</a:t>
            </a:r>
            <a:r>
              <a:rPr lang="en-US" altLang="zh-CN" sz="1800" b="1"/>
              <a:t>Reserve Assets</a:t>
            </a:r>
            <a:r>
              <a:rPr lang="zh-CN" altLang="en-US" sz="1800" b="1"/>
              <a:t>）</a:t>
            </a:r>
            <a:endParaRPr lang="zh-CN" altLang="en-US" sz="1800" b="1"/>
          </a:p>
          <a:p>
            <a:pPr>
              <a:buNone/>
            </a:pPr>
            <a:r>
              <a:rPr lang="zh-CN" altLang="en-US" sz="1800"/>
              <a:t>储备资产（</a:t>
            </a:r>
            <a:r>
              <a:rPr lang="en-US" altLang="zh-CN" sz="1800"/>
              <a:t>Reserve Assets</a:t>
            </a:r>
            <a:r>
              <a:rPr lang="zh-CN" altLang="en-US" sz="1800"/>
              <a:t>）</a:t>
            </a:r>
            <a:r>
              <a:rPr lang="en-US" altLang="zh-CN" sz="1800"/>
              <a:t>,</a:t>
            </a:r>
            <a:r>
              <a:rPr lang="zh-CN" altLang="en-US" sz="1800"/>
              <a:t>是指货币当局掌握的可以随时动</a:t>
            </a:r>
            <a:endParaRPr lang="en-US" altLang="zh-CN" sz="1800"/>
          </a:p>
          <a:p>
            <a:pPr>
              <a:buNone/>
            </a:pPr>
            <a:r>
              <a:rPr lang="zh-CN" altLang="en-US" sz="1800"/>
              <a:t>用以平衡国际收支和干预汇率的金融资产。</a:t>
            </a:r>
            <a:endParaRPr lang="en-US" altLang="zh-CN" sz="1800"/>
          </a:p>
          <a:p>
            <a:pPr>
              <a:buFont typeface="Wingdings" panose="05000000000000000000" pitchFamily="2" charset="2"/>
              <a:buChar char="l"/>
            </a:pPr>
            <a:r>
              <a:rPr lang="en-US" altLang="zh-CN" sz="1800" b="1"/>
              <a:t>4</a:t>
            </a:r>
            <a:r>
              <a:rPr lang="zh-CN" altLang="en-US" sz="1800" b="1"/>
              <a:t>．错误与遗漏账户（</a:t>
            </a:r>
            <a:r>
              <a:rPr lang="en-US" altLang="zh-CN" sz="1800" b="1"/>
              <a:t>Error and Omissions Account</a:t>
            </a:r>
            <a:r>
              <a:rPr lang="zh-CN" altLang="en-US" sz="1800" b="1"/>
              <a:t>）</a:t>
            </a:r>
            <a:endParaRPr lang="zh-CN" altLang="en-US" sz="1800" b="1"/>
          </a:p>
          <a:p>
            <a:pPr>
              <a:buNone/>
            </a:pPr>
            <a:r>
              <a:rPr lang="zh-CN" altLang="en-US" sz="1800"/>
              <a:t>国际收支平衡表采用的是复式记账法，因此，所有账户的借方总</a:t>
            </a:r>
            <a:endParaRPr lang="en-US" altLang="zh-CN" sz="1800"/>
          </a:p>
          <a:p>
            <a:pPr>
              <a:buNone/>
            </a:pPr>
            <a:r>
              <a:rPr lang="zh-CN" altLang="en-US" sz="1800"/>
              <a:t>额和贷方总额应相等。</a:t>
            </a:r>
            <a:endParaRPr lang="zh-CN" altLang="en-US" sz="1800"/>
          </a:p>
          <a:p>
            <a:endParaRPr lang="zh-CN" altLang="zh-CN" sz="1800" b="1"/>
          </a:p>
          <a:p>
            <a:pPr>
              <a:buNone/>
            </a:pPr>
            <a:endParaRPr lang="zh-CN" altLang="zh-CN" sz="1800"/>
          </a:p>
          <a:p>
            <a:endParaRPr lang="zh-CN" altLang="zh-CN" sz="1800" b="1"/>
          </a:p>
          <a:p>
            <a:endParaRPr lang="zh-CN" altLang="zh-CN" sz="1800" b="1"/>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6625" name="标题 1"/>
          <p:cNvSpPr>
            <a:spLocks noGrp="1"/>
          </p:cNvSpPr>
          <p:nvPr>
            <p:ph type="title"/>
          </p:nvPr>
        </p:nvSpPr>
        <p:spPr>
          <a:xfrm>
            <a:off x="1071563" y="357188"/>
            <a:ext cx="7313612" cy="1143000"/>
          </a:xfrm>
        </p:spPr>
        <p:txBody>
          <a:bodyPr vert="horz" wrap="square" lIns="91440" tIns="45720" rIns="91440" bIns="45720" anchor="b"/>
          <a:p>
            <a:r>
              <a:rPr lang="zh-CN" altLang="en-US" sz="3200"/>
              <a:t>（四）国际收支平衡表</a:t>
            </a:r>
            <a:endParaRPr lang="zh-CN" altLang="en-US" sz="2400"/>
          </a:p>
        </p:txBody>
      </p:sp>
      <p:sp>
        <p:nvSpPr>
          <p:cNvPr id="26626" name="内容占位符 2"/>
          <p:cNvSpPr>
            <a:spLocks noGrp="1"/>
          </p:cNvSpPr>
          <p:nvPr>
            <p:ph idx="1"/>
          </p:nvPr>
        </p:nvSpPr>
        <p:spPr>
          <a:xfrm>
            <a:off x="857250" y="1528763"/>
            <a:ext cx="8072438" cy="5043487"/>
          </a:xfrm>
        </p:spPr>
        <p:txBody>
          <a:bodyPr vert="horz" wrap="square" lIns="91440" tIns="45720" rIns="91440" bIns="45720" anchor="t"/>
          <a:p>
            <a:pPr>
              <a:buNone/>
            </a:pPr>
            <a:r>
              <a:rPr lang="en-US" altLang="zh-CN" sz="2800"/>
              <a:t>1</a:t>
            </a:r>
            <a:r>
              <a:rPr lang="zh-CN" altLang="en-US" sz="2800"/>
              <a:t>．</a:t>
            </a:r>
            <a:r>
              <a:rPr lang="zh-CN" altLang="en-US" sz="2000" b="1"/>
              <a:t>国际收支平衡表及其结构</a:t>
            </a:r>
            <a:endParaRPr lang="zh-CN" altLang="en-US" sz="2800" b="1"/>
          </a:p>
          <a:p>
            <a:r>
              <a:rPr lang="en-US" altLang="zh-CN" sz="2000"/>
              <a:t>(1)</a:t>
            </a:r>
            <a:r>
              <a:rPr lang="zh-CN" altLang="en-US" sz="2000">
                <a:solidFill>
                  <a:srgbClr val="C00000"/>
                </a:solidFill>
              </a:rPr>
              <a:t>国际收支统计</a:t>
            </a:r>
            <a:endParaRPr lang="en-US" altLang="zh-CN" sz="2000">
              <a:solidFill>
                <a:srgbClr val="C00000"/>
              </a:solidFill>
            </a:endParaRPr>
          </a:p>
          <a:p>
            <a:pPr>
              <a:buNone/>
            </a:pPr>
            <a:r>
              <a:rPr lang="en-US" altLang="en-US" sz="1800"/>
              <a:t>     </a:t>
            </a:r>
            <a:r>
              <a:rPr lang="zh-CN" altLang="en-US" sz="1800"/>
              <a:t>国际收支平衡表是关于国际收支的系统记录，是按照复式簿记原理，以某一特定货币为计量单位，运用简明的表格形式总括地反映一个经济体在特定时期内与世界其它经济体间发生的全部经济交易。</a:t>
            </a:r>
            <a:endParaRPr lang="en-US" altLang="zh-CN" sz="1800"/>
          </a:p>
          <a:p>
            <a:pPr>
              <a:buNone/>
            </a:pPr>
            <a:r>
              <a:rPr lang="en-US" altLang="en-US" sz="1800"/>
              <a:t>    </a:t>
            </a:r>
            <a:r>
              <a:rPr lang="zh-CN" altLang="en-US" sz="1800"/>
              <a:t>它反映一个国家对外收支的现状及其构成情况，是国家决定财政经济政策，搞好财政、信贷、外汇、物资等综合平衡，参与国际金融组织的各项活动的重要依据。</a:t>
            </a:r>
            <a:endParaRPr lang="zh-CN" altLang="en-US" sz="1800"/>
          </a:p>
          <a:p>
            <a:r>
              <a:rPr lang="en-US" altLang="zh-CN" sz="2000"/>
              <a:t>(2)</a:t>
            </a:r>
            <a:r>
              <a:rPr lang="zh-CN" altLang="en-US" sz="2000">
                <a:solidFill>
                  <a:srgbClr val="C00000"/>
                </a:solidFill>
              </a:rPr>
              <a:t>国际收支平衡表</a:t>
            </a:r>
            <a:endParaRPr lang="en-US" altLang="zh-CN" sz="2000">
              <a:solidFill>
                <a:srgbClr val="C00000"/>
              </a:solidFill>
            </a:endParaRPr>
          </a:p>
          <a:p>
            <a:pPr>
              <a:buNone/>
            </a:pPr>
            <a:r>
              <a:rPr lang="en-US" altLang="zh-CN" sz="1800"/>
              <a:t>      </a:t>
            </a:r>
            <a:r>
              <a:rPr lang="zh-CN" altLang="en-US" sz="1800"/>
              <a:t>国际收支平衡表采用复式记账形式，把全部经济活动划分为借方、贷方和差额三部分，分别反映一定时期内各项经济活动的货币发生额和差额。在国际收支平衡表中，具体项目的借贷双方的差额表现为局部差额，各局部差额之和就是总差额，当外汇收入大于支出，出现盈余，就称之为国际收支顺差；反之，当外汇收入小于支出，出现赤字，就称之为国际收支逆差。</a:t>
            </a:r>
            <a:endParaRPr lang="en-US" altLang="zh-CN" sz="1800"/>
          </a:p>
          <a:p>
            <a:pPr>
              <a:buNone/>
            </a:pPr>
            <a:endParaRPr lang="zh-CN" altLang="en-US" sz="1800">
              <a:solidFill>
                <a:srgbClr val="C00000"/>
              </a:solidFill>
            </a:endParaRPr>
          </a:p>
          <a:p>
            <a:endParaRPr lang="zh-CN" altLang="en-US" sz="280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7649" name="标题 1"/>
          <p:cNvSpPr>
            <a:spLocks noGrp="1"/>
          </p:cNvSpPr>
          <p:nvPr>
            <p:ph type="title"/>
          </p:nvPr>
        </p:nvSpPr>
        <p:spPr/>
        <p:txBody>
          <a:bodyPr vert="horz" wrap="square" lIns="91440" tIns="45720" rIns="91440" bIns="45720" anchor="b"/>
          <a:p>
            <a:endParaRPr lang="zh-CN" altLang="en-US"/>
          </a:p>
        </p:txBody>
      </p:sp>
      <p:sp>
        <p:nvSpPr>
          <p:cNvPr id="27650" name="内容占位符 2"/>
          <p:cNvSpPr>
            <a:spLocks noGrp="1"/>
          </p:cNvSpPr>
          <p:nvPr>
            <p:ph idx="1"/>
          </p:nvPr>
        </p:nvSpPr>
        <p:spPr>
          <a:xfrm>
            <a:off x="1370013" y="1500188"/>
            <a:ext cx="7559675" cy="5072062"/>
          </a:xfrm>
        </p:spPr>
        <p:txBody>
          <a:bodyPr vert="horz" wrap="square" lIns="91440" tIns="45720" rIns="91440" bIns="45720" anchor="t"/>
          <a:p>
            <a:pPr>
              <a:buNone/>
            </a:pPr>
            <a:r>
              <a:rPr lang="en-US" altLang="zh-CN" sz="2000"/>
              <a:t>2</a:t>
            </a:r>
            <a:r>
              <a:rPr lang="zh-CN" altLang="en-US" sz="2000"/>
              <a:t>．</a:t>
            </a:r>
            <a:r>
              <a:rPr lang="zh-CN" altLang="en-US" sz="2400" b="1"/>
              <a:t>国际收支平衡表的记账原则</a:t>
            </a:r>
            <a:endParaRPr lang="zh-CN" altLang="en-US" sz="2000" b="1"/>
          </a:p>
          <a:p>
            <a:r>
              <a:rPr lang="en-US" altLang="zh-CN" sz="2000"/>
              <a:t>(1)</a:t>
            </a:r>
            <a:r>
              <a:rPr lang="zh-CN" altLang="en-US" sz="2000">
                <a:solidFill>
                  <a:srgbClr val="C00000"/>
                </a:solidFill>
              </a:rPr>
              <a:t>国际收支平衡表是按照“有借必有贷、借贷必相等”的复式簿记原理编制的</a:t>
            </a:r>
            <a:endParaRPr lang="zh-CN" altLang="en-US" sz="2000">
              <a:solidFill>
                <a:srgbClr val="C00000"/>
              </a:solidFill>
            </a:endParaRPr>
          </a:p>
          <a:p>
            <a:r>
              <a:rPr lang="en-US" altLang="zh-CN" sz="2000"/>
              <a:t>(2)</a:t>
            </a:r>
            <a:r>
              <a:rPr lang="zh-CN" altLang="en-US" sz="2000">
                <a:solidFill>
                  <a:srgbClr val="C00000"/>
                </a:solidFill>
              </a:rPr>
              <a:t>记入借方和贷方的项目</a:t>
            </a:r>
            <a:endParaRPr lang="en-US" altLang="zh-CN" sz="2000">
              <a:solidFill>
                <a:srgbClr val="C00000"/>
              </a:solidFill>
            </a:endParaRPr>
          </a:p>
          <a:p>
            <a:r>
              <a:rPr lang="en-US" altLang="zh-CN" sz="2000"/>
              <a:t>(3)</a:t>
            </a:r>
            <a:r>
              <a:rPr lang="zh-CN" altLang="en-US" sz="2000">
                <a:solidFill>
                  <a:srgbClr val="C00000"/>
                </a:solidFill>
              </a:rPr>
              <a:t>具体的记账原则</a:t>
            </a:r>
            <a:endParaRPr lang="zh-CN" altLang="en-US" sz="2000"/>
          </a:p>
          <a:p>
            <a:pPr>
              <a:buNone/>
            </a:pPr>
            <a:endParaRPr lang="zh-CN" altLang="en-US" sz="200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8673" name="内容占位符 2"/>
          <p:cNvSpPr>
            <a:spLocks noGrp="1"/>
          </p:cNvSpPr>
          <p:nvPr>
            <p:ph idx="1"/>
          </p:nvPr>
        </p:nvSpPr>
        <p:spPr>
          <a:xfrm>
            <a:off x="971550" y="333375"/>
            <a:ext cx="7858125" cy="415925"/>
          </a:xfrm>
        </p:spPr>
        <p:txBody>
          <a:bodyPr vert="horz" wrap="square" lIns="91440" tIns="45720" rIns="91440" bIns="45720" anchor="t"/>
          <a:p>
            <a:pPr algn="ctr">
              <a:buNone/>
            </a:pPr>
            <a:r>
              <a:rPr lang="zh-CN" altLang="en-US" sz="2000" b="1"/>
              <a:t>表</a:t>
            </a:r>
            <a:r>
              <a:rPr lang="en-US" altLang="zh-CN" sz="2000" b="1"/>
              <a:t>9-1  </a:t>
            </a:r>
            <a:r>
              <a:rPr lang="zh-CN" altLang="en-US" sz="2000" b="1"/>
              <a:t>国际收支平衡表基本组成部分</a:t>
            </a:r>
            <a:endParaRPr lang="en-US" altLang="zh-CN" sz="2000"/>
          </a:p>
          <a:p>
            <a:pPr>
              <a:buNone/>
            </a:pPr>
            <a:endParaRPr lang="zh-CN" altLang="zh-CN" sz="2000">
              <a:solidFill>
                <a:srgbClr val="C00000"/>
              </a:solidFill>
            </a:endParaRPr>
          </a:p>
        </p:txBody>
      </p:sp>
      <p:graphicFrame>
        <p:nvGraphicFramePr>
          <p:cNvPr id="28674" name="表格 28673"/>
          <p:cNvGraphicFramePr/>
          <p:nvPr/>
        </p:nvGraphicFramePr>
        <p:xfrm>
          <a:off x="1403350" y="1052513"/>
          <a:ext cx="6096000" cy="4968875"/>
        </p:xfrm>
        <a:graphic>
          <a:graphicData uri="http://schemas.openxmlformats.org/drawingml/2006/table">
            <a:tbl>
              <a:tblPr/>
              <a:tblGrid>
                <a:gridCol w="6096000"/>
              </a:tblGrid>
              <a:tr h="49688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600" b="1">
                          <a:latin typeface="Verdana" panose="020B0604030504040204" pitchFamily="34" charset="0"/>
                        </a:rPr>
                        <a:t>一、经常账户</a:t>
                      </a:r>
                      <a:endParaRPr lang="zh-CN" altLang="en-US" sz="1600" b="1">
                        <a:latin typeface="Verdana" panose="020B0604030504040204" pitchFamily="34" charset="0"/>
                      </a:endParaRPr>
                    </a:p>
                    <a:p>
                      <a:pPr lvl="0" eaLnBrk="1" hangingPunct="1">
                        <a:buNone/>
                      </a:pPr>
                      <a:r>
                        <a:rPr lang="en-US" altLang="zh-CN" sz="1600" b="1">
                          <a:latin typeface="Verdana" panose="020B0604030504040204" pitchFamily="34" charset="0"/>
                        </a:rPr>
                        <a:t>A.</a:t>
                      </a:r>
                      <a:r>
                        <a:rPr lang="zh-CN" altLang="en-US" sz="1600" b="1">
                          <a:latin typeface="Verdana" panose="020B0604030504040204" pitchFamily="34" charset="0"/>
                        </a:rPr>
                        <a:t>货物和服务</a:t>
                      </a:r>
                      <a:endParaRPr lang="zh-CN" altLang="en-US" sz="1600" b="1">
                        <a:latin typeface="Verdana" panose="020B0604030504040204" pitchFamily="34" charset="0"/>
                      </a:endParaRPr>
                    </a:p>
                    <a:p>
                      <a:pPr lvl="0" eaLnBrk="1" hangingPunct="1">
                        <a:buNone/>
                      </a:pPr>
                      <a:r>
                        <a:rPr lang="zh-CN" altLang="en-US" sz="1600" b="1">
                          <a:latin typeface="Verdana" panose="020B0604030504040204" pitchFamily="34" charset="0"/>
                        </a:rPr>
                        <a:t>  </a:t>
                      </a:r>
                      <a:r>
                        <a:rPr lang="en-US" altLang="zh-CN" sz="1600" b="1">
                          <a:latin typeface="Verdana" panose="020B0604030504040204" pitchFamily="34" charset="0"/>
                        </a:rPr>
                        <a:t>a.</a:t>
                      </a:r>
                      <a:r>
                        <a:rPr lang="zh-CN" altLang="en-US" sz="1600" b="1">
                          <a:latin typeface="Verdana" panose="020B0604030504040204" pitchFamily="34" charset="0"/>
                        </a:rPr>
                        <a:t>货物</a:t>
                      </a:r>
                      <a:endParaRPr lang="zh-CN" altLang="en-US" sz="1600" b="1">
                        <a:latin typeface="Verdana" panose="020B0604030504040204" pitchFamily="34" charset="0"/>
                      </a:endParaRPr>
                    </a:p>
                    <a:p>
                      <a:pPr lvl="0" eaLnBrk="1" hangingPunct="1">
                        <a:buNone/>
                      </a:pPr>
                      <a:r>
                        <a:rPr lang="zh-CN" altLang="en-US" sz="1600" b="1">
                          <a:latin typeface="Verdana" panose="020B0604030504040204" pitchFamily="34" charset="0"/>
                        </a:rPr>
                        <a:t>    一般商品</a:t>
                      </a:r>
                      <a:endParaRPr lang="en-US" altLang="zh-CN" sz="1600" b="1">
                        <a:latin typeface="Verdana" panose="020B0604030504040204" pitchFamily="34" charset="0"/>
                      </a:endParaRPr>
                    </a:p>
                    <a:p>
                      <a:pPr lvl="0" eaLnBrk="1" hangingPunct="1">
                        <a:buNone/>
                      </a:pPr>
                      <a:r>
                        <a:rPr lang="zh-CN" altLang="en-US" sz="1600" b="1">
                          <a:latin typeface="Verdana" panose="020B0604030504040204" pitchFamily="34" charset="0"/>
                        </a:rPr>
                        <a:t>    用于加工的货物</a:t>
                      </a:r>
                      <a:endParaRPr lang="en-US" altLang="zh-CN" sz="1600" b="1">
                        <a:latin typeface="Verdana" panose="020B0604030504040204" pitchFamily="34" charset="0"/>
                      </a:endParaRPr>
                    </a:p>
                    <a:p>
                      <a:pPr lvl="0" eaLnBrk="1" hangingPunct="1">
                        <a:buNone/>
                      </a:pPr>
                      <a:r>
                        <a:rPr lang="zh-CN" altLang="en-US" sz="1600" b="1">
                          <a:latin typeface="Verdana" panose="020B0604030504040204" pitchFamily="34" charset="0"/>
                        </a:rPr>
                        <a:t> 货物修理</a:t>
                      </a:r>
                      <a:endParaRPr lang="zh-CN" altLang="en-US" sz="1600" b="1">
                        <a:latin typeface="Verdana" panose="020B0604030504040204" pitchFamily="34" charset="0"/>
                      </a:endParaRPr>
                    </a:p>
                    <a:p>
                      <a:pPr lvl="0" eaLnBrk="1" hangingPunct="1">
                        <a:buNone/>
                      </a:pPr>
                      <a:r>
                        <a:rPr lang="zh-CN" altLang="en-US" sz="1600" b="1">
                          <a:latin typeface="Verdana" panose="020B0604030504040204" pitchFamily="34" charset="0"/>
                        </a:rPr>
                        <a:t>    各种运输工具在港口购买的货物</a:t>
                      </a:r>
                      <a:endParaRPr lang="zh-CN" altLang="en-US" sz="1600" b="1">
                        <a:latin typeface="Verdana" panose="020B0604030504040204" pitchFamily="34" charset="0"/>
                      </a:endParaRPr>
                    </a:p>
                    <a:p>
                      <a:pPr lvl="0" eaLnBrk="1" hangingPunct="1">
                        <a:buNone/>
                      </a:pPr>
                      <a:r>
                        <a:rPr lang="zh-CN" altLang="en-US" sz="1600" b="1">
                          <a:latin typeface="Verdana" panose="020B0604030504040204" pitchFamily="34" charset="0"/>
                        </a:rPr>
                        <a:t>    非货币黄金</a:t>
                      </a:r>
                      <a:endParaRPr lang="zh-CN" altLang="en-US" sz="1600" b="1">
                        <a:latin typeface="Verdana" panose="020B0604030504040204" pitchFamily="34" charset="0"/>
                      </a:endParaRPr>
                    </a:p>
                    <a:p>
                      <a:pPr lvl="0" eaLnBrk="1" hangingPunct="1">
                        <a:buNone/>
                      </a:pPr>
                      <a:r>
                        <a:rPr lang="zh-CN" altLang="en-US" sz="1600" b="1">
                          <a:latin typeface="Verdana" panose="020B0604030504040204" pitchFamily="34" charset="0"/>
                        </a:rPr>
                        <a:t>  </a:t>
                      </a:r>
                      <a:r>
                        <a:rPr lang="en-US" altLang="zh-CN" sz="1600" b="1">
                          <a:latin typeface="Verdana" panose="020B0604030504040204" pitchFamily="34" charset="0"/>
                        </a:rPr>
                        <a:t>b.</a:t>
                      </a:r>
                      <a:r>
                        <a:rPr lang="zh-CN" altLang="en-US" sz="1600" b="1">
                          <a:latin typeface="Verdana" panose="020B0604030504040204" pitchFamily="34" charset="0"/>
                        </a:rPr>
                        <a:t>服务</a:t>
                      </a:r>
                      <a:endParaRPr lang="zh-CN" altLang="en-US" sz="1600" b="1">
                        <a:latin typeface="Verdana" panose="020B0604030504040204" pitchFamily="34" charset="0"/>
                      </a:endParaRPr>
                    </a:p>
                    <a:p>
                      <a:pPr lvl="0" eaLnBrk="1" hangingPunct="1">
                        <a:buNone/>
                      </a:pPr>
                      <a:r>
                        <a:rPr lang="zh-CN" altLang="en-US" sz="1600" b="1">
                          <a:latin typeface="Verdana" panose="020B0604030504040204" pitchFamily="34" charset="0"/>
                        </a:rPr>
                        <a:t>    运输、旅游</a:t>
                      </a:r>
                      <a:endParaRPr lang="zh-CN" altLang="en-US" sz="1600" b="1">
                        <a:latin typeface="Verdana" panose="020B0604030504040204" pitchFamily="34" charset="0"/>
                      </a:endParaRPr>
                    </a:p>
                    <a:p>
                      <a:pPr lvl="0" eaLnBrk="1" hangingPunct="1">
                        <a:buNone/>
                      </a:pPr>
                      <a:r>
                        <a:rPr lang="zh-CN" altLang="en-US" sz="1600" b="1">
                          <a:latin typeface="Verdana" panose="020B0604030504040204" pitchFamily="34" charset="0"/>
                        </a:rPr>
                        <a:t>    通讯、建筑、保险、金融服务、计算机和信息服务</a:t>
                      </a:r>
                      <a:endParaRPr lang="zh-CN" altLang="en-US" sz="1600" b="1">
                        <a:latin typeface="Verdana" panose="020B0604030504040204" pitchFamily="34" charset="0"/>
                      </a:endParaRPr>
                    </a:p>
                    <a:p>
                      <a:pPr lvl="0" eaLnBrk="1" hangingPunct="1">
                        <a:buNone/>
                      </a:pPr>
                      <a:r>
                        <a:rPr lang="zh-CN" altLang="en-US" sz="1600" b="1">
                          <a:latin typeface="Verdana" panose="020B0604030504040204" pitchFamily="34" charset="0"/>
                        </a:rPr>
                        <a:t>    专用权利使用费和特许费</a:t>
                      </a:r>
                      <a:endParaRPr lang="zh-CN" altLang="en-US" sz="1600" b="1">
                        <a:latin typeface="Verdana" panose="020B0604030504040204" pitchFamily="34" charset="0"/>
                      </a:endParaRPr>
                    </a:p>
                    <a:p>
                      <a:pPr lvl="0" eaLnBrk="1" hangingPunct="1">
                        <a:buNone/>
                      </a:pPr>
                      <a:r>
                        <a:rPr lang="zh-CN" altLang="en-US" sz="1600" b="1">
                          <a:latin typeface="Verdana" panose="020B0604030504040204" pitchFamily="34" charset="0"/>
                        </a:rPr>
                        <a:t>    其它商业服务、个人、文化和娱乐服务</a:t>
                      </a:r>
                      <a:endParaRPr lang="zh-CN" altLang="en-US" sz="1600" b="1">
                        <a:latin typeface="Verdana" panose="020B0604030504040204" pitchFamily="34" charset="0"/>
                      </a:endParaRPr>
                    </a:p>
                    <a:p>
                      <a:pPr lvl="0" eaLnBrk="1" hangingPunct="1">
                        <a:buNone/>
                      </a:pPr>
                      <a:r>
                        <a:rPr lang="zh-CN" altLang="en-US" sz="1600" b="1">
                          <a:latin typeface="Verdana" panose="020B0604030504040204" pitchFamily="34" charset="0"/>
                        </a:rPr>
                        <a:t>    别处未提及的政府服务</a:t>
                      </a:r>
                      <a:endParaRPr lang="zh-CN" altLang="en-US" sz="1600" b="1">
                        <a:latin typeface="Verdana" panose="020B0604030504040204" pitchFamily="34" charset="0"/>
                      </a:endParaRPr>
                    </a:p>
                    <a:p>
                      <a:pPr lvl="0" eaLnBrk="1" hangingPunct="1">
                        <a:buNone/>
                      </a:pPr>
                      <a:r>
                        <a:rPr lang="en-US" altLang="zh-CN" sz="1600" b="1">
                          <a:latin typeface="Verdana" panose="020B0604030504040204" pitchFamily="34" charset="0"/>
                        </a:rPr>
                        <a:t>B.</a:t>
                      </a:r>
                      <a:r>
                        <a:rPr lang="zh-CN" altLang="en-US" sz="1600" b="1">
                          <a:latin typeface="Verdana" panose="020B0604030504040204" pitchFamily="34" charset="0"/>
                        </a:rPr>
                        <a:t>收益</a:t>
                      </a:r>
                      <a:endParaRPr lang="zh-CN" altLang="en-US" sz="1600" b="1">
                        <a:latin typeface="Verdana" panose="020B0604030504040204" pitchFamily="34" charset="0"/>
                      </a:endParaRPr>
                    </a:p>
                    <a:p>
                      <a:pPr lvl="0" eaLnBrk="1" hangingPunct="1">
                        <a:buNone/>
                      </a:pPr>
                      <a:r>
                        <a:rPr lang="zh-CN" altLang="en-US" sz="1600" b="1">
                          <a:latin typeface="Verdana" panose="020B0604030504040204" pitchFamily="34" charset="0"/>
                        </a:rPr>
                        <a:t>  </a:t>
                      </a:r>
                      <a:r>
                        <a:rPr lang="en-US" altLang="zh-CN" sz="1600" b="1">
                          <a:latin typeface="Verdana" panose="020B0604030504040204" pitchFamily="34" charset="0"/>
                        </a:rPr>
                        <a:t>a.</a:t>
                      </a:r>
                      <a:r>
                        <a:rPr lang="zh-CN" altLang="en-US" sz="1600" b="1">
                          <a:latin typeface="Verdana" panose="020B0604030504040204" pitchFamily="34" charset="0"/>
                        </a:rPr>
                        <a:t>职工报酬</a:t>
                      </a:r>
                      <a:endParaRPr lang="zh-CN" altLang="en-US" sz="1600" b="1">
                        <a:latin typeface="Verdana" panose="020B0604030504040204" pitchFamily="34" charset="0"/>
                      </a:endParaRPr>
                    </a:p>
                    <a:p>
                      <a:pPr lvl="0" eaLnBrk="1" hangingPunct="1">
                        <a:buNone/>
                      </a:pPr>
                      <a:r>
                        <a:rPr lang="zh-CN" altLang="en-US" sz="1600" b="1">
                          <a:latin typeface="Verdana" panose="020B0604030504040204" pitchFamily="34" charset="0"/>
                        </a:rPr>
                        <a:t>  </a:t>
                      </a:r>
                      <a:r>
                        <a:rPr lang="en-US" altLang="zh-CN" sz="1600" b="1">
                          <a:latin typeface="Verdana" panose="020B0604030504040204" pitchFamily="34" charset="0"/>
                        </a:rPr>
                        <a:t>b.</a:t>
                      </a:r>
                      <a:r>
                        <a:rPr lang="zh-CN" altLang="en-US" sz="1600" b="1">
                          <a:latin typeface="Verdana" panose="020B0604030504040204" pitchFamily="34" charset="0"/>
                        </a:rPr>
                        <a:t>投资收入</a:t>
                      </a:r>
                      <a:endParaRPr lang="zh-CN" altLang="en-US" sz="1600" b="1">
                        <a:latin typeface="Verdana" panose="020B0604030504040204" pitchFamily="34" charset="0"/>
                      </a:endParaRPr>
                    </a:p>
                    <a:p>
                      <a:pPr lvl="0" eaLnBrk="1" hangingPunct="1">
                        <a:buNone/>
                      </a:pPr>
                      <a:r>
                        <a:rPr lang="en-US" altLang="zh-CN" sz="1600" b="1">
                          <a:latin typeface="Verdana" panose="020B0604030504040204" pitchFamily="34" charset="0"/>
                        </a:rPr>
                        <a:t>C.</a:t>
                      </a:r>
                      <a:r>
                        <a:rPr lang="zh-CN" altLang="en-US" sz="1600" b="1">
                          <a:latin typeface="Verdana" panose="020B0604030504040204" pitchFamily="34" charset="0"/>
                        </a:rPr>
                        <a:t>经常转移</a:t>
                      </a:r>
                      <a:endParaRPr lang="zh-CN" altLang="en-US" sz="1600" b="1">
                        <a:latin typeface="Verdana" panose="020B0604030504040204" pitchFamily="34" charset="0"/>
                      </a:endParaRPr>
                    </a:p>
                    <a:p>
                      <a:pPr lvl="0" eaLnBrk="1" hangingPunct="1">
                        <a:buNone/>
                      </a:pPr>
                      <a:r>
                        <a:rPr lang="zh-CN" altLang="en-US" sz="1600" b="1">
                          <a:latin typeface="Verdana" panose="020B0604030504040204" pitchFamily="34" charset="0"/>
                        </a:rPr>
                        <a:t>  </a:t>
                      </a:r>
                      <a:r>
                        <a:rPr lang="en-US" altLang="zh-CN" sz="1600" b="1">
                          <a:latin typeface="Verdana" panose="020B0604030504040204" pitchFamily="34" charset="0"/>
                        </a:rPr>
                        <a:t>a.</a:t>
                      </a:r>
                      <a:r>
                        <a:rPr lang="zh-CN" altLang="en-US" sz="1600" b="1">
                          <a:latin typeface="Verdana" panose="020B0604030504040204" pitchFamily="34" charset="0"/>
                        </a:rPr>
                        <a:t>各级政府</a:t>
                      </a:r>
                      <a:endParaRPr lang="zh-CN" altLang="en-US" sz="1600" b="1">
                        <a:latin typeface="Verdana" panose="020B0604030504040204" pitchFamily="34" charset="0"/>
                      </a:endParaRPr>
                    </a:p>
                    <a:p>
                      <a:pPr lvl="0" eaLnBrk="1" hangingPunct="1">
                        <a:buNone/>
                      </a:pPr>
                      <a:r>
                        <a:rPr lang="zh-CN" altLang="en-US" sz="1600" b="1">
                          <a:latin typeface="Verdana" panose="020B0604030504040204" pitchFamily="34" charset="0"/>
                        </a:rPr>
                        <a:t>  </a:t>
                      </a:r>
                      <a:r>
                        <a:rPr lang="en-US" altLang="zh-CN" sz="1600" b="1">
                          <a:latin typeface="Verdana" panose="020B0604030504040204" pitchFamily="34" charset="0"/>
                        </a:rPr>
                        <a:t>b.</a:t>
                      </a:r>
                      <a:r>
                        <a:rPr lang="zh-CN" altLang="en-US" sz="1600" b="1">
                          <a:latin typeface="Verdana" panose="020B0604030504040204" pitchFamily="34" charset="0"/>
                        </a:rPr>
                        <a:t>其它部门</a:t>
                      </a:r>
                      <a:endParaRPr lang="zh-CN" altLang="en-US" sz="1600" b="1">
                        <a:latin typeface="Verdana" panose="020B0604030504040204" pitchFamily="34" charset="0"/>
                      </a:endParaRPr>
                    </a:p>
                  </a:txBody>
                  <a:tcPr marT="45740" marB="45740">
                    <a:lnL w="12700" cap="flat" cmpd="sng">
                      <a:solidFill>
                        <a:srgbClr val="00B0F0"/>
                      </a:solidFill>
                      <a:prstDash val="solid"/>
                      <a:headEnd type="none" w="med" len="med"/>
                      <a:tailEnd type="none" w="med" len="med"/>
                    </a:lnL>
                    <a:lnR w="12700" cap="flat" cmpd="sng">
                      <a:solidFill>
                        <a:srgbClr val="00B0F0"/>
                      </a:solidFill>
                      <a:prstDash val="solid"/>
                      <a:headEnd type="none" w="med" len="med"/>
                      <a:tailEnd type="none" w="med" len="med"/>
                    </a:lnR>
                    <a:lnT w="12700" cap="flat" cmpd="sng">
                      <a:solidFill>
                        <a:srgbClr val="00B0F0"/>
                      </a:solidFill>
                      <a:prstDash val="solid"/>
                      <a:headEnd type="none" w="med" len="med"/>
                      <a:tailEnd type="none" w="med" len="med"/>
                    </a:lnT>
                    <a:lnB w="12700" cap="flat" cmpd="sng">
                      <a:solidFill>
                        <a:srgbClr val="00B0F0"/>
                      </a:solidFill>
                      <a:prstDash val="soli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29697" name="表格 29696"/>
          <p:cNvGraphicFramePr/>
          <p:nvPr/>
        </p:nvGraphicFramePr>
        <p:xfrm>
          <a:off x="1403350" y="765175"/>
          <a:ext cx="6096000" cy="5576888"/>
        </p:xfrm>
        <a:graphic>
          <a:graphicData uri="http://schemas.openxmlformats.org/drawingml/2006/table">
            <a:tbl>
              <a:tblPr/>
              <a:tblGrid>
                <a:gridCol w="6096000"/>
              </a:tblGrid>
              <a:tr h="557688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b="1">
                          <a:latin typeface="Verdana" panose="020B0604030504040204" pitchFamily="34" charset="0"/>
                        </a:rPr>
                        <a:t>二、资本与金融账户</a:t>
                      </a:r>
                      <a:endParaRPr lang="zh-CN" altLang="en-US" b="1">
                        <a:latin typeface="Verdana" panose="020B0604030504040204" pitchFamily="34" charset="0"/>
                      </a:endParaRPr>
                    </a:p>
                    <a:p>
                      <a:pPr lvl="0" eaLnBrk="1" hangingPunct="1">
                        <a:buNone/>
                      </a:pPr>
                      <a:r>
                        <a:rPr lang="en-US" altLang="zh-CN" b="1">
                          <a:latin typeface="Verdana" panose="020B0604030504040204" pitchFamily="34" charset="0"/>
                        </a:rPr>
                        <a:t>A.</a:t>
                      </a:r>
                      <a:r>
                        <a:rPr lang="zh-CN" altLang="en-US" b="1">
                          <a:latin typeface="Verdana" panose="020B0604030504040204" pitchFamily="34" charset="0"/>
                        </a:rPr>
                        <a:t>资本账户</a:t>
                      </a:r>
                      <a:endParaRPr lang="en-US" altLang="zh-CN" b="1">
                        <a:latin typeface="Verdana" panose="020B0604030504040204" pitchFamily="34" charset="0"/>
                      </a:endParaRPr>
                    </a:p>
                    <a:p>
                      <a:pPr lvl="0" eaLnBrk="1" hangingPunct="1">
                        <a:buNone/>
                      </a:pPr>
                      <a:r>
                        <a:rPr lang="en-US" altLang="zh-CN" b="1">
                          <a:latin typeface="Verdana" panose="020B0604030504040204" pitchFamily="34" charset="0"/>
                        </a:rPr>
                        <a:t>a.</a:t>
                      </a:r>
                      <a:r>
                        <a:rPr lang="zh-CN" altLang="en-US" b="1">
                          <a:latin typeface="Verdana" panose="020B0604030504040204" pitchFamily="34" charset="0"/>
                        </a:rPr>
                        <a:t>资本转移</a:t>
                      </a:r>
                      <a:endParaRPr lang="zh-CN" altLang="en-US" b="1">
                        <a:latin typeface="Verdana" panose="020B0604030504040204" pitchFamily="34" charset="0"/>
                      </a:endParaRPr>
                    </a:p>
                    <a:p>
                      <a:pPr lvl="0" eaLnBrk="1" hangingPunct="1">
                        <a:buNone/>
                      </a:pPr>
                      <a:r>
                        <a:rPr lang="zh-CN" altLang="en-US" b="1">
                          <a:latin typeface="Verdana" panose="020B0604030504040204" pitchFamily="34" charset="0"/>
                        </a:rPr>
                        <a:t> </a:t>
                      </a:r>
                      <a:r>
                        <a:rPr lang="en-US" altLang="zh-CN" b="1">
                          <a:latin typeface="Verdana" panose="020B0604030504040204" pitchFamily="34" charset="0"/>
                        </a:rPr>
                        <a:t>b.</a:t>
                      </a:r>
                      <a:r>
                        <a:rPr lang="zh-CN" altLang="en-US" b="1">
                          <a:latin typeface="Verdana" panose="020B0604030504040204" pitchFamily="34" charset="0"/>
                        </a:rPr>
                        <a:t>非生产、非金融投资的收买</a:t>
                      </a:r>
                      <a:r>
                        <a:rPr lang="en-US" altLang="zh-CN" b="1">
                          <a:latin typeface="Verdana" panose="020B0604030504040204" pitchFamily="34" charset="0"/>
                        </a:rPr>
                        <a:t>/</a:t>
                      </a:r>
                      <a:r>
                        <a:rPr lang="zh-CN" altLang="en-US" b="1">
                          <a:latin typeface="Verdana" panose="020B0604030504040204" pitchFamily="34" charset="0"/>
                        </a:rPr>
                        <a:t>放弃</a:t>
                      </a:r>
                      <a:endParaRPr lang="zh-CN" altLang="en-US" b="1">
                        <a:latin typeface="Verdana" panose="020B0604030504040204" pitchFamily="34" charset="0"/>
                      </a:endParaRPr>
                    </a:p>
                    <a:p>
                      <a:pPr lvl="0" eaLnBrk="1" hangingPunct="1">
                        <a:buNone/>
                      </a:pPr>
                      <a:r>
                        <a:rPr lang="en-US" altLang="zh-CN" b="1">
                          <a:latin typeface="Verdana" panose="020B0604030504040204" pitchFamily="34" charset="0"/>
                        </a:rPr>
                        <a:t>B.</a:t>
                      </a:r>
                      <a:r>
                        <a:rPr lang="zh-CN" altLang="en-US" b="1">
                          <a:latin typeface="Verdana" panose="020B0604030504040204" pitchFamily="34" charset="0"/>
                        </a:rPr>
                        <a:t>金融账户</a:t>
                      </a:r>
                      <a:endParaRPr lang="zh-CN" altLang="en-US" b="1">
                        <a:latin typeface="Verdana" panose="020B0604030504040204" pitchFamily="34" charset="0"/>
                      </a:endParaRPr>
                    </a:p>
                    <a:p>
                      <a:pPr lvl="0" eaLnBrk="1" hangingPunct="1">
                        <a:buNone/>
                      </a:pPr>
                      <a:r>
                        <a:rPr lang="zh-CN" altLang="en-US" b="1">
                          <a:latin typeface="Verdana" panose="020B0604030504040204" pitchFamily="34" charset="0"/>
                        </a:rPr>
                        <a:t> </a:t>
                      </a:r>
                      <a:r>
                        <a:rPr lang="en-US" altLang="zh-CN" b="1">
                          <a:latin typeface="Verdana" panose="020B0604030504040204" pitchFamily="34" charset="0"/>
                        </a:rPr>
                        <a:t>a.</a:t>
                      </a:r>
                      <a:r>
                        <a:rPr lang="zh-CN" altLang="en-US" b="1">
                          <a:latin typeface="Verdana" panose="020B0604030504040204" pitchFamily="34" charset="0"/>
                        </a:rPr>
                        <a:t>直接投资</a:t>
                      </a:r>
                      <a:endParaRPr lang="zh-CN" altLang="en-US" b="1">
                        <a:latin typeface="Verdana" panose="020B0604030504040204" pitchFamily="34" charset="0"/>
                      </a:endParaRPr>
                    </a:p>
                    <a:p>
                      <a:pPr lvl="0" eaLnBrk="1" hangingPunct="1">
                        <a:buNone/>
                      </a:pPr>
                      <a:r>
                        <a:rPr lang="zh-CN" altLang="en-US" b="1">
                          <a:latin typeface="Verdana" panose="020B0604030504040204" pitchFamily="34" charset="0"/>
                        </a:rPr>
                        <a:t>   对国外直接投资</a:t>
                      </a:r>
                      <a:endParaRPr lang="zh-CN" altLang="en-US" b="1">
                        <a:latin typeface="Verdana" panose="020B0604030504040204" pitchFamily="34" charset="0"/>
                      </a:endParaRPr>
                    </a:p>
                    <a:p>
                      <a:pPr lvl="0" eaLnBrk="1" hangingPunct="1">
                        <a:buNone/>
                      </a:pPr>
                      <a:r>
                        <a:rPr lang="zh-CN" altLang="en-US" b="1">
                          <a:latin typeface="Verdana" panose="020B0604030504040204" pitchFamily="34" charset="0"/>
                        </a:rPr>
                        <a:t>   对国内直接投资</a:t>
                      </a:r>
                      <a:endParaRPr lang="zh-CN" altLang="en-US" b="1">
                        <a:latin typeface="Verdana" panose="020B0604030504040204" pitchFamily="34" charset="0"/>
                      </a:endParaRPr>
                    </a:p>
                    <a:p>
                      <a:pPr lvl="0" eaLnBrk="1" hangingPunct="1">
                        <a:buNone/>
                      </a:pPr>
                      <a:r>
                        <a:rPr lang="zh-CN" altLang="en-US" b="1">
                          <a:latin typeface="Verdana" panose="020B0604030504040204" pitchFamily="34" charset="0"/>
                        </a:rPr>
                        <a:t> </a:t>
                      </a:r>
                      <a:r>
                        <a:rPr lang="en-US" altLang="zh-CN" b="1">
                          <a:latin typeface="Verdana" panose="020B0604030504040204" pitchFamily="34" charset="0"/>
                        </a:rPr>
                        <a:t>b.</a:t>
                      </a:r>
                      <a:r>
                        <a:rPr lang="zh-CN" altLang="en-US" b="1">
                          <a:latin typeface="Verdana" panose="020B0604030504040204" pitchFamily="34" charset="0"/>
                        </a:rPr>
                        <a:t>证券投资</a:t>
                      </a:r>
                      <a:endParaRPr lang="zh-CN" altLang="en-US" b="1">
                        <a:latin typeface="Verdana" panose="020B0604030504040204" pitchFamily="34" charset="0"/>
                      </a:endParaRPr>
                    </a:p>
                    <a:p>
                      <a:pPr lvl="0" eaLnBrk="1" hangingPunct="1">
                        <a:buNone/>
                      </a:pPr>
                      <a:r>
                        <a:rPr lang="zh-CN" altLang="en-US" b="1">
                          <a:latin typeface="Verdana" panose="020B0604030504040204" pitchFamily="34" charset="0"/>
                        </a:rPr>
                        <a:t>   资产</a:t>
                      </a:r>
                      <a:endParaRPr lang="zh-CN" altLang="en-US" b="1">
                        <a:latin typeface="Verdana" panose="020B0604030504040204" pitchFamily="34" charset="0"/>
                      </a:endParaRPr>
                    </a:p>
                    <a:p>
                      <a:pPr lvl="0" eaLnBrk="1" hangingPunct="1">
                        <a:buNone/>
                      </a:pPr>
                      <a:r>
                        <a:rPr lang="zh-CN" altLang="en-US" b="1">
                          <a:latin typeface="Verdana" panose="020B0604030504040204" pitchFamily="34" charset="0"/>
                        </a:rPr>
                        <a:t>   负债</a:t>
                      </a:r>
                      <a:endParaRPr lang="zh-CN" altLang="en-US" b="1">
                        <a:latin typeface="Verdana" panose="020B0604030504040204" pitchFamily="34" charset="0"/>
                      </a:endParaRPr>
                    </a:p>
                    <a:p>
                      <a:pPr lvl="0" eaLnBrk="1" hangingPunct="1">
                        <a:buNone/>
                      </a:pPr>
                      <a:r>
                        <a:rPr lang="zh-CN" altLang="en-US" b="1">
                          <a:latin typeface="Verdana" panose="020B0604030504040204" pitchFamily="34" charset="0"/>
                        </a:rPr>
                        <a:t> </a:t>
                      </a:r>
                      <a:r>
                        <a:rPr lang="en-US" altLang="zh-CN" b="1">
                          <a:latin typeface="Verdana" panose="020B0604030504040204" pitchFamily="34" charset="0"/>
                        </a:rPr>
                        <a:t>c.</a:t>
                      </a:r>
                      <a:r>
                        <a:rPr lang="zh-CN" altLang="en-US" b="1">
                          <a:latin typeface="Verdana" panose="020B0604030504040204" pitchFamily="34" charset="0"/>
                        </a:rPr>
                        <a:t>其它投资</a:t>
                      </a:r>
                      <a:endParaRPr lang="zh-CN" altLang="en-US" b="1">
                        <a:latin typeface="Verdana" panose="020B0604030504040204" pitchFamily="34" charset="0"/>
                      </a:endParaRPr>
                    </a:p>
                    <a:p>
                      <a:pPr lvl="0" eaLnBrk="1" hangingPunct="1">
                        <a:buNone/>
                      </a:pPr>
                      <a:r>
                        <a:rPr lang="zh-CN" altLang="en-US" b="1">
                          <a:latin typeface="Verdana" panose="020B0604030504040204" pitchFamily="34" charset="0"/>
                        </a:rPr>
                        <a:t>   资产</a:t>
                      </a:r>
                      <a:endParaRPr lang="zh-CN" altLang="en-US" b="1">
                        <a:latin typeface="Verdana" panose="020B0604030504040204" pitchFamily="34" charset="0"/>
                      </a:endParaRPr>
                    </a:p>
                    <a:p>
                      <a:pPr lvl="0" eaLnBrk="1" hangingPunct="1">
                        <a:buNone/>
                      </a:pPr>
                      <a:r>
                        <a:rPr lang="zh-CN" altLang="en-US" b="1">
                          <a:latin typeface="Verdana" panose="020B0604030504040204" pitchFamily="34" charset="0"/>
                        </a:rPr>
                        <a:t>   负债</a:t>
                      </a:r>
                      <a:endParaRPr lang="zh-CN" altLang="en-US" b="1">
                        <a:latin typeface="Verdana" panose="020B0604030504040204" pitchFamily="34" charset="0"/>
                      </a:endParaRPr>
                    </a:p>
                    <a:p>
                      <a:pPr lvl="0" eaLnBrk="1" hangingPunct="1">
                        <a:buNone/>
                      </a:pPr>
                      <a:r>
                        <a:rPr lang="zh-CN" altLang="en-US" b="1">
                          <a:latin typeface="Verdana" panose="020B0604030504040204" pitchFamily="34" charset="0"/>
                        </a:rPr>
                        <a:t>三、储备资产</a:t>
                      </a:r>
                      <a:endParaRPr lang="zh-CN" altLang="en-US" b="1">
                        <a:latin typeface="Verdana" panose="020B0604030504040204" pitchFamily="34" charset="0"/>
                      </a:endParaRPr>
                    </a:p>
                    <a:p>
                      <a:pPr lvl="0" eaLnBrk="1" hangingPunct="1">
                        <a:buNone/>
                      </a:pPr>
                      <a:r>
                        <a:rPr lang="zh-CN" altLang="en-US" b="1">
                          <a:latin typeface="Verdana" panose="020B0604030504040204" pitchFamily="34" charset="0"/>
                        </a:rPr>
                        <a:t>货币黄金</a:t>
                      </a:r>
                      <a:endParaRPr lang="zh-CN" altLang="en-US" b="1">
                        <a:latin typeface="Verdana" panose="020B0604030504040204" pitchFamily="34" charset="0"/>
                      </a:endParaRPr>
                    </a:p>
                    <a:p>
                      <a:pPr lvl="0" eaLnBrk="1" hangingPunct="1">
                        <a:buNone/>
                      </a:pPr>
                      <a:r>
                        <a:rPr lang="zh-CN" altLang="en-US" b="1">
                          <a:latin typeface="Verdana" panose="020B0604030504040204" pitchFamily="34" charset="0"/>
                        </a:rPr>
                        <a:t>    特别提款权</a:t>
                      </a:r>
                      <a:endParaRPr lang="zh-CN" altLang="en-US" b="1">
                        <a:latin typeface="Verdana" panose="020B0604030504040204" pitchFamily="34" charset="0"/>
                      </a:endParaRPr>
                    </a:p>
                    <a:p>
                      <a:pPr lvl="0" eaLnBrk="1" hangingPunct="1">
                        <a:buNone/>
                      </a:pPr>
                      <a:r>
                        <a:rPr lang="zh-CN" altLang="en-US" b="1">
                          <a:latin typeface="Verdana" panose="020B0604030504040204" pitchFamily="34" charset="0"/>
                        </a:rPr>
                        <a:t>    在基金组织的储备头寸</a:t>
                      </a:r>
                      <a:endParaRPr lang="zh-CN" altLang="en-US" b="1">
                        <a:latin typeface="Verdana" panose="020B0604030504040204" pitchFamily="34" charset="0"/>
                      </a:endParaRPr>
                    </a:p>
                    <a:p>
                      <a:pPr lvl="0" eaLnBrk="1" hangingPunct="1">
                        <a:buNone/>
                      </a:pPr>
                      <a:r>
                        <a:rPr lang="zh-CN" altLang="en-US" b="1">
                          <a:latin typeface="Verdana" panose="020B0604030504040204" pitchFamily="34" charset="0"/>
                        </a:rPr>
                        <a:t>    外汇储备及其它债权</a:t>
                      </a:r>
                      <a:endParaRPr lang="zh-CN" altLang="en-US" b="1">
                        <a:latin typeface="Verdana" panose="020B0604030504040204" pitchFamily="34" charset="0"/>
                      </a:endParaRPr>
                    </a:p>
                    <a:p>
                      <a:pPr lvl="0" eaLnBrk="1" hangingPunct="1">
                        <a:buNone/>
                      </a:pPr>
                      <a:r>
                        <a:rPr lang="zh-CN" altLang="en-US" b="1">
                          <a:latin typeface="Verdana" panose="020B0604030504040204" pitchFamily="34" charset="0"/>
                        </a:rPr>
                        <a:t>四、错误与遗漏</a:t>
                      </a:r>
                      <a:endParaRPr lang="zh-CN" altLang="en-US" b="1">
                        <a:latin typeface="Verdana" panose="020B0604030504040204" pitchFamily="34" charset="0"/>
                      </a:endParaRPr>
                    </a:p>
                  </a:txBody>
                  <a:tcPr marT="45734" marB="45734">
                    <a:lnL w="12700" cap="flat" cmpd="sng">
                      <a:solidFill>
                        <a:srgbClr val="00B0F0"/>
                      </a:solidFill>
                      <a:prstDash val="solid"/>
                      <a:headEnd type="none" w="med" len="med"/>
                      <a:tailEnd type="none" w="med" len="med"/>
                    </a:lnL>
                    <a:lnR w="12700" cap="flat" cmpd="sng">
                      <a:solidFill>
                        <a:srgbClr val="00B0F0"/>
                      </a:solidFill>
                      <a:prstDash val="solid"/>
                      <a:headEnd type="none" w="med" len="med"/>
                      <a:tailEnd type="none" w="med" len="med"/>
                    </a:lnR>
                    <a:lnT w="12700" cap="flat" cmpd="sng">
                      <a:solidFill>
                        <a:srgbClr val="00B0F0"/>
                      </a:solidFill>
                      <a:prstDash val="solid"/>
                      <a:headEnd type="none" w="med" len="med"/>
                      <a:tailEnd type="none" w="med" len="med"/>
                    </a:lnT>
                    <a:lnB w="12700" cap="flat" cmpd="sng">
                      <a:solidFill>
                        <a:srgbClr val="00B0F0"/>
                      </a:solidFill>
                      <a:prstDash val="soli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21" name="标题 1"/>
          <p:cNvSpPr>
            <a:spLocks noGrp="1"/>
          </p:cNvSpPr>
          <p:nvPr>
            <p:ph type="title"/>
          </p:nvPr>
        </p:nvSpPr>
        <p:spPr>
          <a:xfrm>
            <a:off x="1214438" y="301625"/>
            <a:ext cx="7313612" cy="1143000"/>
          </a:xfrm>
        </p:spPr>
        <p:txBody>
          <a:bodyPr vert="horz" wrap="square" lIns="91440" tIns="45720" rIns="91440" bIns="45720" anchor="b"/>
          <a:p>
            <a:r>
              <a:rPr lang="zh-CN" altLang="en-US" sz="3200"/>
              <a:t>三、国际收支统计分析</a:t>
            </a:r>
            <a:endParaRPr lang="zh-CN" altLang="en-US" sz="2400"/>
          </a:p>
        </p:txBody>
      </p:sp>
      <p:sp>
        <p:nvSpPr>
          <p:cNvPr id="30722" name="内容占位符 2"/>
          <p:cNvSpPr>
            <a:spLocks noGrp="1"/>
          </p:cNvSpPr>
          <p:nvPr>
            <p:ph idx="1"/>
          </p:nvPr>
        </p:nvSpPr>
        <p:spPr>
          <a:xfrm>
            <a:off x="1187450" y="1500188"/>
            <a:ext cx="7599363" cy="5072062"/>
          </a:xfrm>
        </p:spPr>
        <p:txBody>
          <a:bodyPr vert="horz" wrap="square" lIns="91440" tIns="45720" rIns="91440" bIns="45720" anchor="t"/>
          <a:p>
            <a:pPr>
              <a:buNone/>
            </a:pPr>
            <a:r>
              <a:rPr lang="en-US" altLang="zh-CN" sz="2000"/>
              <a:t>(</a:t>
            </a:r>
            <a:r>
              <a:rPr lang="zh-CN" altLang="en-US" sz="2000"/>
              <a:t>一</a:t>
            </a:r>
            <a:r>
              <a:rPr lang="en-US" altLang="zh-CN" sz="2000"/>
              <a:t>)</a:t>
            </a:r>
            <a:r>
              <a:rPr lang="zh-CN" altLang="en-US" sz="2000"/>
              <a:t>一般意义上的分析</a:t>
            </a:r>
            <a:endParaRPr lang="en-US" altLang="zh-CN" sz="2000"/>
          </a:p>
          <a:p>
            <a:pPr>
              <a:buNone/>
            </a:pPr>
            <a:r>
              <a:rPr lang="en-US" altLang="zh-CN" sz="2000"/>
              <a:t> (</a:t>
            </a:r>
            <a:r>
              <a:rPr lang="zh-CN" altLang="en-US" sz="2000"/>
              <a:t>二</a:t>
            </a:r>
            <a:r>
              <a:rPr lang="en-US" altLang="zh-CN" sz="2000"/>
              <a:t>)</a:t>
            </a:r>
            <a:r>
              <a:rPr lang="zh-CN" altLang="en-US" sz="2000"/>
              <a:t>静态分析法</a:t>
            </a:r>
            <a:endParaRPr lang="zh-CN" altLang="en-US" sz="2000"/>
          </a:p>
          <a:p>
            <a:r>
              <a:rPr lang="en-US" altLang="zh-CN" sz="2000"/>
              <a:t>1.</a:t>
            </a:r>
            <a:r>
              <a:rPr lang="zh-CN" altLang="en-US" sz="2000">
                <a:solidFill>
                  <a:srgbClr val="FF0000"/>
                </a:solidFill>
              </a:rPr>
              <a:t>静态分析法的定义及表格</a:t>
            </a:r>
            <a:endParaRPr lang="en-US" altLang="zh-CN" sz="2000">
              <a:solidFill>
                <a:srgbClr val="FF0000"/>
              </a:solidFill>
            </a:endParaRPr>
          </a:p>
          <a:p>
            <a:pPr>
              <a:buNone/>
            </a:pPr>
            <a:r>
              <a:rPr lang="en-US" altLang="zh-CN" sz="1800"/>
              <a:t>    </a:t>
            </a:r>
            <a:r>
              <a:rPr lang="zh-CN" altLang="en-US" sz="1800"/>
              <a:t>所谓静态分析法，是指在某一时期内对反映国际收支状况的国际收支平</a:t>
            </a:r>
            <a:endParaRPr lang="en-US" altLang="zh-CN" sz="1800"/>
          </a:p>
          <a:p>
            <a:pPr>
              <a:buNone/>
            </a:pPr>
            <a:r>
              <a:rPr lang="zh-CN" altLang="en-US" sz="1800"/>
              <a:t>衡表进行账面上的分析。</a:t>
            </a:r>
            <a:endParaRPr lang="en-US" altLang="zh-CN" sz="1800"/>
          </a:p>
          <a:p>
            <a:pPr>
              <a:buNone/>
            </a:pPr>
            <a:r>
              <a:rPr lang="en-US" altLang="en-US" sz="1800"/>
              <a:t>    </a:t>
            </a:r>
            <a:r>
              <a:rPr lang="zh-CN" altLang="en-US" sz="1800"/>
              <a:t>静态分析要计算和分析平衡表中的各个项目及其差额；分析各个差额形成的原因及其对国际收支平衡的影响；同时，结合一国的政治经济变化的有关资料，进行综合判断，以便找出其中具有规律性的东西。</a:t>
            </a:r>
            <a:endParaRPr lang="en-US" altLang="zh-CN" sz="1800"/>
          </a:p>
          <a:p>
            <a:pPr>
              <a:buNone/>
            </a:pPr>
            <a:r>
              <a:rPr lang="en-US" altLang="en-US" sz="1800"/>
              <a:t>    </a:t>
            </a:r>
            <a:r>
              <a:rPr lang="zh-CN" altLang="en-US" sz="1800"/>
              <a:t>国际收支状况可以用不同的项目差额来表示，这些差额主要有贸易账户差额、资本与金融账户差额和总差额。</a:t>
            </a:r>
            <a:endParaRPr lang="zh-CN" altLang="en-US" sz="1800"/>
          </a:p>
          <a:p>
            <a:pPr>
              <a:buNone/>
            </a:pPr>
            <a:endParaRPr lang="zh-CN" altLang="en-US" sz="180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1745" name="内容占位符 2"/>
          <p:cNvSpPr>
            <a:spLocks noGrp="1"/>
          </p:cNvSpPr>
          <p:nvPr>
            <p:ph idx="1"/>
          </p:nvPr>
        </p:nvSpPr>
        <p:spPr>
          <a:xfrm>
            <a:off x="1084263" y="101600"/>
            <a:ext cx="7599362" cy="519113"/>
          </a:xfrm>
        </p:spPr>
        <p:txBody>
          <a:bodyPr vert="horz" wrap="square" lIns="91440" tIns="45720" rIns="91440" bIns="45720" anchor="t"/>
          <a:p>
            <a:pPr algn="ctr">
              <a:buNone/>
            </a:pPr>
            <a:r>
              <a:rPr lang="zh-CN" altLang="en-US" sz="1400" b="1"/>
              <a:t>表</a:t>
            </a:r>
            <a:r>
              <a:rPr lang="en-US" altLang="zh-CN" sz="1400" b="1"/>
              <a:t>9-2  </a:t>
            </a:r>
            <a:r>
              <a:rPr lang="zh-CN" altLang="en-US" sz="1400" b="1"/>
              <a:t>中国国际收支平衡表</a:t>
            </a:r>
            <a:endParaRPr lang="zh-CN" altLang="en-US" sz="1400"/>
          </a:p>
          <a:p>
            <a:pPr>
              <a:buNone/>
            </a:pPr>
            <a:r>
              <a:rPr lang="en-US" altLang="zh-CN" sz="1400" b="1"/>
              <a:t>                                   </a:t>
            </a:r>
            <a:r>
              <a:rPr lang="en-US" altLang="zh-CN" sz="1400" b="1">
                <a:solidFill>
                  <a:srgbClr val="FF0000"/>
                </a:solidFill>
              </a:rPr>
              <a:t> </a:t>
            </a:r>
            <a:r>
              <a:rPr lang="en-US" altLang="en-US" sz="1400" b="1">
                <a:solidFill>
                  <a:srgbClr val="FF0000"/>
                </a:solidFill>
              </a:rPr>
              <a:t>                       </a:t>
            </a:r>
            <a:r>
              <a:rPr lang="zh-CN" altLang="en-US" sz="1400" b="1">
                <a:solidFill>
                  <a:srgbClr val="FF0000"/>
                </a:solidFill>
              </a:rPr>
              <a:t>201</a:t>
            </a:r>
            <a:r>
              <a:rPr lang="en-US" altLang="zh-CN" sz="1400" b="1">
                <a:solidFill>
                  <a:srgbClr val="FF0000"/>
                </a:solidFill>
              </a:rPr>
              <a:t>8</a:t>
            </a:r>
            <a:r>
              <a:rPr lang="zh-CN" altLang="en-US" sz="1400" b="1">
                <a:solidFill>
                  <a:srgbClr val="FF0000"/>
                </a:solidFill>
              </a:rPr>
              <a:t>年                         单位:万美元</a:t>
            </a:r>
            <a:endParaRPr lang="zh-CN" altLang="en-US" sz="1400" b="1">
              <a:solidFill>
                <a:srgbClr val="FF0000"/>
              </a:solidFill>
            </a:endParaRPr>
          </a:p>
        </p:txBody>
      </p:sp>
      <p:graphicFrame>
        <p:nvGraphicFramePr>
          <p:cNvPr id="31746" name="表格 31745"/>
          <p:cNvGraphicFramePr/>
          <p:nvPr/>
        </p:nvGraphicFramePr>
        <p:xfrm>
          <a:off x="1187450" y="765175"/>
          <a:ext cx="7519988" cy="5903913"/>
        </p:xfrm>
        <a:graphic>
          <a:graphicData uri="http://schemas.openxmlformats.org/drawingml/2006/table">
            <a:tbl>
              <a:tblPr/>
              <a:tblGrid>
                <a:gridCol w="2447925"/>
                <a:gridCol w="576263"/>
                <a:gridCol w="1512887"/>
                <a:gridCol w="1511300"/>
                <a:gridCol w="1471613"/>
              </a:tblGrid>
              <a:tr h="3460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400" b="1">
                          <a:solidFill>
                            <a:srgbClr val="000000"/>
                          </a:solidFill>
                          <a:latin typeface="Times New Roman" panose="02020603050405020304" pitchFamily="18" charset="0"/>
                          <a:cs typeface="Times New Roman" panose="02020603050405020304" pitchFamily="18" charset="0"/>
                        </a:rPr>
                        <a:t>项目</a:t>
                      </a:r>
                      <a:endParaRPr lang="zh-CN" altLang="zh-CN" sz="1400" b="1">
                        <a:solidFill>
                          <a:srgbClr val="FFFFFF"/>
                        </a:solidFill>
                        <a:latin typeface="Times New Roman" panose="02020603050405020304" pitchFamily="18" charset="0"/>
                        <a:ea typeface="Times New Roman" panose="02020603050405020304" pitchFamily="18" charset="0"/>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400" b="1">
                          <a:solidFill>
                            <a:srgbClr val="000000"/>
                          </a:solidFill>
                          <a:latin typeface="Times New Roman" panose="02020603050405020304" pitchFamily="18" charset="0"/>
                          <a:cs typeface="Times New Roman" panose="02020603050405020304" pitchFamily="18" charset="0"/>
                        </a:rPr>
                        <a:t>行次</a:t>
                      </a:r>
                      <a:endParaRPr lang="zh-CN" altLang="zh-CN" sz="1400" b="1">
                        <a:solidFill>
                          <a:srgbClr val="FFFFFF"/>
                        </a:solidFill>
                        <a:latin typeface="Times New Roman" panose="02020603050405020304" pitchFamily="18" charset="0"/>
                        <a:ea typeface="Times New Roman" panose="02020603050405020304" pitchFamily="18" charset="0"/>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400" b="1">
                          <a:solidFill>
                            <a:srgbClr val="000000"/>
                          </a:solidFill>
                          <a:latin typeface="Times New Roman" panose="02020603050405020304" pitchFamily="18" charset="0"/>
                          <a:cs typeface="Times New Roman" panose="02020603050405020304" pitchFamily="18" charset="0"/>
                        </a:rPr>
                        <a:t>差额</a:t>
                      </a:r>
                      <a:endParaRPr lang="zh-CN" altLang="zh-CN" sz="1400" b="1">
                        <a:solidFill>
                          <a:srgbClr val="FFFFFF"/>
                        </a:solidFill>
                        <a:latin typeface="Times New Roman" panose="02020603050405020304" pitchFamily="18" charset="0"/>
                        <a:ea typeface="Times New Roman" panose="02020603050405020304" pitchFamily="18" charset="0"/>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400" b="1">
                          <a:solidFill>
                            <a:srgbClr val="000000"/>
                          </a:solidFill>
                          <a:latin typeface="Times New Roman" panose="02020603050405020304" pitchFamily="18" charset="0"/>
                          <a:cs typeface="Times New Roman" panose="02020603050405020304" pitchFamily="18" charset="0"/>
                        </a:rPr>
                        <a:t>贷方</a:t>
                      </a:r>
                      <a:endParaRPr lang="zh-CN" altLang="zh-CN" sz="1400" b="1">
                        <a:solidFill>
                          <a:srgbClr val="FFFFFF"/>
                        </a:solidFill>
                        <a:latin typeface="Times New Roman" panose="02020603050405020304" pitchFamily="18" charset="0"/>
                        <a:ea typeface="Times New Roman" panose="02020603050405020304" pitchFamily="18" charset="0"/>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400" b="1">
                          <a:solidFill>
                            <a:srgbClr val="000000"/>
                          </a:solidFill>
                          <a:latin typeface="Times New Roman" panose="02020603050405020304" pitchFamily="18" charset="0"/>
                          <a:cs typeface="Times New Roman" panose="02020603050405020304" pitchFamily="18" charset="0"/>
                        </a:rPr>
                        <a:t>借方</a:t>
                      </a:r>
                      <a:endParaRPr lang="zh-CN" altLang="zh-CN" sz="1400" b="1">
                        <a:solidFill>
                          <a:srgbClr val="FFFFFF"/>
                        </a:solidFill>
                        <a:latin typeface="Times New Roman" panose="02020603050405020304" pitchFamily="18" charset="0"/>
                        <a:ea typeface="Times New Roman" panose="02020603050405020304" pitchFamily="18" charset="0"/>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476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400">
                          <a:solidFill>
                            <a:srgbClr val="FF0000"/>
                          </a:solidFill>
                          <a:latin typeface="方正书宋_GBK" charset="0"/>
                        </a:rPr>
                        <a:t>一、经常项目</a:t>
                      </a:r>
                      <a:endParaRPr lang="zh-CN" altLang="en-US" sz="14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方正书宋_GBK" charset="0"/>
                        </a:rPr>
                        <a:t>1</a:t>
                      </a:r>
                      <a:endParaRPr lang="en-US" altLang="zh-CN" sz="14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方正书宋_GBK" charset="0"/>
                        </a:rPr>
                        <a:t>21967760</a:t>
                      </a:r>
                      <a:endParaRPr lang="en-US" altLang="zh-CN" sz="14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方正书宋_GBK" charset="0"/>
                        </a:rPr>
                        <a:t>279917714</a:t>
                      </a:r>
                      <a:endParaRPr lang="en-US" altLang="zh-CN" sz="14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方正书宋_GBK" charset="0"/>
                        </a:rPr>
                        <a:t>257949955</a:t>
                      </a:r>
                      <a:endParaRPr lang="en-US" altLang="zh-CN" sz="14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476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方正书宋_GBK" charset="0"/>
                        </a:rPr>
                        <a:t>A. </a:t>
                      </a:r>
                      <a:r>
                        <a:rPr lang="en-US" altLang="en-US" sz="1400">
                          <a:solidFill>
                            <a:srgbClr val="FF0000"/>
                          </a:solidFill>
                          <a:latin typeface="方正书宋_GBK" charset="0"/>
                        </a:rPr>
                        <a:t>货物和服务</a:t>
                      </a:r>
                      <a:endParaRPr lang="zh-CN" altLang="en-US" sz="14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en-US" sz="1400">
                          <a:solidFill>
                            <a:srgbClr val="FF0000"/>
                          </a:solidFill>
                          <a:latin typeface="方正书宋_GBK" charset="0"/>
                        </a:rPr>
                        <a:t>2</a:t>
                      </a:r>
                      <a:endParaRPr lang="en-US" altLang="zh-CN" sz="14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en-US" sz="1400">
                          <a:solidFill>
                            <a:srgbClr val="FF0000"/>
                          </a:solidFill>
                          <a:latin typeface="方正书宋_GBK" charset="0"/>
                        </a:rPr>
                        <a:t>28402222</a:t>
                      </a:r>
                      <a:endParaRPr lang="en-US" altLang="zh-CN" sz="14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en-US" sz="1400">
                          <a:solidFill>
                            <a:srgbClr val="FF0000"/>
                          </a:solidFill>
                          <a:latin typeface="方正书宋_GBK" charset="0"/>
                        </a:rPr>
                        <a:t>254508922</a:t>
                      </a:r>
                      <a:endParaRPr lang="en-US" altLang="zh-CN" sz="14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en-US" sz="1400">
                          <a:solidFill>
                            <a:srgbClr val="FF0000"/>
                          </a:solidFill>
                          <a:latin typeface="方正书宋_GBK" charset="0"/>
                        </a:rPr>
                        <a:t>226106700</a:t>
                      </a:r>
                      <a:endParaRPr lang="en-US" altLang="zh-CN" sz="14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476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200">
                          <a:solidFill>
                            <a:srgbClr val="FF0000"/>
                          </a:solidFill>
                          <a:latin typeface="方正书宋_GBK" charset="0"/>
                        </a:rPr>
                        <a:t>　　 </a:t>
                      </a:r>
                      <a:r>
                        <a:rPr lang="en-US" altLang="zh-CN" sz="1200">
                          <a:solidFill>
                            <a:srgbClr val="FF0000"/>
                          </a:solidFill>
                          <a:latin typeface="方正书宋_GBK" charset="0"/>
                        </a:rPr>
                        <a:t>a.</a:t>
                      </a:r>
                      <a:r>
                        <a:rPr lang="zh-CN" altLang="en-US" sz="1200">
                          <a:solidFill>
                            <a:srgbClr val="FF0000"/>
                          </a:solidFill>
                          <a:latin typeface="方正书宋_GBK" charset="0"/>
                        </a:rPr>
                        <a:t>货物</a:t>
                      </a:r>
                      <a:endParaRPr lang="zh-CN" altLang="en-US"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3</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47599163</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235414489</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187815327</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476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200">
                          <a:solidFill>
                            <a:srgbClr val="FF0000"/>
                          </a:solidFill>
                          <a:latin typeface="方正书宋_GBK" charset="0"/>
                        </a:rPr>
                        <a:t>　　 </a:t>
                      </a:r>
                      <a:r>
                        <a:rPr lang="en-US" altLang="zh-CN" sz="1200">
                          <a:solidFill>
                            <a:srgbClr val="FF0000"/>
                          </a:solidFill>
                          <a:latin typeface="方正书宋_GBK" charset="0"/>
                        </a:rPr>
                        <a:t>b.</a:t>
                      </a:r>
                      <a:r>
                        <a:rPr lang="zh-CN" altLang="en-US" sz="1200">
                          <a:solidFill>
                            <a:srgbClr val="FF0000"/>
                          </a:solidFill>
                          <a:latin typeface="方正书宋_GBK" charset="0"/>
                        </a:rPr>
                        <a:t>服务</a:t>
                      </a:r>
                      <a:endParaRPr lang="zh-CN" altLang="en-US"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4</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-19196940</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19094433</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187815327</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460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200">
                          <a:solidFill>
                            <a:srgbClr val="FF0000"/>
                          </a:solidFill>
                          <a:latin typeface="方正书宋_GBK" charset="0"/>
                        </a:rPr>
                        <a:t>　　 </a:t>
                      </a:r>
                      <a:r>
                        <a:rPr lang="en-US" altLang="zh-CN" sz="1200">
                          <a:solidFill>
                            <a:srgbClr val="FF0000"/>
                          </a:solidFill>
                          <a:latin typeface="方正书宋_GBK" charset="0"/>
                        </a:rPr>
                        <a:t>1.</a:t>
                      </a:r>
                      <a:r>
                        <a:rPr lang="zh-CN" altLang="en-US" sz="1200">
                          <a:solidFill>
                            <a:srgbClr val="FF0000"/>
                          </a:solidFill>
                          <a:latin typeface="方正书宋_GBK" charset="0"/>
                        </a:rPr>
                        <a:t>运输</a:t>
                      </a:r>
                      <a:endParaRPr lang="zh-CN" altLang="en-US"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5</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-5791502</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3824278</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9615780</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476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200">
                          <a:solidFill>
                            <a:srgbClr val="FF0000"/>
                          </a:solidFill>
                          <a:latin typeface="方正书宋_GBK" charset="0"/>
                        </a:rPr>
                        <a:t>　　 </a:t>
                      </a:r>
                      <a:r>
                        <a:rPr lang="en-US" altLang="zh-CN" sz="1200">
                          <a:solidFill>
                            <a:srgbClr val="FF0000"/>
                          </a:solidFill>
                          <a:latin typeface="方正书宋_GBK" charset="0"/>
                        </a:rPr>
                        <a:t>2.</a:t>
                      </a:r>
                      <a:r>
                        <a:rPr lang="zh-CN" altLang="en-US" sz="1200">
                          <a:solidFill>
                            <a:srgbClr val="FF0000"/>
                          </a:solidFill>
                          <a:latin typeface="方正书宋_GBK" charset="0"/>
                        </a:rPr>
                        <a:t>旅游</a:t>
                      </a:r>
                      <a:endParaRPr lang="zh-CN" altLang="en-US"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6</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-10794611</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5691300</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16485911</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476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200">
                          <a:solidFill>
                            <a:srgbClr val="FF0000"/>
                          </a:solidFill>
                          <a:latin typeface="方正书宋_GBK" charset="0"/>
                        </a:rPr>
                        <a:t>　　 </a:t>
                      </a:r>
                      <a:r>
                        <a:rPr lang="en-US" altLang="zh-CN" sz="1200">
                          <a:solidFill>
                            <a:srgbClr val="FF0000"/>
                          </a:solidFill>
                          <a:latin typeface="方正书宋_GBK" charset="0"/>
                        </a:rPr>
                        <a:t>3.</a:t>
                      </a:r>
                      <a:r>
                        <a:rPr lang="zh-CN" altLang="en-US" sz="1200">
                          <a:solidFill>
                            <a:srgbClr val="FF0000"/>
                          </a:solidFill>
                          <a:latin typeface="方正书宋_GBK" charset="0"/>
                        </a:rPr>
                        <a:t>通讯服务</a:t>
                      </a:r>
                      <a:endParaRPr lang="zh-CN" altLang="en-US"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7</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-47377</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181238</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228614</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476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200">
                          <a:solidFill>
                            <a:srgbClr val="FF0000"/>
                          </a:solidFill>
                          <a:latin typeface="方正书宋_GBK" charset="0"/>
                        </a:rPr>
                        <a:t>　　 </a:t>
                      </a:r>
                      <a:r>
                        <a:rPr lang="en-US" altLang="zh-CN" sz="1200">
                          <a:solidFill>
                            <a:srgbClr val="FF0000"/>
                          </a:solidFill>
                          <a:latin typeface="方正书宋_GBK" charset="0"/>
                        </a:rPr>
                        <a:t>4.</a:t>
                      </a:r>
                      <a:r>
                        <a:rPr lang="zh-CN" altLang="en-US" sz="1200">
                          <a:solidFill>
                            <a:srgbClr val="FF0000"/>
                          </a:solidFill>
                          <a:latin typeface="方正书宋_GBK" charset="0"/>
                        </a:rPr>
                        <a:t>建筑服务</a:t>
                      </a:r>
                      <a:endParaRPr lang="zh-CN" altLang="en-US"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8</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1048532</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1535497</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486964</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476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200">
                          <a:solidFill>
                            <a:srgbClr val="FF0000"/>
                          </a:solidFill>
                          <a:latin typeface="方正书宋_GBK" charset="0"/>
                        </a:rPr>
                        <a:t>　　 </a:t>
                      </a:r>
                      <a:r>
                        <a:rPr lang="en-US" altLang="zh-CN" sz="1200">
                          <a:solidFill>
                            <a:srgbClr val="FF0000"/>
                          </a:solidFill>
                          <a:latin typeface="方正书宋_GBK" charset="0"/>
                        </a:rPr>
                        <a:t>5.</a:t>
                      </a:r>
                      <a:r>
                        <a:rPr lang="zh-CN" altLang="en-US" sz="1200">
                          <a:solidFill>
                            <a:srgbClr val="FF0000"/>
                          </a:solidFill>
                          <a:latin typeface="方正书宋_GBK" charset="0"/>
                        </a:rPr>
                        <a:t>保险服务</a:t>
                      </a:r>
                      <a:endParaRPr lang="zh-CN" altLang="en-US"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9</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-1787994</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457415</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2245409</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460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200">
                          <a:solidFill>
                            <a:srgbClr val="FF0000"/>
                          </a:solidFill>
                          <a:latin typeface="方正书宋_GBK" charset="0"/>
                        </a:rPr>
                        <a:t>　　 </a:t>
                      </a:r>
                      <a:r>
                        <a:rPr lang="en-US" altLang="zh-CN" sz="1200">
                          <a:solidFill>
                            <a:srgbClr val="FF0000"/>
                          </a:solidFill>
                          <a:latin typeface="方正书宋_GBK" charset="0"/>
                        </a:rPr>
                        <a:t>6.</a:t>
                      </a:r>
                      <a:r>
                        <a:rPr lang="zh-CN" altLang="en-US" sz="1200">
                          <a:solidFill>
                            <a:srgbClr val="FF0000"/>
                          </a:solidFill>
                          <a:latin typeface="方正书宋_GBK" charset="0"/>
                        </a:rPr>
                        <a:t>金融服务</a:t>
                      </a:r>
                      <a:endParaRPr lang="zh-CN" altLang="en-US"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10</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-40924</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453092</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494016</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476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200">
                          <a:solidFill>
                            <a:srgbClr val="FF0000"/>
                          </a:solidFill>
                          <a:latin typeface="方正书宋_GBK" charset="0"/>
                        </a:rPr>
                        <a:t>　　 </a:t>
                      </a:r>
                      <a:r>
                        <a:rPr lang="en-US" altLang="zh-CN" sz="1200">
                          <a:solidFill>
                            <a:srgbClr val="FF0000"/>
                          </a:solidFill>
                          <a:latin typeface="方正书宋_GBK" charset="0"/>
                        </a:rPr>
                        <a:t>7.</a:t>
                      </a:r>
                      <a:r>
                        <a:rPr lang="zh-CN" altLang="en-US" sz="1200">
                          <a:solidFill>
                            <a:srgbClr val="FF0000"/>
                          </a:solidFill>
                          <a:latin typeface="方正书宋_GBK" charset="0"/>
                        </a:rPr>
                        <a:t>计算机和信息服务</a:t>
                      </a:r>
                      <a:endParaRPr lang="zh-CN" altLang="en-US"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11</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989841</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1836054</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846213</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476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200">
                          <a:solidFill>
                            <a:srgbClr val="FF0000"/>
                          </a:solidFill>
                          <a:latin typeface="方正书宋_GBK" charset="0"/>
                        </a:rPr>
                        <a:t>　　 </a:t>
                      </a:r>
                      <a:r>
                        <a:rPr lang="en-US" altLang="zh-CN" sz="1200">
                          <a:solidFill>
                            <a:srgbClr val="FF0000"/>
                          </a:solidFill>
                          <a:latin typeface="方正书宋_GBK" charset="0"/>
                        </a:rPr>
                        <a:t>8.</a:t>
                      </a:r>
                      <a:r>
                        <a:rPr lang="zh-CN" altLang="en-US" sz="1200">
                          <a:solidFill>
                            <a:srgbClr val="FF0000"/>
                          </a:solidFill>
                          <a:latin typeface="方正书宋_GBK" charset="0"/>
                        </a:rPr>
                        <a:t>专有权利使用费和特许费</a:t>
                      </a:r>
                      <a:endParaRPr lang="zh-CN" altLang="en-US"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12</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-2193742</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67638</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2261380</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476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200">
                          <a:solidFill>
                            <a:srgbClr val="FF0000"/>
                          </a:solidFill>
                          <a:latin typeface="方正书宋_GBK" charset="0"/>
                        </a:rPr>
                        <a:t>　　 </a:t>
                      </a:r>
                      <a:r>
                        <a:rPr lang="en-US" altLang="zh-CN" sz="1200">
                          <a:solidFill>
                            <a:srgbClr val="FF0000"/>
                          </a:solidFill>
                          <a:latin typeface="方正书宋_GBK" charset="0"/>
                        </a:rPr>
                        <a:t>9.</a:t>
                      </a:r>
                      <a:r>
                        <a:rPr lang="zh-CN" altLang="en-US" sz="1200">
                          <a:solidFill>
                            <a:srgbClr val="FF0000"/>
                          </a:solidFill>
                          <a:latin typeface="方正书宋_GBK" charset="0"/>
                        </a:rPr>
                        <a:t>咨询</a:t>
                      </a:r>
                      <a:endParaRPr lang="zh-CN" altLang="en-US"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13</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1644064</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4292292</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2648228</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4766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200">
                          <a:solidFill>
                            <a:srgbClr val="FF0000"/>
                          </a:solidFill>
                          <a:latin typeface="方正书宋_GBK" charset="0"/>
                        </a:rPr>
                        <a:t>　　 </a:t>
                      </a:r>
                      <a:r>
                        <a:rPr lang="en-US" altLang="zh-CN" sz="1200">
                          <a:solidFill>
                            <a:srgbClr val="FF0000"/>
                          </a:solidFill>
                          <a:latin typeface="方正书宋_GBK" charset="0"/>
                        </a:rPr>
                        <a:t>10.</a:t>
                      </a:r>
                      <a:r>
                        <a:rPr lang="zh-CN" altLang="en-US" sz="1200">
                          <a:solidFill>
                            <a:srgbClr val="FF0000"/>
                          </a:solidFill>
                          <a:latin typeface="方正书宋_GBK" charset="0"/>
                        </a:rPr>
                        <a:t>广告、宣传</a:t>
                      </a:r>
                      <a:endParaRPr lang="zh-CN" altLang="en-US"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14</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116032</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496352</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380320</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460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200">
                          <a:solidFill>
                            <a:srgbClr val="FF0000"/>
                          </a:solidFill>
                          <a:latin typeface="方正书宋_GBK" charset="0"/>
                        </a:rPr>
                        <a:t>　　 </a:t>
                      </a:r>
                      <a:r>
                        <a:rPr lang="en-US" altLang="zh-CN" sz="1200">
                          <a:solidFill>
                            <a:srgbClr val="FF0000"/>
                          </a:solidFill>
                          <a:latin typeface="方正书宋_GBK" charset="0"/>
                        </a:rPr>
                        <a:t>11.</a:t>
                      </a:r>
                      <a:r>
                        <a:rPr lang="zh-CN" altLang="en-US" sz="1200">
                          <a:solidFill>
                            <a:srgbClr val="FF0000"/>
                          </a:solidFill>
                          <a:latin typeface="方正书宋_GBK" charset="0"/>
                        </a:rPr>
                        <a:t>电影、音像</a:t>
                      </a:r>
                      <a:endParaRPr lang="zh-CN" altLang="en-US"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15</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-69865</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17484</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87349</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476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200">
                          <a:solidFill>
                            <a:srgbClr val="FF0000"/>
                          </a:solidFill>
                          <a:latin typeface="方正书宋_GBK" charset="0"/>
                        </a:rPr>
                        <a:t>　　 </a:t>
                      </a:r>
                      <a:r>
                        <a:rPr lang="en-US" altLang="zh-CN" sz="1200">
                          <a:solidFill>
                            <a:srgbClr val="FF0000"/>
                          </a:solidFill>
                          <a:latin typeface="方正书宋_GBK" charset="0"/>
                        </a:rPr>
                        <a:t>12.</a:t>
                      </a:r>
                      <a:r>
                        <a:rPr lang="zh-CN" altLang="en-US" sz="1200">
                          <a:solidFill>
                            <a:srgbClr val="FF0000"/>
                          </a:solidFill>
                          <a:latin typeface="方正书宋_GBK" charset="0"/>
                        </a:rPr>
                        <a:t>其他商业服务</a:t>
                      </a:r>
                      <a:endParaRPr lang="zh-CN" altLang="en-US"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16</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-2172116</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136366</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2308482</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2769" name="表格 32768"/>
          <p:cNvGraphicFramePr/>
          <p:nvPr/>
        </p:nvGraphicFramePr>
        <p:xfrm>
          <a:off x="900113" y="765175"/>
          <a:ext cx="7920038" cy="5256213"/>
        </p:xfrm>
        <a:graphic>
          <a:graphicData uri="http://schemas.openxmlformats.org/drawingml/2006/table">
            <a:tbl>
              <a:tblPr/>
              <a:tblGrid>
                <a:gridCol w="2509838"/>
                <a:gridCol w="657225"/>
                <a:gridCol w="1584325"/>
                <a:gridCol w="1584325"/>
                <a:gridCol w="1584325"/>
              </a:tblGrid>
              <a:tr h="4270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400">
                          <a:solidFill>
                            <a:srgbClr val="FF0000"/>
                          </a:solidFill>
                          <a:latin typeface="宋体" panose="02010600030101010101" pitchFamily="2" charset="-122"/>
                        </a:rPr>
                        <a:t>13.</a:t>
                      </a:r>
                      <a:r>
                        <a:rPr lang="zh-CN" altLang="en-US" sz="1400">
                          <a:solidFill>
                            <a:srgbClr val="FF0000"/>
                          </a:solidFill>
                          <a:latin typeface="宋体" panose="02010600030101010101" pitchFamily="2" charset="-122"/>
                        </a:rPr>
                        <a:t>别处未提及的政府服务</a:t>
                      </a:r>
                      <a:endParaRPr lang="zh-CN" altLang="en-US"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17</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-97278</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105429</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202707</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400">
                          <a:solidFill>
                            <a:srgbClr val="FF0000"/>
                          </a:solidFill>
                          <a:latin typeface="宋体" panose="02010600030101010101" pitchFamily="2" charset="-122"/>
                        </a:rPr>
                        <a:t>B.</a:t>
                      </a:r>
                      <a:r>
                        <a:rPr lang="zh-CN" altLang="en-US" sz="1400">
                          <a:solidFill>
                            <a:srgbClr val="FF0000"/>
                          </a:solidFill>
                          <a:latin typeface="宋体" panose="02010600030101010101" pitchFamily="2" charset="-122"/>
                        </a:rPr>
                        <a:t>收益</a:t>
                      </a:r>
                      <a:endParaRPr lang="zh-CN" altLang="en-US"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18</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-3410985</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21296122</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24707108</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1.</a:t>
                      </a:r>
                      <a:r>
                        <a:rPr lang="zh-CN" altLang="en-US" sz="1400">
                          <a:solidFill>
                            <a:srgbClr val="FF0000"/>
                          </a:solidFill>
                          <a:latin typeface="宋体" panose="02010600030101010101" pitchFamily="2" charset="-122"/>
                        </a:rPr>
                        <a:t>职工报酬</a:t>
                      </a:r>
                      <a:endParaRPr lang="zh-CN" altLang="en-US"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19</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2575520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2991050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415530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2.</a:t>
                      </a:r>
                      <a:r>
                        <a:rPr lang="zh-CN" altLang="en-US" sz="1400">
                          <a:solidFill>
                            <a:srgbClr val="FF0000"/>
                          </a:solidFill>
                          <a:latin typeface="宋体" panose="02010600030101010101" pitchFamily="2" charset="-122"/>
                        </a:rPr>
                        <a:t>投资收益</a:t>
                      </a:r>
                      <a:endParaRPr lang="zh-CN" altLang="en-US"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-5986505</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18305072</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24291577</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400">
                          <a:solidFill>
                            <a:srgbClr val="FF0000"/>
                          </a:solidFill>
                          <a:latin typeface="宋体" panose="02010600030101010101" pitchFamily="2" charset="-122"/>
                        </a:rPr>
                        <a:t>C.</a:t>
                      </a:r>
                      <a:r>
                        <a:rPr lang="zh-CN" altLang="en-US" sz="1400">
                          <a:solidFill>
                            <a:srgbClr val="FF0000"/>
                          </a:solidFill>
                          <a:latin typeface="宋体" panose="02010600030101010101" pitchFamily="2" charset="-122"/>
                        </a:rPr>
                        <a:t>经常转移</a:t>
                      </a:r>
                      <a:endParaRPr lang="zh-CN" altLang="en-US"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21</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-3023477</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4112670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7136147</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1.</a:t>
                      </a:r>
                      <a:r>
                        <a:rPr lang="zh-CN" altLang="en-US" sz="1400">
                          <a:solidFill>
                            <a:srgbClr val="FF0000"/>
                          </a:solidFill>
                          <a:latin typeface="宋体" panose="02010600030101010101" pitchFamily="2" charset="-122"/>
                        </a:rPr>
                        <a:t>各级政府</a:t>
                      </a:r>
                      <a:endParaRPr lang="zh-CN" altLang="en-US"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22</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-292886</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164238</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457124</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2.</a:t>
                      </a:r>
                      <a:r>
                        <a:rPr lang="zh-CN" altLang="en-US" sz="1400">
                          <a:solidFill>
                            <a:srgbClr val="FF0000"/>
                          </a:solidFill>
                          <a:latin typeface="宋体" panose="02010600030101010101" pitchFamily="2" charset="-122"/>
                        </a:rPr>
                        <a:t>其他部门</a:t>
                      </a:r>
                      <a:endParaRPr lang="zh-CN" altLang="en-US"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23</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-2730591</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3948432</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6679023</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400">
                          <a:solidFill>
                            <a:srgbClr val="FF0000"/>
                          </a:solidFill>
                          <a:latin typeface="宋体" panose="02010600030101010101" pitchFamily="2" charset="-122"/>
                        </a:rPr>
                        <a:t>二、资本和金融项目</a:t>
                      </a:r>
                      <a:endParaRPr lang="zh-CN" altLang="en-US"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24</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3823968</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257298724</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253474756</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A.</a:t>
                      </a:r>
                      <a:r>
                        <a:rPr lang="zh-CN" altLang="en-US" sz="1400">
                          <a:solidFill>
                            <a:srgbClr val="FF0000"/>
                          </a:solidFill>
                          <a:latin typeface="宋体" panose="02010600030101010101" pitchFamily="2" charset="-122"/>
                        </a:rPr>
                        <a:t>资本项目</a:t>
                      </a:r>
                      <a:endParaRPr lang="zh-CN" altLang="en-US"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25</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-3275</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193950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197225</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B.</a:t>
                      </a:r>
                      <a:r>
                        <a:rPr lang="zh-CN" altLang="en-US" sz="1400">
                          <a:solidFill>
                            <a:srgbClr val="FF0000"/>
                          </a:solidFill>
                          <a:latin typeface="宋体" panose="02010600030101010101" pitchFamily="2" charset="-122"/>
                        </a:rPr>
                        <a:t>金融项目</a:t>
                      </a:r>
                      <a:endParaRPr lang="zh-CN" altLang="en-US"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26</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3827243</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257104774</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253277532</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1.</a:t>
                      </a:r>
                      <a:r>
                        <a:rPr lang="zh-CN" altLang="en-US" sz="1400">
                          <a:solidFill>
                            <a:srgbClr val="FF0000"/>
                          </a:solidFill>
                          <a:latin typeface="宋体" panose="02010600030101010101" pitchFamily="2" charset="-122"/>
                        </a:rPr>
                        <a:t>直接投资</a:t>
                      </a:r>
                      <a:endParaRPr lang="zh-CN" altLang="en-US"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27</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20867870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43523028</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22655159</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1.1</a:t>
                      </a:r>
                      <a:r>
                        <a:rPr lang="zh-CN" altLang="en-US" sz="1400">
                          <a:solidFill>
                            <a:srgbClr val="FF0000"/>
                          </a:solidFill>
                          <a:latin typeface="宋体" panose="02010600030101010101" pitchFamily="2" charset="-122"/>
                        </a:rPr>
                        <a:t>我国在外直接投资</a:t>
                      </a:r>
                      <a:endParaRPr lang="zh-CN" altLang="en-US"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28</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-8041849</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5552935</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13594784</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1.2</a:t>
                      </a:r>
                      <a:r>
                        <a:rPr lang="zh-CN" altLang="en-US" sz="1400">
                          <a:solidFill>
                            <a:srgbClr val="FF0000"/>
                          </a:solidFill>
                          <a:latin typeface="宋体" panose="02010600030101010101" pitchFamily="2" charset="-122"/>
                        </a:rPr>
                        <a:t>外国在华直接投资</a:t>
                      </a:r>
                      <a:endParaRPr lang="zh-CN" altLang="en-US"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29</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28909718</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37970093</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9060375</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2.</a:t>
                      </a:r>
                      <a:r>
                        <a:rPr lang="zh-CN" altLang="en-US" sz="1400">
                          <a:solidFill>
                            <a:srgbClr val="FF0000"/>
                          </a:solidFill>
                          <a:latin typeface="宋体" panose="02010600030101010101" pitchFamily="2" charset="-122"/>
                        </a:rPr>
                        <a:t>证券投资</a:t>
                      </a:r>
                      <a:endParaRPr lang="zh-CN" altLang="en-US"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8242945</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16644609</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8401665</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3793" name="表格 33792"/>
          <p:cNvGraphicFramePr/>
          <p:nvPr/>
        </p:nvGraphicFramePr>
        <p:xfrm>
          <a:off x="755650" y="765175"/>
          <a:ext cx="7920038" cy="5227638"/>
        </p:xfrm>
        <a:graphic>
          <a:graphicData uri="http://schemas.openxmlformats.org/drawingml/2006/table">
            <a:tbl>
              <a:tblPr/>
              <a:tblGrid>
                <a:gridCol w="2509838"/>
                <a:gridCol w="658812"/>
                <a:gridCol w="1584325"/>
                <a:gridCol w="1584325"/>
                <a:gridCol w="1582738"/>
              </a:tblGrid>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2.1</a:t>
                      </a:r>
                      <a:r>
                        <a:rPr lang="zh-CN" altLang="en-US" sz="1400">
                          <a:solidFill>
                            <a:srgbClr val="FF0000"/>
                          </a:solidFill>
                          <a:latin typeface="宋体" panose="02010600030101010101" pitchFamily="2" charset="-122"/>
                        </a:rPr>
                        <a:t>资产</a:t>
                      </a:r>
                      <a:endParaRPr lang="zh-CN" altLang="en-US"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31</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-1081474</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2932630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4014104</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2.1.1</a:t>
                      </a:r>
                      <a:r>
                        <a:rPr lang="zh-CN" altLang="en-US" sz="1400">
                          <a:solidFill>
                            <a:srgbClr val="FF0000"/>
                          </a:solidFill>
                          <a:latin typeface="宋体" panose="02010600030101010101" pitchFamily="2" charset="-122"/>
                        </a:rPr>
                        <a:t>股本证券</a:t>
                      </a:r>
                      <a:endParaRPr lang="zh-CN" altLang="en-US"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32</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-140154</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1703526</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1843680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2.1.2</a:t>
                      </a:r>
                      <a:r>
                        <a:rPr lang="zh-CN" altLang="en-US" sz="1400">
                          <a:solidFill>
                            <a:srgbClr val="FF0000"/>
                          </a:solidFill>
                          <a:latin typeface="宋体" panose="02010600030101010101" pitchFamily="2" charset="-122"/>
                        </a:rPr>
                        <a:t>债务证券</a:t>
                      </a:r>
                      <a:endParaRPr lang="zh-CN" altLang="en-US"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33</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-941320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1229104</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2170424</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2.1.2.1(</a:t>
                      </a:r>
                      <a:r>
                        <a:rPr lang="zh-CN" altLang="en-US" sz="1400">
                          <a:solidFill>
                            <a:srgbClr val="FF0000"/>
                          </a:solidFill>
                          <a:latin typeface="宋体" panose="02010600030101010101" pitchFamily="2" charset="-122"/>
                        </a:rPr>
                        <a:t>中</a:t>
                      </a:r>
                      <a:r>
                        <a:rPr lang="en-US" altLang="zh-CN" sz="1400">
                          <a:solidFill>
                            <a:srgbClr val="FF0000"/>
                          </a:solidFill>
                          <a:latin typeface="宋体" panose="02010600030101010101" pitchFamily="2" charset="-122"/>
                        </a:rPr>
                        <a:t>)</a:t>
                      </a:r>
                      <a:r>
                        <a:rPr lang="zh-CN" altLang="en-US" sz="1400">
                          <a:solidFill>
                            <a:srgbClr val="FF0000"/>
                          </a:solidFill>
                          <a:latin typeface="宋体" panose="02010600030101010101" pitchFamily="2" charset="-122"/>
                        </a:rPr>
                        <a:t>长期债券</a:t>
                      </a:r>
                      <a:endParaRPr lang="zh-CN" altLang="en-US"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34</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-922642</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1227886</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2150529</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2.1.2.2</a:t>
                      </a:r>
                      <a:r>
                        <a:rPr lang="zh-CN" altLang="en-US" sz="1400">
                          <a:solidFill>
                            <a:srgbClr val="FF0000"/>
                          </a:solidFill>
                          <a:latin typeface="宋体" panose="02010600030101010101" pitchFamily="2" charset="-122"/>
                        </a:rPr>
                        <a:t>货币市场工具</a:t>
                      </a:r>
                      <a:endParaRPr lang="zh-CN" altLang="en-US"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35</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-18678</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1217</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19896</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984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400">
                          <a:solidFill>
                            <a:srgbClr val="FF0000"/>
                          </a:solidFill>
                          <a:latin typeface="宋体" panose="02010600030101010101" pitchFamily="2" charset="-122"/>
                        </a:rPr>
                        <a:t>2.2</a:t>
                      </a:r>
                      <a:r>
                        <a:rPr lang="zh-CN" altLang="en-US" sz="1400">
                          <a:solidFill>
                            <a:srgbClr val="FF0000"/>
                          </a:solidFill>
                          <a:latin typeface="宋体" panose="02010600030101010101" pitchFamily="2" charset="-122"/>
                        </a:rPr>
                        <a:t>负债</a:t>
                      </a:r>
                      <a:endParaRPr lang="zh-CN" altLang="en-US"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36</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9324419</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13711979</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4387560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2.2.1股本证券</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37</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5191579</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7767339</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2575760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2.2.2债务证券</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38</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4132840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5944641</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1811800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2.2.2.1(中)长期债券</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39</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4095895</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4971290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400">
                          <a:solidFill>
                            <a:srgbClr val="FF0000"/>
                          </a:solidFill>
                          <a:latin typeface="宋体" panose="02010600030101010101" pitchFamily="2" charset="-122"/>
                        </a:rPr>
                        <a:t>   875395</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2.2.2.2货币市场工具</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40</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36945</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973350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936405</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宋体" panose="02010600030101010101" pitchFamily="2" charset="-122"/>
                        </a:rPr>
                        <a:t>C</a:t>
                      </a:r>
                      <a:r>
                        <a:rPr lang="en-US" altLang="zh-CN" sz="1400">
                          <a:solidFill>
                            <a:srgbClr val="FF0000"/>
                          </a:solidFill>
                          <a:latin typeface="宋体" panose="02010600030101010101" pitchFamily="2" charset="-122"/>
                        </a:rPr>
                        <a:t>.其它投资</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41</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-25283572</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196937136</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222220708</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1</a:t>
                      </a:r>
                      <a:r>
                        <a:rPr lang="en-US" altLang="en-US" sz="1400">
                          <a:solidFill>
                            <a:srgbClr val="FF0000"/>
                          </a:solidFill>
                          <a:latin typeface="宋体" panose="02010600030101010101" pitchFamily="2" charset="-122"/>
                        </a:rPr>
                        <a:t>.</a:t>
                      </a:r>
                      <a:r>
                        <a:rPr lang="en-US" altLang="zh-CN" sz="1400">
                          <a:solidFill>
                            <a:srgbClr val="FF0000"/>
                          </a:solidFill>
                          <a:latin typeface="宋体" panose="02010600030101010101" pitchFamily="2" charset="-122"/>
                        </a:rPr>
                        <a:t>资产</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42</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-30298710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9948717</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40247427</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1.1贸易信贷</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43</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-6875562</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2820628</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9696190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长期</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44</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-137511</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56413</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193924</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6385" name="标题 1"/>
          <p:cNvSpPr>
            <a:spLocks noGrp="1"/>
          </p:cNvSpPr>
          <p:nvPr>
            <p:ph type="title"/>
          </p:nvPr>
        </p:nvSpPr>
        <p:spPr>
          <a:xfrm>
            <a:off x="1357313" y="357188"/>
            <a:ext cx="7313612" cy="1143000"/>
          </a:xfrm>
        </p:spPr>
        <p:txBody>
          <a:bodyPr vert="horz" wrap="square" lIns="91440" tIns="45720" rIns="91440" bIns="45720" anchor="b"/>
          <a:p>
            <a:pPr algn="ctr"/>
            <a:r>
              <a:rPr lang="zh-CN" altLang="en-US" sz="3200"/>
              <a:t>本章学习目标</a:t>
            </a:r>
            <a:endParaRPr lang="zh-CN" altLang="en-US" sz="3200"/>
          </a:p>
        </p:txBody>
      </p:sp>
      <p:sp>
        <p:nvSpPr>
          <p:cNvPr id="16386" name="内容占位符 2"/>
          <p:cNvSpPr>
            <a:spLocks noGrp="1"/>
          </p:cNvSpPr>
          <p:nvPr>
            <p:ph idx="1"/>
          </p:nvPr>
        </p:nvSpPr>
        <p:spPr>
          <a:xfrm>
            <a:off x="928688" y="1600200"/>
            <a:ext cx="7929562" cy="4114800"/>
          </a:xfrm>
        </p:spPr>
        <p:txBody>
          <a:bodyPr vert="horz" wrap="square" lIns="91440" tIns="45720" rIns="91440" bIns="45720" anchor="t"/>
          <a:p>
            <a:pPr>
              <a:buNone/>
            </a:pPr>
            <a:r>
              <a:rPr lang="en-US" altLang="zh-CN" sz="2400"/>
              <a:t>      </a:t>
            </a:r>
            <a:r>
              <a:rPr lang="zh-CN" altLang="en-US" sz="2400"/>
              <a:t>通过本章的学习，掌握对外金融统计的概念，了解对</a:t>
            </a:r>
            <a:endParaRPr lang="en-US" altLang="zh-CN" sz="2400"/>
          </a:p>
          <a:p>
            <a:pPr>
              <a:buNone/>
            </a:pPr>
            <a:r>
              <a:rPr lang="zh-CN" altLang="en-US" sz="2400"/>
              <a:t>外金融统计的重要意义，明确对外金融统计的任务。在此</a:t>
            </a:r>
            <a:endParaRPr lang="en-US" altLang="zh-CN" sz="2400"/>
          </a:p>
          <a:p>
            <a:pPr>
              <a:buNone/>
            </a:pPr>
            <a:r>
              <a:rPr lang="zh-CN" altLang="en-US" sz="2400"/>
              <a:t>基础上，深入把握国际收支统计的概念、内容、意义及国</a:t>
            </a:r>
            <a:endParaRPr lang="en-US" altLang="zh-CN" sz="2400"/>
          </a:p>
          <a:p>
            <a:pPr>
              <a:buNone/>
            </a:pPr>
            <a:r>
              <a:rPr lang="zh-CN" altLang="en-US" sz="2400"/>
              <a:t>际收支统计的分析方法，熟悉国际收支平衡表的结构及内</a:t>
            </a:r>
            <a:endParaRPr lang="en-US" altLang="zh-CN" sz="2400"/>
          </a:p>
          <a:p>
            <a:pPr>
              <a:buNone/>
            </a:pPr>
            <a:r>
              <a:rPr lang="zh-CN" altLang="en-US" sz="2400"/>
              <a:t>容，了解我国国际收支统计申报体系以及我国的国际收</a:t>
            </a:r>
            <a:endParaRPr lang="en-US" altLang="zh-CN" sz="2400"/>
          </a:p>
          <a:p>
            <a:pPr>
              <a:buNone/>
            </a:pPr>
            <a:r>
              <a:rPr lang="zh-CN" altLang="en-US" sz="2400"/>
              <a:t>支状况；掌握外汇收支统计、外汇信贷统计及利用外资和</a:t>
            </a:r>
            <a:endParaRPr lang="en-US" altLang="zh-CN" sz="2400"/>
          </a:p>
          <a:p>
            <a:pPr>
              <a:buNone/>
            </a:pPr>
            <a:r>
              <a:rPr lang="zh-CN" altLang="en-US" sz="2400"/>
              <a:t>对外投资统计的概念、内容、分析方法及有关指标，熟悉</a:t>
            </a:r>
            <a:endParaRPr lang="en-US" altLang="zh-CN" sz="2400"/>
          </a:p>
          <a:p>
            <a:pPr>
              <a:buNone/>
            </a:pPr>
            <a:r>
              <a:rPr lang="zh-CN" altLang="en-US" sz="2400"/>
              <a:t>外汇收支统计、外汇信贷统计及利用外资和对外投资统计</a:t>
            </a:r>
            <a:endParaRPr lang="en-US" altLang="zh-CN" sz="2400"/>
          </a:p>
          <a:p>
            <a:pPr>
              <a:buNone/>
            </a:pPr>
            <a:r>
              <a:rPr lang="zh-CN" altLang="en-US" sz="2400"/>
              <a:t>在我国的开展状况及有关的规章制度和指标体系。</a:t>
            </a:r>
            <a:endParaRPr lang="zh-CN" altLang="en-US" sz="240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4817" name="表格 34816"/>
          <p:cNvGraphicFramePr/>
          <p:nvPr/>
        </p:nvGraphicFramePr>
        <p:xfrm>
          <a:off x="827088" y="836613"/>
          <a:ext cx="7848600" cy="5200650"/>
        </p:xfrm>
        <a:graphic>
          <a:graphicData uri="http://schemas.openxmlformats.org/drawingml/2006/table">
            <a:tbl>
              <a:tblPr/>
              <a:tblGrid>
                <a:gridCol w="2487613"/>
                <a:gridCol w="652462"/>
                <a:gridCol w="1570038"/>
                <a:gridCol w="1570037"/>
                <a:gridCol w="1568450"/>
              </a:tblGrid>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短期</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45</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-2823968</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1770437</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4594405</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400">
                          <a:solidFill>
                            <a:srgbClr val="FF0000"/>
                          </a:solidFill>
                          <a:latin typeface="宋体" panose="02010600030101010101" pitchFamily="2" charset="-122"/>
                        </a:rPr>
                        <a:t>1.2贷款</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46</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-15968170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5142184</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21110354</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长期</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47</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-76240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215467</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291707</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短期</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48</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400">
                          <a:solidFill>
                            <a:srgbClr val="FF0000"/>
                          </a:solidFill>
                          <a:latin typeface="宋体" panose="02010600030101010101" pitchFamily="2" charset="-122"/>
                        </a:rPr>
                        <a:t>1.3货币和存款</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49</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-76240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215467</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291707</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400">
                          <a:solidFill>
                            <a:srgbClr val="FF0000"/>
                          </a:solidFill>
                          <a:latin typeface="宋体" panose="02010600030101010101" pitchFamily="2" charset="-122"/>
                        </a:rPr>
                        <a:t>1.4其它资产</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50</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5015138</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186988419</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181973281</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长期</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51</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-207938</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1535823</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1743761</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短期</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52</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-3639</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26877</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30516</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400">
                          <a:solidFill>
                            <a:srgbClr val="FF0000"/>
                          </a:solidFill>
                          <a:latin typeface="宋体" panose="02010600030101010101" pitchFamily="2" charset="-122"/>
                        </a:rPr>
                        <a:t>2</a:t>
                      </a:r>
                      <a:r>
                        <a:rPr lang="en-US" altLang="en-US" sz="1400">
                          <a:solidFill>
                            <a:srgbClr val="FF0000"/>
                          </a:solidFill>
                          <a:latin typeface="宋体" panose="02010600030101010101" pitchFamily="2" charset="-122"/>
                        </a:rPr>
                        <a:t>.</a:t>
                      </a:r>
                      <a:r>
                        <a:rPr lang="en-US" altLang="zh-CN" sz="1400">
                          <a:solidFill>
                            <a:srgbClr val="FF0000"/>
                          </a:solidFill>
                          <a:latin typeface="宋体" panose="02010600030101010101" pitchFamily="2" charset="-122"/>
                        </a:rPr>
                        <a:t>负债</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53</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-204299</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1508946</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1713245</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2.1贸易信贷</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54</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-3432928</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174641305</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178074233</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长期</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55</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-573062</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5114285</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5687347</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短期</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56</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-2823968</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1770437</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4594405</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2.2贷款</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57</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-15968170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5142184</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21110354</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长期</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58</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-76240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215467</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291707</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5841" name="表格 35840"/>
          <p:cNvGraphicFramePr/>
          <p:nvPr/>
        </p:nvGraphicFramePr>
        <p:xfrm>
          <a:off x="1285875" y="1428750"/>
          <a:ext cx="7429500" cy="4457700"/>
        </p:xfrm>
        <a:graphic>
          <a:graphicData uri="http://schemas.openxmlformats.org/drawingml/2006/table">
            <a:tbl>
              <a:tblPr/>
              <a:tblGrid>
                <a:gridCol w="2354263"/>
                <a:gridCol w="617537"/>
                <a:gridCol w="1485900"/>
                <a:gridCol w="1485900"/>
                <a:gridCol w="1485900"/>
              </a:tblGrid>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短期</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59</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-2859866</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169527020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172386886</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2.3货币和存款</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60</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8137907</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9940540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1802633</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2.4其它负债</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61</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518097</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870752</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352655</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长期</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62</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575591</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637502</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61911</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宋体" panose="02010600030101010101" pitchFamily="2" charset="-122"/>
                        </a:rPr>
                        <a:t>    </a:t>
                      </a:r>
                      <a:r>
                        <a:rPr lang="en-US" altLang="zh-CN" sz="1400">
                          <a:solidFill>
                            <a:srgbClr val="FF0000"/>
                          </a:solidFill>
                          <a:latin typeface="宋体" panose="02010600030101010101" pitchFamily="2" charset="-122"/>
                        </a:rPr>
                        <a:t>短期</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63</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-57494</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233250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290744</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400">
                          <a:solidFill>
                            <a:srgbClr val="FF0000"/>
                          </a:solidFill>
                          <a:latin typeface="宋体" panose="02010600030101010101" pitchFamily="2" charset="-122"/>
                        </a:rPr>
                        <a:t>三、储备资产</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64</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-11778012</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3122790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14900802</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宋体" panose="02010600030101010101" pitchFamily="2" charset="-122"/>
                        </a:rPr>
                        <a:t>A. </a:t>
                      </a:r>
                      <a:r>
                        <a:rPr lang="en-US" altLang="zh-CN" sz="1400">
                          <a:solidFill>
                            <a:srgbClr val="FF0000"/>
                          </a:solidFill>
                          <a:latin typeface="宋体" panose="02010600030101010101" pitchFamily="2" charset="-122"/>
                        </a:rPr>
                        <a:t>货币黄金</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65</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宋体" panose="02010600030101010101" pitchFamily="2" charset="-122"/>
                        </a:rPr>
                        <a:t>B.</a:t>
                      </a:r>
                      <a:r>
                        <a:rPr lang="en-US" altLang="zh-CN" sz="1400">
                          <a:solidFill>
                            <a:srgbClr val="FF0000"/>
                          </a:solidFill>
                          <a:latin typeface="宋体" panose="02010600030101010101" pitchFamily="2" charset="-122"/>
                        </a:rPr>
                        <a:t>特别提款权</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66</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6066</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13883</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7816</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宋体" panose="02010600030101010101" pitchFamily="2" charset="-122"/>
                        </a:rPr>
                        <a:t>C.</a:t>
                      </a:r>
                      <a:r>
                        <a:rPr lang="en-US" altLang="zh-CN" sz="1400">
                          <a:solidFill>
                            <a:srgbClr val="FF0000"/>
                          </a:solidFill>
                          <a:latin typeface="宋体" panose="02010600030101010101" pitchFamily="2" charset="-122"/>
                        </a:rPr>
                        <a:t>在基金组织的储备头寸</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67</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97714</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133450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35737</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宋体" panose="02010600030101010101" pitchFamily="2" charset="-122"/>
                        </a:rPr>
                        <a:t>D.</a:t>
                      </a:r>
                      <a:r>
                        <a:rPr lang="en-US" altLang="zh-CN" sz="1400">
                          <a:solidFill>
                            <a:srgbClr val="FF0000"/>
                          </a:solidFill>
                          <a:latin typeface="宋体" panose="02010600030101010101" pitchFamily="2" charset="-122"/>
                        </a:rPr>
                        <a:t>外汇</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68</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-11881792</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2975457</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14857249</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en-US" sz="1400">
                          <a:solidFill>
                            <a:srgbClr val="FF0000"/>
                          </a:solidFill>
                          <a:latin typeface="宋体" panose="02010600030101010101" pitchFamily="2" charset="-122"/>
                        </a:rPr>
                        <a:t>E.</a:t>
                      </a:r>
                      <a:r>
                        <a:rPr lang="en-US" altLang="zh-CN" sz="1400">
                          <a:solidFill>
                            <a:srgbClr val="FF0000"/>
                          </a:solidFill>
                          <a:latin typeface="宋体" panose="02010600030101010101" pitchFamily="2" charset="-122"/>
                        </a:rPr>
                        <a:t>其它债权</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69</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400">
                          <a:solidFill>
                            <a:srgbClr val="FF0000"/>
                          </a:solidFill>
                          <a:latin typeface="宋体" panose="02010600030101010101" pitchFamily="2" charset="-122"/>
                        </a:rPr>
                        <a:t>四.净误差与遗漏</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70</a:t>
                      </a:r>
                      <a:endParaRPr lang="en-US" altLang="zh-CN" sz="1400">
                        <a:solidFill>
                          <a:srgbClr val="FF0000"/>
                        </a:solidFill>
                        <a:latin typeface="宋体" panose="02010600030101010101" pitchFamily="2" charset="-122"/>
                      </a:endParaRPr>
                    </a:p>
                  </a:txBody>
                  <a:tcPr marL="0" marR="0" marT="0" marB="0" anchor="b">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-14013716</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14013716</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标题 1"/>
          <p:cNvSpPr>
            <a:spLocks noGrp="1"/>
          </p:cNvSpPr>
          <p:nvPr>
            <p:ph type="title"/>
          </p:nvPr>
        </p:nvSpPr>
        <p:spPr/>
        <p:txBody>
          <a:bodyPr vert="horz" wrap="square" lIns="91440" tIns="45720" rIns="91440" bIns="45720" anchor="b"/>
          <a:p>
            <a:endParaRPr lang="zh-CN" altLang="en-US"/>
          </a:p>
        </p:txBody>
      </p:sp>
      <p:sp>
        <p:nvSpPr>
          <p:cNvPr id="36866" name="内容占位符 2"/>
          <p:cNvSpPr>
            <a:spLocks noGrp="1"/>
          </p:cNvSpPr>
          <p:nvPr>
            <p:ph idx="1"/>
          </p:nvPr>
        </p:nvSpPr>
        <p:spPr>
          <a:xfrm>
            <a:off x="1143000" y="1500188"/>
            <a:ext cx="7599363" cy="3081337"/>
          </a:xfrm>
        </p:spPr>
        <p:txBody>
          <a:bodyPr vert="horz" wrap="square" lIns="91440" tIns="45720" rIns="91440" bIns="45720" anchor="t"/>
          <a:p>
            <a:r>
              <a:rPr lang="en-US" altLang="zh-CN" sz="1800"/>
              <a:t>2.</a:t>
            </a:r>
            <a:r>
              <a:rPr lang="zh-CN" altLang="en-US" sz="1800">
                <a:solidFill>
                  <a:srgbClr val="FF0000"/>
                </a:solidFill>
              </a:rPr>
              <a:t>贸易账户差额</a:t>
            </a:r>
            <a:endParaRPr lang="en-US" altLang="zh-CN" sz="1800">
              <a:solidFill>
                <a:srgbClr val="FF0000"/>
              </a:solidFill>
            </a:endParaRPr>
          </a:p>
          <a:p>
            <a:pPr>
              <a:buNone/>
            </a:pPr>
            <a:r>
              <a:rPr lang="en-US" altLang="zh-CN" sz="1800" b="1"/>
              <a:t>    </a:t>
            </a:r>
            <a:r>
              <a:rPr lang="zh-CN" altLang="en-US" sz="1800" b="1"/>
              <a:t>贸易账户差额</a:t>
            </a:r>
            <a:r>
              <a:rPr lang="en-US" altLang="zh-CN" sz="1800" b="1">
                <a:solidFill>
                  <a:srgbClr val="00B050"/>
                </a:solidFill>
              </a:rPr>
              <a:t>=</a:t>
            </a:r>
            <a:r>
              <a:rPr lang="zh-CN" altLang="en-US" sz="1800" b="1">
                <a:solidFill>
                  <a:srgbClr val="00B050"/>
                </a:solidFill>
              </a:rPr>
              <a:t>商品和服务出口</a:t>
            </a:r>
            <a:r>
              <a:rPr lang="zh-CN" altLang="zh-CN" sz="1800" b="1">
                <a:solidFill>
                  <a:srgbClr val="00B050"/>
                </a:solidFill>
              </a:rPr>
              <a:t>—</a:t>
            </a:r>
            <a:r>
              <a:rPr lang="zh-CN" altLang="en-US" sz="1800" b="1">
                <a:solidFill>
                  <a:srgbClr val="00B050"/>
                </a:solidFill>
              </a:rPr>
              <a:t>商品和服务进口 </a:t>
            </a:r>
            <a:endParaRPr lang="zh-CN" altLang="en-US" sz="1800" b="1">
              <a:solidFill>
                <a:srgbClr val="00B050"/>
              </a:solidFill>
            </a:endParaRPr>
          </a:p>
          <a:p>
            <a:r>
              <a:rPr lang="en-US" altLang="zh-CN" sz="1800"/>
              <a:t>3.</a:t>
            </a:r>
            <a:r>
              <a:rPr lang="zh-CN" altLang="en-US" sz="1800">
                <a:solidFill>
                  <a:srgbClr val="FF0000"/>
                </a:solidFill>
              </a:rPr>
              <a:t>资本与金融账户差额</a:t>
            </a:r>
            <a:endParaRPr lang="en-US" altLang="zh-CN" sz="1800">
              <a:solidFill>
                <a:srgbClr val="FF0000"/>
              </a:solidFill>
            </a:endParaRPr>
          </a:p>
          <a:p>
            <a:pPr>
              <a:buNone/>
            </a:pPr>
            <a:r>
              <a:rPr lang="en-US" altLang="zh-CN" sz="1800" b="1"/>
              <a:t>     </a:t>
            </a:r>
            <a:r>
              <a:rPr lang="zh-CN" altLang="en-US" sz="1800" b="1"/>
              <a:t>资本与金融账户差额</a:t>
            </a:r>
            <a:r>
              <a:rPr lang="en-US" altLang="zh-CN" sz="1800" b="1">
                <a:solidFill>
                  <a:srgbClr val="00B050"/>
                </a:solidFill>
              </a:rPr>
              <a:t>=</a:t>
            </a:r>
            <a:r>
              <a:rPr lang="zh-CN" altLang="en-US" sz="1800" b="1">
                <a:solidFill>
                  <a:srgbClr val="00B050"/>
                </a:solidFill>
              </a:rPr>
              <a:t>资本账户差额</a:t>
            </a:r>
            <a:r>
              <a:rPr lang="en-US" altLang="zh-CN" sz="1800" b="1">
                <a:solidFill>
                  <a:srgbClr val="00B050"/>
                </a:solidFill>
              </a:rPr>
              <a:t>+</a:t>
            </a:r>
            <a:r>
              <a:rPr lang="zh-CN" altLang="en-US" sz="1800" b="1">
                <a:solidFill>
                  <a:srgbClr val="00B050"/>
                </a:solidFill>
              </a:rPr>
              <a:t>金融账户</a:t>
            </a:r>
            <a:endParaRPr lang="zh-CN" altLang="en-US" sz="1800"/>
          </a:p>
          <a:p>
            <a:r>
              <a:rPr lang="en-US" altLang="zh-CN" sz="1800"/>
              <a:t>4.</a:t>
            </a:r>
            <a:r>
              <a:rPr lang="zh-CN" altLang="en-US" sz="1800">
                <a:solidFill>
                  <a:srgbClr val="FF0000"/>
                </a:solidFill>
              </a:rPr>
              <a:t>总差额</a:t>
            </a:r>
            <a:endParaRPr lang="en-US" altLang="zh-CN" sz="1800">
              <a:solidFill>
                <a:srgbClr val="FF0000"/>
              </a:solidFill>
            </a:endParaRPr>
          </a:p>
          <a:p>
            <a:pPr>
              <a:buNone/>
            </a:pPr>
            <a:r>
              <a:rPr lang="en-US" altLang="zh-CN" sz="1800" b="1">
                <a:solidFill>
                  <a:srgbClr val="00B050"/>
                </a:solidFill>
              </a:rPr>
              <a:t>     </a:t>
            </a:r>
            <a:r>
              <a:rPr lang="zh-CN" altLang="en-US" sz="1800" b="1"/>
              <a:t>总差额</a:t>
            </a:r>
            <a:r>
              <a:rPr lang="en-US" altLang="zh-CN" sz="1800" b="1">
                <a:solidFill>
                  <a:srgbClr val="00B050"/>
                </a:solidFill>
              </a:rPr>
              <a:t>=</a:t>
            </a:r>
            <a:r>
              <a:rPr lang="zh-CN" altLang="en-US" sz="1800" b="1">
                <a:solidFill>
                  <a:srgbClr val="00B050"/>
                </a:solidFill>
              </a:rPr>
              <a:t>经常账户差额</a:t>
            </a:r>
            <a:r>
              <a:rPr lang="en-US" altLang="zh-CN" sz="1800" b="1">
                <a:solidFill>
                  <a:srgbClr val="00B050"/>
                </a:solidFill>
              </a:rPr>
              <a:t>+</a:t>
            </a:r>
            <a:r>
              <a:rPr lang="zh-CN" altLang="en-US" sz="1800" b="1">
                <a:solidFill>
                  <a:srgbClr val="00B050"/>
                </a:solidFill>
              </a:rPr>
              <a:t>资本与金融账户差额</a:t>
            </a:r>
            <a:r>
              <a:rPr lang="en-US" altLang="zh-CN" sz="1800" b="1">
                <a:solidFill>
                  <a:srgbClr val="00B050"/>
                </a:solidFill>
              </a:rPr>
              <a:t>+</a:t>
            </a:r>
            <a:r>
              <a:rPr lang="zh-CN" altLang="en-US" sz="1800" b="1">
                <a:solidFill>
                  <a:srgbClr val="00B050"/>
                </a:solidFill>
              </a:rPr>
              <a:t>净误差与遗漏</a:t>
            </a:r>
            <a:endParaRPr lang="zh-CN" altLang="en-US" sz="1800" b="1">
              <a:solidFill>
                <a:srgbClr val="00B050"/>
              </a:solidFill>
            </a:endParaRPr>
          </a:p>
          <a:p>
            <a:pPr>
              <a:buNone/>
            </a:pPr>
            <a:r>
              <a:rPr lang="en-US" altLang="zh-CN" sz="1800" b="1">
                <a:solidFill>
                  <a:srgbClr val="00B050"/>
                </a:solidFill>
              </a:rPr>
              <a:t>     </a:t>
            </a:r>
            <a:r>
              <a:rPr lang="zh-CN" altLang="en-US" sz="1800" b="1"/>
              <a:t>储备资产增减</a:t>
            </a:r>
            <a:r>
              <a:rPr lang="en-US" altLang="zh-CN" sz="1800" b="1">
                <a:solidFill>
                  <a:srgbClr val="00B050"/>
                </a:solidFill>
              </a:rPr>
              <a:t>=</a:t>
            </a:r>
            <a:r>
              <a:rPr lang="zh-CN" altLang="en-US" sz="1800" b="1">
                <a:solidFill>
                  <a:srgbClr val="00B050"/>
                </a:solidFill>
              </a:rPr>
              <a:t>总差额</a:t>
            </a:r>
            <a:endParaRPr lang="en-US" altLang="zh-CN" sz="1800" b="1">
              <a:solidFill>
                <a:srgbClr val="00B050"/>
              </a:solidFill>
            </a:endParaRPr>
          </a:p>
          <a:p>
            <a:pPr>
              <a:buNone/>
            </a:pPr>
            <a:r>
              <a:rPr lang="en-US" altLang="zh-CN" sz="1800" b="1">
                <a:solidFill>
                  <a:srgbClr val="00B050"/>
                </a:solidFill>
              </a:rPr>
              <a:t> </a:t>
            </a:r>
            <a:r>
              <a:rPr lang="en-US" altLang="en-US" sz="1800" b="1">
                <a:solidFill>
                  <a:srgbClr val="00B050"/>
                </a:solidFill>
              </a:rPr>
              <a:t>    </a:t>
            </a:r>
            <a:r>
              <a:rPr lang="zh-CN" altLang="zh-CN" sz="1800" b="1"/>
              <a:t>储备资产增减额</a:t>
            </a:r>
            <a:r>
              <a:rPr lang="en-US" altLang="zh-CN" sz="1800" b="1">
                <a:solidFill>
                  <a:srgbClr val="00B050"/>
                </a:solidFill>
              </a:rPr>
              <a:t>=</a:t>
            </a:r>
            <a:r>
              <a:rPr lang="zh-CN" altLang="zh-CN" sz="1800" b="1">
                <a:solidFill>
                  <a:srgbClr val="00B050"/>
                </a:solidFill>
              </a:rPr>
              <a:t>外汇储备增减</a:t>
            </a:r>
            <a:r>
              <a:rPr lang="en-US" altLang="zh-CN" sz="1800" b="1">
                <a:solidFill>
                  <a:srgbClr val="00B050"/>
                </a:solidFill>
              </a:rPr>
              <a:t>+</a:t>
            </a:r>
            <a:r>
              <a:rPr lang="zh-CN" altLang="zh-CN" sz="1800" b="1">
                <a:solidFill>
                  <a:srgbClr val="00B050"/>
                </a:solidFill>
              </a:rPr>
              <a:t>特别提款权增减额</a:t>
            </a:r>
            <a:r>
              <a:rPr lang="en-US" altLang="zh-CN" sz="1800" b="1">
                <a:solidFill>
                  <a:srgbClr val="00B050"/>
                </a:solidFill>
              </a:rPr>
              <a:t>+</a:t>
            </a:r>
            <a:r>
              <a:rPr lang="zh-CN" altLang="zh-CN" sz="1800" b="1">
                <a:solidFill>
                  <a:srgbClr val="00B050"/>
                </a:solidFill>
              </a:rPr>
              <a:t>在基金组织储</a:t>
            </a:r>
            <a:endParaRPr lang="en-US" altLang="zh-CN" sz="1800" b="1">
              <a:solidFill>
                <a:srgbClr val="00B050"/>
              </a:solidFill>
            </a:endParaRPr>
          </a:p>
          <a:p>
            <a:pPr>
              <a:buNone/>
            </a:pPr>
            <a:r>
              <a:rPr lang="zh-CN" altLang="zh-CN" sz="1800" b="1">
                <a:solidFill>
                  <a:srgbClr val="00B050"/>
                </a:solidFill>
              </a:rPr>
              <a:t>备头寸的增减</a:t>
            </a:r>
            <a:r>
              <a:rPr lang="en-US" altLang="zh-CN" sz="1800" b="1">
                <a:solidFill>
                  <a:srgbClr val="00B050"/>
                </a:solidFill>
              </a:rPr>
              <a:t>+</a:t>
            </a:r>
            <a:r>
              <a:rPr lang="zh-CN" altLang="zh-CN" sz="1800" b="1">
                <a:solidFill>
                  <a:srgbClr val="00B050"/>
                </a:solidFill>
              </a:rPr>
              <a:t>对基金信贷的使用</a:t>
            </a:r>
            <a:r>
              <a:rPr lang="en-US" altLang="zh-CN" sz="1800" b="1">
                <a:solidFill>
                  <a:srgbClr val="00B050"/>
                </a:solidFill>
              </a:rPr>
              <a:t>+</a:t>
            </a:r>
            <a:r>
              <a:rPr lang="zh-CN" altLang="zh-CN" sz="1800" b="1">
                <a:solidFill>
                  <a:srgbClr val="00B050"/>
                </a:solidFill>
              </a:rPr>
              <a:t>黄金储备增减</a:t>
            </a:r>
            <a:endParaRPr lang="zh-CN" altLang="en-US" sz="180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7889" name="标题 1"/>
          <p:cNvSpPr>
            <a:spLocks noGrp="1"/>
          </p:cNvSpPr>
          <p:nvPr>
            <p:ph type="title"/>
          </p:nvPr>
        </p:nvSpPr>
        <p:spPr/>
        <p:txBody>
          <a:bodyPr vert="horz" wrap="square" lIns="91440" tIns="45720" rIns="91440" bIns="45720" anchor="b"/>
          <a:p>
            <a:endParaRPr lang="zh-CN" altLang="en-US"/>
          </a:p>
        </p:txBody>
      </p:sp>
      <p:sp>
        <p:nvSpPr>
          <p:cNvPr id="37890" name="内容占位符 2"/>
          <p:cNvSpPr>
            <a:spLocks noGrp="1"/>
          </p:cNvSpPr>
          <p:nvPr>
            <p:ph idx="1"/>
          </p:nvPr>
        </p:nvSpPr>
        <p:spPr>
          <a:xfrm>
            <a:off x="1143000" y="1500188"/>
            <a:ext cx="7599363" cy="1423987"/>
          </a:xfrm>
        </p:spPr>
        <p:txBody>
          <a:bodyPr vert="horz" wrap="square" lIns="91440" tIns="45720" rIns="91440" bIns="45720" anchor="t"/>
          <a:p>
            <a:pPr>
              <a:buNone/>
            </a:pPr>
            <a:r>
              <a:rPr lang="en-US" altLang="zh-CN" sz="2000"/>
              <a:t>(</a:t>
            </a:r>
            <a:r>
              <a:rPr lang="zh-CN" altLang="en-US" sz="2000"/>
              <a:t>三</a:t>
            </a:r>
            <a:r>
              <a:rPr lang="en-US" altLang="zh-CN" sz="2000"/>
              <a:t>)</a:t>
            </a:r>
            <a:r>
              <a:rPr lang="zh-CN" altLang="en-US" sz="2000"/>
              <a:t>动态分析</a:t>
            </a:r>
            <a:endParaRPr lang="en-US" altLang="zh-CN" sz="2000"/>
          </a:p>
          <a:p>
            <a:pPr>
              <a:buNone/>
            </a:pPr>
            <a:r>
              <a:rPr lang="en-US" altLang="zh-CN" sz="1800"/>
              <a:t>      </a:t>
            </a:r>
            <a:r>
              <a:rPr lang="zh-CN" altLang="en-US" sz="1800"/>
              <a:t>动态分析，是指对某个国家若干连续时期的国际收支平衡表进行分析</a:t>
            </a:r>
            <a:endParaRPr lang="en-US" altLang="zh-CN" sz="1800"/>
          </a:p>
          <a:p>
            <a:pPr>
              <a:buNone/>
            </a:pPr>
            <a:r>
              <a:rPr lang="zh-CN" altLang="en-US" sz="1800"/>
              <a:t>的方法。</a:t>
            </a:r>
            <a:endParaRPr lang="en-US" altLang="zh-CN" sz="1800"/>
          </a:p>
          <a:p>
            <a:pPr>
              <a:buNone/>
            </a:pPr>
            <a:r>
              <a:rPr lang="en-US" altLang="zh-CN" sz="1800" b="1"/>
              <a:t>          </a:t>
            </a:r>
            <a:r>
              <a:rPr lang="zh-CN" altLang="en-US" sz="1800" b="1"/>
              <a:t>表</a:t>
            </a:r>
            <a:r>
              <a:rPr lang="en-US" altLang="zh-CN" sz="1800" b="1"/>
              <a:t>9-3  </a:t>
            </a:r>
            <a:r>
              <a:rPr lang="en-US" altLang="zh-CN" sz="1800" b="1">
                <a:solidFill>
                  <a:srgbClr val="FF0000"/>
                </a:solidFill>
              </a:rPr>
              <a:t>20162019</a:t>
            </a:r>
            <a:r>
              <a:rPr lang="zh-CN" altLang="en-US" sz="1800" b="1"/>
              <a:t>年中国国际收支平衡表</a:t>
            </a:r>
            <a:r>
              <a:rPr lang="en-US" altLang="zh-CN" sz="1800" b="1"/>
              <a:t>         </a:t>
            </a:r>
            <a:r>
              <a:rPr lang="zh-CN" altLang="en-US" sz="1800" b="1"/>
              <a:t>单位</a:t>
            </a:r>
            <a:r>
              <a:rPr lang="en-US" altLang="zh-CN" sz="1800" b="1"/>
              <a:t>:</a:t>
            </a:r>
            <a:r>
              <a:rPr lang="zh-CN" altLang="en-US" sz="1800" b="1"/>
              <a:t>亿美元</a:t>
            </a:r>
            <a:endParaRPr lang="zh-CN" altLang="en-US" sz="1800"/>
          </a:p>
          <a:p>
            <a:pPr>
              <a:buNone/>
            </a:pPr>
            <a:endParaRPr lang="zh-CN" altLang="zh-CN" sz="1800"/>
          </a:p>
        </p:txBody>
      </p:sp>
      <p:graphicFrame>
        <p:nvGraphicFramePr>
          <p:cNvPr id="37891" name="表格 37890"/>
          <p:cNvGraphicFramePr/>
          <p:nvPr>
            <p:custDataLst>
              <p:tags r:id="rId1"/>
            </p:custDataLst>
          </p:nvPr>
        </p:nvGraphicFramePr>
        <p:xfrm>
          <a:off x="2027555" y="2979738"/>
          <a:ext cx="7470775" cy="1485900"/>
        </p:xfrm>
        <a:graphic>
          <a:graphicData uri="http://schemas.openxmlformats.org/drawingml/2006/table">
            <a:tbl>
              <a:tblPr/>
              <a:tblGrid>
                <a:gridCol w="1279525"/>
                <a:gridCol w="1238250"/>
                <a:gridCol w="1238250"/>
                <a:gridCol w="1238250"/>
                <a:gridCol w="1238250"/>
              </a:tblGrid>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FF0000"/>
                          </a:solidFill>
                          <a:latin typeface="Times New Roman" panose="02020603050405020304" pitchFamily="18" charset="0"/>
                          <a:ea typeface="楷体" panose="02010609060101010101" pitchFamily="49" charset="-122"/>
                        </a:rPr>
                        <a:t>项目</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楷体" panose="02010609060101010101" pitchFamily="49" charset="-122"/>
                          <a:cs typeface="Times New Roman" panose="02020603050405020304" pitchFamily="18" charset="0"/>
                        </a:rPr>
                        <a:t>2016</a:t>
                      </a:r>
                      <a:endParaRPr lang="en-US" altLang="zh-CN" sz="16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楷体" panose="02010609060101010101" pitchFamily="49" charset="-122"/>
                          <a:cs typeface="Times New Roman" panose="02020603050405020304" pitchFamily="18" charset="0"/>
                        </a:rPr>
                        <a:t>2017</a:t>
                      </a:r>
                      <a:endParaRPr lang="en-US" altLang="zh-CN" sz="16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楷体" panose="02010609060101010101" pitchFamily="49" charset="-122"/>
                          <a:cs typeface="Times New Roman" panose="02020603050405020304" pitchFamily="18" charset="0"/>
                        </a:rPr>
                        <a:t>2018</a:t>
                      </a:r>
                      <a:endParaRPr lang="en-US" altLang="zh-CN" sz="16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楷体" panose="02010609060101010101" pitchFamily="49" charset="-122"/>
                          <a:cs typeface="Times New Roman" panose="02020603050405020304" pitchFamily="18" charset="0"/>
                        </a:rPr>
                        <a:t>2019</a:t>
                      </a:r>
                      <a:endParaRPr lang="en-US" altLang="zh-CN" sz="16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FF0000"/>
                          </a:solidFill>
                          <a:latin typeface="Times New Roman" panose="02020603050405020304" pitchFamily="18" charset="0"/>
                          <a:ea typeface="楷体" panose="02010609060101010101" pitchFamily="49" charset="-122"/>
                        </a:rPr>
                        <a:t>一</a:t>
                      </a:r>
                      <a:r>
                        <a:rPr lang="en-US" altLang="zh-CN" sz="1600">
                          <a:solidFill>
                            <a:srgbClr val="FF0000"/>
                          </a:solidFill>
                          <a:latin typeface="Times New Roman" panose="02020603050405020304" pitchFamily="18" charset="0"/>
                          <a:ea typeface="楷体" panose="02010609060101010101" pitchFamily="49" charset="-122"/>
                        </a:rPr>
                        <a:t>.</a:t>
                      </a:r>
                      <a:r>
                        <a:rPr lang="zh-CN" altLang="zh-CN" sz="1600">
                          <a:solidFill>
                            <a:srgbClr val="FF0000"/>
                          </a:solidFill>
                          <a:latin typeface="Times New Roman" panose="02020603050405020304" pitchFamily="18" charset="0"/>
                          <a:ea typeface="楷体" panose="02010609060101010101" pitchFamily="49" charset="-122"/>
                        </a:rPr>
                        <a:t>经常项目</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3,054</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2,611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4,124</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3,540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A.</a:t>
                      </a:r>
                      <a:r>
                        <a:rPr lang="zh-CN" altLang="zh-CN" sz="1600">
                          <a:solidFill>
                            <a:srgbClr val="FF0000"/>
                          </a:solidFill>
                          <a:latin typeface="Times New Roman" panose="02020603050405020304" pitchFamily="18" charset="0"/>
                          <a:ea typeface="楷体" panose="02010609060101010101" pitchFamily="49" charset="-122"/>
                        </a:rPr>
                        <a:t>货物和服务</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2,321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2,201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3,489</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3,075</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a.</a:t>
                      </a:r>
                      <a:r>
                        <a:rPr lang="zh-CN" altLang="zh-CN" sz="1600">
                          <a:solidFill>
                            <a:srgbClr val="FF0000"/>
                          </a:solidFill>
                          <a:latin typeface="Times New Roman" panose="02020603050405020304" pitchFamily="18" charset="0"/>
                          <a:ea typeface="楷体" panose="02010609060101010101" pitchFamily="49" charset="-122"/>
                        </a:rPr>
                        <a:t>货物</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2,542</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2,495</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3,607</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3,154</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8913" name="表格 38912"/>
          <p:cNvGraphicFramePr/>
          <p:nvPr/>
        </p:nvGraphicFramePr>
        <p:xfrm>
          <a:off x="395288" y="692150"/>
          <a:ext cx="8175625" cy="5200650"/>
        </p:xfrm>
        <a:graphic>
          <a:graphicData uri="http://schemas.openxmlformats.org/drawingml/2006/table">
            <a:tbl>
              <a:tblPr/>
              <a:tblGrid>
                <a:gridCol w="4968875"/>
                <a:gridCol w="720725"/>
                <a:gridCol w="647700"/>
                <a:gridCol w="647700"/>
                <a:gridCol w="576263"/>
                <a:gridCol w="614362"/>
              </a:tblGrid>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b="1">
                          <a:solidFill>
                            <a:srgbClr val="FF0000"/>
                          </a:solidFill>
                          <a:latin typeface="楷体" panose="02010609060101010101" pitchFamily="49" charset="-122"/>
                          <a:cs typeface="Times New Roman" panose="02020603050405020304" pitchFamily="18" charset="0"/>
                        </a:rPr>
                        <a:t>b.</a:t>
                      </a:r>
                      <a:r>
                        <a:rPr lang="zh-CN" altLang="zh-CN" sz="1600" b="1">
                          <a:solidFill>
                            <a:srgbClr val="FF0000"/>
                          </a:solidFill>
                          <a:latin typeface="Times New Roman" panose="02020603050405020304" pitchFamily="18" charset="0"/>
                          <a:ea typeface="楷体" panose="02010609060101010101" pitchFamily="49" charset="-122"/>
                        </a:rPr>
                        <a:t>服务</a:t>
                      </a:r>
                      <a:endParaRPr lang="zh-CN" altLang="zh-CN" sz="1600" b="1">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-221</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-294</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-118</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-79</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-88</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1.</a:t>
                      </a:r>
                      <a:r>
                        <a:rPr lang="zh-CN" altLang="zh-CN" sz="1600">
                          <a:solidFill>
                            <a:srgbClr val="FF0000"/>
                          </a:solidFill>
                          <a:latin typeface="Times New Roman" panose="02020603050405020304" pitchFamily="18" charset="0"/>
                          <a:ea typeface="楷体" panose="02010609060101010101" pitchFamily="49" charset="-122"/>
                        </a:rPr>
                        <a:t>运输</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-290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-230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-119</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-119</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-134</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2.</a:t>
                      </a:r>
                      <a:r>
                        <a:rPr lang="zh-CN" altLang="zh-CN" sz="1600">
                          <a:solidFill>
                            <a:srgbClr val="FF0000"/>
                          </a:solidFill>
                          <a:latin typeface="Times New Roman" panose="02020603050405020304" pitchFamily="18" charset="0"/>
                          <a:ea typeface="楷体" panose="02010609060101010101" pitchFamily="49" charset="-122"/>
                        </a:rPr>
                        <a:t>旅游</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-91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-40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47</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74</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96</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3.</a:t>
                      </a:r>
                      <a:r>
                        <a:rPr lang="zh-CN" altLang="zh-CN" sz="1600">
                          <a:solidFill>
                            <a:srgbClr val="FF0000"/>
                          </a:solidFill>
                          <a:latin typeface="Times New Roman" panose="02020603050405020304" pitchFamily="18" charset="0"/>
                          <a:ea typeface="楷体" panose="02010609060101010101" pitchFamily="49" charset="-122"/>
                        </a:rPr>
                        <a:t>通讯服务</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4.</a:t>
                      </a:r>
                      <a:r>
                        <a:rPr lang="zh-CN" altLang="zh-CN" sz="1600">
                          <a:solidFill>
                            <a:srgbClr val="FF0000"/>
                          </a:solidFill>
                          <a:latin typeface="Times New Roman" panose="02020603050405020304" pitchFamily="18" charset="0"/>
                          <a:ea typeface="楷体" panose="02010609060101010101" pitchFamily="49" charset="-122"/>
                        </a:rPr>
                        <a:t>建筑服务</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94</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36</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60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25</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7</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5.</a:t>
                      </a:r>
                      <a:r>
                        <a:rPr lang="zh-CN" altLang="zh-CN" sz="1600">
                          <a:solidFill>
                            <a:srgbClr val="FF0000"/>
                          </a:solidFill>
                          <a:latin typeface="Times New Roman" panose="02020603050405020304" pitchFamily="18" charset="0"/>
                          <a:ea typeface="楷体" panose="02010609060101010101" pitchFamily="49" charset="-122"/>
                        </a:rPr>
                        <a:t>保险服务</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-140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-97</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-114</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-98</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-83</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6.</a:t>
                      </a:r>
                      <a:r>
                        <a:rPr lang="zh-CN" altLang="zh-CN" sz="1600">
                          <a:solidFill>
                            <a:srgbClr val="FF0000"/>
                          </a:solidFill>
                          <a:latin typeface="Times New Roman" panose="02020603050405020304" pitchFamily="18" charset="0"/>
                          <a:ea typeface="楷体" panose="02010609060101010101" pitchFamily="49" charset="-122"/>
                        </a:rPr>
                        <a:t>金融服务</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-7</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7.</a:t>
                      </a:r>
                      <a:r>
                        <a:rPr lang="zh-CN" altLang="zh-CN" sz="1600">
                          <a:solidFill>
                            <a:srgbClr val="FF0000"/>
                          </a:solidFill>
                          <a:latin typeface="Times New Roman" panose="02020603050405020304" pitchFamily="18" charset="0"/>
                          <a:ea typeface="楷体" panose="02010609060101010101" pitchFamily="49" charset="-122"/>
                        </a:rPr>
                        <a:t>计算机和信息服务</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63</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33</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12</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8.</a:t>
                      </a:r>
                      <a:r>
                        <a:rPr lang="zh-CN" altLang="zh-CN" sz="1600">
                          <a:solidFill>
                            <a:srgbClr val="FF0000"/>
                          </a:solidFill>
                          <a:latin typeface="Times New Roman" panose="02020603050405020304" pitchFamily="18" charset="0"/>
                          <a:ea typeface="楷体" panose="02010609060101010101" pitchFamily="49" charset="-122"/>
                        </a:rPr>
                        <a:t>专有权利使用费和特许费</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-122</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-106</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-97</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-78</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-64</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9.</a:t>
                      </a:r>
                      <a:r>
                        <a:rPr lang="zh-CN" altLang="zh-CN" sz="1600">
                          <a:solidFill>
                            <a:srgbClr val="FF0000"/>
                          </a:solidFill>
                          <a:latin typeface="Times New Roman" panose="02020603050405020304" pitchFamily="18" charset="0"/>
                          <a:ea typeface="楷体" panose="02010609060101010101" pitchFamily="49" charset="-122"/>
                        </a:rPr>
                        <a:t>咨询</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77</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52</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46</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7</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-6</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10.</a:t>
                      </a:r>
                      <a:r>
                        <a:rPr lang="zh-CN" altLang="zh-CN" sz="1600">
                          <a:solidFill>
                            <a:srgbClr val="FF0000"/>
                          </a:solidFill>
                          <a:latin typeface="Times New Roman" panose="02020603050405020304" pitchFamily="18" charset="0"/>
                          <a:ea typeface="楷体" panose="02010609060101010101" pitchFamily="49" charset="-122"/>
                        </a:rPr>
                        <a:t>广告、宣传</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8</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4</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6</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5</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11.</a:t>
                      </a:r>
                      <a:r>
                        <a:rPr lang="zh-CN" altLang="zh-CN" sz="1600">
                          <a:solidFill>
                            <a:srgbClr val="FF0000"/>
                          </a:solidFill>
                          <a:latin typeface="Times New Roman" panose="02020603050405020304" pitchFamily="18" charset="0"/>
                          <a:ea typeface="楷体" panose="02010609060101010101" pitchFamily="49" charset="-122"/>
                        </a:rPr>
                        <a:t>电影、音像</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12.</a:t>
                      </a:r>
                      <a:r>
                        <a:rPr lang="zh-CN" altLang="zh-CN" sz="1600">
                          <a:solidFill>
                            <a:srgbClr val="FF0000"/>
                          </a:solidFill>
                          <a:latin typeface="Times New Roman" panose="02020603050405020304" pitchFamily="18" charset="0"/>
                          <a:ea typeface="楷体" panose="02010609060101010101" pitchFamily="49" charset="-122"/>
                        </a:rPr>
                        <a:t>其它商业服务</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184</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59</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29</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87</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84</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13.</a:t>
                      </a:r>
                      <a:r>
                        <a:rPr lang="zh-CN" altLang="zh-CN" sz="1600">
                          <a:solidFill>
                            <a:srgbClr val="FF0000"/>
                          </a:solidFill>
                          <a:latin typeface="Times New Roman" panose="02020603050405020304" pitchFamily="18" charset="0"/>
                          <a:ea typeface="楷体" panose="02010609060101010101" pitchFamily="49" charset="-122"/>
                        </a:rPr>
                        <a:t>别处未提及的政府服务</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39937" name="表格 39936"/>
          <p:cNvGraphicFramePr/>
          <p:nvPr/>
        </p:nvGraphicFramePr>
        <p:xfrm>
          <a:off x="611188" y="476250"/>
          <a:ext cx="7429500" cy="5200650"/>
        </p:xfrm>
        <a:graphic>
          <a:graphicData uri="http://schemas.openxmlformats.org/drawingml/2006/table">
            <a:tbl>
              <a:tblPr/>
              <a:tblGrid>
                <a:gridCol w="3960813"/>
                <a:gridCol w="720725"/>
                <a:gridCol w="792162"/>
                <a:gridCol w="647700"/>
                <a:gridCol w="647700"/>
                <a:gridCol w="660400"/>
              </a:tblGrid>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b="1">
                          <a:solidFill>
                            <a:srgbClr val="FF0000"/>
                          </a:solidFill>
                          <a:latin typeface="楷体" panose="02010609060101010101" pitchFamily="49" charset="-122"/>
                          <a:cs typeface="Times New Roman" panose="02020603050405020304" pitchFamily="18" charset="0"/>
                        </a:rPr>
                        <a:t>B.</a:t>
                      </a:r>
                      <a:r>
                        <a:rPr lang="zh-CN" altLang="zh-CN" sz="1600" b="1">
                          <a:solidFill>
                            <a:srgbClr val="FF0000"/>
                          </a:solidFill>
                          <a:latin typeface="Times New Roman" panose="02020603050405020304" pitchFamily="18" charset="0"/>
                          <a:ea typeface="楷体" panose="02010609060101010101" pitchFamily="49" charset="-122"/>
                        </a:rPr>
                        <a:t>收益</a:t>
                      </a:r>
                      <a:endParaRPr lang="zh-CN" altLang="zh-CN" sz="1600" b="1">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304</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73</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177</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79</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-54</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1.</a:t>
                      </a:r>
                      <a:r>
                        <a:rPr lang="zh-CN" altLang="zh-CN" sz="1600">
                          <a:solidFill>
                            <a:srgbClr val="FF0000"/>
                          </a:solidFill>
                          <a:latin typeface="Times New Roman" panose="02020603050405020304" pitchFamily="18" charset="0"/>
                          <a:ea typeface="楷体" panose="02010609060101010101" pitchFamily="49" charset="-122"/>
                        </a:rPr>
                        <a:t>职工报酬</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122</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72</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64</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43</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2.</a:t>
                      </a:r>
                      <a:r>
                        <a:rPr lang="zh-CN" altLang="zh-CN" sz="1600">
                          <a:solidFill>
                            <a:srgbClr val="FF0000"/>
                          </a:solidFill>
                          <a:latin typeface="Times New Roman" panose="02020603050405020304" pitchFamily="18" charset="0"/>
                          <a:ea typeface="楷体" panose="02010609060101010101" pitchFamily="49" charset="-122"/>
                        </a:rPr>
                        <a:t>投资收益</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182</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113</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35</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-74</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b="1">
                          <a:solidFill>
                            <a:srgbClr val="FF0000"/>
                          </a:solidFill>
                          <a:latin typeface="楷体" panose="02010609060101010101" pitchFamily="49" charset="-122"/>
                          <a:cs typeface="Times New Roman" panose="02020603050405020304" pitchFamily="18" charset="0"/>
                        </a:rPr>
                        <a:t>C.</a:t>
                      </a:r>
                      <a:r>
                        <a:rPr lang="zh-CN" altLang="zh-CN" sz="1600" b="1">
                          <a:solidFill>
                            <a:srgbClr val="FF0000"/>
                          </a:solidFill>
                          <a:latin typeface="Times New Roman" panose="02020603050405020304" pitchFamily="18" charset="0"/>
                          <a:ea typeface="楷体" panose="02010609060101010101" pitchFamily="49" charset="-122"/>
                        </a:rPr>
                        <a:t>经常转移</a:t>
                      </a:r>
                      <a:endParaRPr lang="zh-CN" altLang="zh-CN" sz="1600" b="1">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429</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337</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458</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387</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292</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1.</a:t>
                      </a:r>
                      <a:r>
                        <a:rPr lang="zh-CN" altLang="zh-CN" sz="1600">
                          <a:solidFill>
                            <a:srgbClr val="FF0000"/>
                          </a:solidFill>
                          <a:latin typeface="Times New Roman" panose="02020603050405020304" pitchFamily="18" charset="0"/>
                          <a:ea typeface="楷体" panose="02010609060101010101" pitchFamily="49" charset="-122"/>
                        </a:rPr>
                        <a:t>各级政府</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2.</a:t>
                      </a:r>
                      <a:r>
                        <a:rPr lang="zh-CN" altLang="zh-CN" sz="1600">
                          <a:solidFill>
                            <a:srgbClr val="FF0000"/>
                          </a:solidFill>
                          <a:latin typeface="Times New Roman" panose="02020603050405020304" pitchFamily="18" charset="0"/>
                          <a:ea typeface="楷体" panose="02010609060101010101" pitchFamily="49" charset="-122"/>
                        </a:rPr>
                        <a:t>其它部门</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432</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340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460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388</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293</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b="1">
                          <a:solidFill>
                            <a:srgbClr val="FF0000"/>
                          </a:solidFill>
                          <a:latin typeface="Times New Roman" panose="02020603050405020304" pitchFamily="18" charset="0"/>
                          <a:ea typeface="楷体" panose="02010609060101010101" pitchFamily="49" charset="-122"/>
                        </a:rPr>
                        <a:t>二</a:t>
                      </a:r>
                      <a:r>
                        <a:rPr lang="en-US" altLang="zh-CN" sz="1600" b="1">
                          <a:solidFill>
                            <a:srgbClr val="FF0000"/>
                          </a:solidFill>
                          <a:latin typeface="Times New Roman" panose="02020603050405020304" pitchFamily="18" charset="0"/>
                          <a:ea typeface="楷体" panose="02010609060101010101" pitchFamily="49" charset="-122"/>
                        </a:rPr>
                        <a:t>.</a:t>
                      </a:r>
                      <a:r>
                        <a:rPr lang="zh-CN" altLang="zh-CN" sz="1600" b="1">
                          <a:solidFill>
                            <a:srgbClr val="FF0000"/>
                          </a:solidFill>
                          <a:latin typeface="Times New Roman" panose="02020603050405020304" pitchFamily="18" charset="0"/>
                          <a:ea typeface="楷体" panose="02010609060101010101" pitchFamily="49" charset="-122"/>
                        </a:rPr>
                        <a:t>资本和金融项目</a:t>
                      </a:r>
                      <a:endParaRPr lang="zh-CN" altLang="zh-CN" sz="1600" b="1">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2,260</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1,808</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463</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951</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526</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b="1">
                          <a:solidFill>
                            <a:srgbClr val="FF0000"/>
                          </a:solidFill>
                          <a:latin typeface="楷体" panose="02010609060101010101" pitchFamily="49" charset="-122"/>
                          <a:cs typeface="Times New Roman" panose="02020603050405020304" pitchFamily="18" charset="0"/>
                        </a:rPr>
                        <a:t>A.</a:t>
                      </a:r>
                      <a:r>
                        <a:rPr lang="zh-CN" altLang="zh-CN" sz="1600" b="1">
                          <a:solidFill>
                            <a:srgbClr val="FF0000"/>
                          </a:solidFill>
                          <a:latin typeface="Times New Roman" panose="02020603050405020304" pitchFamily="18" charset="0"/>
                          <a:ea typeface="楷体" panose="02010609060101010101" pitchFamily="49" charset="-122"/>
                        </a:rPr>
                        <a:t>资本项目</a:t>
                      </a:r>
                      <a:endParaRPr lang="zh-CN" altLang="zh-CN" sz="1600" b="1">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46</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40</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31</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31</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40</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b="1">
                          <a:solidFill>
                            <a:srgbClr val="FF0000"/>
                          </a:solidFill>
                          <a:latin typeface="楷体" panose="02010609060101010101" pitchFamily="49" charset="-122"/>
                          <a:cs typeface="Times New Roman" panose="02020603050405020304" pitchFamily="18" charset="0"/>
                        </a:rPr>
                        <a:t>B.</a:t>
                      </a:r>
                      <a:r>
                        <a:rPr lang="zh-CN" altLang="zh-CN" sz="1600" b="1">
                          <a:solidFill>
                            <a:srgbClr val="FF0000"/>
                          </a:solidFill>
                          <a:latin typeface="Times New Roman" panose="02020603050405020304" pitchFamily="18" charset="0"/>
                          <a:ea typeface="楷体" panose="02010609060101010101" pitchFamily="49" charset="-122"/>
                        </a:rPr>
                        <a:t>金融项目</a:t>
                      </a:r>
                      <a:endParaRPr lang="zh-CN" altLang="zh-CN" sz="1600" b="1">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2,214</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1,769</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433</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920</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486</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b="1">
                          <a:solidFill>
                            <a:srgbClr val="FF0000"/>
                          </a:solidFill>
                          <a:latin typeface="楷体" panose="02010609060101010101" pitchFamily="49" charset="-122"/>
                          <a:cs typeface="Times New Roman" panose="02020603050405020304" pitchFamily="18" charset="0"/>
                        </a:rPr>
                        <a:t>1.</a:t>
                      </a:r>
                      <a:r>
                        <a:rPr lang="zh-CN" altLang="zh-CN" sz="1600" b="1">
                          <a:solidFill>
                            <a:srgbClr val="FF0000"/>
                          </a:solidFill>
                          <a:latin typeface="Times New Roman" panose="02020603050405020304" pitchFamily="18" charset="0"/>
                          <a:ea typeface="楷体" panose="02010609060101010101" pitchFamily="49" charset="-122"/>
                        </a:rPr>
                        <a:t>直接投资</a:t>
                      </a:r>
                      <a:endParaRPr lang="zh-CN" altLang="zh-CN" sz="1600" b="1">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1,249</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703</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1,217</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1,431</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1,029</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1.1</a:t>
                      </a:r>
                      <a:r>
                        <a:rPr lang="zh-CN" altLang="zh-CN" sz="1600">
                          <a:solidFill>
                            <a:srgbClr val="FF0000"/>
                          </a:solidFill>
                          <a:latin typeface="Times New Roman" panose="02020603050405020304" pitchFamily="18" charset="0"/>
                          <a:ea typeface="楷体" panose="02010609060101010101" pitchFamily="49" charset="-122"/>
                        </a:rPr>
                        <a:t>我国在外直接投资</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-602</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-439</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-535</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-170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-212</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1.2</a:t>
                      </a:r>
                      <a:r>
                        <a:rPr lang="zh-CN" altLang="zh-CN" sz="1600">
                          <a:solidFill>
                            <a:srgbClr val="FF0000"/>
                          </a:solidFill>
                          <a:latin typeface="Times New Roman" panose="02020603050405020304" pitchFamily="18" charset="0"/>
                          <a:ea typeface="楷体" panose="02010609060101010101" pitchFamily="49" charset="-122"/>
                        </a:rPr>
                        <a:t>外国在华直接投资</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1,851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1,142</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1,751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1,601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1,241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b="1">
                          <a:solidFill>
                            <a:srgbClr val="FF0000"/>
                          </a:solidFill>
                          <a:latin typeface="楷体" panose="02010609060101010101" pitchFamily="49" charset="-122"/>
                          <a:cs typeface="Times New Roman" panose="02020603050405020304" pitchFamily="18" charset="0"/>
                        </a:rPr>
                        <a:t>2.</a:t>
                      </a:r>
                      <a:r>
                        <a:rPr lang="zh-CN" altLang="zh-CN" sz="1600" b="1">
                          <a:solidFill>
                            <a:srgbClr val="FF0000"/>
                          </a:solidFill>
                          <a:latin typeface="Times New Roman" panose="02020603050405020304" pitchFamily="18" charset="0"/>
                          <a:ea typeface="楷体" panose="02010609060101010101" pitchFamily="49" charset="-122"/>
                        </a:rPr>
                        <a:t>证券投资</a:t>
                      </a:r>
                      <a:endParaRPr lang="zh-CN" altLang="zh-CN" sz="1600" b="1">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240</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387</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427</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187</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-676</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2.1</a:t>
                      </a:r>
                      <a:r>
                        <a:rPr lang="zh-CN" altLang="zh-CN" sz="1600">
                          <a:solidFill>
                            <a:srgbClr val="FF0000"/>
                          </a:solidFill>
                          <a:latin typeface="Times New Roman" panose="02020603050405020304" pitchFamily="18" charset="0"/>
                          <a:ea typeface="楷体" panose="02010609060101010101" pitchFamily="49" charset="-122"/>
                        </a:rPr>
                        <a:t>资产</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-76</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99</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327</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-23</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-1,104</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40961" name="表格 40960"/>
          <p:cNvGraphicFramePr/>
          <p:nvPr/>
        </p:nvGraphicFramePr>
        <p:xfrm>
          <a:off x="755650" y="620713"/>
          <a:ext cx="7429500" cy="5200650"/>
        </p:xfrm>
        <a:graphic>
          <a:graphicData uri="http://schemas.openxmlformats.org/drawingml/2006/table">
            <a:tbl>
              <a:tblPr/>
              <a:tblGrid>
                <a:gridCol w="3671888"/>
                <a:gridCol w="720725"/>
                <a:gridCol w="719137"/>
                <a:gridCol w="792163"/>
                <a:gridCol w="792162"/>
                <a:gridCol w="733425"/>
              </a:tblGrid>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b="1">
                          <a:solidFill>
                            <a:srgbClr val="FF0000"/>
                          </a:solidFill>
                          <a:latin typeface="楷体" panose="02010609060101010101" pitchFamily="49" charset="-122"/>
                          <a:cs typeface="Times New Roman" panose="02020603050405020304" pitchFamily="18" charset="0"/>
                        </a:rPr>
                        <a:t>2.1.1</a:t>
                      </a:r>
                      <a:r>
                        <a:rPr lang="zh-CN" altLang="zh-CN" sz="1600" b="1">
                          <a:solidFill>
                            <a:srgbClr val="FF0000"/>
                          </a:solidFill>
                          <a:latin typeface="Times New Roman" panose="02020603050405020304" pitchFamily="18" charset="0"/>
                          <a:ea typeface="楷体" panose="02010609060101010101" pitchFamily="49" charset="-122"/>
                        </a:rPr>
                        <a:t>股本证券</a:t>
                      </a:r>
                      <a:endParaRPr lang="zh-CN" altLang="zh-CN" sz="1600" b="1">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-84</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-338</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-11</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-152</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-15</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2.1.2</a:t>
                      </a:r>
                      <a:r>
                        <a:rPr lang="zh-CN" altLang="zh-CN" sz="1600">
                          <a:solidFill>
                            <a:srgbClr val="FF0000"/>
                          </a:solidFill>
                          <a:latin typeface="Times New Roman" panose="02020603050405020304" pitchFamily="18" charset="0"/>
                          <a:ea typeface="楷体" panose="02010609060101010101" pitchFamily="49" charset="-122"/>
                        </a:rPr>
                        <a:t>债务证券</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8</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437</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339</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129</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-1,090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2.1.2.1(</a:t>
                      </a:r>
                      <a:r>
                        <a:rPr lang="zh-CN" altLang="zh-CN" sz="1600">
                          <a:solidFill>
                            <a:srgbClr val="FF0000"/>
                          </a:solidFill>
                          <a:latin typeface="Times New Roman" panose="02020603050405020304" pitchFamily="18" charset="0"/>
                          <a:ea typeface="楷体" panose="02010609060101010101" pitchFamily="49" charset="-122"/>
                        </a:rPr>
                        <a:t>中</a:t>
                      </a:r>
                      <a:r>
                        <a:rPr lang="en-US" altLang="zh-CN" sz="1600">
                          <a:solidFill>
                            <a:srgbClr val="FF0000"/>
                          </a:solidFill>
                          <a:latin typeface="Times New Roman" panose="02020603050405020304" pitchFamily="18" charset="0"/>
                          <a:ea typeface="楷体" panose="02010609060101010101" pitchFamily="49" charset="-122"/>
                        </a:rPr>
                        <a:t>)</a:t>
                      </a:r>
                      <a:r>
                        <a:rPr lang="zh-CN" altLang="zh-CN" sz="1600">
                          <a:solidFill>
                            <a:srgbClr val="FF0000"/>
                          </a:solidFill>
                          <a:latin typeface="Times New Roman" panose="02020603050405020304" pitchFamily="18" charset="0"/>
                          <a:ea typeface="楷体" panose="02010609060101010101" pitchFamily="49" charset="-122"/>
                        </a:rPr>
                        <a:t>长期债券</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19</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370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376</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106</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-1,067</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2.1.2.2</a:t>
                      </a:r>
                      <a:r>
                        <a:rPr lang="zh-CN" altLang="zh-CN" sz="1600">
                          <a:solidFill>
                            <a:srgbClr val="FF0000"/>
                          </a:solidFill>
                          <a:latin typeface="Times New Roman" panose="02020603050405020304" pitchFamily="18" charset="0"/>
                          <a:ea typeface="楷体" panose="02010609060101010101" pitchFamily="49" charset="-122"/>
                        </a:rPr>
                        <a:t>货币市场工具</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67</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-37</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23</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-22</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2.2</a:t>
                      </a:r>
                      <a:r>
                        <a:rPr lang="zh-CN" altLang="zh-CN" sz="1600">
                          <a:solidFill>
                            <a:srgbClr val="FF0000"/>
                          </a:solidFill>
                          <a:latin typeface="Times New Roman" panose="02020603050405020304" pitchFamily="18" charset="0"/>
                          <a:ea typeface="楷体" panose="02010609060101010101" pitchFamily="49" charset="-122"/>
                        </a:rPr>
                        <a:t>负债</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317</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288</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99</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210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429</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2.2.1</a:t>
                      </a:r>
                      <a:r>
                        <a:rPr lang="zh-CN" altLang="zh-CN" sz="1600">
                          <a:solidFill>
                            <a:srgbClr val="FF0000"/>
                          </a:solidFill>
                          <a:latin typeface="Times New Roman" panose="02020603050405020304" pitchFamily="18" charset="0"/>
                          <a:ea typeface="楷体" panose="02010609060101010101" pitchFamily="49" charset="-122"/>
                        </a:rPr>
                        <a:t>股本证券</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314</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282</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87</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185</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429</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2.2.2</a:t>
                      </a:r>
                      <a:r>
                        <a:rPr lang="zh-CN" altLang="zh-CN" sz="1600">
                          <a:solidFill>
                            <a:srgbClr val="FF0000"/>
                          </a:solidFill>
                          <a:latin typeface="Times New Roman" panose="02020603050405020304" pitchFamily="18" charset="0"/>
                          <a:ea typeface="楷体" panose="02010609060101010101" pitchFamily="49" charset="-122"/>
                        </a:rPr>
                        <a:t>债务证券</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6</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12</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25</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2.2.2.1(</a:t>
                      </a:r>
                      <a:r>
                        <a:rPr lang="zh-CN" altLang="zh-CN" sz="1600">
                          <a:solidFill>
                            <a:srgbClr val="FF0000"/>
                          </a:solidFill>
                          <a:latin typeface="Times New Roman" panose="02020603050405020304" pitchFamily="18" charset="0"/>
                          <a:ea typeface="楷体" panose="02010609060101010101" pitchFamily="49" charset="-122"/>
                        </a:rPr>
                        <a:t>中</a:t>
                      </a:r>
                      <a:r>
                        <a:rPr lang="en-US" altLang="zh-CN" sz="1600">
                          <a:solidFill>
                            <a:srgbClr val="FF0000"/>
                          </a:solidFill>
                          <a:latin typeface="Times New Roman" panose="02020603050405020304" pitchFamily="18" charset="0"/>
                          <a:ea typeface="楷体" panose="02010609060101010101" pitchFamily="49" charset="-122"/>
                        </a:rPr>
                        <a:t>)</a:t>
                      </a:r>
                      <a:r>
                        <a:rPr lang="zh-CN" altLang="zh-CN" sz="1600">
                          <a:solidFill>
                            <a:srgbClr val="FF0000"/>
                          </a:solidFill>
                          <a:latin typeface="Times New Roman" panose="02020603050405020304" pitchFamily="18" charset="0"/>
                          <a:ea typeface="楷体" panose="02010609060101010101" pitchFamily="49" charset="-122"/>
                        </a:rPr>
                        <a:t>长期债券</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6</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12</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25</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2.2.2.2</a:t>
                      </a:r>
                      <a:r>
                        <a:rPr lang="zh-CN" altLang="zh-CN" sz="1600">
                          <a:solidFill>
                            <a:srgbClr val="FF0000"/>
                          </a:solidFill>
                          <a:latin typeface="Times New Roman" panose="02020603050405020304" pitchFamily="18" charset="0"/>
                          <a:ea typeface="楷体" panose="02010609060101010101" pitchFamily="49" charset="-122"/>
                        </a:rPr>
                        <a:t>货币市场工具</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b="1">
                          <a:solidFill>
                            <a:srgbClr val="FF0000"/>
                          </a:solidFill>
                          <a:latin typeface="楷体" panose="02010609060101010101" pitchFamily="49" charset="-122"/>
                          <a:cs typeface="Times New Roman" panose="02020603050405020304" pitchFamily="18" charset="0"/>
                        </a:rPr>
                        <a:t>3.</a:t>
                      </a:r>
                      <a:r>
                        <a:rPr lang="zh-CN" altLang="zh-CN" sz="1600" b="1">
                          <a:solidFill>
                            <a:srgbClr val="FF0000"/>
                          </a:solidFill>
                          <a:latin typeface="Times New Roman" panose="02020603050405020304" pitchFamily="18" charset="0"/>
                          <a:ea typeface="楷体" panose="02010609060101010101" pitchFamily="49" charset="-122"/>
                        </a:rPr>
                        <a:t>其它投资</a:t>
                      </a:r>
                      <a:endParaRPr lang="zh-CN" altLang="zh-CN" sz="1600" b="1">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724</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679</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-1,211</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-697</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133</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3.1</a:t>
                      </a:r>
                      <a:r>
                        <a:rPr lang="zh-CN" altLang="zh-CN" sz="1600">
                          <a:solidFill>
                            <a:srgbClr val="FF0000"/>
                          </a:solidFill>
                          <a:latin typeface="Times New Roman" panose="02020603050405020304" pitchFamily="18" charset="0"/>
                          <a:ea typeface="楷体" panose="02010609060101010101" pitchFamily="49" charset="-122"/>
                        </a:rPr>
                        <a:t>资产</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-1,163</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94</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-1,061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-1,515</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-319</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3.1.1</a:t>
                      </a:r>
                      <a:r>
                        <a:rPr lang="zh-CN" altLang="zh-CN" sz="1600">
                          <a:solidFill>
                            <a:srgbClr val="FF0000"/>
                          </a:solidFill>
                          <a:latin typeface="Times New Roman" panose="02020603050405020304" pitchFamily="18" charset="0"/>
                          <a:ea typeface="楷体" panose="02010609060101010101" pitchFamily="49" charset="-122"/>
                        </a:rPr>
                        <a:t>贸易信贷</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-616</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-544</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59</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-238</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-261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FF0000"/>
                          </a:solidFill>
                          <a:latin typeface="Times New Roman" panose="02020603050405020304" pitchFamily="18" charset="0"/>
                          <a:ea typeface="楷体" panose="02010609060101010101" pitchFamily="49" charset="-122"/>
                        </a:rPr>
                        <a:t>长期</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-43</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-38</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4</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-17</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-18</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FF0000"/>
                          </a:solidFill>
                          <a:latin typeface="Times New Roman" panose="02020603050405020304" pitchFamily="18" charset="0"/>
                          <a:ea typeface="楷体" panose="02010609060101010101" pitchFamily="49" charset="-122"/>
                        </a:rPr>
                        <a:t>短期</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-573</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-506</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55</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-221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-243</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41985" name="表格 41984"/>
          <p:cNvGraphicFramePr/>
          <p:nvPr/>
        </p:nvGraphicFramePr>
        <p:xfrm>
          <a:off x="684213" y="692150"/>
          <a:ext cx="7429500" cy="5200650"/>
        </p:xfrm>
        <a:graphic>
          <a:graphicData uri="http://schemas.openxmlformats.org/drawingml/2006/table">
            <a:tbl>
              <a:tblPr/>
              <a:tblGrid>
                <a:gridCol w="4103688"/>
                <a:gridCol w="720725"/>
                <a:gridCol w="647700"/>
                <a:gridCol w="647700"/>
                <a:gridCol w="720725"/>
                <a:gridCol w="588962"/>
              </a:tblGrid>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b="1">
                          <a:solidFill>
                            <a:srgbClr val="FF0000"/>
                          </a:solidFill>
                          <a:latin typeface="楷体" panose="02010609060101010101" pitchFamily="49" charset="-122"/>
                          <a:cs typeface="Times New Roman" panose="02020603050405020304" pitchFamily="18" charset="0"/>
                        </a:rPr>
                        <a:t>3.1.2</a:t>
                      </a:r>
                      <a:r>
                        <a:rPr lang="zh-CN" altLang="zh-CN" sz="1600" b="1">
                          <a:solidFill>
                            <a:srgbClr val="FF0000"/>
                          </a:solidFill>
                          <a:latin typeface="Times New Roman" panose="02020603050405020304" pitchFamily="18" charset="0"/>
                          <a:ea typeface="楷体" panose="02010609060101010101" pitchFamily="49" charset="-122"/>
                        </a:rPr>
                        <a:t>贷款</a:t>
                      </a:r>
                      <a:endParaRPr lang="zh-CN" altLang="zh-CN" sz="1600" b="1">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-210</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130</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-185</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-208</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49</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FF0000"/>
                          </a:solidFill>
                          <a:latin typeface="Times New Roman" panose="02020603050405020304" pitchFamily="18" charset="0"/>
                          <a:ea typeface="楷体" panose="02010609060101010101" pitchFamily="49" charset="-122"/>
                        </a:rPr>
                        <a:t>长期</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-277</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-315</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-66</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-41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-29</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FF0000"/>
                          </a:solidFill>
                          <a:latin typeface="Times New Roman" panose="02020603050405020304" pitchFamily="18" charset="0"/>
                          <a:ea typeface="楷体" panose="02010609060101010101" pitchFamily="49" charset="-122"/>
                        </a:rPr>
                        <a:t>短期</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66</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445</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-119</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-167</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79</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3.1.3</a:t>
                      </a:r>
                      <a:r>
                        <a:rPr lang="zh-CN" altLang="zh-CN" sz="1600">
                          <a:solidFill>
                            <a:srgbClr val="FF0000"/>
                          </a:solidFill>
                          <a:latin typeface="Times New Roman" panose="02020603050405020304" pitchFamily="18" charset="0"/>
                          <a:ea typeface="楷体" panose="02010609060101010101" pitchFamily="49" charset="-122"/>
                        </a:rPr>
                        <a:t>货币和存款</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-580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52</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-335</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-24</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-99</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3.1.4</a:t>
                      </a:r>
                      <a:r>
                        <a:rPr lang="zh-CN" altLang="zh-CN" sz="1600">
                          <a:solidFill>
                            <a:srgbClr val="FF0000"/>
                          </a:solidFill>
                          <a:latin typeface="Times New Roman" panose="02020603050405020304" pitchFamily="18" charset="0"/>
                          <a:ea typeface="楷体" panose="02010609060101010101" pitchFamily="49" charset="-122"/>
                        </a:rPr>
                        <a:t>其它资产</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244</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456</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-599</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-1,045</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-7</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FF0000"/>
                          </a:solidFill>
                          <a:latin typeface="Times New Roman" panose="02020603050405020304" pitchFamily="18" charset="0"/>
                          <a:ea typeface="楷体" panose="02010609060101010101" pitchFamily="49" charset="-122"/>
                        </a:rPr>
                        <a:t>长期</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FF0000"/>
                          </a:solidFill>
                          <a:latin typeface="Times New Roman" panose="02020603050405020304" pitchFamily="18" charset="0"/>
                          <a:ea typeface="楷体" panose="02010609060101010101" pitchFamily="49" charset="-122"/>
                        </a:rPr>
                        <a:t>短期</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244</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456</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-599</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-1,045</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-7</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3.2</a:t>
                      </a:r>
                      <a:r>
                        <a:rPr lang="zh-CN" altLang="zh-CN" sz="1600">
                          <a:solidFill>
                            <a:srgbClr val="FF0000"/>
                          </a:solidFill>
                          <a:latin typeface="Times New Roman" panose="02020603050405020304" pitchFamily="18" charset="0"/>
                          <a:ea typeface="楷体" panose="02010609060101010101" pitchFamily="49" charset="-122"/>
                        </a:rPr>
                        <a:t>负债</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1,887</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585</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-150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818</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451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3.2.1</a:t>
                      </a:r>
                      <a:r>
                        <a:rPr lang="zh-CN" altLang="zh-CN" sz="1600">
                          <a:solidFill>
                            <a:srgbClr val="FF0000"/>
                          </a:solidFill>
                          <a:latin typeface="Times New Roman" panose="02020603050405020304" pitchFamily="18" charset="0"/>
                          <a:ea typeface="楷体" panose="02010609060101010101" pitchFamily="49" charset="-122"/>
                        </a:rPr>
                        <a:t>贸易信贷</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495</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321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-190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291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132</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FF0000"/>
                          </a:solidFill>
                          <a:latin typeface="Times New Roman" panose="02020603050405020304" pitchFamily="18" charset="0"/>
                          <a:ea typeface="楷体" panose="02010609060101010101" pitchFamily="49" charset="-122"/>
                        </a:rPr>
                        <a:t>长期</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35</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22</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-13</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9</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FF0000"/>
                          </a:solidFill>
                          <a:latin typeface="Times New Roman" panose="02020603050405020304" pitchFamily="18" charset="0"/>
                          <a:ea typeface="楷体" panose="02010609060101010101" pitchFamily="49" charset="-122"/>
                        </a:rPr>
                        <a:t>短期</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460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298</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-177</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271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123</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3.2.2</a:t>
                      </a:r>
                      <a:r>
                        <a:rPr lang="zh-CN" altLang="zh-CN" sz="1600">
                          <a:solidFill>
                            <a:srgbClr val="FF0000"/>
                          </a:solidFill>
                          <a:latin typeface="Times New Roman" panose="02020603050405020304" pitchFamily="18" charset="0"/>
                          <a:ea typeface="楷体" panose="02010609060101010101" pitchFamily="49" charset="-122"/>
                        </a:rPr>
                        <a:t>贷款</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791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37</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36</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173</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110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FF0000"/>
                          </a:solidFill>
                          <a:latin typeface="Times New Roman" panose="02020603050405020304" pitchFamily="18" charset="0"/>
                          <a:ea typeface="楷体" panose="02010609060101010101" pitchFamily="49" charset="-122"/>
                        </a:rPr>
                        <a:t>长期</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100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-97</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67</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70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41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FF0000"/>
                          </a:solidFill>
                          <a:latin typeface="Times New Roman" panose="02020603050405020304" pitchFamily="18" charset="0"/>
                          <a:ea typeface="楷体" panose="02010609060101010101" pitchFamily="49" charset="-122"/>
                        </a:rPr>
                        <a:t>短期</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691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134</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103</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69</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43009" name="表格 43008"/>
          <p:cNvGraphicFramePr/>
          <p:nvPr/>
        </p:nvGraphicFramePr>
        <p:xfrm>
          <a:off x="1285875" y="1428750"/>
          <a:ext cx="7429500" cy="4086225"/>
        </p:xfrm>
        <a:graphic>
          <a:graphicData uri="http://schemas.openxmlformats.org/drawingml/2006/table">
            <a:tbl>
              <a:tblPr/>
              <a:tblGrid>
                <a:gridCol w="3862388"/>
                <a:gridCol w="719137"/>
                <a:gridCol w="720725"/>
                <a:gridCol w="647700"/>
                <a:gridCol w="720725"/>
                <a:gridCol w="758825"/>
              </a:tblGrid>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b="1">
                          <a:solidFill>
                            <a:srgbClr val="FF0000"/>
                          </a:solidFill>
                          <a:latin typeface="楷体" panose="02010609060101010101" pitchFamily="49" charset="-122"/>
                          <a:cs typeface="Times New Roman" panose="02020603050405020304" pitchFamily="18" charset="0"/>
                        </a:rPr>
                        <a:t>3.2.3</a:t>
                      </a:r>
                      <a:r>
                        <a:rPr lang="zh-CN" altLang="zh-CN" sz="1600" b="1">
                          <a:solidFill>
                            <a:srgbClr val="FF0000"/>
                          </a:solidFill>
                          <a:latin typeface="Times New Roman" panose="02020603050405020304" pitchFamily="18" charset="0"/>
                          <a:ea typeface="楷体" panose="02010609060101010101" pitchFamily="49" charset="-122"/>
                        </a:rPr>
                        <a:t>货币和存款</a:t>
                      </a:r>
                      <a:endParaRPr lang="zh-CN" altLang="zh-CN" sz="1600" b="1">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603</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116</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27</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343</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107</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3.2.4</a:t>
                      </a:r>
                      <a:r>
                        <a:rPr lang="zh-CN" altLang="zh-CN" sz="1600">
                          <a:solidFill>
                            <a:srgbClr val="FF0000"/>
                          </a:solidFill>
                          <a:latin typeface="Times New Roman" panose="02020603050405020304" pitchFamily="18" charset="0"/>
                          <a:ea typeface="楷体" panose="02010609060101010101" pitchFamily="49" charset="-122"/>
                        </a:rPr>
                        <a:t>其它负债</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111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-23</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101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FF0000"/>
                          </a:solidFill>
                          <a:latin typeface="Times New Roman" panose="02020603050405020304" pitchFamily="18" charset="0"/>
                          <a:ea typeface="楷体" panose="02010609060101010101" pitchFamily="49" charset="-122"/>
                        </a:rPr>
                        <a:t>长期</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-4</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110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-22</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39</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a:solidFill>
                            <a:srgbClr val="FF0000"/>
                          </a:solidFill>
                          <a:latin typeface="Times New Roman" panose="02020603050405020304" pitchFamily="18" charset="0"/>
                          <a:ea typeface="楷体" panose="02010609060101010101" pitchFamily="49" charset="-122"/>
                        </a:rPr>
                        <a:t>短期</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63</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b="1">
                          <a:solidFill>
                            <a:srgbClr val="FF0000"/>
                          </a:solidFill>
                          <a:latin typeface="Times New Roman" panose="02020603050405020304" pitchFamily="18" charset="0"/>
                          <a:ea typeface="楷体" panose="02010609060101010101" pitchFamily="49" charset="-122"/>
                        </a:rPr>
                        <a:t>三</a:t>
                      </a:r>
                      <a:r>
                        <a:rPr lang="en-US" altLang="zh-CN" sz="1600" b="1">
                          <a:solidFill>
                            <a:srgbClr val="FF0000"/>
                          </a:solidFill>
                          <a:latin typeface="Times New Roman" panose="02020603050405020304" pitchFamily="18" charset="0"/>
                          <a:ea typeface="楷体" panose="02010609060101010101" pitchFamily="49" charset="-122"/>
                        </a:rPr>
                        <a:t>.</a:t>
                      </a:r>
                      <a:r>
                        <a:rPr lang="zh-CN" altLang="zh-CN" sz="1600" b="1">
                          <a:solidFill>
                            <a:srgbClr val="FF0000"/>
                          </a:solidFill>
                          <a:latin typeface="Times New Roman" panose="02020603050405020304" pitchFamily="18" charset="0"/>
                          <a:ea typeface="楷体" panose="02010609060101010101" pitchFamily="49" charset="-122"/>
                        </a:rPr>
                        <a:t>储备资产</a:t>
                      </a:r>
                      <a:endParaRPr lang="zh-CN" altLang="zh-CN" sz="1600" b="1">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-4,717</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-3,984</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-4,795</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-4,607</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-2,848</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3.1</a:t>
                      </a:r>
                      <a:r>
                        <a:rPr lang="zh-CN" altLang="zh-CN" sz="1600">
                          <a:solidFill>
                            <a:srgbClr val="FF0000"/>
                          </a:solidFill>
                          <a:latin typeface="Times New Roman" panose="02020603050405020304" pitchFamily="18" charset="0"/>
                          <a:ea typeface="楷体" panose="02010609060101010101" pitchFamily="49" charset="-122"/>
                        </a:rPr>
                        <a:t>货币黄金</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-49</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3.2</a:t>
                      </a:r>
                      <a:r>
                        <a:rPr lang="zh-CN" altLang="zh-CN" sz="1600">
                          <a:solidFill>
                            <a:srgbClr val="FF0000"/>
                          </a:solidFill>
                          <a:latin typeface="Times New Roman" panose="02020603050405020304" pitchFamily="18" charset="0"/>
                          <a:ea typeface="楷体" panose="02010609060101010101" pitchFamily="49" charset="-122"/>
                        </a:rPr>
                        <a:t>特别提款权</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-111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3.3</a:t>
                      </a:r>
                      <a:r>
                        <a:rPr lang="zh-CN" altLang="zh-CN" sz="1600">
                          <a:solidFill>
                            <a:srgbClr val="FF0000"/>
                          </a:solidFill>
                          <a:latin typeface="Times New Roman" panose="02020603050405020304" pitchFamily="18" charset="0"/>
                          <a:ea typeface="楷体" panose="02010609060101010101" pitchFamily="49" charset="-122"/>
                        </a:rPr>
                        <a:t>在基金组织的储备头寸</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-4</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-12</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3.4</a:t>
                      </a:r>
                      <a:r>
                        <a:rPr lang="zh-CN" altLang="zh-CN" sz="1600">
                          <a:solidFill>
                            <a:srgbClr val="FF0000"/>
                          </a:solidFill>
                          <a:latin typeface="Times New Roman" panose="02020603050405020304" pitchFamily="18" charset="0"/>
                          <a:ea typeface="楷体" panose="02010609060101010101" pitchFamily="49" charset="-122"/>
                        </a:rPr>
                        <a:t>外汇</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-4,696</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-3,821</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-4,783</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-4,609</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-2,853</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600">
                          <a:solidFill>
                            <a:srgbClr val="FF0000"/>
                          </a:solidFill>
                          <a:latin typeface="楷体" panose="02010609060101010101" pitchFamily="49" charset="-122"/>
                          <a:cs typeface="Times New Roman" panose="02020603050405020304" pitchFamily="18" charset="0"/>
                        </a:rPr>
                        <a:t>3.5</a:t>
                      </a:r>
                      <a:r>
                        <a:rPr lang="zh-CN" altLang="zh-CN" sz="1600">
                          <a:solidFill>
                            <a:srgbClr val="FF0000"/>
                          </a:solidFill>
                          <a:latin typeface="Times New Roman" panose="02020603050405020304" pitchFamily="18" charset="0"/>
                          <a:ea typeface="楷体" panose="02010609060101010101" pitchFamily="49" charset="-122"/>
                        </a:rPr>
                        <a:t>其它债权</a:t>
                      </a:r>
                      <a:endParaRPr lang="zh-CN" altLang="zh-CN" sz="1600">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楷体" panose="02010609060101010101" pitchFamily="49" charset="-122"/>
                          <a:cs typeface="Times New Roman" panose="02020603050405020304" pitchFamily="18" charset="0"/>
                        </a:rPr>
                        <a:t>0</a:t>
                      </a:r>
                      <a:endParaRPr lang="en-US" altLang="zh-CN" sz="1400">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600" b="1">
                          <a:solidFill>
                            <a:srgbClr val="FF0000"/>
                          </a:solidFill>
                          <a:latin typeface="Times New Roman" panose="02020603050405020304" pitchFamily="18" charset="0"/>
                          <a:ea typeface="楷体" panose="02010609060101010101" pitchFamily="49" charset="-122"/>
                        </a:rPr>
                        <a:t>四</a:t>
                      </a:r>
                      <a:r>
                        <a:rPr lang="en-US" altLang="zh-CN" sz="1600" b="1">
                          <a:solidFill>
                            <a:srgbClr val="FF0000"/>
                          </a:solidFill>
                          <a:latin typeface="Times New Roman" panose="02020603050405020304" pitchFamily="18" charset="0"/>
                          <a:ea typeface="楷体" panose="02010609060101010101" pitchFamily="49" charset="-122"/>
                        </a:rPr>
                        <a:t>.</a:t>
                      </a:r>
                      <a:r>
                        <a:rPr lang="zh-CN" altLang="zh-CN" sz="1600" b="1">
                          <a:solidFill>
                            <a:srgbClr val="FF0000"/>
                          </a:solidFill>
                          <a:latin typeface="Times New Roman" panose="02020603050405020304" pitchFamily="18" charset="0"/>
                          <a:ea typeface="楷体" panose="02010609060101010101" pitchFamily="49" charset="-122"/>
                        </a:rPr>
                        <a:t>净误差与遗漏</a:t>
                      </a:r>
                      <a:endParaRPr lang="zh-CN" altLang="zh-CN" sz="1600" b="1">
                        <a:solidFill>
                          <a:srgbClr val="FF0000"/>
                        </a:solidFill>
                        <a:latin typeface="Times New Roman" panose="02020603050405020304" pitchFamily="18" charset="0"/>
                        <a:ea typeface="楷体" panose="02010609060101010101" pitchFamily="49"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-597</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-435</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209</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116</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楷体" panose="02010609060101010101" pitchFamily="49" charset="-122"/>
                          <a:cs typeface="Times New Roman" panose="02020603050405020304" pitchFamily="18" charset="0"/>
                        </a:rPr>
                        <a:t>-6</a:t>
                      </a:r>
                      <a:endParaRPr lang="en-US" altLang="zh-CN" sz="1400" b="1">
                        <a:solidFill>
                          <a:srgbClr val="FF0000"/>
                        </a:solidFill>
                        <a:latin typeface="楷体" panose="02010609060101010101" pitchFamily="49" charset="-122"/>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4033" name="标题 1"/>
          <p:cNvSpPr>
            <a:spLocks noGrp="1"/>
          </p:cNvSpPr>
          <p:nvPr>
            <p:ph type="title"/>
          </p:nvPr>
        </p:nvSpPr>
        <p:spPr>
          <a:xfrm>
            <a:off x="1357313" y="285750"/>
            <a:ext cx="7313612" cy="1143000"/>
          </a:xfrm>
        </p:spPr>
        <p:txBody>
          <a:bodyPr vert="horz" wrap="square" lIns="91440" tIns="45720" rIns="91440" bIns="45720" anchor="b"/>
          <a:p>
            <a:pPr algn="ctr"/>
            <a:r>
              <a:rPr lang="zh-CN" altLang="en-US" sz="3200"/>
              <a:t>第三节</a:t>
            </a:r>
            <a:r>
              <a:rPr lang="en-US" altLang="zh-CN" sz="3200"/>
              <a:t>  </a:t>
            </a:r>
            <a:r>
              <a:rPr lang="zh-CN" altLang="en-US" sz="3200"/>
              <a:t>我国的国际收支统计</a:t>
            </a:r>
            <a:endParaRPr lang="zh-CN" altLang="en-US" sz="3200"/>
          </a:p>
        </p:txBody>
      </p:sp>
      <p:sp>
        <p:nvSpPr>
          <p:cNvPr id="44034" name="内容占位符 2"/>
          <p:cNvSpPr>
            <a:spLocks noGrp="1"/>
          </p:cNvSpPr>
          <p:nvPr>
            <p:ph idx="1"/>
          </p:nvPr>
        </p:nvSpPr>
        <p:spPr/>
        <p:txBody>
          <a:bodyPr vert="horz" wrap="square" lIns="91440" tIns="45720" rIns="91440" bIns="45720" anchor="t"/>
          <a:p>
            <a:r>
              <a:rPr lang="zh-CN" altLang="en-US">
                <a:hlinkClick r:id="rId1" action="ppaction://hlinksldjump"/>
              </a:rPr>
              <a:t>一、我国国际收支统计的历史沿革</a:t>
            </a:r>
            <a:endParaRPr lang="zh-CN" altLang="en-US"/>
          </a:p>
          <a:p>
            <a:r>
              <a:rPr lang="zh-CN" altLang="en-US">
                <a:hlinkClick r:id="rId2" action="ppaction://hlinksldjump"/>
              </a:rPr>
              <a:t>二、我国现行的国际收支统计申报体系</a:t>
            </a:r>
            <a:endParaRPr lang="zh-CN" altLang="en-US"/>
          </a:p>
          <a:p>
            <a:r>
              <a:rPr lang="zh-CN" altLang="en-US">
                <a:hlinkClick r:id="rId3" action="ppaction://hlinksldjump"/>
              </a:rPr>
              <a:t>三、我国的国际收支平衡表</a:t>
            </a:r>
            <a:endParaRPr lang="zh-CN" altLang="en-US"/>
          </a:p>
          <a:p>
            <a:endParaRPr lang="zh-CN" altLang="en-US"/>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7409" name="标题 1"/>
          <p:cNvSpPr>
            <a:spLocks noGrp="1"/>
          </p:cNvSpPr>
          <p:nvPr>
            <p:ph type="title"/>
          </p:nvPr>
        </p:nvSpPr>
        <p:spPr/>
        <p:txBody>
          <a:bodyPr vert="horz" wrap="square" lIns="91440" tIns="45720" rIns="91440" bIns="45720" anchor="b"/>
          <a:p>
            <a:pPr algn="ctr"/>
            <a:r>
              <a:rPr lang="zh-CN" altLang="en-US" sz="3200"/>
              <a:t>第一节</a:t>
            </a:r>
            <a:r>
              <a:rPr lang="en-US" altLang="zh-CN" sz="3200"/>
              <a:t>  </a:t>
            </a:r>
            <a:r>
              <a:rPr lang="zh-CN" altLang="en-US" sz="3200"/>
              <a:t>对外金融统计概述</a:t>
            </a:r>
            <a:endParaRPr lang="zh-CN" altLang="en-US" sz="3200"/>
          </a:p>
        </p:txBody>
      </p:sp>
      <p:sp>
        <p:nvSpPr>
          <p:cNvPr id="17410" name="内容占位符 2"/>
          <p:cNvSpPr>
            <a:spLocks noGrp="1"/>
          </p:cNvSpPr>
          <p:nvPr>
            <p:ph idx="1"/>
          </p:nvPr>
        </p:nvSpPr>
        <p:spPr/>
        <p:txBody>
          <a:bodyPr vert="horz" wrap="square" lIns="91440" tIns="45720" rIns="91440" bIns="45720" anchor="t"/>
          <a:p>
            <a:r>
              <a:rPr lang="zh-CN" altLang="en-US">
                <a:hlinkClick r:id="rId1" action="ppaction://hlinksldjump"/>
              </a:rPr>
              <a:t>一、对外金融统计的概念</a:t>
            </a:r>
            <a:endParaRPr lang="zh-CN" altLang="en-US"/>
          </a:p>
          <a:p>
            <a:r>
              <a:rPr lang="zh-CN" altLang="en-US">
                <a:hlinkClick r:id="rId2" action="ppaction://hlinksldjump"/>
              </a:rPr>
              <a:t>二、对外金融统计的意义</a:t>
            </a:r>
            <a:endParaRPr lang="zh-CN" altLang="en-US"/>
          </a:p>
          <a:p>
            <a:r>
              <a:rPr lang="zh-CN" altLang="en-US">
                <a:hlinkClick r:id="rId3" action="ppaction://hlinksldjump"/>
              </a:rPr>
              <a:t>三、对外金融统计的任务</a:t>
            </a:r>
            <a:endParaRPr lang="zh-CN" altLang="en-US"/>
          </a:p>
          <a:p>
            <a:endParaRPr lang="zh-CN" altLang="en-US"/>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7" name="AutoShape 3"/>
          <p:cNvSpPr/>
          <p:nvPr/>
        </p:nvSpPr>
        <p:spPr>
          <a:xfrm>
            <a:off x="2443163" y="3268663"/>
            <a:ext cx="6057900" cy="808037"/>
          </a:xfrm>
          <a:prstGeom prst="roundRect">
            <a:avLst>
              <a:gd name="adj" fmla="val 9144"/>
            </a:avLst>
          </a:prstGeom>
          <a:solidFill>
            <a:srgbClr val="F8F8F8"/>
          </a:solidFill>
          <a:ln w="28575" cap="flat" cmpd="sng">
            <a:solidFill>
              <a:schemeClr val="accent2"/>
            </a:solidFill>
            <a:prstDash val="solid"/>
            <a:headEnd type="none" w="med" len="med"/>
            <a:tailEnd type="none" w="med" len="med"/>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45058" name="标题 1"/>
          <p:cNvSpPr>
            <a:spLocks noGrp="1"/>
          </p:cNvSpPr>
          <p:nvPr>
            <p:ph type="title"/>
          </p:nvPr>
        </p:nvSpPr>
        <p:spPr/>
        <p:txBody>
          <a:bodyPr vert="horz" wrap="square" lIns="91440" tIns="45720" rIns="91440" bIns="45720" anchor="b"/>
          <a:p>
            <a:r>
              <a:rPr lang="zh-CN" altLang="en-US" sz="3200"/>
              <a:t>一、我国国际收支统计的历史沿革</a:t>
            </a:r>
            <a:endParaRPr lang="zh-CN" altLang="en-US" sz="3200"/>
          </a:p>
        </p:txBody>
      </p:sp>
      <p:sp>
        <p:nvSpPr>
          <p:cNvPr id="45059" name="内容占位符 2"/>
          <p:cNvSpPr>
            <a:spLocks noGrp="1"/>
          </p:cNvSpPr>
          <p:nvPr>
            <p:ph idx="1"/>
          </p:nvPr>
        </p:nvSpPr>
        <p:spPr>
          <a:xfrm>
            <a:off x="1538288" y="2011363"/>
            <a:ext cx="5802312" cy="366712"/>
          </a:xfrm>
        </p:spPr>
        <p:txBody>
          <a:bodyPr vert="horz" wrap="square" lIns="91440" tIns="45720" rIns="91440" bIns="45720" anchor="t"/>
          <a:p>
            <a:pPr>
              <a:buNone/>
            </a:pPr>
            <a:r>
              <a:rPr lang="zh-CN" altLang="en-US" sz="1800"/>
              <a:t>我国的国际收支统计工作大体经历了以下三个阶段：</a:t>
            </a:r>
            <a:endParaRPr lang="en-US" altLang="zh-CN" sz="1800"/>
          </a:p>
        </p:txBody>
      </p:sp>
      <p:sp>
        <p:nvSpPr>
          <p:cNvPr id="45060" name="AutoShape 4"/>
          <p:cNvSpPr/>
          <p:nvPr/>
        </p:nvSpPr>
        <p:spPr>
          <a:xfrm>
            <a:off x="2452688" y="4506913"/>
            <a:ext cx="6048375" cy="823912"/>
          </a:xfrm>
          <a:prstGeom prst="roundRect">
            <a:avLst>
              <a:gd name="adj" fmla="val 9144"/>
            </a:avLst>
          </a:prstGeom>
          <a:solidFill>
            <a:srgbClr val="F8F8F8"/>
          </a:solidFill>
          <a:ln w="28575" cap="flat" cmpd="sng">
            <a:solidFill>
              <a:schemeClr val="hlink"/>
            </a:solidFill>
            <a:prstDash val="solid"/>
            <a:headEnd type="none" w="med" len="med"/>
            <a:tailEnd type="none" w="med" len="med"/>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45061" name="AutoShape 5"/>
          <p:cNvSpPr/>
          <p:nvPr/>
        </p:nvSpPr>
        <p:spPr>
          <a:xfrm>
            <a:off x="1547813" y="2898775"/>
            <a:ext cx="2897187" cy="1108075"/>
          </a:xfrm>
          <a:prstGeom prst="upArrow">
            <a:avLst>
              <a:gd name="adj1" fmla="val 50000"/>
              <a:gd name="adj2" fmla="val 18652"/>
            </a:avLst>
          </a:prstGeom>
          <a:gradFill rotWithShape="1">
            <a:gsLst>
              <a:gs pos="0">
                <a:srgbClr val="127481"/>
              </a:gs>
              <a:gs pos="100000">
                <a:schemeClr val="accent2"/>
              </a:gs>
            </a:gsLst>
            <a:lin ang="2700000" scaled="1"/>
            <a:tileRect/>
          </a:gradFill>
          <a:ln w="9525" cap="flat" cmpd="sng">
            <a:prstDash val="solid"/>
            <a:miter/>
            <a:headEnd type="none" w="med" len="med"/>
            <a:tailEnd type="none" w="med" len="med"/>
          </a:ln>
          <a:scene3d>
            <a:camera prst="legacyPerspectiveBottomRight">
              <a:rot lat="0" lon="0" rev="0"/>
            </a:camera>
            <a:lightRig rig="legacyFlat1" dir="t"/>
          </a:scene3d>
          <a:sp3d extrusionH="430200" prstMaterial="legacyMatte">
            <a:bevelT w="13500" h="13500" prst="angle"/>
            <a:bevelB w="13500" h="13500" prst="angle"/>
            <a:extrusionClr>
              <a:schemeClr val="accent2"/>
            </a:extrusionClr>
          </a:sp3d>
        </p:spPr>
        <p:txBody>
          <a:bodyPr wrap="none" anchor="ctr">
            <a:flatTx/>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45062" name="AutoShape 6"/>
          <p:cNvSpPr/>
          <p:nvPr/>
        </p:nvSpPr>
        <p:spPr>
          <a:xfrm>
            <a:off x="1081088" y="4167188"/>
            <a:ext cx="2897187" cy="1108075"/>
          </a:xfrm>
          <a:prstGeom prst="upArrow">
            <a:avLst>
              <a:gd name="adj1" fmla="val 50000"/>
              <a:gd name="adj2" fmla="val 18652"/>
            </a:avLst>
          </a:prstGeom>
          <a:gradFill rotWithShape="1">
            <a:gsLst>
              <a:gs pos="0">
                <a:srgbClr val="556B10"/>
              </a:gs>
              <a:gs pos="100000">
                <a:schemeClr val="hlink"/>
              </a:gs>
            </a:gsLst>
            <a:lin ang="2700000" scaled="1"/>
            <a:tileRect/>
          </a:gradFill>
          <a:ln w="9525" cap="flat" cmpd="sng">
            <a:prstDash val="solid"/>
            <a:miter/>
            <a:headEnd type="none" w="med" len="med"/>
            <a:tailEnd type="none" w="med" len="med"/>
          </a:ln>
          <a:scene3d>
            <a:camera prst="legacyPerspectiveBottomRight">
              <a:rot lat="0" lon="0" rev="0"/>
            </a:camera>
            <a:lightRig rig="legacyFlat1" dir="t"/>
          </a:scene3d>
          <a:sp3d extrusionH="430200" prstMaterial="legacyMatte">
            <a:bevelT w="13500" h="13500" prst="angle"/>
            <a:bevelB w="13500" h="13500" prst="angle"/>
            <a:extrusionClr>
              <a:schemeClr val="hlink"/>
            </a:extrusionClr>
          </a:sp3d>
        </p:spPr>
        <p:txBody>
          <a:bodyPr wrap="none" anchor="ctr">
            <a:flatTx/>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45063" name="AutoShape 7"/>
          <p:cNvSpPr/>
          <p:nvPr/>
        </p:nvSpPr>
        <p:spPr>
          <a:xfrm>
            <a:off x="1771650" y="5772150"/>
            <a:ext cx="6727825" cy="815975"/>
          </a:xfrm>
          <a:prstGeom prst="roundRect">
            <a:avLst>
              <a:gd name="adj" fmla="val 9144"/>
            </a:avLst>
          </a:prstGeom>
          <a:solidFill>
            <a:srgbClr val="F8F8F8"/>
          </a:solidFill>
          <a:ln w="28575" cap="flat" cmpd="sng">
            <a:solidFill>
              <a:schemeClr val="accent1"/>
            </a:solidFill>
            <a:prstDash val="solid"/>
            <a:headEnd type="none" w="med" len="med"/>
            <a:tailEnd type="none" w="med" len="med"/>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45064" name="AutoShape 8"/>
          <p:cNvSpPr/>
          <p:nvPr/>
        </p:nvSpPr>
        <p:spPr>
          <a:xfrm>
            <a:off x="500063" y="5429250"/>
            <a:ext cx="2897187" cy="1108075"/>
          </a:xfrm>
          <a:prstGeom prst="upArrow">
            <a:avLst>
              <a:gd name="adj1" fmla="val 50000"/>
              <a:gd name="adj2" fmla="val 18652"/>
            </a:avLst>
          </a:prstGeom>
          <a:gradFill rotWithShape="1">
            <a:gsLst>
              <a:gs pos="0">
                <a:srgbClr val="393D7F"/>
              </a:gs>
              <a:gs pos="100000">
                <a:schemeClr val="accent1"/>
              </a:gs>
            </a:gsLst>
            <a:lin ang="2700000" scaled="1"/>
            <a:tileRect/>
          </a:gradFill>
          <a:ln w="9525" cap="flat" cmpd="sng">
            <a:prstDash val="solid"/>
            <a:miter/>
            <a:headEnd type="none" w="med" len="med"/>
            <a:tailEnd type="none" w="med" len="med"/>
          </a:ln>
          <a:scene3d>
            <a:camera prst="legacyPerspectiveBottomRight">
              <a:rot lat="0" lon="0" rev="0"/>
            </a:camera>
            <a:lightRig rig="legacyFlat1" dir="t"/>
          </a:scene3d>
          <a:sp3d extrusionH="430200" prstMaterial="legacyMatte">
            <a:bevelT w="13500" h="13500" prst="angle"/>
            <a:bevelB w="13500" h="13500" prst="angle"/>
            <a:extrusionClr>
              <a:schemeClr val="accent1"/>
            </a:extrusionClr>
          </a:sp3d>
        </p:spPr>
        <p:txBody>
          <a:bodyPr wrap="none" anchor="ctr">
            <a:flatTx/>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35849" name="WordArt 9"/>
          <p:cNvSpPr>
            <a:spLocks noChangeArrowheads="1" noChangeShapeType="1" noTextEdit="1"/>
          </p:cNvSpPr>
          <p:nvPr/>
        </p:nvSpPr>
        <p:spPr bwMode="auto">
          <a:xfrm>
            <a:off x="2290763" y="4214813"/>
            <a:ext cx="566737" cy="274637"/>
          </a:xfrm>
          <a:prstGeom prst="rect">
            <a:avLst/>
          </a:prstGeom>
          <a:extLst>
            <a:ext uri="{91240B29-F687-4F45-9708-019B960494DF}">
              <a14:hiddenLine xmlns:a14="http://schemas.microsoft.com/office/drawing/2010/main" w="9525">
                <a:solidFill>
                  <a:srgbClr val="000000"/>
                </a:solidFill>
                <a:round/>
              </a14:hiddenLine>
            </a:ext>
          </a:extLst>
        </p:spPr>
        <p:txBody>
          <a:bodyPr wrap="none" numCol="1" fromWordArt="1">
            <a:prstTxWarp prst="textPlain">
              <a:avLst>
                <a:gd name="adj" fmla="val 50000"/>
              </a:avLst>
            </a:prstTxWarp>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600" b="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cs typeface="+mn-cs"/>
              </a:rPr>
              <a:t>(</a:t>
            </a:r>
            <a:r>
              <a:rPr kumimoji="0" lang="zh-CN" altLang="en-US" sz="3600" b="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cs typeface="+mn-cs"/>
              </a:rPr>
              <a:t>二</a:t>
            </a:r>
            <a:r>
              <a:rPr kumimoji="0" lang="en-US" altLang="zh-CN" sz="3600" b="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cs typeface="+mn-cs"/>
              </a:rPr>
              <a:t>)</a:t>
            </a:r>
            <a:endParaRPr kumimoji="0" lang="zh-CN" altLang="en-US" sz="3600" b="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cs typeface="+mn-cs"/>
            </a:endParaRPr>
          </a:p>
        </p:txBody>
      </p:sp>
      <p:sp>
        <p:nvSpPr>
          <p:cNvPr id="13" name="Text Box 12"/>
          <p:cNvSpPr txBox="1">
            <a:spLocks noChangeArrowheads="1"/>
          </p:cNvSpPr>
          <p:nvPr/>
        </p:nvSpPr>
        <p:spPr bwMode="auto">
          <a:xfrm>
            <a:off x="2633304" y="3357560"/>
            <a:ext cx="1152878" cy="584775"/>
          </a:xfrm>
          <a:prstGeom prst="rect">
            <a:avLst/>
          </a:prstGeom>
          <a:noFill/>
          <a:ln w="9525">
            <a:noFill/>
            <a:miter lim="800000"/>
          </a:ln>
        </p:spPr>
        <p:txBody>
          <a:bodyPr>
            <a:spAutoFit/>
          </a:bodyPr>
          <a:lstStyle/>
          <a:p>
            <a:pPr marR="0" defTabSz="914400" eaLnBrk="1" hangingPunct="1">
              <a:buClrTx/>
              <a:buSzTx/>
              <a:buFontTx/>
              <a:defRPr/>
            </a:pPr>
            <a:r>
              <a:rPr kumimoji="0" lang="zh-CN" sz="1600" b="1" kern="1200" cap="none" spc="0" normalizeH="0" baseline="0" noProof="0" dirty="0">
                <a:solidFill>
                  <a:srgbClr val="FF0000"/>
                </a:solidFill>
                <a:effectLst>
                  <a:glow rad="101600">
                    <a:schemeClr val="accent1">
                      <a:satMod val="175000"/>
                      <a:alpha val="40000"/>
                    </a:schemeClr>
                  </a:glow>
                </a:effectLst>
                <a:latin typeface="Verdana" panose="020B0604030504040204" pitchFamily="34" charset="0"/>
                <a:ea typeface="宋体" panose="02010600030101010101" pitchFamily="2" charset="-122"/>
                <a:cs typeface="+mn-cs"/>
              </a:rPr>
              <a:t>建立申报制度</a:t>
            </a:r>
            <a:endParaRPr kumimoji="0" lang="en-US" altLang="zh-CN" sz="1600" b="1" kern="1200" cap="none" spc="0" normalizeH="0" baseline="0" noProof="0" dirty="0">
              <a:solidFill>
                <a:srgbClr val="FF0000"/>
              </a:solidFill>
              <a:effectLst>
                <a:glow rad="101600">
                  <a:schemeClr val="accent1">
                    <a:satMod val="175000"/>
                    <a:alpha val="40000"/>
                  </a:schemeClr>
                </a:glow>
              </a:effectLst>
              <a:latin typeface="Verdana" panose="020B0604030504040204" pitchFamily="34" charset="0"/>
              <a:ea typeface="宋体" panose="02010600030101010101" pitchFamily="2" charset="-122"/>
              <a:cs typeface="+mn-cs"/>
            </a:endParaRPr>
          </a:p>
        </p:txBody>
      </p:sp>
      <p:sp>
        <p:nvSpPr>
          <p:cNvPr id="14" name="Text Box 13"/>
          <p:cNvSpPr txBox="1">
            <a:spLocks noChangeArrowheads="1"/>
          </p:cNvSpPr>
          <p:nvPr/>
        </p:nvSpPr>
        <p:spPr bwMode="auto">
          <a:xfrm>
            <a:off x="2004979" y="4548852"/>
            <a:ext cx="1138260" cy="523220"/>
          </a:xfrm>
          <a:prstGeom prst="rect">
            <a:avLst/>
          </a:prstGeom>
          <a:noFill/>
          <a:ln w="9525">
            <a:noFill/>
            <a:miter lim="800000"/>
          </a:ln>
        </p:spPr>
        <p:txBody>
          <a:bodyPr>
            <a:spAutoFit/>
          </a:bodyPr>
          <a:lstStyle/>
          <a:p>
            <a:pPr marR="0" defTabSz="914400" eaLnBrk="1" hangingPunct="1">
              <a:buClrTx/>
              <a:buSzTx/>
              <a:buFontTx/>
              <a:defRPr/>
            </a:pPr>
            <a:r>
              <a:rPr kumimoji="0" lang="zh-CN" sz="1400" b="1" kern="1200" cap="none" spc="0" normalizeH="0" baseline="0" noProof="0" dirty="0">
                <a:solidFill>
                  <a:srgbClr val="FF0000"/>
                </a:solidFill>
                <a:effectLst>
                  <a:glow rad="101600">
                    <a:schemeClr val="accent1">
                      <a:satMod val="175000"/>
                      <a:alpha val="40000"/>
                    </a:schemeClr>
                  </a:glow>
                </a:effectLst>
                <a:latin typeface="Verdana" panose="020B0604030504040204" pitchFamily="34" charset="0"/>
                <a:ea typeface="宋体" panose="02010600030101010101" pitchFamily="2" charset="-122"/>
                <a:cs typeface="+mn-cs"/>
              </a:rPr>
              <a:t>建立统计制度正式编制</a:t>
            </a:r>
            <a:endParaRPr kumimoji="0" lang="zh-CN" sz="1400" b="1" kern="1200" cap="none" spc="0" normalizeH="0" baseline="0" noProof="0" dirty="0">
              <a:solidFill>
                <a:srgbClr val="FF0000"/>
              </a:solidFill>
              <a:effectLst>
                <a:glow rad="101600">
                  <a:schemeClr val="accent1">
                    <a:satMod val="175000"/>
                    <a:alpha val="40000"/>
                  </a:schemeClr>
                </a:glow>
              </a:effectLst>
              <a:latin typeface="Verdana" panose="020B0604030504040204" pitchFamily="34" charset="0"/>
              <a:ea typeface="宋体" panose="02010600030101010101" pitchFamily="2" charset="-122"/>
              <a:cs typeface="+mn-cs"/>
            </a:endParaRPr>
          </a:p>
        </p:txBody>
      </p:sp>
      <p:sp>
        <p:nvSpPr>
          <p:cNvPr id="15" name="Text Box 14"/>
          <p:cNvSpPr txBox="1">
            <a:spLocks noChangeArrowheads="1"/>
          </p:cNvSpPr>
          <p:nvPr/>
        </p:nvSpPr>
        <p:spPr bwMode="auto">
          <a:xfrm>
            <a:off x="1428728" y="5923198"/>
            <a:ext cx="1085866" cy="338555"/>
          </a:xfrm>
          <a:prstGeom prst="rect">
            <a:avLst/>
          </a:prstGeom>
          <a:noFill/>
          <a:ln w="9525">
            <a:noFill/>
            <a:miter lim="800000"/>
          </a:ln>
        </p:spPr>
        <p:txBody>
          <a:bodyPr>
            <a:spAutoFit/>
          </a:bodyPr>
          <a:lstStyle/>
          <a:p>
            <a:pPr marR="0" defTabSz="914400" eaLnBrk="1" hangingPunct="1">
              <a:buClrTx/>
              <a:buSzTx/>
              <a:buFontTx/>
              <a:defRPr/>
            </a:pPr>
            <a:r>
              <a:rPr kumimoji="0" lang="zh-CN" sz="1600" b="1" kern="1200" cap="none" spc="0" normalizeH="0" baseline="0" noProof="0" dirty="0">
                <a:solidFill>
                  <a:srgbClr val="FF0000"/>
                </a:solidFill>
                <a:effectLst>
                  <a:glow rad="101600">
                    <a:schemeClr val="accent1">
                      <a:satMod val="175000"/>
                      <a:alpha val="40000"/>
                    </a:schemeClr>
                  </a:glow>
                </a:effectLst>
                <a:latin typeface="Verdana" panose="020B0604030504040204" pitchFamily="34" charset="0"/>
                <a:ea typeface="宋体" panose="02010600030101010101" pitchFamily="2" charset="-122"/>
                <a:cs typeface="+mn-cs"/>
              </a:rPr>
              <a:t>试编阶段</a:t>
            </a:r>
            <a:endParaRPr kumimoji="0" lang="zh-CN" sz="1600" b="1" kern="1200" cap="none" spc="0" normalizeH="0" baseline="0" noProof="0" dirty="0">
              <a:solidFill>
                <a:srgbClr val="FF0000"/>
              </a:solidFill>
              <a:effectLst>
                <a:glow rad="101600">
                  <a:schemeClr val="accent1">
                    <a:satMod val="175000"/>
                    <a:alpha val="40000"/>
                  </a:schemeClr>
                </a:glow>
              </a:effectLst>
              <a:latin typeface="Verdana" panose="020B0604030504040204" pitchFamily="34" charset="0"/>
              <a:ea typeface="宋体" panose="02010600030101010101" pitchFamily="2" charset="-122"/>
              <a:cs typeface="+mn-cs"/>
            </a:endParaRPr>
          </a:p>
        </p:txBody>
      </p:sp>
      <p:sp>
        <p:nvSpPr>
          <p:cNvPr id="45069" name="Text Box 15"/>
          <p:cNvSpPr txBox="1"/>
          <p:nvPr/>
        </p:nvSpPr>
        <p:spPr>
          <a:xfrm>
            <a:off x="2805113" y="5786438"/>
            <a:ext cx="5624512" cy="68262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lnSpc>
                <a:spcPct val="110000"/>
              </a:lnSpc>
              <a:spcBef>
                <a:spcPct val="50000"/>
              </a:spcBef>
              <a:buClrTx/>
              <a:buSzTx/>
              <a:buFont typeface="Arial" panose="020B0604020202020204" pitchFamily="34" charset="0"/>
              <a:buNone/>
            </a:pPr>
            <a:r>
              <a:rPr lang="zh-CN" altLang="en-US" sz="1200"/>
              <a:t>在新中国成立后的相当长的时期内，我国都未编制过国际收支平衡表，而只编制外汇收支平衡表。</a:t>
            </a:r>
            <a:r>
              <a:rPr lang="en-US" altLang="zh-CN" sz="1200"/>
              <a:t>1980</a:t>
            </a:r>
            <a:r>
              <a:rPr lang="zh-CN" altLang="en-US" sz="1200"/>
              <a:t>年，由当时的国家外汇管理总局和中国银行总行具体负责，在外汇收支统计制度的基础上，编制国际收支平衡表。</a:t>
            </a:r>
            <a:endParaRPr lang="en-US" altLang="zh-CN" sz="1200" b="1">
              <a:solidFill>
                <a:srgbClr val="000000"/>
              </a:solidFill>
            </a:endParaRPr>
          </a:p>
        </p:txBody>
      </p:sp>
      <p:sp>
        <p:nvSpPr>
          <p:cNvPr id="35854" name="WordArt 9"/>
          <p:cNvSpPr>
            <a:spLocks noChangeArrowheads="1" noChangeShapeType="1" noTextEdit="1"/>
          </p:cNvSpPr>
          <p:nvPr/>
        </p:nvSpPr>
        <p:spPr bwMode="auto">
          <a:xfrm>
            <a:off x="2862263" y="3011488"/>
            <a:ext cx="566737" cy="274637"/>
          </a:xfrm>
          <a:prstGeom prst="rect">
            <a:avLst/>
          </a:prstGeom>
          <a:extLst>
            <a:ext uri="{91240B29-F687-4F45-9708-019B960494DF}">
              <a14:hiddenLine xmlns:a14="http://schemas.microsoft.com/office/drawing/2010/main" w="9525">
                <a:solidFill>
                  <a:srgbClr val="000000"/>
                </a:solidFill>
                <a:round/>
              </a14:hiddenLine>
            </a:ext>
          </a:extLst>
        </p:spPr>
        <p:txBody>
          <a:bodyPr wrap="none" numCol="1" fromWordArt="1">
            <a:prstTxWarp prst="textPlain">
              <a:avLst>
                <a:gd name="adj" fmla="val 50000"/>
              </a:avLst>
            </a:prstTxWarp>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600" b="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cs typeface="+mn-cs"/>
              </a:rPr>
              <a:t>(</a:t>
            </a:r>
            <a:r>
              <a:rPr kumimoji="0" lang="zh-CN" altLang="en-US" sz="3600" b="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cs typeface="+mn-cs"/>
              </a:rPr>
              <a:t>三</a:t>
            </a:r>
            <a:r>
              <a:rPr kumimoji="0" lang="en-US" altLang="zh-CN" sz="3600" b="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cs typeface="+mn-cs"/>
              </a:rPr>
              <a:t>)</a:t>
            </a:r>
            <a:endParaRPr kumimoji="0" lang="zh-CN" altLang="en-US" sz="3600" b="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cs typeface="+mn-cs"/>
            </a:endParaRPr>
          </a:p>
        </p:txBody>
      </p:sp>
      <p:sp>
        <p:nvSpPr>
          <p:cNvPr id="35855" name="WordArt 9"/>
          <p:cNvSpPr>
            <a:spLocks noChangeArrowheads="1" noChangeShapeType="1" noTextEdit="1"/>
          </p:cNvSpPr>
          <p:nvPr/>
        </p:nvSpPr>
        <p:spPr bwMode="auto">
          <a:xfrm>
            <a:off x="1719263" y="5527675"/>
            <a:ext cx="566737" cy="274638"/>
          </a:xfrm>
          <a:prstGeom prst="rect">
            <a:avLst/>
          </a:prstGeom>
          <a:extLst>
            <a:ext uri="{91240B29-F687-4F45-9708-019B960494DF}">
              <a14:hiddenLine xmlns:a14="http://schemas.microsoft.com/office/drawing/2010/main" w="9525">
                <a:solidFill>
                  <a:srgbClr val="000000"/>
                </a:solidFill>
                <a:round/>
              </a14:hiddenLine>
            </a:ext>
          </a:extLst>
        </p:spPr>
        <p:txBody>
          <a:bodyPr wrap="none" numCol="1" fromWordArt="1">
            <a:prstTxWarp prst="textPlain">
              <a:avLst>
                <a:gd name="adj" fmla="val 50000"/>
              </a:avLst>
            </a:prstTxWarp>
          </a:bodyPr>
          <a:lstStyle/>
          <a:p>
            <a:pPr marL="0" marR="0" lvl="0" indent="0" algn="ctr"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3600" b="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cs typeface="+mn-cs"/>
              </a:rPr>
              <a:t>(</a:t>
            </a:r>
            <a:r>
              <a:rPr kumimoji="0" lang="zh-CN" altLang="en-US" sz="3600" b="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cs typeface="+mn-cs"/>
              </a:rPr>
              <a:t>一</a:t>
            </a:r>
            <a:r>
              <a:rPr kumimoji="0" lang="en-US" altLang="zh-CN" sz="3600" b="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cs typeface="+mn-cs"/>
              </a:rPr>
              <a:t>)</a:t>
            </a:r>
            <a:endParaRPr kumimoji="0" lang="zh-CN" altLang="en-US" sz="3600" b="0" i="0" u="none" strike="noStrike" kern="1200" cap="none" spc="0" normalizeH="0" baseline="0" noProof="0">
              <a:ln>
                <a:noFill/>
              </a:ln>
              <a:solidFill>
                <a:schemeClr val="tx1"/>
              </a:solidFill>
              <a:effectLst/>
              <a:uLnTx/>
              <a:uFillTx/>
              <a:latin typeface="宋体" panose="02010600030101010101" pitchFamily="2" charset="-122"/>
              <a:ea typeface="宋体" panose="02010600030101010101" pitchFamily="2" charset="-122"/>
              <a:cs typeface="+mn-cs"/>
            </a:endParaRPr>
          </a:p>
        </p:txBody>
      </p:sp>
      <p:sp>
        <p:nvSpPr>
          <p:cNvPr id="45072" name="Text Box 15"/>
          <p:cNvSpPr txBox="1"/>
          <p:nvPr/>
        </p:nvSpPr>
        <p:spPr>
          <a:xfrm>
            <a:off x="3357563" y="4500563"/>
            <a:ext cx="5143500" cy="90487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lnSpc>
                <a:spcPct val="110000"/>
              </a:lnSpc>
              <a:spcBef>
                <a:spcPct val="50000"/>
              </a:spcBef>
              <a:buClrTx/>
              <a:buSzTx/>
              <a:buFont typeface="Arial" panose="020B0604020202020204" pitchFamily="34" charset="0"/>
              <a:buNone/>
            </a:pPr>
            <a:r>
              <a:rPr lang="zh-CN" altLang="en-US" sz="1200"/>
              <a:t>经过试编阶段的摸索，在国家外汇收支统计表的基础上，借鉴和吸收了国际通行的统计方法，我国出台了第一个国际收支统计制度。我国从</a:t>
            </a:r>
            <a:r>
              <a:rPr lang="en-US" altLang="zh-CN" sz="1200"/>
              <a:t>1982</a:t>
            </a:r>
            <a:r>
              <a:rPr lang="zh-CN" altLang="en-US" sz="1200"/>
              <a:t>年起正式编制国际收支平衡表。</a:t>
            </a:r>
            <a:r>
              <a:rPr lang="en-US" altLang="zh-CN" sz="1200"/>
              <a:t>1984</a:t>
            </a:r>
            <a:r>
              <a:rPr lang="zh-CN" altLang="en-US" sz="1200"/>
              <a:t>年，又在原有的基础上进行了补充修改，制定了新的国际收支统计制度，这一制度一直延续到</a:t>
            </a:r>
            <a:r>
              <a:rPr lang="en-US" altLang="zh-CN" sz="1200"/>
              <a:t>1995</a:t>
            </a:r>
            <a:r>
              <a:rPr lang="zh-CN" altLang="en-US" sz="1200"/>
              <a:t>年。</a:t>
            </a:r>
            <a:endParaRPr lang="en-US" altLang="zh-CN" sz="1200" b="1">
              <a:solidFill>
                <a:srgbClr val="000000"/>
              </a:solidFill>
            </a:endParaRPr>
          </a:p>
        </p:txBody>
      </p:sp>
      <p:sp>
        <p:nvSpPr>
          <p:cNvPr id="45073" name="Text Box 15"/>
          <p:cNvSpPr txBox="1"/>
          <p:nvPr/>
        </p:nvSpPr>
        <p:spPr>
          <a:xfrm>
            <a:off x="3929063" y="3311525"/>
            <a:ext cx="4643437" cy="1046163"/>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r>
              <a:rPr lang="zh-CN" altLang="en-US" sz="1100"/>
              <a:t>从</a:t>
            </a:r>
            <a:r>
              <a:rPr lang="en-US" altLang="zh-CN" sz="1100"/>
              <a:t>1996</a:t>
            </a:r>
            <a:r>
              <a:rPr lang="zh-CN" altLang="en-US" sz="1100"/>
              <a:t>年开始实行国际收支统计申报制度。从</a:t>
            </a:r>
            <a:r>
              <a:rPr lang="en-US" altLang="zh-CN" sz="1100"/>
              <a:t>1996</a:t>
            </a:r>
            <a:r>
              <a:rPr lang="zh-CN" altLang="en-US" sz="1100"/>
              <a:t>年</a:t>
            </a:r>
            <a:r>
              <a:rPr lang="en-US" altLang="zh-CN" sz="1100"/>
              <a:t>1 </a:t>
            </a:r>
            <a:r>
              <a:rPr lang="zh-CN" altLang="en-US" sz="1100"/>
              <a:t>月</a:t>
            </a:r>
            <a:r>
              <a:rPr lang="en-US" altLang="zh-CN" sz="1100"/>
              <a:t>1</a:t>
            </a:r>
            <a:r>
              <a:rPr lang="zh-CN" altLang="en-US" sz="1100"/>
              <a:t>日起先实行通过金融机构的间接申报制，</a:t>
            </a:r>
            <a:r>
              <a:rPr lang="en-US" altLang="zh-CN" sz="1100"/>
              <a:t>1997</a:t>
            </a:r>
            <a:r>
              <a:rPr lang="zh-CN" altLang="en-US" sz="1100"/>
              <a:t>年又推出了直接投资、证券投资、金融机构对外资产及损益、汇兑等四项直接申报工作。新修订的</a:t>
            </a:r>
            <a:r>
              <a:rPr lang="en-US" altLang="zh-CN" sz="1100"/>
              <a:t>《</a:t>
            </a:r>
            <a:r>
              <a:rPr lang="zh-CN" altLang="en-US" sz="1100"/>
              <a:t>国际收支统计申报办法实施细则</a:t>
            </a:r>
            <a:r>
              <a:rPr lang="en-US" altLang="zh-CN" sz="1100"/>
              <a:t>》</a:t>
            </a:r>
            <a:r>
              <a:rPr lang="zh-CN" altLang="en-US" sz="1100"/>
              <a:t>于</a:t>
            </a:r>
            <a:r>
              <a:rPr lang="en-US" altLang="zh-CN" sz="1100"/>
              <a:t>2003</a:t>
            </a:r>
            <a:r>
              <a:rPr lang="zh-CN" altLang="en-US" sz="1100"/>
              <a:t>年</a:t>
            </a:r>
            <a:r>
              <a:rPr lang="en-US" altLang="zh-CN" sz="1100"/>
              <a:t>3</a:t>
            </a:r>
            <a:r>
              <a:rPr lang="zh-CN" altLang="en-US" sz="1100"/>
              <a:t>月</a:t>
            </a:r>
            <a:r>
              <a:rPr lang="en-US" altLang="zh-CN" sz="1100"/>
              <a:t>1</a:t>
            </a:r>
            <a:r>
              <a:rPr lang="zh-CN" altLang="en-US" sz="1100"/>
              <a:t>日起正式实施。</a:t>
            </a:r>
            <a:endParaRPr lang="zh-CN" altLang="en-US" sz="1100"/>
          </a:p>
          <a:p>
            <a:pPr marL="0" lvl="0" indent="0" eaLnBrk="1" hangingPunct="1">
              <a:lnSpc>
                <a:spcPct val="110000"/>
              </a:lnSpc>
              <a:spcBef>
                <a:spcPct val="50000"/>
              </a:spcBef>
              <a:buClrTx/>
              <a:buSzTx/>
              <a:buFont typeface="Arial" panose="020B0604020202020204" pitchFamily="34" charset="0"/>
              <a:buNone/>
            </a:pPr>
            <a:endParaRPr lang="en-US" altLang="zh-CN" sz="1200" b="1">
              <a:solidFill>
                <a:srgbClr val="000000"/>
              </a:solidFill>
            </a:endParaRPr>
          </a:p>
        </p:txBody>
      </p:sp>
    </p:spTree>
  </p:cSld>
  <p:clrMapOvr>
    <a:masterClrMapping/>
  </p:clrMapOvr>
  <p:transition spd="slow">
    <p:newsflash/>
    <p:sndAc>
      <p:stSnd>
        <p:snd r:embed="rId1" name="camera.wav"/>
      </p:stSnd>
    </p:sndAc>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6081" name="标题 1"/>
          <p:cNvSpPr>
            <a:spLocks noGrp="1"/>
          </p:cNvSpPr>
          <p:nvPr>
            <p:ph type="title"/>
          </p:nvPr>
        </p:nvSpPr>
        <p:spPr/>
        <p:txBody>
          <a:bodyPr vert="horz" wrap="square" lIns="91440" tIns="45720" rIns="91440" bIns="45720" anchor="b"/>
          <a:p>
            <a:r>
              <a:rPr lang="zh-CN" altLang="en-US" sz="3200"/>
              <a:t>二、我国现行的国际收支统计申报体系</a:t>
            </a:r>
            <a:endParaRPr lang="zh-CN" altLang="en-US" sz="3200"/>
          </a:p>
        </p:txBody>
      </p:sp>
      <p:sp>
        <p:nvSpPr>
          <p:cNvPr id="46082" name="内容占位符 2"/>
          <p:cNvSpPr>
            <a:spLocks noGrp="1"/>
          </p:cNvSpPr>
          <p:nvPr>
            <p:ph idx="1"/>
          </p:nvPr>
        </p:nvSpPr>
        <p:spPr>
          <a:xfrm>
            <a:off x="928688" y="1571625"/>
            <a:ext cx="8001000" cy="4786313"/>
          </a:xfrm>
        </p:spPr>
        <p:txBody>
          <a:bodyPr vert="horz" wrap="square" lIns="91440" tIns="45720" rIns="91440" bIns="45720" anchor="t"/>
          <a:p>
            <a:pPr>
              <a:buNone/>
            </a:pPr>
            <a:r>
              <a:rPr lang="en-US" altLang="zh-CN" sz="2000"/>
              <a:t>    (</a:t>
            </a:r>
            <a:r>
              <a:rPr lang="zh-CN" altLang="en-US" sz="2000"/>
              <a:t>一</a:t>
            </a:r>
            <a:r>
              <a:rPr lang="en-US" altLang="zh-CN" sz="2000"/>
              <a:t>)</a:t>
            </a:r>
            <a:r>
              <a:rPr lang="zh-CN" altLang="en-US" sz="2000" b="1"/>
              <a:t>我国国际收支统计申报范围</a:t>
            </a:r>
            <a:endParaRPr lang="zh-CN" altLang="en-US" sz="2000" b="1"/>
          </a:p>
          <a:p>
            <a:r>
              <a:rPr lang="en-US" altLang="zh-CN" sz="2000"/>
              <a:t>1.</a:t>
            </a:r>
            <a:r>
              <a:rPr lang="zh-CN" altLang="en-US" sz="2000">
                <a:solidFill>
                  <a:srgbClr val="0070C0"/>
                </a:solidFill>
              </a:rPr>
              <a:t>我国的国际收支统计申报范围为：中国居民与非中国居民之间发生的一切经济交易。</a:t>
            </a:r>
            <a:endParaRPr lang="zh-CN" altLang="en-US" sz="2000">
              <a:solidFill>
                <a:srgbClr val="0070C0"/>
              </a:solidFill>
            </a:endParaRPr>
          </a:p>
          <a:p>
            <a:r>
              <a:rPr lang="en-US" altLang="zh-CN" sz="2000"/>
              <a:t>2.</a:t>
            </a:r>
            <a:r>
              <a:rPr lang="zh-CN" altLang="en-US" sz="2000">
                <a:solidFill>
                  <a:srgbClr val="0070C0"/>
                </a:solidFill>
              </a:rPr>
              <a:t>其中的中国居民是指：</a:t>
            </a:r>
            <a:endParaRPr lang="zh-CN" altLang="en-US" sz="2000">
              <a:solidFill>
                <a:srgbClr val="0070C0"/>
              </a:solidFill>
            </a:endParaRPr>
          </a:p>
          <a:p>
            <a:pPr>
              <a:buNone/>
            </a:pPr>
            <a:r>
              <a:rPr lang="en-US" altLang="zh-CN" sz="2000"/>
              <a:t>    </a:t>
            </a:r>
            <a:r>
              <a:rPr lang="en-US" altLang="zh-CN" sz="1800"/>
              <a:t>(1)</a:t>
            </a:r>
            <a:r>
              <a:rPr lang="zh-CN" altLang="en-US" sz="1800"/>
              <a:t>在中国境内居留</a:t>
            </a:r>
            <a:r>
              <a:rPr lang="en-US" altLang="zh-CN" sz="1800"/>
              <a:t>1</a:t>
            </a:r>
            <a:r>
              <a:rPr lang="zh-CN" altLang="en-US" sz="1800"/>
              <a:t>年以上的自然人、外国及香港、澳门、台湾地区在境内的留学生、就医人员、外国驻华使领馆工作人员及其家属除外；</a:t>
            </a:r>
            <a:endParaRPr lang="zh-CN" altLang="en-US" sz="1800"/>
          </a:p>
          <a:p>
            <a:pPr>
              <a:buNone/>
            </a:pPr>
            <a:r>
              <a:rPr lang="en-US" altLang="zh-CN" sz="1800"/>
              <a:t>     (2)</a:t>
            </a:r>
            <a:r>
              <a:rPr lang="zh-CN" altLang="en-US" sz="1800"/>
              <a:t>中国短期出国人员（在境外居留时间不满</a:t>
            </a:r>
            <a:r>
              <a:rPr lang="en-US" altLang="zh-CN" sz="1800"/>
              <a:t>1</a:t>
            </a:r>
            <a:r>
              <a:rPr lang="zh-CN" altLang="en-US" sz="1800"/>
              <a:t>年）、在境外留学人员、就医人员及中国驻外使领馆工作人员及其家属；</a:t>
            </a:r>
            <a:endParaRPr lang="zh-CN" altLang="en-US" sz="1800"/>
          </a:p>
          <a:p>
            <a:pPr>
              <a:buNone/>
            </a:pPr>
            <a:r>
              <a:rPr lang="en-US" altLang="zh-CN" sz="1800"/>
              <a:t>     (3)</a:t>
            </a:r>
            <a:r>
              <a:rPr lang="zh-CN" altLang="en-US" sz="1800"/>
              <a:t>在中国境内依法成立的企事业法人（含外商投资企业及外资金融机构）及境外法人的驻华机构（不含国际组织驻华机构、外国驻华使领馆）；</a:t>
            </a:r>
            <a:endParaRPr lang="zh-CN" altLang="en-US" sz="1800"/>
          </a:p>
          <a:p>
            <a:pPr>
              <a:buNone/>
            </a:pPr>
            <a:r>
              <a:rPr lang="en-US" altLang="zh-CN" sz="1800"/>
              <a:t>     (4)</a:t>
            </a:r>
            <a:r>
              <a:rPr lang="zh-CN" altLang="en-US" sz="1800"/>
              <a:t>中国国家机关（含中国驻外使领馆）、团体、部队。</a:t>
            </a:r>
            <a:endParaRPr lang="en-US" altLang="zh-CN" sz="180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标题 1"/>
          <p:cNvSpPr>
            <a:spLocks noGrp="1"/>
          </p:cNvSpPr>
          <p:nvPr>
            <p:ph type="title"/>
          </p:nvPr>
        </p:nvSpPr>
        <p:spPr/>
        <p:txBody>
          <a:bodyPr vert="horz" wrap="square" lIns="91440" tIns="45720" rIns="91440" bIns="45720" anchor="b"/>
          <a:p>
            <a:endParaRPr lang="zh-CN" altLang="en-US"/>
          </a:p>
        </p:txBody>
      </p:sp>
      <p:sp>
        <p:nvSpPr>
          <p:cNvPr id="47106" name="内容占位符 2"/>
          <p:cNvSpPr>
            <a:spLocks noGrp="1"/>
          </p:cNvSpPr>
          <p:nvPr>
            <p:ph idx="1"/>
          </p:nvPr>
        </p:nvSpPr>
        <p:spPr>
          <a:xfrm>
            <a:off x="1370013" y="1500188"/>
            <a:ext cx="7559675" cy="5072062"/>
          </a:xfrm>
        </p:spPr>
        <p:txBody>
          <a:bodyPr vert="horz" wrap="square" lIns="91440" tIns="45720" rIns="91440" bIns="45720" anchor="t"/>
          <a:p>
            <a:pPr>
              <a:buNone/>
            </a:pPr>
            <a:r>
              <a:rPr lang="en-US" altLang="zh-CN" sz="2000"/>
              <a:t>   (</a:t>
            </a:r>
            <a:r>
              <a:rPr lang="zh-CN" altLang="en-US" sz="2000"/>
              <a:t>二</a:t>
            </a:r>
            <a:r>
              <a:rPr lang="en-US" altLang="zh-CN" sz="2000"/>
              <a:t>)</a:t>
            </a:r>
            <a:r>
              <a:rPr lang="zh-CN" altLang="en-US" sz="2000" b="1"/>
              <a:t>我国国际收支统计申报体系框架</a:t>
            </a:r>
            <a:endParaRPr lang="zh-CN" altLang="en-US" sz="2000" b="1"/>
          </a:p>
          <a:p>
            <a:r>
              <a:rPr lang="en-US" altLang="zh-CN" sz="2000"/>
              <a:t>1. </a:t>
            </a:r>
            <a:r>
              <a:rPr lang="zh-CN" altLang="en-US" sz="2000">
                <a:solidFill>
                  <a:srgbClr val="0070C0"/>
                </a:solidFill>
              </a:rPr>
              <a:t>我国国际收支统计申报实行交易主体申报制</a:t>
            </a:r>
            <a:endParaRPr lang="en-US" altLang="zh-CN" sz="2000">
              <a:solidFill>
                <a:srgbClr val="0070C0"/>
              </a:solidFill>
            </a:endParaRPr>
          </a:p>
          <a:p>
            <a:pPr>
              <a:buNone/>
            </a:pPr>
            <a:r>
              <a:rPr lang="zh-CN" altLang="en-US" sz="2000"/>
              <a:t>采取以通过银行申报为主，单位和个人直接申报为辅，定期申报和逐年申报相结合的办法。</a:t>
            </a:r>
            <a:endParaRPr lang="en-US" altLang="zh-CN" sz="2000"/>
          </a:p>
          <a:p>
            <a:pPr>
              <a:buNone/>
            </a:pPr>
            <a:r>
              <a:rPr lang="zh-CN" altLang="en-US" sz="2000"/>
              <a:t>国际收支统计申报体系是一套内在的、完善的、系统的数据收集体系。</a:t>
            </a:r>
            <a:endParaRPr lang="zh-CN" altLang="en-US" sz="2000"/>
          </a:p>
          <a:p>
            <a:r>
              <a:rPr lang="en-US" altLang="zh-CN" sz="2000"/>
              <a:t>2.</a:t>
            </a:r>
            <a:r>
              <a:rPr lang="zh-CN" altLang="en-US" sz="2000">
                <a:solidFill>
                  <a:srgbClr val="0070C0"/>
                </a:solidFill>
              </a:rPr>
              <a:t>我国国际收支统计申报体系具体可以分为三个层次</a:t>
            </a:r>
            <a:endParaRPr lang="zh-CN" altLang="en-US" sz="2000">
              <a:solidFill>
                <a:srgbClr val="0070C0"/>
              </a:solidFill>
            </a:endParaRPr>
          </a:p>
          <a:p>
            <a:pPr>
              <a:buNone/>
            </a:pPr>
            <a:r>
              <a:rPr lang="en-US" altLang="zh-CN" sz="2000"/>
              <a:t>    (1)</a:t>
            </a:r>
            <a:r>
              <a:rPr lang="zh-CN" altLang="en-US" sz="2000"/>
              <a:t>第一个层次为</a:t>
            </a:r>
            <a:r>
              <a:rPr lang="zh-CN" altLang="zh-CN" sz="2000"/>
              <a:t>《</a:t>
            </a:r>
            <a:r>
              <a:rPr lang="zh-CN" altLang="en-US" sz="2000"/>
              <a:t>国际收支统计申报办法</a:t>
            </a:r>
            <a:r>
              <a:rPr lang="zh-CN" altLang="zh-CN" sz="2000"/>
              <a:t>》</a:t>
            </a:r>
            <a:r>
              <a:rPr lang="zh-CN" altLang="en-US" sz="2000"/>
              <a:t>；</a:t>
            </a:r>
            <a:endParaRPr lang="zh-CN" altLang="en-US" sz="2000"/>
          </a:p>
          <a:p>
            <a:pPr>
              <a:buNone/>
            </a:pPr>
            <a:r>
              <a:rPr lang="en-US" altLang="zh-CN" sz="2000"/>
              <a:t>    (2)</a:t>
            </a:r>
            <a:r>
              <a:rPr lang="zh-CN" altLang="en-US" sz="2000"/>
              <a:t>第二个层次为</a:t>
            </a:r>
            <a:r>
              <a:rPr lang="zh-CN" altLang="zh-CN" sz="2000"/>
              <a:t>《</a:t>
            </a:r>
            <a:r>
              <a:rPr lang="zh-CN" altLang="en-US" sz="2000"/>
              <a:t>国际收支统计申报办法实施细则</a:t>
            </a:r>
            <a:r>
              <a:rPr lang="zh-CN" altLang="zh-CN" sz="2000"/>
              <a:t>》</a:t>
            </a:r>
            <a:r>
              <a:rPr lang="zh-CN" altLang="en-US" sz="2000"/>
              <a:t>；</a:t>
            </a:r>
            <a:endParaRPr lang="zh-CN" altLang="en-US" sz="2000"/>
          </a:p>
          <a:p>
            <a:pPr>
              <a:buNone/>
            </a:pPr>
            <a:r>
              <a:rPr lang="en-US" altLang="zh-CN" sz="2000"/>
              <a:t>    (3)</a:t>
            </a:r>
            <a:r>
              <a:rPr lang="zh-CN" altLang="en-US" sz="2000"/>
              <a:t>第三个层次为各种业务操作规程及有关通知。</a:t>
            </a:r>
            <a:endParaRPr lang="en-US" altLang="zh-CN" sz="2000"/>
          </a:p>
          <a:p>
            <a:pPr>
              <a:buNone/>
            </a:pPr>
            <a:r>
              <a:rPr lang="en-US" altLang="zh-CN" sz="1800"/>
              <a:t>     </a:t>
            </a:r>
            <a:endParaRPr lang="zh-CN" altLang="zh-CN" sz="180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8129" name="标题 1"/>
          <p:cNvSpPr>
            <a:spLocks noGrp="1"/>
          </p:cNvSpPr>
          <p:nvPr>
            <p:ph type="title"/>
          </p:nvPr>
        </p:nvSpPr>
        <p:spPr/>
        <p:txBody>
          <a:bodyPr vert="horz" wrap="square" lIns="91440" tIns="45720" rIns="91440" bIns="45720" anchor="b"/>
          <a:p>
            <a:r>
              <a:rPr lang="zh-CN" altLang="en-US" sz="3200"/>
              <a:t>三、我国的国际收支平衡表</a:t>
            </a:r>
            <a:endParaRPr lang="zh-CN" altLang="en-US" sz="2400"/>
          </a:p>
        </p:txBody>
      </p:sp>
      <p:sp>
        <p:nvSpPr>
          <p:cNvPr id="48130" name="内容占位符 2"/>
          <p:cNvSpPr>
            <a:spLocks noGrp="1"/>
          </p:cNvSpPr>
          <p:nvPr>
            <p:ph idx="1"/>
          </p:nvPr>
        </p:nvSpPr>
        <p:spPr>
          <a:xfrm>
            <a:off x="857250" y="1500188"/>
            <a:ext cx="8001000" cy="5143500"/>
          </a:xfrm>
        </p:spPr>
        <p:txBody>
          <a:bodyPr vert="horz" wrap="square" lIns="91440" tIns="45720" rIns="91440" bIns="45720" anchor="t"/>
          <a:p>
            <a:pPr>
              <a:buNone/>
            </a:pPr>
            <a:r>
              <a:rPr lang="en-US" altLang="zh-CN" sz="2000"/>
              <a:t>    (</a:t>
            </a:r>
            <a:r>
              <a:rPr lang="zh-CN" altLang="en-US" sz="2000"/>
              <a:t>一</a:t>
            </a:r>
            <a:r>
              <a:rPr lang="en-US" altLang="zh-CN" sz="2000"/>
              <a:t>)</a:t>
            </a:r>
            <a:r>
              <a:rPr lang="zh-CN" altLang="zh-CN" sz="2000" b="1"/>
              <a:t>我国的国际收支平衡表概览和</a:t>
            </a:r>
            <a:r>
              <a:rPr lang="en-US" altLang="zh-CN" sz="2000" b="1">
                <a:solidFill>
                  <a:srgbClr val="FF0000"/>
                </a:solidFill>
              </a:rPr>
              <a:t>2016~201</a:t>
            </a:r>
            <a:r>
              <a:rPr lang="zh-CN" altLang="zh-CN" sz="2000" b="1"/>
              <a:t>年的中国国际收支平衡表</a:t>
            </a:r>
            <a:endParaRPr lang="en-US" altLang="zh-CN" sz="2000" b="1"/>
          </a:p>
          <a:p>
            <a:pPr>
              <a:buNone/>
            </a:pPr>
            <a:r>
              <a:rPr lang="en-US" altLang="zh-CN" sz="2000"/>
              <a:t>    (</a:t>
            </a:r>
            <a:r>
              <a:rPr lang="zh-CN" altLang="en-US" sz="2000"/>
              <a:t>二</a:t>
            </a:r>
            <a:r>
              <a:rPr lang="en-US" altLang="zh-CN" sz="2000"/>
              <a:t>)</a:t>
            </a:r>
            <a:r>
              <a:rPr lang="en-US" altLang="zh-CN" sz="2000" b="1">
                <a:solidFill>
                  <a:srgbClr val="FF0000"/>
                </a:solidFill>
              </a:rPr>
              <a:t>2018</a:t>
            </a:r>
            <a:r>
              <a:rPr lang="zh-CN" altLang="en-US" sz="2000" b="1"/>
              <a:t>年我国的国际收支情况</a:t>
            </a:r>
            <a:endParaRPr lang="en-US" altLang="zh-CN" sz="2000" b="1"/>
          </a:p>
          <a:p>
            <a:pPr lvl="1"/>
            <a:r>
              <a:rPr lang="en-US" altLang="zh-CN" sz="2000"/>
              <a:t>1.</a:t>
            </a:r>
            <a:r>
              <a:rPr lang="zh-CN" altLang="en-US" sz="2000">
                <a:solidFill>
                  <a:srgbClr val="0070C0"/>
                </a:solidFill>
              </a:rPr>
              <a:t>经常账户顺差大幅增加</a:t>
            </a:r>
            <a:endParaRPr lang="zh-CN" altLang="en-US" sz="2000">
              <a:solidFill>
                <a:srgbClr val="0070C0"/>
              </a:solidFill>
            </a:endParaRPr>
          </a:p>
          <a:p>
            <a:pPr lvl="1">
              <a:buNone/>
            </a:pPr>
            <a:r>
              <a:rPr lang="en-US" altLang="zh-CN" sz="2000"/>
              <a:t>    (1)</a:t>
            </a:r>
            <a:r>
              <a:rPr lang="zh-CN" altLang="en-US" sz="2000" b="1"/>
              <a:t>货物贸易顺差扩大</a:t>
            </a:r>
            <a:endParaRPr lang="en-US" altLang="zh-CN" sz="2000"/>
          </a:p>
          <a:p>
            <a:pPr lvl="1">
              <a:buNone/>
            </a:pPr>
            <a:r>
              <a:rPr lang="en-US" altLang="zh-CN" sz="2000"/>
              <a:t>    (2)</a:t>
            </a:r>
            <a:r>
              <a:rPr lang="zh-CN" altLang="en-US" sz="2000" b="1"/>
              <a:t>服务贸易逆差有所减少</a:t>
            </a:r>
            <a:endParaRPr lang="en-US" altLang="zh-CN" sz="2000" b="1"/>
          </a:p>
          <a:p>
            <a:pPr lvl="1">
              <a:buNone/>
            </a:pPr>
            <a:r>
              <a:rPr lang="en-US" altLang="zh-CN" sz="2000"/>
              <a:t>    (3)</a:t>
            </a:r>
            <a:r>
              <a:rPr lang="zh-CN" altLang="en-US" sz="2000" b="1"/>
              <a:t>收益项目顺差增大</a:t>
            </a:r>
            <a:endParaRPr lang="en-US" altLang="zh-CN" sz="2000" b="1"/>
          </a:p>
          <a:p>
            <a:pPr lvl="1">
              <a:buNone/>
            </a:pPr>
            <a:r>
              <a:rPr lang="en-US" altLang="zh-CN" sz="2000"/>
              <a:t>    (4)</a:t>
            </a:r>
            <a:r>
              <a:rPr lang="zh-CN" altLang="zh-CN" sz="2000" b="1"/>
              <a:t>经常转移顺差增加</a:t>
            </a:r>
            <a:endParaRPr lang="en-US" altLang="zh-CN" sz="2000" b="1"/>
          </a:p>
          <a:p>
            <a:pPr lvl="1"/>
            <a:r>
              <a:rPr lang="en-US" altLang="zh-CN" sz="2000"/>
              <a:t>2.</a:t>
            </a:r>
            <a:r>
              <a:rPr lang="zh-CN" altLang="zh-CN" sz="2000">
                <a:solidFill>
                  <a:srgbClr val="0070C0"/>
                </a:solidFill>
              </a:rPr>
              <a:t>资本和金融账户顺差增加</a:t>
            </a:r>
            <a:endParaRPr lang="zh-CN" altLang="zh-CN" sz="2000">
              <a:solidFill>
                <a:srgbClr val="0070C0"/>
              </a:solidFill>
            </a:endParaRPr>
          </a:p>
          <a:p>
            <a:pPr lvl="1">
              <a:buNone/>
            </a:pPr>
            <a:r>
              <a:rPr lang="en-US" altLang="zh-CN" sz="2000"/>
              <a:t>    (1)</a:t>
            </a:r>
            <a:r>
              <a:rPr lang="zh-CN" altLang="zh-CN" sz="2000" b="1"/>
              <a:t>直接投资顺差扩大</a:t>
            </a:r>
            <a:endParaRPr lang="en-US" altLang="zh-CN" sz="2000" b="1"/>
          </a:p>
          <a:p>
            <a:pPr lvl="1">
              <a:buNone/>
            </a:pPr>
            <a:r>
              <a:rPr lang="en-US" altLang="zh-CN" sz="2000"/>
              <a:t>    (2)</a:t>
            </a:r>
            <a:r>
              <a:rPr lang="zh-CN" altLang="zh-CN" sz="2000" b="1"/>
              <a:t>证券投资呈现顺差</a:t>
            </a:r>
            <a:endParaRPr lang="en-US" altLang="zh-CN" sz="2000" b="1"/>
          </a:p>
          <a:p>
            <a:pPr lvl="1">
              <a:spcBef>
                <a:spcPts val="350"/>
              </a:spcBef>
              <a:buNone/>
            </a:pPr>
            <a:r>
              <a:rPr lang="en-US" altLang="zh-CN" sz="2000"/>
              <a:t>    (3)</a:t>
            </a:r>
            <a:r>
              <a:rPr lang="zh-CN" altLang="zh-CN" sz="2000" b="1"/>
              <a:t>储备资产较快增加</a:t>
            </a:r>
            <a:endParaRPr lang="en-US" altLang="zh-CN" sz="2000" b="1"/>
          </a:p>
          <a:p>
            <a:pPr lvl="1">
              <a:spcBef>
                <a:spcPts val="350"/>
              </a:spcBef>
              <a:buNone/>
            </a:pPr>
            <a:r>
              <a:rPr lang="en-US" altLang="zh-CN" sz="2000"/>
              <a:t>    (4)</a:t>
            </a:r>
            <a:r>
              <a:rPr lang="zh-CN" altLang="zh-CN" sz="2000" b="1"/>
              <a:t>净误差与遗漏出现在贷方</a:t>
            </a:r>
            <a:endParaRPr lang="zh-CN" altLang="en-US" sz="2000" b="1"/>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标题 1"/>
          <p:cNvSpPr>
            <a:spLocks noGrp="1"/>
          </p:cNvSpPr>
          <p:nvPr>
            <p:ph type="title"/>
          </p:nvPr>
        </p:nvSpPr>
        <p:spPr/>
        <p:txBody>
          <a:bodyPr vert="horz" wrap="square" lIns="91440" tIns="45720" rIns="91440" bIns="45720" anchor="b"/>
          <a:p>
            <a:pPr algn="ctr"/>
            <a:r>
              <a:rPr lang="zh-CN" altLang="en-US" sz="3200"/>
              <a:t>第四节</a:t>
            </a:r>
            <a:r>
              <a:rPr lang="en-US" altLang="zh-CN" sz="3200"/>
              <a:t>  </a:t>
            </a:r>
            <a:r>
              <a:rPr lang="zh-CN" altLang="en-US" sz="3200"/>
              <a:t>外汇收支统计</a:t>
            </a:r>
            <a:endParaRPr lang="zh-CN" altLang="en-US" sz="3200"/>
          </a:p>
        </p:txBody>
      </p:sp>
      <p:sp>
        <p:nvSpPr>
          <p:cNvPr id="49154" name="内容占位符 2"/>
          <p:cNvSpPr>
            <a:spLocks noGrp="1"/>
          </p:cNvSpPr>
          <p:nvPr>
            <p:ph idx="1"/>
          </p:nvPr>
        </p:nvSpPr>
        <p:spPr/>
        <p:txBody>
          <a:bodyPr vert="horz" wrap="square" lIns="91440" tIns="45720" rIns="91440" bIns="45720" anchor="t"/>
          <a:p>
            <a:r>
              <a:rPr lang="zh-CN" altLang="en-US">
                <a:hlinkClick r:id="rId1" action="ppaction://hlinksldjump"/>
              </a:rPr>
              <a:t>一、外汇概述</a:t>
            </a:r>
            <a:endParaRPr lang="zh-CN" altLang="en-US"/>
          </a:p>
          <a:p>
            <a:r>
              <a:rPr lang="zh-CN" altLang="en-US">
                <a:hlinkClick r:id="rId2" action="ppaction://hlinksldjump"/>
              </a:rPr>
              <a:t>二、外汇收支统计</a:t>
            </a:r>
            <a:endParaRPr lang="zh-CN" altLang="en-US"/>
          </a:p>
          <a:p>
            <a:endParaRPr lang="zh-CN" altLang="en-US"/>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7" name="标题 1"/>
          <p:cNvSpPr>
            <a:spLocks noGrp="1"/>
          </p:cNvSpPr>
          <p:nvPr>
            <p:ph type="title"/>
          </p:nvPr>
        </p:nvSpPr>
        <p:spPr/>
        <p:txBody>
          <a:bodyPr vert="horz" wrap="square" lIns="91440" tIns="45720" rIns="91440" bIns="45720" anchor="b"/>
          <a:p>
            <a:r>
              <a:rPr lang="zh-CN" altLang="en-US" sz="3200"/>
              <a:t>一、外汇概述</a:t>
            </a:r>
            <a:endParaRPr lang="zh-CN" altLang="en-US" sz="2400"/>
          </a:p>
        </p:txBody>
      </p:sp>
      <p:sp>
        <p:nvSpPr>
          <p:cNvPr id="50178" name="内容占位符 2"/>
          <p:cNvSpPr>
            <a:spLocks noGrp="1"/>
          </p:cNvSpPr>
          <p:nvPr>
            <p:ph idx="1"/>
          </p:nvPr>
        </p:nvSpPr>
        <p:spPr>
          <a:xfrm>
            <a:off x="1370013" y="1500188"/>
            <a:ext cx="7416800" cy="5143500"/>
          </a:xfrm>
        </p:spPr>
        <p:txBody>
          <a:bodyPr vert="horz" wrap="square" lIns="91440" tIns="45720" rIns="91440" bIns="45720" anchor="t"/>
          <a:p>
            <a:pPr>
              <a:buNone/>
            </a:pPr>
            <a:r>
              <a:rPr lang="en-US" altLang="zh-CN" sz="2000"/>
              <a:t>(</a:t>
            </a:r>
            <a:r>
              <a:rPr lang="zh-CN" altLang="en-US" sz="2000"/>
              <a:t>一</a:t>
            </a:r>
            <a:r>
              <a:rPr lang="en-US" altLang="zh-CN" sz="2000"/>
              <a:t>)</a:t>
            </a:r>
            <a:r>
              <a:rPr lang="zh-CN" altLang="en-US" sz="2000"/>
              <a:t>外汇的概念</a:t>
            </a:r>
            <a:endParaRPr lang="zh-CN" altLang="en-US" sz="2000"/>
          </a:p>
          <a:p>
            <a:r>
              <a:rPr lang="en-US" altLang="zh-CN" sz="2000"/>
              <a:t>1.</a:t>
            </a:r>
            <a:r>
              <a:rPr lang="zh-CN" altLang="en-US" sz="2000" b="1"/>
              <a:t>外汇分类</a:t>
            </a:r>
            <a:endParaRPr lang="en-US" altLang="zh-CN" sz="2000" b="1"/>
          </a:p>
          <a:p>
            <a:pPr>
              <a:buNone/>
            </a:pPr>
            <a:r>
              <a:rPr lang="en-US" altLang="zh-CN" sz="1800"/>
              <a:t>    </a:t>
            </a:r>
            <a:r>
              <a:rPr lang="zh-CN" altLang="en-US" sz="1800"/>
              <a:t>外汇包括动态意义上的外汇和静态意义上的外汇。</a:t>
            </a:r>
            <a:endParaRPr lang="zh-CN" altLang="en-US" sz="1800" b="1"/>
          </a:p>
          <a:p>
            <a:r>
              <a:rPr lang="en-US" altLang="zh-CN" sz="2000"/>
              <a:t>2.</a:t>
            </a:r>
            <a:r>
              <a:rPr lang="zh-CN" altLang="en-US" sz="2000" b="1"/>
              <a:t>动态意义上的外汇</a:t>
            </a:r>
            <a:endParaRPr lang="en-US" altLang="zh-CN" sz="2000" b="1"/>
          </a:p>
          <a:p>
            <a:pPr>
              <a:buNone/>
            </a:pPr>
            <a:r>
              <a:rPr lang="en-US" altLang="zh-CN" sz="1800"/>
              <a:t>    </a:t>
            </a:r>
            <a:r>
              <a:rPr lang="zh-CN" altLang="en-US" sz="1800"/>
              <a:t>动态意义上的外汇是国际汇兑的简称，是指把一个国家的货币兑换</a:t>
            </a:r>
            <a:endParaRPr lang="en-US" altLang="zh-CN" sz="1800"/>
          </a:p>
          <a:p>
            <a:pPr>
              <a:buNone/>
            </a:pPr>
            <a:r>
              <a:rPr lang="zh-CN" altLang="en-US" sz="1800"/>
              <a:t>为另一个国家的货币以清算国际间的债权债务的金融活动。</a:t>
            </a:r>
            <a:endParaRPr lang="zh-CN" altLang="en-US" sz="1800" b="1"/>
          </a:p>
          <a:p>
            <a:r>
              <a:rPr lang="en-US" altLang="zh-CN" sz="2000"/>
              <a:t>3.</a:t>
            </a:r>
            <a:r>
              <a:rPr lang="zh-CN" altLang="en-US" sz="2000" b="1"/>
              <a:t>静态意义上的外汇</a:t>
            </a:r>
            <a:endParaRPr lang="en-US" altLang="zh-CN" sz="2000" b="1"/>
          </a:p>
          <a:p>
            <a:pPr>
              <a:buNone/>
            </a:pPr>
            <a:r>
              <a:rPr lang="en-US" altLang="zh-CN" sz="1800"/>
              <a:t>    </a:t>
            </a:r>
            <a:r>
              <a:rPr lang="zh-CN" altLang="en-US" sz="1800"/>
              <a:t>静态意义上的外汇是指国际间为清偿债权债务关系进行的汇兑活动</a:t>
            </a:r>
            <a:endParaRPr lang="en-US" altLang="zh-CN" sz="1800"/>
          </a:p>
          <a:p>
            <a:pPr>
              <a:buNone/>
            </a:pPr>
            <a:r>
              <a:rPr lang="zh-CN" altLang="en-US" sz="1800"/>
              <a:t>所凭借的手段和工具，或者说是用于国际汇兑活动的支付手段和工具</a:t>
            </a:r>
            <a:endParaRPr lang="en-US" altLang="zh-CN" sz="1800"/>
          </a:p>
          <a:p>
            <a:pPr>
              <a:buNone/>
            </a:pPr>
            <a:r>
              <a:rPr lang="zh-CN" altLang="en-US" sz="1800"/>
              <a:t>。它可以从广义和狭义两个方面来进行理解：</a:t>
            </a:r>
            <a:endParaRPr lang="zh-CN" altLang="en-US" sz="1800" b="1"/>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1" name="标题 1"/>
          <p:cNvSpPr>
            <a:spLocks noGrp="1"/>
          </p:cNvSpPr>
          <p:nvPr>
            <p:ph type="title"/>
          </p:nvPr>
        </p:nvSpPr>
        <p:spPr/>
        <p:txBody>
          <a:bodyPr vert="horz" wrap="square" lIns="91440" tIns="45720" rIns="91440" bIns="45720" anchor="b"/>
          <a:p>
            <a:endParaRPr lang="zh-CN" altLang="en-US"/>
          </a:p>
        </p:txBody>
      </p:sp>
      <p:sp>
        <p:nvSpPr>
          <p:cNvPr id="51202" name="内容占位符 2"/>
          <p:cNvSpPr>
            <a:spLocks noGrp="1"/>
          </p:cNvSpPr>
          <p:nvPr>
            <p:ph idx="1"/>
          </p:nvPr>
        </p:nvSpPr>
        <p:spPr>
          <a:xfrm>
            <a:off x="857250" y="1628775"/>
            <a:ext cx="7826375" cy="5014913"/>
          </a:xfrm>
        </p:spPr>
        <p:txBody>
          <a:bodyPr vert="horz" wrap="square" lIns="91440" tIns="45720" rIns="91440" bIns="45720" anchor="t"/>
          <a:p>
            <a:pPr>
              <a:buNone/>
            </a:pPr>
            <a:r>
              <a:rPr lang="en-US" altLang="zh-CN" sz="1600"/>
              <a:t> </a:t>
            </a:r>
            <a:r>
              <a:rPr lang="en-US" altLang="zh-CN" sz="1800"/>
              <a:t> (1)</a:t>
            </a:r>
            <a:r>
              <a:rPr lang="zh-CN" altLang="en-US" sz="1600">
                <a:solidFill>
                  <a:srgbClr val="FF0000"/>
                </a:solidFill>
              </a:rPr>
              <a:t>广义的外汇</a:t>
            </a:r>
            <a:r>
              <a:rPr lang="en-US" altLang="zh-CN" sz="1600"/>
              <a:t>    </a:t>
            </a:r>
            <a:endParaRPr lang="en-US" altLang="zh-CN" sz="1600"/>
          </a:p>
          <a:p>
            <a:pPr>
              <a:buNone/>
            </a:pPr>
            <a:r>
              <a:rPr lang="en-US" altLang="zh-CN" sz="1600"/>
              <a:t> </a:t>
            </a:r>
            <a:r>
              <a:rPr lang="en-US" altLang="en-US" sz="1600"/>
              <a:t>    </a:t>
            </a:r>
            <a:r>
              <a:rPr lang="zh-CN" altLang="en-US" sz="1600"/>
              <a:t>国际货币基金组织</a:t>
            </a:r>
            <a:r>
              <a:rPr lang="en-US" altLang="zh-CN" sz="1600"/>
              <a:t>:</a:t>
            </a:r>
            <a:r>
              <a:rPr lang="zh-CN" altLang="zh-CN" sz="1600"/>
              <a:t>“</a:t>
            </a:r>
            <a:r>
              <a:rPr lang="zh-CN" altLang="en-US" sz="1600"/>
              <a:t>外汇是货币行政当局（中央银行、货币管理机构、外汇平准基金组织及财政部）以银行存款、国库券、长短期政府债券等形式所持有的国际收支逆差时可以使用的债权。其中包括中央银行之间及政府间协议而发行的在市场上不流通的债券，而不论它是以债务国货币还是以债权国货币表示。”</a:t>
            </a:r>
            <a:endParaRPr lang="en-US" altLang="zh-CN" sz="1600"/>
          </a:p>
          <a:p>
            <a:pPr>
              <a:buNone/>
            </a:pPr>
            <a:r>
              <a:rPr lang="en-US" altLang="zh-CN" sz="2000"/>
              <a:t>   (2)</a:t>
            </a:r>
            <a:r>
              <a:rPr lang="zh-CN" altLang="en-US" sz="1800">
                <a:solidFill>
                  <a:srgbClr val="FF0000"/>
                </a:solidFill>
              </a:rPr>
              <a:t>狭义的外汇</a:t>
            </a:r>
            <a:endParaRPr lang="en-US" altLang="zh-CN" sz="1800">
              <a:solidFill>
                <a:srgbClr val="FF0000"/>
              </a:solidFill>
            </a:endParaRPr>
          </a:p>
          <a:p>
            <a:pPr>
              <a:buNone/>
            </a:pPr>
            <a:r>
              <a:rPr lang="en-US" altLang="zh-CN" sz="1600"/>
              <a:t>      </a:t>
            </a:r>
            <a:r>
              <a:rPr lang="zh-CN" altLang="en-US" sz="1600"/>
              <a:t>狭义的外汇是指以外币表示的用于国际结算的支付手段。</a:t>
            </a:r>
            <a:endParaRPr lang="en-US" altLang="zh-CN" sz="1600"/>
          </a:p>
          <a:p>
            <a:pPr>
              <a:buNone/>
            </a:pPr>
            <a:r>
              <a:rPr lang="en-US" altLang="en-US" sz="1600"/>
              <a:t>     </a:t>
            </a:r>
            <a:r>
              <a:rPr lang="zh-CN" altLang="en-US" sz="1600"/>
              <a:t>外汇必须具备以下三个条件：首先，自由兑换性，即该外币资产能自由兑换成本币资产；其次，普遍接受性，即该外币资产在国际经济往来中被各国普遍地接受和使用；再次，可偿性，即该外币资产可以保证得到偿付</a:t>
            </a:r>
            <a:r>
              <a:rPr lang="zh-CN" altLang="en-US" sz="1100"/>
              <a:t>。</a:t>
            </a:r>
            <a:endParaRPr lang="zh-CN" altLang="en-US" sz="1100"/>
          </a:p>
          <a:p>
            <a:pPr>
              <a:buNone/>
            </a:pPr>
            <a:r>
              <a:rPr lang="en-US" altLang="en-US" sz="1600"/>
              <a:t>     </a:t>
            </a:r>
            <a:r>
              <a:rPr lang="zh-CN" altLang="en-US" sz="1600"/>
              <a:t>外汇，是指以外币表示的可以用作国际清偿的支付手段和资产，包括</a:t>
            </a:r>
            <a:r>
              <a:rPr lang="en-US" altLang="zh-CN" sz="1600">
                <a:sym typeface="Wingdings" panose="05000000000000000000" pitchFamily="2" charset="2"/>
              </a:rPr>
              <a:t>:</a:t>
            </a:r>
            <a:endParaRPr lang="en-US" altLang="zh-CN" sz="1600">
              <a:sym typeface="Wingdings" panose="05000000000000000000" pitchFamily="2" charset="2"/>
            </a:endParaRPr>
          </a:p>
          <a:p>
            <a:pPr>
              <a:buNone/>
            </a:pPr>
            <a:r>
              <a:rPr lang="en-US" altLang="en-US" sz="1600">
                <a:sym typeface="Wingdings" panose="05000000000000000000" pitchFamily="2" charset="2"/>
              </a:rPr>
              <a:t>     </a:t>
            </a:r>
            <a:r>
              <a:rPr lang="en-US" altLang="zh-CN" sz="1600">
                <a:sym typeface="Wingdings" panose="05000000000000000000" pitchFamily="2" charset="2"/>
              </a:rPr>
              <a:t>(1)</a:t>
            </a:r>
            <a:r>
              <a:rPr lang="zh-CN" altLang="en-US" sz="1600"/>
              <a:t>外国货币，包括纸币、铸币</a:t>
            </a:r>
            <a:r>
              <a:rPr lang="en-US" altLang="zh-CN" sz="1600"/>
              <a:t>;</a:t>
            </a:r>
            <a:endParaRPr lang="en-US" altLang="zh-CN" sz="1600"/>
          </a:p>
          <a:p>
            <a:pPr>
              <a:buNone/>
            </a:pPr>
            <a:r>
              <a:rPr lang="en-US" altLang="en-US" sz="1600"/>
              <a:t>     </a:t>
            </a:r>
            <a:r>
              <a:rPr lang="en-US" altLang="zh-CN" sz="1600"/>
              <a:t>(2)</a:t>
            </a:r>
            <a:r>
              <a:rPr lang="zh-CN" altLang="en-US" sz="1600"/>
              <a:t>外币支付凭证，包括票据、银行存款凭证、邮政储蓄凭证等</a:t>
            </a:r>
            <a:r>
              <a:rPr lang="en-US" altLang="zh-CN" sz="1600"/>
              <a:t>;</a:t>
            </a:r>
            <a:endParaRPr lang="en-US" altLang="zh-CN" sz="1600"/>
          </a:p>
          <a:p>
            <a:pPr>
              <a:buNone/>
            </a:pPr>
            <a:r>
              <a:rPr lang="en-US" altLang="en-US" sz="1600"/>
              <a:t>     </a:t>
            </a:r>
            <a:r>
              <a:rPr lang="en-US" altLang="zh-CN" sz="1600"/>
              <a:t>(3)</a:t>
            </a:r>
            <a:r>
              <a:rPr lang="zh-CN" altLang="en-US" sz="1600"/>
              <a:t>外汇有价证券，包括政府债券、公司债券、股票等</a:t>
            </a:r>
            <a:r>
              <a:rPr lang="en-US" altLang="zh-CN" sz="1600"/>
              <a:t>;</a:t>
            </a:r>
            <a:endParaRPr lang="en-US" altLang="zh-CN" sz="1600"/>
          </a:p>
          <a:p>
            <a:pPr>
              <a:buNone/>
            </a:pPr>
            <a:r>
              <a:rPr lang="en-US" altLang="en-US" sz="1600"/>
              <a:t>     </a:t>
            </a:r>
            <a:r>
              <a:rPr lang="en-US" altLang="zh-CN" sz="1600"/>
              <a:t>(4)</a:t>
            </a:r>
            <a:r>
              <a:rPr lang="zh-CN" altLang="en-US" sz="1600"/>
              <a:t>特别提款权</a:t>
            </a:r>
            <a:r>
              <a:rPr lang="en-US" altLang="zh-CN" sz="1600"/>
              <a:t>;</a:t>
            </a:r>
            <a:endParaRPr lang="en-US" altLang="zh-CN" sz="1600"/>
          </a:p>
          <a:p>
            <a:pPr>
              <a:buNone/>
            </a:pPr>
            <a:r>
              <a:rPr lang="en-US" altLang="en-US" sz="1600"/>
              <a:t>     </a:t>
            </a:r>
            <a:r>
              <a:rPr lang="en-US" altLang="zh-CN" sz="1600"/>
              <a:t>(5)</a:t>
            </a:r>
            <a:r>
              <a:rPr lang="zh-CN" altLang="en-US" sz="1600"/>
              <a:t>其它外汇资产。</a:t>
            </a:r>
            <a:endParaRPr lang="zh-CN" altLang="en-US" sz="1600">
              <a:solidFill>
                <a:srgbClr val="FF0000"/>
              </a:solidFil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2225" name="标题 1"/>
          <p:cNvSpPr>
            <a:spLocks noGrp="1"/>
          </p:cNvSpPr>
          <p:nvPr>
            <p:ph type="title"/>
          </p:nvPr>
        </p:nvSpPr>
        <p:spPr/>
        <p:txBody>
          <a:bodyPr vert="horz" wrap="square" lIns="91440" tIns="45720" rIns="91440" bIns="45720" anchor="b"/>
          <a:p>
            <a:endParaRPr lang="zh-CN" altLang="en-US"/>
          </a:p>
        </p:txBody>
      </p:sp>
      <p:sp>
        <p:nvSpPr>
          <p:cNvPr id="52226" name="内容占位符 2"/>
          <p:cNvSpPr>
            <a:spLocks noGrp="1"/>
          </p:cNvSpPr>
          <p:nvPr>
            <p:ph idx="1"/>
          </p:nvPr>
        </p:nvSpPr>
        <p:spPr>
          <a:xfrm>
            <a:off x="857250" y="1500188"/>
            <a:ext cx="7929563" cy="785812"/>
          </a:xfrm>
        </p:spPr>
        <p:txBody>
          <a:bodyPr vert="horz" wrap="square" lIns="91440" tIns="45720" rIns="91440" bIns="45720" anchor="t"/>
          <a:p>
            <a:pPr>
              <a:buNone/>
            </a:pPr>
            <a:r>
              <a:rPr lang="en-US" altLang="zh-CN" sz="2400"/>
              <a:t>   (</a:t>
            </a:r>
            <a:r>
              <a:rPr lang="zh-CN" altLang="en-US" sz="2400"/>
              <a:t>二</a:t>
            </a:r>
            <a:r>
              <a:rPr lang="en-US" altLang="zh-CN" sz="2400"/>
              <a:t>)</a:t>
            </a:r>
            <a:r>
              <a:rPr lang="zh-CN" altLang="en-US" sz="2400"/>
              <a:t>外汇的分类</a:t>
            </a:r>
            <a:endParaRPr lang="en-US" altLang="zh-CN" sz="2400"/>
          </a:p>
          <a:p>
            <a:pPr>
              <a:buNone/>
            </a:pPr>
            <a:r>
              <a:rPr lang="en-US" altLang="zh-CN" sz="2000"/>
              <a:t>   </a:t>
            </a:r>
            <a:r>
              <a:rPr lang="zh-CN" altLang="en-US" sz="2000"/>
              <a:t>从不同的角度出发，外汇可以分成以下几种：</a:t>
            </a:r>
            <a:endParaRPr lang="zh-CN" altLang="en-US" sz="2000"/>
          </a:p>
        </p:txBody>
      </p:sp>
      <p:sp>
        <p:nvSpPr>
          <p:cNvPr id="52227" name="AutoShape 2"/>
          <p:cNvSpPr/>
          <p:nvPr/>
        </p:nvSpPr>
        <p:spPr>
          <a:xfrm>
            <a:off x="3100388" y="2598738"/>
            <a:ext cx="5400675" cy="1473200"/>
          </a:xfrm>
          <a:prstGeom prst="roundRect">
            <a:avLst>
              <a:gd name="adj" fmla="val 11505"/>
            </a:avLst>
          </a:prstGeom>
          <a:gradFill rotWithShape="1">
            <a:gsLst>
              <a:gs pos="0">
                <a:schemeClr val="accent2"/>
              </a:gs>
              <a:gs pos="100000">
                <a:schemeClr val="bg1">
                  <a:alpha val="0"/>
                </a:schemeClr>
              </a:gs>
            </a:gsLst>
            <a:lin ang="0" scaled="1"/>
            <a:tileRect/>
          </a:gra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2228" name="AutoShape 3"/>
          <p:cNvSpPr/>
          <p:nvPr/>
        </p:nvSpPr>
        <p:spPr>
          <a:xfrm>
            <a:off x="3087688" y="4003675"/>
            <a:ext cx="5627687" cy="1425575"/>
          </a:xfrm>
          <a:prstGeom prst="roundRect">
            <a:avLst>
              <a:gd name="adj" fmla="val 11505"/>
            </a:avLst>
          </a:prstGeom>
          <a:gradFill rotWithShape="1">
            <a:gsLst>
              <a:gs pos="0">
                <a:schemeClr val="folHlink"/>
              </a:gs>
              <a:gs pos="100000">
                <a:schemeClr val="bg1">
                  <a:alpha val="0"/>
                </a:schemeClr>
              </a:gs>
            </a:gsLst>
            <a:lin ang="0" scaled="1"/>
            <a:tileRect/>
          </a:gra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2229" name="AutoShape 4"/>
          <p:cNvSpPr/>
          <p:nvPr/>
        </p:nvSpPr>
        <p:spPr>
          <a:xfrm>
            <a:off x="3065463" y="5143500"/>
            <a:ext cx="5435600" cy="1444625"/>
          </a:xfrm>
          <a:prstGeom prst="roundRect">
            <a:avLst>
              <a:gd name="adj" fmla="val 11505"/>
            </a:avLst>
          </a:prstGeom>
          <a:gradFill rotWithShape="1">
            <a:gsLst>
              <a:gs pos="0">
                <a:schemeClr val="accent1"/>
              </a:gs>
              <a:gs pos="100000">
                <a:schemeClr val="bg1">
                  <a:alpha val="0"/>
                </a:schemeClr>
              </a:gs>
            </a:gsLst>
            <a:lin ang="0" scaled="1"/>
            <a:tileRect/>
          </a:gra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52230" name="Text Box 6"/>
          <p:cNvSpPr txBox="1"/>
          <p:nvPr/>
        </p:nvSpPr>
        <p:spPr>
          <a:xfrm>
            <a:off x="3143250" y="2605088"/>
            <a:ext cx="5786438" cy="1323975"/>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r>
              <a:rPr lang="zh-CN" altLang="en-US" sz="1600"/>
              <a:t>按结算方式来加以划分的。</a:t>
            </a:r>
            <a:r>
              <a:rPr lang="zh-CN" altLang="en-US" sz="1600" b="1">
                <a:solidFill>
                  <a:srgbClr val="FF0000"/>
                </a:solidFill>
              </a:rPr>
              <a:t>自由外汇</a:t>
            </a:r>
            <a:r>
              <a:rPr lang="zh-CN" altLang="en-US" sz="1600"/>
              <a:t>是指那些无须经国家外汇管理机构批准，就可以在国际金融市场上可以自由兑换其它国家货币或可以对任何国家自由支付的外汇。</a:t>
            </a:r>
            <a:r>
              <a:rPr lang="zh-CN" altLang="en-US" sz="1600" b="1">
                <a:solidFill>
                  <a:srgbClr val="FF0000"/>
                </a:solidFill>
              </a:rPr>
              <a:t>记账外汇</a:t>
            </a:r>
            <a:r>
              <a:rPr lang="zh-CN" altLang="en-US" sz="1600"/>
              <a:t>是指根据两国政府缔结的贸易方面的有关协定，从双方银行开立的账户中用于清算的外汇。</a:t>
            </a:r>
            <a:endParaRPr lang="zh-CN" altLang="en-US" sz="1600"/>
          </a:p>
        </p:txBody>
      </p:sp>
      <p:sp>
        <p:nvSpPr>
          <p:cNvPr id="52231" name="Text Box 7"/>
          <p:cNvSpPr txBox="1"/>
          <p:nvPr/>
        </p:nvSpPr>
        <p:spPr>
          <a:xfrm>
            <a:off x="3143250" y="4071938"/>
            <a:ext cx="5715000" cy="1077912"/>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50000"/>
              </a:spcBef>
              <a:buClrTx/>
              <a:buSzTx/>
              <a:buFont typeface="Arial" panose="020B0604020202020204" pitchFamily="34" charset="0"/>
              <a:buNone/>
            </a:pPr>
            <a:r>
              <a:rPr lang="zh-CN" altLang="en-US" sz="1600"/>
              <a:t>按来源和用途来加以划分的。</a:t>
            </a:r>
            <a:r>
              <a:rPr lang="zh-CN" altLang="en-US" sz="1600" b="1">
                <a:solidFill>
                  <a:srgbClr val="FF0000"/>
                </a:solidFill>
              </a:rPr>
              <a:t>贸易外汇</a:t>
            </a:r>
            <a:r>
              <a:rPr lang="zh-CN" altLang="en-US" sz="1600"/>
              <a:t>是指由国际商品交换引起收支的外汇。出口贸易赚取外汇，进口贸易支付外汇，伴随着进出口贸易的外汇收支就是贸易外汇收支。</a:t>
            </a:r>
            <a:r>
              <a:rPr lang="zh-CN" altLang="en-US" sz="1600" b="1">
                <a:solidFill>
                  <a:srgbClr val="FF0000"/>
                </a:solidFill>
              </a:rPr>
              <a:t>非贸易外汇</a:t>
            </a:r>
            <a:r>
              <a:rPr lang="zh-CN" altLang="en-US" sz="1600"/>
              <a:t>是由商品输入输出以外的其它贸易往来引起收付的外汇。</a:t>
            </a:r>
            <a:endParaRPr lang="en-US" altLang="zh-CN" sz="1600" b="1">
              <a:solidFill>
                <a:srgbClr val="000000"/>
              </a:solidFill>
            </a:endParaRPr>
          </a:p>
        </p:txBody>
      </p:sp>
      <p:sp>
        <p:nvSpPr>
          <p:cNvPr id="52232" name="Text Box 8"/>
          <p:cNvSpPr txBox="1"/>
          <p:nvPr/>
        </p:nvSpPr>
        <p:spPr>
          <a:xfrm>
            <a:off x="3143250" y="5072063"/>
            <a:ext cx="5715000" cy="1570037"/>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50000"/>
              </a:spcBef>
              <a:buClrTx/>
              <a:buSzTx/>
              <a:buFont typeface="Arial" panose="020B0604020202020204" pitchFamily="34" charset="0"/>
              <a:buNone/>
            </a:pPr>
            <a:r>
              <a:rPr lang="zh-CN" altLang="en-US" sz="1600" b="1">
                <a:solidFill>
                  <a:srgbClr val="FF0000"/>
                </a:solidFill>
              </a:rPr>
              <a:t>外汇额度</a:t>
            </a:r>
            <a:r>
              <a:rPr lang="zh-CN" altLang="en-US" sz="1600"/>
              <a:t>是一种占有和使用自由外汇的权利，即外汇指标。外汇留成是指实行外汇管理的国家，为达到一定的经济目的，对部门、企业单位收入的外汇，按照规定的范围和比例，在国家、地方和收汇单位之间进行分配，给部门、企业和单位留有一部分外汇或外汇使用权。分配给地方单位的这部分外汇就是</a:t>
            </a:r>
            <a:r>
              <a:rPr lang="zh-CN" altLang="en-US" sz="1600" b="1">
                <a:solidFill>
                  <a:srgbClr val="FF0000"/>
                </a:solidFill>
              </a:rPr>
              <a:t>外汇留成</a:t>
            </a:r>
            <a:r>
              <a:rPr lang="zh-CN" altLang="en-US" sz="1600"/>
              <a:t>。</a:t>
            </a:r>
            <a:endParaRPr lang="en-US" altLang="zh-CN" sz="1600" b="1">
              <a:solidFill>
                <a:srgbClr val="000000"/>
              </a:solidFill>
            </a:endParaRPr>
          </a:p>
        </p:txBody>
      </p:sp>
      <p:grpSp>
        <p:nvGrpSpPr>
          <p:cNvPr id="52233" name="Group 13"/>
          <p:cNvGrpSpPr/>
          <p:nvPr/>
        </p:nvGrpSpPr>
        <p:grpSpPr>
          <a:xfrm>
            <a:off x="928688" y="4759325"/>
            <a:ext cx="2295525" cy="1955800"/>
            <a:chOff x="0" y="0"/>
            <a:chExt cx="1161" cy="1539"/>
          </a:xfrm>
        </p:grpSpPr>
        <p:sp>
          <p:nvSpPr>
            <p:cNvPr id="52243" name="Oval 14"/>
            <p:cNvSpPr/>
            <p:nvPr/>
          </p:nvSpPr>
          <p:spPr>
            <a:xfrm>
              <a:off x="0" y="1166"/>
              <a:ext cx="1159" cy="362"/>
            </a:xfrm>
            <a:prstGeom prst="ellipse">
              <a:avLst/>
            </a:prstGeom>
            <a:gradFill rotWithShape="1">
              <a:gsLst>
                <a:gs pos="0">
                  <a:srgbClr val="E5EBD5"/>
                </a:gs>
                <a:gs pos="50000">
                  <a:srgbClr val="C1CF9D"/>
                </a:gs>
                <a:gs pos="100000">
                  <a:srgbClr val="E5EBD5"/>
                </a:gs>
              </a:gsLst>
              <a:lin ang="0" scaled="1"/>
              <a:tileRect/>
            </a:gra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16" name="AutoShape 15"/>
            <p:cNvSpPr>
              <a:spLocks noChangeArrowheads="1"/>
            </p:cNvSpPr>
            <p:nvPr/>
          </p:nvSpPr>
          <p:spPr bwMode="auto">
            <a:xfrm>
              <a:off x="2" y="0"/>
              <a:ext cx="1159" cy="1539"/>
            </a:xfrm>
            <a:prstGeom prst="can">
              <a:avLst>
                <a:gd name="adj" fmla="val 33197"/>
              </a:avLst>
            </a:prstGeom>
            <a:gradFill rotWithShape="1">
              <a:gsLst>
                <a:gs pos="0">
                  <a:schemeClr val="accent1">
                    <a:alpha val="50000"/>
                  </a:schemeClr>
                </a:gs>
                <a:gs pos="50000">
                  <a:srgbClr val="2E3167"/>
                </a:gs>
                <a:gs pos="100000">
                  <a:schemeClr val="accent1">
                    <a:alpha val="50000"/>
                  </a:schemeClr>
                </a:gs>
              </a:gsLst>
              <a:lin ang="0" scaled="1"/>
            </a:gradFill>
            <a:ln w="9525">
              <a:noFill/>
              <a:rou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grpSp>
        <p:nvGrpSpPr>
          <p:cNvPr id="52234" name="Group 16"/>
          <p:cNvGrpSpPr/>
          <p:nvPr/>
        </p:nvGrpSpPr>
        <p:grpSpPr>
          <a:xfrm>
            <a:off x="928688" y="3524250"/>
            <a:ext cx="2295525" cy="1955800"/>
            <a:chOff x="0" y="0"/>
            <a:chExt cx="1161" cy="1539"/>
          </a:xfrm>
        </p:grpSpPr>
        <p:sp>
          <p:nvSpPr>
            <p:cNvPr id="52241" name="Oval 17"/>
            <p:cNvSpPr/>
            <p:nvPr/>
          </p:nvSpPr>
          <p:spPr>
            <a:xfrm>
              <a:off x="0" y="1166"/>
              <a:ext cx="1159" cy="362"/>
            </a:xfrm>
            <a:prstGeom prst="ellipse">
              <a:avLst/>
            </a:prstGeom>
            <a:gradFill rotWithShape="1">
              <a:gsLst>
                <a:gs pos="0">
                  <a:srgbClr val="E5EBD5"/>
                </a:gs>
                <a:gs pos="50000">
                  <a:srgbClr val="C1CF9D"/>
                </a:gs>
                <a:gs pos="100000">
                  <a:srgbClr val="E5EBD5"/>
                </a:gs>
              </a:gsLst>
              <a:lin ang="0" scaled="1"/>
              <a:tileRect/>
            </a:gra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19" name="AutoShape 18"/>
            <p:cNvSpPr>
              <a:spLocks noChangeArrowheads="1"/>
            </p:cNvSpPr>
            <p:nvPr/>
          </p:nvSpPr>
          <p:spPr bwMode="auto">
            <a:xfrm>
              <a:off x="2" y="0"/>
              <a:ext cx="1159" cy="1539"/>
            </a:xfrm>
            <a:prstGeom prst="can">
              <a:avLst>
                <a:gd name="adj" fmla="val 33197"/>
              </a:avLst>
            </a:prstGeom>
            <a:gradFill rotWithShape="1">
              <a:gsLst>
                <a:gs pos="0">
                  <a:schemeClr val="folHlink">
                    <a:alpha val="50000"/>
                  </a:schemeClr>
                </a:gs>
                <a:gs pos="50000">
                  <a:srgbClr val="434E51"/>
                </a:gs>
                <a:gs pos="100000">
                  <a:schemeClr val="folHlink">
                    <a:alpha val="50000"/>
                  </a:schemeClr>
                </a:gs>
              </a:gsLst>
              <a:lin ang="0" scaled="1"/>
            </a:gradFill>
            <a:ln w="9525">
              <a:noFill/>
              <a:rou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grpSp>
        <p:nvGrpSpPr>
          <p:cNvPr id="52235" name="Group 19"/>
          <p:cNvGrpSpPr/>
          <p:nvPr/>
        </p:nvGrpSpPr>
        <p:grpSpPr>
          <a:xfrm>
            <a:off x="928688" y="2330450"/>
            <a:ext cx="2295525" cy="1955800"/>
            <a:chOff x="0" y="0"/>
            <a:chExt cx="1161" cy="1539"/>
          </a:xfrm>
        </p:grpSpPr>
        <p:sp>
          <p:nvSpPr>
            <p:cNvPr id="52239" name="Oval 20"/>
            <p:cNvSpPr/>
            <p:nvPr/>
          </p:nvSpPr>
          <p:spPr>
            <a:xfrm>
              <a:off x="0" y="1166"/>
              <a:ext cx="1159" cy="362"/>
            </a:xfrm>
            <a:prstGeom prst="ellipse">
              <a:avLst/>
            </a:prstGeom>
            <a:gradFill rotWithShape="1">
              <a:gsLst>
                <a:gs pos="0">
                  <a:srgbClr val="E5EBD5"/>
                </a:gs>
                <a:gs pos="50000">
                  <a:srgbClr val="C1CF9D"/>
                </a:gs>
                <a:gs pos="100000">
                  <a:srgbClr val="E5EBD5"/>
                </a:gs>
              </a:gsLst>
              <a:lin ang="0" scaled="1"/>
              <a:tileRect/>
            </a:gradFill>
            <a:ln w="9525">
              <a:noFill/>
            </a:ln>
          </p:spPr>
          <p:txBody>
            <a:bodyPr wrap="none" anchor="ct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 typeface="Arial" panose="020B0604020202020204" pitchFamily="34" charset="0"/>
                <a:buNone/>
              </a:pPr>
              <a:endParaRPr lang="zh-CN" altLang="en-US" sz="1800"/>
            </a:p>
          </p:txBody>
        </p:sp>
        <p:sp>
          <p:nvSpPr>
            <p:cNvPr id="22" name="AutoShape 21"/>
            <p:cNvSpPr>
              <a:spLocks noChangeArrowheads="1"/>
            </p:cNvSpPr>
            <p:nvPr/>
          </p:nvSpPr>
          <p:spPr bwMode="auto">
            <a:xfrm>
              <a:off x="2" y="0"/>
              <a:ext cx="1159" cy="1539"/>
            </a:xfrm>
            <a:prstGeom prst="can">
              <a:avLst>
                <a:gd name="adj" fmla="val 33197"/>
              </a:avLst>
            </a:prstGeom>
            <a:gradFill rotWithShape="1">
              <a:gsLst>
                <a:gs pos="0">
                  <a:schemeClr val="accent2">
                    <a:alpha val="50000"/>
                  </a:schemeClr>
                </a:gs>
                <a:gs pos="50000">
                  <a:srgbClr val="0D515A"/>
                </a:gs>
                <a:gs pos="100000">
                  <a:schemeClr val="accent2">
                    <a:alpha val="50000"/>
                  </a:schemeClr>
                </a:gs>
              </a:gsLst>
              <a:lin ang="0" scaled="1"/>
            </a:gradFill>
            <a:ln w="9525">
              <a:noFill/>
              <a:round/>
            </a:ln>
          </p:spPr>
          <p:txBody>
            <a:bodyPr wrap="none" anchor="ctr"/>
            <a:lstStyle/>
            <a:p>
              <a:pPr marL="0" marR="0" lvl="0" indent="0" algn="l" defTabSz="914400" rtl="0" eaLnBrk="1" fontAlgn="base" latinLnBrk="0" hangingPunct="1">
                <a:lnSpc>
                  <a:spcPct val="100000"/>
                </a:lnSpc>
                <a:spcBef>
                  <a:spcPct val="0"/>
                </a:spcBef>
                <a:spcAft>
                  <a:spcPct val="0"/>
                </a:spcAft>
                <a:buClrTx/>
                <a:buSzTx/>
                <a:buFontTx/>
                <a:buNone/>
                <a:defRPr/>
              </a:pPr>
              <a:endParaRPr kumimoji="0" lang="zh-CN" altLang="en-US" sz="1800" b="0" i="0" u="none" strike="noStrike" kern="1200" cap="none" spc="0" normalizeH="0" baseline="0" noProof="0">
                <a:ln>
                  <a:noFill/>
                </a:ln>
                <a:solidFill>
                  <a:schemeClr val="tx1"/>
                </a:solidFill>
                <a:effectLst/>
                <a:uLnTx/>
                <a:uFillTx/>
                <a:latin typeface="Arial" panose="020B0604020202020204" pitchFamily="34" charset="0"/>
                <a:ea typeface="宋体" panose="02010600030101010101" pitchFamily="2" charset="-122"/>
                <a:cs typeface="+mn-cs"/>
              </a:endParaRPr>
            </a:p>
          </p:txBody>
        </p:sp>
      </p:grpSp>
      <p:sp>
        <p:nvSpPr>
          <p:cNvPr id="52236" name="Text Box 22"/>
          <p:cNvSpPr txBox="1"/>
          <p:nvPr/>
        </p:nvSpPr>
        <p:spPr>
          <a:xfrm>
            <a:off x="1011238" y="3198813"/>
            <a:ext cx="2128837" cy="830262"/>
          </a:xfrm>
          <a:prstGeom prst="rect">
            <a:avLst/>
          </a:prstGeom>
          <a:noFill/>
          <a:ln w="9525">
            <a:noFill/>
          </a:ln>
          <a:effectLst>
            <a:outerShdw dist="17961" dir="2699999" algn="ctr" rotWithShape="0">
              <a:srgbClr val="003300">
                <a:alpha val="50000"/>
              </a:srgbClr>
            </a:outerShdw>
          </a:effectLst>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Tx/>
              <a:buNone/>
            </a:pPr>
            <a:r>
              <a:rPr lang="en-US" altLang="zh-CN" sz="2400"/>
              <a:t>1.</a:t>
            </a:r>
            <a:r>
              <a:rPr lang="zh-CN" altLang="zh-CN" sz="2400" b="1">
                <a:solidFill>
                  <a:srgbClr val="FF0000"/>
                </a:solidFill>
              </a:rPr>
              <a:t>自由外汇和记账外汇</a:t>
            </a:r>
            <a:endParaRPr lang="zh-CN" altLang="zh-CN" sz="2400" b="1">
              <a:solidFill>
                <a:srgbClr val="FF0000"/>
              </a:solidFill>
            </a:endParaRPr>
          </a:p>
        </p:txBody>
      </p:sp>
      <p:sp>
        <p:nvSpPr>
          <p:cNvPr id="52237" name="Text Box 23"/>
          <p:cNvSpPr txBox="1"/>
          <p:nvPr/>
        </p:nvSpPr>
        <p:spPr>
          <a:xfrm>
            <a:off x="1085850" y="4456113"/>
            <a:ext cx="2128838" cy="830262"/>
          </a:xfrm>
          <a:prstGeom prst="rect">
            <a:avLst/>
          </a:prstGeom>
          <a:noFill/>
          <a:ln w="9525">
            <a:noFill/>
          </a:ln>
          <a:effectLst>
            <a:outerShdw dist="17961" dir="2699999" algn="ctr" rotWithShape="0">
              <a:srgbClr val="003300">
                <a:alpha val="50000"/>
              </a:srgbClr>
            </a:outerShdw>
          </a:effectLst>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Tx/>
              <a:buNone/>
            </a:pPr>
            <a:r>
              <a:rPr lang="en-US" altLang="zh-CN" sz="2400"/>
              <a:t>2.</a:t>
            </a:r>
            <a:r>
              <a:rPr lang="zh-CN" altLang="zh-CN" sz="2400" b="1">
                <a:solidFill>
                  <a:srgbClr val="FF0000"/>
                </a:solidFill>
              </a:rPr>
              <a:t>贸易外汇和非贸易外汇</a:t>
            </a:r>
            <a:endParaRPr lang="zh-CN" altLang="zh-CN" sz="2400" b="1">
              <a:solidFill>
                <a:srgbClr val="FF0000"/>
              </a:solidFill>
            </a:endParaRPr>
          </a:p>
        </p:txBody>
      </p:sp>
      <p:sp>
        <p:nvSpPr>
          <p:cNvPr id="52238" name="Text Box 24"/>
          <p:cNvSpPr txBox="1"/>
          <p:nvPr/>
        </p:nvSpPr>
        <p:spPr>
          <a:xfrm>
            <a:off x="1071563" y="5527675"/>
            <a:ext cx="2128837" cy="830263"/>
          </a:xfrm>
          <a:prstGeom prst="rect">
            <a:avLst/>
          </a:prstGeom>
          <a:noFill/>
          <a:ln w="9525">
            <a:noFill/>
          </a:ln>
          <a:effectLst>
            <a:outerShdw dist="17961" dir="2699999" algn="ctr" rotWithShape="0">
              <a:srgbClr val="003300">
                <a:alpha val="50000"/>
              </a:srgbClr>
            </a:outerShdw>
          </a:effectLst>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eaLnBrk="1" hangingPunct="1">
              <a:spcBef>
                <a:spcPct val="0"/>
              </a:spcBef>
              <a:buClrTx/>
              <a:buSzTx/>
              <a:buFontTx/>
              <a:buNone/>
            </a:pPr>
            <a:r>
              <a:rPr lang="en-US" altLang="zh-CN" sz="2400"/>
              <a:t>3.</a:t>
            </a:r>
            <a:r>
              <a:rPr lang="zh-CN" altLang="zh-CN" sz="2400" b="1">
                <a:solidFill>
                  <a:srgbClr val="FF0000"/>
                </a:solidFill>
              </a:rPr>
              <a:t>外汇额度和留成外汇</a:t>
            </a:r>
            <a:endParaRPr lang="zh-CN" altLang="zh-CN" sz="2400" b="1">
              <a:solidFill>
                <a:srgbClr val="FF0000"/>
              </a:solidFill>
            </a:endParaRPr>
          </a:p>
        </p:txBody>
      </p:sp>
    </p:spTree>
  </p:cSld>
  <p:clrMapOvr>
    <a:masterClrMapping/>
  </p:clrMapOvr>
  <p:transition>
    <p:wheel spokes="2"/>
    <p:sndAc>
      <p:stSnd>
        <p:snd r:embed="rId1" name="camera.wav"/>
      </p:stSnd>
    </p:sndAc>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9" name="标题 1"/>
          <p:cNvSpPr>
            <a:spLocks noGrp="1"/>
          </p:cNvSpPr>
          <p:nvPr>
            <p:ph type="title"/>
          </p:nvPr>
        </p:nvSpPr>
        <p:spPr/>
        <p:txBody>
          <a:bodyPr vert="horz" wrap="square" lIns="91440" tIns="45720" rIns="91440" bIns="45720" anchor="b"/>
          <a:p>
            <a:r>
              <a:rPr lang="zh-CN" altLang="en-US" sz="3200"/>
              <a:t>二、外汇收支统计</a:t>
            </a:r>
            <a:endParaRPr lang="zh-CN" altLang="en-US" sz="3200"/>
          </a:p>
        </p:txBody>
      </p:sp>
      <p:sp>
        <p:nvSpPr>
          <p:cNvPr id="53250" name="内容占位符 2"/>
          <p:cNvSpPr>
            <a:spLocks noGrp="1"/>
          </p:cNvSpPr>
          <p:nvPr>
            <p:ph idx="1"/>
          </p:nvPr>
        </p:nvSpPr>
        <p:spPr>
          <a:xfrm>
            <a:off x="1258888" y="1571625"/>
            <a:ext cx="7670800" cy="5000625"/>
          </a:xfrm>
        </p:spPr>
        <p:txBody>
          <a:bodyPr vert="horz" wrap="square" lIns="91440" tIns="45720" rIns="91440" bIns="45720" anchor="t"/>
          <a:p>
            <a:pPr>
              <a:buNone/>
            </a:pPr>
            <a:r>
              <a:rPr lang="en-US" altLang="zh-CN" sz="2000"/>
              <a:t>   (</a:t>
            </a:r>
            <a:r>
              <a:rPr lang="zh-CN" altLang="en-US" sz="2000"/>
              <a:t>一</a:t>
            </a:r>
            <a:r>
              <a:rPr lang="en-US" altLang="zh-CN" sz="2000"/>
              <a:t>)</a:t>
            </a:r>
            <a:r>
              <a:rPr lang="zh-CN" altLang="en-US" sz="2000"/>
              <a:t>外汇收支统计的概念</a:t>
            </a:r>
            <a:endParaRPr lang="zh-CN" altLang="en-US" sz="2000"/>
          </a:p>
          <a:p>
            <a:r>
              <a:rPr lang="en-US" altLang="zh-CN" sz="2000"/>
              <a:t>1. </a:t>
            </a:r>
            <a:r>
              <a:rPr lang="zh-CN" altLang="en-US" sz="2000"/>
              <a:t>外汇收支</a:t>
            </a:r>
            <a:endParaRPr lang="en-US" altLang="zh-CN" sz="2000"/>
          </a:p>
          <a:p>
            <a:pPr>
              <a:buNone/>
            </a:pPr>
            <a:r>
              <a:rPr lang="en-US" altLang="en-US" sz="1800"/>
              <a:t>    </a:t>
            </a:r>
            <a:r>
              <a:rPr lang="zh-CN" altLang="en-US" sz="1800"/>
              <a:t>外汇收支是指一个国家在一定时期内（通常是一年）用对方可接受的货币必须同其它国家立即结清的各种到期支付的款项。它是以支付为基础的国际收支，是狭义的国家收支。</a:t>
            </a:r>
            <a:endParaRPr lang="zh-CN" altLang="en-US" sz="1800"/>
          </a:p>
          <a:p>
            <a:r>
              <a:rPr lang="en-US" altLang="zh-CN" sz="2000"/>
              <a:t>2. </a:t>
            </a:r>
            <a:r>
              <a:rPr lang="zh-CN" altLang="en-US" sz="2000"/>
              <a:t>外汇收支统计与国际收支统计的关系</a:t>
            </a:r>
            <a:endParaRPr lang="zh-CN" altLang="en-US" sz="2000"/>
          </a:p>
          <a:p>
            <a:pPr>
              <a:buNone/>
            </a:pPr>
            <a:r>
              <a:rPr lang="en-US" altLang="en-US" sz="1600"/>
              <a:t>    </a:t>
            </a:r>
            <a:r>
              <a:rPr lang="zh-CN" altLang="en-US" sz="1600"/>
              <a:t>外汇收支统计与国际收支统计有着十分密切的关系，同时二者又有着重大的差别，主要表现在统计范围、统计时间和统计方法上的差别。</a:t>
            </a:r>
            <a:endParaRPr lang="en-US" altLang="zh-CN" sz="1600" b="1"/>
          </a:p>
          <a:p>
            <a:pPr>
              <a:buNone/>
            </a:pPr>
            <a:r>
              <a:rPr lang="en-US" altLang="zh-CN" sz="1600" b="1"/>
              <a:t>    (1)</a:t>
            </a:r>
            <a:r>
              <a:rPr lang="zh-CN" altLang="en-US" sz="1600" b="1"/>
              <a:t>就统计范围而言</a:t>
            </a:r>
            <a:endParaRPr lang="en-US" altLang="zh-CN" sz="1600" b="1"/>
          </a:p>
          <a:p>
            <a:pPr>
              <a:buNone/>
            </a:pPr>
            <a:r>
              <a:rPr lang="en-US" altLang="zh-CN" sz="1600"/>
              <a:t>      </a:t>
            </a:r>
            <a:r>
              <a:rPr lang="zh-CN" altLang="en-US" sz="1600"/>
              <a:t>外汇收支统计只包括各种收支中必须立即结清和支付的那一部分款项。</a:t>
            </a:r>
            <a:endParaRPr lang="en-US" altLang="zh-CN" sz="1600"/>
          </a:p>
          <a:p>
            <a:pPr>
              <a:buNone/>
            </a:pPr>
            <a:r>
              <a:rPr lang="en-US" altLang="en-US" sz="1600" b="1"/>
              <a:t>   </a:t>
            </a:r>
            <a:r>
              <a:rPr lang="en-US" altLang="zh-CN" sz="1600" b="1"/>
              <a:t> (2)</a:t>
            </a:r>
            <a:r>
              <a:rPr lang="zh-CN" altLang="en-US" sz="1600" b="1"/>
              <a:t>就统计时间而言</a:t>
            </a:r>
            <a:endParaRPr lang="en-US" altLang="zh-CN" sz="1600" b="1"/>
          </a:p>
          <a:p>
            <a:pPr>
              <a:buNone/>
            </a:pPr>
            <a:r>
              <a:rPr lang="en-US" altLang="zh-CN" sz="1600"/>
              <a:t>      </a:t>
            </a:r>
            <a:r>
              <a:rPr lang="zh-CN" altLang="en-US" sz="1600"/>
              <a:t>国际收支统计是以所有权转移为记录的时间，外汇收支统计则是在这种行为发生后才进行统计。</a:t>
            </a:r>
            <a:endParaRPr lang="zh-CN" altLang="en-US" sz="1600" b="1"/>
          </a:p>
          <a:p>
            <a:pPr>
              <a:buNone/>
            </a:pPr>
            <a:r>
              <a:rPr lang="en-US" altLang="zh-CN" sz="1600" b="1"/>
              <a:t>    (3)</a:t>
            </a:r>
            <a:r>
              <a:rPr lang="zh-CN" altLang="en-US" sz="1600" b="1"/>
              <a:t>就统计方法而言</a:t>
            </a:r>
            <a:endParaRPr lang="en-US" altLang="zh-CN" sz="1600" b="1"/>
          </a:p>
          <a:p>
            <a:pPr>
              <a:buNone/>
            </a:pPr>
            <a:r>
              <a:rPr lang="en-US" altLang="zh-CN" sz="1600"/>
              <a:t>      </a:t>
            </a:r>
            <a:r>
              <a:rPr lang="zh-CN" altLang="en-US" sz="1600"/>
              <a:t>国际收支采用复式簿记法，即借贷双方需保持平衡，而外汇收支则是一种实际记录法，收入、支出分别记录，收支项目的差距以收支差额体现。</a:t>
            </a:r>
            <a:endParaRPr lang="zh-CN" altLang="en-US" sz="1600" b="1"/>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p:sp>
        <p:nvSpPr>
          <p:cNvPr id="54274" name="标题 1"/>
          <p:cNvSpPr>
            <a:spLocks noGrp="1"/>
          </p:cNvSpPr>
          <p:nvPr>
            <p:ph type="title"/>
          </p:nvPr>
        </p:nvSpPr>
        <p:spPr/>
        <p:txBody>
          <a:bodyPr vert="horz" wrap="square" lIns="91440" tIns="45720" rIns="91440" bIns="45720" anchor="b"/>
          <a:p>
            <a:endParaRPr lang="zh-CN" altLang="en-US"/>
          </a:p>
        </p:txBody>
      </p:sp>
      <p:sp>
        <p:nvSpPr>
          <p:cNvPr id="54275" name="内容占位符 2"/>
          <p:cNvSpPr txBox="1"/>
          <p:nvPr/>
        </p:nvSpPr>
        <p:spPr>
          <a:xfrm>
            <a:off x="1370013" y="1700213"/>
            <a:ext cx="7929562" cy="2971800"/>
          </a:xfrm>
          <a:prstGeom prst="rect">
            <a:avLst/>
          </a:prstGeom>
          <a:noFill/>
          <a:ln w="9525">
            <a:noFill/>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42900" lvl="0" indent="-342900">
              <a:buNone/>
            </a:pPr>
            <a:r>
              <a:rPr lang="en-US" altLang="zh-CN" sz="2400"/>
              <a:t> (</a:t>
            </a:r>
            <a:r>
              <a:rPr lang="zh-CN" altLang="zh-CN" sz="2400"/>
              <a:t>二</a:t>
            </a:r>
            <a:r>
              <a:rPr lang="en-US" altLang="zh-CN" sz="2400"/>
              <a:t>)</a:t>
            </a:r>
            <a:r>
              <a:rPr lang="zh-CN" altLang="zh-CN" sz="2400"/>
              <a:t>我国外汇收支统计制度的历史沿革</a:t>
            </a:r>
            <a:endParaRPr lang="zh-CN" altLang="zh-CN" sz="2400"/>
          </a:p>
          <a:p>
            <a:pPr marL="342900" lvl="0" indent="-342900">
              <a:buChar char="¡"/>
            </a:pPr>
            <a:r>
              <a:rPr lang="en-US" altLang="zh-CN" sz="2000"/>
              <a:t>1.</a:t>
            </a:r>
            <a:r>
              <a:rPr lang="zh-CN" altLang="zh-CN" sz="1800" b="1">
                <a:solidFill>
                  <a:srgbClr val="FF0000"/>
                </a:solidFill>
              </a:rPr>
              <a:t>第一阶段：</a:t>
            </a:r>
            <a:r>
              <a:rPr lang="en-US" altLang="zh-CN" sz="1800" b="1">
                <a:solidFill>
                  <a:srgbClr val="FF0000"/>
                </a:solidFill>
              </a:rPr>
              <a:t>1950</a:t>
            </a:r>
            <a:r>
              <a:rPr lang="zh-CN" altLang="zh-CN" sz="1800" b="1">
                <a:solidFill>
                  <a:srgbClr val="FF0000"/>
                </a:solidFill>
              </a:rPr>
              <a:t>年—</a:t>
            </a:r>
            <a:r>
              <a:rPr lang="en-US" altLang="zh-CN" sz="1800" b="1">
                <a:solidFill>
                  <a:srgbClr val="FF0000"/>
                </a:solidFill>
              </a:rPr>
              <a:t>1978</a:t>
            </a:r>
            <a:r>
              <a:rPr lang="zh-CN" altLang="zh-CN" sz="1800" b="1">
                <a:solidFill>
                  <a:srgbClr val="FF0000"/>
                </a:solidFill>
              </a:rPr>
              <a:t>年</a:t>
            </a:r>
            <a:endParaRPr lang="en-US" altLang="zh-CN" sz="2000" b="1">
              <a:solidFill>
                <a:srgbClr val="FF0000"/>
              </a:solidFill>
            </a:endParaRPr>
          </a:p>
          <a:p>
            <a:pPr marL="342900" lvl="0" indent="-342900">
              <a:buChar char="¡"/>
            </a:pPr>
            <a:r>
              <a:rPr lang="en-US" altLang="zh-CN" sz="2000"/>
              <a:t>2.</a:t>
            </a:r>
            <a:r>
              <a:rPr lang="zh-CN" altLang="zh-CN" sz="1800" b="1">
                <a:solidFill>
                  <a:srgbClr val="FF0000"/>
                </a:solidFill>
              </a:rPr>
              <a:t>第二阶段：</a:t>
            </a:r>
            <a:r>
              <a:rPr lang="en-US" altLang="zh-CN" sz="1800" b="1">
                <a:solidFill>
                  <a:srgbClr val="FF0000"/>
                </a:solidFill>
              </a:rPr>
              <a:t>1979</a:t>
            </a:r>
            <a:r>
              <a:rPr lang="zh-CN" altLang="zh-CN" sz="1800" b="1">
                <a:solidFill>
                  <a:srgbClr val="FF0000"/>
                </a:solidFill>
              </a:rPr>
              <a:t>年—</a:t>
            </a:r>
            <a:r>
              <a:rPr lang="en-US" altLang="zh-CN" sz="1800" b="1">
                <a:solidFill>
                  <a:srgbClr val="FF0000"/>
                </a:solidFill>
              </a:rPr>
              <a:t>1993</a:t>
            </a:r>
            <a:r>
              <a:rPr lang="zh-CN" altLang="zh-CN" sz="1800" b="1">
                <a:solidFill>
                  <a:srgbClr val="FF0000"/>
                </a:solidFill>
              </a:rPr>
              <a:t>年</a:t>
            </a:r>
            <a:endParaRPr lang="en-US" altLang="zh-CN" sz="1800" b="1">
              <a:solidFill>
                <a:srgbClr val="FF0000"/>
              </a:solidFill>
            </a:endParaRPr>
          </a:p>
          <a:p>
            <a:pPr marL="342900" lvl="0" indent="-342900">
              <a:buChar char="¡"/>
            </a:pPr>
            <a:r>
              <a:rPr lang="en-US" altLang="zh-CN" sz="1800"/>
              <a:t>3.</a:t>
            </a:r>
            <a:r>
              <a:rPr lang="zh-CN" altLang="zh-CN" sz="1800" b="1">
                <a:solidFill>
                  <a:srgbClr val="FF0000"/>
                </a:solidFill>
              </a:rPr>
              <a:t>第三阶段：</a:t>
            </a:r>
            <a:r>
              <a:rPr lang="en-US" altLang="zh-CN" sz="1800" b="1">
                <a:solidFill>
                  <a:srgbClr val="FF0000"/>
                </a:solidFill>
              </a:rPr>
              <a:t>1994</a:t>
            </a:r>
            <a:r>
              <a:rPr lang="zh-CN" altLang="zh-CN" sz="1800" b="1">
                <a:solidFill>
                  <a:srgbClr val="FF0000"/>
                </a:solidFill>
              </a:rPr>
              <a:t>年</a:t>
            </a:r>
            <a:r>
              <a:rPr lang="en-US" altLang="zh-CN" sz="1800" b="1">
                <a:solidFill>
                  <a:srgbClr val="FF0000"/>
                </a:solidFill>
              </a:rPr>
              <a:t>4</a:t>
            </a:r>
            <a:r>
              <a:rPr lang="zh-CN" altLang="zh-CN" sz="1800" b="1">
                <a:solidFill>
                  <a:srgbClr val="FF0000"/>
                </a:solidFill>
              </a:rPr>
              <a:t>月</a:t>
            </a:r>
            <a:r>
              <a:rPr lang="en-US" altLang="zh-CN" sz="1800" b="1">
                <a:solidFill>
                  <a:srgbClr val="FF0000"/>
                </a:solidFill>
              </a:rPr>
              <a:t>1</a:t>
            </a:r>
            <a:r>
              <a:rPr lang="zh-CN" altLang="zh-CN" sz="1800" b="1">
                <a:solidFill>
                  <a:srgbClr val="FF0000"/>
                </a:solidFill>
              </a:rPr>
              <a:t>日至今</a:t>
            </a:r>
            <a:endParaRPr lang="en-US" altLang="zh-CN" sz="1800" b="1">
              <a:solidFill>
                <a:srgbClr val="FF0000"/>
              </a:solidFill>
            </a:endParaRPr>
          </a:p>
        </p:txBody>
      </p:sp>
    </p:spTree>
  </p:cSld>
  <p:clrMapOvr>
    <a:overrideClrMapping bg1="lt1" tx1="dk1" bg2="lt2" tx2="dk2" accent1="accent1" accent2="accent2" accent3="accent3" accent4="accent4" accent5="accent5" accent6="accent6" hlink="hlink" folHlink="folHlink"/>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8433" name="标题 1"/>
          <p:cNvSpPr>
            <a:spLocks noGrp="1"/>
          </p:cNvSpPr>
          <p:nvPr>
            <p:ph type="title"/>
          </p:nvPr>
        </p:nvSpPr>
        <p:spPr/>
        <p:txBody>
          <a:bodyPr vert="horz" wrap="square" lIns="91440" tIns="45720" rIns="91440" bIns="45720" anchor="b"/>
          <a:p>
            <a:r>
              <a:rPr lang="zh-CN" altLang="en-US" sz="3200"/>
              <a:t>一、对外金融统计的概念</a:t>
            </a:r>
            <a:endParaRPr lang="zh-CN" altLang="en-US" sz="2800"/>
          </a:p>
        </p:txBody>
      </p:sp>
      <p:sp>
        <p:nvSpPr>
          <p:cNvPr id="18434" name="内容占位符 2"/>
          <p:cNvSpPr>
            <a:spLocks noGrp="1"/>
          </p:cNvSpPr>
          <p:nvPr>
            <p:ph idx="1"/>
          </p:nvPr>
        </p:nvSpPr>
        <p:spPr>
          <a:xfrm>
            <a:off x="1139825" y="1628775"/>
            <a:ext cx="7773988" cy="4032250"/>
          </a:xfrm>
        </p:spPr>
        <p:txBody>
          <a:bodyPr vert="horz" wrap="square" lIns="91440" tIns="45720" rIns="91440" bIns="45720" anchor="t"/>
          <a:p>
            <a:r>
              <a:rPr lang="en-US" altLang="zh-CN" sz="2800"/>
              <a:t>(</a:t>
            </a:r>
            <a:r>
              <a:rPr lang="zh-CN" altLang="en-US" sz="2800"/>
              <a:t>一</a:t>
            </a:r>
            <a:r>
              <a:rPr lang="en-US" altLang="zh-CN" sz="2800"/>
              <a:t>)</a:t>
            </a:r>
            <a:r>
              <a:rPr lang="zh-CN" altLang="en-US" sz="2800"/>
              <a:t>对外金融统计定义</a:t>
            </a:r>
            <a:endParaRPr lang="en-US" altLang="zh-CN" sz="2800"/>
          </a:p>
          <a:p>
            <a:pPr>
              <a:buNone/>
            </a:pPr>
            <a:r>
              <a:rPr lang="en-US" altLang="zh-CN" sz="2000"/>
              <a:t>     </a:t>
            </a:r>
            <a:r>
              <a:rPr lang="zh-CN" altLang="en-US" sz="2000"/>
              <a:t>对外金融统计是国家对外金融关系中收支活动的全面记录，包括外汇收支数字的搜集、整理和分析，是研究我国国际收支状况，进行外汇管理必不可少的工具。对外金融关系是对外关系的重要组成部分。</a:t>
            </a:r>
            <a:endParaRPr lang="zh-CN" altLang="en-US" sz="200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7" name="标题 1"/>
          <p:cNvSpPr>
            <a:spLocks noGrp="1"/>
          </p:cNvSpPr>
          <p:nvPr>
            <p:ph type="title"/>
          </p:nvPr>
        </p:nvSpPr>
        <p:spPr/>
        <p:txBody>
          <a:bodyPr vert="horz" wrap="square" lIns="91440" tIns="45720" rIns="91440" bIns="45720" anchor="b"/>
          <a:p>
            <a:endParaRPr lang="zh-CN" altLang="en-US"/>
          </a:p>
        </p:txBody>
      </p:sp>
      <p:sp>
        <p:nvSpPr>
          <p:cNvPr id="55298" name="内容占位符 2"/>
          <p:cNvSpPr>
            <a:spLocks noGrp="1"/>
          </p:cNvSpPr>
          <p:nvPr>
            <p:ph idx="1"/>
          </p:nvPr>
        </p:nvSpPr>
        <p:spPr>
          <a:xfrm>
            <a:off x="928688" y="1500188"/>
            <a:ext cx="7929562" cy="5143500"/>
          </a:xfrm>
        </p:spPr>
        <p:txBody>
          <a:bodyPr vert="horz" wrap="square" lIns="91440" tIns="45720" rIns="91440" bIns="45720" anchor="t"/>
          <a:p>
            <a:pPr eaLnBrk="1" hangingPunct="1"/>
            <a:r>
              <a:rPr lang="en-US" altLang="zh-CN" sz="2400"/>
              <a:t> (</a:t>
            </a:r>
            <a:r>
              <a:rPr lang="zh-CN" altLang="zh-CN" sz="2400"/>
              <a:t>三</a:t>
            </a:r>
            <a:r>
              <a:rPr lang="en-US" altLang="zh-CN" sz="2400"/>
              <a:t>)</a:t>
            </a:r>
            <a:r>
              <a:rPr lang="zh-CN" altLang="zh-CN" sz="2400"/>
              <a:t>结售汇统计</a:t>
            </a:r>
            <a:endParaRPr lang="en-US" altLang="zh-CN" sz="2400"/>
          </a:p>
          <a:p>
            <a:r>
              <a:rPr lang="en-US" altLang="zh-CN" sz="2000"/>
              <a:t>1.</a:t>
            </a:r>
            <a:r>
              <a:rPr lang="zh-CN" altLang="en-US" sz="1800" b="1">
                <a:solidFill>
                  <a:srgbClr val="FF0000"/>
                </a:solidFill>
              </a:rPr>
              <a:t>结售汇的概念</a:t>
            </a:r>
            <a:endParaRPr lang="en-US" altLang="zh-CN" sz="2000" b="1">
              <a:solidFill>
                <a:srgbClr val="FF0000"/>
              </a:solidFill>
            </a:endParaRPr>
          </a:p>
          <a:p>
            <a:pPr>
              <a:buNone/>
            </a:pPr>
            <a:r>
              <a:rPr lang="en-US" altLang="zh-CN" sz="2000"/>
              <a:t>     </a:t>
            </a:r>
            <a:r>
              <a:rPr lang="zh-CN" altLang="en-US" sz="1800"/>
              <a:t>结汇是指外汇收入所有者将其外汇收入出售给外汇指定银行，外汇指定</a:t>
            </a:r>
            <a:endParaRPr lang="en-US" altLang="zh-CN" sz="1800"/>
          </a:p>
          <a:p>
            <a:pPr>
              <a:buNone/>
            </a:pPr>
            <a:r>
              <a:rPr lang="zh-CN" altLang="en-US" sz="1800"/>
              <a:t>银行按一定汇率付给等值本币的行为。</a:t>
            </a:r>
            <a:endParaRPr lang="en-US" altLang="zh-CN" sz="1800"/>
          </a:p>
          <a:p>
            <a:pPr>
              <a:buNone/>
            </a:pPr>
            <a:r>
              <a:rPr lang="en-US" altLang="en-US" sz="1800"/>
              <a:t>    </a:t>
            </a:r>
            <a:r>
              <a:rPr lang="zh-CN" altLang="en-US" sz="1800"/>
              <a:t>售汇是指外汇指定银行将外汇卖给用汇单位和个人，并按一定的汇率收取等值本币的行为。</a:t>
            </a:r>
            <a:endParaRPr lang="en-US" altLang="zh-CN" sz="1800"/>
          </a:p>
          <a:p>
            <a:pPr>
              <a:buNone/>
            </a:pPr>
            <a:r>
              <a:rPr lang="en-US" altLang="en-US" sz="1800"/>
              <a:t>    </a:t>
            </a:r>
            <a:r>
              <a:rPr lang="zh-CN" altLang="en-US" sz="1800"/>
              <a:t>结汇收入与售汇支出轧差后的余额称为结售汇差额。结汇收入大于售汇支出，为顺差；反之，则为逆差。</a:t>
            </a:r>
            <a:endParaRPr lang="zh-CN" altLang="en-US" sz="1800"/>
          </a:p>
          <a:p>
            <a:r>
              <a:rPr lang="en-US" altLang="zh-CN" sz="2000"/>
              <a:t>2.</a:t>
            </a:r>
            <a:r>
              <a:rPr lang="zh-CN" altLang="en-US" sz="1800" b="1">
                <a:solidFill>
                  <a:srgbClr val="FF0000"/>
                </a:solidFill>
              </a:rPr>
              <a:t>我国的银行结售汇制度</a:t>
            </a:r>
            <a:endParaRPr lang="en-US" altLang="zh-CN" sz="1800" b="1">
              <a:solidFill>
                <a:srgbClr val="FF0000"/>
              </a:solidFill>
            </a:endParaRPr>
          </a:p>
          <a:p>
            <a:pPr>
              <a:buNone/>
            </a:pPr>
            <a:r>
              <a:rPr lang="zh-CN" altLang="en-US" sz="1800"/>
              <a:t>自</a:t>
            </a:r>
            <a:r>
              <a:rPr lang="en-US" altLang="zh-CN" sz="1800"/>
              <a:t>1994</a:t>
            </a:r>
            <a:r>
              <a:rPr lang="zh-CN" altLang="en-US" sz="1800"/>
              <a:t>年</a:t>
            </a:r>
            <a:r>
              <a:rPr lang="en-US" altLang="zh-CN" sz="1800"/>
              <a:t>1</a:t>
            </a:r>
            <a:r>
              <a:rPr lang="zh-CN" altLang="en-US" sz="1800"/>
              <a:t>月</a:t>
            </a:r>
            <a:r>
              <a:rPr lang="en-US" altLang="zh-CN" sz="1800"/>
              <a:t>1</a:t>
            </a:r>
            <a:r>
              <a:rPr lang="zh-CN" altLang="en-US" sz="1800"/>
              <a:t>日起，取消各类外汇留成、上缴和额度管理制度，对境内机构外汇收支实行银行结售汇制度。</a:t>
            </a:r>
            <a:endParaRPr lang="en-US" altLang="zh-CN" sz="1800"/>
          </a:p>
          <a:p>
            <a:pPr>
              <a:buNone/>
            </a:pPr>
            <a:r>
              <a:rPr lang="zh-CN" altLang="en-US" sz="1800"/>
              <a:t>所有外商投资企业和符合一定条件的部分中资企业可以开立外汇结算账户，</a:t>
            </a:r>
            <a:endParaRPr lang="en-US" altLang="zh-CN" sz="1800"/>
          </a:p>
          <a:p>
            <a:pPr>
              <a:buNone/>
            </a:pPr>
            <a:r>
              <a:rPr lang="zh-CN" altLang="en-US" sz="1800"/>
              <a:t>在核定的金额内保留经常项目外汇收入；境内中资机构部分非贸易外汇收入</a:t>
            </a:r>
            <a:endParaRPr lang="en-US" altLang="zh-CN" sz="1800"/>
          </a:p>
          <a:p>
            <a:pPr>
              <a:buNone/>
            </a:pPr>
            <a:r>
              <a:rPr lang="zh-CN" altLang="en-US" sz="1800"/>
              <a:t>经批准也可以保留外汇，开立外汇专用账</a:t>
            </a:r>
            <a:endParaRPr lang="en-US" altLang="zh-CN" sz="180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6321" name="标题 1"/>
          <p:cNvSpPr>
            <a:spLocks noGrp="1"/>
          </p:cNvSpPr>
          <p:nvPr>
            <p:ph type="title"/>
          </p:nvPr>
        </p:nvSpPr>
        <p:spPr/>
        <p:txBody>
          <a:bodyPr vert="horz" wrap="square" lIns="91440" tIns="45720" rIns="91440" bIns="45720" anchor="b"/>
          <a:p>
            <a:endParaRPr lang="zh-CN" altLang="en-US"/>
          </a:p>
        </p:txBody>
      </p:sp>
      <p:sp>
        <p:nvSpPr>
          <p:cNvPr id="56322" name="内容占位符 2"/>
          <p:cNvSpPr>
            <a:spLocks noGrp="1"/>
          </p:cNvSpPr>
          <p:nvPr>
            <p:ph idx="1"/>
          </p:nvPr>
        </p:nvSpPr>
        <p:spPr>
          <a:xfrm>
            <a:off x="971550" y="1827213"/>
            <a:ext cx="7921625" cy="4410075"/>
          </a:xfrm>
        </p:spPr>
        <p:txBody>
          <a:bodyPr vert="horz" wrap="square" lIns="91440" tIns="45720" rIns="91440" bIns="45720" anchor="t"/>
          <a:p>
            <a:r>
              <a:rPr lang="en-US" altLang="zh-CN" sz="2000"/>
              <a:t>3.</a:t>
            </a:r>
            <a:r>
              <a:rPr lang="zh-CN" altLang="en-US" sz="1800" b="1">
                <a:solidFill>
                  <a:srgbClr val="FF0000"/>
                </a:solidFill>
              </a:rPr>
              <a:t>结售汇统计的内容</a:t>
            </a:r>
            <a:endParaRPr lang="zh-CN" altLang="en-US" sz="1800" b="1">
              <a:solidFill>
                <a:srgbClr val="FF0000"/>
              </a:solidFill>
            </a:endParaRPr>
          </a:p>
          <a:p>
            <a:pPr>
              <a:buNone/>
            </a:pPr>
            <a:r>
              <a:rPr lang="en-US" altLang="zh-CN" sz="2000"/>
              <a:t>   (1)</a:t>
            </a:r>
            <a:r>
              <a:rPr lang="zh-CN" altLang="en-US" sz="1800" b="1"/>
              <a:t>结售汇统计分类</a:t>
            </a:r>
            <a:endParaRPr lang="en-US" altLang="zh-CN" sz="2000" b="1"/>
          </a:p>
          <a:p>
            <a:pPr>
              <a:buNone/>
            </a:pPr>
            <a:r>
              <a:rPr lang="en-US" altLang="zh-CN" sz="1800"/>
              <a:t>     </a:t>
            </a:r>
            <a:r>
              <a:rPr lang="zh-CN" altLang="en-US" sz="1800"/>
              <a:t>结售汇统计包括结汇收入和售汇支出两部分。</a:t>
            </a:r>
            <a:endParaRPr lang="en-US" altLang="zh-CN" sz="1800"/>
          </a:p>
          <a:p>
            <a:pPr>
              <a:buNone/>
            </a:pPr>
            <a:r>
              <a:rPr lang="en-US" altLang="en-US" sz="1800"/>
              <a:t>     </a:t>
            </a:r>
            <a:r>
              <a:rPr lang="zh-CN" altLang="en-US" sz="1800"/>
              <a:t>结汇收入又包括贸易收入、非贸易收入、资本收入及其它收入；</a:t>
            </a:r>
            <a:endParaRPr lang="en-US" altLang="zh-CN" sz="1800"/>
          </a:p>
          <a:p>
            <a:pPr>
              <a:buNone/>
            </a:pPr>
            <a:r>
              <a:rPr lang="en-US" altLang="en-US" sz="1800"/>
              <a:t>     </a:t>
            </a:r>
            <a:r>
              <a:rPr lang="zh-CN" altLang="en-US" sz="1800"/>
              <a:t>售汇支出又包括贸易支出、非贸易支出、资本支出及其它支出。</a:t>
            </a:r>
            <a:endParaRPr lang="zh-CN" altLang="en-US" sz="1800"/>
          </a:p>
          <a:p>
            <a:pPr>
              <a:buNone/>
            </a:pPr>
            <a:r>
              <a:rPr lang="en-US" altLang="zh-CN" sz="2000"/>
              <a:t>   (2)</a:t>
            </a:r>
            <a:r>
              <a:rPr lang="zh-CN" altLang="en-US" sz="1800" b="1"/>
              <a:t>结汇收入</a:t>
            </a:r>
            <a:endParaRPr lang="en-US" altLang="zh-CN" sz="1800" b="1"/>
          </a:p>
          <a:p>
            <a:pPr>
              <a:buNone/>
            </a:pPr>
            <a:r>
              <a:rPr lang="en-US" altLang="zh-CN" sz="1800"/>
              <a:t>     </a:t>
            </a:r>
            <a:r>
              <a:rPr lang="zh-CN" altLang="en-US" sz="1800"/>
              <a:t>结汇收入是指境内机构及个人按规定将所取得的外汇卖给外汇指定银行的</a:t>
            </a:r>
            <a:endParaRPr lang="en-US" altLang="zh-CN" sz="1800"/>
          </a:p>
          <a:p>
            <a:pPr>
              <a:buNone/>
            </a:pPr>
            <a:r>
              <a:rPr lang="zh-CN" altLang="en-US" sz="1800"/>
              <a:t>外汇收入。</a:t>
            </a:r>
            <a:endParaRPr lang="en-US" altLang="zh-CN" sz="1800"/>
          </a:p>
          <a:p>
            <a:pPr>
              <a:buNone/>
            </a:pPr>
            <a:r>
              <a:rPr lang="en-US" altLang="en-US" sz="1800"/>
              <a:t>     </a:t>
            </a:r>
            <a:r>
              <a:rPr lang="zh-CN" altLang="en-US" sz="1800"/>
              <a:t>结汇收入既包括直接结汇部分，也包括从外汇账户中转出后结汇部分。</a:t>
            </a:r>
            <a:endParaRPr lang="en-US" altLang="zh-CN" sz="1800"/>
          </a:p>
          <a:p>
            <a:pPr lvl="1">
              <a:buNone/>
            </a:pPr>
            <a:r>
              <a:rPr lang="zh-CN" altLang="zh-CN" sz="1600"/>
              <a:t>①</a:t>
            </a:r>
            <a:r>
              <a:rPr lang="zh-CN" altLang="en-US" sz="1400" b="1">
                <a:solidFill>
                  <a:srgbClr val="00B050"/>
                </a:solidFill>
              </a:rPr>
              <a:t>贸易收入</a:t>
            </a:r>
            <a:endParaRPr lang="en-US" altLang="zh-CN" sz="1600" b="1">
              <a:solidFill>
                <a:srgbClr val="00B050"/>
              </a:solidFill>
            </a:endParaRPr>
          </a:p>
          <a:p>
            <a:pPr lvl="1">
              <a:buNone/>
            </a:pPr>
            <a:r>
              <a:rPr lang="zh-CN" altLang="zh-CN" sz="1600"/>
              <a:t>②</a:t>
            </a:r>
            <a:r>
              <a:rPr lang="zh-CN" altLang="en-US" sz="1400" b="1">
                <a:solidFill>
                  <a:srgbClr val="00B050"/>
                </a:solidFill>
              </a:rPr>
              <a:t>非贸易收入</a:t>
            </a:r>
            <a:endParaRPr lang="en-US" altLang="zh-CN" sz="1400" b="1">
              <a:solidFill>
                <a:srgbClr val="00B050"/>
              </a:solidFill>
            </a:endParaRPr>
          </a:p>
          <a:p>
            <a:pPr lvl="1">
              <a:buNone/>
            </a:pPr>
            <a:r>
              <a:rPr lang="zh-CN" altLang="zh-CN" sz="1600"/>
              <a:t>③</a:t>
            </a:r>
            <a:r>
              <a:rPr lang="zh-CN" altLang="en-US" sz="1400" b="1">
                <a:solidFill>
                  <a:srgbClr val="00B050"/>
                </a:solidFill>
              </a:rPr>
              <a:t>资本收入</a:t>
            </a:r>
            <a:endParaRPr lang="en-US" altLang="zh-CN" sz="1400" b="1">
              <a:solidFill>
                <a:srgbClr val="00B050"/>
              </a:solidFill>
            </a:endParaRPr>
          </a:p>
          <a:p>
            <a:pPr lvl="1">
              <a:buNone/>
            </a:pPr>
            <a:r>
              <a:rPr lang="zh-CN" altLang="zh-CN" sz="1600"/>
              <a:t>④</a:t>
            </a:r>
            <a:r>
              <a:rPr lang="zh-CN" altLang="en-US" sz="1400" b="1">
                <a:solidFill>
                  <a:srgbClr val="00B050"/>
                </a:solidFill>
              </a:rPr>
              <a:t>其它收入</a:t>
            </a:r>
            <a:endParaRPr lang="en-US" altLang="zh-CN" sz="1400" b="1">
              <a:solidFill>
                <a:srgbClr val="00B050"/>
              </a:solidFill>
            </a:endParaRPr>
          </a:p>
          <a:p>
            <a:pPr>
              <a:buNone/>
            </a:pPr>
            <a:endParaRPr lang="en-US" altLang="zh-CN" sz="1800"/>
          </a:p>
          <a:p>
            <a:endParaRPr lang="zh-CN" altLang="en-US" sz="180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5" name="内容占位符 2"/>
          <p:cNvSpPr>
            <a:spLocks noGrp="1"/>
          </p:cNvSpPr>
          <p:nvPr>
            <p:ph idx="1"/>
          </p:nvPr>
        </p:nvSpPr>
        <p:spPr>
          <a:xfrm>
            <a:off x="755650" y="188913"/>
            <a:ext cx="7929563" cy="368300"/>
          </a:xfrm>
        </p:spPr>
        <p:txBody>
          <a:bodyPr vert="horz" wrap="square" lIns="91440" tIns="45720" rIns="91440" bIns="45720" anchor="t"/>
          <a:p>
            <a:pPr algn="ctr">
              <a:buNone/>
            </a:pPr>
            <a:r>
              <a:rPr lang="zh-CN" altLang="en-US" sz="1800" b="1"/>
              <a:t>表</a:t>
            </a:r>
            <a:r>
              <a:rPr lang="en-US" altLang="zh-CN" sz="1800" b="1"/>
              <a:t>9-4   </a:t>
            </a:r>
            <a:r>
              <a:rPr lang="zh-CN" altLang="en-US" sz="1800" b="1"/>
              <a:t>银行结售汇统计月报</a:t>
            </a:r>
            <a:r>
              <a:rPr lang="en-US" altLang="zh-CN" sz="1800" b="1"/>
              <a:t>(</a:t>
            </a:r>
            <a:r>
              <a:rPr lang="zh-CN" altLang="en-US" sz="1800" b="1"/>
              <a:t>收入部分</a:t>
            </a:r>
            <a:r>
              <a:rPr lang="en-US" altLang="zh-CN" sz="1800" b="1"/>
              <a:t>)</a:t>
            </a:r>
            <a:endParaRPr lang="en-US" altLang="zh-CN" sz="1800" b="1"/>
          </a:p>
        </p:txBody>
      </p:sp>
      <p:graphicFrame>
        <p:nvGraphicFramePr>
          <p:cNvPr id="57346" name="表格 57345"/>
          <p:cNvGraphicFramePr/>
          <p:nvPr/>
        </p:nvGraphicFramePr>
        <p:xfrm>
          <a:off x="1116013" y="557213"/>
          <a:ext cx="7859713" cy="3463925"/>
        </p:xfrm>
        <a:graphic>
          <a:graphicData uri="http://schemas.openxmlformats.org/drawingml/2006/table">
            <a:tbl>
              <a:tblPr/>
              <a:tblGrid>
                <a:gridCol w="1287463"/>
                <a:gridCol w="571500"/>
                <a:gridCol w="642937"/>
                <a:gridCol w="928688"/>
                <a:gridCol w="1481137"/>
                <a:gridCol w="982663"/>
                <a:gridCol w="982662"/>
                <a:gridCol w="982663"/>
              </a:tblGrid>
              <a:tr h="63976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indent="457200" eaLnBrk="1" hangingPunct="1">
                        <a:buNone/>
                      </a:pPr>
                      <a:endParaRPr lang="en-US" altLang="zh-CN" sz="1400" b="1">
                        <a:solidFill>
                          <a:srgbClr val="000000"/>
                        </a:solidFill>
                        <a:latin typeface="Times New Roman" panose="02020603050405020304" pitchFamily="18" charset="0"/>
                        <a:cs typeface="Times New Roman" panose="02020603050405020304" pitchFamily="18" charset="0"/>
                      </a:endParaRPr>
                    </a:p>
                    <a:p>
                      <a:pPr lvl="0" indent="457200" eaLnBrk="1" hangingPunct="1">
                        <a:buNone/>
                      </a:pPr>
                      <a:r>
                        <a:rPr lang="zh-CN" altLang="zh-CN" sz="1400" b="1">
                          <a:solidFill>
                            <a:srgbClr val="000000"/>
                          </a:solidFill>
                          <a:latin typeface="Times New Roman" panose="02020603050405020304" pitchFamily="18" charset="0"/>
                          <a:cs typeface="Times New Roman" panose="02020603050405020304" pitchFamily="18" charset="0"/>
                        </a:rPr>
                        <a:t>项目</a:t>
                      </a:r>
                      <a:endParaRPr lang="zh-CN" altLang="zh-CN" sz="2000" b="1">
                        <a:solidFill>
                          <a:srgbClr val="FFFFFF"/>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b="1">
                          <a:solidFill>
                            <a:srgbClr val="000000"/>
                          </a:solidFill>
                          <a:latin typeface="Times New Roman" panose="02020603050405020304" pitchFamily="18" charset="0"/>
                          <a:cs typeface="Times New Roman" panose="02020603050405020304" pitchFamily="18" charset="0"/>
                        </a:rPr>
                        <a:t>本月发生额</a:t>
                      </a:r>
                      <a:endParaRPr lang="zh-CN" altLang="zh-CN" sz="2000" b="1">
                        <a:solidFill>
                          <a:srgbClr val="FFFFFF"/>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b="1">
                          <a:solidFill>
                            <a:srgbClr val="000000"/>
                          </a:solidFill>
                          <a:latin typeface="Times New Roman" panose="02020603050405020304" pitchFamily="18" charset="0"/>
                          <a:cs typeface="Times New Roman" panose="02020603050405020304" pitchFamily="18" charset="0"/>
                        </a:rPr>
                        <a:t>本年累计数</a:t>
                      </a:r>
                      <a:endParaRPr lang="zh-CN" altLang="zh-CN" sz="2000" b="1">
                        <a:solidFill>
                          <a:srgbClr val="FFFFFF"/>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b="1">
                          <a:solidFill>
                            <a:srgbClr val="000000"/>
                          </a:solidFill>
                          <a:latin typeface="Times New Roman" panose="02020603050405020304" pitchFamily="18" charset="0"/>
                          <a:cs typeface="Times New Roman" panose="02020603050405020304" pitchFamily="18" charset="0"/>
                        </a:rPr>
                        <a:t>比去年同期增减比例（</a:t>
                      </a:r>
                      <a:r>
                        <a:rPr lang="en-US" altLang="zh-CN" sz="1400" b="1">
                          <a:solidFill>
                            <a:srgbClr val="000000"/>
                          </a:solidFill>
                          <a:latin typeface="Times New Roman" panose="02020603050405020304" pitchFamily="18" charset="0"/>
                          <a:cs typeface="Times New Roman" panose="02020603050405020304" pitchFamily="18" charset="0"/>
                        </a:rPr>
                        <a:t>%</a:t>
                      </a:r>
                      <a:r>
                        <a:rPr lang="zh-CN" altLang="zh-CN" sz="1400" b="1">
                          <a:solidFill>
                            <a:srgbClr val="000000"/>
                          </a:solidFill>
                          <a:latin typeface="Times New Roman" panose="02020603050405020304" pitchFamily="18" charset="0"/>
                          <a:cs typeface="Times New Roman" panose="02020603050405020304" pitchFamily="18" charset="0"/>
                        </a:rPr>
                        <a:t>）</a:t>
                      </a:r>
                      <a:endParaRPr lang="zh-CN" altLang="zh-CN" sz="2000" b="1">
                        <a:solidFill>
                          <a:srgbClr val="FFFFFF"/>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400" b="1">
                        <a:solidFill>
                          <a:srgbClr val="000000"/>
                        </a:solidFill>
                        <a:latin typeface="Times New Roman" panose="02020603050405020304" pitchFamily="18" charset="0"/>
                        <a:cs typeface="Times New Roman" panose="02020603050405020304" pitchFamily="18" charset="0"/>
                      </a:endParaRPr>
                    </a:p>
                    <a:p>
                      <a:pPr lvl="0" eaLnBrk="1" hangingPunct="1">
                        <a:buNone/>
                      </a:pPr>
                      <a:r>
                        <a:rPr lang="zh-CN" altLang="zh-CN" sz="1400" b="1">
                          <a:solidFill>
                            <a:srgbClr val="000000"/>
                          </a:solidFill>
                          <a:latin typeface="Times New Roman" panose="02020603050405020304" pitchFamily="18" charset="0"/>
                          <a:cs typeface="Times New Roman" panose="02020603050405020304" pitchFamily="18" charset="0"/>
                        </a:rPr>
                        <a:t>项目</a:t>
                      </a:r>
                      <a:endParaRPr lang="zh-CN" altLang="zh-CN" sz="2000" b="1">
                        <a:solidFill>
                          <a:srgbClr val="FFFFFF"/>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b="1">
                          <a:solidFill>
                            <a:srgbClr val="000000"/>
                          </a:solidFill>
                          <a:latin typeface="Times New Roman" panose="02020603050405020304" pitchFamily="18" charset="0"/>
                          <a:cs typeface="Times New Roman" panose="02020603050405020304" pitchFamily="18" charset="0"/>
                        </a:rPr>
                        <a:t>本月发生额</a:t>
                      </a:r>
                      <a:endParaRPr lang="zh-CN" altLang="zh-CN" sz="2000" b="1">
                        <a:solidFill>
                          <a:srgbClr val="FFFFFF"/>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b="1">
                          <a:solidFill>
                            <a:srgbClr val="000000"/>
                          </a:solidFill>
                          <a:latin typeface="Times New Roman" panose="02020603050405020304" pitchFamily="18" charset="0"/>
                          <a:cs typeface="Times New Roman" panose="02020603050405020304" pitchFamily="18" charset="0"/>
                        </a:rPr>
                        <a:t>本年累计数</a:t>
                      </a:r>
                      <a:endParaRPr lang="zh-CN" altLang="zh-CN" sz="2000" b="1">
                        <a:solidFill>
                          <a:srgbClr val="FFFFFF"/>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b="1">
                          <a:solidFill>
                            <a:srgbClr val="000000"/>
                          </a:solidFill>
                          <a:latin typeface="Times New Roman" panose="02020603050405020304" pitchFamily="18" charset="0"/>
                          <a:cs typeface="Times New Roman" panose="02020603050405020304" pitchFamily="18" charset="0"/>
                        </a:rPr>
                        <a:t>比去年同期增减比例（</a:t>
                      </a:r>
                      <a:r>
                        <a:rPr lang="en-US" altLang="zh-CN" sz="1400" b="1">
                          <a:solidFill>
                            <a:srgbClr val="000000"/>
                          </a:solidFill>
                          <a:latin typeface="Times New Roman" panose="02020603050405020304" pitchFamily="18" charset="0"/>
                          <a:cs typeface="Times New Roman" panose="02020603050405020304" pitchFamily="18" charset="0"/>
                        </a:rPr>
                        <a:t>%</a:t>
                      </a:r>
                      <a:r>
                        <a:rPr lang="zh-CN" altLang="zh-CN" sz="1400" b="1">
                          <a:solidFill>
                            <a:srgbClr val="000000"/>
                          </a:solidFill>
                          <a:latin typeface="Times New Roman" panose="02020603050405020304" pitchFamily="18" charset="0"/>
                          <a:cs typeface="Times New Roman" panose="02020603050405020304" pitchFamily="18" charset="0"/>
                        </a:rPr>
                        <a:t>）</a:t>
                      </a:r>
                      <a:endParaRPr lang="zh-CN" altLang="zh-CN" sz="2000" b="1">
                        <a:solidFill>
                          <a:srgbClr val="FFFFFF"/>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127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cs typeface="Times New Roman" panose="02020603050405020304" pitchFamily="18" charset="0"/>
                        </a:rPr>
                        <a:t>结汇收入合计</a:t>
                      </a:r>
                      <a:endParaRPr lang="zh-CN" altLang="zh-CN" sz="2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a:solidFill>
                            <a:srgbClr val="000000"/>
                          </a:solidFill>
                          <a:latin typeface="Times New Roman" panose="02020603050405020304" pitchFamily="18" charset="0"/>
                          <a:cs typeface="Times New Roman" panose="02020603050405020304" pitchFamily="18" charset="0"/>
                        </a:rPr>
                        <a:t>8. </a:t>
                      </a:r>
                      <a:r>
                        <a:rPr lang="zh-CN" altLang="zh-CN" sz="1400">
                          <a:solidFill>
                            <a:srgbClr val="000000"/>
                          </a:solidFill>
                          <a:latin typeface="Times New Roman" panose="02020603050405020304" pitchFamily="18" charset="0"/>
                          <a:cs typeface="Times New Roman" panose="02020603050405020304" pitchFamily="18" charset="0"/>
                        </a:rPr>
                        <a:t>旅游</a:t>
                      </a:r>
                      <a:endParaRPr lang="zh-CN" altLang="zh-CN" sz="2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1431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b="1">
                          <a:solidFill>
                            <a:srgbClr val="000000"/>
                          </a:solidFill>
                          <a:latin typeface="Times New Roman" panose="02020603050405020304" pitchFamily="18" charset="0"/>
                          <a:cs typeface="Times New Roman" panose="02020603050405020304" pitchFamily="18" charset="0"/>
                        </a:rPr>
                        <a:t>贸易收入</a:t>
                      </a:r>
                      <a:endParaRPr lang="zh-CN" altLang="zh-CN" sz="2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a:solidFill>
                            <a:srgbClr val="000000"/>
                          </a:solidFill>
                          <a:latin typeface="Times New Roman" panose="02020603050405020304" pitchFamily="18" charset="0"/>
                          <a:cs typeface="Times New Roman" panose="02020603050405020304" pitchFamily="18" charset="0"/>
                        </a:rPr>
                        <a:t>9</a:t>
                      </a:r>
                      <a:r>
                        <a:rPr lang="zh-CN" altLang="zh-CN" sz="1400">
                          <a:solidFill>
                            <a:srgbClr val="000000"/>
                          </a:solidFill>
                          <a:latin typeface="Times New Roman" panose="02020603050405020304" pitchFamily="18" charset="0"/>
                          <a:cs typeface="Times New Roman" panose="02020603050405020304" pitchFamily="18" charset="0"/>
                        </a:rPr>
                        <a:t>．税款收入</a:t>
                      </a:r>
                      <a:endParaRPr lang="zh-CN" altLang="zh-CN" sz="2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127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a:solidFill>
                            <a:srgbClr val="000000"/>
                          </a:solidFill>
                          <a:latin typeface="Times New Roman" panose="02020603050405020304" pitchFamily="18" charset="0"/>
                          <a:cs typeface="Times New Roman" panose="02020603050405020304" pitchFamily="18" charset="0"/>
                        </a:rPr>
                        <a:t>1</a:t>
                      </a:r>
                      <a:r>
                        <a:rPr lang="en-US" altLang="en-US" sz="1400">
                          <a:solidFill>
                            <a:srgbClr val="000000"/>
                          </a:solidFill>
                          <a:latin typeface="Times New Roman" panose="02020603050405020304" pitchFamily="18" charset="0"/>
                          <a:cs typeface="Times New Roman" panose="02020603050405020304" pitchFamily="18" charset="0"/>
                        </a:rPr>
                        <a:t>.</a:t>
                      </a:r>
                      <a:r>
                        <a:rPr lang="zh-CN" altLang="zh-CN" sz="1400">
                          <a:solidFill>
                            <a:srgbClr val="000000"/>
                          </a:solidFill>
                          <a:latin typeface="Times New Roman" panose="02020603050405020304" pitchFamily="18" charset="0"/>
                          <a:cs typeface="Times New Roman" panose="02020603050405020304" pitchFamily="18" charset="0"/>
                        </a:rPr>
                        <a:t>国内企业</a:t>
                      </a:r>
                      <a:endParaRPr lang="zh-CN" altLang="zh-CN" sz="2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a:solidFill>
                            <a:srgbClr val="000000"/>
                          </a:solidFill>
                          <a:latin typeface="Times New Roman" panose="02020603050405020304" pitchFamily="18" charset="0"/>
                          <a:cs typeface="Times New Roman" panose="02020603050405020304" pitchFamily="18" charset="0"/>
                        </a:rPr>
                        <a:t>10</a:t>
                      </a:r>
                      <a:r>
                        <a:rPr lang="zh-CN" altLang="zh-CN" sz="1400">
                          <a:solidFill>
                            <a:srgbClr val="000000"/>
                          </a:solidFill>
                          <a:latin typeface="Times New Roman" panose="02020603050405020304" pitchFamily="18" charset="0"/>
                          <a:cs typeface="Times New Roman" panose="02020603050405020304" pitchFamily="18" charset="0"/>
                        </a:rPr>
                        <a:t>．外商投资企业</a:t>
                      </a:r>
                      <a:endParaRPr lang="zh-CN" altLang="zh-CN" sz="2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4270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cs typeface="Times New Roman" panose="02020603050405020304" pitchFamily="18" charset="0"/>
                        </a:rPr>
                        <a:t>其中：加工装配</a:t>
                      </a:r>
                      <a:endParaRPr lang="zh-CN" altLang="zh-CN" sz="2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a:solidFill>
                            <a:srgbClr val="000000"/>
                          </a:solidFill>
                          <a:latin typeface="Times New Roman" panose="02020603050405020304" pitchFamily="18" charset="0"/>
                          <a:cs typeface="Times New Roman" panose="02020603050405020304" pitchFamily="18" charset="0"/>
                        </a:rPr>
                        <a:t>11</a:t>
                      </a:r>
                      <a:r>
                        <a:rPr lang="zh-CN" altLang="zh-CN" sz="1400">
                          <a:solidFill>
                            <a:srgbClr val="000000"/>
                          </a:solidFill>
                          <a:latin typeface="Times New Roman" panose="02020603050405020304" pitchFamily="18" charset="0"/>
                          <a:cs typeface="Times New Roman" panose="02020603050405020304" pitchFamily="18" charset="0"/>
                        </a:rPr>
                        <a:t>．其它非贸易收入</a:t>
                      </a:r>
                      <a:endParaRPr lang="zh-CN" altLang="zh-CN" sz="2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127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a:solidFill>
                            <a:srgbClr val="000000"/>
                          </a:solidFill>
                          <a:latin typeface="Times New Roman" panose="02020603050405020304" pitchFamily="18" charset="0"/>
                          <a:cs typeface="Times New Roman" panose="02020603050405020304" pitchFamily="18" charset="0"/>
                        </a:rPr>
                        <a:t>2</a:t>
                      </a:r>
                      <a:r>
                        <a:rPr lang="en-US" altLang="en-US" sz="1400">
                          <a:solidFill>
                            <a:srgbClr val="000000"/>
                          </a:solidFill>
                          <a:latin typeface="Times New Roman" panose="02020603050405020304" pitchFamily="18" charset="0"/>
                          <a:cs typeface="Times New Roman" panose="02020603050405020304" pitchFamily="18" charset="0"/>
                        </a:rPr>
                        <a:t>.</a:t>
                      </a:r>
                      <a:r>
                        <a:rPr lang="zh-CN" altLang="zh-CN" sz="1400">
                          <a:solidFill>
                            <a:srgbClr val="000000"/>
                          </a:solidFill>
                          <a:latin typeface="Times New Roman" panose="02020603050405020304" pitchFamily="18" charset="0"/>
                          <a:cs typeface="Times New Roman" panose="02020603050405020304" pitchFamily="18" charset="0"/>
                        </a:rPr>
                        <a:t>外商投资企业</a:t>
                      </a:r>
                      <a:endParaRPr lang="zh-CN" altLang="zh-CN" sz="2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b="1">
                          <a:solidFill>
                            <a:srgbClr val="000000"/>
                          </a:solidFill>
                          <a:latin typeface="Times New Roman" panose="02020603050405020304" pitchFamily="18" charset="0"/>
                          <a:cs typeface="Times New Roman" panose="02020603050405020304" pitchFamily="18" charset="0"/>
                        </a:rPr>
                        <a:t>资本收入</a:t>
                      </a:r>
                      <a:endParaRPr lang="zh-CN" altLang="zh-CN" sz="2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1431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cs typeface="Times New Roman" panose="02020603050405020304" pitchFamily="18" charset="0"/>
                        </a:rPr>
                        <a:t>其中：加工装配</a:t>
                      </a:r>
                      <a:endParaRPr lang="zh-CN" altLang="zh-CN" sz="2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a:solidFill>
                            <a:srgbClr val="000000"/>
                          </a:solidFill>
                          <a:latin typeface="Times New Roman" panose="02020603050405020304" pitchFamily="18" charset="0"/>
                          <a:cs typeface="Times New Roman" panose="02020603050405020304" pitchFamily="18" charset="0"/>
                        </a:rPr>
                        <a:t>1</a:t>
                      </a:r>
                      <a:r>
                        <a:rPr lang="zh-CN" altLang="zh-CN" sz="1400">
                          <a:solidFill>
                            <a:srgbClr val="000000"/>
                          </a:solidFill>
                          <a:latin typeface="Times New Roman" panose="02020603050405020304" pitchFamily="18" charset="0"/>
                          <a:cs typeface="Times New Roman" panose="02020603050405020304" pitchFamily="18" charset="0"/>
                        </a:rPr>
                        <a:t>．境外借款</a:t>
                      </a:r>
                      <a:endParaRPr lang="zh-CN" altLang="zh-CN" sz="2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4270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b="1">
                          <a:solidFill>
                            <a:srgbClr val="000000"/>
                          </a:solidFill>
                          <a:latin typeface="Times New Roman" panose="02020603050405020304" pitchFamily="18" charset="0"/>
                          <a:cs typeface="Times New Roman" panose="02020603050405020304" pitchFamily="18" charset="0"/>
                        </a:rPr>
                        <a:t>非贸易收入</a:t>
                      </a:r>
                      <a:endParaRPr lang="zh-CN" altLang="zh-CN" sz="2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cs typeface="Times New Roman" panose="02020603050405020304" pitchFamily="18" charset="0"/>
                        </a:rPr>
                        <a:t>其中：外商投资企业</a:t>
                      </a:r>
                      <a:endParaRPr lang="zh-CN" altLang="zh-CN" sz="2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127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a:solidFill>
                            <a:srgbClr val="000000"/>
                          </a:solidFill>
                          <a:latin typeface="Times New Roman" panose="02020603050405020304" pitchFamily="18" charset="0"/>
                          <a:cs typeface="Times New Roman" panose="02020603050405020304" pitchFamily="18" charset="0"/>
                        </a:rPr>
                        <a:t>1</a:t>
                      </a:r>
                      <a:r>
                        <a:rPr lang="en-US" altLang="en-US" sz="1400">
                          <a:solidFill>
                            <a:srgbClr val="000000"/>
                          </a:solidFill>
                          <a:latin typeface="Times New Roman" panose="02020603050405020304" pitchFamily="18" charset="0"/>
                          <a:cs typeface="Times New Roman" panose="02020603050405020304" pitchFamily="18" charset="0"/>
                        </a:rPr>
                        <a:t>.</a:t>
                      </a:r>
                      <a:r>
                        <a:rPr lang="zh-CN" altLang="zh-CN" sz="1400">
                          <a:solidFill>
                            <a:srgbClr val="000000"/>
                          </a:solidFill>
                          <a:latin typeface="Times New Roman" panose="02020603050405020304" pitchFamily="18" charset="0"/>
                          <a:cs typeface="Times New Roman" panose="02020603050405020304" pitchFamily="18" charset="0"/>
                        </a:rPr>
                        <a:t>运输及港口</a:t>
                      </a:r>
                      <a:endParaRPr lang="zh-CN" altLang="zh-CN" sz="2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a:solidFill>
                            <a:srgbClr val="000000"/>
                          </a:solidFill>
                          <a:latin typeface="Times New Roman" panose="02020603050405020304" pitchFamily="18" charset="0"/>
                          <a:cs typeface="Times New Roman" panose="02020603050405020304" pitchFamily="18" charset="0"/>
                        </a:rPr>
                        <a:t>2</a:t>
                      </a:r>
                      <a:r>
                        <a:rPr lang="zh-CN" altLang="zh-CN" sz="1400">
                          <a:solidFill>
                            <a:srgbClr val="000000"/>
                          </a:solidFill>
                          <a:latin typeface="Times New Roman" panose="02020603050405020304" pitchFamily="18" charset="0"/>
                          <a:cs typeface="Times New Roman" panose="02020603050405020304" pitchFamily="18" charset="0"/>
                        </a:rPr>
                        <a:t>．出售有价证券</a:t>
                      </a:r>
                      <a:endParaRPr lang="zh-CN" altLang="zh-CN" sz="2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47783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a:solidFill>
                            <a:srgbClr val="000000"/>
                          </a:solidFill>
                          <a:latin typeface="Times New Roman" panose="02020603050405020304" pitchFamily="18" charset="0"/>
                          <a:cs typeface="Times New Roman" panose="02020603050405020304" pitchFamily="18" charset="0"/>
                        </a:rPr>
                        <a:t>2</a:t>
                      </a:r>
                      <a:r>
                        <a:rPr lang="en-US" altLang="en-US" sz="1400">
                          <a:solidFill>
                            <a:srgbClr val="000000"/>
                          </a:solidFill>
                          <a:latin typeface="Times New Roman" panose="02020603050405020304" pitchFamily="18" charset="0"/>
                          <a:cs typeface="Times New Roman" panose="02020603050405020304" pitchFamily="18" charset="0"/>
                        </a:rPr>
                        <a:t>.</a:t>
                      </a:r>
                      <a:r>
                        <a:rPr lang="zh-CN" altLang="zh-CN" sz="1400">
                          <a:solidFill>
                            <a:srgbClr val="000000"/>
                          </a:solidFill>
                          <a:latin typeface="Times New Roman" panose="02020603050405020304" pitchFamily="18" charset="0"/>
                          <a:cs typeface="Times New Roman" panose="02020603050405020304" pitchFamily="18" charset="0"/>
                        </a:rPr>
                        <a:t>劳务及承包工程</a:t>
                      </a:r>
                      <a:endParaRPr lang="zh-CN" altLang="zh-CN" sz="2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cs typeface="Times New Roman" panose="02020603050405020304" pitchFamily="18" charset="0"/>
                        </a:rPr>
                        <a:t>其中：外商投资企业</a:t>
                      </a:r>
                      <a:endParaRPr lang="zh-CN" altLang="zh-CN" sz="2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127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a:solidFill>
                            <a:srgbClr val="000000"/>
                          </a:solidFill>
                          <a:latin typeface="Times New Roman" panose="02020603050405020304" pitchFamily="18" charset="0"/>
                          <a:cs typeface="Times New Roman" panose="02020603050405020304" pitchFamily="18" charset="0"/>
                        </a:rPr>
                        <a:t>3</a:t>
                      </a:r>
                      <a:r>
                        <a:rPr lang="en-US" altLang="en-US" sz="1400">
                          <a:solidFill>
                            <a:srgbClr val="000000"/>
                          </a:solidFill>
                          <a:latin typeface="Times New Roman" panose="02020603050405020304" pitchFamily="18" charset="0"/>
                          <a:cs typeface="Times New Roman" panose="02020603050405020304" pitchFamily="18" charset="0"/>
                        </a:rPr>
                        <a:t>.</a:t>
                      </a:r>
                      <a:r>
                        <a:rPr lang="zh-CN" altLang="zh-CN" sz="1400">
                          <a:solidFill>
                            <a:srgbClr val="000000"/>
                          </a:solidFill>
                          <a:latin typeface="Times New Roman" panose="02020603050405020304" pitchFamily="18" charset="0"/>
                          <a:cs typeface="Times New Roman" panose="02020603050405020304" pitchFamily="18" charset="0"/>
                        </a:rPr>
                        <a:t>国内居民外汇</a:t>
                      </a:r>
                      <a:endParaRPr lang="zh-CN" altLang="zh-CN" sz="2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a:solidFill>
                            <a:srgbClr val="000000"/>
                          </a:solidFill>
                          <a:latin typeface="Times New Roman" panose="02020603050405020304" pitchFamily="18" charset="0"/>
                          <a:cs typeface="Times New Roman" panose="02020603050405020304" pitchFamily="18" charset="0"/>
                        </a:rPr>
                        <a:t>3</a:t>
                      </a:r>
                      <a:r>
                        <a:rPr lang="zh-CN" altLang="zh-CN" sz="1400">
                          <a:solidFill>
                            <a:srgbClr val="000000"/>
                          </a:solidFill>
                          <a:latin typeface="Times New Roman" panose="02020603050405020304" pitchFamily="18" charset="0"/>
                          <a:cs typeface="Times New Roman" panose="02020603050405020304" pitchFamily="18" charset="0"/>
                        </a:rPr>
                        <a:t>．房地产出售</a:t>
                      </a:r>
                      <a:endParaRPr lang="zh-CN" altLang="zh-CN" sz="2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graphicFrame>
        <p:nvGraphicFramePr>
          <p:cNvPr id="57456" name="表格 57455"/>
          <p:cNvGraphicFramePr/>
          <p:nvPr/>
        </p:nvGraphicFramePr>
        <p:xfrm>
          <a:off x="1123950" y="4021138"/>
          <a:ext cx="7858125" cy="2144713"/>
        </p:xfrm>
        <a:graphic>
          <a:graphicData uri="http://schemas.openxmlformats.org/drawingml/2006/table">
            <a:tbl>
              <a:tblPr/>
              <a:tblGrid>
                <a:gridCol w="1285875"/>
                <a:gridCol w="571500"/>
                <a:gridCol w="642938"/>
                <a:gridCol w="928687"/>
                <a:gridCol w="1482725"/>
                <a:gridCol w="982663"/>
                <a:gridCol w="981075"/>
                <a:gridCol w="982662"/>
              </a:tblGrid>
              <a:tr h="4270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b="1">
                          <a:solidFill>
                            <a:srgbClr val="000000"/>
                          </a:solidFill>
                          <a:latin typeface="Times New Roman" panose="02020603050405020304" pitchFamily="18" charset="0"/>
                          <a:cs typeface="Times New Roman" panose="02020603050405020304" pitchFamily="18" charset="0"/>
                        </a:rPr>
                        <a:t>4</a:t>
                      </a:r>
                      <a:r>
                        <a:rPr lang="en-US" altLang="en-US" sz="1400" b="1">
                          <a:solidFill>
                            <a:srgbClr val="000000"/>
                          </a:solidFill>
                          <a:latin typeface="Times New Roman" panose="02020603050405020304" pitchFamily="18" charset="0"/>
                          <a:cs typeface="Times New Roman" panose="02020603050405020304" pitchFamily="18" charset="0"/>
                        </a:rPr>
                        <a:t>.</a:t>
                      </a:r>
                      <a:r>
                        <a:rPr lang="zh-CN" altLang="zh-CN" sz="1400" b="1">
                          <a:solidFill>
                            <a:srgbClr val="000000"/>
                          </a:solidFill>
                          <a:latin typeface="Times New Roman" panose="02020603050405020304" pitchFamily="18" charset="0"/>
                          <a:cs typeface="Times New Roman" panose="02020603050405020304" pitchFamily="18" charset="0"/>
                        </a:rPr>
                        <a:t>房地产租赁</a:t>
                      </a:r>
                      <a:endParaRPr lang="zh-CN" altLang="zh-CN" sz="2000" b="1">
                        <a:solidFill>
                          <a:srgbClr val="FFFFFF"/>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b="1">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b="1">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b="1">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b="1">
                          <a:solidFill>
                            <a:srgbClr val="000000"/>
                          </a:solidFill>
                          <a:latin typeface="Times New Roman" panose="02020603050405020304" pitchFamily="18" charset="0"/>
                          <a:cs typeface="Times New Roman" panose="02020603050405020304" pitchFamily="18" charset="0"/>
                        </a:rPr>
                        <a:t>其中：外商投资企业</a:t>
                      </a:r>
                      <a:endParaRPr lang="zh-CN" altLang="zh-CN" sz="2000" b="1">
                        <a:solidFill>
                          <a:srgbClr val="FFFFFF"/>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b="1">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b="1">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b="1">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1431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a:solidFill>
                            <a:srgbClr val="000000"/>
                          </a:solidFill>
                          <a:latin typeface="Times New Roman" panose="02020603050405020304" pitchFamily="18" charset="0"/>
                          <a:cs typeface="Times New Roman" panose="02020603050405020304" pitchFamily="18" charset="0"/>
                        </a:rPr>
                        <a:t>5</a:t>
                      </a:r>
                      <a:r>
                        <a:rPr lang="en-US" altLang="en-US" sz="1400">
                          <a:solidFill>
                            <a:srgbClr val="000000"/>
                          </a:solidFill>
                          <a:latin typeface="Times New Roman" panose="02020603050405020304" pitchFamily="18" charset="0"/>
                          <a:cs typeface="Times New Roman" panose="02020603050405020304" pitchFamily="18" charset="0"/>
                        </a:rPr>
                        <a:t>.</a:t>
                      </a:r>
                      <a:r>
                        <a:rPr lang="zh-CN" altLang="zh-CN" sz="1400">
                          <a:solidFill>
                            <a:srgbClr val="000000"/>
                          </a:solidFill>
                          <a:latin typeface="Times New Roman" panose="02020603050405020304" pitchFamily="18" charset="0"/>
                          <a:cs typeface="Times New Roman" panose="02020603050405020304" pitchFamily="18" charset="0"/>
                        </a:rPr>
                        <a:t>利润利息</a:t>
                      </a:r>
                      <a:endParaRPr lang="zh-CN" altLang="zh-CN" sz="2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a:solidFill>
                            <a:srgbClr val="000000"/>
                          </a:solidFill>
                          <a:latin typeface="Times New Roman" panose="02020603050405020304" pitchFamily="18" charset="0"/>
                          <a:cs typeface="Times New Roman" panose="02020603050405020304" pitchFamily="18" charset="0"/>
                        </a:rPr>
                        <a:t>4</a:t>
                      </a:r>
                      <a:r>
                        <a:rPr lang="zh-CN" altLang="zh-CN" sz="1400">
                          <a:solidFill>
                            <a:srgbClr val="000000"/>
                          </a:solidFill>
                          <a:latin typeface="Times New Roman" panose="02020603050405020304" pitchFamily="18" charset="0"/>
                          <a:cs typeface="Times New Roman" panose="02020603050405020304" pitchFamily="18" charset="0"/>
                        </a:rPr>
                        <a:t>．外商投资</a:t>
                      </a:r>
                      <a:endParaRPr lang="zh-CN" altLang="zh-CN" sz="2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238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cs typeface="Times New Roman" panose="02020603050405020304" pitchFamily="18" charset="0"/>
                        </a:rPr>
                        <a:t>其中：银行</a:t>
                      </a:r>
                      <a:endParaRPr lang="zh-CN" altLang="zh-CN" sz="2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a:solidFill>
                            <a:srgbClr val="000000"/>
                          </a:solidFill>
                          <a:latin typeface="Times New Roman" panose="02020603050405020304" pitchFamily="18" charset="0"/>
                          <a:cs typeface="Times New Roman" panose="02020603050405020304" pitchFamily="18" charset="0"/>
                        </a:rPr>
                        <a:t>5</a:t>
                      </a:r>
                      <a:r>
                        <a:rPr lang="zh-CN" altLang="zh-CN" sz="1400">
                          <a:solidFill>
                            <a:srgbClr val="000000"/>
                          </a:solidFill>
                          <a:latin typeface="Times New Roman" panose="02020603050405020304" pitchFamily="18" charset="0"/>
                          <a:cs typeface="Times New Roman" panose="02020603050405020304" pitchFamily="18" charset="0"/>
                        </a:rPr>
                        <a:t>．其它资本收入</a:t>
                      </a:r>
                      <a:endParaRPr lang="zh-CN" altLang="zh-CN" sz="2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42703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indent="285750" algn="just" eaLnBrk="1" hangingPunct="1">
                        <a:buNone/>
                      </a:pPr>
                      <a:r>
                        <a:rPr lang="zh-CN" altLang="zh-CN" sz="1400">
                          <a:solidFill>
                            <a:srgbClr val="000000"/>
                          </a:solidFill>
                          <a:latin typeface="Times New Roman" panose="02020603050405020304" pitchFamily="18" charset="0"/>
                          <a:cs typeface="Times New Roman" panose="02020603050405020304" pitchFamily="18" charset="0"/>
                        </a:rPr>
                        <a:t>非银行金融机构</a:t>
                      </a:r>
                      <a:endParaRPr lang="zh-CN" altLang="zh-CN" sz="2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cs typeface="Times New Roman" panose="02020603050405020304" pitchFamily="18" charset="0"/>
                        </a:rPr>
                        <a:t>远期结汇</a:t>
                      </a:r>
                      <a:endParaRPr lang="zh-CN" altLang="zh-CN" sz="2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42545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a:solidFill>
                            <a:srgbClr val="000000"/>
                          </a:solidFill>
                          <a:latin typeface="Times New Roman" panose="02020603050405020304" pitchFamily="18" charset="0"/>
                          <a:cs typeface="Times New Roman" panose="02020603050405020304" pitchFamily="18" charset="0"/>
                        </a:rPr>
                        <a:t>6</a:t>
                      </a:r>
                      <a:r>
                        <a:rPr lang="en-US" altLang="en-US" sz="1400">
                          <a:solidFill>
                            <a:srgbClr val="000000"/>
                          </a:solidFill>
                          <a:latin typeface="Times New Roman" panose="02020603050405020304" pitchFamily="18" charset="0"/>
                          <a:cs typeface="Times New Roman" panose="02020603050405020304" pitchFamily="18" charset="0"/>
                        </a:rPr>
                        <a:t>.</a:t>
                      </a:r>
                      <a:r>
                        <a:rPr lang="zh-CN" altLang="zh-CN" sz="1400">
                          <a:solidFill>
                            <a:srgbClr val="000000"/>
                          </a:solidFill>
                          <a:latin typeface="Times New Roman" panose="02020603050405020304" pitchFamily="18" charset="0"/>
                          <a:cs typeface="Times New Roman" panose="02020603050405020304" pitchFamily="18" charset="0"/>
                        </a:rPr>
                        <a:t>政府机构往来</a:t>
                      </a:r>
                      <a:endParaRPr lang="zh-CN" altLang="zh-CN" sz="2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400">
                          <a:solidFill>
                            <a:srgbClr val="000000"/>
                          </a:solidFill>
                          <a:latin typeface="Times New Roman" panose="02020603050405020304" pitchFamily="18" charset="0"/>
                          <a:cs typeface="Times New Roman" panose="02020603050405020304" pitchFamily="18" charset="0"/>
                        </a:rPr>
                        <a:t>其中：未到期远期结汇</a:t>
                      </a:r>
                      <a:endParaRPr lang="zh-CN" altLang="zh-CN" sz="2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4270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400">
                          <a:solidFill>
                            <a:srgbClr val="000000"/>
                          </a:solidFill>
                          <a:latin typeface="Times New Roman" panose="02020603050405020304" pitchFamily="18" charset="0"/>
                          <a:cs typeface="Times New Roman" panose="02020603050405020304" pitchFamily="18" charset="0"/>
                        </a:rPr>
                        <a:t>7</a:t>
                      </a:r>
                      <a:r>
                        <a:rPr lang="en-US" altLang="en-US" sz="1400">
                          <a:solidFill>
                            <a:srgbClr val="000000"/>
                          </a:solidFill>
                          <a:latin typeface="Times New Roman" panose="02020603050405020304" pitchFamily="18" charset="0"/>
                          <a:cs typeface="Times New Roman" panose="02020603050405020304" pitchFamily="18" charset="0"/>
                        </a:rPr>
                        <a:t>.</a:t>
                      </a:r>
                      <a:r>
                        <a:rPr lang="zh-CN" altLang="zh-CN" sz="1400">
                          <a:solidFill>
                            <a:srgbClr val="000000"/>
                          </a:solidFill>
                          <a:latin typeface="Times New Roman" panose="02020603050405020304" pitchFamily="18" charset="0"/>
                          <a:cs typeface="Times New Roman" panose="02020603050405020304" pitchFamily="18" charset="0"/>
                        </a:rPr>
                        <a:t>外国驻华商务机构</a:t>
                      </a:r>
                      <a:endParaRPr lang="zh-CN" altLang="zh-CN" sz="2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8369" name="标题 1"/>
          <p:cNvSpPr>
            <a:spLocks noGrp="1"/>
          </p:cNvSpPr>
          <p:nvPr>
            <p:ph type="title"/>
          </p:nvPr>
        </p:nvSpPr>
        <p:spPr/>
        <p:txBody>
          <a:bodyPr vert="horz" wrap="square" lIns="91440" tIns="45720" rIns="91440" bIns="45720" anchor="b"/>
          <a:p>
            <a:endParaRPr lang="zh-CN" altLang="en-US"/>
          </a:p>
        </p:txBody>
      </p:sp>
      <p:sp>
        <p:nvSpPr>
          <p:cNvPr id="58370" name="内容占位符 2"/>
          <p:cNvSpPr>
            <a:spLocks noGrp="1"/>
          </p:cNvSpPr>
          <p:nvPr>
            <p:ph idx="1"/>
          </p:nvPr>
        </p:nvSpPr>
        <p:spPr>
          <a:xfrm>
            <a:off x="928688" y="1500188"/>
            <a:ext cx="7929562" cy="5072062"/>
          </a:xfrm>
        </p:spPr>
        <p:txBody>
          <a:bodyPr vert="horz" wrap="square" lIns="91440" tIns="45720" rIns="91440" bIns="45720" anchor="t"/>
          <a:p>
            <a:pPr>
              <a:buNone/>
            </a:pPr>
            <a:r>
              <a:rPr lang="en-US" altLang="zh-CN" sz="2000"/>
              <a:t>   (3)</a:t>
            </a:r>
            <a:r>
              <a:rPr lang="zh-CN" altLang="en-US" sz="1800" b="1"/>
              <a:t>售汇支出</a:t>
            </a:r>
            <a:endParaRPr lang="zh-CN" altLang="en-US" sz="1800" b="1"/>
          </a:p>
          <a:p>
            <a:pPr>
              <a:buNone/>
            </a:pPr>
            <a:r>
              <a:rPr lang="en-US" altLang="zh-CN" sz="2000"/>
              <a:t>    </a:t>
            </a:r>
            <a:r>
              <a:rPr lang="zh-CN" altLang="zh-CN" sz="2000"/>
              <a:t>①</a:t>
            </a:r>
            <a:r>
              <a:rPr lang="zh-CN" altLang="en-US" sz="1800" b="1">
                <a:solidFill>
                  <a:srgbClr val="00B050"/>
                </a:solidFill>
              </a:rPr>
              <a:t>售汇支出定义</a:t>
            </a:r>
            <a:endParaRPr lang="en-US" altLang="zh-CN" sz="1800" b="1">
              <a:solidFill>
                <a:srgbClr val="00B050"/>
              </a:solidFill>
            </a:endParaRPr>
          </a:p>
          <a:p>
            <a:pPr>
              <a:buNone/>
            </a:pPr>
            <a:r>
              <a:rPr lang="en-US" altLang="zh-CN" sz="1800"/>
              <a:t>      </a:t>
            </a:r>
            <a:r>
              <a:rPr lang="zh-CN" altLang="en-US" sz="1800"/>
              <a:t>售汇支出是指各外汇指定银行及各类非银行金融机构按规定为境内机构</a:t>
            </a:r>
            <a:endParaRPr lang="en-US" altLang="zh-CN" sz="1800"/>
          </a:p>
          <a:p>
            <a:pPr>
              <a:buNone/>
            </a:pPr>
            <a:r>
              <a:rPr lang="zh-CN" altLang="en-US" sz="1800"/>
              <a:t>及个人对付外汇的支出。其主要项目有贸易支出、非贸易支出、资本支出和</a:t>
            </a:r>
            <a:endParaRPr lang="en-US" altLang="zh-CN" sz="1800"/>
          </a:p>
          <a:p>
            <a:pPr>
              <a:buNone/>
            </a:pPr>
            <a:r>
              <a:rPr lang="zh-CN" altLang="en-US" sz="1800"/>
              <a:t>其它支出。</a:t>
            </a:r>
            <a:endParaRPr lang="en-US" altLang="zh-CN" sz="1800"/>
          </a:p>
          <a:p>
            <a:pPr>
              <a:buNone/>
            </a:pPr>
            <a:r>
              <a:rPr lang="en-US" altLang="zh-CN" sz="2000"/>
              <a:t> </a:t>
            </a:r>
            <a:r>
              <a:rPr lang="en-US" altLang="en-US" sz="2000"/>
              <a:t>   </a:t>
            </a:r>
            <a:r>
              <a:rPr lang="zh-CN" altLang="zh-CN" sz="2000"/>
              <a:t>②</a:t>
            </a:r>
            <a:r>
              <a:rPr lang="zh-CN" altLang="en-US" sz="1800" b="1">
                <a:solidFill>
                  <a:srgbClr val="00B050"/>
                </a:solidFill>
              </a:rPr>
              <a:t>贸易支出</a:t>
            </a:r>
            <a:endParaRPr lang="en-US" altLang="zh-CN" sz="1800" b="1">
              <a:solidFill>
                <a:srgbClr val="00B050"/>
              </a:solidFill>
            </a:endParaRPr>
          </a:p>
          <a:p>
            <a:pPr>
              <a:buNone/>
            </a:pPr>
            <a:r>
              <a:rPr lang="en-US" altLang="zh-CN" sz="1800"/>
              <a:t>    </a:t>
            </a:r>
            <a:r>
              <a:rPr lang="zh-CN" altLang="zh-CN" sz="2000"/>
              <a:t>③</a:t>
            </a:r>
            <a:r>
              <a:rPr lang="zh-CN" altLang="en-US" sz="1800" b="1">
                <a:solidFill>
                  <a:srgbClr val="00B050"/>
                </a:solidFill>
              </a:rPr>
              <a:t>非贸易支出</a:t>
            </a:r>
            <a:endParaRPr lang="en-US" altLang="zh-CN" sz="1800" b="1">
              <a:solidFill>
                <a:srgbClr val="00B050"/>
              </a:solidFill>
            </a:endParaRPr>
          </a:p>
          <a:p>
            <a:pPr>
              <a:buNone/>
            </a:pPr>
            <a:r>
              <a:rPr lang="en-US" altLang="zh-CN" sz="1800"/>
              <a:t>    </a:t>
            </a:r>
            <a:r>
              <a:rPr lang="zh-CN" altLang="zh-CN" sz="2000"/>
              <a:t>④</a:t>
            </a:r>
            <a:r>
              <a:rPr lang="zh-CN" altLang="en-US" sz="1800" b="1">
                <a:solidFill>
                  <a:srgbClr val="00B050"/>
                </a:solidFill>
              </a:rPr>
              <a:t>资本支出</a:t>
            </a:r>
            <a:endParaRPr lang="en-US" altLang="zh-CN" sz="1800" b="1">
              <a:solidFill>
                <a:srgbClr val="00B050"/>
              </a:solidFill>
            </a:endParaRPr>
          </a:p>
          <a:p>
            <a:pPr>
              <a:buNone/>
            </a:pPr>
            <a:r>
              <a:rPr lang="en-US" altLang="en-US" sz="2000"/>
              <a:t>    </a:t>
            </a:r>
            <a:r>
              <a:rPr lang="zh-CN" altLang="zh-CN" sz="2000"/>
              <a:t>⑤</a:t>
            </a:r>
            <a:r>
              <a:rPr lang="zh-CN" altLang="en-US" sz="1800" b="1">
                <a:solidFill>
                  <a:srgbClr val="00B050"/>
                </a:solidFill>
              </a:rPr>
              <a:t>其它支出</a:t>
            </a:r>
            <a:endParaRPr lang="zh-CN" altLang="en-US" sz="1800"/>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3" name="矩形 3"/>
          <p:cNvSpPr/>
          <p:nvPr/>
        </p:nvSpPr>
        <p:spPr>
          <a:xfrm>
            <a:off x="2124075" y="404813"/>
            <a:ext cx="4362450" cy="369887"/>
          </a:xfrm>
          <a:prstGeom prst="rect">
            <a:avLst/>
          </a:prstGeom>
          <a:noFill/>
          <a:ln w="9525">
            <a:noFill/>
          </a:ln>
        </p:spPr>
        <p:txBody>
          <a:bodyPr wrap="none">
            <a:spAutoFit/>
          </a:bodyPr>
          <a:p>
            <a:pPr algn="ctr">
              <a:buFont typeface="Wingdings" panose="05000000000000000000" pitchFamily="2" charset="2"/>
            </a:pPr>
            <a:r>
              <a:rPr lang="zh-CN" altLang="en-US" b="1">
                <a:latin typeface="Verdana" panose="020B0604030504040204" pitchFamily="34" charset="0"/>
              </a:rPr>
              <a:t>表</a:t>
            </a:r>
            <a:r>
              <a:rPr lang="en-US" altLang="zh-CN" b="1">
                <a:latin typeface="Verdana" panose="020B0604030504040204" pitchFamily="34" charset="0"/>
              </a:rPr>
              <a:t>9-5   </a:t>
            </a:r>
            <a:r>
              <a:rPr lang="zh-CN" altLang="en-US" b="1">
                <a:latin typeface="Verdana" panose="020B0604030504040204" pitchFamily="34" charset="0"/>
              </a:rPr>
              <a:t>银行结售汇统计月报</a:t>
            </a:r>
            <a:r>
              <a:rPr lang="en-US" altLang="zh-CN" b="1">
                <a:latin typeface="Verdana" panose="020B0604030504040204" pitchFamily="34" charset="0"/>
              </a:rPr>
              <a:t>(</a:t>
            </a:r>
            <a:r>
              <a:rPr lang="zh-CN" altLang="en-US" b="1">
                <a:latin typeface="Verdana" panose="020B0604030504040204" pitchFamily="34" charset="0"/>
              </a:rPr>
              <a:t>支出部分</a:t>
            </a:r>
            <a:r>
              <a:rPr lang="en-US" altLang="zh-CN" b="1">
                <a:latin typeface="Verdana" panose="020B0604030504040204" pitchFamily="34" charset="0"/>
              </a:rPr>
              <a:t>)</a:t>
            </a:r>
            <a:endParaRPr lang="zh-CN" altLang="zh-CN" b="1">
              <a:solidFill>
                <a:srgbClr val="00B050"/>
              </a:solidFill>
              <a:latin typeface="Verdana" panose="020B0604030504040204" pitchFamily="34" charset="0"/>
            </a:endParaRPr>
          </a:p>
        </p:txBody>
      </p:sp>
      <p:graphicFrame>
        <p:nvGraphicFramePr>
          <p:cNvPr id="59394" name="表格 59393"/>
          <p:cNvGraphicFramePr/>
          <p:nvPr/>
        </p:nvGraphicFramePr>
        <p:xfrm>
          <a:off x="395288" y="796925"/>
          <a:ext cx="8218488" cy="2971800"/>
        </p:xfrm>
        <a:graphic>
          <a:graphicData uri="http://schemas.openxmlformats.org/drawingml/2006/table">
            <a:tbl>
              <a:tblPr/>
              <a:tblGrid>
                <a:gridCol w="1512888"/>
                <a:gridCol w="576262"/>
                <a:gridCol w="525463"/>
                <a:gridCol w="971550"/>
                <a:gridCol w="1760537"/>
                <a:gridCol w="903288"/>
                <a:gridCol w="941387"/>
                <a:gridCol w="1027113"/>
              </a:tblGrid>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indent="457200" algn="just" eaLnBrk="1" hangingPunct="1">
                        <a:buNone/>
                      </a:pPr>
                      <a:endParaRPr lang="en-US" altLang="zh-CN" sz="1200" b="1">
                        <a:solidFill>
                          <a:srgbClr val="000000"/>
                        </a:solidFill>
                        <a:latin typeface="Times New Roman" panose="02020603050405020304" pitchFamily="18" charset="0"/>
                        <a:cs typeface="Times New Roman" panose="02020603050405020304" pitchFamily="18" charset="0"/>
                      </a:endParaRPr>
                    </a:p>
                    <a:p>
                      <a:pPr lvl="0" indent="457200" algn="just" eaLnBrk="1" hangingPunct="1">
                        <a:buNone/>
                      </a:pPr>
                      <a:r>
                        <a:rPr lang="zh-CN" altLang="zh-CN" sz="1200" b="1">
                          <a:solidFill>
                            <a:srgbClr val="000000"/>
                          </a:solidFill>
                          <a:latin typeface="Times New Roman" panose="02020603050405020304" pitchFamily="18" charset="0"/>
                          <a:cs typeface="Times New Roman" panose="02020603050405020304" pitchFamily="18" charset="0"/>
                        </a:rPr>
                        <a:t>项目</a:t>
                      </a:r>
                      <a:endParaRPr lang="zh-CN" altLang="zh-CN" b="1">
                        <a:solidFill>
                          <a:srgbClr val="FFFFFF"/>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cs typeface="Times New Roman" panose="02020603050405020304" pitchFamily="18" charset="0"/>
                        </a:rPr>
                        <a:t>本月发生额</a:t>
                      </a:r>
                      <a:endParaRPr lang="zh-CN" altLang="zh-CN" b="1">
                        <a:solidFill>
                          <a:srgbClr val="FFFFFF"/>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cs typeface="Times New Roman" panose="02020603050405020304" pitchFamily="18" charset="0"/>
                        </a:rPr>
                        <a:t>本年累计数</a:t>
                      </a:r>
                      <a:endParaRPr lang="zh-CN" altLang="zh-CN" b="1">
                        <a:solidFill>
                          <a:srgbClr val="FFFFFF"/>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cs typeface="Times New Roman" panose="02020603050405020304" pitchFamily="18" charset="0"/>
                        </a:rPr>
                        <a:t>比去年同期增减比例（</a:t>
                      </a:r>
                      <a:r>
                        <a:rPr lang="en-US" altLang="zh-CN" sz="1200" b="1">
                          <a:solidFill>
                            <a:srgbClr val="000000"/>
                          </a:solidFill>
                          <a:latin typeface="Times New Roman" panose="02020603050405020304" pitchFamily="18" charset="0"/>
                          <a:cs typeface="Times New Roman" panose="02020603050405020304" pitchFamily="18" charset="0"/>
                        </a:rPr>
                        <a:t>%</a:t>
                      </a:r>
                      <a:r>
                        <a:rPr lang="zh-CN" altLang="zh-CN" sz="1200" b="1">
                          <a:solidFill>
                            <a:srgbClr val="000000"/>
                          </a:solidFill>
                          <a:latin typeface="Times New Roman" panose="02020603050405020304" pitchFamily="18" charset="0"/>
                          <a:cs typeface="Times New Roman" panose="02020603050405020304" pitchFamily="18" charset="0"/>
                        </a:rPr>
                        <a:t>）</a:t>
                      </a:r>
                      <a:endParaRPr lang="zh-CN" altLang="zh-CN" b="1">
                        <a:solidFill>
                          <a:srgbClr val="FFFFFF"/>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indent="457200" algn="just" eaLnBrk="1" hangingPunct="1">
                        <a:buNone/>
                      </a:pPr>
                      <a:endParaRPr lang="en-US" altLang="zh-CN" sz="1200" b="1">
                        <a:solidFill>
                          <a:srgbClr val="000000"/>
                        </a:solidFill>
                        <a:latin typeface="Times New Roman" panose="02020603050405020304" pitchFamily="18" charset="0"/>
                        <a:cs typeface="Times New Roman" panose="02020603050405020304" pitchFamily="18" charset="0"/>
                      </a:endParaRPr>
                    </a:p>
                    <a:p>
                      <a:pPr lvl="0" indent="457200" algn="just" eaLnBrk="1" hangingPunct="1">
                        <a:buNone/>
                      </a:pPr>
                      <a:r>
                        <a:rPr lang="zh-CN" altLang="zh-CN" sz="1200" b="1">
                          <a:solidFill>
                            <a:srgbClr val="000000"/>
                          </a:solidFill>
                          <a:latin typeface="Times New Roman" panose="02020603050405020304" pitchFamily="18" charset="0"/>
                          <a:cs typeface="Times New Roman" panose="02020603050405020304" pitchFamily="18" charset="0"/>
                        </a:rPr>
                        <a:t>项目</a:t>
                      </a:r>
                      <a:endParaRPr lang="zh-CN" altLang="zh-CN" b="1">
                        <a:solidFill>
                          <a:srgbClr val="FFFFFF"/>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cs typeface="Times New Roman" panose="02020603050405020304" pitchFamily="18" charset="0"/>
                        </a:rPr>
                        <a:t>本月发生额</a:t>
                      </a:r>
                      <a:endParaRPr lang="zh-CN" altLang="zh-CN" b="1">
                        <a:solidFill>
                          <a:srgbClr val="FFFFFF"/>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cs typeface="Times New Roman" panose="02020603050405020304" pitchFamily="18" charset="0"/>
                        </a:rPr>
                        <a:t>本年累计数</a:t>
                      </a:r>
                      <a:endParaRPr lang="zh-CN" altLang="zh-CN" b="1">
                        <a:solidFill>
                          <a:srgbClr val="FFFFFF"/>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b="1">
                          <a:solidFill>
                            <a:srgbClr val="000000"/>
                          </a:solidFill>
                          <a:latin typeface="Times New Roman" panose="02020603050405020304" pitchFamily="18" charset="0"/>
                          <a:cs typeface="Times New Roman" panose="02020603050405020304" pitchFamily="18" charset="0"/>
                        </a:rPr>
                        <a:t>比去年同期增减比例（</a:t>
                      </a:r>
                      <a:r>
                        <a:rPr lang="en-US" altLang="zh-CN" sz="1200" b="1">
                          <a:solidFill>
                            <a:srgbClr val="000000"/>
                          </a:solidFill>
                          <a:latin typeface="Times New Roman" panose="02020603050405020304" pitchFamily="18" charset="0"/>
                          <a:cs typeface="Times New Roman" panose="02020603050405020304" pitchFamily="18" charset="0"/>
                        </a:rPr>
                        <a:t>%</a:t>
                      </a:r>
                      <a:r>
                        <a:rPr lang="zh-CN" altLang="zh-CN" sz="1200" b="1">
                          <a:solidFill>
                            <a:srgbClr val="000000"/>
                          </a:solidFill>
                          <a:latin typeface="Times New Roman" panose="02020603050405020304" pitchFamily="18" charset="0"/>
                          <a:cs typeface="Times New Roman" panose="02020603050405020304" pitchFamily="18" charset="0"/>
                        </a:rPr>
                        <a:t>）</a:t>
                      </a:r>
                      <a:endParaRPr lang="zh-CN" altLang="zh-CN" b="1">
                        <a:solidFill>
                          <a:srgbClr val="FFFFFF"/>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售汇支出合计</a:t>
                      </a:r>
                      <a:endParaRPr lang="zh-CN" altLang="zh-CN">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Times New Roman" panose="02020603050405020304" pitchFamily="18" charset="0"/>
                          <a:cs typeface="Times New Roman" panose="02020603050405020304" pitchFamily="18" charset="0"/>
                        </a:rPr>
                        <a:t>9</a:t>
                      </a:r>
                      <a:r>
                        <a:rPr lang="zh-CN" altLang="zh-CN" sz="1200">
                          <a:solidFill>
                            <a:srgbClr val="000000"/>
                          </a:solidFill>
                          <a:latin typeface="Times New Roman" panose="02020603050405020304" pitchFamily="18" charset="0"/>
                          <a:cs typeface="Times New Roman" panose="02020603050405020304" pitchFamily="18" charset="0"/>
                        </a:rPr>
                        <a:t>．外商投资企业</a:t>
                      </a:r>
                      <a:endParaRPr lang="zh-CN" altLang="zh-CN">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贸易支出</a:t>
                      </a:r>
                      <a:endParaRPr lang="zh-CN" altLang="zh-CN">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Times New Roman" panose="02020603050405020304" pitchFamily="18" charset="0"/>
                          <a:cs typeface="Times New Roman" panose="02020603050405020304" pitchFamily="18" charset="0"/>
                        </a:rPr>
                        <a:t>10</a:t>
                      </a:r>
                      <a:r>
                        <a:rPr lang="zh-CN" altLang="zh-CN" sz="1200">
                          <a:solidFill>
                            <a:srgbClr val="000000"/>
                          </a:solidFill>
                          <a:latin typeface="Times New Roman" panose="02020603050405020304" pitchFamily="18" charset="0"/>
                          <a:cs typeface="Times New Roman" panose="02020603050405020304" pitchFamily="18" charset="0"/>
                        </a:rPr>
                        <a:t>．其它非贸易支出</a:t>
                      </a:r>
                      <a:endParaRPr lang="zh-CN" altLang="zh-CN">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Times New Roman" panose="02020603050405020304" pitchFamily="18" charset="0"/>
                          <a:cs typeface="Times New Roman" panose="02020603050405020304" pitchFamily="18" charset="0"/>
                        </a:rPr>
                        <a:t>1</a:t>
                      </a:r>
                      <a:r>
                        <a:rPr lang="zh-CN" altLang="zh-CN" sz="1200">
                          <a:solidFill>
                            <a:srgbClr val="000000"/>
                          </a:solidFill>
                          <a:latin typeface="Times New Roman" panose="02020603050405020304" pitchFamily="18" charset="0"/>
                          <a:cs typeface="Times New Roman" panose="02020603050405020304" pitchFamily="18" charset="0"/>
                        </a:rPr>
                        <a:t>．国内企业</a:t>
                      </a:r>
                      <a:endParaRPr lang="zh-CN" altLang="zh-CN">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资本支出</a:t>
                      </a:r>
                      <a:endParaRPr lang="zh-CN" altLang="zh-CN">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Times New Roman" panose="02020603050405020304" pitchFamily="18" charset="0"/>
                          <a:cs typeface="Times New Roman" panose="02020603050405020304" pitchFamily="18" charset="0"/>
                        </a:rPr>
                        <a:t>2</a:t>
                      </a:r>
                      <a:r>
                        <a:rPr lang="zh-CN" altLang="zh-CN" sz="1200">
                          <a:solidFill>
                            <a:srgbClr val="000000"/>
                          </a:solidFill>
                          <a:latin typeface="Times New Roman" panose="02020603050405020304" pitchFamily="18" charset="0"/>
                          <a:cs typeface="Times New Roman" panose="02020603050405020304" pitchFamily="18" charset="0"/>
                        </a:rPr>
                        <a:t>．外商投资企业</a:t>
                      </a:r>
                      <a:endParaRPr lang="zh-CN" altLang="zh-CN">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Times New Roman" panose="02020603050405020304" pitchFamily="18" charset="0"/>
                          <a:cs typeface="Times New Roman" panose="02020603050405020304" pitchFamily="18" charset="0"/>
                        </a:rPr>
                        <a:t>1</a:t>
                      </a:r>
                      <a:r>
                        <a:rPr lang="zh-CN" altLang="zh-CN" sz="1200">
                          <a:solidFill>
                            <a:srgbClr val="000000"/>
                          </a:solidFill>
                          <a:latin typeface="Times New Roman" panose="02020603050405020304" pitchFamily="18" charset="0"/>
                          <a:cs typeface="Times New Roman" panose="02020603050405020304" pitchFamily="18" charset="0"/>
                        </a:rPr>
                        <a:t>．偿还境外借款</a:t>
                      </a:r>
                      <a:endParaRPr lang="zh-CN" altLang="zh-CN">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非贸易支出</a:t>
                      </a:r>
                      <a:endParaRPr lang="zh-CN" altLang="zh-CN">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其中：外商投资企业</a:t>
                      </a:r>
                      <a:endParaRPr lang="zh-CN" altLang="zh-CN">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Times New Roman" panose="02020603050405020304" pitchFamily="18" charset="0"/>
                          <a:cs typeface="Times New Roman" panose="02020603050405020304" pitchFamily="18" charset="0"/>
                        </a:rPr>
                        <a:t>1</a:t>
                      </a:r>
                      <a:r>
                        <a:rPr lang="zh-CN" altLang="zh-CN" sz="1200">
                          <a:solidFill>
                            <a:srgbClr val="000000"/>
                          </a:solidFill>
                          <a:latin typeface="Times New Roman" panose="02020603050405020304" pitchFamily="18" charset="0"/>
                          <a:cs typeface="Times New Roman" panose="02020603050405020304" pitchFamily="18" charset="0"/>
                        </a:rPr>
                        <a:t>．运输及港口</a:t>
                      </a:r>
                      <a:endParaRPr lang="zh-CN" altLang="zh-CN">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Times New Roman" panose="02020603050405020304" pitchFamily="18" charset="0"/>
                          <a:cs typeface="Times New Roman" panose="02020603050405020304" pitchFamily="18" charset="0"/>
                        </a:rPr>
                        <a:t>2</a:t>
                      </a:r>
                      <a:r>
                        <a:rPr lang="zh-CN" altLang="zh-CN" sz="1200">
                          <a:solidFill>
                            <a:srgbClr val="000000"/>
                          </a:solidFill>
                          <a:latin typeface="Times New Roman" panose="02020603050405020304" pitchFamily="18" charset="0"/>
                          <a:cs typeface="Times New Roman" panose="02020603050405020304" pitchFamily="18" charset="0"/>
                        </a:rPr>
                        <a:t>．偿还国内外汇贷款</a:t>
                      </a:r>
                      <a:endParaRPr lang="zh-CN" altLang="zh-CN">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Times New Roman" panose="02020603050405020304" pitchFamily="18" charset="0"/>
                          <a:cs typeface="Times New Roman" panose="02020603050405020304" pitchFamily="18" charset="0"/>
                        </a:rPr>
                        <a:t>2</a:t>
                      </a:r>
                      <a:r>
                        <a:rPr lang="zh-CN" altLang="zh-CN" sz="1200">
                          <a:solidFill>
                            <a:srgbClr val="000000"/>
                          </a:solidFill>
                          <a:latin typeface="Times New Roman" panose="02020603050405020304" pitchFamily="18" charset="0"/>
                          <a:cs typeface="Times New Roman" panose="02020603050405020304" pitchFamily="18" charset="0"/>
                        </a:rPr>
                        <a:t>．劳务及承包工程</a:t>
                      </a:r>
                      <a:endParaRPr lang="zh-CN" altLang="zh-CN">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其中：外商投资企业</a:t>
                      </a:r>
                      <a:endParaRPr lang="zh-CN" altLang="zh-CN">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graphicFrame>
        <p:nvGraphicFramePr>
          <p:cNvPr id="59477" name="表格 59476"/>
          <p:cNvGraphicFramePr/>
          <p:nvPr/>
        </p:nvGraphicFramePr>
        <p:xfrm>
          <a:off x="395288" y="3768725"/>
          <a:ext cx="8208963" cy="2949575"/>
        </p:xfrm>
        <a:graphic>
          <a:graphicData uri="http://schemas.openxmlformats.org/drawingml/2006/table">
            <a:tbl>
              <a:tblPr/>
              <a:tblGrid>
                <a:gridCol w="1512888"/>
                <a:gridCol w="576262"/>
                <a:gridCol w="503238"/>
                <a:gridCol w="1008062"/>
                <a:gridCol w="1728788"/>
                <a:gridCol w="935037"/>
                <a:gridCol w="936625"/>
                <a:gridCol w="1008063"/>
              </a:tblGrid>
              <a:tr h="31591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b="1">
                          <a:solidFill>
                            <a:srgbClr val="000000"/>
                          </a:solidFill>
                          <a:latin typeface="Times New Roman" panose="02020603050405020304" pitchFamily="18" charset="0"/>
                          <a:cs typeface="Times New Roman" panose="02020603050405020304" pitchFamily="18" charset="0"/>
                        </a:rPr>
                        <a:t>3</a:t>
                      </a:r>
                      <a:r>
                        <a:rPr lang="zh-CN" altLang="zh-CN" sz="1200" b="1">
                          <a:solidFill>
                            <a:srgbClr val="000000"/>
                          </a:solidFill>
                          <a:latin typeface="Times New Roman" panose="02020603050405020304" pitchFamily="18" charset="0"/>
                          <a:cs typeface="Times New Roman" panose="02020603050405020304" pitchFamily="18" charset="0"/>
                        </a:rPr>
                        <a:t>．国内居民外汇</a:t>
                      </a:r>
                      <a:endParaRPr lang="zh-CN" altLang="zh-CN" sz="1400" b="1">
                        <a:solidFill>
                          <a:srgbClr val="FFFFFF"/>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b="1">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b="1">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b="1">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b="1">
                          <a:solidFill>
                            <a:srgbClr val="000000"/>
                          </a:solidFill>
                          <a:latin typeface="Times New Roman" panose="02020603050405020304" pitchFamily="18" charset="0"/>
                          <a:cs typeface="Times New Roman" panose="02020603050405020304" pitchFamily="18" charset="0"/>
                        </a:rPr>
                        <a:t>3</a:t>
                      </a:r>
                      <a:r>
                        <a:rPr lang="zh-CN" altLang="zh-CN" sz="1200" b="1">
                          <a:solidFill>
                            <a:srgbClr val="000000"/>
                          </a:solidFill>
                          <a:latin typeface="Times New Roman" panose="02020603050405020304" pitchFamily="18" charset="0"/>
                          <a:cs typeface="Times New Roman" panose="02020603050405020304" pitchFamily="18" charset="0"/>
                        </a:rPr>
                        <a:t>．购买有价证券</a:t>
                      </a:r>
                      <a:endParaRPr lang="zh-CN" altLang="zh-CN" sz="1400" b="1">
                        <a:solidFill>
                          <a:srgbClr val="FFFFFF"/>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b="1">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b="1">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900" b="1">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Times New Roman" panose="02020603050405020304" pitchFamily="18" charset="0"/>
                          <a:cs typeface="Times New Roman" panose="02020603050405020304" pitchFamily="18" charset="0"/>
                        </a:rPr>
                        <a:t>4</a:t>
                      </a:r>
                      <a:r>
                        <a:rPr lang="zh-CN" altLang="zh-CN" sz="1200">
                          <a:solidFill>
                            <a:srgbClr val="000000"/>
                          </a:solidFill>
                          <a:latin typeface="Times New Roman" panose="02020603050405020304" pitchFamily="18" charset="0"/>
                          <a:cs typeface="Times New Roman" panose="02020603050405020304" pitchFamily="18" charset="0"/>
                        </a:rPr>
                        <a:t>．政府机构交往</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其中：外商投资企业</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9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Times New Roman" panose="02020603050405020304" pitchFamily="18" charset="0"/>
                          <a:cs typeface="Times New Roman" panose="02020603050405020304" pitchFamily="18" charset="0"/>
                        </a:rPr>
                        <a:t>5</a:t>
                      </a:r>
                      <a:r>
                        <a:rPr lang="zh-CN" altLang="zh-CN" sz="1200">
                          <a:solidFill>
                            <a:srgbClr val="000000"/>
                          </a:solidFill>
                          <a:latin typeface="Times New Roman" panose="02020603050405020304" pitchFamily="18" charset="0"/>
                          <a:cs typeface="Times New Roman" panose="02020603050405020304" pitchFamily="18" charset="0"/>
                        </a:rPr>
                        <a:t>．外国驻华商务机构</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Times New Roman" panose="02020603050405020304" pitchFamily="18" charset="0"/>
                          <a:cs typeface="Times New Roman" panose="02020603050405020304" pitchFamily="18" charset="0"/>
                        </a:rPr>
                        <a:t>4</a:t>
                      </a:r>
                      <a:r>
                        <a:rPr lang="zh-CN" altLang="zh-CN" sz="1200">
                          <a:solidFill>
                            <a:srgbClr val="000000"/>
                          </a:solidFill>
                          <a:latin typeface="Times New Roman" panose="02020603050405020304" pitchFamily="18" charset="0"/>
                          <a:cs typeface="Times New Roman" panose="02020603050405020304" pitchFamily="18" charset="0"/>
                        </a:rPr>
                        <a:t>．境外投资</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9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Times New Roman" panose="02020603050405020304" pitchFamily="18" charset="0"/>
                          <a:cs typeface="Times New Roman" panose="02020603050405020304" pitchFamily="18" charset="0"/>
                        </a:rPr>
                        <a:t>6</a:t>
                      </a:r>
                      <a:r>
                        <a:rPr lang="zh-CN" altLang="zh-CN" sz="1200">
                          <a:solidFill>
                            <a:srgbClr val="000000"/>
                          </a:solidFill>
                          <a:latin typeface="Times New Roman" panose="02020603050405020304" pitchFamily="18" charset="0"/>
                          <a:cs typeface="Times New Roman" panose="02020603050405020304" pitchFamily="18" charset="0"/>
                        </a:rPr>
                        <a:t>．因公出国</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其中：外商投资企业</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9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Times New Roman" panose="02020603050405020304" pitchFamily="18" charset="0"/>
                          <a:cs typeface="Times New Roman" panose="02020603050405020304" pitchFamily="18" charset="0"/>
                        </a:rPr>
                        <a:t>7</a:t>
                      </a:r>
                      <a:r>
                        <a:rPr lang="zh-CN" altLang="zh-CN" sz="1200">
                          <a:solidFill>
                            <a:srgbClr val="000000"/>
                          </a:solidFill>
                          <a:latin typeface="Times New Roman" panose="02020603050405020304" pitchFamily="18" charset="0"/>
                          <a:cs typeface="Times New Roman" panose="02020603050405020304" pitchFamily="18" charset="0"/>
                        </a:rPr>
                        <a:t>．知识产权</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Times New Roman" panose="02020603050405020304" pitchFamily="18" charset="0"/>
                          <a:cs typeface="Times New Roman" panose="02020603050405020304" pitchFamily="18" charset="0"/>
                        </a:rPr>
                        <a:t>5</a:t>
                      </a:r>
                      <a:r>
                        <a:rPr lang="zh-CN" altLang="zh-CN" sz="1200">
                          <a:solidFill>
                            <a:srgbClr val="000000"/>
                          </a:solidFill>
                          <a:latin typeface="Times New Roman" panose="02020603050405020304" pitchFamily="18" charset="0"/>
                          <a:cs typeface="Times New Roman" panose="02020603050405020304" pitchFamily="18" charset="0"/>
                        </a:rPr>
                        <a:t>．外商投资企业资本汇出</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9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Times New Roman" panose="02020603050405020304" pitchFamily="18" charset="0"/>
                          <a:cs typeface="Times New Roman" panose="02020603050405020304" pitchFamily="18" charset="0"/>
                        </a:rPr>
                        <a:t>8</a:t>
                      </a:r>
                      <a:r>
                        <a:rPr lang="zh-CN" altLang="zh-CN" sz="1200">
                          <a:solidFill>
                            <a:srgbClr val="000000"/>
                          </a:solidFill>
                          <a:latin typeface="Times New Roman" panose="02020603050405020304" pitchFamily="18" charset="0"/>
                          <a:cs typeface="Times New Roman" panose="02020603050405020304" pitchFamily="18" charset="0"/>
                        </a:rPr>
                        <a:t>．利息支出</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en-US" altLang="zh-CN" sz="1200">
                          <a:solidFill>
                            <a:srgbClr val="000000"/>
                          </a:solidFill>
                          <a:latin typeface="Times New Roman" panose="02020603050405020304" pitchFamily="18" charset="0"/>
                          <a:cs typeface="Times New Roman" panose="02020603050405020304" pitchFamily="18" charset="0"/>
                        </a:rPr>
                        <a:t>6</a:t>
                      </a:r>
                      <a:r>
                        <a:rPr lang="zh-CN" altLang="zh-CN" sz="1200">
                          <a:solidFill>
                            <a:srgbClr val="000000"/>
                          </a:solidFill>
                          <a:latin typeface="Times New Roman" panose="02020603050405020304" pitchFamily="18" charset="0"/>
                          <a:cs typeface="Times New Roman" panose="02020603050405020304" pitchFamily="18" charset="0"/>
                        </a:rPr>
                        <a:t>．其它资本支出</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9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其中：银行</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远期售汇</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9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40481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非银行金融机构</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r>
                        <a:rPr lang="zh-CN" altLang="zh-CN" sz="1200">
                          <a:solidFill>
                            <a:srgbClr val="000000"/>
                          </a:solidFill>
                          <a:latin typeface="Times New Roman" panose="02020603050405020304" pitchFamily="18" charset="0"/>
                          <a:cs typeface="Times New Roman" panose="02020603050405020304" pitchFamily="18" charset="0"/>
                        </a:rPr>
                        <a:t>其中：未到期远期售汇</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12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just" eaLnBrk="1" hangingPunct="1">
                        <a:buNone/>
                      </a:pPr>
                      <a:endParaRPr lang="en-US" altLang="zh-CN" sz="9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7" name="标题 1"/>
          <p:cNvSpPr>
            <a:spLocks noGrp="1"/>
          </p:cNvSpPr>
          <p:nvPr>
            <p:ph type="title"/>
          </p:nvPr>
        </p:nvSpPr>
        <p:spPr/>
        <p:txBody>
          <a:bodyPr vert="horz" wrap="square" lIns="91440" tIns="45720" rIns="91440" bIns="45720" anchor="b"/>
          <a:p>
            <a:pPr algn="ctr"/>
            <a:r>
              <a:rPr lang="zh-CN" altLang="en-US" sz="3200"/>
              <a:t>第五节</a:t>
            </a:r>
            <a:r>
              <a:rPr lang="en-US" altLang="zh-CN" sz="3200"/>
              <a:t>  </a:t>
            </a:r>
            <a:r>
              <a:rPr lang="zh-CN" altLang="en-US" sz="3200"/>
              <a:t>外汇信贷统计</a:t>
            </a:r>
            <a:endParaRPr lang="zh-CN" altLang="en-US" sz="3200"/>
          </a:p>
        </p:txBody>
      </p:sp>
      <p:sp>
        <p:nvSpPr>
          <p:cNvPr id="60418" name="内容占位符 2"/>
          <p:cNvSpPr>
            <a:spLocks noGrp="1"/>
          </p:cNvSpPr>
          <p:nvPr>
            <p:ph idx="1"/>
          </p:nvPr>
        </p:nvSpPr>
        <p:spPr/>
        <p:txBody>
          <a:bodyPr vert="horz" wrap="square" lIns="91440" tIns="45720" rIns="91440" bIns="45720" anchor="t"/>
          <a:p>
            <a:r>
              <a:rPr lang="zh-CN" altLang="en-US"/>
              <a:t>一、外汇信贷业务统计项目</a:t>
            </a:r>
            <a:endParaRPr lang="zh-CN" altLang="en-US"/>
          </a:p>
          <a:p>
            <a:r>
              <a:rPr lang="zh-CN" altLang="en-US">
                <a:hlinkClick r:id="rId1" action="ppaction://hlinksldjump"/>
              </a:rPr>
              <a:t>二、外汇信贷统计的指标</a:t>
            </a:r>
            <a:endParaRPr lang="zh-CN" altLang="en-US"/>
          </a:p>
          <a:p>
            <a:endParaRPr lang="zh-CN" altLang="en-US"/>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1" name="标题 1"/>
          <p:cNvSpPr>
            <a:spLocks noGrp="1"/>
          </p:cNvSpPr>
          <p:nvPr>
            <p:ph type="title"/>
          </p:nvPr>
        </p:nvSpPr>
        <p:spPr>
          <a:xfrm>
            <a:off x="1258888" y="260350"/>
            <a:ext cx="7313612" cy="1143000"/>
          </a:xfrm>
        </p:spPr>
        <p:txBody>
          <a:bodyPr vert="horz" wrap="square" lIns="91440" tIns="45720" rIns="91440" bIns="45720" anchor="b"/>
          <a:p>
            <a:r>
              <a:rPr lang="zh-CN" altLang="en-US" sz="3200"/>
              <a:t>一、外汇信贷业务统计项目</a:t>
            </a:r>
            <a:endParaRPr lang="zh-CN" altLang="en-US" sz="3200"/>
          </a:p>
        </p:txBody>
      </p:sp>
      <p:sp>
        <p:nvSpPr>
          <p:cNvPr id="61442" name="内容占位符 2"/>
          <p:cNvSpPr>
            <a:spLocks noGrp="1"/>
          </p:cNvSpPr>
          <p:nvPr>
            <p:ph idx="1"/>
          </p:nvPr>
        </p:nvSpPr>
        <p:spPr>
          <a:xfrm>
            <a:off x="785813" y="1500188"/>
            <a:ext cx="8143875" cy="5143500"/>
          </a:xfrm>
        </p:spPr>
        <p:txBody>
          <a:bodyPr vert="horz" wrap="square" lIns="91440" tIns="45720" rIns="91440" bIns="45720" anchor="t"/>
          <a:p>
            <a:pPr>
              <a:buNone/>
            </a:pPr>
            <a:r>
              <a:rPr lang="en-US" altLang="zh-CN" sz="2000"/>
              <a:t>   (</a:t>
            </a:r>
            <a:r>
              <a:rPr lang="zh-CN" altLang="zh-CN" sz="2000"/>
              <a:t>一</a:t>
            </a:r>
            <a:r>
              <a:rPr lang="en-US" altLang="zh-CN" sz="2000"/>
              <a:t>)</a:t>
            </a:r>
            <a:r>
              <a:rPr lang="zh-CN" altLang="zh-CN" sz="2000"/>
              <a:t>外汇信贷资金来源</a:t>
            </a:r>
            <a:endParaRPr lang="en-US" altLang="zh-CN" sz="2000"/>
          </a:p>
          <a:p>
            <a:pPr lvl="1">
              <a:buSzPct val="120000"/>
              <a:buFont typeface="Wingdings" panose="05000000000000000000" pitchFamily="2" charset="2"/>
              <a:buChar char="ü"/>
            </a:pPr>
            <a:r>
              <a:rPr lang="zh-CN" altLang="zh-CN" sz="2000" b="1">
                <a:solidFill>
                  <a:srgbClr val="196666"/>
                </a:solidFill>
              </a:rPr>
              <a:t>1.</a:t>
            </a:r>
            <a:r>
              <a:rPr lang="zh-CN" altLang="zh-CN" sz="2000"/>
              <a:t>自有外汇资本金；</a:t>
            </a:r>
            <a:endParaRPr lang="zh-CN" altLang="zh-CN" sz="2000"/>
          </a:p>
          <a:p>
            <a:pPr lvl="1">
              <a:buSzPct val="120000"/>
              <a:buFont typeface="Wingdings" panose="05000000000000000000" pitchFamily="2" charset="2"/>
              <a:buChar char="ü"/>
            </a:pPr>
            <a:r>
              <a:rPr lang="zh-CN" altLang="zh-CN" sz="2000" b="1">
                <a:solidFill>
                  <a:srgbClr val="196666"/>
                </a:solidFill>
              </a:rPr>
              <a:t>2.</a:t>
            </a:r>
            <a:r>
              <a:rPr lang="zh-CN" altLang="zh-CN" sz="2000"/>
              <a:t>银行组织吸收的各项外汇存款；</a:t>
            </a:r>
            <a:endParaRPr lang="zh-CN" altLang="zh-CN" sz="2000"/>
          </a:p>
          <a:p>
            <a:pPr lvl="1">
              <a:buSzPct val="120000"/>
              <a:buFont typeface="Wingdings" panose="05000000000000000000" pitchFamily="2" charset="2"/>
              <a:buChar char="ü"/>
            </a:pPr>
            <a:r>
              <a:rPr lang="zh-CN" altLang="zh-CN" sz="2000" b="1">
                <a:solidFill>
                  <a:srgbClr val="196666"/>
                </a:solidFill>
              </a:rPr>
              <a:t>3.</a:t>
            </a:r>
            <a:r>
              <a:rPr lang="zh-CN" altLang="zh-CN" sz="2000"/>
              <a:t>海外分支机构存回资金；</a:t>
            </a:r>
            <a:endParaRPr lang="zh-CN" altLang="zh-CN" sz="2000"/>
          </a:p>
          <a:p>
            <a:pPr lvl="1">
              <a:buSzPct val="120000"/>
              <a:buFont typeface="Wingdings" panose="05000000000000000000" pitchFamily="2" charset="2"/>
              <a:buChar char="ü"/>
            </a:pPr>
            <a:r>
              <a:rPr lang="zh-CN" altLang="zh-CN" sz="2000" b="1">
                <a:solidFill>
                  <a:srgbClr val="196666"/>
                </a:solidFill>
              </a:rPr>
              <a:t>4.</a:t>
            </a:r>
            <a:r>
              <a:rPr lang="zh-CN" altLang="zh-CN" sz="2000"/>
              <a:t>从境外拆入短期资金；</a:t>
            </a:r>
            <a:endParaRPr lang="zh-CN" altLang="zh-CN" sz="2000"/>
          </a:p>
          <a:p>
            <a:pPr lvl="1">
              <a:buSzPct val="120000"/>
              <a:buFont typeface="Wingdings" panose="05000000000000000000" pitchFamily="2" charset="2"/>
              <a:buChar char="ü"/>
            </a:pPr>
            <a:r>
              <a:rPr lang="zh-CN" altLang="zh-CN" sz="2000" b="1">
                <a:solidFill>
                  <a:srgbClr val="196666"/>
                </a:solidFill>
              </a:rPr>
              <a:t>5.</a:t>
            </a:r>
            <a:r>
              <a:rPr lang="zh-CN" altLang="zh-CN" sz="2000"/>
              <a:t>银行按国家计划从境外自借中长期商业借款(含境外发债筹措资金)；</a:t>
            </a:r>
            <a:endParaRPr lang="zh-CN" altLang="zh-CN" sz="2000"/>
          </a:p>
          <a:p>
            <a:pPr lvl="1">
              <a:buSzPct val="120000"/>
              <a:buFont typeface="Wingdings" panose="05000000000000000000" pitchFamily="2" charset="2"/>
              <a:buChar char="ü"/>
            </a:pPr>
            <a:r>
              <a:rPr lang="zh-CN" altLang="zh-CN" sz="2000" b="1">
                <a:solidFill>
                  <a:srgbClr val="196666"/>
                </a:solidFill>
              </a:rPr>
              <a:t>6.</a:t>
            </a:r>
            <a:r>
              <a:rPr lang="zh-CN" altLang="zh-CN" sz="2000"/>
              <a:t>银行借入的国际金融组织贷款；</a:t>
            </a:r>
            <a:endParaRPr lang="zh-CN" altLang="zh-CN" sz="2000"/>
          </a:p>
          <a:p>
            <a:pPr lvl="1">
              <a:buSzPct val="120000"/>
              <a:buFont typeface="Wingdings" panose="05000000000000000000" pitchFamily="2" charset="2"/>
              <a:buChar char="ü"/>
            </a:pPr>
            <a:r>
              <a:rPr lang="zh-CN" altLang="zh-CN" sz="2000" b="1">
                <a:solidFill>
                  <a:srgbClr val="196666"/>
                </a:solidFill>
              </a:rPr>
              <a:t>7.</a:t>
            </a:r>
            <a:r>
              <a:rPr lang="zh-CN" altLang="zh-CN" sz="2000"/>
              <a:t>国家或地方、部门、企业用自借指标委托银行境外专项筹资；</a:t>
            </a:r>
            <a:endParaRPr lang="zh-CN" altLang="zh-CN" sz="2000"/>
          </a:p>
          <a:p>
            <a:pPr lvl="1">
              <a:buSzPct val="120000"/>
              <a:buFont typeface="Wingdings" panose="05000000000000000000" pitchFamily="2" charset="2"/>
              <a:buChar char="ü"/>
            </a:pPr>
            <a:r>
              <a:rPr lang="zh-CN" altLang="zh-CN" sz="2000" b="1">
                <a:solidFill>
                  <a:srgbClr val="196666"/>
                </a:solidFill>
              </a:rPr>
              <a:t>8.</a:t>
            </a:r>
            <a:r>
              <a:rPr lang="zh-CN" altLang="zh-CN" sz="2000"/>
              <a:t>其它资金来源，如暂收应付、境内同业拆入、外汇买卖等。</a:t>
            </a:r>
            <a:endParaRPr lang="zh-CN" altLang="zh-CN" sz="2000"/>
          </a:p>
          <a:p>
            <a:pPr>
              <a:buNone/>
            </a:pPr>
            <a:r>
              <a:rPr lang="en-US" altLang="zh-CN" sz="2000"/>
              <a:t>   </a:t>
            </a:r>
            <a:endParaRPr lang="zh-CN" altLang="zh-CN" sz="2000"/>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14689" name="标题 1"/>
          <p:cNvSpPr>
            <a:spLocks noGrp="1"/>
          </p:cNvSpPr>
          <p:nvPr>
            <p:ph type="title"/>
          </p:nvPr>
        </p:nvSpPr>
        <p:spPr/>
        <p:txBody>
          <a:bodyPr vert="horz" wrap="square" lIns="91440" tIns="45720" rIns="91440" bIns="45720" anchor="b"/>
          <a:p>
            <a:pPr>
              <a:buNone/>
            </a:pPr>
            <a:endParaRPr lang="zh-CN" altLang="en-US"/>
          </a:p>
        </p:txBody>
      </p:sp>
      <p:sp>
        <p:nvSpPr>
          <p:cNvPr id="114690" name="内容占位符 2"/>
          <p:cNvSpPr>
            <a:spLocks noGrp="1"/>
          </p:cNvSpPr>
          <p:nvPr>
            <p:ph idx="1"/>
          </p:nvPr>
        </p:nvSpPr>
        <p:spPr/>
        <p:txBody>
          <a:bodyPr vert="horz" wrap="square" lIns="91440" tIns="45720" rIns="91440" bIns="45720" anchor="t"/>
          <a:p>
            <a:pPr>
              <a:buNone/>
            </a:pPr>
            <a:r>
              <a:rPr lang="en-US" altLang="zh-CN" sz="2000"/>
              <a:t>(</a:t>
            </a:r>
            <a:r>
              <a:rPr lang="zh-CN" altLang="zh-CN" sz="2000"/>
              <a:t>二</a:t>
            </a:r>
            <a:r>
              <a:rPr lang="en-US" altLang="zh-CN" sz="2000"/>
              <a:t>)</a:t>
            </a:r>
            <a:r>
              <a:rPr lang="zh-CN" altLang="zh-CN" sz="2000"/>
              <a:t>外汇信贷资金运用</a:t>
            </a:r>
            <a:endParaRPr lang="zh-CN" altLang="zh-CN" sz="2000"/>
          </a:p>
          <a:p>
            <a:pPr lvl="1">
              <a:buClr>
                <a:srgbClr val="196666"/>
              </a:buClr>
              <a:buSzPct val="120000"/>
              <a:buFont typeface="Wingdings" panose="05000000000000000000" pitchFamily="2" charset="2"/>
              <a:buChar char="p"/>
            </a:pPr>
            <a:r>
              <a:rPr lang="en-US" altLang="zh-CN" sz="2000" b="1">
                <a:solidFill>
                  <a:srgbClr val="196666"/>
                </a:solidFill>
              </a:rPr>
              <a:t>1.</a:t>
            </a:r>
            <a:r>
              <a:rPr lang="zh-CN" altLang="zh-CN" sz="2000"/>
              <a:t>境内各项流动资金贷款；</a:t>
            </a:r>
            <a:endParaRPr lang="zh-CN" altLang="zh-CN" sz="2000"/>
          </a:p>
          <a:p>
            <a:pPr lvl="1">
              <a:buClr>
                <a:srgbClr val="196666"/>
              </a:buClr>
              <a:buSzPct val="120000"/>
              <a:buFont typeface="Wingdings" panose="05000000000000000000" pitchFamily="2" charset="2"/>
              <a:buChar char="p"/>
            </a:pPr>
            <a:r>
              <a:rPr lang="en-US" altLang="zh-CN" sz="2000" b="1">
                <a:solidFill>
                  <a:srgbClr val="196666"/>
                </a:solidFill>
              </a:rPr>
              <a:t>2.</a:t>
            </a:r>
            <a:r>
              <a:rPr lang="zh-CN" altLang="zh-CN" sz="2000"/>
              <a:t>境内各项固定资产贷款；</a:t>
            </a:r>
            <a:endParaRPr lang="zh-CN" altLang="zh-CN" sz="2000"/>
          </a:p>
          <a:p>
            <a:pPr lvl="1">
              <a:buClr>
                <a:srgbClr val="196666"/>
              </a:buClr>
              <a:buSzPct val="120000"/>
              <a:buFont typeface="Wingdings" panose="05000000000000000000" pitchFamily="2" charset="2"/>
              <a:buChar char="p"/>
            </a:pPr>
            <a:r>
              <a:rPr lang="en-US" altLang="zh-CN" sz="2000"/>
              <a:t>3.</a:t>
            </a:r>
            <a:r>
              <a:rPr lang="zh-CN" altLang="zh-CN" sz="2000"/>
              <a:t>拨付海外分支行资金；</a:t>
            </a:r>
            <a:endParaRPr lang="zh-CN" altLang="zh-CN" sz="2000"/>
          </a:p>
          <a:p>
            <a:pPr lvl="1">
              <a:buClr>
                <a:srgbClr val="196666"/>
              </a:buClr>
              <a:buSzPct val="120000"/>
              <a:buFont typeface="Wingdings" panose="05000000000000000000" pitchFamily="2" charset="2"/>
              <a:buChar char="p"/>
            </a:pPr>
            <a:r>
              <a:rPr lang="en-US" altLang="zh-CN" sz="2000"/>
              <a:t>4.</a:t>
            </a:r>
            <a:r>
              <a:rPr lang="zh-CN" altLang="zh-CN" sz="2000"/>
              <a:t>存放境外头寸准备</a:t>
            </a:r>
            <a:r>
              <a:rPr lang="en-US" altLang="zh-CN" sz="2000"/>
              <a:t>(</a:t>
            </a:r>
            <a:r>
              <a:rPr lang="zh-CN" altLang="zh-CN" sz="2000"/>
              <a:t>包括存款资金、拆出、购买政府债券、购买股票等</a:t>
            </a:r>
            <a:r>
              <a:rPr lang="en-US" altLang="zh-CN" sz="2000"/>
              <a:t>)</a:t>
            </a:r>
            <a:r>
              <a:rPr lang="zh-CN" altLang="zh-CN" sz="2000"/>
              <a:t>；</a:t>
            </a:r>
            <a:endParaRPr lang="zh-CN" altLang="zh-CN" sz="2000"/>
          </a:p>
          <a:p>
            <a:pPr lvl="1">
              <a:buClr>
                <a:srgbClr val="196666"/>
              </a:buClr>
              <a:buSzPct val="120000"/>
              <a:buFont typeface="Wingdings" panose="05000000000000000000" pitchFamily="2" charset="2"/>
              <a:buChar char="p"/>
            </a:pPr>
            <a:r>
              <a:rPr lang="en-US" altLang="zh-CN" sz="2000"/>
              <a:t>5.</a:t>
            </a:r>
            <a:r>
              <a:rPr lang="zh-CN" altLang="zh-CN" sz="2000"/>
              <a:t>银行其它投资；</a:t>
            </a:r>
            <a:endParaRPr lang="zh-CN" altLang="zh-CN" sz="2000"/>
          </a:p>
          <a:p>
            <a:pPr lvl="1">
              <a:buClr>
                <a:srgbClr val="196666"/>
              </a:buClr>
              <a:buSzPct val="120000"/>
              <a:buFont typeface="Wingdings" panose="05000000000000000000" pitchFamily="2" charset="2"/>
              <a:buChar char="p"/>
            </a:pPr>
            <a:r>
              <a:rPr lang="en-US" altLang="zh-CN" sz="2000"/>
              <a:t>6.</a:t>
            </a:r>
            <a:r>
              <a:rPr lang="zh-CN" altLang="zh-CN" sz="2000"/>
              <a:t>按委托人预定的用途和项目发放的委托贷款；</a:t>
            </a:r>
            <a:endParaRPr lang="zh-CN" altLang="zh-CN" sz="2000"/>
          </a:p>
          <a:p>
            <a:pPr lvl="1">
              <a:buClr>
                <a:srgbClr val="196666"/>
              </a:buClr>
              <a:buSzPct val="120000"/>
              <a:buFont typeface="Wingdings" panose="05000000000000000000" pitchFamily="2" charset="2"/>
              <a:buChar char="p"/>
            </a:pPr>
            <a:r>
              <a:rPr lang="en-US" altLang="zh-CN" sz="2000"/>
              <a:t>7.</a:t>
            </a:r>
            <a:r>
              <a:rPr lang="zh-CN" altLang="zh-CN" sz="2000"/>
              <a:t>其它资金运用，如各种暂付资金、境内同业拆出资金等。</a:t>
            </a:r>
            <a:endParaRPr lang="en-US" altLang="zh-CN" sz="2000"/>
          </a:p>
          <a:p>
            <a:endParaRPr lang="zh-CN" altLang="en-US"/>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5" name="标题 1"/>
          <p:cNvSpPr>
            <a:spLocks noGrp="1"/>
          </p:cNvSpPr>
          <p:nvPr>
            <p:ph type="title"/>
          </p:nvPr>
        </p:nvSpPr>
        <p:spPr/>
        <p:txBody>
          <a:bodyPr vert="horz" wrap="square" lIns="91440" tIns="45720" rIns="91440" bIns="45720" anchor="b"/>
          <a:p>
            <a:endParaRPr lang="zh-CN" altLang="en-US"/>
          </a:p>
        </p:txBody>
      </p:sp>
      <p:sp>
        <p:nvSpPr>
          <p:cNvPr id="4" name="内容占位符 2"/>
          <p:cNvSpPr>
            <a:spLocks noGrp="1"/>
          </p:cNvSpPr>
          <p:nvPr>
            <p:ph idx="1"/>
          </p:nvPr>
        </p:nvSpPr>
        <p:spPr>
          <a:xfrm>
            <a:off x="785813" y="1500188"/>
            <a:ext cx="8143875" cy="415925"/>
          </a:xfrm>
        </p:spPr>
        <p:txBody>
          <a:bodyPr vert="horz" wrap="square" lIns="91440" tIns="45720" rIns="91440" bIns="45720" numCol="1" anchor="t" anchorCtr="0" compatLnSpc="1"/>
          <a:p>
            <a:pPr marL="0" indent="0" algn="ctr">
              <a:buClr>
                <a:srgbClr val="196666"/>
              </a:buClr>
              <a:buSzPct val="120000"/>
              <a:buNone/>
            </a:pPr>
            <a:r>
              <a:rPr lang="zh-CN" altLang="zh-CN" sz="1800" b="1"/>
              <a:t>表</a:t>
            </a:r>
            <a:r>
              <a:rPr lang="en-US" altLang="zh-CN" sz="1800" b="1"/>
              <a:t>9-6  </a:t>
            </a:r>
            <a:r>
              <a:rPr lang="zh-CN" altLang="zh-CN" sz="1800" b="1"/>
              <a:t>金融机构外汇信贷收支表</a:t>
            </a:r>
            <a:r>
              <a:rPr lang="en-US" altLang="zh-CN" sz="1800" b="1"/>
              <a:t>                </a:t>
            </a:r>
            <a:r>
              <a:rPr lang="zh-CN" altLang="zh-CN" sz="1800" b="1"/>
              <a:t>单位：亿美元</a:t>
            </a:r>
            <a:endParaRPr lang="en-US" altLang="zh-CN" sz="1800" b="1"/>
          </a:p>
          <a:p>
            <a:pPr marL="0" indent="0">
              <a:buClr>
                <a:srgbClr val="196666"/>
              </a:buClr>
              <a:buSzPct val="120000"/>
              <a:buNone/>
            </a:pPr>
            <a:endParaRPr lang="zh-CN" altLang="zh-CN" sz="1800"/>
          </a:p>
        </p:txBody>
      </p:sp>
      <p:graphicFrame>
        <p:nvGraphicFramePr>
          <p:cNvPr id="62467" name="表格 62466"/>
          <p:cNvGraphicFramePr/>
          <p:nvPr>
            <p:custDataLst>
              <p:tags r:id="rId1"/>
            </p:custDataLst>
          </p:nvPr>
        </p:nvGraphicFramePr>
        <p:xfrm>
          <a:off x="1830705" y="2006600"/>
          <a:ext cx="6116955" cy="3836670"/>
        </p:xfrm>
        <a:graphic>
          <a:graphicData uri="http://schemas.openxmlformats.org/drawingml/2006/table">
            <a:tbl>
              <a:tblPr/>
              <a:tblGrid>
                <a:gridCol w="1545590"/>
                <a:gridCol w="760095"/>
                <a:gridCol w="763270"/>
                <a:gridCol w="762000"/>
                <a:gridCol w="760730"/>
                <a:gridCol w="763270"/>
                <a:gridCol w="762000"/>
              </a:tblGrid>
              <a:tr h="63944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b="1">
                          <a:solidFill>
                            <a:srgbClr val="FF0000"/>
                          </a:solidFill>
                          <a:latin typeface="Times New Roman" panose="02020603050405020304" pitchFamily="18" charset="0"/>
                        </a:rPr>
                        <a:t>项目 </a:t>
                      </a:r>
                      <a:endParaRPr lang="zh-CN" altLang="zh-CN" sz="1200" b="1">
                        <a:solidFill>
                          <a:srgbClr val="FF0000"/>
                        </a:solidFill>
                        <a:latin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b="1">
                          <a:solidFill>
                            <a:srgbClr val="FF0000"/>
                          </a:solidFill>
                          <a:latin typeface="宋体" panose="02010600030101010101" pitchFamily="2" charset="-122"/>
                        </a:rPr>
                        <a:t>2020.01</a:t>
                      </a:r>
                      <a:endParaRPr lang="en-US" altLang="zh-CN" sz="1200" b="1">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b="1">
                          <a:solidFill>
                            <a:srgbClr val="FF0000"/>
                          </a:solidFill>
                          <a:latin typeface="宋体" panose="02010600030101010101" pitchFamily="2" charset="-122"/>
                        </a:rPr>
                        <a:t>2020.02 </a:t>
                      </a:r>
                      <a:endParaRPr lang="en-US" altLang="zh-CN" sz="1200" b="1">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b="1">
                          <a:solidFill>
                            <a:srgbClr val="FF0000"/>
                          </a:solidFill>
                          <a:latin typeface="宋体" panose="02010600030101010101" pitchFamily="2" charset="-122"/>
                        </a:rPr>
                        <a:t>2020.03</a:t>
                      </a:r>
                      <a:endParaRPr lang="en-US" altLang="zh-CN" sz="1200" b="1">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b="1">
                          <a:solidFill>
                            <a:srgbClr val="FF0000"/>
                          </a:solidFill>
                          <a:latin typeface="宋体" panose="02010600030101010101" pitchFamily="2" charset="-122"/>
                        </a:rPr>
                        <a:t>2020.04 </a:t>
                      </a:r>
                      <a:endParaRPr lang="en-US" altLang="zh-CN" sz="1200" b="1">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b="1">
                          <a:solidFill>
                            <a:srgbClr val="FF0000"/>
                          </a:solidFill>
                          <a:latin typeface="宋体" panose="02010600030101010101" pitchFamily="2" charset="-122"/>
                        </a:rPr>
                        <a:t>2020.05</a:t>
                      </a:r>
                      <a:endParaRPr lang="en-US" altLang="zh-CN" sz="1200" b="1">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b="1">
                          <a:solidFill>
                            <a:srgbClr val="FF0000"/>
                          </a:solidFill>
                          <a:latin typeface="宋体" panose="02010600030101010101" pitchFamily="2" charset="-122"/>
                        </a:rPr>
                        <a:t>2020.06 </a:t>
                      </a:r>
                      <a:endParaRPr lang="en-US" altLang="zh-CN" sz="1200" b="1">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63944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Times New Roman" panose="02020603050405020304" pitchFamily="18" charset="0"/>
                        </a:rPr>
                        <a:t>来源方项目</a:t>
                      </a:r>
                      <a:endParaRPr lang="zh-CN" altLang="zh-CN" sz="1200">
                        <a:solidFill>
                          <a:srgbClr val="FF0000"/>
                        </a:solidFill>
                        <a:latin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　</a:t>
                      </a:r>
                      <a:endParaRPr lang="zh-CN" altLang="zh-CN" sz="1200">
                        <a:solidFill>
                          <a:srgbClr val="FF0000"/>
                        </a:solidFill>
                        <a:latin typeface="Arial" panose="020B0604020202020204" pitchFamily="34" charset="0"/>
                        <a:ea typeface="Arial" panose="020B0604020202020204" pitchFamily="34"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　</a:t>
                      </a:r>
                      <a:endParaRPr lang="zh-CN" altLang="zh-CN" sz="1200">
                        <a:solidFill>
                          <a:srgbClr val="FF0000"/>
                        </a:solidFill>
                        <a:latin typeface="Arial" panose="020B0604020202020204" pitchFamily="34" charset="0"/>
                        <a:ea typeface="Arial" panose="020B0604020202020204" pitchFamily="34"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　</a:t>
                      </a:r>
                      <a:endParaRPr lang="zh-CN" altLang="zh-CN" sz="1200">
                        <a:solidFill>
                          <a:srgbClr val="FF0000"/>
                        </a:solidFill>
                        <a:latin typeface="Arial" panose="020B0604020202020204" pitchFamily="34" charset="0"/>
                        <a:ea typeface="Arial" panose="020B0604020202020204" pitchFamily="34"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　</a:t>
                      </a:r>
                      <a:endParaRPr lang="zh-CN" altLang="zh-CN" sz="1200">
                        <a:solidFill>
                          <a:srgbClr val="FF0000"/>
                        </a:solidFill>
                        <a:latin typeface="Arial" panose="020B0604020202020204" pitchFamily="34" charset="0"/>
                        <a:ea typeface="Arial" panose="020B0604020202020204" pitchFamily="34"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　</a:t>
                      </a:r>
                      <a:endParaRPr lang="zh-CN" altLang="zh-CN" sz="1200">
                        <a:solidFill>
                          <a:srgbClr val="FF0000"/>
                        </a:solidFill>
                        <a:latin typeface="Arial" panose="020B0604020202020204" pitchFamily="34" charset="0"/>
                        <a:ea typeface="Arial" panose="020B0604020202020204" pitchFamily="34"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　</a:t>
                      </a:r>
                      <a:endParaRPr lang="zh-CN" altLang="zh-CN" sz="1200">
                        <a:solidFill>
                          <a:srgbClr val="FF0000"/>
                        </a:solidFill>
                        <a:latin typeface="Arial" panose="020B0604020202020204" pitchFamily="34" charset="0"/>
                        <a:ea typeface="Arial" panose="020B0604020202020204" pitchFamily="34"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63944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一、各项存款 </a:t>
                      </a:r>
                      <a:endParaRPr lang="zh-CN" altLang="zh-CN" sz="1200">
                        <a:solidFill>
                          <a:srgbClr val="FF0000"/>
                        </a:solidFill>
                        <a:latin typeface="Arial" panose="020B0604020202020204" pitchFamily="34" charset="0"/>
                        <a:ea typeface="Arial" panose="020B0604020202020204" pitchFamily="3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6557.36 </a:t>
                      </a:r>
                      <a:endParaRPr lang="zh-CN" altLang="zh-CN" sz="1200">
                        <a:solidFill>
                          <a:srgbClr val="FF0000"/>
                        </a:solidFill>
                        <a:latin typeface="Arial" panose="020B0604020202020204" pitchFamily="34" charset="0"/>
                        <a:ea typeface="Arial" panose="020B0604020202020204" pitchFamily="3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6744.11 </a:t>
                      </a:r>
                      <a:endParaRPr lang="zh-CN" altLang="zh-CN" sz="1200">
                        <a:solidFill>
                          <a:srgbClr val="FF0000"/>
                        </a:solidFill>
                        <a:latin typeface="Arial" panose="020B0604020202020204" pitchFamily="34" charset="0"/>
                        <a:ea typeface="Arial" panose="020B0604020202020204" pitchFamily="3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6940.13 </a:t>
                      </a:r>
                      <a:endParaRPr lang="zh-CN" altLang="zh-CN" sz="1200">
                        <a:solidFill>
                          <a:srgbClr val="FF0000"/>
                        </a:solidFill>
                        <a:latin typeface="Arial" panose="020B0604020202020204" pitchFamily="34" charset="0"/>
                        <a:ea typeface="Arial" panose="020B0604020202020204" pitchFamily="3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6767.41 </a:t>
                      </a:r>
                      <a:endParaRPr lang="zh-CN" altLang="zh-CN" sz="1200">
                        <a:solidFill>
                          <a:srgbClr val="FF0000"/>
                        </a:solidFill>
                        <a:latin typeface="Arial" panose="020B0604020202020204" pitchFamily="34" charset="0"/>
                        <a:ea typeface="Arial" panose="020B0604020202020204" pitchFamily="3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6629.22 </a:t>
                      </a:r>
                      <a:endParaRPr lang="zh-CN" altLang="zh-CN" sz="1200">
                        <a:solidFill>
                          <a:srgbClr val="FF0000"/>
                        </a:solidFill>
                        <a:latin typeface="Arial" panose="020B0604020202020204" pitchFamily="34" charset="0"/>
                        <a:ea typeface="Arial" panose="020B0604020202020204" pitchFamily="3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6815.28 </a:t>
                      </a:r>
                      <a:endParaRPr lang="zh-CN" altLang="zh-CN" sz="1200">
                        <a:solidFill>
                          <a:srgbClr val="FF0000"/>
                        </a:solidFill>
                        <a:latin typeface="Arial" panose="020B0604020202020204" pitchFamily="34" charset="0"/>
                        <a:ea typeface="Arial" panose="020B0604020202020204" pitchFamily="3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63944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　(一)境内存款</a:t>
                      </a:r>
                      <a:endParaRPr lang="zh-CN" altLang="zh-CN" sz="1200">
                        <a:solidFill>
                          <a:srgbClr val="FF0000"/>
                        </a:solidFill>
                        <a:latin typeface="Arial" panose="020B0604020202020204" pitchFamily="34" charset="0"/>
                        <a:ea typeface="Arial" panose="020B0604020202020204" pitchFamily="3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5547.36 </a:t>
                      </a:r>
                      <a:endParaRPr lang="zh-CN" altLang="zh-CN" sz="1200">
                        <a:solidFill>
                          <a:srgbClr val="FF0000"/>
                        </a:solidFill>
                        <a:latin typeface="Arial" panose="020B0604020202020204" pitchFamily="34" charset="0"/>
                        <a:ea typeface="Arial" panose="020B0604020202020204" pitchFamily="3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5715.20 </a:t>
                      </a:r>
                      <a:endParaRPr lang="zh-CN" altLang="zh-CN" sz="1200">
                        <a:solidFill>
                          <a:srgbClr val="FF0000"/>
                        </a:solidFill>
                        <a:latin typeface="Arial" panose="020B0604020202020204" pitchFamily="34" charset="0"/>
                        <a:ea typeface="Arial" panose="020B0604020202020204" pitchFamily="3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5930.97 </a:t>
                      </a:r>
                      <a:endParaRPr lang="zh-CN" altLang="zh-CN" sz="1200">
                        <a:solidFill>
                          <a:srgbClr val="FF0000"/>
                        </a:solidFill>
                        <a:latin typeface="Arial" panose="020B0604020202020204" pitchFamily="34" charset="0"/>
                        <a:ea typeface="Arial" panose="020B0604020202020204" pitchFamily="3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5758.83 </a:t>
                      </a:r>
                      <a:endParaRPr lang="zh-CN" altLang="zh-CN" sz="1200">
                        <a:solidFill>
                          <a:srgbClr val="FF0000"/>
                        </a:solidFill>
                        <a:latin typeface="Arial" panose="020B0604020202020204" pitchFamily="34" charset="0"/>
                        <a:ea typeface="Arial" panose="020B0604020202020204" pitchFamily="3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5604.90 </a:t>
                      </a:r>
                      <a:endParaRPr lang="zh-CN" altLang="zh-CN" sz="1200">
                        <a:solidFill>
                          <a:srgbClr val="FF0000"/>
                        </a:solidFill>
                        <a:latin typeface="Arial" panose="020B0604020202020204" pitchFamily="34" charset="0"/>
                        <a:ea typeface="Arial" panose="020B0604020202020204" pitchFamily="3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5787.53 </a:t>
                      </a:r>
                      <a:endParaRPr lang="zh-CN" altLang="zh-CN" sz="1200">
                        <a:solidFill>
                          <a:srgbClr val="FF0000"/>
                        </a:solidFill>
                        <a:latin typeface="Arial" panose="020B0604020202020204" pitchFamily="34" charset="0"/>
                        <a:ea typeface="Arial" panose="020B0604020202020204" pitchFamily="3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63944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　1.住户存款</a:t>
                      </a:r>
                      <a:endParaRPr lang="zh-CN" altLang="zh-CN" sz="1200">
                        <a:solidFill>
                          <a:srgbClr val="FF0000"/>
                        </a:solidFill>
                        <a:latin typeface="Arial" panose="020B0604020202020204" pitchFamily="34" charset="0"/>
                        <a:ea typeface="Arial" panose="020B0604020202020204" pitchFamily="3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729.73 </a:t>
                      </a:r>
                      <a:endParaRPr lang="zh-CN" altLang="zh-CN" sz="1200">
                        <a:solidFill>
                          <a:srgbClr val="FF0000"/>
                        </a:solidFill>
                        <a:latin typeface="Arial" panose="020B0604020202020204" pitchFamily="34" charset="0"/>
                        <a:ea typeface="Arial" panose="020B0604020202020204" pitchFamily="3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755.27 </a:t>
                      </a:r>
                      <a:endParaRPr lang="zh-CN" altLang="zh-CN" sz="1200">
                        <a:solidFill>
                          <a:srgbClr val="FF0000"/>
                        </a:solidFill>
                        <a:latin typeface="Arial" panose="020B0604020202020204" pitchFamily="34" charset="0"/>
                        <a:ea typeface="Arial" panose="020B0604020202020204" pitchFamily="3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773.21 </a:t>
                      </a:r>
                      <a:endParaRPr lang="zh-CN" altLang="zh-CN" sz="1200">
                        <a:solidFill>
                          <a:srgbClr val="FF0000"/>
                        </a:solidFill>
                        <a:latin typeface="Arial" panose="020B0604020202020204" pitchFamily="34" charset="0"/>
                        <a:ea typeface="Arial" panose="020B0604020202020204" pitchFamily="3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779.33 </a:t>
                      </a:r>
                      <a:endParaRPr lang="zh-CN" altLang="zh-CN" sz="1200">
                        <a:solidFill>
                          <a:srgbClr val="FF0000"/>
                        </a:solidFill>
                        <a:latin typeface="Arial" panose="020B0604020202020204" pitchFamily="34" charset="0"/>
                        <a:ea typeface="Arial" panose="020B0604020202020204" pitchFamily="3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762.51 </a:t>
                      </a:r>
                      <a:endParaRPr lang="zh-CN" altLang="zh-CN" sz="1200">
                        <a:solidFill>
                          <a:srgbClr val="FF0000"/>
                        </a:solidFill>
                        <a:latin typeface="Arial" panose="020B0604020202020204" pitchFamily="34" charset="0"/>
                        <a:ea typeface="Arial" panose="020B0604020202020204" pitchFamily="3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764.11 </a:t>
                      </a:r>
                      <a:endParaRPr lang="zh-CN" altLang="zh-CN" sz="1200">
                        <a:solidFill>
                          <a:srgbClr val="FF0000"/>
                        </a:solidFill>
                        <a:latin typeface="Arial" panose="020B0604020202020204" pitchFamily="34" charset="0"/>
                        <a:ea typeface="Arial" panose="020B0604020202020204" pitchFamily="3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63944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　2.非金融 企业存款 </a:t>
                      </a:r>
                      <a:endParaRPr lang="zh-CN" altLang="zh-CN" sz="1200">
                        <a:solidFill>
                          <a:srgbClr val="FF0000"/>
                        </a:solidFill>
                        <a:latin typeface="Arial" panose="020B0604020202020204" pitchFamily="34" charset="0"/>
                        <a:ea typeface="Arial" panose="020B0604020202020204" pitchFamily="3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3997.10 </a:t>
                      </a:r>
                      <a:endParaRPr lang="zh-CN" altLang="zh-CN" sz="1200">
                        <a:solidFill>
                          <a:srgbClr val="FF0000"/>
                        </a:solidFill>
                        <a:latin typeface="Arial" panose="020B0604020202020204" pitchFamily="34" charset="0"/>
                        <a:ea typeface="Arial" panose="020B0604020202020204" pitchFamily="3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4121.15 </a:t>
                      </a:r>
                      <a:endParaRPr lang="zh-CN" altLang="zh-CN" sz="1200">
                        <a:solidFill>
                          <a:srgbClr val="FF0000"/>
                        </a:solidFill>
                        <a:latin typeface="Arial" panose="020B0604020202020204" pitchFamily="34" charset="0"/>
                        <a:ea typeface="Arial" panose="020B0604020202020204" pitchFamily="3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4325.14 </a:t>
                      </a:r>
                      <a:endParaRPr lang="zh-CN" altLang="zh-CN" sz="1200">
                        <a:solidFill>
                          <a:srgbClr val="FF0000"/>
                        </a:solidFill>
                        <a:latin typeface="Arial" panose="020B0604020202020204" pitchFamily="34" charset="0"/>
                        <a:ea typeface="Arial" panose="020B0604020202020204" pitchFamily="3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4140.92 </a:t>
                      </a:r>
                      <a:endParaRPr lang="zh-CN" altLang="zh-CN" sz="1200">
                        <a:solidFill>
                          <a:srgbClr val="FF0000"/>
                        </a:solidFill>
                        <a:latin typeface="Arial" panose="020B0604020202020204" pitchFamily="34" charset="0"/>
                        <a:ea typeface="Arial" panose="020B0604020202020204" pitchFamily="3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3989.77 </a:t>
                      </a:r>
                      <a:endParaRPr lang="zh-CN" altLang="zh-CN" sz="1200">
                        <a:solidFill>
                          <a:srgbClr val="FF0000"/>
                        </a:solidFill>
                        <a:latin typeface="Arial" panose="020B0604020202020204" pitchFamily="34" charset="0"/>
                        <a:ea typeface="Arial" panose="020B0604020202020204" pitchFamily="3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Arial" panose="020B0604020202020204" pitchFamily="34" charset="0"/>
                          <a:cs typeface="Arial" panose="020B0604020202020204" pitchFamily="34" charset="0"/>
                        </a:rPr>
                        <a:t>3979.82 </a:t>
                      </a:r>
                      <a:endParaRPr lang="zh-CN" altLang="zh-CN" sz="1200">
                        <a:solidFill>
                          <a:srgbClr val="FF0000"/>
                        </a:solidFill>
                        <a:latin typeface="Arial" panose="020B0604020202020204" pitchFamily="34" charset="0"/>
                        <a:ea typeface="Arial" panose="020B0604020202020204" pitchFamily="34"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63489" name="表格 63488"/>
          <p:cNvGraphicFramePr/>
          <p:nvPr>
            <p:custDataLst>
              <p:tags r:id="rId1"/>
            </p:custDataLst>
          </p:nvPr>
        </p:nvGraphicFramePr>
        <p:xfrm>
          <a:off x="1625600" y="1624330"/>
          <a:ext cx="6635750" cy="4911725"/>
        </p:xfrm>
        <a:graphic>
          <a:graphicData uri="http://schemas.openxmlformats.org/drawingml/2006/table">
            <a:tbl>
              <a:tblPr/>
              <a:tblGrid>
                <a:gridCol w="1675130"/>
                <a:gridCol w="826770"/>
                <a:gridCol w="828040"/>
                <a:gridCol w="826770"/>
                <a:gridCol w="824865"/>
                <a:gridCol w="827405"/>
                <a:gridCol w="826770"/>
              </a:tblGrid>
              <a:tr h="30480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（二）境外存款</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1010.00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1028.91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1009.16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1008.58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1024.32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1027.75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0416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二、金融债券</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20.69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17.25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21.01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17.74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32.65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36.08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6068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三、卖出回购资产</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34.51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33.55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29.94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26.56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24.32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18.33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6131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五、其他</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-407.37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-688.08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-736.05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-810.01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-735.27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-1166.74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6004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资金来源总计</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10784.57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10773.61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10999.04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10836.64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10902.97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10998.98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0480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运用方项目</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0480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一、各项贷款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9115.80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9038.08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9145.98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9198.38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9196.41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9210.65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0416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　(一)境内贷款</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5694.67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5669.28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5667.99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5625.40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5639.46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5734.28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0480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　　1.短期贷款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12.42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13.66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12.33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12.03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13.02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12.97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6131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　　2.中长期贷款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3.30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3.33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3.28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3.25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3.22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3.25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04800">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　　3.票据融资</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12.08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11.97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12.57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13.28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15.63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13.66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0416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 　(二)境外贷款</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3421.13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3368.80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3477.99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3572.97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3556.95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3476.38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0543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二、债券投资</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524.63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533.42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545.45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557.76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589.26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589.32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6004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三、股权及其他投资</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423.39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451.83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442.22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435.93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417.54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Arial" panose="020B0604020202020204" pitchFamily="34" charset="0"/>
                          <a:cs typeface="Times New Roman" panose="02020603050405020304" pitchFamily="18" charset="0"/>
                        </a:rPr>
                        <a:t>415.31 </a:t>
                      </a: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6639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Times New Roman" panose="02020603050405020304" pitchFamily="18" charset="0"/>
                          <a:cs typeface="Times New Roman" panose="02020603050405020304" pitchFamily="18" charset="0"/>
                        </a:rPr>
                        <a:t>资金运用总计</a:t>
                      </a:r>
                      <a:endParaRPr lang="en-US" altLang="zh-CN" sz="1200">
                        <a:solidFill>
                          <a:srgbClr val="FF0000"/>
                        </a:solidFill>
                        <a:latin typeface="Times New Roman" panose="02020603050405020304" pitchFamily="18" charset="0"/>
                        <a:cs typeface="Times New Roman" panose="02020603050405020304" pitchFamily="18" charset="0"/>
                      </a:endParaRPr>
                    </a:p>
                    <a:p>
                      <a:pPr lvl="0" eaLnBrk="1" hangingPunct="1">
                        <a:buNone/>
                      </a:pPr>
                      <a:endParaRPr lang="en-US" altLang="zh-CN" sz="1200">
                        <a:solidFill>
                          <a:srgbClr val="FF0000"/>
                        </a:solidFill>
                        <a:latin typeface="Arial" panose="020B0604020202020204" pitchFamily="3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Times New Roman" panose="02020603050405020304" pitchFamily="18" charset="0"/>
                          <a:cs typeface="Times New Roman" panose="02020603050405020304" pitchFamily="18" charset="0"/>
                        </a:rPr>
                        <a:t>10784.57 </a:t>
                      </a:r>
                      <a:endParaRPr lang="en-US" altLang="zh-CN" sz="12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Times New Roman" panose="02020603050405020304" pitchFamily="18" charset="0"/>
                          <a:cs typeface="Times New Roman" panose="02020603050405020304" pitchFamily="18" charset="0"/>
                        </a:rPr>
                        <a:t>10773.61 </a:t>
                      </a:r>
                      <a:endParaRPr lang="en-US" altLang="zh-CN" sz="12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Times New Roman" panose="02020603050405020304" pitchFamily="18" charset="0"/>
                          <a:cs typeface="Times New Roman" panose="02020603050405020304" pitchFamily="18" charset="0"/>
                        </a:rPr>
                        <a:t>10999.04 </a:t>
                      </a:r>
                      <a:endParaRPr lang="en-US" altLang="zh-CN" sz="12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Times New Roman" panose="02020603050405020304" pitchFamily="18" charset="0"/>
                          <a:cs typeface="Times New Roman" panose="02020603050405020304" pitchFamily="18" charset="0"/>
                        </a:rPr>
                        <a:t>10836.64 </a:t>
                      </a:r>
                      <a:endParaRPr lang="en-US" altLang="zh-CN" sz="12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Times New Roman" panose="02020603050405020304" pitchFamily="18" charset="0"/>
                          <a:cs typeface="Times New Roman" panose="02020603050405020304" pitchFamily="18" charset="0"/>
                        </a:rPr>
                        <a:t>10902.97 </a:t>
                      </a:r>
                      <a:endParaRPr lang="en-US" altLang="zh-CN" sz="12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Times New Roman" panose="02020603050405020304" pitchFamily="18" charset="0"/>
                          <a:cs typeface="Times New Roman" panose="02020603050405020304" pitchFamily="18" charset="0"/>
                        </a:rPr>
                        <a:t>10998.98 </a:t>
                      </a:r>
                      <a:endParaRPr lang="en-US" altLang="zh-CN" sz="12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9457" name="标题 1"/>
          <p:cNvSpPr>
            <a:spLocks noGrp="1"/>
          </p:cNvSpPr>
          <p:nvPr>
            <p:ph type="title"/>
          </p:nvPr>
        </p:nvSpPr>
        <p:spPr/>
        <p:txBody>
          <a:bodyPr vert="horz" wrap="square" lIns="91440" tIns="45720" rIns="91440" bIns="45720" anchor="b"/>
          <a:p>
            <a:endParaRPr lang="zh-CN" altLang="en-US" sz="2400"/>
          </a:p>
        </p:txBody>
      </p:sp>
      <p:sp>
        <p:nvSpPr>
          <p:cNvPr id="19458" name="内容占位符 2"/>
          <p:cNvSpPr>
            <a:spLocks noGrp="1"/>
          </p:cNvSpPr>
          <p:nvPr>
            <p:ph idx="1"/>
          </p:nvPr>
        </p:nvSpPr>
        <p:spPr>
          <a:xfrm>
            <a:off x="1370013" y="1571625"/>
            <a:ext cx="7559675" cy="4500563"/>
          </a:xfrm>
        </p:spPr>
        <p:txBody>
          <a:bodyPr vert="horz" wrap="square" lIns="91440" tIns="45720" rIns="91440" bIns="45720" anchor="t"/>
          <a:p>
            <a:r>
              <a:rPr lang="en-US" altLang="zh-CN" sz="2800"/>
              <a:t>(</a:t>
            </a:r>
            <a:r>
              <a:rPr lang="zh-CN" altLang="en-US" sz="2800"/>
              <a:t>二</a:t>
            </a:r>
            <a:r>
              <a:rPr lang="en-US" altLang="zh-CN" sz="2800"/>
              <a:t>)</a:t>
            </a:r>
            <a:r>
              <a:rPr lang="zh-CN" altLang="en-US" sz="2800"/>
              <a:t>对外金融统计主要内容</a:t>
            </a:r>
            <a:endParaRPr lang="zh-CN" altLang="en-US" sz="2800"/>
          </a:p>
          <a:p>
            <a:pPr>
              <a:buNone/>
            </a:pPr>
            <a:r>
              <a:rPr lang="en-US" altLang="zh-CN" sz="2000"/>
              <a:t>1.</a:t>
            </a:r>
            <a:r>
              <a:rPr lang="zh-CN" altLang="en-US" sz="2000"/>
              <a:t>一般对外金融统计主要包括的内容</a:t>
            </a:r>
            <a:endParaRPr lang="en-US" altLang="zh-CN" sz="2000"/>
          </a:p>
          <a:p>
            <a:pPr>
              <a:buNone/>
            </a:pPr>
            <a:r>
              <a:rPr lang="zh-CN" altLang="en-US" sz="1800"/>
              <a:t>（</a:t>
            </a:r>
            <a:r>
              <a:rPr lang="en-US" altLang="zh-CN" sz="1800"/>
              <a:t>1</a:t>
            </a:r>
            <a:r>
              <a:rPr lang="zh-CN" altLang="en-US" sz="1800"/>
              <a:t>）对各国或地区之间的各种货币收支关系的往来作全面地描述和分析</a:t>
            </a:r>
            <a:endParaRPr lang="zh-CN" altLang="en-US" sz="1800"/>
          </a:p>
          <a:p>
            <a:pPr>
              <a:buNone/>
            </a:pPr>
            <a:r>
              <a:rPr lang="zh-CN" altLang="en-US" sz="1800"/>
              <a:t>（</a:t>
            </a:r>
            <a:r>
              <a:rPr lang="en-US" altLang="zh-CN" sz="1800"/>
              <a:t>2</a:t>
            </a:r>
            <a:r>
              <a:rPr lang="zh-CN" altLang="en-US" sz="1800"/>
              <a:t>）以本国为核心，对与本国有关的各种外汇收支关系的数据进行搜集、整理和分析研究。</a:t>
            </a:r>
            <a:endParaRPr lang="en-US" altLang="zh-CN" sz="1800"/>
          </a:p>
          <a:p>
            <a:pPr>
              <a:buNone/>
            </a:pPr>
            <a:r>
              <a:rPr lang="en-US" altLang="en-US" sz="1800"/>
              <a:t>    </a:t>
            </a:r>
            <a:r>
              <a:rPr lang="zh-CN" altLang="en-US" sz="1800"/>
              <a:t>具体包括：国际收支统计、外汇收支统计、外汇信贷统计及利用外资统计和对外投资统计等。</a:t>
            </a:r>
            <a:endParaRPr lang="zh-CN" altLang="en-US" sz="1800"/>
          </a:p>
          <a:p>
            <a:pPr>
              <a:buNone/>
            </a:pPr>
            <a:r>
              <a:rPr lang="en-US" altLang="zh-CN" sz="1800"/>
              <a:t> 2.</a:t>
            </a:r>
            <a:r>
              <a:rPr lang="zh-CN" altLang="en-US" sz="1800"/>
              <a:t>我国对外金融统计主要包括的内容</a:t>
            </a:r>
            <a:endParaRPr lang="zh-CN" altLang="en-US" sz="1800"/>
          </a:p>
          <a:p>
            <a:pPr>
              <a:buNone/>
            </a:pPr>
            <a:r>
              <a:rPr lang="en-US" altLang="en-US" sz="1800"/>
              <a:t>    </a:t>
            </a:r>
            <a:r>
              <a:rPr lang="zh-CN" altLang="en-US" sz="1800"/>
              <a:t>我国的对外金融活动包括我国与世界其它国家和地区间各项有形商品交易的外汇收支活动，各项劳务性的非贸易外汇收支活动，以及资金转移收支活动等等。</a:t>
            </a:r>
            <a:endParaRPr lang="en-US" altLang="zh-CN" sz="1800"/>
          </a:p>
          <a:p>
            <a:pPr>
              <a:buNone/>
            </a:pPr>
            <a:r>
              <a:rPr lang="en-US" altLang="en-US" sz="1800"/>
              <a:t>    </a:t>
            </a:r>
            <a:r>
              <a:rPr lang="zh-CN" altLang="en-US" sz="1800"/>
              <a:t>这些活动涉及政府、机关、团体、外交机构、工商企业等的外汇收支，也涉及到国内外的侨胞、侨眷、外侨的个人外汇收支</a:t>
            </a:r>
            <a:endParaRPr lang="zh-CN" altLang="en-US" sz="180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4513" name="标题 1"/>
          <p:cNvSpPr>
            <a:spLocks noGrp="1"/>
          </p:cNvSpPr>
          <p:nvPr>
            <p:ph type="title"/>
          </p:nvPr>
        </p:nvSpPr>
        <p:spPr/>
        <p:txBody>
          <a:bodyPr vert="horz" wrap="square" lIns="91440" tIns="45720" rIns="91440" bIns="45720" anchor="b"/>
          <a:p>
            <a:r>
              <a:rPr lang="zh-CN" altLang="en-US" sz="3200"/>
              <a:t>二、外汇信贷统计的指标</a:t>
            </a:r>
            <a:endParaRPr lang="zh-CN" altLang="en-US" sz="3200"/>
          </a:p>
        </p:txBody>
      </p:sp>
      <p:sp>
        <p:nvSpPr>
          <p:cNvPr id="64514" name="内容占位符 2"/>
          <p:cNvSpPr>
            <a:spLocks noGrp="1"/>
          </p:cNvSpPr>
          <p:nvPr>
            <p:ph idx="1"/>
          </p:nvPr>
        </p:nvSpPr>
        <p:spPr>
          <a:xfrm>
            <a:off x="928688" y="1500188"/>
            <a:ext cx="8001000" cy="5072062"/>
          </a:xfrm>
        </p:spPr>
        <p:txBody>
          <a:bodyPr vert="horz" wrap="square" lIns="91440" tIns="45720" rIns="91440" bIns="45720" anchor="t"/>
          <a:p>
            <a:pPr>
              <a:buSzPct val="120000"/>
              <a:buFont typeface="Wingdings" panose="05000000000000000000" pitchFamily="2" charset="2"/>
              <a:buChar char="ü"/>
            </a:pPr>
            <a:r>
              <a:rPr lang="en-US" altLang="zh-CN" sz="1800"/>
              <a:t>1.</a:t>
            </a:r>
            <a:r>
              <a:rPr lang="zh-CN" altLang="en-US" sz="1800" b="1"/>
              <a:t>固定资产与流动资金贷款构成指标</a:t>
            </a:r>
            <a:endParaRPr lang="en-US" altLang="zh-CN" sz="1800" b="1"/>
          </a:p>
          <a:p>
            <a:pPr>
              <a:buSzPct val="120000"/>
              <a:buNone/>
            </a:pPr>
            <a:r>
              <a:rPr lang="en-US" altLang="zh-CN" sz="1800"/>
              <a:t>     </a:t>
            </a:r>
            <a:r>
              <a:rPr lang="zh-CN" altLang="en-US" sz="1800"/>
              <a:t>固定资产与流动资金贷款构成</a:t>
            </a:r>
            <a:r>
              <a:rPr lang="zh-CN" altLang="zh-CN" sz="1800" b="1">
                <a:solidFill>
                  <a:srgbClr val="00B050"/>
                </a:solidFill>
              </a:rPr>
              <a:t>=</a:t>
            </a:r>
            <a:r>
              <a:rPr lang="zh-CN" altLang="en-US" sz="1800" b="1">
                <a:solidFill>
                  <a:srgbClr val="00B050"/>
                </a:solidFill>
              </a:rPr>
              <a:t>固定（流动）资金贷款</a:t>
            </a:r>
            <a:r>
              <a:rPr lang="zh-CN" altLang="zh-CN" sz="1800" b="1">
                <a:solidFill>
                  <a:srgbClr val="00B050"/>
                </a:solidFill>
              </a:rPr>
              <a:t>/</a:t>
            </a:r>
            <a:r>
              <a:rPr lang="zh-CN" altLang="en-US" sz="1800" b="1">
                <a:solidFill>
                  <a:srgbClr val="00B050"/>
                </a:solidFill>
              </a:rPr>
              <a:t>各项贷款余额</a:t>
            </a:r>
            <a:endParaRPr lang="zh-CN" altLang="en-US" sz="1800" b="1">
              <a:solidFill>
                <a:srgbClr val="00B050"/>
              </a:solidFill>
            </a:endParaRPr>
          </a:p>
          <a:p>
            <a:pPr>
              <a:buSzPct val="120000"/>
              <a:buFont typeface="Wingdings" panose="05000000000000000000" pitchFamily="2" charset="2"/>
              <a:buChar char="ü"/>
            </a:pPr>
            <a:r>
              <a:rPr lang="en-US" altLang="zh-CN" sz="1800"/>
              <a:t>2.</a:t>
            </a:r>
            <a:r>
              <a:rPr lang="zh-CN" altLang="zh-CN" sz="1800" b="1"/>
              <a:t>贷款期限考核指标</a:t>
            </a:r>
            <a:endParaRPr lang="en-US" altLang="zh-CN" sz="1800" b="1"/>
          </a:p>
          <a:p>
            <a:pPr>
              <a:buSzPct val="120000"/>
              <a:buNone/>
            </a:pPr>
            <a:r>
              <a:rPr lang="en-US" altLang="zh-CN" sz="1800"/>
              <a:t>     </a:t>
            </a:r>
            <a:r>
              <a:rPr lang="zh-CN" altLang="en-US" sz="1800"/>
              <a:t>长（中、短）期贷款比重</a:t>
            </a:r>
            <a:r>
              <a:rPr lang="zh-CN" altLang="zh-CN" sz="1800" b="1">
                <a:solidFill>
                  <a:srgbClr val="00B050"/>
                </a:solidFill>
              </a:rPr>
              <a:t>=</a:t>
            </a:r>
            <a:r>
              <a:rPr lang="zh-CN" altLang="en-US" sz="1800" b="1">
                <a:solidFill>
                  <a:srgbClr val="00B050"/>
                </a:solidFill>
              </a:rPr>
              <a:t>长（中、短）期贷款</a:t>
            </a:r>
            <a:r>
              <a:rPr lang="zh-CN" altLang="zh-CN" sz="1800" b="1">
                <a:solidFill>
                  <a:srgbClr val="00B050"/>
                </a:solidFill>
              </a:rPr>
              <a:t>/</a:t>
            </a:r>
            <a:r>
              <a:rPr lang="zh-CN" altLang="en-US" sz="1800" b="1">
                <a:solidFill>
                  <a:srgbClr val="00B050"/>
                </a:solidFill>
              </a:rPr>
              <a:t>各项贷款余额</a:t>
            </a:r>
            <a:endParaRPr lang="zh-CN" altLang="zh-CN" sz="1800" b="1">
              <a:solidFill>
                <a:srgbClr val="00B050"/>
              </a:solidFill>
            </a:endParaRPr>
          </a:p>
          <a:p>
            <a:pPr>
              <a:buSzPct val="120000"/>
              <a:buFont typeface="Wingdings" panose="05000000000000000000" pitchFamily="2" charset="2"/>
              <a:buChar char="ü"/>
            </a:pPr>
            <a:r>
              <a:rPr lang="en-US" altLang="zh-CN" sz="1800"/>
              <a:t>3.</a:t>
            </a:r>
            <a:r>
              <a:rPr lang="zh-CN" altLang="en-US" sz="1800" b="1"/>
              <a:t>出口创汇比重</a:t>
            </a:r>
            <a:endParaRPr lang="en-US" altLang="zh-CN" sz="1800" b="1"/>
          </a:p>
          <a:p>
            <a:pPr>
              <a:buSzPct val="120000"/>
              <a:buNone/>
            </a:pPr>
            <a:r>
              <a:rPr lang="en-US" altLang="zh-CN" sz="1800"/>
              <a:t>     </a:t>
            </a:r>
            <a:r>
              <a:rPr lang="zh-CN" altLang="en-US" sz="1800"/>
              <a:t>出口创汇比重</a:t>
            </a:r>
            <a:r>
              <a:rPr lang="zh-CN" altLang="zh-CN" sz="1800" b="1">
                <a:solidFill>
                  <a:srgbClr val="00B050"/>
                </a:solidFill>
              </a:rPr>
              <a:t>=</a:t>
            </a:r>
            <a:r>
              <a:rPr lang="zh-CN" altLang="en-US" sz="1800" b="1">
                <a:solidFill>
                  <a:srgbClr val="00B050"/>
                </a:solidFill>
              </a:rPr>
              <a:t>新增出口创汇贷款</a:t>
            </a:r>
            <a:r>
              <a:rPr lang="zh-CN" altLang="zh-CN" sz="1800" b="1">
                <a:solidFill>
                  <a:srgbClr val="00B050"/>
                </a:solidFill>
              </a:rPr>
              <a:t>/</a:t>
            </a:r>
            <a:r>
              <a:rPr lang="zh-CN" altLang="en-US" sz="1800" b="1">
                <a:solidFill>
                  <a:srgbClr val="00B050"/>
                </a:solidFill>
              </a:rPr>
              <a:t>新增贷款总额</a:t>
            </a:r>
            <a:endParaRPr lang="zh-CN" altLang="en-US" sz="1800" b="1">
              <a:solidFill>
                <a:srgbClr val="00B050"/>
              </a:solidFill>
            </a:endParaRPr>
          </a:p>
          <a:p>
            <a:pPr>
              <a:buSzPct val="120000"/>
              <a:buFont typeface="Wingdings" panose="05000000000000000000" pitchFamily="2" charset="2"/>
              <a:buChar char="ü"/>
            </a:pPr>
            <a:r>
              <a:rPr lang="en-US" altLang="zh-CN" sz="1800"/>
              <a:t>4.</a:t>
            </a:r>
            <a:r>
              <a:rPr lang="zh-CN" altLang="en-US" sz="1800" b="1"/>
              <a:t>外汇周转次数</a:t>
            </a:r>
            <a:endParaRPr lang="zh-CN" altLang="en-US" sz="1800" b="1"/>
          </a:p>
          <a:p>
            <a:pPr>
              <a:buSzPct val="120000"/>
              <a:buNone/>
            </a:pPr>
            <a:r>
              <a:rPr lang="en-US" altLang="zh-CN" sz="1800"/>
              <a:t>     </a:t>
            </a:r>
            <a:r>
              <a:rPr lang="zh-CN" altLang="en-US" sz="1800"/>
              <a:t>外汇周转次数</a:t>
            </a:r>
            <a:r>
              <a:rPr lang="zh-CN" altLang="zh-CN" sz="1800" b="1">
                <a:solidFill>
                  <a:srgbClr val="00B050"/>
                </a:solidFill>
              </a:rPr>
              <a:t>=</a:t>
            </a:r>
            <a:r>
              <a:rPr lang="zh-CN" altLang="en-US" sz="1800" b="1">
                <a:solidFill>
                  <a:srgbClr val="00B050"/>
                </a:solidFill>
              </a:rPr>
              <a:t>报告期贷款累计收回额</a:t>
            </a:r>
            <a:r>
              <a:rPr lang="zh-CN" altLang="zh-CN" sz="1800" b="1">
                <a:solidFill>
                  <a:srgbClr val="00B050"/>
                </a:solidFill>
              </a:rPr>
              <a:t>/</a:t>
            </a:r>
            <a:r>
              <a:rPr lang="zh-CN" altLang="en-US" sz="1800" b="1">
                <a:solidFill>
                  <a:srgbClr val="00B050"/>
                </a:solidFill>
              </a:rPr>
              <a:t>贷款平均余额</a:t>
            </a:r>
            <a:endParaRPr lang="en-US" altLang="zh-CN" sz="1800" b="1">
              <a:solidFill>
                <a:srgbClr val="00B050"/>
              </a:solidFill>
            </a:endParaRPr>
          </a:p>
          <a:p>
            <a:pPr>
              <a:buSzPct val="120000"/>
              <a:buFont typeface="Wingdings" panose="05000000000000000000" pitchFamily="2" charset="2"/>
              <a:buChar char="ü"/>
            </a:pPr>
            <a:r>
              <a:rPr lang="en-US" altLang="zh-CN" sz="1800"/>
              <a:t>5.</a:t>
            </a:r>
            <a:r>
              <a:rPr lang="zh-CN" altLang="en-US" sz="1800" b="1"/>
              <a:t>外汇贷款创汇率</a:t>
            </a:r>
            <a:endParaRPr lang="en-US" altLang="zh-CN" sz="1800" b="1"/>
          </a:p>
          <a:p>
            <a:pPr>
              <a:buSzPct val="120000"/>
              <a:buNone/>
            </a:pPr>
            <a:r>
              <a:rPr lang="en-US" altLang="zh-CN" sz="1800"/>
              <a:t>     </a:t>
            </a:r>
            <a:r>
              <a:rPr lang="zh-CN" altLang="en-US" sz="1800"/>
              <a:t>外汇贷款创汇率</a:t>
            </a:r>
            <a:r>
              <a:rPr lang="zh-CN" altLang="zh-CN" sz="1800" b="1">
                <a:solidFill>
                  <a:srgbClr val="00B050"/>
                </a:solidFill>
              </a:rPr>
              <a:t>=</a:t>
            </a:r>
            <a:r>
              <a:rPr lang="zh-CN" altLang="en-US" sz="1800" b="1">
                <a:solidFill>
                  <a:srgbClr val="00B050"/>
                </a:solidFill>
              </a:rPr>
              <a:t>（新增出口创汇贷款额</a:t>
            </a:r>
            <a:r>
              <a:rPr lang="zh-CN" altLang="zh-CN" sz="1800" b="1">
                <a:solidFill>
                  <a:srgbClr val="00B050"/>
                </a:solidFill>
              </a:rPr>
              <a:t>/</a:t>
            </a:r>
            <a:r>
              <a:rPr lang="zh-CN" altLang="en-US" sz="1800" b="1">
                <a:solidFill>
                  <a:srgbClr val="00B050"/>
                </a:solidFill>
              </a:rPr>
              <a:t>新增外汇贷款额）</a:t>
            </a:r>
            <a:r>
              <a:rPr lang="zh-CN" altLang="zh-CN" sz="1800" b="1">
                <a:solidFill>
                  <a:srgbClr val="00B050"/>
                </a:solidFill>
              </a:rPr>
              <a:t>×100%</a:t>
            </a:r>
            <a:endParaRPr lang="zh-CN" altLang="zh-CN" sz="1800" b="1">
              <a:solidFill>
                <a:srgbClr val="00B050"/>
              </a:solidFill>
            </a:endParaRPr>
          </a:p>
          <a:p>
            <a:pPr>
              <a:buSzPct val="120000"/>
              <a:buFont typeface="Wingdings" panose="05000000000000000000" pitchFamily="2" charset="2"/>
              <a:buChar char="ü"/>
            </a:pPr>
            <a:r>
              <a:rPr lang="en-US" altLang="zh-CN" sz="1800"/>
              <a:t>6.</a:t>
            </a:r>
            <a:r>
              <a:rPr lang="zh-CN" altLang="en-US" sz="1800" b="1"/>
              <a:t>逾期贷款率</a:t>
            </a:r>
            <a:endParaRPr lang="zh-CN" altLang="en-US" sz="1800" b="1"/>
          </a:p>
          <a:p>
            <a:pPr>
              <a:buSzPct val="120000"/>
              <a:buNone/>
            </a:pPr>
            <a:r>
              <a:rPr lang="en-US" altLang="zh-CN" sz="1800"/>
              <a:t>     </a:t>
            </a:r>
            <a:r>
              <a:rPr lang="zh-CN" altLang="en-US" sz="1800"/>
              <a:t>逾期贷款率</a:t>
            </a:r>
            <a:r>
              <a:rPr lang="zh-CN" altLang="zh-CN" sz="1800" b="1">
                <a:solidFill>
                  <a:srgbClr val="00B050"/>
                </a:solidFill>
              </a:rPr>
              <a:t>=</a:t>
            </a:r>
            <a:r>
              <a:rPr lang="zh-CN" altLang="en-US" sz="1800" b="1">
                <a:solidFill>
                  <a:srgbClr val="00B050"/>
                </a:solidFill>
              </a:rPr>
              <a:t>期末逾期贷款额</a:t>
            </a:r>
            <a:r>
              <a:rPr lang="zh-CN" altLang="zh-CN" sz="1800" b="1">
                <a:solidFill>
                  <a:srgbClr val="00B050"/>
                </a:solidFill>
              </a:rPr>
              <a:t>/</a:t>
            </a:r>
            <a:r>
              <a:rPr lang="zh-CN" altLang="en-US" sz="1800" b="1">
                <a:solidFill>
                  <a:srgbClr val="00B050"/>
                </a:solidFill>
              </a:rPr>
              <a:t>期末各项贷款总额</a:t>
            </a:r>
            <a:r>
              <a:rPr lang="zh-CN" altLang="zh-CN" sz="1800" b="1">
                <a:solidFill>
                  <a:srgbClr val="00B050"/>
                </a:solidFill>
              </a:rPr>
              <a:t>×100% </a:t>
            </a:r>
            <a:endParaRPr lang="en-US" altLang="zh-CN" sz="1800" b="1">
              <a:solidFill>
                <a:srgbClr val="00B050"/>
              </a:solidFill>
            </a:endParaRPr>
          </a:p>
          <a:p>
            <a:pPr>
              <a:buSzPct val="120000"/>
              <a:buFont typeface="Wingdings" panose="05000000000000000000" pitchFamily="2" charset="2"/>
              <a:buChar char="ü"/>
            </a:pPr>
            <a:r>
              <a:rPr lang="en-US" altLang="zh-CN" sz="1800"/>
              <a:t>7.</a:t>
            </a:r>
            <a:r>
              <a:rPr lang="zh-CN" altLang="en-US" sz="1800" b="1"/>
              <a:t>百美元外汇贷款创汇率</a:t>
            </a:r>
            <a:endParaRPr lang="en-US" altLang="zh-CN" sz="1800" b="1"/>
          </a:p>
          <a:p>
            <a:pPr>
              <a:buSzPct val="120000"/>
              <a:buNone/>
            </a:pPr>
            <a:r>
              <a:rPr lang="en-US" altLang="zh-CN" sz="1800"/>
              <a:t>     </a:t>
            </a:r>
            <a:r>
              <a:rPr lang="zh-CN" altLang="en-US" sz="1800"/>
              <a:t>该指标能够综合反映一定数量的外汇投入能为国家增加多少外汇。其计算</a:t>
            </a:r>
            <a:endParaRPr lang="en-US" altLang="zh-CN" sz="1800"/>
          </a:p>
          <a:p>
            <a:pPr>
              <a:buSzPct val="120000"/>
              <a:buNone/>
            </a:pPr>
            <a:r>
              <a:rPr lang="zh-CN" altLang="en-US" sz="1800"/>
              <a:t>公式为</a:t>
            </a:r>
            <a:r>
              <a:rPr lang="en-US" altLang="zh-CN" sz="1800"/>
              <a:t>:</a:t>
            </a:r>
            <a:endParaRPr lang="zh-CN" altLang="zh-CN" sz="1800"/>
          </a:p>
        </p:txBody>
      </p:sp>
      <p:graphicFrame>
        <p:nvGraphicFramePr>
          <p:cNvPr id="64515" name="Object 4"/>
          <p:cNvGraphicFramePr/>
          <p:nvPr/>
        </p:nvGraphicFramePr>
        <p:xfrm>
          <a:off x="1857375" y="6153150"/>
          <a:ext cx="5286375" cy="419100"/>
        </p:xfrm>
        <a:graphic>
          <a:graphicData uri="http://schemas.openxmlformats.org/presentationml/2006/ole">
            <mc:AlternateContent xmlns:mc="http://schemas.openxmlformats.org/markup-compatibility/2006">
              <mc:Choice xmlns:v="urn:schemas-microsoft-com:vml" Requires="v">
                <p:oleObj spid="_x0000_s3076" name="" r:id="rId1" imgW="85353525" imgH="7239000" progId="Equation.DSMT4">
                  <p:embed/>
                </p:oleObj>
              </mc:Choice>
              <mc:Fallback>
                <p:oleObj name="" r:id="rId1" imgW="85353525" imgH="7239000" progId="Equation.DSMT4">
                  <p:embed/>
                  <p:pic>
                    <p:nvPicPr>
                      <p:cNvPr id="0" name="图片 3075"/>
                      <p:cNvPicPr/>
                      <p:nvPr/>
                    </p:nvPicPr>
                    <p:blipFill>
                      <a:blip r:embed="rId2"/>
                      <a:stretch>
                        <a:fillRect/>
                      </a:stretch>
                    </p:blipFill>
                    <p:spPr>
                      <a:xfrm>
                        <a:off x="1857375" y="6153150"/>
                        <a:ext cx="5286375" cy="419100"/>
                      </a:xfrm>
                      <a:prstGeom prst="rect">
                        <a:avLst/>
                      </a:prstGeom>
                      <a:noFill/>
                      <a:ln w="38100">
                        <a:noFill/>
                        <a:miter/>
                      </a:ln>
                    </p:spPr>
                  </p:pic>
                </p:oleObj>
              </mc:Fallback>
            </mc:AlternateContent>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7" name="标题 1"/>
          <p:cNvSpPr>
            <a:spLocks noGrp="1"/>
          </p:cNvSpPr>
          <p:nvPr>
            <p:ph type="title"/>
          </p:nvPr>
        </p:nvSpPr>
        <p:spPr/>
        <p:txBody>
          <a:bodyPr vert="horz" wrap="square" lIns="91440" tIns="45720" rIns="91440" bIns="45720" anchor="b"/>
          <a:p>
            <a:pPr algn="ctr"/>
            <a:r>
              <a:rPr lang="zh-CN" altLang="en-US" sz="3200"/>
              <a:t>第六节</a:t>
            </a:r>
            <a:r>
              <a:rPr lang="en-US" altLang="zh-CN" sz="3200"/>
              <a:t>  </a:t>
            </a:r>
            <a:r>
              <a:rPr lang="zh-CN" altLang="en-US" sz="3200"/>
              <a:t>外汇储备和外债统计</a:t>
            </a:r>
            <a:endParaRPr lang="zh-CN" altLang="en-US" sz="3200"/>
          </a:p>
        </p:txBody>
      </p:sp>
      <p:sp>
        <p:nvSpPr>
          <p:cNvPr id="65538" name="内容占位符 2"/>
          <p:cNvSpPr>
            <a:spLocks noGrp="1"/>
          </p:cNvSpPr>
          <p:nvPr>
            <p:ph idx="1"/>
          </p:nvPr>
        </p:nvSpPr>
        <p:spPr/>
        <p:txBody>
          <a:bodyPr vert="horz" wrap="square" lIns="91440" tIns="45720" rIns="91440" bIns="45720" anchor="t"/>
          <a:p>
            <a:r>
              <a:rPr lang="zh-CN" altLang="en-US">
                <a:hlinkClick r:id="rId1" action="ppaction://hlinksldjump"/>
              </a:rPr>
              <a:t>一、外汇储备统计</a:t>
            </a:r>
            <a:endParaRPr lang="zh-CN" altLang="en-US"/>
          </a:p>
          <a:p>
            <a:r>
              <a:rPr lang="zh-CN" altLang="en-US">
                <a:hlinkClick r:id="rId2" action="ppaction://hlinksldjump"/>
              </a:rPr>
              <a:t>二、外汇储备的总量统计</a:t>
            </a:r>
            <a:endParaRPr lang="zh-CN" altLang="en-US"/>
          </a:p>
          <a:p>
            <a:r>
              <a:rPr lang="zh-CN" altLang="en-US">
                <a:hlinkClick r:id="rId3" action="ppaction://hlinksldjump"/>
              </a:rPr>
              <a:t>三、外债统计</a:t>
            </a:r>
            <a:endParaRPr lang="zh-CN" altLang="en-US"/>
          </a:p>
          <a:p>
            <a:endParaRPr lang="zh-CN" altLang="en-US"/>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1" name="标题 1"/>
          <p:cNvSpPr>
            <a:spLocks noGrp="1"/>
          </p:cNvSpPr>
          <p:nvPr>
            <p:ph type="title"/>
          </p:nvPr>
        </p:nvSpPr>
        <p:spPr/>
        <p:txBody>
          <a:bodyPr vert="horz" wrap="square" lIns="91440" tIns="45720" rIns="91440" bIns="45720" anchor="b"/>
          <a:p>
            <a:r>
              <a:rPr lang="zh-CN" altLang="en-US" sz="3200"/>
              <a:t>一、外汇储备统计</a:t>
            </a:r>
            <a:endParaRPr lang="zh-CN" altLang="en-US" sz="3200"/>
          </a:p>
        </p:txBody>
      </p:sp>
      <p:sp>
        <p:nvSpPr>
          <p:cNvPr id="66562" name="内容占位符 2"/>
          <p:cNvSpPr>
            <a:spLocks noGrp="1"/>
          </p:cNvSpPr>
          <p:nvPr>
            <p:ph idx="1"/>
          </p:nvPr>
        </p:nvSpPr>
        <p:spPr>
          <a:xfrm>
            <a:off x="928688" y="1457325"/>
            <a:ext cx="7858125" cy="819150"/>
          </a:xfrm>
        </p:spPr>
        <p:txBody>
          <a:bodyPr vert="horz" wrap="square" lIns="91440" tIns="45720" rIns="91440" bIns="45720" anchor="t"/>
          <a:p>
            <a:pPr>
              <a:buNone/>
            </a:pPr>
            <a:r>
              <a:rPr lang="en-US" altLang="zh-CN" sz="2000"/>
              <a:t>     </a:t>
            </a:r>
            <a:r>
              <a:rPr lang="zh-CN" altLang="en-US" sz="2000"/>
              <a:t>外汇储备</a:t>
            </a:r>
            <a:r>
              <a:rPr lang="en-US" altLang="zh-CN" sz="2000"/>
              <a:t>(ForeignReserves)</a:t>
            </a:r>
            <a:r>
              <a:rPr lang="zh-CN" altLang="en-US" sz="2000"/>
              <a:t>，指政府持有的外币资产，作为投</a:t>
            </a:r>
            <a:endParaRPr lang="en-US" altLang="zh-CN" sz="2000"/>
          </a:p>
          <a:p>
            <a:pPr>
              <a:buNone/>
            </a:pPr>
            <a:r>
              <a:rPr lang="zh-CN" altLang="en-US" sz="2000"/>
              <a:t>资，以及在有需要时用作进行金融交易，以支持当地货币的汇率</a:t>
            </a:r>
            <a:endParaRPr lang="en-US" altLang="zh-CN" sz="2000"/>
          </a:p>
          <a:p>
            <a:pPr>
              <a:buNone/>
            </a:pPr>
            <a:r>
              <a:rPr lang="en-US" altLang="zh-CN" sz="1800" b="1"/>
              <a:t>              </a:t>
            </a:r>
            <a:endParaRPr lang="zh-CN" altLang="en-US" sz="1800"/>
          </a:p>
        </p:txBody>
      </p:sp>
      <p:graphicFrame>
        <p:nvGraphicFramePr>
          <p:cNvPr id="66563" name="表格 66562"/>
          <p:cNvGraphicFramePr/>
          <p:nvPr>
            <p:custDataLst>
              <p:tags r:id="rId1"/>
            </p:custDataLst>
          </p:nvPr>
        </p:nvGraphicFramePr>
        <p:xfrm>
          <a:off x="928688" y="2852738"/>
          <a:ext cx="7643813" cy="2600325"/>
        </p:xfrm>
        <a:graphic>
          <a:graphicData uri="http://schemas.openxmlformats.org/drawingml/2006/table">
            <a:tbl>
              <a:tblPr/>
              <a:tblGrid>
                <a:gridCol w="3857625"/>
                <a:gridCol w="1928813"/>
                <a:gridCol w="1857375"/>
              </a:tblGrid>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600" b="1">
                          <a:solidFill>
                            <a:srgbClr val="000000"/>
                          </a:solidFill>
                          <a:latin typeface="Times New Roman" panose="02020603050405020304" pitchFamily="18" charset="0"/>
                        </a:rPr>
                        <a:t>　</a:t>
                      </a:r>
                      <a:endParaRPr lang="zh-CN" altLang="zh-CN" sz="1600" b="1">
                        <a:solidFill>
                          <a:srgbClr val="FFFFFF"/>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600" b="1">
                          <a:solidFill>
                            <a:srgbClr val="FF0000"/>
                          </a:solidFill>
                          <a:latin typeface="宋体" panose="02010600030101010101" pitchFamily="2" charset="-122"/>
                        </a:rPr>
                        <a:t>2019</a:t>
                      </a:r>
                      <a:r>
                        <a:rPr lang="zh-CN" altLang="zh-CN" sz="1600" b="1">
                          <a:solidFill>
                            <a:srgbClr val="FF0000"/>
                          </a:solidFill>
                          <a:latin typeface="Times New Roman" panose="02020603050405020304" pitchFamily="18" charset="0"/>
                        </a:rPr>
                        <a:t>年</a:t>
                      </a:r>
                      <a:r>
                        <a:rPr lang="en-US" altLang="zh-CN" sz="1600" b="1">
                          <a:solidFill>
                            <a:srgbClr val="FF0000"/>
                          </a:solidFill>
                          <a:latin typeface="Times New Roman" panose="02020603050405020304" pitchFamily="18" charset="0"/>
                        </a:rPr>
                        <a:t>10</a:t>
                      </a:r>
                      <a:r>
                        <a:rPr lang="zh-CN" altLang="zh-CN" sz="1600" b="1">
                          <a:solidFill>
                            <a:srgbClr val="FF0000"/>
                          </a:solidFill>
                          <a:latin typeface="Times New Roman" panose="02020603050405020304" pitchFamily="18" charset="0"/>
                        </a:rPr>
                        <a:t>月</a:t>
                      </a:r>
                      <a:r>
                        <a:rPr lang="en-US" altLang="zh-CN" sz="1600" b="1">
                          <a:solidFill>
                            <a:srgbClr val="FF0000"/>
                          </a:solidFill>
                          <a:latin typeface="Times New Roman" panose="02020603050405020304" pitchFamily="18" charset="0"/>
                        </a:rPr>
                        <a:t>31</a:t>
                      </a:r>
                      <a:r>
                        <a:rPr lang="zh-CN" altLang="zh-CN" sz="1600" b="1">
                          <a:solidFill>
                            <a:srgbClr val="FF0000"/>
                          </a:solidFill>
                          <a:latin typeface="Times New Roman" panose="02020603050405020304" pitchFamily="18" charset="0"/>
                        </a:rPr>
                        <a:t>日</a:t>
                      </a:r>
                      <a:endParaRPr lang="zh-CN" altLang="zh-CN" sz="1600" b="1">
                        <a:solidFill>
                          <a:srgbClr val="FF0000"/>
                        </a:solidFill>
                        <a:latin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600" b="1">
                          <a:solidFill>
                            <a:srgbClr val="FF0000"/>
                          </a:solidFill>
                          <a:latin typeface="宋体" panose="02010600030101010101" pitchFamily="2" charset="-122"/>
                        </a:rPr>
                        <a:t>2019</a:t>
                      </a:r>
                      <a:r>
                        <a:rPr lang="zh-CN" altLang="zh-CN" sz="1600" b="1">
                          <a:solidFill>
                            <a:srgbClr val="FF0000"/>
                          </a:solidFill>
                          <a:latin typeface="Times New Roman" panose="02020603050405020304" pitchFamily="18" charset="0"/>
                        </a:rPr>
                        <a:t>年</a:t>
                      </a:r>
                      <a:r>
                        <a:rPr lang="en-US" altLang="zh-CN" sz="1600" b="1">
                          <a:solidFill>
                            <a:srgbClr val="FF0000"/>
                          </a:solidFill>
                          <a:latin typeface="Times New Roman" panose="02020603050405020304" pitchFamily="18" charset="0"/>
                        </a:rPr>
                        <a:t>9</a:t>
                      </a:r>
                      <a:r>
                        <a:rPr lang="zh-CN" altLang="zh-CN" sz="1600" b="1">
                          <a:solidFill>
                            <a:srgbClr val="FF0000"/>
                          </a:solidFill>
                          <a:latin typeface="Times New Roman" panose="02020603050405020304" pitchFamily="18" charset="0"/>
                        </a:rPr>
                        <a:t>月</a:t>
                      </a:r>
                      <a:r>
                        <a:rPr lang="en-US" altLang="zh-CN" sz="1600" b="1">
                          <a:solidFill>
                            <a:srgbClr val="FF0000"/>
                          </a:solidFill>
                          <a:latin typeface="Times New Roman" panose="02020603050405020304" pitchFamily="18" charset="0"/>
                        </a:rPr>
                        <a:t>30</a:t>
                      </a:r>
                      <a:r>
                        <a:rPr lang="zh-CN" altLang="zh-CN" sz="1600" b="1">
                          <a:solidFill>
                            <a:srgbClr val="FF0000"/>
                          </a:solidFill>
                          <a:latin typeface="Times New Roman" panose="02020603050405020304" pitchFamily="18" charset="0"/>
                        </a:rPr>
                        <a:t>日</a:t>
                      </a:r>
                      <a:endParaRPr lang="zh-CN" altLang="zh-CN" sz="1600" b="1">
                        <a:solidFill>
                          <a:srgbClr val="FF0000"/>
                        </a:solidFill>
                        <a:latin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600">
                          <a:solidFill>
                            <a:srgbClr val="000000"/>
                          </a:solidFill>
                          <a:latin typeface="Times New Roman" panose="02020603050405020304" pitchFamily="18" charset="0"/>
                        </a:rPr>
                        <a:t>资产</a:t>
                      </a:r>
                      <a:endParaRPr lang="zh-CN" altLang="zh-CN" sz="16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600">
                          <a:solidFill>
                            <a:srgbClr val="FF0000"/>
                          </a:solidFill>
                          <a:latin typeface="Times New Roman" panose="02020603050405020304" pitchFamily="18" charset="0"/>
                        </a:rPr>
                        <a:t>　</a:t>
                      </a:r>
                      <a:endParaRPr lang="zh-CN" altLang="zh-CN" sz="1600">
                        <a:solidFill>
                          <a:srgbClr val="FF0000"/>
                        </a:solidFill>
                        <a:latin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600">
                          <a:solidFill>
                            <a:srgbClr val="FF0000"/>
                          </a:solidFill>
                          <a:latin typeface="Times New Roman" panose="02020603050405020304" pitchFamily="18" charset="0"/>
                        </a:rPr>
                        <a:t>　</a:t>
                      </a:r>
                      <a:endParaRPr lang="zh-CN" altLang="zh-CN" sz="1600">
                        <a:solidFill>
                          <a:srgbClr val="FF0000"/>
                        </a:solidFill>
                        <a:latin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600">
                          <a:solidFill>
                            <a:srgbClr val="000000"/>
                          </a:solidFill>
                          <a:latin typeface="Times New Roman" panose="02020603050405020304" pitchFamily="18" charset="0"/>
                        </a:rPr>
                        <a:t>外币资产</a:t>
                      </a:r>
                      <a:endParaRPr lang="zh-CN" altLang="zh-CN" sz="16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600">
                          <a:solidFill>
                            <a:srgbClr val="FF0000"/>
                          </a:solidFill>
                          <a:latin typeface="宋体" panose="02010600030101010101" pitchFamily="2" charset="-122"/>
                        </a:rPr>
                        <a:t>2285710</a:t>
                      </a:r>
                      <a:endParaRPr lang="en-US" altLang="zh-CN" sz="1600">
                        <a:solidFill>
                          <a:srgbClr val="FF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600">
                          <a:solidFill>
                            <a:srgbClr val="FF0000"/>
                          </a:solidFill>
                          <a:latin typeface="宋体" panose="02010600030101010101" pitchFamily="2" charset="-122"/>
                        </a:rPr>
                        <a:t>2260481</a:t>
                      </a:r>
                      <a:endParaRPr lang="en-US" altLang="zh-CN" sz="1600">
                        <a:solidFill>
                          <a:srgbClr val="FF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600">
                          <a:solidFill>
                            <a:srgbClr val="000000"/>
                          </a:solidFill>
                          <a:latin typeface="Times New Roman" panose="02020603050405020304" pitchFamily="18" charset="0"/>
                        </a:rPr>
                        <a:t>港元资产</a:t>
                      </a:r>
                      <a:endParaRPr lang="zh-CN" altLang="zh-CN" sz="16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600">
                          <a:solidFill>
                            <a:srgbClr val="FF0000"/>
                          </a:solidFill>
                          <a:latin typeface="宋体" panose="02010600030101010101" pitchFamily="2" charset="-122"/>
                        </a:rPr>
                        <a:t>171491</a:t>
                      </a:r>
                      <a:endParaRPr lang="en-US" altLang="zh-CN" sz="1600">
                        <a:solidFill>
                          <a:srgbClr val="FF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600">
                          <a:solidFill>
                            <a:srgbClr val="FF0000"/>
                          </a:solidFill>
                          <a:latin typeface="宋体" panose="02010600030101010101" pitchFamily="2" charset="-122"/>
                        </a:rPr>
                        <a:t>155099</a:t>
                      </a:r>
                      <a:endParaRPr lang="en-US" altLang="zh-CN" sz="1600">
                        <a:solidFill>
                          <a:srgbClr val="FF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600">
                          <a:solidFill>
                            <a:srgbClr val="000000"/>
                          </a:solidFill>
                          <a:latin typeface="Times New Roman" panose="02020603050405020304" pitchFamily="18" charset="0"/>
                        </a:rPr>
                        <a:t>资产总额</a:t>
                      </a:r>
                      <a:endParaRPr lang="zh-CN" altLang="zh-CN" sz="16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600">
                          <a:solidFill>
                            <a:srgbClr val="FF0000"/>
                          </a:solidFill>
                          <a:latin typeface="宋体" panose="02010600030101010101" pitchFamily="2" charset="-122"/>
                        </a:rPr>
                        <a:t>2457201</a:t>
                      </a:r>
                      <a:endParaRPr lang="en-US" altLang="zh-CN" sz="1600">
                        <a:solidFill>
                          <a:srgbClr val="FF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600">
                          <a:solidFill>
                            <a:srgbClr val="FF0000"/>
                          </a:solidFill>
                          <a:latin typeface="宋体" panose="02010600030101010101" pitchFamily="2" charset="-122"/>
                        </a:rPr>
                        <a:t>2415580</a:t>
                      </a:r>
                      <a:endParaRPr lang="en-US" altLang="zh-CN" sz="1600">
                        <a:solidFill>
                          <a:srgbClr val="FF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600">
                          <a:solidFill>
                            <a:srgbClr val="000000"/>
                          </a:solidFill>
                          <a:latin typeface="Times New Roman" panose="02020603050405020304" pitchFamily="18" charset="0"/>
                        </a:rPr>
                        <a:t>负债及基金权益</a:t>
                      </a:r>
                      <a:endParaRPr lang="zh-CN" altLang="zh-CN" sz="16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600">
                          <a:solidFill>
                            <a:srgbClr val="FF0000"/>
                          </a:solidFill>
                          <a:latin typeface="Times New Roman" panose="02020603050405020304" pitchFamily="18" charset="0"/>
                        </a:rPr>
                        <a:t>　</a:t>
                      </a:r>
                      <a:endParaRPr lang="zh-CN" altLang="zh-CN" sz="1600">
                        <a:solidFill>
                          <a:srgbClr val="FF0000"/>
                        </a:solidFill>
                        <a:latin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600">
                          <a:solidFill>
                            <a:srgbClr val="FF0000"/>
                          </a:solidFill>
                          <a:latin typeface="Times New Roman" panose="02020603050405020304" pitchFamily="18" charset="0"/>
                        </a:rPr>
                        <a:t>　</a:t>
                      </a:r>
                      <a:endParaRPr lang="zh-CN" altLang="zh-CN" sz="1600">
                        <a:solidFill>
                          <a:srgbClr val="FF0000"/>
                        </a:solidFill>
                        <a:latin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600">
                          <a:solidFill>
                            <a:srgbClr val="000000"/>
                          </a:solidFill>
                          <a:latin typeface="Times New Roman" panose="02020603050405020304" pitchFamily="18" charset="0"/>
                        </a:rPr>
                        <a:t>负债证明书</a:t>
                      </a:r>
                      <a:endParaRPr lang="zh-CN" altLang="zh-CN" sz="16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600">
                          <a:solidFill>
                            <a:srgbClr val="FF0000"/>
                          </a:solidFill>
                          <a:latin typeface="宋体" panose="02010600030101010101" pitchFamily="2" charset="-122"/>
                        </a:rPr>
                        <a:t>241915</a:t>
                      </a:r>
                      <a:endParaRPr lang="en-US" altLang="zh-CN" sz="1600">
                        <a:solidFill>
                          <a:srgbClr val="FF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600">
                          <a:solidFill>
                            <a:srgbClr val="FF0000"/>
                          </a:solidFill>
                          <a:latin typeface="宋体" panose="02010600030101010101" pitchFamily="2" charset="-122"/>
                        </a:rPr>
                        <a:t>245574</a:t>
                      </a:r>
                      <a:endParaRPr lang="en-US" altLang="zh-CN" sz="1600">
                        <a:solidFill>
                          <a:srgbClr val="FF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
        <p:nvSpPr>
          <p:cNvPr id="66597" name="矩形 1"/>
          <p:cNvSpPr/>
          <p:nvPr/>
        </p:nvSpPr>
        <p:spPr>
          <a:xfrm>
            <a:off x="1252538" y="2292350"/>
            <a:ext cx="7210425" cy="369888"/>
          </a:xfrm>
          <a:prstGeom prst="rect">
            <a:avLst/>
          </a:prstGeom>
          <a:noFill/>
          <a:ln w="9525">
            <a:noFill/>
          </a:ln>
        </p:spPr>
        <p:txBody>
          <a:bodyPr>
            <a:spAutoFit/>
          </a:bodyPr>
          <a:p>
            <a:r>
              <a:rPr lang="zh-CN" altLang="en-US" b="1">
                <a:latin typeface="Verdana" panose="020B0604030504040204" pitchFamily="34" charset="0"/>
              </a:rPr>
              <a:t>表</a:t>
            </a:r>
            <a:r>
              <a:rPr lang="en-US" altLang="zh-CN" b="1">
                <a:latin typeface="Verdana" panose="020B0604030504040204" pitchFamily="34" charset="0"/>
              </a:rPr>
              <a:t>9-7  </a:t>
            </a:r>
            <a:r>
              <a:rPr lang="zh-CN" altLang="en-US" b="1">
                <a:latin typeface="Verdana" panose="020B0604030504040204" pitchFamily="34" charset="0"/>
              </a:rPr>
              <a:t>中国香港外汇基金资产负债表摘要</a:t>
            </a:r>
            <a:r>
              <a:rPr lang="en-US" altLang="zh-CN" b="1">
                <a:latin typeface="Verdana" panose="020B0604030504040204" pitchFamily="34" charset="0"/>
              </a:rPr>
              <a:t>       </a:t>
            </a:r>
            <a:r>
              <a:rPr lang="zh-CN" altLang="en-US" b="1">
                <a:latin typeface="Verdana" panose="020B0604030504040204" pitchFamily="34" charset="0"/>
              </a:rPr>
              <a:t>单位：百万港元</a:t>
            </a:r>
            <a:endParaRPr lang="zh-CN" altLang="en-US">
              <a:latin typeface="Verdana" panose="020B0604030504040204" pitchFamily="34" charset="0"/>
            </a:endParaRP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5" name="标题 1"/>
          <p:cNvSpPr>
            <a:spLocks noGrp="1"/>
          </p:cNvSpPr>
          <p:nvPr>
            <p:ph type="title"/>
          </p:nvPr>
        </p:nvSpPr>
        <p:spPr/>
        <p:txBody>
          <a:bodyPr vert="horz" wrap="square" lIns="91440" tIns="45720" rIns="91440" bIns="45720" anchor="b"/>
          <a:p>
            <a:endParaRPr lang="zh-CN" altLang="en-US"/>
          </a:p>
        </p:txBody>
      </p:sp>
      <p:sp>
        <p:nvSpPr>
          <p:cNvPr id="67586" name="内容占位符 2"/>
          <p:cNvSpPr>
            <a:spLocks noGrp="1"/>
          </p:cNvSpPr>
          <p:nvPr>
            <p:ph idx="1"/>
          </p:nvPr>
        </p:nvSpPr>
        <p:spPr>
          <a:xfrm>
            <a:off x="1071563" y="5243513"/>
            <a:ext cx="7715250" cy="1328737"/>
          </a:xfrm>
        </p:spPr>
        <p:txBody>
          <a:bodyPr vert="horz" wrap="square" lIns="91440" tIns="45720" rIns="91440" bIns="45720" anchor="t"/>
          <a:p>
            <a:pPr>
              <a:buNone/>
            </a:pPr>
            <a:r>
              <a:rPr lang="zh-CN" altLang="en-US" sz="1400"/>
              <a:t>资料来源：香港金融管理局，</a:t>
            </a:r>
            <a:r>
              <a:rPr lang="en-US" altLang="zh-CN" sz="1400" u="sng">
                <a:hlinkClick r:id="rId1"/>
              </a:rPr>
              <a:t>http://www.hkma.gov.hk</a:t>
            </a:r>
            <a:r>
              <a:rPr lang="zh-CN" altLang="en-US" sz="1400"/>
              <a:t>。</a:t>
            </a:r>
            <a:endParaRPr lang="en-US" altLang="zh-CN" sz="1400"/>
          </a:p>
        </p:txBody>
      </p:sp>
      <p:graphicFrame>
        <p:nvGraphicFramePr>
          <p:cNvPr id="67587" name="表格 67586"/>
          <p:cNvGraphicFramePr/>
          <p:nvPr/>
        </p:nvGraphicFramePr>
        <p:xfrm>
          <a:off x="1143000" y="1571625"/>
          <a:ext cx="7643813" cy="3714750"/>
        </p:xfrm>
        <a:graphic>
          <a:graphicData uri="http://schemas.openxmlformats.org/drawingml/2006/table">
            <a:tbl>
              <a:tblPr/>
              <a:tblGrid>
                <a:gridCol w="3857625"/>
                <a:gridCol w="1928813"/>
                <a:gridCol w="1857375"/>
              </a:tblGrid>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b="1">
                          <a:solidFill>
                            <a:srgbClr val="000000"/>
                          </a:solidFill>
                          <a:latin typeface="Times New Roman" panose="02020603050405020304" pitchFamily="18" charset="0"/>
                        </a:rPr>
                        <a:t>政府发行的流通纸币及硬币</a:t>
                      </a:r>
                      <a:endParaRPr lang="zh-CN" altLang="zh-CN" sz="1400" b="1">
                        <a:solidFill>
                          <a:srgbClr val="FFFFFF"/>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宋体" panose="02010600030101010101" pitchFamily="2" charset="-122"/>
                        </a:rPr>
                        <a:t>9277</a:t>
                      </a:r>
                      <a:endParaRPr lang="en-US" altLang="zh-CN" sz="1400" b="1">
                        <a:solidFill>
                          <a:srgbClr val="FF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b="1">
                          <a:solidFill>
                            <a:srgbClr val="FF0000"/>
                          </a:solidFill>
                          <a:latin typeface="宋体" panose="02010600030101010101" pitchFamily="2" charset="-122"/>
                        </a:rPr>
                        <a:t>9288</a:t>
                      </a:r>
                      <a:endParaRPr lang="en-US" altLang="zh-CN" sz="1400" b="1">
                        <a:solidFill>
                          <a:srgbClr val="FF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a:solidFill>
                            <a:srgbClr val="000000"/>
                          </a:solidFill>
                          <a:latin typeface="Times New Roman" panose="02020603050405020304" pitchFamily="18" charset="0"/>
                        </a:rPr>
                        <a:t>银行体系结余</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宋体" panose="02010600030101010101" pitchFamily="2" charset="-122"/>
                        </a:rPr>
                        <a:t>148675</a:t>
                      </a:r>
                      <a:endParaRPr lang="en-US" altLang="zh-CN" sz="1400">
                        <a:solidFill>
                          <a:srgbClr val="FF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宋体" panose="02010600030101010101" pitchFamily="2" charset="-122"/>
                        </a:rPr>
                        <a:t>148661</a:t>
                      </a:r>
                      <a:endParaRPr lang="en-US" altLang="zh-CN" sz="1400">
                        <a:solidFill>
                          <a:srgbClr val="FF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a:solidFill>
                            <a:srgbClr val="000000"/>
                          </a:solidFill>
                          <a:latin typeface="Times New Roman" panose="02020603050405020304" pitchFamily="18" charset="0"/>
                        </a:rPr>
                        <a:t>外汇基金票据及债券</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宋体" panose="02010600030101010101" pitchFamily="2" charset="-122"/>
                        </a:rPr>
                        <a:t>657511</a:t>
                      </a:r>
                      <a:endParaRPr lang="en-US" altLang="zh-CN" sz="1400">
                        <a:solidFill>
                          <a:srgbClr val="FF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宋体" panose="02010600030101010101" pitchFamily="2" charset="-122"/>
                        </a:rPr>
                        <a:t>657878</a:t>
                      </a:r>
                      <a:endParaRPr lang="en-US" altLang="zh-CN" sz="1400">
                        <a:solidFill>
                          <a:srgbClr val="FF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a:solidFill>
                            <a:srgbClr val="000000"/>
                          </a:solidFill>
                          <a:latin typeface="Times New Roman" panose="02020603050405020304" pitchFamily="18" charset="0"/>
                        </a:rPr>
                        <a:t>银行及其他金融机构存款</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宋体" panose="02010600030101010101" pitchFamily="2" charset="-122"/>
                        </a:rPr>
                        <a:t>23888</a:t>
                      </a:r>
                      <a:endParaRPr lang="en-US" altLang="zh-CN" sz="1400">
                        <a:solidFill>
                          <a:srgbClr val="FF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宋体" panose="02010600030101010101" pitchFamily="2" charset="-122"/>
                        </a:rPr>
                        <a:t>23888</a:t>
                      </a:r>
                      <a:endParaRPr lang="en-US" altLang="zh-CN" sz="1400">
                        <a:solidFill>
                          <a:srgbClr val="FF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a:solidFill>
                            <a:srgbClr val="000000"/>
                          </a:solidFill>
                          <a:latin typeface="Times New Roman" panose="02020603050405020304" pitchFamily="18" charset="0"/>
                        </a:rPr>
                        <a:t>财政储备账</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宋体" panose="02010600030101010101" pitchFamily="2" charset="-122"/>
                        </a:rPr>
                        <a:t>616844</a:t>
                      </a:r>
                      <a:endParaRPr lang="en-US" altLang="zh-CN" sz="1400">
                        <a:solidFill>
                          <a:srgbClr val="FF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宋体" panose="02010600030101010101" pitchFamily="2" charset="-122"/>
                        </a:rPr>
                        <a:t>603989</a:t>
                      </a:r>
                      <a:endParaRPr lang="en-US" altLang="zh-CN" sz="1400">
                        <a:solidFill>
                          <a:srgbClr val="FF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a:solidFill>
                            <a:srgbClr val="000000"/>
                          </a:solidFill>
                          <a:latin typeface="Times New Roman" panose="02020603050405020304" pitchFamily="18" charset="0"/>
                        </a:rPr>
                        <a:t>香港特别行政区政府基金及法定组织存款</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宋体" panose="02010600030101010101" pitchFamily="2" charset="-122"/>
                        </a:rPr>
                        <a:t>105359</a:t>
                      </a:r>
                      <a:endParaRPr lang="en-US" altLang="zh-CN" sz="1400">
                        <a:solidFill>
                          <a:srgbClr val="FF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宋体" panose="02010600030101010101" pitchFamily="2" charset="-122"/>
                        </a:rPr>
                        <a:t>105361</a:t>
                      </a:r>
                      <a:endParaRPr lang="en-US" altLang="zh-CN" sz="1400">
                        <a:solidFill>
                          <a:srgbClr val="FF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a:solidFill>
                            <a:srgbClr val="000000"/>
                          </a:solidFill>
                          <a:latin typeface="Times New Roman" panose="02020603050405020304" pitchFamily="18" charset="0"/>
                        </a:rPr>
                        <a:t>其他负债</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宋体" panose="02010600030101010101" pitchFamily="2" charset="-122"/>
                        </a:rPr>
                        <a:t>64417</a:t>
                      </a:r>
                      <a:endParaRPr lang="en-US" altLang="zh-CN" sz="1400">
                        <a:solidFill>
                          <a:srgbClr val="FF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宋体" panose="02010600030101010101" pitchFamily="2" charset="-122"/>
                        </a:rPr>
                        <a:t>62962</a:t>
                      </a:r>
                      <a:endParaRPr lang="en-US" altLang="zh-CN" sz="1400">
                        <a:solidFill>
                          <a:srgbClr val="FF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a:solidFill>
                            <a:srgbClr val="000000"/>
                          </a:solidFill>
                          <a:latin typeface="Times New Roman" panose="02020603050405020304" pitchFamily="18" charset="0"/>
                        </a:rPr>
                        <a:t>负债总额</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宋体" panose="02010600030101010101" pitchFamily="2" charset="-122"/>
                        </a:rPr>
                        <a:t>1867886</a:t>
                      </a:r>
                      <a:endParaRPr lang="en-US" altLang="zh-CN" sz="1400">
                        <a:solidFill>
                          <a:srgbClr val="FF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宋体" panose="02010600030101010101" pitchFamily="2" charset="-122"/>
                        </a:rPr>
                        <a:t>1857601</a:t>
                      </a:r>
                      <a:endParaRPr lang="en-US" altLang="zh-CN" sz="1400">
                        <a:solidFill>
                          <a:srgbClr val="FF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a:solidFill>
                            <a:srgbClr val="000000"/>
                          </a:solidFill>
                          <a:latin typeface="Times New Roman" panose="02020603050405020304" pitchFamily="18" charset="0"/>
                        </a:rPr>
                        <a:t>累计盈余</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宋体" panose="02010600030101010101" pitchFamily="2" charset="-122"/>
                        </a:rPr>
                        <a:t>589315</a:t>
                      </a:r>
                      <a:endParaRPr lang="en-US" altLang="zh-CN" sz="1400">
                        <a:solidFill>
                          <a:srgbClr val="FF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宋体" panose="02010600030101010101" pitchFamily="2" charset="-122"/>
                        </a:rPr>
                        <a:t>557979</a:t>
                      </a:r>
                      <a:endParaRPr lang="en-US" altLang="zh-CN" sz="1400">
                        <a:solidFill>
                          <a:srgbClr val="FF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400">
                          <a:solidFill>
                            <a:srgbClr val="000000"/>
                          </a:solidFill>
                          <a:latin typeface="Times New Roman" panose="02020603050405020304" pitchFamily="18" charset="0"/>
                        </a:rPr>
                        <a:t>负债及基金权益总额</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宋体" panose="02010600030101010101" pitchFamily="2" charset="-122"/>
                        </a:rPr>
                        <a:t>2457201</a:t>
                      </a:r>
                      <a:endParaRPr lang="en-US" altLang="zh-CN" sz="1400">
                        <a:solidFill>
                          <a:srgbClr val="FF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r" eaLnBrk="1" hangingPunct="1">
                        <a:buNone/>
                      </a:pPr>
                      <a:r>
                        <a:rPr lang="en-US" altLang="zh-CN" sz="1400">
                          <a:solidFill>
                            <a:srgbClr val="FF0000"/>
                          </a:solidFill>
                          <a:latin typeface="宋体" panose="02010600030101010101" pitchFamily="2" charset="-122"/>
                        </a:rPr>
                        <a:t>2415580</a:t>
                      </a:r>
                      <a:endParaRPr lang="en-US" altLang="zh-CN" sz="1400">
                        <a:solidFill>
                          <a:srgbClr val="FF0000"/>
                        </a:solidFill>
                        <a:latin typeface="宋体" panose="02010600030101010101" pitchFamily="2" charset="-122"/>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609" name="内容占位符 2"/>
          <p:cNvSpPr>
            <a:spLocks noGrp="1"/>
          </p:cNvSpPr>
          <p:nvPr>
            <p:ph idx="1"/>
          </p:nvPr>
        </p:nvSpPr>
        <p:spPr>
          <a:xfrm>
            <a:off x="900113" y="1628775"/>
            <a:ext cx="7929562" cy="1512888"/>
          </a:xfrm>
        </p:spPr>
        <p:txBody>
          <a:bodyPr vert="horz" wrap="square" lIns="91440" tIns="45720" rIns="91440" bIns="45720" anchor="t"/>
          <a:p>
            <a:pPr>
              <a:buNone/>
            </a:pPr>
            <a:r>
              <a:rPr lang="zh-CN" altLang="en-US" sz="3200" b="1"/>
              <a:t>二、外汇储备的总量统计</a:t>
            </a:r>
            <a:endParaRPr lang="zh-CN" altLang="en-US" sz="3200" b="1"/>
          </a:p>
        </p:txBody>
      </p:sp>
      <p:graphicFrame>
        <p:nvGraphicFramePr>
          <p:cNvPr id="68610" name="表格 68609"/>
          <p:cNvGraphicFramePr/>
          <p:nvPr>
            <p:custDataLst>
              <p:tags r:id="rId1"/>
            </p:custDataLst>
          </p:nvPr>
        </p:nvGraphicFramePr>
        <p:xfrm>
          <a:off x="250825" y="2886075"/>
          <a:ext cx="8470900" cy="1857375"/>
        </p:xfrm>
        <a:graphic>
          <a:graphicData uri="http://schemas.openxmlformats.org/drawingml/2006/table">
            <a:tbl>
              <a:tblPr/>
              <a:tblGrid>
                <a:gridCol w="628650"/>
                <a:gridCol w="704850"/>
                <a:gridCol w="784225"/>
                <a:gridCol w="706438"/>
                <a:gridCol w="706437"/>
                <a:gridCol w="704850"/>
                <a:gridCol w="706438"/>
                <a:gridCol w="706437"/>
                <a:gridCol w="704850"/>
                <a:gridCol w="706438"/>
                <a:gridCol w="706437"/>
                <a:gridCol w="704850"/>
              </a:tblGrid>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b="1">
                          <a:solidFill>
                            <a:srgbClr val="000000"/>
                          </a:solidFill>
                          <a:latin typeface="Times New Roman" panose="02020603050405020304" pitchFamily="18" charset="0"/>
                        </a:rPr>
                        <a:t>月份</a:t>
                      </a:r>
                      <a:endParaRPr lang="zh-CN" altLang="zh-CN" sz="1600" b="1">
                        <a:solidFill>
                          <a:srgbClr val="FFFFFF"/>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b="1">
                          <a:solidFill>
                            <a:srgbClr val="FF0000"/>
                          </a:solidFill>
                          <a:latin typeface="宋体" panose="02010600030101010101" pitchFamily="2" charset="-122"/>
                        </a:rPr>
                        <a:t>2009</a:t>
                      </a:r>
                      <a:endParaRPr lang="en-US" altLang="zh-CN" sz="1200" b="1">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b="1">
                          <a:solidFill>
                            <a:srgbClr val="FF0000"/>
                          </a:solidFill>
                          <a:latin typeface="宋体" panose="02010600030101010101" pitchFamily="2" charset="-122"/>
                        </a:rPr>
                        <a:t>2010</a:t>
                      </a:r>
                      <a:endParaRPr lang="en-US" altLang="zh-CN" sz="1200" b="1">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b="1">
                          <a:solidFill>
                            <a:srgbClr val="FF0000"/>
                          </a:solidFill>
                          <a:latin typeface="宋体" panose="02010600030101010101" pitchFamily="2" charset="-122"/>
                        </a:rPr>
                        <a:t>2011</a:t>
                      </a:r>
                      <a:endParaRPr lang="en-US" altLang="zh-CN" sz="1200" b="1">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b="1">
                          <a:solidFill>
                            <a:srgbClr val="FF0000"/>
                          </a:solidFill>
                          <a:latin typeface="宋体" panose="02010600030101010101" pitchFamily="2" charset="-122"/>
                        </a:rPr>
                        <a:t>2012</a:t>
                      </a:r>
                      <a:endParaRPr lang="en-US" altLang="zh-CN" sz="1200" b="1">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b="1">
                          <a:solidFill>
                            <a:srgbClr val="FF0000"/>
                          </a:solidFill>
                          <a:latin typeface="宋体" panose="02010600030101010101" pitchFamily="2" charset="-122"/>
                        </a:rPr>
                        <a:t>2013</a:t>
                      </a:r>
                      <a:endParaRPr lang="en-US" altLang="zh-CN" sz="1200" b="1">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b="1">
                          <a:solidFill>
                            <a:srgbClr val="FF0000"/>
                          </a:solidFill>
                          <a:latin typeface="宋体" panose="02010600030101010101" pitchFamily="2" charset="-122"/>
                        </a:rPr>
                        <a:t>2014</a:t>
                      </a:r>
                      <a:endParaRPr lang="en-US" altLang="zh-CN" sz="1200" b="1">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b="1">
                          <a:solidFill>
                            <a:srgbClr val="FF0000"/>
                          </a:solidFill>
                          <a:latin typeface="宋体" panose="02010600030101010101" pitchFamily="2" charset="-122"/>
                        </a:rPr>
                        <a:t>2015</a:t>
                      </a:r>
                      <a:endParaRPr lang="en-US" altLang="zh-CN" sz="1200" b="1">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b="1">
                          <a:solidFill>
                            <a:srgbClr val="FF0000"/>
                          </a:solidFill>
                          <a:latin typeface="宋体" panose="02010600030101010101" pitchFamily="2" charset="-122"/>
                        </a:rPr>
                        <a:t>2016</a:t>
                      </a:r>
                      <a:endParaRPr lang="en-US" altLang="zh-CN" sz="1200" b="1">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b="1">
                          <a:solidFill>
                            <a:srgbClr val="FF0000"/>
                          </a:solidFill>
                          <a:latin typeface="宋体" panose="02010600030101010101" pitchFamily="2" charset="-122"/>
                        </a:rPr>
                        <a:t>2017</a:t>
                      </a:r>
                      <a:endParaRPr lang="en-US" altLang="zh-CN" sz="1200" b="1">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b="1">
                          <a:solidFill>
                            <a:srgbClr val="FF0000"/>
                          </a:solidFill>
                          <a:latin typeface="宋体" panose="02010600030101010101" pitchFamily="2" charset="-122"/>
                        </a:rPr>
                        <a:t>2018</a:t>
                      </a:r>
                      <a:endParaRPr lang="en-US" altLang="zh-CN" sz="1200" b="1">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b="1">
                          <a:solidFill>
                            <a:srgbClr val="FF0000"/>
                          </a:solidFill>
                          <a:latin typeface="宋体" panose="02010600030101010101" pitchFamily="2" charset="-122"/>
                        </a:rPr>
                        <a:t>2019</a:t>
                      </a:r>
                      <a:endParaRPr lang="en-US" altLang="zh-CN" sz="1200" b="1">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000000"/>
                          </a:solidFill>
                          <a:latin typeface="宋体" panose="02010600030101010101" pitchFamily="2" charset="-122"/>
                        </a:rPr>
                        <a:t>1</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6 236.46</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8 451.80</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11 046.92</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15 898.10</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19 134.56</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24 152.21</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29316.74</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32536.31</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34100.61</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38666.41</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38134.14 </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000000"/>
                          </a:solidFill>
                          <a:latin typeface="宋体" panose="02010600030101010101" pitchFamily="2" charset="-122"/>
                        </a:rPr>
                        <a:t>2</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6 426.10</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8 536.72</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11 573.72</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16 471.34</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19 120.66</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24 245.91</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29913.86</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33096.57</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33954.18</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39137.39</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38015.03 </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000000"/>
                          </a:solidFill>
                          <a:latin typeface="宋体" panose="02010600030101010101" pitchFamily="2" charset="-122"/>
                        </a:rPr>
                        <a:t>3</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6 591.44</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8 750.70</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12 020.31</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16 821.77</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19 537.41</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24 470.84</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30446.74</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33049.71</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34426.49</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39480.97</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37300.38 </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000000"/>
                          </a:solidFill>
                          <a:latin typeface="宋体" panose="02010600030101010101" pitchFamily="2" charset="-122"/>
                        </a:rPr>
                        <a:t>4</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6 707.74</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8 950.40</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12 465.66</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17 566.55</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20 088.80</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24 905.12</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31458.43</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32989.13</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35344.82</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39787.95</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宋体" panose="02010600030101010101" pitchFamily="2" charset="-122"/>
                        </a:rPr>
                        <a:t>37481.42 </a:t>
                      </a:r>
                      <a:endParaRPr lang="en-US" altLang="zh-CN" sz="12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
        <p:nvSpPr>
          <p:cNvPr id="68690" name="矩形 1"/>
          <p:cNvSpPr/>
          <p:nvPr/>
        </p:nvSpPr>
        <p:spPr>
          <a:xfrm>
            <a:off x="1619250" y="2492375"/>
            <a:ext cx="5905500" cy="368300"/>
          </a:xfrm>
          <a:prstGeom prst="rect">
            <a:avLst/>
          </a:prstGeom>
          <a:noFill/>
          <a:ln w="9525">
            <a:noFill/>
          </a:ln>
        </p:spPr>
        <p:txBody>
          <a:bodyPr>
            <a:spAutoFit/>
          </a:bodyPr>
          <a:p>
            <a:pPr algn="ctr">
              <a:buFont typeface="Wingdings" panose="05000000000000000000" pitchFamily="2" charset="2"/>
            </a:pPr>
            <a:r>
              <a:rPr lang="zh-CN" altLang="en-US" b="1">
                <a:latin typeface="Verdana" panose="020B0604030504040204" pitchFamily="34" charset="0"/>
              </a:rPr>
              <a:t>表</a:t>
            </a:r>
            <a:r>
              <a:rPr lang="en-US" altLang="zh-CN" b="1">
                <a:latin typeface="Verdana" panose="020B0604030504040204" pitchFamily="34" charset="0"/>
              </a:rPr>
              <a:t>9-8  </a:t>
            </a:r>
            <a:r>
              <a:rPr lang="zh-CN" altLang="en-US" b="1">
                <a:latin typeface="Verdana" panose="020B0604030504040204" pitchFamily="34" charset="0"/>
              </a:rPr>
              <a:t>中国</a:t>
            </a:r>
            <a:r>
              <a:rPr lang="en-US" altLang="zh-CN" b="1">
                <a:solidFill>
                  <a:srgbClr val="FF0000"/>
                </a:solidFill>
                <a:latin typeface="Verdana" panose="020B0604030504040204" pitchFamily="34" charset="0"/>
              </a:rPr>
              <a:t>2009~2019</a:t>
            </a:r>
            <a:r>
              <a:rPr lang="zh-CN" altLang="en-US" b="1">
                <a:latin typeface="Verdana" panose="020B0604030504040204" pitchFamily="34" charset="0"/>
              </a:rPr>
              <a:t>年月度外汇储备数据</a:t>
            </a:r>
            <a:endParaRPr lang="zh-CN" altLang="en-US">
              <a:latin typeface="Verdana" panose="020B0604030504040204" pitchFamily="34" charset="0"/>
            </a:endParaRP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标题 1"/>
          <p:cNvSpPr>
            <a:spLocks noGrp="1"/>
          </p:cNvSpPr>
          <p:nvPr>
            <p:ph type="title"/>
          </p:nvPr>
        </p:nvSpPr>
        <p:spPr/>
        <p:txBody>
          <a:bodyPr vert="horz" wrap="square" lIns="91440" tIns="45720" rIns="91440" bIns="45720" anchor="b"/>
          <a:p>
            <a:endParaRPr lang="zh-CN" altLang="en-US"/>
          </a:p>
        </p:txBody>
      </p:sp>
      <p:graphicFrame>
        <p:nvGraphicFramePr>
          <p:cNvPr id="4" name="表格 3"/>
          <p:cNvGraphicFramePr>
            <a:graphicFrameLocks noGrp="1"/>
          </p:cNvGraphicFramePr>
          <p:nvPr/>
        </p:nvGraphicFramePr>
        <p:xfrm>
          <a:off x="107950" y="3638550"/>
          <a:ext cx="8777734" cy="1238250"/>
        </p:xfrm>
        <a:graphic>
          <a:graphicData uri="http://schemas.openxmlformats.org/drawingml/2006/table">
            <a:tbl>
              <a:tblPr firstRow="1" bandRow="1">
                <a:tableStyleId>{5C22544A-7EE6-4342-B048-85BDC9FD1C3A}</a:tableStyleId>
              </a:tblPr>
              <a:tblGrid>
                <a:gridCol w="650218"/>
                <a:gridCol w="730244"/>
                <a:gridCol w="830279"/>
                <a:gridCol w="730244"/>
                <a:gridCol w="730245"/>
                <a:gridCol w="750251"/>
                <a:gridCol w="710238"/>
                <a:gridCol w="730244"/>
                <a:gridCol w="820275"/>
                <a:gridCol w="629964"/>
                <a:gridCol w="737336"/>
                <a:gridCol w="728196"/>
              </a:tblGrid>
              <a:tr h="413173">
                <a:tc>
                  <a:txBody>
                    <a:bodyPr/>
                    <a:lstStyle/>
                    <a:p>
                      <a:pPr algn="ctr">
                        <a:spcAft>
                          <a:spcPts val="0"/>
                        </a:spcAft>
                      </a:pPr>
                      <a:r>
                        <a:rPr lang="en-US" sz="1200" kern="0" dirty="0">
                          <a:solidFill>
                            <a:srgbClr val="000000"/>
                          </a:solidFill>
                          <a:latin typeface="宋体" panose="02010600030101010101" pitchFamily="2" charset="-122"/>
                          <a:ea typeface="宋体" panose="02010600030101010101" pitchFamily="2" charset="-122"/>
                          <a:cs typeface="宋体" panose="02010600030101010101" pitchFamily="2" charset="-122"/>
                        </a:rPr>
                        <a:t>10</a:t>
                      </a:r>
                      <a:endParaRPr lang="en-US" sz="1600" kern="100" dirty="0">
                        <a:latin typeface="Times New Roman" panose="02020603050405020304"/>
                        <a:ea typeface="宋体" panose="02010600030101010101" pitchFamily="2" charset="-122"/>
                        <a:cs typeface="Times New Roman" panose="02020603050405020304"/>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just">
                        <a:spcAft>
                          <a:spcPts val="0"/>
                        </a:spcAft>
                        <a:buNone/>
                      </a:pPr>
                      <a:r>
                        <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rPr>
                        <a:t>7 849.02</a:t>
                      </a:r>
                      <a:endPar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just">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10 096.26</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just">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14 548.98</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just">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18 796.88</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just">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23 282.72</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just">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27 608.99</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just">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32737.96</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just">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32874.26</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just">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37365.87</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just">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38529.18</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just">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35255.07 </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12538">
                <a:tc>
                  <a:txBody>
                    <a:bodyPr/>
                    <a:lstStyle/>
                    <a:p>
                      <a:pPr algn="ctr">
                        <a:spcAft>
                          <a:spcPts val="0"/>
                        </a:spcAft>
                      </a:pPr>
                      <a:r>
                        <a:rPr lang="en-US" sz="1200" kern="0" dirty="0">
                          <a:solidFill>
                            <a:srgbClr val="000000"/>
                          </a:solidFill>
                          <a:latin typeface="宋体" panose="02010600030101010101" pitchFamily="2" charset="-122"/>
                          <a:ea typeface="宋体" panose="02010600030101010101" pitchFamily="2" charset="-122"/>
                          <a:cs typeface="宋体" panose="02010600030101010101" pitchFamily="2" charset="-122"/>
                        </a:rPr>
                        <a:t>11</a:t>
                      </a:r>
                      <a:endParaRPr lang="en-US" sz="1600" kern="100" dirty="0">
                        <a:latin typeface="Times New Roman" panose="02020603050405020304"/>
                        <a:ea typeface="宋体" panose="02010600030101010101" pitchFamily="2" charset="-122"/>
                        <a:cs typeface="Times New Roman" panose="02020603050405020304"/>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spcAft>
                          <a:spcPts val="0"/>
                        </a:spcAft>
                      </a:pPr>
                      <a:r>
                        <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rPr>
                        <a:t>1639.11</a:t>
                      </a:r>
                      <a:endPar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spcAft>
                          <a:spcPts val="0"/>
                        </a:spcAft>
                      </a:pPr>
                      <a:r>
                        <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rPr>
                        <a:t>2083.15</a:t>
                      </a:r>
                      <a:endPar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spcAft>
                          <a:spcPts val="0"/>
                        </a:spcAft>
                      </a:pPr>
                      <a:r>
                        <a:rPr lang="en-US" sz="1200" kern="0" dirty="0">
                          <a:solidFill>
                            <a:srgbClr val="FF0000"/>
                          </a:solidFill>
                          <a:latin typeface="宋体" panose="02010600030101010101" pitchFamily="2" charset="-122"/>
                          <a:ea typeface="宋体" panose="02010600030101010101" pitchFamily="2" charset="-122"/>
                          <a:cs typeface="宋体" panose="02010600030101010101" pitchFamily="2" charset="-122"/>
                        </a:rPr>
                        <a:t>2746.25</a:t>
                      </a:r>
                      <a:endParaRPr lang="en-US" sz="1200"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spcAft>
                          <a:spcPts val="0"/>
                        </a:spcAft>
                      </a:pPr>
                      <a:r>
                        <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rPr>
                        <a:t>4203.61</a:t>
                      </a:r>
                      <a:endPar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spcAft>
                          <a:spcPts val="0"/>
                        </a:spcAft>
                      </a:pPr>
                      <a:r>
                        <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rPr>
                        <a:t>5738.82</a:t>
                      </a:r>
                      <a:endPar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spcAft>
                          <a:spcPts val="0"/>
                        </a:spcAft>
                      </a:pPr>
                      <a:r>
                        <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rPr>
                        <a:t>7942.23</a:t>
                      </a:r>
                      <a:endPar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spcAft>
                          <a:spcPts val="0"/>
                        </a:spcAft>
                      </a:pPr>
                      <a:r>
                        <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rPr>
                        <a:t>10387.51</a:t>
                      </a:r>
                      <a:endPar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spcAft>
                          <a:spcPts val="0"/>
                        </a:spcAft>
                      </a:pPr>
                      <a:r>
                        <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rPr>
                        <a:t>14969.06</a:t>
                      </a:r>
                      <a:endPar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spcAft>
                          <a:spcPts val="0"/>
                        </a:spcAft>
                      </a:pPr>
                      <a:r>
                        <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rPr>
                        <a:t>18847.17</a:t>
                      </a:r>
                      <a:endPar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spcAft>
                          <a:spcPts val="0"/>
                        </a:spcAft>
                      </a:pPr>
                      <a:r>
                        <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rPr>
                        <a:t>23887.88</a:t>
                      </a:r>
                      <a:endPar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spcAft>
                          <a:spcPts val="0"/>
                        </a:spcAft>
                      </a:pPr>
                      <a:r>
                        <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rPr>
                        <a:t>27678.09</a:t>
                      </a:r>
                      <a:endPar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12538">
                <a:tc>
                  <a:txBody>
                    <a:bodyPr/>
                    <a:lstStyle/>
                    <a:p>
                      <a:pPr algn="ctr">
                        <a:spcAft>
                          <a:spcPts val="0"/>
                        </a:spcAft>
                        <a:buNone/>
                      </a:pPr>
                      <a:r>
                        <a:rPr lang="en-US" altLang="zh-CN" sz="1600" kern="100" dirty="0">
                          <a:latin typeface="Times New Roman" panose="02020603050405020304"/>
                          <a:ea typeface="宋体" panose="02010600030101010101" pitchFamily="2" charset="-122"/>
                          <a:cs typeface="Times New Roman" panose="02020603050405020304"/>
                        </a:rPr>
                        <a:t>12</a:t>
                      </a:r>
                      <a:endParaRPr lang="en-US" altLang="zh-CN" sz="1600" kern="100" dirty="0">
                        <a:latin typeface="Times New Roman" panose="02020603050405020304"/>
                        <a:ea typeface="宋体" panose="02010600030101010101" pitchFamily="2" charset="-122"/>
                        <a:cs typeface="Times New Roman" panose="02020603050405020304"/>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spcAft>
                          <a:spcPts val="0"/>
                        </a:spcAft>
                      </a:pPr>
                      <a:r>
                        <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rPr>
                        <a:t>1655.74</a:t>
                      </a:r>
                      <a:endPar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spcAft>
                          <a:spcPts val="0"/>
                        </a:spcAft>
                      </a:pPr>
                      <a:r>
                        <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rPr>
                        <a:t>2121.65</a:t>
                      </a:r>
                      <a:endPar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spcAft>
                          <a:spcPts val="0"/>
                        </a:spcAft>
                      </a:pPr>
                      <a:r>
                        <a:rPr lang="en-US" sz="1200" kern="0" dirty="0">
                          <a:solidFill>
                            <a:srgbClr val="FF0000"/>
                          </a:solidFill>
                          <a:latin typeface="宋体" panose="02010600030101010101" pitchFamily="2" charset="-122"/>
                          <a:ea typeface="宋体" panose="02010600030101010101" pitchFamily="2" charset="-122"/>
                          <a:cs typeface="宋体" panose="02010600030101010101" pitchFamily="2" charset="-122"/>
                        </a:rPr>
                        <a:t>2864.07</a:t>
                      </a:r>
                      <a:endParaRPr lang="en-US" sz="1200"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spcAft>
                          <a:spcPts val="0"/>
                        </a:spcAft>
                      </a:pPr>
                      <a:r>
                        <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rPr>
                        <a:t>4032.51</a:t>
                      </a:r>
                      <a:endPar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spcAft>
                          <a:spcPts val="0"/>
                        </a:spcAft>
                      </a:pPr>
                      <a:r>
                        <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rPr>
                        <a:t>6099.32</a:t>
                      </a:r>
                      <a:endPar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spcAft>
                          <a:spcPts val="0"/>
                        </a:spcAft>
                      </a:pPr>
                      <a:r>
                        <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rPr>
                        <a:t>8188.72</a:t>
                      </a:r>
                      <a:endPar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spcAft>
                          <a:spcPts val="0"/>
                        </a:spcAft>
                      </a:pPr>
                      <a:r>
                        <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rPr>
                        <a:t>10663.44</a:t>
                      </a:r>
                      <a:endPar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spcAft>
                          <a:spcPts val="0"/>
                        </a:spcAft>
                      </a:pPr>
                      <a:r>
                        <a:rPr lang="en-US" sz="1200" kern="0" dirty="0">
                          <a:solidFill>
                            <a:srgbClr val="FF0000"/>
                          </a:solidFill>
                          <a:latin typeface="宋体" panose="02010600030101010101" pitchFamily="2" charset="-122"/>
                          <a:ea typeface="宋体" panose="02010600030101010101" pitchFamily="2" charset="-122"/>
                          <a:cs typeface="宋体" panose="02010600030101010101" pitchFamily="2" charset="-122"/>
                        </a:rPr>
                        <a:t>15282.49</a:t>
                      </a:r>
                      <a:endParaRPr lang="en-US" sz="1200"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spcAft>
                          <a:spcPts val="0"/>
                        </a:spcAft>
                      </a:pPr>
                      <a:r>
                        <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rPr>
                        <a:t>19460.3</a:t>
                      </a:r>
                      <a:endPar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spcAft>
                          <a:spcPts val="0"/>
                        </a:spcAft>
                      </a:pPr>
                      <a:r>
                        <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rPr>
                        <a:t>23991.52</a:t>
                      </a:r>
                      <a:endParaRPr lang="en-US" sz="12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just">
                        <a:spcAft>
                          <a:spcPts val="0"/>
                        </a:spcAft>
                      </a:pPr>
                      <a:r>
                        <a:rPr lang="en-US" sz="1200" kern="0" dirty="0">
                          <a:solidFill>
                            <a:srgbClr val="FF0000"/>
                          </a:solidFill>
                          <a:latin typeface="宋体" panose="02010600030101010101" pitchFamily="2" charset="-122"/>
                          <a:ea typeface="宋体" panose="02010600030101010101" pitchFamily="2" charset="-122"/>
                          <a:cs typeface="宋体" panose="02010600030101010101" pitchFamily="2" charset="-122"/>
                        </a:rPr>
                        <a:t>28473.38</a:t>
                      </a:r>
                      <a:endParaRPr lang="en-US" sz="1200"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graphicFrame>
        <p:nvGraphicFramePr>
          <p:cNvPr id="3" name="表格 2"/>
          <p:cNvGraphicFramePr>
            <a:graphicFrameLocks noGrp="1"/>
          </p:cNvGraphicFramePr>
          <p:nvPr/>
        </p:nvGraphicFramePr>
        <p:xfrm>
          <a:off x="107950" y="1773238"/>
          <a:ext cx="8777735" cy="1854200"/>
        </p:xfrm>
        <a:graphic>
          <a:graphicData uri="http://schemas.openxmlformats.org/drawingml/2006/table">
            <a:tbl>
              <a:tblPr firstRow="1" bandRow="1">
                <a:tableStyleId>{5C22544A-7EE6-4342-B048-85BDC9FD1C3A}</a:tableStyleId>
              </a:tblPr>
              <a:tblGrid>
                <a:gridCol w="650202"/>
                <a:gridCol w="731478"/>
                <a:gridCol w="812753"/>
                <a:gridCol w="731478"/>
                <a:gridCol w="731478"/>
                <a:gridCol w="731478"/>
                <a:gridCol w="731478"/>
                <a:gridCol w="731478"/>
                <a:gridCol w="820463"/>
                <a:gridCol w="642493"/>
                <a:gridCol w="731478"/>
                <a:gridCol w="731478"/>
              </a:tblGrid>
              <a:tr h="370840">
                <a:tc>
                  <a:txBody>
                    <a:bodyPr/>
                    <a:lstStyle/>
                    <a:p>
                      <a:pPr algn="ctr">
                        <a:spcAft>
                          <a:spcPts val="0"/>
                        </a:spcAft>
                      </a:pPr>
                      <a:r>
                        <a:rPr lang="en-US" sz="1200" kern="0" dirty="0">
                          <a:solidFill>
                            <a:srgbClr val="000000"/>
                          </a:solidFill>
                          <a:latin typeface="宋体" panose="02010600030101010101" pitchFamily="2" charset="-122"/>
                          <a:ea typeface="宋体" panose="02010600030101010101" pitchFamily="2" charset="-122"/>
                          <a:cs typeface="宋体" panose="02010600030101010101" pitchFamily="2" charset="-122"/>
                        </a:rPr>
                        <a:t>5</a:t>
                      </a:r>
                      <a:endParaRPr lang="zh-CN" sz="1600" kern="100" dirty="0">
                        <a:latin typeface="Times New Roman" panose="02020603050405020304"/>
                        <a:ea typeface="宋体" panose="02010600030101010101" pitchFamily="2" charset="-122"/>
                        <a:cs typeface="Times New Roman" panose="02020603050405020304"/>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rPr>
                        <a:t>6 910.12</a:t>
                      </a:r>
                      <a:endPar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rPr>
                        <a:t>9 250.20</a:t>
                      </a:r>
                      <a:endPar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12 926.71</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17 969.61</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20 894.91</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24 395.06</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31659.97</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32061.09</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35148.07</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39838.9</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37111.43 </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spcAft>
                          <a:spcPts val="0"/>
                        </a:spcAft>
                      </a:pPr>
                      <a:r>
                        <a:rPr lang="en-US" sz="1200" kern="0" dirty="0">
                          <a:solidFill>
                            <a:srgbClr val="000000"/>
                          </a:solidFill>
                          <a:latin typeface="宋体" panose="02010600030101010101" pitchFamily="2" charset="-122"/>
                          <a:ea typeface="宋体" panose="02010600030101010101" pitchFamily="2" charset="-122"/>
                          <a:cs typeface="宋体" panose="02010600030101010101" pitchFamily="2" charset="-122"/>
                        </a:rPr>
                        <a:t>6</a:t>
                      </a:r>
                      <a:endParaRPr lang="zh-CN" sz="1600" kern="100" dirty="0">
                        <a:latin typeface="Times New Roman" panose="02020603050405020304"/>
                        <a:ea typeface="宋体" panose="02010600030101010101" pitchFamily="2" charset="-122"/>
                        <a:cs typeface="Times New Roman" panose="02020603050405020304"/>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rPr>
                        <a:t>7 109.73</a:t>
                      </a:r>
                      <a:endPar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rPr>
                        <a:t>9 411.15</a:t>
                      </a:r>
                      <a:endPar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rPr>
                        <a:t>13 326.25</a:t>
                      </a:r>
                      <a:endPar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rPr>
                        <a:t>18 088.28</a:t>
                      </a:r>
                      <a:endPar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rPr>
                        <a:t>21 316.06</a:t>
                      </a:r>
                      <a:endPar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24 542.75</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31974.91</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32400.05</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34966.86</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39932.13</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36938.38 </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spcAft>
                          <a:spcPts val="0"/>
                        </a:spcAft>
                      </a:pPr>
                      <a:r>
                        <a:rPr lang="en-US" sz="1200" kern="0">
                          <a:solidFill>
                            <a:srgbClr val="000000"/>
                          </a:solidFill>
                          <a:latin typeface="宋体" panose="02010600030101010101" pitchFamily="2" charset="-122"/>
                          <a:ea typeface="宋体" panose="02010600030101010101" pitchFamily="2" charset="-122"/>
                          <a:cs typeface="宋体" panose="02010600030101010101" pitchFamily="2" charset="-122"/>
                        </a:rPr>
                        <a:t>7</a:t>
                      </a:r>
                      <a:endParaRPr lang="zh-CN" sz="1600" kern="100">
                        <a:latin typeface="Times New Roman" panose="02020603050405020304"/>
                        <a:ea typeface="宋体" panose="02010600030101010101" pitchFamily="2" charset="-122"/>
                        <a:cs typeface="Times New Roman" panose="02020603050405020304"/>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7 327.33</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rPr>
                        <a:t>9 545.50</a:t>
                      </a:r>
                      <a:endPar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rPr>
                        <a:t>13 852.00</a:t>
                      </a:r>
                      <a:endPar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rPr>
                        <a:t>18 451.64</a:t>
                      </a:r>
                      <a:endPar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rPr>
                        <a:t>21 746.18</a:t>
                      </a:r>
                      <a:endPar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rPr>
                        <a:t>25 388.94</a:t>
                      </a:r>
                      <a:endPar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rPr>
                        <a:t>32452.83</a:t>
                      </a:r>
                      <a:endPar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rPr>
                        <a:t>32399.52</a:t>
                      </a:r>
                      <a:endPar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35478.1</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39662.67</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36513.10 </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spcAft>
                          <a:spcPts val="0"/>
                        </a:spcAft>
                      </a:pPr>
                      <a:r>
                        <a:rPr lang="en-US" sz="1200" kern="0">
                          <a:solidFill>
                            <a:srgbClr val="000000"/>
                          </a:solidFill>
                          <a:latin typeface="宋体" panose="02010600030101010101" pitchFamily="2" charset="-122"/>
                          <a:ea typeface="宋体" panose="02010600030101010101" pitchFamily="2" charset="-122"/>
                          <a:cs typeface="宋体" panose="02010600030101010101" pitchFamily="2" charset="-122"/>
                        </a:rPr>
                        <a:t>8</a:t>
                      </a:r>
                      <a:endParaRPr lang="zh-CN" sz="1600" kern="100">
                        <a:latin typeface="Times New Roman" panose="02020603050405020304"/>
                        <a:ea typeface="宋体" panose="02010600030101010101" pitchFamily="2" charset="-122"/>
                        <a:cs typeface="Times New Roman" panose="02020603050405020304"/>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7 532.09</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9 720.39</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rPr>
                        <a:t>14 086.41</a:t>
                      </a:r>
                      <a:endPar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rPr>
                        <a:t>18 841.53</a:t>
                      </a:r>
                      <a:endPar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22 108.27</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25 478.38</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rPr>
                        <a:t>32624.99</a:t>
                      </a:r>
                      <a:endPar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rPr>
                        <a:t>32729.01</a:t>
                      </a:r>
                      <a:endPar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rPr>
                        <a:t>35530.43</a:t>
                      </a:r>
                      <a:endPar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rPr>
                        <a:t>39688.25</a:t>
                      </a:r>
                      <a:endPar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35573.81 </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spcAft>
                          <a:spcPts val="0"/>
                        </a:spcAft>
                      </a:pPr>
                      <a:r>
                        <a:rPr lang="en-US" sz="1200" kern="0">
                          <a:solidFill>
                            <a:srgbClr val="000000"/>
                          </a:solidFill>
                          <a:latin typeface="宋体" panose="02010600030101010101" pitchFamily="2" charset="-122"/>
                          <a:ea typeface="宋体" panose="02010600030101010101" pitchFamily="2" charset="-122"/>
                          <a:cs typeface="宋体" panose="02010600030101010101" pitchFamily="2" charset="-122"/>
                        </a:rPr>
                        <a:t>9</a:t>
                      </a:r>
                      <a:endParaRPr lang="zh-CN" sz="1600" kern="100">
                        <a:latin typeface="Times New Roman" panose="02020603050405020304"/>
                        <a:ea typeface="宋体" panose="02010600030101010101" pitchFamily="2" charset="-122"/>
                        <a:cs typeface="Times New Roman" panose="02020603050405020304"/>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7 690.04</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9 879.28</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rPr>
                        <a:t>14 336.11</a:t>
                      </a:r>
                      <a:endParaRPr lang="en-US" sz="12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rPr>
                        <a:t>19 055.85</a:t>
                      </a:r>
                      <a:endPar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rPr>
                        <a:t>22 725.95</a:t>
                      </a:r>
                      <a:endPar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rPr>
                        <a:t>26 483.03</a:t>
                      </a:r>
                      <a:endPar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rPr>
                        <a:t>32016.83</a:t>
                      </a:r>
                      <a:endPar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rPr>
                        <a:t>32850.95</a:t>
                      </a:r>
                      <a:endPar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rPr>
                        <a:t>36626.62</a:t>
                      </a:r>
                      <a:endPar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rPr>
                        <a:t>38877</a:t>
                      </a:r>
                      <a:endPar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rPr>
                        <a:t>35141.20 </a:t>
                      </a:r>
                      <a:endParaRPr lang="en-US" sz="12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7" name="标题 1"/>
          <p:cNvSpPr>
            <a:spLocks noGrp="1"/>
          </p:cNvSpPr>
          <p:nvPr>
            <p:ph type="title"/>
          </p:nvPr>
        </p:nvSpPr>
        <p:spPr/>
        <p:txBody>
          <a:bodyPr vert="horz" wrap="square" lIns="91440" tIns="45720" rIns="91440" bIns="45720" anchor="b"/>
          <a:p>
            <a:endParaRPr lang="zh-CN" altLang="en-US"/>
          </a:p>
        </p:txBody>
      </p:sp>
      <p:sp>
        <p:nvSpPr>
          <p:cNvPr id="70658" name="内容占位符 2"/>
          <p:cNvSpPr txBox="1"/>
          <p:nvPr/>
        </p:nvSpPr>
        <p:spPr>
          <a:xfrm>
            <a:off x="1189038" y="2492375"/>
            <a:ext cx="7929562" cy="3400425"/>
          </a:xfrm>
          <a:prstGeom prst="rect">
            <a:avLst/>
          </a:prstGeom>
          <a:noFill/>
          <a:ln w="9525">
            <a:noFill/>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42900" lvl="0" indent="-342900">
              <a:buNone/>
            </a:pPr>
            <a:r>
              <a:rPr lang="zh-CN" altLang="en-US" sz="2000"/>
              <a:t>  </a:t>
            </a:r>
            <a:r>
              <a:rPr lang="en-US" altLang="zh-CN" sz="2000"/>
              <a:t>(</a:t>
            </a:r>
            <a:r>
              <a:rPr lang="zh-CN" altLang="en-US" sz="2000"/>
              <a:t>一</a:t>
            </a:r>
            <a:r>
              <a:rPr lang="en-US" altLang="zh-CN" sz="2000"/>
              <a:t>)</a:t>
            </a:r>
            <a:r>
              <a:rPr lang="zh-CN" altLang="en-US" sz="2000"/>
              <a:t>外债定义</a:t>
            </a:r>
            <a:endParaRPr lang="en-US" altLang="zh-CN" sz="2000"/>
          </a:p>
          <a:p>
            <a:pPr marL="342900" lvl="0" indent="-342900">
              <a:buNone/>
            </a:pPr>
            <a:r>
              <a:rPr lang="zh-CN" altLang="en-US" sz="1800"/>
              <a:t>外债是指中国境内的机关、团体、企业、事业单位、金融机构（包括境内外资、合资金融机构）或者其它机构对中国境外的国际金融组织、外国政府、金融机构、企业或者其它机构承担的以外币表示的全部债务。</a:t>
            </a:r>
            <a:endParaRPr lang="zh-CN" altLang="en-US" sz="1800"/>
          </a:p>
        </p:txBody>
      </p:sp>
      <p:sp>
        <p:nvSpPr>
          <p:cNvPr id="70659" name="标题 1"/>
          <p:cNvSpPr txBox="1"/>
          <p:nvPr/>
        </p:nvSpPr>
        <p:spPr>
          <a:xfrm>
            <a:off x="1425575" y="1736725"/>
            <a:ext cx="7202488" cy="571500"/>
          </a:xfrm>
          <a:prstGeom prst="rect">
            <a:avLst/>
          </a:prstGeom>
          <a:noFill/>
          <a:ln w="9525">
            <a:noFill/>
          </a:ln>
        </p:spPr>
        <p:txBody>
          <a:bodyPr anchor="b"/>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spcBef>
                <a:spcPct val="0"/>
              </a:spcBef>
              <a:buClrTx/>
              <a:buSzTx/>
              <a:buFontTx/>
              <a:buNone/>
            </a:pPr>
            <a:endParaRPr lang="zh-CN" altLang="en-US" sz="3600">
              <a:latin typeface="Arial" panose="020B0604020202020204" pitchFamily="34" charset="0"/>
            </a:endParaRPr>
          </a:p>
          <a:p>
            <a:pPr marL="0" lvl="0" indent="0">
              <a:spcBef>
                <a:spcPct val="0"/>
              </a:spcBef>
              <a:buClrTx/>
              <a:buSzTx/>
              <a:buFontTx/>
              <a:buNone/>
            </a:pPr>
            <a:endParaRPr lang="zh-CN" altLang="en-US" sz="3600">
              <a:latin typeface="Arial" panose="020B0604020202020204" pitchFamily="34" charset="0"/>
            </a:endParaRPr>
          </a:p>
          <a:p>
            <a:pPr marL="0" lvl="0" indent="0">
              <a:spcBef>
                <a:spcPct val="0"/>
              </a:spcBef>
              <a:buClrTx/>
              <a:buSzTx/>
              <a:buFontTx/>
              <a:buNone/>
            </a:pPr>
            <a:r>
              <a:rPr lang="zh-CN" altLang="en-US" sz="3600">
                <a:latin typeface="Arial" panose="020B0604020202020204" pitchFamily="34" charset="0"/>
              </a:rPr>
              <a:t>三</a:t>
            </a:r>
            <a:r>
              <a:rPr lang="zh-CN" altLang="zh-CN" sz="3600">
                <a:latin typeface="Arial" panose="020B0604020202020204" pitchFamily="34" charset="0"/>
              </a:rPr>
              <a:t>、外债统计</a:t>
            </a:r>
            <a:endParaRPr lang="zh-CN" altLang="en-US" sz="3600">
              <a:latin typeface="Arial" panose="020B0604020202020204" pitchFamily="34" charset="0"/>
            </a:endParaRPr>
          </a:p>
        </p:txBody>
      </p:sp>
    </p:spTree>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1" name="标题 1"/>
          <p:cNvSpPr>
            <a:spLocks noGrp="1"/>
          </p:cNvSpPr>
          <p:nvPr>
            <p:ph type="title"/>
          </p:nvPr>
        </p:nvSpPr>
        <p:spPr/>
        <p:txBody>
          <a:bodyPr vert="horz" wrap="square" lIns="91440" tIns="45720" rIns="91440" bIns="45720" anchor="b"/>
          <a:p>
            <a:endParaRPr lang="zh-CN" altLang="en-US"/>
          </a:p>
        </p:txBody>
      </p:sp>
      <p:sp>
        <p:nvSpPr>
          <p:cNvPr id="71682" name="内容占位符 2"/>
          <p:cNvSpPr>
            <a:spLocks noGrp="1"/>
          </p:cNvSpPr>
          <p:nvPr>
            <p:ph idx="1"/>
          </p:nvPr>
        </p:nvSpPr>
        <p:spPr>
          <a:xfrm>
            <a:off x="1370013" y="1528763"/>
            <a:ext cx="7488237" cy="3771900"/>
          </a:xfrm>
        </p:spPr>
        <p:txBody>
          <a:bodyPr vert="horz" wrap="square" lIns="91440" tIns="45720" rIns="91440" bIns="45720" anchor="t"/>
          <a:p>
            <a:pPr>
              <a:buNone/>
            </a:pPr>
            <a:r>
              <a:rPr lang="zh-CN" altLang="en-US" sz="2400"/>
              <a:t> </a:t>
            </a:r>
            <a:r>
              <a:rPr lang="en-US" altLang="zh-CN" sz="2400"/>
              <a:t>(</a:t>
            </a:r>
            <a:r>
              <a:rPr lang="zh-CN" altLang="zh-CN" sz="2400"/>
              <a:t>二</a:t>
            </a:r>
            <a:r>
              <a:rPr lang="en-US" altLang="zh-CN" sz="2400"/>
              <a:t>)</a:t>
            </a:r>
            <a:r>
              <a:rPr lang="zh-CN" altLang="zh-CN" sz="2400"/>
              <a:t>债务类型</a:t>
            </a:r>
            <a:endParaRPr lang="en-US" altLang="zh-CN" sz="2400"/>
          </a:p>
          <a:p>
            <a:pPr lvl="1">
              <a:buFont typeface="Wingdings" panose="05000000000000000000" pitchFamily="2" charset="2"/>
              <a:buChar char="p"/>
            </a:pPr>
            <a:r>
              <a:rPr lang="en-US" altLang="zh-CN" sz="2000"/>
              <a:t>1</a:t>
            </a:r>
            <a:r>
              <a:rPr lang="zh-CN" altLang="zh-CN" sz="2000"/>
              <a:t>．外国政府贷款</a:t>
            </a:r>
            <a:endParaRPr lang="en-US" altLang="zh-CN" sz="1600"/>
          </a:p>
          <a:p>
            <a:pPr lvl="1">
              <a:buFont typeface="Wingdings" panose="05000000000000000000" pitchFamily="2" charset="2"/>
              <a:buChar char="p"/>
            </a:pPr>
            <a:r>
              <a:rPr lang="en-US" altLang="zh-CN" sz="1600"/>
              <a:t>2</a:t>
            </a:r>
            <a:r>
              <a:rPr lang="zh-CN" altLang="en-US" sz="1600"/>
              <a:t>．国际金融组织贷款</a:t>
            </a:r>
            <a:endParaRPr lang="en-US" altLang="zh-CN" sz="1600"/>
          </a:p>
          <a:p>
            <a:pPr lvl="1">
              <a:buFont typeface="Wingdings" panose="05000000000000000000" pitchFamily="2" charset="2"/>
              <a:buChar char="p"/>
            </a:pPr>
            <a:r>
              <a:rPr lang="en-US" altLang="zh-CN" sz="1600"/>
              <a:t>3</a:t>
            </a:r>
            <a:r>
              <a:rPr lang="zh-CN" altLang="en-US" sz="1600"/>
              <a:t>．国外银行及其它金融机构贷款</a:t>
            </a:r>
            <a:endParaRPr lang="en-US" altLang="zh-CN" sz="1600"/>
          </a:p>
          <a:p>
            <a:pPr lvl="1">
              <a:buFont typeface="Wingdings" panose="05000000000000000000" pitchFamily="2" charset="2"/>
              <a:buChar char="p"/>
            </a:pPr>
            <a:r>
              <a:rPr lang="en-US" altLang="zh-CN" sz="1600"/>
              <a:t>4</a:t>
            </a:r>
            <a:r>
              <a:rPr lang="zh-CN" altLang="en-US" sz="1600"/>
              <a:t>．买方信贷</a:t>
            </a:r>
            <a:endParaRPr lang="en-US" altLang="zh-CN" sz="1600"/>
          </a:p>
          <a:p>
            <a:pPr lvl="1">
              <a:buFont typeface="Wingdings" panose="05000000000000000000" pitchFamily="2" charset="2"/>
              <a:buChar char="p"/>
            </a:pPr>
            <a:r>
              <a:rPr lang="en-US" altLang="zh-CN" sz="1600"/>
              <a:t>5</a:t>
            </a:r>
            <a:r>
              <a:rPr lang="zh-CN" altLang="en-US" sz="1600"/>
              <a:t>．向国外出口商或国外企业、私人借款</a:t>
            </a:r>
            <a:endParaRPr lang="en-US" altLang="zh-CN" sz="1600"/>
          </a:p>
          <a:p>
            <a:pPr lvl="1">
              <a:buFont typeface="Wingdings" panose="05000000000000000000" pitchFamily="2" charset="2"/>
              <a:buChar char="p"/>
            </a:pPr>
            <a:r>
              <a:rPr lang="en-US" altLang="zh-CN" sz="1600"/>
              <a:t>6</a:t>
            </a:r>
            <a:r>
              <a:rPr lang="zh-CN" altLang="zh-CN" sz="1600"/>
              <a:t>．对外发行债券</a:t>
            </a:r>
            <a:endParaRPr lang="en-US" altLang="zh-CN" sz="1600"/>
          </a:p>
          <a:p>
            <a:pPr lvl="1">
              <a:buFont typeface="Wingdings" panose="05000000000000000000" pitchFamily="2" charset="2"/>
              <a:buChar char="p"/>
            </a:pPr>
            <a:r>
              <a:rPr lang="en-US" altLang="zh-CN" sz="1600"/>
              <a:t>7</a:t>
            </a:r>
            <a:r>
              <a:rPr lang="zh-CN" altLang="zh-CN" sz="1600"/>
              <a:t>．延期付款（贸易信贷）</a:t>
            </a:r>
            <a:endParaRPr lang="en-US" altLang="zh-CN" sz="1600"/>
          </a:p>
          <a:p>
            <a:pPr lvl="1">
              <a:buFont typeface="Wingdings" panose="05000000000000000000" pitchFamily="2" charset="2"/>
              <a:buChar char="p"/>
            </a:pPr>
            <a:r>
              <a:rPr lang="en-US" altLang="zh-CN" sz="1600"/>
              <a:t>8</a:t>
            </a:r>
            <a:r>
              <a:rPr lang="zh-CN" altLang="zh-CN" sz="1600"/>
              <a:t>．海外私人存款</a:t>
            </a:r>
            <a:endParaRPr lang="zh-CN" altLang="zh-CN" sz="1600"/>
          </a:p>
          <a:p>
            <a:pPr lvl="1">
              <a:buFont typeface="Wingdings" panose="05000000000000000000" pitchFamily="2" charset="2"/>
              <a:buChar char="p"/>
            </a:pPr>
            <a:r>
              <a:rPr lang="en-US" altLang="zh-CN" sz="1600"/>
              <a:t>9</a:t>
            </a:r>
            <a:r>
              <a:rPr lang="zh-CN" altLang="zh-CN" sz="1600"/>
              <a:t>．国际金融租赁</a:t>
            </a:r>
            <a:endParaRPr lang="zh-CN" altLang="zh-CN" sz="1600"/>
          </a:p>
          <a:p>
            <a:pPr lvl="1">
              <a:buFont typeface="Wingdings" panose="05000000000000000000" pitchFamily="2" charset="2"/>
              <a:buChar char="p"/>
            </a:pPr>
            <a:r>
              <a:rPr lang="en-US" altLang="zh-CN" sz="1600"/>
              <a:t>10</a:t>
            </a:r>
            <a:r>
              <a:rPr lang="zh-CN" altLang="zh-CN" sz="1600"/>
              <a:t>．补偿贸易中用现汇偿还的债务</a:t>
            </a:r>
            <a:endParaRPr lang="en-US" altLang="zh-CN" sz="1600"/>
          </a:p>
          <a:p>
            <a:pPr lvl="1">
              <a:buFont typeface="Wingdings" panose="05000000000000000000" pitchFamily="2" charset="2"/>
              <a:buChar char="p"/>
            </a:pPr>
            <a:r>
              <a:rPr lang="en-US" altLang="zh-CN" sz="1600"/>
              <a:t>11.</a:t>
            </a:r>
            <a:r>
              <a:rPr lang="zh-CN" altLang="zh-CN" sz="1600"/>
              <a:t>贸易信贷</a:t>
            </a:r>
            <a:endParaRPr lang="zh-CN" altLang="zh-CN" sz="1600"/>
          </a:p>
          <a:p>
            <a:pPr>
              <a:buFont typeface="Wingdings" panose="05000000000000000000" pitchFamily="2" charset="2"/>
              <a:buChar char="p"/>
            </a:pPr>
            <a:endParaRPr lang="zh-CN" altLang="zh-CN" sz="2000"/>
          </a:p>
        </p:txBody>
      </p:sp>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2705" name="标题 1"/>
          <p:cNvSpPr>
            <a:spLocks noGrp="1"/>
          </p:cNvSpPr>
          <p:nvPr>
            <p:ph type="title"/>
          </p:nvPr>
        </p:nvSpPr>
        <p:spPr/>
        <p:txBody>
          <a:bodyPr vert="horz" wrap="square" lIns="91440" tIns="45720" rIns="91440" bIns="45720" anchor="b"/>
          <a:p>
            <a:r>
              <a:rPr lang="zh-CN" altLang="en-US" sz="3200"/>
              <a:t>（三）外债统计举例</a:t>
            </a:r>
            <a:endParaRPr lang="zh-CN" altLang="en-US" sz="3200"/>
          </a:p>
        </p:txBody>
      </p:sp>
      <p:sp>
        <p:nvSpPr>
          <p:cNvPr id="72706" name="内容占位符 2"/>
          <p:cNvSpPr>
            <a:spLocks noGrp="1"/>
          </p:cNvSpPr>
          <p:nvPr>
            <p:ph idx="1"/>
          </p:nvPr>
        </p:nvSpPr>
        <p:spPr>
          <a:xfrm>
            <a:off x="1547813" y="1592263"/>
            <a:ext cx="6562725" cy="415925"/>
          </a:xfrm>
        </p:spPr>
        <p:txBody>
          <a:bodyPr vert="horz" wrap="square" lIns="91440" tIns="45720" rIns="91440" bIns="45720" anchor="t"/>
          <a:p>
            <a:pPr>
              <a:buNone/>
            </a:pPr>
            <a:r>
              <a:rPr lang="zh-CN" altLang="en-US" sz="1800" b="1"/>
              <a:t>表</a:t>
            </a:r>
            <a:r>
              <a:rPr lang="en-US" altLang="zh-CN" sz="1800" b="1"/>
              <a:t>9-9  </a:t>
            </a:r>
            <a:r>
              <a:rPr lang="en-US" altLang="zh-CN" sz="1800" b="1">
                <a:solidFill>
                  <a:srgbClr val="FF0000"/>
                </a:solidFill>
              </a:rPr>
              <a:t>2019</a:t>
            </a:r>
            <a:r>
              <a:rPr lang="zh-CN" altLang="en-US" sz="1800" b="1"/>
              <a:t>年年末中国对外债务简表</a:t>
            </a:r>
            <a:r>
              <a:rPr lang="en-US" altLang="zh-CN" sz="1800" b="1"/>
              <a:t>         </a:t>
            </a:r>
            <a:r>
              <a:rPr lang="zh-CN" altLang="en-US" sz="1800" b="1"/>
              <a:t>单位：千美元</a:t>
            </a:r>
            <a:endParaRPr lang="zh-CN" altLang="en-US" sz="1800" b="1"/>
          </a:p>
        </p:txBody>
      </p:sp>
      <p:graphicFrame>
        <p:nvGraphicFramePr>
          <p:cNvPr id="72707" name="表格 72706"/>
          <p:cNvGraphicFramePr/>
          <p:nvPr/>
        </p:nvGraphicFramePr>
        <p:xfrm>
          <a:off x="250825" y="2144713"/>
          <a:ext cx="8785225" cy="3216275"/>
        </p:xfrm>
        <a:graphic>
          <a:graphicData uri="http://schemas.openxmlformats.org/drawingml/2006/table">
            <a:tbl>
              <a:tblPr/>
              <a:tblGrid>
                <a:gridCol w="773113"/>
                <a:gridCol w="668337"/>
                <a:gridCol w="666750"/>
                <a:gridCol w="668338"/>
                <a:gridCol w="666750"/>
                <a:gridCol w="668337"/>
                <a:gridCol w="668338"/>
                <a:gridCol w="666750"/>
                <a:gridCol w="668337"/>
                <a:gridCol w="666750"/>
                <a:gridCol w="668338"/>
                <a:gridCol w="668337"/>
                <a:gridCol w="666750"/>
              </a:tblGrid>
              <a:tr h="56038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500" b="1">
                          <a:solidFill>
                            <a:srgbClr val="000000"/>
                          </a:solidFill>
                          <a:latin typeface="Times New Roman" panose="02020603050405020304" pitchFamily="18" charset="0"/>
                        </a:rPr>
                        <a:t>债务人</a:t>
                      </a:r>
                      <a:r>
                        <a:rPr lang="en-US" altLang="zh-CN" sz="500" b="1">
                          <a:solidFill>
                            <a:srgbClr val="000000"/>
                          </a:solidFill>
                          <a:latin typeface="Times New Roman" panose="02020603050405020304" pitchFamily="18" charset="0"/>
                        </a:rPr>
                        <a:t>/</a:t>
                      </a:r>
                      <a:r>
                        <a:rPr lang="zh-CN" altLang="zh-CN" sz="500" b="1">
                          <a:solidFill>
                            <a:srgbClr val="000000"/>
                          </a:solidFill>
                          <a:latin typeface="Times New Roman" panose="02020603050405020304" pitchFamily="18" charset="0"/>
                        </a:rPr>
                        <a:t>债务类型</a:t>
                      </a:r>
                      <a:endParaRPr lang="zh-CN" altLang="zh-CN" sz="800" b="1">
                        <a:solidFill>
                          <a:srgbClr val="FFFFFF"/>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500" b="1">
                          <a:solidFill>
                            <a:srgbClr val="000000"/>
                          </a:solidFill>
                          <a:latin typeface="Times New Roman" panose="02020603050405020304" pitchFamily="18" charset="0"/>
                        </a:rPr>
                        <a:t>外国政府贷款</a:t>
                      </a:r>
                      <a:endParaRPr lang="zh-CN" altLang="zh-CN" sz="800" b="1">
                        <a:solidFill>
                          <a:srgbClr val="FFFFFF"/>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500" b="1">
                          <a:solidFill>
                            <a:srgbClr val="000000"/>
                          </a:solidFill>
                          <a:latin typeface="Times New Roman" panose="02020603050405020304" pitchFamily="18" charset="0"/>
                        </a:rPr>
                        <a:t>国际金融组织贷款</a:t>
                      </a:r>
                      <a:endParaRPr lang="zh-CN" altLang="zh-CN" sz="800" b="1">
                        <a:solidFill>
                          <a:srgbClr val="FFFFFF"/>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500" b="1">
                          <a:solidFill>
                            <a:srgbClr val="000000"/>
                          </a:solidFill>
                          <a:latin typeface="Times New Roman" panose="02020603050405020304" pitchFamily="18" charset="0"/>
                        </a:rPr>
                        <a:t>国外银行及其它金融机构贷款</a:t>
                      </a:r>
                      <a:endParaRPr lang="zh-CN" altLang="zh-CN" sz="800" b="1">
                        <a:solidFill>
                          <a:srgbClr val="FFFFFF"/>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500" b="1">
                          <a:solidFill>
                            <a:srgbClr val="000000"/>
                          </a:solidFill>
                          <a:latin typeface="Times New Roman" panose="02020603050405020304" pitchFamily="18" charset="0"/>
                        </a:rPr>
                        <a:t>买方信贷</a:t>
                      </a:r>
                      <a:endParaRPr lang="zh-CN" altLang="zh-CN" sz="800" b="1">
                        <a:solidFill>
                          <a:srgbClr val="FFFFFF"/>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500" b="1">
                          <a:solidFill>
                            <a:srgbClr val="000000"/>
                          </a:solidFill>
                          <a:latin typeface="Times New Roman" panose="02020603050405020304" pitchFamily="18" charset="0"/>
                        </a:rPr>
                        <a:t>向国外出口商、国外企业或私人借款</a:t>
                      </a:r>
                      <a:endParaRPr lang="zh-CN" altLang="zh-CN" sz="800" b="1">
                        <a:solidFill>
                          <a:srgbClr val="FFFFFF"/>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500" b="1">
                          <a:solidFill>
                            <a:srgbClr val="000000"/>
                          </a:solidFill>
                          <a:latin typeface="Times New Roman" panose="02020603050405020304" pitchFamily="18" charset="0"/>
                        </a:rPr>
                        <a:t>对外发行债券</a:t>
                      </a:r>
                      <a:endParaRPr lang="zh-CN" altLang="zh-CN" sz="800" b="1">
                        <a:solidFill>
                          <a:srgbClr val="FFFFFF"/>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500" b="1">
                          <a:solidFill>
                            <a:srgbClr val="000000"/>
                          </a:solidFill>
                          <a:latin typeface="Times New Roman" panose="02020603050405020304" pitchFamily="18" charset="0"/>
                        </a:rPr>
                        <a:t>贸易融资</a:t>
                      </a:r>
                      <a:endParaRPr lang="zh-CN" altLang="zh-CN" sz="800" b="1">
                        <a:solidFill>
                          <a:srgbClr val="FFFFFF"/>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500" b="1">
                          <a:solidFill>
                            <a:srgbClr val="000000"/>
                          </a:solidFill>
                          <a:latin typeface="Times New Roman" panose="02020603050405020304" pitchFamily="18" charset="0"/>
                        </a:rPr>
                        <a:t>非居民存款</a:t>
                      </a:r>
                      <a:endParaRPr lang="zh-CN" altLang="zh-CN" sz="800" b="1">
                        <a:solidFill>
                          <a:srgbClr val="FFFFFF"/>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500" b="1">
                          <a:solidFill>
                            <a:srgbClr val="000000"/>
                          </a:solidFill>
                          <a:latin typeface="Times New Roman" panose="02020603050405020304" pitchFamily="18" charset="0"/>
                        </a:rPr>
                        <a:t>国际金融租赁</a:t>
                      </a:r>
                      <a:endParaRPr lang="zh-CN" altLang="zh-CN" sz="800" b="1">
                        <a:solidFill>
                          <a:srgbClr val="FFFFFF"/>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500" b="1">
                          <a:solidFill>
                            <a:srgbClr val="000000"/>
                          </a:solidFill>
                          <a:latin typeface="Times New Roman" panose="02020603050405020304" pitchFamily="18" charset="0"/>
                        </a:rPr>
                        <a:t>补偿贸易中用现汇偿还的债务</a:t>
                      </a:r>
                      <a:endParaRPr lang="zh-CN" altLang="zh-CN" sz="800" b="1">
                        <a:solidFill>
                          <a:srgbClr val="FFFFFF"/>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500" b="1">
                          <a:solidFill>
                            <a:srgbClr val="000000"/>
                          </a:solidFill>
                          <a:latin typeface="Times New Roman" panose="02020603050405020304" pitchFamily="18" charset="0"/>
                        </a:rPr>
                        <a:t>贸易信贷</a:t>
                      </a:r>
                      <a:endParaRPr lang="zh-CN" altLang="zh-CN" sz="800" b="1">
                        <a:solidFill>
                          <a:srgbClr val="FFFFFF"/>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500" b="1">
                          <a:solidFill>
                            <a:srgbClr val="000000"/>
                          </a:solidFill>
                          <a:latin typeface="Times New Roman" panose="02020603050405020304" pitchFamily="18" charset="0"/>
                        </a:rPr>
                        <a:t>合计</a:t>
                      </a:r>
                      <a:endParaRPr lang="zh-CN" altLang="zh-CN" sz="800" b="1">
                        <a:solidFill>
                          <a:srgbClr val="FFFFFF"/>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941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800">
                          <a:solidFill>
                            <a:srgbClr val="000000"/>
                          </a:solidFill>
                          <a:latin typeface="Times New Roman" panose="02020603050405020304" pitchFamily="18" charset="0"/>
                        </a:rPr>
                        <a:t>国务院部委</a:t>
                      </a:r>
                      <a:endParaRPr lang="zh-CN" altLang="zh-CN" sz="9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 —</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32837421</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a:t>
                      </a:r>
                      <a:r>
                        <a:rPr lang="zh-CN" altLang="en-US" sz="900">
                          <a:solidFill>
                            <a:srgbClr val="FF0000"/>
                          </a:solidFill>
                          <a:latin typeface="方正书宋_GBK" charset="0"/>
                        </a:rPr>
                        <a:t>　</a:t>
                      </a:r>
                      <a:endParaRPr lang="zh-CN" altLang="en-US"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1488727</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a:t>
                      </a:r>
                      <a:r>
                        <a:rPr lang="zh-CN" altLang="en-US" sz="900">
                          <a:solidFill>
                            <a:srgbClr val="FF0000"/>
                          </a:solidFill>
                          <a:latin typeface="方正书宋_GBK" charset="0"/>
                        </a:rPr>
                        <a:t>　</a:t>
                      </a:r>
                      <a:endParaRPr lang="zh-CN" altLang="en-US"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a:t>
                      </a:r>
                      <a:r>
                        <a:rPr lang="zh-CN" altLang="en-US" sz="900">
                          <a:solidFill>
                            <a:srgbClr val="FF0000"/>
                          </a:solidFill>
                          <a:latin typeface="方正书宋_GBK" charset="0"/>
                        </a:rPr>
                        <a:t>　</a:t>
                      </a:r>
                      <a:endParaRPr lang="zh-CN" altLang="en-US"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a:t>
                      </a:r>
                      <a:r>
                        <a:rPr lang="zh-CN" altLang="en-US" sz="900">
                          <a:solidFill>
                            <a:srgbClr val="FF0000"/>
                          </a:solidFill>
                          <a:latin typeface="方正书宋_GBK" charset="0"/>
                        </a:rPr>
                        <a:t>　</a:t>
                      </a:r>
                      <a:endParaRPr lang="zh-CN" altLang="en-US"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a:t>
                      </a:r>
                      <a:r>
                        <a:rPr lang="zh-CN" altLang="en-US" sz="900">
                          <a:solidFill>
                            <a:srgbClr val="FF0000"/>
                          </a:solidFill>
                          <a:latin typeface="方正书宋_GBK" charset="0"/>
                        </a:rPr>
                        <a:t>　</a:t>
                      </a:r>
                      <a:endParaRPr lang="zh-CN" altLang="en-US"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 </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34326148</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941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800">
                          <a:solidFill>
                            <a:srgbClr val="000000"/>
                          </a:solidFill>
                          <a:latin typeface="Times New Roman" panose="02020603050405020304" pitchFamily="18" charset="0"/>
                        </a:rPr>
                        <a:t>中资金融机构</a:t>
                      </a:r>
                      <a:endParaRPr lang="zh-CN" altLang="zh-CN" sz="9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26515127</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46218827</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2575216</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148260</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4823815</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139952790</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43168063</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900">
                          <a:solidFill>
                            <a:srgbClr val="FF0000"/>
                          </a:solidFill>
                          <a:latin typeface="方正书宋_GBK" charset="0"/>
                        </a:rPr>
                        <a:t>　</a:t>
                      </a:r>
                      <a:r>
                        <a:rPr lang="en-US" altLang="zh-CN" sz="900">
                          <a:solidFill>
                            <a:srgbClr val="FF0000"/>
                          </a:solidFill>
                          <a:latin typeface="方正书宋_GBK" charset="0"/>
                        </a:rPr>
                        <a:t>—</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a:t>
                      </a:r>
                      <a:r>
                        <a:rPr lang="zh-CN" altLang="en-US" sz="900">
                          <a:solidFill>
                            <a:srgbClr val="FF0000"/>
                          </a:solidFill>
                          <a:latin typeface="方正书宋_GBK" charset="0"/>
                        </a:rPr>
                        <a:t>　</a:t>
                      </a:r>
                      <a:endParaRPr lang="zh-CN" altLang="en-US"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 </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263402098</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941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800">
                          <a:solidFill>
                            <a:srgbClr val="000000"/>
                          </a:solidFill>
                          <a:latin typeface="Times New Roman" panose="02020603050405020304" pitchFamily="18" charset="0"/>
                        </a:rPr>
                        <a:t>外资金融机构</a:t>
                      </a:r>
                      <a:endParaRPr lang="zh-CN" altLang="zh-CN" sz="9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 </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46633812</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a:t>
                      </a:r>
                      <a:r>
                        <a:rPr lang="zh-CN" altLang="en-US" sz="900">
                          <a:solidFill>
                            <a:srgbClr val="FF0000"/>
                          </a:solidFill>
                          <a:latin typeface="方正书宋_GBK" charset="0"/>
                        </a:rPr>
                        <a:t>　</a:t>
                      </a:r>
                      <a:endParaRPr lang="zh-CN" altLang="en-US"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900">
                          <a:solidFill>
                            <a:srgbClr val="FF0000"/>
                          </a:solidFill>
                          <a:latin typeface="方正书宋_GBK" charset="0"/>
                        </a:rPr>
                        <a:t>521889</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a:t>
                      </a:r>
                      <a:r>
                        <a:rPr lang="zh-CN" altLang="en-US" sz="900">
                          <a:solidFill>
                            <a:srgbClr val="FF0000"/>
                          </a:solidFill>
                          <a:latin typeface="方正书宋_GBK" charset="0"/>
                        </a:rPr>
                        <a:t>　</a:t>
                      </a:r>
                      <a:endParaRPr lang="zh-CN" altLang="en-US"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4909688</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12177535 </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3225</a:t>
                      </a:r>
                      <a:r>
                        <a:rPr lang="zh-CN" altLang="en-US" sz="900">
                          <a:solidFill>
                            <a:srgbClr val="FF0000"/>
                          </a:solidFill>
                          <a:latin typeface="方正书宋_GBK" charset="0"/>
                        </a:rPr>
                        <a:t>　</a:t>
                      </a:r>
                      <a:endParaRPr lang="zh-CN" altLang="en-US"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a:t>
                      </a:r>
                      <a:r>
                        <a:rPr lang="zh-CN" altLang="en-US" sz="900">
                          <a:solidFill>
                            <a:srgbClr val="FF0000"/>
                          </a:solidFill>
                          <a:latin typeface="方正书宋_GBK" charset="0"/>
                        </a:rPr>
                        <a:t>　</a:t>
                      </a:r>
                      <a:endParaRPr lang="zh-CN" altLang="en-US"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 </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64246149</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941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800">
                          <a:solidFill>
                            <a:srgbClr val="000000"/>
                          </a:solidFill>
                          <a:latin typeface="Times New Roman" panose="02020603050405020304" pitchFamily="18" charset="0"/>
                        </a:rPr>
                        <a:t>外商投资企业</a:t>
                      </a:r>
                      <a:endParaRPr lang="zh-CN" altLang="zh-CN" sz="9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 </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442145</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38865653</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177821</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109744057</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a:t>
                      </a:r>
                      <a:r>
                        <a:rPr lang="zh-CN" altLang="en-US" sz="900">
                          <a:solidFill>
                            <a:srgbClr val="FF0000"/>
                          </a:solidFill>
                          <a:latin typeface="方正书宋_GBK" charset="0"/>
                        </a:rPr>
                        <a:t>　</a:t>
                      </a:r>
                      <a:endParaRPr lang="zh-CN" altLang="en-US"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a:t>
                      </a:r>
                      <a:r>
                        <a:rPr lang="zh-CN" altLang="en-US" sz="900">
                          <a:solidFill>
                            <a:srgbClr val="FF0000"/>
                          </a:solidFill>
                          <a:latin typeface="方正书宋_GBK" charset="0"/>
                        </a:rPr>
                        <a:t>　</a:t>
                      </a:r>
                      <a:endParaRPr lang="zh-CN" altLang="en-US"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a:t>
                      </a:r>
                      <a:r>
                        <a:rPr lang="zh-CN" altLang="en-US" sz="900">
                          <a:solidFill>
                            <a:srgbClr val="FF0000"/>
                          </a:solidFill>
                          <a:latin typeface="方正书宋_GBK" charset="0"/>
                        </a:rPr>
                        <a:t>　</a:t>
                      </a:r>
                      <a:endParaRPr lang="zh-CN" altLang="en-US"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9368889</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294</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 </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158598859</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941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800">
                          <a:solidFill>
                            <a:srgbClr val="000000"/>
                          </a:solidFill>
                          <a:latin typeface="Times New Roman" panose="02020603050405020304" pitchFamily="18" charset="0"/>
                        </a:rPr>
                        <a:t>中资企业</a:t>
                      </a:r>
                      <a:endParaRPr lang="zh-CN" altLang="zh-CN" sz="9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 </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50</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1824349</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837</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1170129</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1610891</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a:t>
                      </a:r>
                      <a:r>
                        <a:rPr lang="zh-CN" altLang="en-US" sz="900">
                          <a:solidFill>
                            <a:srgbClr val="FF0000"/>
                          </a:solidFill>
                          <a:latin typeface="方正书宋_GBK" charset="0"/>
                        </a:rPr>
                        <a:t>　</a:t>
                      </a:r>
                      <a:endParaRPr lang="zh-CN" altLang="en-US"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a:t>
                      </a:r>
                      <a:r>
                        <a:rPr lang="zh-CN" altLang="en-US" sz="900">
                          <a:solidFill>
                            <a:srgbClr val="FF0000"/>
                          </a:solidFill>
                          <a:latin typeface="方正书宋_GBK" charset="0"/>
                        </a:rPr>
                        <a:t>　</a:t>
                      </a:r>
                      <a:endParaRPr lang="zh-CN" altLang="en-US"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363395</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1123753</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 </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6093404</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941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800">
                          <a:solidFill>
                            <a:srgbClr val="000000"/>
                          </a:solidFill>
                          <a:latin typeface="Times New Roman" panose="02020603050405020304" pitchFamily="18" charset="0"/>
                        </a:rPr>
                        <a:t>其它</a:t>
                      </a:r>
                      <a:endParaRPr lang="zh-CN" altLang="zh-CN" sz="9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 </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 </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 </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 </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 </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 </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 </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 </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 </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 </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336500000</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336500000</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941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800">
                          <a:solidFill>
                            <a:srgbClr val="000000"/>
                          </a:solidFill>
                          <a:latin typeface="Times New Roman" panose="02020603050405020304" pitchFamily="18" charset="0"/>
                        </a:rPr>
                        <a:t>合计</a:t>
                      </a:r>
                      <a:endParaRPr lang="zh-CN" altLang="zh-CN" sz="9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26515127</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33279616</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133542641</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2753874</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111584335</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7923433</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144862478</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55345598</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9735509</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1124047</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336500000</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900">
                          <a:solidFill>
                            <a:srgbClr val="FF0000"/>
                          </a:solidFill>
                          <a:latin typeface="方正书宋_GBK" charset="0"/>
                        </a:rPr>
                        <a:t>863166658</a:t>
                      </a:r>
                      <a:endParaRPr lang="en-US" altLang="zh-CN" sz="9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3729" name="标题 1"/>
          <p:cNvSpPr>
            <a:spLocks noGrp="1"/>
          </p:cNvSpPr>
          <p:nvPr>
            <p:ph type="title"/>
          </p:nvPr>
        </p:nvSpPr>
        <p:spPr/>
        <p:txBody>
          <a:bodyPr vert="horz" wrap="square" lIns="91440" tIns="45720" rIns="91440" bIns="45720" anchor="b"/>
          <a:p>
            <a:endParaRPr lang="zh-CN" altLang="en-US"/>
          </a:p>
        </p:txBody>
      </p:sp>
      <p:sp>
        <p:nvSpPr>
          <p:cNvPr id="73730" name="内容占位符 2"/>
          <p:cNvSpPr>
            <a:spLocks noGrp="1"/>
          </p:cNvSpPr>
          <p:nvPr>
            <p:ph idx="1"/>
          </p:nvPr>
        </p:nvSpPr>
        <p:spPr>
          <a:xfrm>
            <a:off x="1146175" y="1504950"/>
            <a:ext cx="7643813" cy="428625"/>
          </a:xfrm>
        </p:spPr>
        <p:txBody>
          <a:bodyPr vert="horz" wrap="square" lIns="91440" tIns="45720" rIns="91440" bIns="45720" anchor="t"/>
          <a:p>
            <a:pPr algn="ctr">
              <a:buNone/>
            </a:pPr>
            <a:r>
              <a:rPr lang="en-US" altLang="zh-CN" sz="1800" b="1"/>
              <a:t>   </a:t>
            </a:r>
            <a:r>
              <a:rPr lang="zh-CN" altLang="en-US" sz="1800" b="1"/>
              <a:t>表</a:t>
            </a:r>
            <a:r>
              <a:rPr lang="en-US" altLang="zh-CN" sz="1800" b="1"/>
              <a:t>9-10    </a:t>
            </a:r>
            <a:r>
              <a:rPr lang="en-US" altLang="zh-CN" sz="1800" b="1">
                <a:solidFill>
                  <a:srgbClr val="FF0000"/>
                </a:solidFill>
              </a:rPr>
              <a:t>2010~2019</a:t>
            </a:r>
            <a:r>
              <a:rPr lang="zh-CN" altLang="en-US" sz="1800" b="1"/>
              <a:t>年中国长期与短期外债的结构与增长</a:t>
            </a:r>
            <a:endParaRPr lang="zh-CN" altLang="en-US" sz="1800"/>
          </a:p>
        </p:txBody>
      </p:sp>
      <p:graphicFrame>
        <p:nvGraphicFramePr>
          <p:cNvPr id="73731" name="表格 73730"/>
          <p:cNvGraphicFramePr/>
          <p:nvPr>
            <p:custDataLst>
              <p:tags r:id="rId1"/>
            </p:custDataLst>
          </p:nvPr>
        </p:nvGraphicFramePr>
        <p:xfrm>
          <a:off x="365125" y="2205038"/>
          <a:ext cx="8394700" cy="3479800"/>
        </p:xfrm>
        <a:graphic>
          <a:graphicData uri="http://schemas.openxmlformats.org/drawingml/2006/table">
            <a:tbl>
              <a:tblPr/>
              <a:tblGrid>
                <a:gridCol w="230188"/>
                <a:gridCol w="611187"/>
                <a:gridCol w="825500"/>
                <a:gridCol w="698500"/>
                <a:gridCol w="673100"/>
                <a:gridCol w="720725"/>
                <a:gridCol w="649288"/>
                <a:gridCol w="719137"/>
                <a:gridCol w="814388"/>
                <a:gridCol w="757237"/>
                <a:gridCol w="823913"/>
                <a:gridCol w="871537"/>
              </a:tblGrid>
              <a:tr h="274638">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900" b="1">
                          <a:solidFill>
                            <a:srgbClr val="000000"/>
                          </a:solidFill>
                          <a:latin typeface="Times New Roman" panose="02020603050405020304" pitchFamily="18" charset="0"/>
                        </a:rPr>
                        <a:t>项目</a:t>
                      </a:r>
                      <a:r>
                        <a:rPr lang="en-US" altLang="zh-CN" sz="900" b="1">
                          <a:solidFill>
                            <a:srgbClr val="000000"/>
                          </a:solidFill>
                          <a:latin typeface="Times New Roman" panose="02020603050405020304" pitchFamily="18" charset="0"/>
                          <a:cs typeface="Times New Roman" panose="02020603050405020304" pitchFamily="18" charset="0"/>
                        </a:rPr>
                        <a:t>/</a:t>
                      </a:r>
                      <a:endParaRPr lang="en-US" altLang="zh-CN" sz="900" b="1">
                        <a:solidFill>
                          <a:srgbClr val="000000"/>
                        </a:solidFill>
                        <a:latin typeface="Times New Roman" panose="02020603050405020304" pitchFamily="18" charset="0"/>
                        <a:cs typeface="Times New Roman" panose="02020603050405020304" pitchFamily="18" charset="0"/>
                      </a:endParaRPr>
                    </a:p>
                    <a:p>
                      <a:pPr lvl="0" algn="ctr" eaLnBrk="1" hangingPunct="1">
                        <a:buNone/>
                      </a:pPr>
                      <a:r>
                        <a:rPr lang="zh-CN" altLang="zh-CN" sz="900" b="1">
                          <a:solidFill>
                            <a:srgbClr val="000000"/>
                          </a:solidFill>
                          <a:latin typeface="Times New Roman" panose="02020603050405020304" pitchFamily="18" charset="0"/>
                        </a:rPr>
                        <a:t>年度</a:t>
                      </a:r>
                      <a:endParaRPr lang="zh-CN" altLang="zh-CN" sz="1000" b="1">
                        <a:solidFill>
                          <a:srgbClr val="FFFFFF"/>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Times New Roman" panose="02020603050405020304" pitchFamily="18" charset="0"/>
                          <a:cs typeface="Times New Roman" panose="02020603050405020304" pitchFamily="18" charset="0"/>
                        </a:rPr>
                        <a:t>2010</a:t>
                      </a:r>
                      <a:endParaRPr lang="en-US" altLang="zh-CN" sz="12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Times New Roman" panose="02020603050405020304" pitchFamily="18" charset="0"/>
                          <a:cs typeface="Times New Roman" panose="02020603050405020304" pitchFamily="18" charset="0"/>
                        </a:rPr>
                        <a:t>2011</a:t>
                      </a:r>
                      <a:endParaRPr lang="en-US" altLang="zh-CN" sz="12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Times New Roman" panose="02020603050405020304" pitchFamily="18" charset="0"/>
                          <a:cs typeface="Times New Roman" panose="02020603050405020304" pitchFamily="18" charset="0"/>
                        </a:rPr>
                        <a:t>2012</a:t>
                      </a:r>
                      <a:endParaRPr lang="en-US" altLang="zh-CN" sz="12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Times New Roman" panose="02020603050405020304" pitchFamily="18" charset="0"/>
                          <a:cs typeface="Times New Roman" panose="02020603050405020304" pitchFamily="18" charset="0"/>
                        </a:rPr>
                        <a:t>2013</a:t>
                      </a:r>
                      <a:endParaRPr lang="en-US" altLang="zh-CN" sz="12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Times New Roman" panose="02020603050405020304" pitchFamily="18" charset="0"/>
                          <a:cs typeface="Times New Roman" panose="02020603050405020304" pitchFamily="18" charset="0"/>
                        </a:rPr>
                        <a:t>2014</a:t>
                      </a:r>
                      <a:endParaRPr lang="en-US" altLang="zh-CN" sz="12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Times New Roman" panose="02020603050405020304" pitchFamily="18" charset="0"/>
                          <a:cs typeface="Times New Roman" panose="02020603050405020304" pitchFamily="18" charset="0"/>
                        </a:rPr>
                        <a:t>2015</a:t>
                      </a:r>
                      <a:endParaRPr lang="en-US" altLang="zh-CN" sz="12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Times New Roman" panose="02020603050405020304" pitchFamily="18" charset="0"/>
                          <a:cs typeface="Times New Roman" panose="02020603050405020304" pitchFamily="18" charset="0"/>
                        </a:rPr>
                        <a:t>2016</a:t>
                      </a:r>
                      <a:endParaRPr lang="en-US" altLang="zh-CN" sz="12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Times New Roman" panose="02020603050405020304" pitchFamily="18" charset="0"/>
                          <a:cs typeface="Times New Roman" panose="02020603050405020304" pitchFamily="18" charset="0"/>
                        </a:rPr>
                        <a:t>2017</a:t>
                      </a:r>
                      <a:endParaRPr lang="en-US" altLang="zh-CN" sz="12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Times New Roman" panose="02020603050405020304" pitchFamily="18" charset="0"/>
                          <a:cs typeface="Times New Roman" panose="02020603050405020304" pitchFamily="18" charset="0"/>
                        </a:rPr>
                        <a:t>2018</a:t>
                      </a:r>
                      <a:endParaRPr lang="en-US" altLang="zh-CN" sz="12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en-US" altLang="zh-CN" sz="1200">
                          <a:solidFill>
                            <a:srgbClr val="FF0000"/>
                          </a:solidFill>
                          <a:latin typeface="Times New Roman" panose="02020603050405020304" pitchFamily="18" charset="0"/>
                          <a:cs typeface="Times New Roman" panose="02020603050405020304" pitchFamily="18" charset="0"/>
                        </a:rPr>
                        <a:t>2019</a:t>
                      </a:r>
                      <a:endParaRPr lang="en-US" altLang="zh-CN" sz="12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411162">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900">
                          <a:solidFill>
                            <a:srgbClr val="000000"/>
                          </a:solidFill>
                          <a:latin typeface="Times New Roman" panose="02020603050405020304" pitchFamily="18" charset="0"/>
                        </a:rPr>
                        <a:t>外债余</a:t>
                      </a:r>
                      <a:endParaRPr lang="en-US" altLang="zh-CN" sz="900">
                        <a:solidFill>
                          <a:srgbClr val="000000"/>
                        </a:solidFill>
                        <a:latin typeface="Times New Roman" panose="02020603050405020304" pitchFamily="18" charset="0"/>
                      </a:endParaRPr>
                    </a:p>
                    <a:p>
                      <a:pPr lvl="0" algn="ctr" eaLnBrk="1" hangingPunct="1">
                        <a:buNone/>
                      </a:pPr>
                      <a:r>
                        <a:rPr lang="zh-CN" altLang="zh-CN" sz="900">
                          <a:solidFill>
                            <a:srgbClr val="000000"/>
                          </a:solidFill>
                          <a:latin typeface="Times New Roman" panose="02020603050405020304" pitchFamily="18" charset="0"/>
                        </a:rPr>
                        <a:t>额（</a:t>
                      </a:r>
                      <a:r>
                        <a:rPr lang="en-US" altLang="zh-CN" sz="900">
                          <a:solidFill>
                            <a:srgbClr val="000000"/>
                          </a:solidFill>
                          <a:latin typeface="Times New Roman" panose="02020603050405020304" pitchFamily="18" charset="0"/>
                          <a:cs typeface="Times New Roman" panose="02020603050405020304" pitchFamily="18" charset="0"/>
                        </a:rPr>
                        <a:t>10</a:t>
                      </a:r>
                      <a:endParaRPr lang="en-US" altLang="zh-CN" sz="900">
                        <a:solidFill>
                          <a:srgbClr val="000000"/>
                        </a:solidFill>
                        <a:latin typeface="Times New Roman" panose="02020603050405020304" pitchFamily="18" charset="0"/>
                        <a:cs typeface="Times New Roman" panose="02020603050405020304" pitchFamily="18" charset="0"/>
                      </a:endParaRPr>
                    </a:p>
                    <a:p>
                      <a:pPr lvl="0" algn="ctr" eaLnBrk="1" hangingPunct="1">
                        <a:buNone/>
                      </a:pPr>
                      <a:r>
                        <a:rPr lang="zh-CN" altLang="zh-CN" sz="900">
                          <a:solidFill>
                            <a:srgbClr val="000000"/>
                          </a:solidFill>
                          <a:latin typeface="Times New Roman" panose="02020603050405020304" pitchFamily="18" charset="0"/>
                        </a:rPr>
                        <a:t>亿美元）</a:t>
                      </a:r>
                      <a:endParaRPr lang="zh-CN" altLang="zh-CN" sz="1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338.59</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389.22</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390.16</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428.65</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548.94</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695</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736.99</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863.17</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1779.90</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1416.20</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34963">
                <a:tc row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Times New Roman" panose="02020603050405020304" pitchFamily="18" charset="0"/>
                        <a:cs typeface="Times New Roman" panose="02020603050405020304" pitchFamily="18" charset="0"/>
                      </a:endParaRPr>
                    </a:p>
                    <a:p>
                      <a:pPr lvl="0" algn="ctr" eaLnBrk="1" hangingPunct="1">
                        <a:buNone/>
                      </a:pPr>
                      <a:endParaRPr lang="en-US" altLang="zh-CN" sz="1000">
                        <a:solidFill>
                          <a:srgbClr val="000000"/>
                        </a:solidFill>
                        <a:latin typeface="Times New Roman" panose="02020603050405020304" pitchFamily="18" charset="0"/>
                        <a:cs typeface="Times New Roman" panose="02020603050405020304" pitchFamily="18" charset="0"/>
                      </a:endParaRPr>
                    </a:p>
                    <a:p>
                      <a:pPr lvl="0" algn="ctr" eaLnBrk="1" hangingPunct="1">
                        <a:buNone/>
                      </a:pPr>
                      <a:r>
                        <a:rPr lang="zh-CN" altLang="en-US" sz="1000">
                          <a:solidFill>
                            <a:srgbClr val="000000"/>
                          </a:solidFill>
                          <a:latin typeface="Times New Roman" panose="02020603050405020304" pitchFamily="18" charset="0"/>
                          <a:cs typeface="Times New Roman" panose="02020603050405020304" pitchFamily="18" charset="0"/>
                        </a:rPr>
                        <a:t>中</a:t>
                      </a:r>
                      <a:endParaRPr lang="en-US" altLang="zh-CN" sz="1000">
                        <a:solidFill>
                          <a:srgbClr val="000000"/>
                        </a:solidFill>
                        <a:latin typeface="Times New Roman" panose="02020603050405020304" pitchFamily="18" charset="0"/>
                        <a:cs typeface="Times New Roman" panose="02020603050405020304" pitchFamily="18" charset="0"/>
                      </a:endParaRPr>
                    </a:p>
                    <a:p>
                      <a:pPr lvl="0" algn="ctr" eaLnBrk="1" hangingPunct="1">
                        <a:buNone/>
                      </a:pPr>
                      <a:r>
                        <a:rPr lang="zh-CN" altLang="en-US" sz="1000">
                          <a:solidFill>
                            <a:srgbClr val="000000"/>
                          </a:solidFill>
                          <a:latin typeface="Times New Roman" panose="02020603050405020304" pitchFamily="18" charset="0"/>
                          <a:cs typeface="Times New Roman" panose="02020603050405020304" pitchFamily="18" charset="0"/>
                        </a:rPr>
                        <a:t>长</a:t>
                      </a:r>
                      <a:endParaRPr lang="en-US" altLang="zh-CN" sz="1000">
                        <a:solidFill>
                          <a:srgbClr val="000000"/>
                        </a:solidFill>
                        <a:latin typeface="Times New Roman" panose="02020603050405020304" pitchFamily="18" charset="0"/>
                        <a:cs typeface="Times New Roman" panose="02020603050405020304" pitchFamily="18" charset="0"/>
                      </a:endParaRPr>
                    </a:p>
                    <a:p>
                      <a:pPr lvl="0" algn="ctr" eaLnBrk="1" hangingPunct="1">
                        <a:buNone/>
                      </a:pPr>
                      <a:r>
                        <a:rPr lang="zh-CN" altLang="en-US" sz="1000">
                          <a:solidFill>
                            <a:srgbClr val="000000"/>
                          </a:solidFill>
                          <a:latin typeface="Times New Roman" panose="02020603050405020304" pitchFamily="18" charset="0"/>
                          <a:cs typeface="Times New Roman" panose="02020603050405020304" pitchFamily="18" charset="0"/>
                        </a:rPr>
                        <a:t>期外</a:t>
                      </a:r>
                      <a:endParaRPr lang="en-US" altLang="zh-CN" sz="1000">
                        <a:solidFill>
                          <a:srgbClr val="000000"/>
                        </a:solidFill>
                        <a:latin typeface="Times New Roman" panose="02020603050405020304" pitchFamily="18" charset="0"/>
                        <a:cs typeface="Times New Roman" panose="02020603050405020304" pitchFamily="18" charset="0"/>
                      </a:endParaRPr>
                    </a:p>
                    <a:p>
                      <a:pPr lvl="0" algn="ctr" eaLnBrk="1" hangingPunct="1">
                        <a:buNone/>
                      </a:pPr>
                      <a:r>
                        <a:rPr lang="zh-CN" altLang="en-US" sz="1000">
                          <a:solidFill>
                            <a:srgbClr val="000000"/>
                          </a:solidFill>
                          <a:latin typeface="Times New Roman" panose="02020603050405020304" pitchFamily="18" charset="0"/>
                          <a:cs typeface="Times New Roman" panose="02020603050405020304" pitchFamily="18" charset="0"/>
                        </a:rPr>
                        <a:t>债</a:t>
                      </a:r>
                      <a:endParaRPr lang="zh-CN" altLang="zh-CN" sz="1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000">
                          <a:solidFill>
                            <a:srgbClr val="000000"/>
                          </a:solidFill>
                          <a:latin typeface="Times New Roman" panose="02020603050405020304" pitchFamily="18" charset="0"/>
                          <a:cs typeface="Times New Roman" panose="02020603050405020304" pitchFamily="18" charset="0"/>
                        </a:rPr>
                        <a:t>余额</a:t>
                      </a:r>
                      <a:r>
                        <a:rPr lang="en-US" altLang="zh-CN" sz="1000">
                          <a:solidFill>
                            <a:srgbClr val="000000"/>
                          </a:solidFill>
                          <a:latin typeface="Times New Roman" panose="02020603050405020304" pitchFamily="18" charset="0"/>
                          <a:cs typeface="Times New Roman" panose="02020603050405020304" pitchFamily="18" charset="0"/>
                        </a:rPr>
                        <a:t>(10</a:t>
                      </a:r>
                      <a:r>
                        <a:rPr lang="zh-CN" altLang="en-US" sz="1000">
                          <a:solidFill>
                            <a:srgbClr val="000000"/>
                          </a:solidFill>
                          <a:latin typeface="Times New Roman" panose="02020603050405020304" pitchFamily="18" charset="0"/>
                          <a:cs typeface="Times New Roman" panose="02020603050405020304" pitchFamily="18" charset="0"/>
                        </a:rPr>
                        <a:t>亿美元</a:t>
                      </a:r>
                      <a:r>
                        <a:rPr lang="en-US" altLang="zh-CN" sz="1000">
                          <a:solidFill>
                            <a:srgbClr val="000000"/>
                          </a:solidFill>
                          <a:latin typeface="Times New Roman" panose="02020603050405020304" pitchFamily="18" charset="0"/>
                          <a:cs typeface="Times New Roman" panose="02020603050405020304" pitchFamily="18" charset="0"/>
                        </a:rPr>
                        <a:t>)</a:t>
                      </a:r>
                      <a:endParaRPr lang="zh-CN" altLang="zh-CN" sz="1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139.36</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153.53</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163.88</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169.39</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173.24</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194.10</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196.06</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186.54</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481.70</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495.60</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34962">
                <a:tc vMerge="1">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000">
                          <a:solidFill>
                            <a:srgbClr val="000000"/>
                          </a:solidFill>
                          <a:latin typeface="Times New Roman" panose="02020603050405020304" pitchFamily="18" charset="0"/>
                          <a:cs typeface="Times New Roman" panose="02020603050405020304" pitchFamily="18" charset="0"/>
                        </a:rPr>
                        <a:t>比上年增长</a:t>
                      </a:r>
                      <a:r>
                        <a:rPr lang="en-US" altLang="zh-CN" sz="1000">
                          <a:solidFill>
                            <a:srgbClr val="000000"/>
                          </a:solidFill>
                          <a:latin typeface="Times New Roman" panose="02020603050405020304" pitchFamily="18" charset="0"/>
                          <a:cs typeface="Times New Roman" panose="02020603050405020304" pitchFamily="18" charset="0"/>
                        </a:rPr>
                        <a:t>(%)</a:t>
                      </a:r>
                      <a:endParaRPr lang="zh-CN" altLang="zh-CN" sz="1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11.60</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10.20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6.70</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3.40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2.30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12.00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1.00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-4.90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0.00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2.90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447675">
                <a:tc vMerge="1">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B w="12700" cap="flat" cmpd="sng">
                      <a:solidFill>
                        <a:schemeClr val="tx1"/>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000">
                          <a:solidFill>
                            <a:srgbClr val="000000"/>
                          </a:solidFill>
                          <a:latin typeface="Times New Roman" panose="02020603050405020304" pitchFamily="18" charset="0"/>
                          <a:cs typeface="Times New Roman" panose="02020603050405020304" pitchFamily="18" charset="0"/>
                        </a:rPr>
                        <a:t>占总余额的比例</a:t>
                      </a:r>
                      <a:r>
                        <a:rPr lang="en-US" altLang="zh-CN" sz="1000">
                          <a:solidFill>
                            <a:srgbClr val="000000"/>
                          </a:solidFill>
                          <a:latin typeface="Times New Roman" panose="02020603050405020304" pitchFamily="18" charset="0"/>
                          <a:cs typeface="Times New Roman" panose="02020603050405020304" pitchFamily="18" charset="0"/>
                        </a:rPr>
                        <a:t>(%)</a:t>
                      </a:r>
                      <a:endParaRPr lang="zh-CN" altLang="zh-CN" sz="1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41.20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39.40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42.00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39.50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31.60</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27.90</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26.60</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21.60</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27.10</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35.00</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34963">
                <a:tc rowSpan="4">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000">
                        <a:solidFill>
                          <a:srgbClr val="000000"/>
                        </a:solidFill>
                        <a:latin typeface="Times New Roman" panose="02020603050405020304" pitchFamily="18" charset="0"/>
                        <a:cs typeface="Times New Roman" panose="02020603050405020304" pitchFamily="18" charset="0"/>
                      </a:endParaRPr>
                    </a:p>
                    <a:p>
                      <a:pPr lvl="0" algn="ctr" eaLnBrk="1" hangingPunct="1">
                        <a:buNone/>
                      </a:pPr>
                      <a:endParaRPr lang="en-US" altLang="zh-CN" sz="1000">
                        <a:solidFill>
                          <a:srgbClr val="000000"/>
                        </a:solidFill>
                        <a:latin typeface="Times New Roman" panose="02020603050405020304" pitchFamily="18" charset="0"/>
                        <a:cs typeface="Times New Roman" panose="02020603050405020304" pitchFamily="18" charset="0"/>
                      </a:endParaRPr>
                    </a:p>
                    <a:p>
                      <a:pPr lvl="0" algn="ctr" eaLnBrk="1" hangingPunct="1">
                        <a:buNone/>
                      </a:pPr>
                      <a:endParaRPr lang="en-US" altLang="zh-CN" sz="1000">
                        <a:solidFill>
                          <a:srgbClr val="000000"/>
                        </a:solidFill>
                        <a:latin typeface="Times New Roman" panose="02020603050405020304" pitchFamily="18" charset="0"/>
                        <a:cs typeface="Times New Roman" panose="02020603050405020304" pitchFamily="18" charset="0"/>
                      </a:endParaRPr>
                    </a:p>
                    <a:p>
                      <a:pPr lvl="0" algn="ctr" eaLnBrk="1" hangingPunct="1">
                        <a:buNone/>
                      </a:pPr>
                      <a:endParaRPr lang="en-US" altLang="zh-CN" sz="1000">
                        <a:solidFill>
                          <a:srgbClr val="000000"/>
                        </a:solidFill>
                        <a:latin typeface="Times New Roman" panose="02020603050405020304" pitchFamily="18" charset="0"/>
                        <a:cs typeface="Times New Roman" panose="02020603050405020304" pitchFamily="18" charset="0"/>
                      </a:endParaRPr>
                    </a:p>
                    <a:p>
                      <a:pPr lvl="0" algn="ctr" eaLnBrk="1" hangingPunct="1">
                        <a:buNone/>
                      </a:pPr>
                      <a:r>
                        <a:rPr lang="zh-CN" altLang="en-US" sz="1000">
                          <a:solidFill>
                            <a:srgbClr val="000000"/>
                          </a:solidFill>
                          <a:latin typeface="Times New Roman" panose="02020603050405020304" pitchFamily="18" charset="0"/>
                          <a:cs typeface="Times New Roman" panose="02020603050405020304" pitchFamily="18" charset="0"/>
                        </a:rPr>
                        <a:t>短期外债</a:t>
                      </a:r>
                      <a:endParaRPr lang="zh-CN" altLang="zh-CN" sz="1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000">
                          <a:solidFill>
                            <a:srgbClr val="000000"/>
                          </a:solidFill>
                          <a:latin typeface="Times New Roman" panose="02020603050405020304" pitchFamily="18" charset="0"/>
                          <a:cs typeface="Times New Roman" panose="02020603050405020304" pitchFamily="18" charset="0"/>
                        </a:rPr>
                        <a:t>余额</a:t>
                      </a:r>
                      <a:r>
                        <a:rPr lang="en-US" altLang="zh-CN" sz="1000">
                          <a:solidFill>
                            <a:srgbClr val="000000"/>
                          </a:solidFill>
                          <a:latin typeface="Times New Roman" panose="02020603050405020304" pitchFamily="18" charset="0"/>
                          <a:cs typeface="Times New Roman" panose="02020603050405020304" pitchFamily="18" charset="0"/>
                        </a:rPr>
                        <a:t>(10</a:t>
                      </a:r>
                      <a:r>
                        <a:rPr lang="zh-CN" altLang="en-US" sz="1000">
                          <a:solidFill>
                            <a:srgbClr val="000000"/>
                          </a:solidFill>
                          <a:latin typeface="Times New Roman" panose="02020603050405020304" pitchFamily="18" charset="0"/>
                          <a:cs typeface="Times New Roman" panose="02020603050405020304" pitchFamily="18" charset="0"/>
                        </a:rPr>
                        <a:t>亿美元</a:t>
                      </a:r>
                      <a:r>
                        <a:rPr lang="en-US" altLang="zh-CN" sz="1000">
                          <a:solidFill>
                            <a:srgbClr val="000000"/>
                          </a:solidFill>
                          <a:latin typeface="Times New Roman" panose="02020603050405020304" pitchFamily="18" charset="0"/>
                          <a:cs typeface="Times New Roman" panose="02020603050405020304" pitchFamily="18" charset="0"/>
                        </a:rPr>
                        <a:t>)</a:t>
                      </a:r>
                      <a:endParaRPr lang="zh-CN" altLang="en-US" sz="1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199.23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235.68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226.28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259.26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375.70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500.90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540.93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676.63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1298.20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920.60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34962">
                <a:tc vMerge="1">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000">
                          <a:solidFill>
                            <a:srgbClr val="000000"/>
                          </a:solidFill>
                          <a:latin typeface="Times New Roman" panose="02020603050405020304" pitchFamily="18" charset="0"/>
                          <a:cs typeface="Times New Roman" panose="02020603050405020304" pitchFamily="18" charset="0"/>
                        </a:rPr>
                        <a:t>比上年增长</a:t>
                      </a:r>
                      <a:r>
                        <a:rPr lang="en-US" altLang="zh-CN" sz="1000">
                          <a:solidFill>
                            <a:srgbClr val="000000"/>
                          </a:solidFill>
                          <a:latin typeface="Times New Roman" panose="02020603050405020304" pitchFamily="18" charset="0"/>
                          <a:cs typeface="Times New Roman" panose="02020603050405020304" pitchFamily="18" charset="0"/>
                        </a:rPr>
                        <a:t>(%)</a:t>
                      </a:r>
                      <a:endParaRPr lang="zh-CN" altLang="zh-CN" sz="1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16.10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18.30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-4.00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14.60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44.90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33.30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8.00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25.10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0.00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-29.10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447675">
                <a:tc vMerge="1">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000">
                          <a:solidFill>
                            <a:srgbClr val="000000"/>
                          </a:solidFill>
                          <a:latin typeface="Times New Roman" panose="02020603050405020304" pitchFamily="18" charset="0"/>
                          <a:cs typeface="Times New Roman" panose="02020603050405020304" pitchFamily="18" charset="0"/>
                        </a:rPr>
                        <a:t>占总余额的比例</a:t>
                      </a:r>
                      <a:r>
                        <a:rPr lang="en-US" altLang="zh-CN" sz="1000">
                          <a:solidFill>
                            <a:srgbClr val="000000"/>
                          </a:solidFill>
                          <a:latin typeface="Times New Roman" panose="02020603050405020304" pitchFamily="18" charset="0"/>
                          <a:cs typeface="Times New Roman" panose="02020603050405020304" pitchFamily="18" charset="0"/>
                        </a:rPr>
                        <a:t>(%)</a:t>
                      </a:r>
                      <a:endParaRPr lang="en-US" altLang="zh-CN" sz="1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58.80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60.60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58.00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60.50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68.40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72.10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73.40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78.40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72.90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65.00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558800">
                <a:tc vMerge="1">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B w="12700" cap="flat" cmpd="sng">
                      <a:solidFill>
                        <a:schemeClr val="tx1"/>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000">
                          <a:solidFill>
                            <a:srgbClr val="000000"/>
                          </a:solidFill>
                          <a:latin typeface="Times New Roman" panose="02020603050405020304" pitchFamily="18" charset="0"/>
                          <a:cs typeface="Times New Roman" panose="02020603050405020304" pitchFamily="18" charset="0"/>
                        </a:rPr>
                        <a:t>与外汇储备的比例</a:t>
                      </a:r>
                      <a:r>
                        <a:rPr lang="en-US" altLang="zh-CN" sz="1000">
                          <a:solidFill>
                            <a:srgbClr val="000000"/>
                          </a:solidFill>
                          <a:latin typeface="Times New Roman" panose="02020603050405020304" pitchFamily="18" charset="0"/>
                          <a:cs typeface="Times New Roman" panose="02020603050405020304" pitchFamily="18" charset="0"/>
                        </a:rPr>
                        <a:t>(%)</a:t>
                      </a:r>
                      <a:endParaRPr lang="zh-CN" altLang="zh-CN" sz="1000">
                        <a:solidFill>
                          <a:srgbClr val="000000"/>
                        </a:solidFill>
                        <a:latin typeface="Times New Roman" panose="02020603050405020304" pitchFamily="18" charset="0"/>
                        <a:ea typeface="Times New Roman" panose="02020603050405020304" pitchFamily="18" charset="0"/>
                      </a:endParaRPr>
                    </a:p>
                  </a:txBody>
                  <a:tcPr marL="0" marR="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18.70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15.40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11.60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10.80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13.20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15.70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16.30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17.70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33.80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a:solidFill>
                            <a:srgbClr val="FF0000"/>
                          </a:solidFill>
                          <a:latin typeface="方正书宋_GBK" charset="0"/>
                        </a:rPr>
                        <a:t>27.60 </a:t>
                      </a:r>
                      <a:endParaRPr lang="en-US" altLang="zh-CN" sz="1200">
                        <a:solidFill>
                          <a:srgbClr val="FF0000"/>
                        </a:solidFill>
                        <a:latin typeface="方正书宋_GBK"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0481" name="标题 1"/>
          <p:cNvSpPr>
            <a:spLocks noGrp="1"/>
          </p:cNvSpPr>
          <p:nvPr>
            <p:ph type="title"/>
          </p:nvPr>
        </p:nvSpPr>
        <p:spPr/>
        <p:txBody>
          <a:bodyPr vert="horz" wrap="square" lIns="91440" tIns="45720" rIns="91440" bIns="45720" anchor="b"/>
          <a:p>
            <a:r>
              <a:rPr lang="zh-CN" altLang="en-US" sz="3200"/>
              <a:t>二、对外金融统计的意义</a:t>
            </a:r>
            <a:endParaRPr lang="zh-CN" altLang="en-US" sz="3200"/>
          </a:p>
        </p:txBody>
      </p:sp>
      <p:sp>
        <p:nvSpPr>
          <p:cNvPr id="20482" name="内容占位符 2"/>
          <p:cNvSpPr>
            <a:spLocks noGrp="1"/>
          </p:cNvSpPr>
          <p:nvPr>
            <p:ph idx="1"/>
          </p:nvPr>
        </p:nvSpPr>
        <p:spPr>
          <a:xfrm>
            <a:off x="1370013" y="1528763"/>
            <a:ext cx="7559675" cy="4114800"/>
          </a:xfrm>
        </p:spPr>
        <p:txBody>
          <a:bodyPr vert="horz" wrap="square" lIns="91440" tIns="45720" rIns="91440" bIns="45720" anchor="t"/>
          <a:p>
            <a:r>
              <a:rPr lang="en-US" altLang="zh-CN" sz="2000"/>
              <a:t>(</a:t>
            </a:r>
            <a:r>
              <a:rPr lang="zh-CN" altLang="en-US" sz="2000"/>
              <a:t>一</a:t>
            </a:r>
            <a:r>
              <a:rPr lang="en-US" altLang="zh-CN" sz="2000"/>
              <a:t>)</a:t>
            </a:r>
            <a:r>
              <a:rPr lang="zh-CN" altLang="en-US" sz="2000">
                <a:solidFill>
                  <a:srgbClr val="00B050"/>
                </a:solidFill>
              </a:rPr>
              <a:t>对外金融统计是研究我国国际收支状况</a:t>
            </a:r>
            <a:r>
              <a:rPr lang="en-US" altLang="zh-CN" sz="2000">
                <a:solidFill>
                  <a:srgbClr val="00B050"/>
                </a:solidFill>
              </a:rPr>
              <a:t>,</a:t>
            </a:r>
            <a:r>
              <a:rPr lang="zh-CN" altLang="en-US" sz="2000">
                <a:solidFill>
                  <a:srgbClr val="00B050"/>
                </a:solidFill>
              </a:rPr>
              <a:t>进行外汇管理的有效手段</a:t>
            </a:r>
            <a:endParaRPr lang="en-US" altLang="zh-CN" sz="2000">
              <a:solidFill>
                <a:srgbClr val="00B050"/>
              </a:solidFill>
            </a:endParaRPr>
          </a:p>
          <a:p>
            <a:r>
              <a:rPr lang="en-US" altLang="zh-CN" sz="2000"/>
              <a:t>(</a:t>
            </a:r>
            <a:r>
              <a:rPr lang="zh-CN" altLang="en-US" sz="2000"/>
              <a:t>二</a:t>
            </a:r>
            <a:r>
              <a:rPr lang="en-US" altLang="zh-CN" sz="2000"/>
              <a:t>)</a:t>
            </a:r>
            <a:r>
              <a:rPr lang="zh-CN" altLang="en-US" sz="2000">
                <a:solidFill>
                  <a:srgbClr val="00B050"/>
                </a:solidFill>
              </a:rPr>
              <a:t>对外金融统计指标可以为促进我国对外金融工作提供重要依据</a:t>
            </a:r>
            <a:endParaRPr lang="en-US" altLang="zh-CN" sz="2000">
              <a:solidFill>
                <a:srgbClr val="00B050"/>
              </a:solidFill>
            </a:endParaRPr>
          </a:p>
          <a:p>
            <a:r>
              <a:rPr lang="en-US" altLang="zh-CN" sz="2000"/>
              <a:t>(</a:t>
            </a:r>
            <a:r>
              <a:rPr lang="zh-CN" altLang="zh-CN" sz="2000"/>
              <a:t>三</a:t>
            </a:r>
            <a:r>
              <a:rPr lang="en-US" altLang="zh-CN" sz="2000"/>
              <a:t>)</a:t>
            </a:r>
            <a:r>
              <a:rPr lang="zh-CN" altLang="en-US" sz="2000">
                <a:solidFill>
                  <a:srgbClr val="00B050"/>
                </a:solidFill>
              </a:rPr>
              <a:t>对外金融统计的分析研究可以促进国际经济关系</a:t>
            </a:r>
            <a:endParaRPr lang="en-US" altLang="zh-CN" sz="2000">
              <a:solidFill>
                <a:srgbClr val="00B050"/>
              </a:solidFill>
            </a:endParaRPr>
          </a:p>
          <a:p>
            <a:r>
              <a:rPr lang="en-US" altLang="zh-CN" sz="2000"/>
              <a:t>(</a:t>
            </a:r>
            <a:r>
              <a:rPr lang="zh-CN" altLang="en-US" sz="2000"/>
              <a:t>四</a:t>
            </a:r>
            <a:r>
              <a:rPr lang="en-US" altLang="zh-CN" sz="2000"/>
              <a:t>)</a:t>
            </a:r>
            <a:r>
              <a:rPr lang="zh-CN" altLang="en-US" sz="2000">
                <a:solidFill>
                  <a:srgbClr val="00B050"/>
                </a:solidFill>
              </a:rPr>
              <a:t>对外金融统计有利于及时掌握国际金融市场的变化动态</a:t>
            </a:r>
            <a:endParaRPr lang="en-US" altLang="zh-CN" sz="2000">
              <a:solidFill>
                <a:srgbClr val="00B050"/>
              </a:solidFill>
            </a:endParaRPr>
          </a:p>
          <a:p>
            <a:pPr>
              <a:buNone/>
            </a:pPr>
            <a:endParaRPr lang="zh-CN" altLang="en-US" sz="2000">
              <a:solidFill>
                <a:srgbClr val="00B050"/>
              </a:solidFill>
            </a:endParaRPr>
          </a:p>
          <a:p>
            <a:pPr>
              <a:buNone/>
            </a:pPr>
            <a:endParaRPr lang="zh-CN" altLang="en-US" sz="2800"/>
          </a:p>
        </p:txBody>
      </p:sp>
    </p:spTree>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4753" name="内容占位符 2"/>
          <p:cNvSpPr>
            <a:spLocks noGrp="1"/>
          </p:cNvSpPr>
          <p:nvPr>
            <p:ph idx="1"/>
          </p:nvPr>
        </p:nvSpPr>
        <p:spPr>
          <a:xfrm>
            <a:off x="1476375" y="115888"/>
            <a:ext cx="7313613" cy="601662"/>
          </a:xfrm>
        </p:spPr>
        <p:txBody>
          <a:bodyPr vert="horz" wrap="square" lIns="91440" tIns="45720" rIns="91440" bIns="45720" anchor="t"/>
          <a:p>
            <a:pPr algn="ctr">
              <a:buNone/>
            </a:pPr>
            <a:r>
              <a:rPr lang="zh-CN" altLang="en-US" sz="1800" b="1"/>
              <a:t>表</a:t>
            </a:r>
            <a:r>
              <a:rPr lang="en-US" altLang="zh-CN" sz="1800" b="1"/>
              <a:t>9-12  </a:t>
            </a:r>
            <a:r>
              <a:rPr lang="en-US" altLang="zh-CN" sz="1800" b="1">
                <a:solidFill>
                  <a:srgbClr val="FF0000"/>
                </a:solidFill>
              </a:rPr>
              <a:t>2005~2019</a:t>
            </a:r>
            <a:r>
              <a:rPr lang="zh-CN" altLang="en-US" sz="1800" b="1"/>
              <a:t>年中国外债流动与国民经济、外汇收入</a:t>
            </a:r>
            <a:endParaRPr lang="zh-CN" altLang="en-US" sz="1800"/>
          </a:p>
        </p:txBody>
      </p:sp>
      <p:graphicFrame>
        <p:nvGraphicFramePr>
          <p:cNvPr id="74754" name="表格 74753"/>
          <p:cNvGraphicFramePr/>
          <p:nvPr>
            <p:custDataLst>
              <p:tags r:id="rId1"/>
            </p:custDataLst>
          </p:nvPr>
        </p:nvGraphicFramePr>
        <p:xfrm>
          <a:off x="1116013" y="620713"/>
          <a:ext cx="7500938" cy="4338638"/>
        </p:xfrm>
        <a:graphic>
          <a:graphicData uri="http://schemas.openxmlformats.org/drawingml/2006/table">
            <a:tbl>
              <a:tblPr/>
              <a:tblGrid>
                <a:gridCol w="750888"/>
                <a:gridCol w="749300"/>
                <a:gridCol w="750887"/>
                <a:gridCol w="749300"/>
                <a:gridCol w="750888"/>
                <a:gridCol w="749300"/>
                <a:gridCol w="750887"/>
                <a:gridCol w="749300"/>
                <a:gridCol w="750888"/>
                <a:gridCol w="749300"/>
              </a:tblGrid>
              <a:tr h="4794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000" b="1">
                          <a:solidFill>
                            <a:srgbClr val="000000"/>
                          </a:solidFill>
                          <a:latin typeface="Times New Roman" panose="02020603050405020304" pitchFamily="18" charset="0"/>
                        </a:rPr>
                        <a:t>年度</a:t>
                      </a:r>
                      <a:r>
                        <a:rPr lang="en-US" altLang="zh-CN" sz="1000" b="1">
                          <a:solidFill>
                            <a:srgbClr val="000000"/>
                          </a:solidFill>
                          <a:latin typeface="Times New Roman" panose="02020603050405020304" pitchFamily="18" charset="0"/>
                          <a:cs typeface="Times New Roman" panose="02020603050405020304" pitchFamily="18" charset="0"/>
                        </a:rPr>
                        <a:t>/</a:t>
                      </a:r>
                      <a:r>
                        <a:rPr lang="zh-CN" altLang="zh-CN" sz="1000" b="1">
                          <a:solidFill>
                            <a:srgbClr val="000000"/>
                          </a:solidFill>
                          <a:latin typeface="Times New Roman" panose="02020603050405020304" pitchFamily="18" charset="0"/>
                        </a:rPr>
                        <a:t>项目</a:t>
                      </a:r>
                      <a:endParaRPr lang="zh-CN" altLang="zh-CN" sz="1200" b="1">
                        <a:solidFill>
                          <a:srgbClr val="FFFFFF"/>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b="1">
                          <a:solidFill>
                            <a:srgbClr val="000000"/>
                          </a:solidFill>
                          <a:latin typeface="Times New Roman" panose="02020603050405020304" pitchFamily="18" charset="0"/>
                          <a:cs typeface="Times New Roman" panose="02020603050405020304" pitchFamily="18" charset="0"/>
                        </a:rPr>
                        <a:t>1</a:t>
                      </a:r>
                      <a:r>
                        <a:rPr lang="zh-CN" altLang="zh-CN" sz="1000" b="1">
                          <a:solidFill>
                            <a:srgbClr val="000000"/>
                          </a:solidFill>
                          <a:latin typeface="Times New Roman" panose="02020603050405020304" pitchFamily="18" charset="0"/>
                          <a:cs typeface="Times New Roman" panose="02020603050405020304" pitchFamily="18" charset="0"/>
                        </a:rPr>
                        <a:t>外债流入（</a:t>
                      </a:r>
                      <a:r>
                        <a:rPr lang="en-US" altLang="zh-CN" sz="1000" b="1">
                          <a:solidFill>
                            <a:srgbClr val="000000"/>
                          </a:solidFill>
                          <a:latin typeface="Times New Roman" panose="02020603050405020304" pitchFamily="18" charset="0"/>
                          <a:cs typeface="Times New Roman" panose="02020603050405020304" pitchFamily="18" charset="0"/>
                        </a:rPr>
                        <a:t>10</a:t>
                      </a:r>
                      <a:r>
                        <a:rPr lang="zh-CN" altLang="zh-CN" sz="1000" b="1">
                          <a:solidFill>
                            <a:srgbClr val="000000"/>
                          </a:solidFill>
                          <a:latin typeface="Times New Roman" panose="02020603050405020304" pitchFamily="18" charset="0"/>
                          <a:cs typeface="Times New Roman" panose="02020603050405020304" pitchFamily="18" charset="0"/>
                        </a:rPr>
                        <a:t>亿美元）</a:t>
                      </a:r>
                      <a:endParaRPr lang="zh-CN" altLang="zh-CN" sz="1200" b="1">
                        <a:solidFill>
                          <a:srgbClr val="FFFFFF"/>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b="1">
                          <a:solidFill>
                            <a:srgbClr val="000000"/>
                          </a:solidFill>
                          <a:latin typeface="Times New Roman" panose="02020603050405020304" pitchFamily="18" charset="0"/>
                          <a:cs typeface="Times New Roman" panose="02020603050405020304" pitchFamily="18" charset="0"/>
                        </a:rPr>
                        <a:t>2</a:t>
                      </a:r>
                      <a:r>
                        <a:rPr lang="zh-CN" altLang="zh-CN" sz="1000" b="1">
                          <a:solidFill>
                            <a:srgbClr val="000000"/>
                          </a:solidFill>
                          <a:latin typeface="Times New Roman" panose="02020603050405020304" pitchFamily="18" charset="0"/>
                          <a:cs typeface="Times New Roman" panose="02020603050405020304" pitchFamily="18" charset="0"/>
                        </a:rPr>
                        <a:t>比上年增长（</a:t>
                      </a:r>
                      <a:r>
                        <a:rPr lang="en-US" altLang="zh-CN" sz="1000" b="1">
                          <a:solidFill>
                            <a:srgbClr val="000000"/>
                          </a:solidFill>
                          <a:latin typeface="Times New Roman" panose="02020603050405020304" pitchFamily="18" charset="0"/>
                          <a:cs typeface="Times New Roman" panose="02020603050405020304" pitchFamily="18" charset="0"/>
                        </a:rPr>
                        <a:t>%</a:t>
                      </a:r>
                      <a:r>
                        <a:rPr lang="zh-CN" altLang="zh-CN" sz="1000" b="1">
                          <a:solidFill>
                            <a:srgbClr val="000000"/>
                          </a:solidFill>
                          <a:latin typeface="Times New Roman" panose="02020603050405020304" pitchFamily="18" charset="0"/>
                          <a:cs typeface="Times New Roman" panose="02020603050405020304" pitchFamily="18" charset="0"/>
                        </a:rPr>
                        <a:t>）</a:t>
                      </a:r>
                      <a:endParaRPr lang="zh-CN" altLang="zh-CN" sz="1200" b="1">
                        <a:solidFill>
                          <a:srgbClr val="FFFFFF"/>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b="1">
                          <a:solidFill>
                            <a:srgbClr val="000000"/>
                          </a:solidFill>
                          <a:latin typeface="Times New Roman" panose="02020603050405020304" pitchFamily="18" charset="0"/>
                          <a:cs typeface="Times New Roman" panose="02020603050405020304" pitchFamily="18" charset="0"/>
                        </a:rPr>
                        <a:t>3</a:t>
                      </a:r>
                      <a:r>
                        <a:rPr lang="zh-CN" altLang="zh-CN" sz="1000" b="1">
                          <a:solidFill>
                            <a:srgbClr val="000000"/>
                          </a:solidFill>
                          <a:latin typeface="Times New Roman" panose="02020603050405020304" pitchFamily="18" charset="0"/>
                          <a:cs typeface="Times New Roman" panose="02020603050405020304" pitchFamily="18" charset="0"/>
                        </a:rPr>
                        <a:t>外债流出（</a:t>
                      </a:r>
                      <a:r>
                        <a:rPr lang="en-US" altLang="zh-CN" sz="1000" b="1">
                          <a:solidFill>
                            <a:srgbClr val="000000"/>
                          </a:solidFill>
                          <a:latin typeface="Times New Roman" panose="02020603050405020304" pitchFamily="18" charset="0"/>
                          <a:cs typeface="Times New Roman" panose="02020603050405020304" pitchFamily="18" charset="0"/>
                        </a:rPr>
                        <a:t>10</a:t>
                      </a:r>
                      <a:r>
                        <a:rPr lang="zh-CN" altLang="zh-CN" sz="1000" b="1">
                          <a:solidFill>
                            <a:srgbClr val="000000"/>
                          </a:solidFill>
                          <a:latin typeface="Times New Roman" panose="02020603050405020304" pitchFamily="18" charset="0"/>
                          <a:cs typeface="Times New Roman" panose="02020603050405020304" pitchFamily="18" charset="0"/>
                        </a:rPr>
                        <a:t>亿美元）</a:t>
                      </a:r>
                      <a:endParaRPr lang="zh-CN" altLang="zh-CN" sz="1200" b="1">
                        <a:solidFill>
                          <a:srgbClr val="FFFFFF"/>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b="1">
                          <a:solidFill>
                            <a:srgbClr val="000000"/>
                          </a:solidFill>
                          <a:latin typeface="Times New Roman" panose="02020603050405020304" pitchFamily="18" charset="0"/>
                          <a:cs typeface="Times New Roman" panose="02020603050405020304" pitchFamily="18" charset="0"/>
                        </a:rPr>
                        <a:t>4</a:t>
                      </a:r>
                      <a:r>
                        <a:rPr lang="zh-CN" altLang="zh-CN" sz="1000" b="1">
                          <a:solidFill>
                            <a:srgbClr val="000000"/>
                          </a:solidFill>
                          <a:latin typeface="Times New Roman" panose="02020603050405020304" pitchFamily="18" charset="0"/>
                          <a:cs typeface="Times New Roman" panose="02020603050405020304" pitchFamily="18" charset="0"/>
                        </a:rPr>
                        <a:t>比上年增长（</a:t>
                      </a:r>
                      <a:r>
                        <a:rPr lang="en-US" altLang="zh-CN" sz="1000" b="1">
                          <a:solidFill>
                            <a:srgbClr val="000000"/>
                          </a:solidFill>
                          <a:latin typeface="Times New Roman" panose="02020603050405020304" pitchFamily="18" charset="0"/>
                          <a:cs typeface="Times New Roman" panose="02020603050405020304" pitchFamily="18" charset="0"/>
                        </a:rPr>
                        <a:t>%</a:t>
                      </a:r>
                      <a:r>
                        <a:rPr lang="zh-CN" altLang="zh-CN" sz="1000" b="1">
                          <a:solidFill>
                            <a:srgbClr val="000000"/>
                          </a:solidFill>
                          <a:latin typeface="Times New Roman" panose="02020603050405020304" pitchFamily="18" charset="0"/>
                          <a:cs typeface="Times New Roman" panose="02020603050405020304" pitchFamily="18" charset="0"/>
                        </a:rPr>
                        <a:t>）</a:t>
                      </a:r>
                      <a:endParaRPr lang="zh-CN" altLang="zh-CN" sz="1200" b="1">
                        <a:solidFill>
                          <a:srgbClr val="FFFFFF"/>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b="1">
                          <a:solidFill>
                            <a:srgbClr val="000000"/>
                          </a:solidFill>
                          <a:latin typeface="Times New Roman" panose="02020603050405020304" pitchFamily="18" charset="0"/>
                          <a:cs typeface="Times New Roman" panose="02020603050405020304" pitchFamily="18" charset="0"/>
                        </a:rPr>
                        <a:t>5</a:t>
                      </a:r>
                      <a:r>
                        <a:rPr lang="zh-CN" altLang="zh-CN" sz="1000" b="1">
                          <a:solidFill>
                            <a:srgbClr val="000000"/>
                          </a:solidFill>
                          <a:latin typeface="Times New Roman" panose="02020603050405020304" pitchFamily="18" charset="0"/>
                          <a:cs typeface="Times New Roman" panose="02020603050405020304" pitchFamily="18" charset="0"/>
                        </a:rPr>
                        <a:t>外债净流入（</a:t>
                      </a:r>
                      <a:r>
                        <a:rPr lang="en-US" altLang="zh-CN" sz="1000" b="1">
                          <a:solidFill>
                            <a:srgbClr val="000000"/>
                          </a:solidFill>
                          <a:latin typeface="Times New Roman" panose="02020603050405020304" pitchFamily="18" charset="0"/>
                          <a:cs typeface="Times New Roman" panose="02020603050405020304" pitchFamily="18" charset="0"/>
                        </a:rPr>
                        <a:t>10</a:t>
                      </a:r>
                      <a:r>
                        <a:rPr lang="zh-CN" altLang="zh-CN" sz="1000" b="1">
                          <a:solidFill>
                            <a:srgbClr val="000000"/>
                          </a:solidFill>
                          <a:latin typeface="Times New Roman" panose="02020603050405020304" pitchFamily="18" charset="0"/>
                          <a:cs typeface="Times New Roman" panose="02020603050405020304" pitchFamily="18" charset="0"/>
                        </a:rPr>
                        <a:t>亿美元）</a:t>
                      </a:r>
                      <a:endParaRPr lang="zh-CN" altLang="zh-CN" sz="1200" b="1">
                        <a:solidFill>
                          <a:srgbClr val="FFFFFF"/>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b="1">
                          <a:solidFill>
                            <a:srgbClr val="000000"/>
                          </a:solidFill>
                          <a:latin typeface="Times New Roman" panose="02020603050405020304" pitchFamily="18" charset="0"/>
                          <a:cs typeface="Times New Roman" panose="02020603050405020304" pitchFamily="18" charset="0"/>
                        </a:rPr>
                        <a:t>6</a:t>
                      </a:r>
                      <a:r>
                        <a:rPr lang="zh-CN" altLang="zh-CN" sz="1000" b="1">
                          <a:solidFill>
                            <a:srgbClr val="000000"/>
                          </a:solidFill>
                          <a:latin typeface="Times New Roman" panose="02020603050405020304" pitchFamily="18" charset="0"/>
                          <a:cs typeface="Times New Roman" panose="02020603050405020304" pitchFamily="18" charset="0"/>
                        </a:rPr>
                        <a:t>国内生产总值（</a:t>
                      </a:r>
                      <a:r>
                        <a:rPr lang="en-US" altLang="zh-CN" sz="1000" b="1">
                          <a:solidFill>
                            <a:srgbClr val="000000"/>
                          </a:solidFill>
                          <a:latin typeface="Times New Roman" panose="02020603050405020304" pitchFamily="18" charset="0"/>
                          <a:cs typeface="Times New Roman" panose="02020603050405020304" pitchFamily="18" charset="0"/>
                        </a:rPr>
                        <a:t>10</a:t>
                      </a:r>
                      <a:r>
                        <a:rPr lang="zh-CN" altLang="zh-CN" sz="1000" b="1">
                          <a:solidFill>
                            <a:srgbClr val="000000"/>
                          </a:solidFill>
                          <a:latin typeface="Times New Roman" panose="02020603050405020304" pitchFamily="18" charset="0"/>
                          <a:cs typeface="Times New Roman" panose="02020603050405020304" pitchFamily="18" charset="0"/>
                        </a:rPr>
                        <a:t>亿元人民币）</a:t>
                      </a:r>
                      <a:endParaRPr lang="zh-CN" altLang="zh-CN" sz="1200" b="1">
                        <a:solidFill>
                          <a:srgbClr val="FFFFFF"/>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b="1">
                          <a:solidFill>
                            <a:srgbClr val="000000"/>
                          </a:solidFill>
                          <a:latin typeface="Times New Roman" panose="02020603050405020304" pitchFamily="18" charset="0"/>
                          <a:cs typeface="Times New Roman" panose="02020603050405020304" pitchFamily="18" charset="0"/>
                        </a:rPr>
                        <a:t>7</a:t>
                      </a:r>
                      <a:r>
                        <a:rPr lang="zh-CN" altLang="zh-CN" sz="1000" b="1">
                          <a:solidFill>
                            <a:srgbClr val="000000"/>
                          </a:solidFill>
                          <a:latin typeface="Times New Roman" panose="02020603050405020304" pitchFamily="18" charset="0"/>
                          <a:cs typeface="Times New Roman" panose="02020603050405020304" pitchFamily="18" charset="0"/>
                        </a:rPr>
                        <a:t>外债流出</a:t>
                      </a:r>
                      <a:r>
                        <a:rPr lang="en-US" altLang="zh-CN" sz="1000" b="1">
                          <a:solidFill>
                            <a:srgbClr val="000000"/>
                          </a:solidFill>
                          <a:latin typeface="Times New Roman" panose="02020603050405020304" pitchFamily="18" charset="0"/>
                          <a:cs typeface="Times New Roman" panose="02020603050405020304" pitchFamily="18" charset="0"/>
                        </a:rPr>
                        <a:t>/</a:t>
                      </a:r>
                      <a:r>
                        <a:rPr lang="zh-CN" altLang="zh-CN" sz="1000" b="1">
                          <a:solidFill>
                            <a:srgbClr val="000000"/>
                          </a:solidFill>
                          <a:latin typeface="Times New Roman" panose="02020603050405020304" pitchFamily="18" charset="0"/>
                          <a:cs typeface="Times New Roman" panose="02020603050405020304" pitchFamily="18" charset="0"/>
                        </a:rPr>
                        <a:t>国内生产总值</a:t>
                      </a:r>
                      <a:r>
                        <a:rPr lang="en-US" altLang="zh-CN" sz="1000" b="1">
                          <a:solidFill>
                            <a:srgbClr val="000000"/>
                          </a:solidFill>
                          <a:latin typeface="Times New Roman" panose="02020603050405020304" pitchFamily="18" charset="0"/>
                          <a:cs typeface="Times New Roman" panose="02020603050405020304" pitchFamily="18" charset="0"/>
                        </a:rPr>
                        <a:t>(%)</a:t>
                      </a:r>
                      <a:endParaRPr lang="zh-CN" altLang="zh-CN" sz="1200" b="1">
                        <a:solidFill>
                          <a:srgbClr val="FFFFFF"/>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b="1">
                          <a:solidFill>
                            <a:srgbClr val="000000"/>
                          </a:solidFill>
                          <a:latin typeface="Times New Roman" panose="02020603050405020304" pitchFamily="18" charset="0"/>
                          <a:cs typeface="Times New Roman" panose="02020603050405020304" pitchFamily="18" charset="0"/>
                        </a:rPr>
                        <a:t>8</a:t>
                      </a:r>
                      <a:r>
                        <a:rPr lang="zh-CN" altLang="zh-CN" sz="1000" b="1">
                          <a:solidFill>
                            <a:srgbClr val="000000"/>
                          </a:solidFill>
                          <a:latin typeface="Times New Roman" panose="02020603050405020304" pitchFamily="18" charset="0"/>
                          <a:cs typeface="Times New Roman" panose="02020603050405020304" pitchFamily="18" charset="0"/>
                        </a:rPr>
                        <a:t>外汇收入（</a:t>
                      </a:r>
                      <a:r>
                        <a:rPr lang="en-US" altLang="zh-CN" sz="1000" b="1">
                          <a:solidFill>
                            <a:srgbClr val="000000"/>
                          </a:solidFill>
                          <a:latin typeface="Times New Roman" panose="02020603050405020304" pitchFamily="18" charset="0"/>
                          <a:cs typeface="Times New Roman" panose="02020603050405020304" pitchFamily="18" charset="0"/>
                        </a:rPr>
                        <a:t>10</a:t>
                      </a:r>
                      <a:r>
                        <a:rPr lang="zh-CN" altLang="zh-CN" sz="1000" b="1">
                          <a:solidFill>
                            <a:srgbClr val="000000"/>
                          </a:solidFill>
                          <a:latin typeface="Times New Roman" panose="02020603050405020304" pitchFamily="18" charset="0"/>
                          <a:cs typeface="Times New Roman" panose="02020603050405020304" pitchFamily="18" charset="0"/>
                        </a:rPr>
                        <a:t>亿美元）</a:t>
                      </a:r>
                      <a:endParaRPr lang="zh-CN" altLang="zh-CN" sz="1200" b="1">
                        <a:solidFill>
                          <a:srgbClr val="FFFFFF"/>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b="1">
                          <a:solidFill>
                            <a:srgbClr val="000000"/>
                          </a:solidFill>
                          <a:latin typeface="Times New Roman" panose="02020603050405020304" pitchFamily="18" charset="0"/>
                          <a:cs typeface="Times New Roman" panose="02020603050405020304" pitchFamily="18" charset="0"/>
                        </a:rPr>
                        <a:t>9</a:t>
                      </a:r>
                      <a:r>
                        <a:rPr lang="zh-CN" altLang="zh-CN" sz="1000" b="1">
                          <a:solidFill>
                            <a:srgbClr val="000000"/>
                          </a:solidFill>
                          <a:latin typeface="Times New Roman" panose="02020603050405020304" pitchFamily="18" charset="0"/>
                          <a:cs typeface="Times New Roman" panose="02020603050405020304" pitchFamily="18" charset="0"/>
                        </a:rPr>
                        <a:t>偿债率（</a:t>
                      </a:r>
                      <a:r>
                        <a:rPr lang="en-US" altLang="zh-CN" sz="1000" b="1">
                          <a:solidFill>
                            <a:srgbClr val="000000"/>
                          </a:solidFill>
                          <a:latin typeface="Times New Roman" panose="02020603050405020304" pitchFamily="18" charset="0"/>
                          <a:cs typeface="Times New Roman" panose="02020603050405020304" pitchFamily="18" charset="0"/>
                        </a:rPr>
                        <a:t>%</a:t>
                      </a:r>
                      <a:r>
                        <a:rPr lang="zh-CN" altLang="zh-CN" sz="1000" b="1">
                          <a:solidFill>
                            <a:srgbClr val="000000"/>
                          </a:solidFill>
                          <a:latin typeface="Times New Roman" panose="02020603050405020304" pitchFamily="18" charset="0"/>
                          <a:cs typeface="Times New Roman" panose="02020603050405020304" pitchFamily="18" charset="0"/>
                        </a:rPr>
                        <a:t>）</a:t>
                      </a:r>
                      <a:endParaRPr lang="zh-CN" altLang="zh-CN" sz="1200" b="1">
                        <a:solidFill>
                          <a:srgbClr val="FFFFFF"/>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508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2005</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25.16</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1</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31.30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-10.7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-6.1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0.0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2.40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299.40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5083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2006</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60.87</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141.90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69.70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122.7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-8.8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0.0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4.80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365.40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508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2007</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101.50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66.80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98.10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40.8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3.4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0.0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6</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485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5083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2008</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206</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102.80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190.20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93.9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15.7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0.0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9.80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655</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508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2009</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281.10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36.50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271.60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42.8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9.5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0.0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12.10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836.80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5083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2010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385.40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37.10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365.20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34.4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20.3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0.0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13.70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1 061.70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508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2011</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500.20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29.80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479.80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31.4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20.4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0.0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14.20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1 342.20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5083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2012</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575.90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15.10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557.20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16.1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18.7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0.0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12.30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1 581.70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508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2013</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387.50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-32.70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309.90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-44.4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77.7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0.0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6.30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1 332.90 </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5083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2014</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679.25</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75.30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611.93</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56.6%</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67.32</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0.0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10.10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1876.80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508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2015</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773.31</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13.80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682.51</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11.50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90.80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0.0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9.10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2086.60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000">
                          <a:solidFill>
                            <a:srgbClr val="FF0000"/>
                          </a:solidFill>
                          <a:latin typeface="Times New Roman" panose="02020603050405020304" pitchFamily="18" charset="0"/>
                          <a:cs typeface="Times New Roman" panose="02020603050405020304" pitchFamily="18" charset="0"/>
                        </a:rPr>
                        <a:t>0</a:t>
                      </a:r>
                      <a:endParaRPr lang="en-US" altLang="zh-CN" sz="1000">
                        <a:solidFill>
                          <a:srgbClr val="FF0000"/>
                        </a:solidFill>
                        <a:latin typeface="Times New Roman" panose="02020603050405020304" pitchFamily="18"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graphicFrame>
        <p:nvGraphicFramePr>
          <p:cNvPr id="5" name="表格 4"/>
          <p:cNvGraphicFramePr>
            <a:graphicFrameLocks noGrp="1"/>
          </p:cNvGraphicFramePr>
          <p:nvPr>
            <p:custDataLst>
              <p:tags r:id="rId2"/>
            </p:custDataLst>
          </p:nvPr>
        </p:nvGraphicFramePr>
        <p:xfrm>
          <a:off x="1116013" y="4941888"/>
          <a:ext cx="7500940" cy="1482725"/>
        </p:xfrm>
        <a:graphic>
          <a:graphicData uri="http://schemas.openxmlformats.org/drawingml/2006/table">
            <a:tbl>
              <a:tblPr firstRow="1" bandRow="1">
                <a:tableStyleId>{5C22544A-7EE6-4342-B048-85BDC9FD1C3A}</a:tableStyleId>
              </a:tblPr>
              <a:tblGrid>
                <a:gridCol w="750094"/>
                <a:gridCol w="750094"/>
                <a:gridCol w="750094"/>
                <a:gridCol w="750094"/>
                <a:gridCol w="750094"/>
                <a:gridCol w="750094"/>
                <a:gridCol w="750094"/>
                <a:gridCol w="750094"/>
                <a:gridCol w="750094"/>
                <a:gridCol w="750094"/>
              </a:tblGrid>
              <a:tr h="370681">
                <a:tc>
                  <a:txBody>
                    <a:bodyPr/>
                    <a:lstStyle/>
                    <a:p>
                      <a:pPr marL="0" algn="ctr">
                        <a:spcAft>
                          <a:spcPts val="0"/>
                        </a:spcAft>
                        <a:buNone/>
                      </a:pPr>
                      <a:r>
                        <a:rPr lang="en-US" sz="1000" b="0" u="none" kern="0" dirty="0">
                          <a:solidFill>
                            <a:srgbClr val="FF0000"/>
                          </a:solidFill>
                          <a:latin typeface="Times New Roman" panose="02020603050405020304"/>
                          <a:ea typeface="宋体" panose="02010600030101010101" pitchFamily="2" charset="-122"/>
                          <a:cs typeface="Times New Roman" panose="02020603050405020304"/>
                        </a:rPr>
                        <a:t>2016</a:t>
                      </a:r>
                      <a:endParaRPr lang="en-US" sz="1000" b="0" u="none" kern="0" dirty="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648.12</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-16.20</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651.79</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-4.50</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-3.67</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0.0</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7.70</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2248.30</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0</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681">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2017</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1010.92</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56</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dirty="0">
                          <a:solidFill>
                            <a:srgbClr val="FF0000"/>
                          </a:solidFill>
                          <a:latin typeface="Times New Roman" panose="02020603050405020304"/>
                          <a:ea typeface="宋体" panose="02010600030101010101" pitchFamily="2" charset="-122"/>
                          <a:cs typeface="Times New Roman" panose="02020603050405020304"/>
                        </a:rPr>
                        <a:t>908.07</a:t>
                      </a:r>
                      <a:endParaRPr lang="en-US" sz="1000" b="0" u="none" kern="0" dirty="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39.30</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102.85</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0.0</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9.60</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2425</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0</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681">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2018</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2353.40</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0</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1695.98</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0</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657.42</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0.0</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16.40</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2545.10</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0</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681">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2019</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1223.80</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-48</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1585</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-6.50</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-361.20</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0.0</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14.60</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a:solidFill>
                            <a:srgbClr val="FF0000"/>
                          </a:solidFill>
                          <a:latin typeface="Times New Roman" panose="02020603050405020304"/>
                          <a:ea typeface="宋体" panose="02010600030101010101" pitchFamily="2" charset="-122"/>
                          <a:cs typeface="Times New Roman" panose="02020603050405020304"/>
                        </a:rPr>
                        <a:t>2429.30</a:t>
                      </a:r>
                      <a:endParaRPr lang="en-US" sz="1000" b="0" u="none" kern="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000" b="0" u="none" kern="0" dirty="0">
                          <a:solidFill>
                            <a:srgbClr val="FF0000"/>
                          </a:solidFill>
                          <a:latin typeface="Times New Roman" panose="02020603050405020304"/>
                          <a:ea typeface="宋体" panose="02010600030101010101" pitchFamily="2" charset="-122"/>
                          <a:cs typeface="Times New Roman" panose="02020603050405020304"/>
                        </a:rPr>
                        <a:t>0</a:t>
                      </a:r>
                      <a:endParaRPr lang="en-US" sz="1000" b="0" u="none" kern="0" dirty="0">
                        <a:solidFill>
                          <a:srgbClr val="FF0000"/>
                        </a:solidFill>
                        <a:latin typeface="Times New Roman" panose="02020603050405020304"/>
                        <a:ea typeface="宋体" panose="02010600030101010101" pitchFamily="2" charset="-122"/>
                        <a:cs typeface="Times New Roman" panose="02020603050405020304"/>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5777" name="标题 1"/>
          <p:cNvSpPr>
            <a:spLocks noGrp="1"/>
          </p:cNvSpPr>
          <p:nvPr>
            <p:ph type="title"/>
          </p:nvPr>
        </p:nvSpPr>
        <p:spPr/>
        <p:txBody>
          <a:bodyPr vert="horz" wrap="square" lIns="91440" tIns="45720" rIns="91440" bIns="45720" anchor="b"/>
          <a:p>
            <a:pPr algn="ctr"/>
            <a:r>
              <a:rPr lang="zh-CN" altLang="en-US" sz="3200"/>
              <a:t>第七节</a:t>
            </a:r>
            <a:r>
              <a:rPr lang="en-US" altLang="zh-CN" sz="3200"/>
              <a:t>  </a:t>
            </a:r>
            <a:r>
              <a:rPr lang="zh-CN" altLang="en-US" sz="3200"/>
              <a:t>利用外资和对外投资统计</a:t>
            </a:r>
            <a:endParaRPr lang="zh-CN" altLang="en-US" sz="3200"/>
          </a:p>
        </p:txBody>
      </p:sp>
      <p:sp>
        <p:nvSpPr>
          <p:cNvPr id="75778" name="内容占位符 2"/>
          <p:cNvSpPr>
            <a:spLocks noGrp="1"/>
          </p:cNvSpPr>
          <p:nvPr>
            <p:ph idx="1"/>
          </p:nvPr>
        </p:nvSpPr>
        <p:spPr/>
        <p:txBody>
          <a:bodyPr vert="horz" wrap="square" lIns="91440" tIns="45720" rIns="91440" bIns="45720" anchor="t"/>
          <a:p>
            <a:r>
              <a:rPr lang="zh-CN" altLang="en-US">
                <a:hlinkClick r:id="rId1" action="ppaction://hlinksldjump"/>
              </a:rPr>
              <a:t>一、利用外资统计</a:t>
            </a:r>
            <a:endParaRPr lang="zh-CN" altLang="en-US"/>
          </a:p>
          <a:p>
            <a:r>
              <a:rPr lang="zh-CN" altLang="en-US">
                <a:hlinkClick r:id="rId2" action="ppaction://hlinksldjump"/>
              </a:rPr>
              <a:t>二、对外投资统计</a:t>
            </a:r>
            <a:endParaRPr lang="zh-CN" altLang="en-US"/>
          </a:p>
          <a:p>
            <a:endParaRPr lang="zh-CN" altLang="en-US"/>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6801" name="标题 1"/>
          <p:cNvSpPr>
            <a:spLocks noGrp="1"/>
          </p:cNvSpPr>
          <p:nvPr>
            <p:ph type="title"/>
          </p:nvPr>
        </p:nvSpPr>
        <p:spPr/>
        <p:txBody>
          <a:bodyPr vert="horz" wrap="square" lIns="91440" tIns="45720" rIns="91440" bIns="45720" anchor="b"/>
          <a:p>
            <a:r>
              <a:rPr lang="zh-CN" altLang="en-US" sz="3200"/>
              <a:t>一、利用外资统计</a:t>
            </a:r>
            <a:endParaRPr lang="zh-CN" altLang="en-US" sz="3200"/>
          </a:p>
        </p:txBody>
      </p:sp>
      <p:sp>
        <p:nvSpPr>
          <p:cNvPr id="76802" name="内容占位符 2"/>
          <p:cNvSpPr>
            <a:spLocks noGrp="1"/>
          </p:cNvSpPr>
          <p:nvPr>
            <p:ph idx="1"/>
          </p:nvPr>
        </p:nvSpPr>
        <p:spPr>
          <a:xfrm>
            <a:off x="928688" y="1571625"/>
            <a:ext cx="8001000" cy="4114800"/>
          </a:xfrm>
        </p:spPr>
        <p:txBody>
          <a:bodyPr vert="horz" wrap="square" lIns="91440" tIns="45720" rIns="91440" bIns="45720" anchor="t"/>
          <a:p>
            <a:pPr>
              <a:buNone/>
            </a:pPr>
            <a:r>
              <a:rPr lang="en-US" altLang="zh-CN" sz="2400"/>
              <a:t>   (</a:t>
            </a:r>
            <a:r>
              <a:rPr lang="zh-CN" altLang="en-US" sz="2400"/>
              <a:t>一</a:t>
            </a:r>
            <a:r>
              <a:rPr lang="en-US" altLang="zh-CN" sz="2400"/>
              <a:t>)</a:t>
            </a:r>
            <a:r>
              <a:rPr lang="zh-CN" altLang="en-US" sz="2400"/>
              <a:t>利用外资的概念</a:t>
            </a:r>
            <a:endParaRPr lang="en-US" altLang="zh-CN" sz="2400"/>
          </a:p>
          <a:p>
            <a:pPr>
              <a:buNone/>
            </a:pPr>
            <a:r>
              <a:rPr lang="zh-CN" altLang="en-US" sz="1800"/>
              <a:t>狭义的外资是指借入国外的资金和吸收国外投资或接受国外援助等；</a:t>
            </a:r>
            <a:endParaRPr lang="en-US" altLang="zh-CN" sz="1800"/>
          </a:p>
          <a:p>
            <a:pPr>
              <a:buNone/>
            </a:pPr>
            <a:r>
              <a:rPr lang="zh-CN" altLang="en-US" sz="1800"/>
              <a:t>广义的外资，除狭义的外资所包含的范围外，还包括国外资本范畴的内容，如</a:t>
            </a:r>
            <a:endParaRPr lang="en-US" altLang="zh-CN" sz="1800"/>
          </a:p>
          <a:p>
            <a:pPr>
              <a:buNone/>
            </a:pPr>
            <a:r>
              <a:rPr lang="zh-CN" altLang="en-US" sz="1800"/>
              <a:t>专利、商标、工艺技术和其它资本货物等。</a:t>
            </a:r>
            <a:endParaRPr lang="en-US" altLang="zh-CN" sz="1800"/>
          </a:p>
          <a:p>
            <a:pPr>
              <a:buNone/>
            </a:pPr>
            <a:r>
              <a:rPr lang="zh-CN" altLang="en-US" sz="1800"/>
              <a:t>我国现行规定，外资是指广义的外资，即包括现汇、实物、工业产权和专有技术等有形资本和无形资本。</a:t>
            </a:r>
            <a:endParaRPr lang="zh-CN" altLang="en-US" sz="180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77825" name="表格 77824"/>
          <p:cNvGraphicFramePr/>
          <p:nvPr/>
        </p:nvGraphicFramePr>
        <p:xfrm>
          <a:off x="966788" y="2324100"/>
          <a:ext cx="7858125" cy="3787775"/>
        </p:xfrm>
        <a:graphic>
          <a:graphicData uri="http://schemas.openxmlformats.org/drawingml/2006/table">
            <a:tbl>
              <a:tblPr/>
              <a:tblGrid>
                <a:gridCol w="1122363"/>
                <a:gridCol w="1123950"/>
                <a:gridCol w="1122362"/>
                <a:gridCol w="1122363"/>
                <a:gridCol w="1122362"/>
                <a:gridCol w="1122363"/>
                <a:gridCol w="1122362"/>
              </a:tblGrid>
              <a:tr h="31908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b="1">
                          <a:solidFill>
                            <a:srgbClr val="000000"/>
                          </a:solidFill>
                          <a:latin typeface="Calibri" panose="020F0502020204030204" charset="0"/>
                          <a:cs typeface="Times New Roman" panose="02020603050405020304" pitchFamily="18" charset="0"/>
                        </a:rPr>
                        <a:t>总计 </a:t>
                      </a:r>
                      <a:endParaRPr lang="zh-CN" altLang="zh-CN" sz="1200" b="1">
                        <a:solidFill>
                          <a:srgbClr val="FFFFFF"/>
                        </a:solidFill>
                        <a:latin typeface="Calibri" panose="020F0502020204030204"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21292</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18980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12.18</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950.94</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949.03</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0.20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66712">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Calibri" panose="020F0502020204030204" charset="0"/>
                          <a:cs typeface="Times New Roman" panose="02020603050405020304" pitchFamily="18" charset="0"/>
                        </a:rPr>
                        <a:t>一、外商直接投资</a:t>
                      </a:r>
                      <a:endParaRPr lang="zh-CN" altLang="zh-CN" sz="1200">
                        <a:solidFill>
                          <a:srgbClr val="000000"/>
                        </a:solidFill>
                        <a:latin typeface="Calibri" panose="020F0502020204030204"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21292</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18980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12.18</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950.94</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949.03</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0.20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889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Calibri" panose="020F0502020204030204" charset="0"/>
                          <a:cs typeface="Times New Roman" panose="02020603050405020304" pitchFamily="18" charset="0"/>
                        </a:rPr>
                        <a:t>中外合资企业</a:t>
                      </a:r>
                      <a:endParaRPr lang="zh-CN" altLang="zh-CN" sz="1200">
                        <a:solidFill>
                          <a:srgbClr val="000000"/>
                        </a:solidFill>
                        <a:latin typeface="Calibri" panose="020F0502020204030204"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4 939</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4 265</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15.80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236.21</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192.50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22.71</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889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Calibri" panose="020F0502020204030204" charset="0"/>
                          <a:cs typeface="Times New Roman" panose="02020603050405020304" pitchFamily="18" charset="0"/>
                        </a:rPr>
                        <a:t>中外合作企业</a:t>
                      </a:r>
                      <a:endParaRPr lang="zh-CN" altLang="zh-CN" sz="1200">
                        <a:solidFill>
                          <a:srgbClr val="000000"/>
                        </a:solidFill>
                        <a:latin typeface="Calibri" panose="020F0502020204030204"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96</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Calibri" panose="020F0502020204030204" charset="0"/>
                          <a:cs typeface="Times New Roman" panose="02020603050405020304" pitchFamily="18" charset="0"/>
                        </a:rPr>
                        <a:t>      81</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18.52</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5.77</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12.69</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-54.55</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508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Calibri" panose="020F0502020204030204" charset="0"/>
                          <a:cs typeface="Times New Roman" panose="02020603050405020304" pitchFamily="18" charset="0"/>
                        </a:rPr>
                        <a:t>外资企业</a:t>
                      </a:r>
                      <a:endParaRPr lang="zh-CN" altLang="zh-CN" sz="1200">
                        <a:solidFill>
                          <a:srgbClr val="000000"/>
                        </a:solidFill>
                        <a:latin typeface="Calibri" panose="020F0502020204030204"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Calibri" panose="020F0502020204030204" charset="0"/>
                          <a:cs typeface="Times New Roman" panose="02020603050405020304" pitchFamily="18" charset="0"/>
                        </a:rPr>
                        <a:t>     16192</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14587</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11</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637.74</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721.66</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-11.63</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651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Calibri" panose="020F0502020204030204" charset="0"/>
                          <a:cs typeface="Times New Roman" panose="02020603050405020304" pitchFamily="18" charset="0"/>
                        </a:rPr>
                        <a:t>外商投资股份制</a:t>
                      </a:r>
                      <a:endParaRPr lang="zh-CN" altLang="zh-CN" sz="1200">
                        <a:solidFill>
                          <a:srgbClr val="000000"/>
                        </a:solidFill>
                        <a:latin typeface="Calibri" panose="020F0502020204030204"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63</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47</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34.04</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71.22</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22.19</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220.96</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508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Calibri" panose="020F0502020204030204" charset="0"/>
                          <a:cs typeface="Times New Roman" panose="02020603050405020304" pitchFamily="18" charset="0"/>
                        </a:rPr>
                        <a:t>合作开发</a:t>
                      </a:r>
                      <a:endParaRPr lang="zh-CN" altLang="zh-CN" sz="1200">
                        <a:solidFill>
                          <a:srgbClr val="000000"/>
                        </a:solidFill>
                        <a:latin typeface="Calibri" panose="020F0502020204030204"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 </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Calibri" panose="020F0502020204030204" charset="0"/>
                          <a:cs typeface="Times New Roman" panose="02020603050405020304" pitchFamily="18" charset="0"/>
                        </a:rPr>
                        <a:t> </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508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Calibri" panose="020F0502020204030204" charset="0"/>
                          <a:cs typeface="Times New Roman" panose="02020603050405020304" pitchFamily="18" charset="0"/>
                        </a:rPr>
                        <a:t>其它</a:t>
                      </a:r>
                      <a:endParaRPr lang="zh-CN" altLang="zh-CN" sz="1200">
                        <a:solidFill>
                          <a:srgbClr val="000000"/>
                        </a:solidFill>
                        <a:latin typeface="Calibri" panose="020F0502020204030204"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2</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 </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zh-CN" sz="1200">
                          <a:solidFill>
                            <a:srgbClr val="FF0000"/>
                          </a:solidFill>
                          <a:latin typeface="Calibri" panose="020F0502020204030204" charset="0"/>
                          <a:cs typeface="Times New Roman" panose="02020603050405020304" pitchFamily="18" charset="0"/>
                        </a:rPr>
                        <a:t> </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651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Calibri" panose="020F0502020204030204" charset="0"/>
                          <a:cs typeface="Times New Roman" panose="02020603050405020304" pitchFamily="18" charset="0"/>
                        </a:rPr>
                        <a:t>二、外商其它投资</a:t>
                      </a:r>
                      <a:endParaRPr lang="zh-CN" altLang="zh-CN" sz="1200">
                        <a:solidFill>
                          <a:srgbClr val="000000"/>
                        </a:solidFill>
                        <a:latin typeface="Calibri" panose="020F0502020204030204"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 </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15.3</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15.14</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1.06</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889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Calibri" panose="020F0502020204030204" charset="0"/>
                          <a:cs typeface="Times New Roman" panose="02020603050405020304" pitchFamily="18" charset="0"/>
                        </a:rPr>
                        <a:t>对外发行股票</a:t>
                      </a:r>
                      <a:endParaRPr lang="zh-CN" altLang="zh-CN" sz="1200">
                        <a:solidFill>
                          <a:srgbClr val="000000"/>
                        </a:solidFill>
                        <a:latin typeface="Calibri" panose="020F0502020204030204"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 </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508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Calibri" panose="020F0502020204030204" charset="0"/>
                          <a:cs typeface="Times New Roman" panose="02020603050405020304" pitchFamily="18" charset="0"/>
                        </a:rPr>
                        <a:t>国际租赁</a:t>
                      </a:r>
                      <a:endParaRPr lang="zh-CN" altLang="zh-CN" sz="1200">
                        <a:solidFill>
                          <a:srgbClr val="000000"/>
                        </a:solidFill>
                        <a:latin typeface="Calibri" panose="020F0502020204030204"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 </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508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Calibri" panose="020F0502020204030204" charset="0"/>
                          <a:cs typeface="Times New Roman" panose="02020603050405020304" pitchFamily="18" charset="0"/>
                        </a:rPr>
                        <a:t>补偿贸易</a:t>
                      </a:r>
                      <a:endParaRPr lang="zh-CN" altLang="zh-CN" sz="1200">
                        <a:solidFill>
                          <a:srgbClr val="000000"/>
                        </a:solidFill>
                        <a:latin typeface="Calibri" panose="020F0502020204030204"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 </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5082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000000"/>
                          </a:solidFill>
                          <a:latin typeface="Calibri" panose="020F0502020204030204" charset="0"/>
                          <a:cs typeface="Times New Roman" panose="02020603050405020304" pitchFamily="18" charset="0"/>
                        </a:rPr>
                        <a:t>加工装配</a:t>
                      </a:r>
                      <a:endParaRPr lang="zh-CN" altLang="zh-CN" sz="1200">
                        <a:solidFill>
                          <a:srgbClr val="000000"/>
                        </a:solidFill>
                        <a:latin typeface="Calibri" panose="020F0502020204030204" charset="0"/>
                        <a:ea typeface="Times New Roman" panose="02020603050405020304" pitchFamily="18" charset="0"/>
                      </a:endParaRPr>
                    </a:p>
                  </a:txBody>
                  <a:tcPr marL="68580" marR="68580" marT="0" marB="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 </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200">
                          <a:solidFill>
                            <a:srgbClr val="FF0000"/>
                          </a:solidFill>
                          <a:latin typeface="Calibri" panose="020F0502020204030204" charset="0"/>
                          <a:cs typeface="Times New Roman" panose="02020603050405020304" pitchFamily="18" charset="0"/>
                        </a:rPr>
                        <a:t>0</a:t>
                      </a:r>
                      <a:endParaRPr lang="zh-CN" altLang="zh-CN" sz="1200">
                        <a:solidFill>
                          <a:srgbClr val="FF0000"/>
                        </a:solidFill>
                        <a:latin typeface="Calibri" panose="020F0502020204030204" charset="0"/>
                        <a:ea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graphicFrame>
        <p:nvGraphicFramePr>
          <p:cNvPr id="77939" name="表格 77938"/>
          <p:cNvGraphicFramePr/>
          <p:nvPr/>
        </p:nvGraphicFramePr>
        <p:xfrm>
          <a:off x="966788" y="1196975"/>
          <a:ext cx="7858125" cy="1114425"/>
        </p:xfrm>
        <a:graphic>
          <a:graphicData uri="http://schemas.openxmlformats.org/drawingml/2006/table">
            <a:tbl>
              <a:tblPr/>
              <a:tblGrid>
                <a:gridCol w="1122363"/>
                <a:gridCol w="1123950"/>
                <a:gridCol w="1122362"/>
                <a:gridCol w="1122363"/>
                <a:gridCol w="1122362"/>
                <a:gridCol w="1122363"/>
                <a:gridCol w="1122362"/>
              </a:tblGrid>
              <a:tr h="371475">
                <a:tc row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400" b="1">
                        <a:latin typeface="Verdana" panose="020B0604030504040204" pitchFamily="34" charset="0"/>
                      </a:endParaRPr>
                    </a:p>
                    <a:p>
                      <a:pPr lvl="0" algn="ctr" eaLnBrk="1" hangingPunct="1">
                        <a:buNone/>
                      </a:pPr>
                      <a:r>
                        <a:rPr lang="zh-CN" altLang="en-US" sz="1400" b="1">
                          <a:latin typeface="Verdana" panose="020B0604030504040204" pitchFamily="34" charset="0"/>
                        </a:rPr>
                        <a:t>利用外资方式</a:t>
                      </a:r>
                      <a:endParaRPr lang="zh-CN" altLang="en-US" sz="1400" b="1">
                        <a:latin typeface="Verdana" panose="020B0604030504040204" pitchFamily="34" charset="0"/>
                      </a:endParaRPr>
                    </a:p>
                  </a:txBody>
                  <a:tcPr marL="91439" marR="91439" marT="45733" marB="45733">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grid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400" b="1">
                          <a:latin typeface="Verdana" panose="020B0604030504040204" pitchFamily="34" charset="0"/>
                        </a:rPr>
                        <a:t>本年批准外资情况</a:t>
                      </a:r>
                      <a:endParaRPr lang="zh-CN" altLang="en-US" sz="1400" b="1">
                        <a:latin typeface="Verdana" panose="020B0604030504040204" pitchFamily="34" charset="0"/>
                      </a:endParaRPr>
                    </a:p>
                  </a:txBody>
                  <a:tcPr marL="91439" marR="91439" marT="45733" marB="45733">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rowSpan="2" grid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sz="1400" b="1">
                        <a:latin typeface="Verdana" panose="020B0604030504040204" pitchFamily="34" charset="0"/>
                      </a:endParaRPr>
                    </a:p>
                    <a:p>
                      <a:pPr lvl="0" algn="ctr" eaLnBrk="1" hangingPunct="1">
                        <a:buNone/>
                      </a:pPr>
                      <a:r>
                        <a:rPr lang="zh-CN" altLang="en-US" sz="1400" b="1">
                          <a:latin typeface="Verdana" panose="020B0604030504040204" pitchFamily="34" charset="0"/>
                        </a:rPr>
                        <a:t>去年实际使用外资</a:t>
                      </a:r>
                      <a:endParaRPr lang="zh-CN" altLang="en-US" sz="1400" b="1">
                        <a:latin typeface="Verdana" panose="020B0604030504040204" pitchFamily="34" charset="0"/>
                      </a:endParaRPr>
                    </a:p>
                  </a:txBody>
                  <a:tcPr marL="91439" marR="91439" marT="45733" marB="45733">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rowSpan="2" hMerge="1">
                  <a:tcPr>
                    <a:lnT w="12700" cap="flat" cmpd="sng">
                      <a:solidFill>
                        <a:schemeClr val="tx1"/>
                      </a:solidFill>
                      <a:prstDash val="solid"/>
                      <a:headEnd type="none" w="med" len="med"/>
                      <a:tailEnd type="none" w="med" len="med"/>
                    </a:lnT>
                  </a:tcPr>
                </a:tc>
                <a:tc rowSpan="2"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tcPr>
                </a:tc>
              </a:tr>
              <a:tr h="371475">
                <a:tc vMerge="1">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tcPr>
                </a:tc>
                <a:tc grid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400" b="1">
                          <a:latin typeface="Verdana" panose="020B0604030504040204" pitchFamily="34" charset="0"/>
                        </a:rPr>
                        <a:t>                项目数</a:t>
                      </a:r>
                      <a:endParaRPr lang="zh-CN" altLang="en-US" sz="1400" b="1">
                        <a:latin typeface="Verdana" panose="020B0604030504040204" pitchFamily="34" charset="0"/>
                      </a:endParaRPr>
                    </a:p>
                  </a:txBody>
                  <a:tcPr marL="91439" marR="91439" marT="45733" marB="45733">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vMerge="1" gridSpan="3">
                  <a:tcPr>
                    <a:lnL w="12700" cap="flat" cmpd="sng">
                      <a:solidFill>
                        <a:schemeClr val="tx1"/>
                      </a:solidFill>
                      <a:prstDash val="solid"/>
                      <a:headEnd type="none" w="med" len="med"/>
                      <a:tailEnd type="none" w="med" len="med"/>
                    </a:lnL>
                    <a:lnB w="12700" cap="flat" cmpd="sng">
                      <a:solidFill>
                        <a:schemeClr val="tx1"/>
                      </a:solidFill>
                      <a:prstDash val="solid"/>
                      <a:headEnd type="none" w="med" len="med"/>
                      <a:tailEnd type="none" w="med" len="med"/>
                    </a:lnB>
                  </a:tcPr>
                </a:tc>
                <a:tc vMerge="1" hMerge="1">
                  <a:tcPr>
                    <a:lnB w="12700" cap="flat" cmpd="sng">
                      <a:solidFill>
                        <a:schemeClr val="tx1"/>
                      </a:solidFill>
                      <a:prstDash val="solid"/>
                      <a:headEnd type="none" w="med" len="med"/>
                      <a:tailEnd type="none" w="med" len="med"/>
                    </a:lnB>
                  </a:tcPr>
                </a:tc>
                <a:tc vMerge="1" hMerge="1">
                  <a:tcPr>
                    <a:lnR w="12700" cap="flat" cmpd="sng">
                      <a:solidFill>
                        <a:schemeClr val="tx1"/>
                      </a:solidFill>
                      <a:prstDash val="solid"/>
                      <a:headEnd type="none" w="med" len="med"/>
                      <a:tailEnd type="none" w="med" len="med"/>
                    </a:lnR>
                    <a:lnB w="12700" cap="flat" cmpd="sng">
                      <a:solidFill>
                        <a:schemeClr val="tx1"/>
                      </a:solidFill>
                      <a:prstDash val="solid"/>
                      <a:headEnd type="none" w="med" len="med"/>
                      <a:tailEnd type="none" w="med" len="med"/>
                    </a:lnB>
                  </a:tcPr>
                </a:tc>
              </a:tr>
              <a:tr h="371475">
                <a:tc vMerge="1">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B w="12700" cap="flat" cmpd="sng">
                      <a:solidFill>
                        <a:schemeClr val="tx1"/>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200" b="1">
                          <a:latin typeface="Verdana" panose="020B0604030504040204" pitchFamily="34" charset="0"/>
                        </a:rPr>
                        <a:t>去年累计</a:t>
                      </a:r>
                      <a:endParaRPr lang="zh-CN" altLang="en-US" sz="1200" b="1">
                        <a:latin typeface="Verdana" panose="020B0604030504040204" pitchFamily="34" charset="0"/>
                      </a:endParaRPr>
                    </a:p>
                  </a:txBody>
                  <a:tcPr marL="91439" marR="91439" marT="45733" marB="45733">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200" b="1">
                          <a:solidFill>
                            <a:srgbClr val="000000"/>
                          </a:solidFill>
                          <a:latin typeface="Verdana" panose="020B0604030504040204" pitchFamily="34" charset="0"/>
                        </a:rPr>
                        <a:t>去年同期</a:t>
                      </a:r>
                      <a:endParaRPr lang="zh-CN" altLang="en-US" sz="1200" b="1">
                        <a:solidFill>
                          <a:srgbClr val="000000"/>
                        </a:solidFill>
                        <a:latin typeface="Verdana" panose="020B0604030504040204" pitchFamily="34" charset="0"/>
                      </a:endParaRPr>
                    </a:p>
                  </a:txBody>
                  <a:tcPr marL="91439" marR="91439" marT="45733" marB="45733">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200" b="1">
                          <a:solidFill>
                            <a:srgbClr val="000000"/>
                          </a:solidFill>
                          <a:latin typeface="Verdana" panose="020B0604030504040204" pitchFamily="34" charset="0"/>
                        </a:rPr>
                        <a:t>比去年</a:t>
                      </a:r>
                      <a:r>
                        <a:rPr lang="en-US" altLang="zh-CN" sz="1200" b="1">
                          <a:solidFill>
                            <a:srgbClr val="000000"/>
                          </a:solidFill>
                          <a:latin typeface="Verdana" panose="020B0604030504040204" pitchFamily="34" charset="0"/>
                        </a:rPr>
                        <a:t>%</a:t>
                      </a:r>
                      <a:endParaRPr lang="zh-CN" altLang="en-US" sz="1200" b="1">
                        <a:solidFill>
                          <a:srgbClr val="000000"/>
                        </a:solidFill>
                        <a:latin typeface="Verdana" panose="020B0604030504040204" pitchFamily="34" charset="0"/>
                      </a:endParaRPr>
                    </a:p>
                  </a:txBody>
                  <a:tcPr marL="91439" marR="91439" marT="45733" marB="45733">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200" b="1">
                          <a:solidFill>
                            <a:srgbClr val="000000"/>
                          </a:solidFill>
                          <a:latin typeface="Verdana" panose="020B0604030504040204" pitchFamily="34" charset="0"/>
                        </a:rPr>
                        <a:t>本年累计</a:t>
                      </a:r>
                      <a:endParaRPr lang="zh-CN" altLang="en-US" sz="1200" b="1">
                        <a:solidFill>
                          <a:srgbClr val="000000"/>
                        </a:solidFill>
                        <a:latin typeface="Verdana" panose="020B0604030504040204" pitchFamily="34" charset="0"/>
                      </a:endParaRPr>
                    </a:p>
                  </a:txBody>
                  <a:tcPr marL="91439" marR="91439" marT="45733" marB="45733">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200" b="1">
                          <a:solidFill>
                            <a:srgbClr val="000000"/>
                          </a:solidFill>
                          <a:latin typeface="Verdana" panose="020B0604030504040204" pitchFamily="34" charset="0"/>
                        </a:rPr>
                        <a:t>去年同期</a:t>
                      </a:r>
                      <a:endParaRPr lang="zh-CN" altLang="en-US" sz="1200" b="1">
                        <a:solidFill>
                          <a:srgbClr val="000000"/>
                        </a:solidFill>
                        <a:latin typeface="Verdana" panose="020B0604030504040204" pitchFamily="34" charset="0"/>
                      </a:endParaRPr>
                    </a:p>
                  </a:txBody>
                  <a:tcPr marL="91439" marR="91439" marT="45733" marB="45733">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r>
                        <a:rPr lang="zh-CN" altLang="en-US" sz="1200" b="1">
                          <a:solidFill>
                            <a:srgbClr val="000000"/>
                          </a:solidFill>
                          <a:latin typeface="Verdana" panose="020B0604030504040204" pitchFamily="34" charset="0"/>
                        </a:rPr>
                        <a:t>比去年</a:t>
                      </a:r>
                      <a:r>
                        <a:rPr lang="en-US" altLang="zh-CN" sz="1200" b="1">
                          <a:solidFill>
                            <a:srgbClr val="000000"/>
                          </a:solidFill>
                          <a:latin typeface="Verdana" panose="020B0604030504040204" pitchFamily="34" charset="0"/>
                        </a:rPr>
                        <a:t>%</a:t>
                      </a:r>
                      <a:endParaRPr lang="zh-CN" altLang="en-US" sz="1200" b="1">
                        <a:solidFill>
                          <a:srgbClr val="000000"/>
                        </a:solidFill>
                        <a:latin typeface="Verdana" panose="020B0604030504040204" pitchFamily="34" charset="0"/>
                      </a:endParaRPr>
                    </a:p>
                  </a:txBody>
                  <a:tcPr marL="91439" marR="91439" marT="45733" marB="45733">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
        <p:nvSpPr>
          <p:cNvPr id="2" name="矩形 1"/>
          <p:cNvSpPr/>
          <p:nvPr/>
        </p:nvSpPr>
        <p:spPr>
          <a:xfrm>
            <a:off x="1475656" y="670144"/>
            <a:ext cx="6840760" cy="337185"/>
          </a:xfrm>
          <a:prstGeom prst="rect">
            <a:avLst/>
          </a:prstGeom>
          <a:scene3d>
            <a:camera prst="orthographicFront">
              <a:rot lat="0" lon="21299999" rev="0"/>
            </a:camera>
            <a:lightRig rig="threePt" dir="t"/>
          </a:scene3d>
        </p:spPr>
        <p:txBody>
          <a:bodyPr wrap="square">
            <a:spAutoFit/>
            <a:scene3d>
              <a:camera prst="orthographicFront">
                <a:rot lat="0" lon="0" rev="5400000"/>
              </a:camera>
              <a:lightRig rig="threePt" dir="t"/>
            </a:scene3d>
          </a:bodyPr>
          <a:lstStyle/>
          <a:p>
            <a:pPr marL="0" marR="0" lvl="0" indent="0" algn="l" defTabSz="914400" rtl="0" eaLnBrk="1" fontAlgn="base" latinLnBrk="0" hangingPunct="1">
              <a:lnSpc>
                <a:spcPct val="100000"/>
              </a:lnSpc>
              <a:spcBef>
                <a:spcPct val="0"/>
              </a:spcBef>
              <a:spcAft>
                <a:spcPct val="0"/>
              </a:spcAft>
              <a:buClrTx/>
              <a:buSzTx/>
              <a:buFont typeface="Arial" panose="020B0604020202020204" pitchFamily="34" charset="0"/>
              <a:buNone/>
              <a:defRPr/>
            </a:pPr>
            <a:r>
              <a:rPr kumimoji="0" lang="en-US" altLang="zh-CN" sz="1600" b="1" i="0" u="none" strike="noStrike" kern="1200" cap="none" spc="0" normalizeH="0" baseline="0" noProof="0" dirty="0">
                <a:ln>
                  <a:noFill/>
                </a:ln>
                <a:solidFill>
                  <a:schemeClr val="tx1"/>
                </a:solidFill>
                <a:effectLst/>
                <a:uLnTx/>
                <a:uFillTx/>
                <a:latin typeface="Verdana" panose="020B0604030504040204" pitchFamily="34" charset="0"/>
                <a:ea typeface="宋体" panose="02010600030101010101" pitchFamily="2" charset="-122"/>
                <a:cs typeface="+mn-cs"/>
              </a:rPr>
              <a:t> </a:t>
            </a:r>
            <a:r>
              <a:rPr kumimoji="0" lang="zh-CN" altLang="en-US" sz="1600" b="1" i="0" u="none" strike="noStrike" kern="1200" cap="none" spc="0" normalizeH="0" baseline="0" noProof="0" dirty="0">
                <a:ln>
                  <a:noFill/>
                </a:ln>
                <a:solidFill>
                  <a:schemeClr val="tx1"/>
                </a:solidFill>
                <a:effectLst/>
                <a:uLnTx/>
                <a:uFillTx/>
                <a:latin typeface="Verdana" panose="020B0604030504040204" pitchFamily="34" charset="0"/>
                <a:ea typeface="宋体" panose="02010600030101010101" pitchFamily="2" charset="-122"/>
                <a:cs typeface="+mn-cs"/>
              </a:rPr>
              <a:t>表</a:t>
            </a:r>
            <a:r>
              <a:rPr kumimoji="0" lang="en-US" altLang="zh-CN" sz="1600" b="1" i="0" u="none" strike="noStrike" kern="1200" cap="none" spc="0" normalizeH="0" baseline="0" noProof="0" dirty="0">
                <a:ln>
                  <a:noFill/>
                </a:ln>
                <a:solidFill>
                  <a:schemeClr val="tx1"/>
                </a:solidFill>
                <a:effectLst/>
                <a:uLnTx/>
                <a:uFillTx/>
                <a:latin typeface="Verdana" panose="020B0604030504040204" pitchFamily="34" charset="0"/>
                <a:ea typeface="宋体" panose="02010600030101010101" pitchFamily="2" charset="-122"/>
                <a:cs typeface="+mn-cs"/>
              </a:rPr>
              <a:t>9-13  </a:t>
            </a:r>
            <a:r>
              <a:rPr kumimoji="0" lang="zh-CN" altLang="en-US" sz="1600" b="1" i="0" u="none" strike="noStrike" kern="1200" cap="none" spc="0" normalizeH="0" baseline="0" noProof="0" dirty="0">
                <a:ln>
                  <a:noFill/>
                </a:ln>
                <a:solidFill>
                  <a:srgbClr val="FF0000"/>
                </a:solidFill>
                <a:effectLst/>
                <a:uLnTx/>
                <a:uFillTx/>
                <a:latin typeface="Verdana" panose="020B0604030504040204" pitchFamily="34" charset="0"/>
                <a:ea typeface="宋体" panose="02010600030101010101" pitchFamily="2" charset="-122"/>
                <a:cs typeface="+mn-cs"/>
              </a:rPr>
              <a:t>20</a:t>
            </a:r>
            <a:r>
              <a:rPr kumimoji="0" lang="en-US" altLang="zh-CN" sz="1600" b="1" i="0" u="none" strike="noStrike" kern="1200" cap="none" spc="0" normalizeH="0" baseline="0" noProof="0" dirty="0">
                <a:ln>
                  <a:noFill/>
                </a:ln>
                <a:solidFill>
                  <a:srgbClr val="FF0000"/>
                </a:solidFill>
                <a:effectLst/>
                <a:uLnTx/>
                <a:uFillTx/>
                <a:latin typeface="Verdana" panose="020B0604030504040204" pitchFamily="34" charset="0"/>
                <a:ea typeface="宋体" panose="02010600030101010101" pitchFamily="2" charset="-122"/>
                <a:cs typeface="+mn-cs"/>
              </a:rPr>
              <a:t>20</a:t>
            </a:r>
            <a:r>
              <a:rPr kumimoji="0" lang="zh-CN" altLang="en-US" sz="1600" b="1" i="0" u="none" strike="noStrike" kern="1200" cap="none" spc="0" normalizeH="0" baseline="0" noProof="0" dirty="0">
                <a:ln>
                  <a:noFill/>
                </a:ln>
                <a:solidFill>
                  <a:srgbClr val="FF0000"/>
                </a:solidFill>
                <a:effectLst/>
                <a:uLnTx/>
                <a:uFillTx/>
                <a:latin typeface="Verdana" panose="020B0604030504040204" pitchFamily="34" charset="0"/>
                <a:ea typeface="宋体" panose="02010600030101010101" pitchFamily="2" charset="-122"/>
                <a:cs typeface="+mn-cs"/>
              </a:rPr>
              <a:t>年1~</a:t>
            </a:r>
            <a:r>
              <a:rPr kumimoji="0" lang="en-US" altLang="zh-CN" sz="1600" b="1" i="0" u="none" strike="noStrike" kern="1200" cap="none" spc="0" normalizeH="0" baseline="0" noProof="0" dirty="0">
                <a:ln>
                  <a:noFill/>
                </a:ln>
                <a:solidFill>
                  <a:srgbClr val="FF0000"/>
                </a:solidFill>
                <a:effectLst/>
                <a:uLnTx/>
                <a:uFillTx/>
                <a:latin typeface="Verdana" panose="020B0604030504040204" pitchFamily="34" charset="0"/>
                <a:ea typeface="宋体" panose="02010600030101010101" pitchFamily="2" charset="-122"/>
                <a:cs typeface="+mn-cs"/>
              </a:rPr>
              <a:t>6</a:t>
            </a:r>
            <a:r>
              <a:rPr kumimoji="0" lang="zh-CN" altLang="en-US" sz="1600" b="1" i="0" u="none" strike="noStrike" kern="1200" cap="none" spc="0" normalizeH="0" baseline="0" noProof="0" dirty="0">
                <a:ln>
                  <a:noFill/>
                </a:ln>
                <a:solidFill>
                  <a:srgbClr val="FF0000"/>
                </a:solidFill>
                <a:effectLst/>
                <a:uLnTx/>
                <a:uFillTx/>
                <a:latin typeface="Verdana" panose="020B0604030504040204" pitchFamily="34" charset="0"/>
                <a:ea typeface="宋体" panose="02010600030101010101" pitchFamily="2" charset="-122"/>
                <a:cs typeface="+mn-cs"/>
              </a:rPr>
              <a:t>月</a:t>
            </a:r>
            <a:r>
              <a:rPr kumimoji="0" lang="zh-CN" altLang="en-US" sz="1600" b="1" i="0" u="none" strike="noStrike" kern="1200" cap="none" spc="0" normalizeH="0" baseline="0" noProof="0" dirty="0">
                <a:ln>
                  <a:noFill/>
                </a:ln>
                <a:solidFill>
                  <a:schemeClr val="tx1"/>
                </a:solidFill>
                <a:effectLst/>
                <a:uLnTx/>
                <a:uFillTx/>
                <a:latin typeface="Verdana" panose="020B0604030504040204" pitchFamily="34" charset="0"/>
                <a:ea typeface="宋体" panose="02010600030101010101" pitchFamily="2" charset="-122"/>
                <a:cs typeface="+mn-cs"/>
              </a:rPr>
              <a:t>利用外资统计简表</a:t>
            </a:r>
            <a:r>
              <a:rPr kumimoji="0" lang="en-US" altLang="zh-CN" sz="1600" b="1" i="0" u="none" strike="noStrike" kern="1200" cap="none" spc="0" normalizeH="0" baseline="0" noProof="0" dirty="0">
                <a:ln>
                  <a:noFill/>
                </a:ln>
                <a:solidFill>
                  <a:schemeClr val="tx1"/>
                </a:solidFill>
                <a:effectLst/>
                <a:uLnTx/>
                <a:uFillTx/>
                <a:latin typeface="Verdana" panose="020B0604030504040204" pitchFamily="34" charset="0"/>
                <a:ea typeface="宋体" panose="02010600030101010101" pitchFamily="2" charset="-122"/>
                <a:cs typeface="+mn-cs"/>
              </a:rPr>
              <a:t>          </a:t>
            </a:r>
            <a:r>
              <a:rPr kumimoji="0" lang="zh-CN" altLang="en-US" sz="1600" b="1" i="0" u="none" strike="noStrike" kern="1200" cap="none" spc="0" normalizeH="0" baseline="0" noProof="0" dirty="0">
                <a:ln>
                  <a:noFill/>
                </a:ln>
                <a:solidFill>
                  <a:schemeClr val="tx1"/>
                </a:solidFill>
                <a:effectLst/>
                <a:uLnTx/>
                <a:uFillTx/>
                <a:latin typeface="Verdana" panose="020B0604030504040204" pitchFamily="34" charset="0"/>
                <a:ea typeface="宋体" panose="02010600030101010101" pitchFamily="2" charset="-122"/>
                <a:cs typeface="+mn-cs"/>
              </a:rPr>
              <a:t>金额单位：亿美元</a:t>
            </a:r>
            <a:endParaRPr kumimoji="0" lang="zh-CN" altLang="en-US" sz="1600" b="0" i="0" u="none" strike="noStrike" kern="1200" cap="none" spc="0" normalizeH="0" baseline="0" noProof="0" dirty="0">
              <a:ln>
                <a:noFill/>
              </a:ln>
              <a:solidFill>
                <a:schemeClr val="tx1"/>
              </a:solidFill>
              <a:effectLst/>
              <a:uLnTx/>
              <a:uFillTx/>
              <a:latin typeface="Verdana" panose="020B0604030504040204" pitchFamily="34" charset="0"/>
              <a:ea typeface="宋体" panose="02010600030101010101" pitchFamily="2" charset="-122"/>
              <a:cs typeface="+mn-cs"/>
            </a:endParaRPr>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9873" name="标题 1"/>
          <p:cNvSpPr>
            <a:spLocks noGrp="1"/>
          </p:cNvSpPr>
          <p:nvPr>
            <p:ph type="title"/>
          </p:nvPr>
        </p:nvSpPr>
        <p:spPr/>
        <p:txBody>
          <a:bodyPr vert="horz" wrap="square" lIns="91440" tIns="45720" rIns="91440" bIns="45720" anchor="b"/>
          <a:p>
            <a:endParaRPr lang="zh-CN" altLang="en-US"/>
          </a:p>
        </p:txBody>
      </p:sp>
      <p:sp>
        <p:nvSpPr>
          <p:cNvPr id="79874" name="内容占位符 2"/>
          <p:cNvSpPr>
            <a:spLocks noGrp="1"/>
          </p:cNvSpPr>
          <p:nvPr>
            <p:ph idx="1"/>
          </p:nvPr>
        </p:nvSpPr>
        <p:spPr>
          <a:xfrm>
            <a:off x="928688" y="1571625"/>
            <a:ext cx="8001000" cy="5072063"/>
          </a:xfrm>
        </p:spPr>
        <p:txBody>
          <a:bodyPr vert="horz" wrap="square" lIns="91440" tIns="45720" rIns="91440" bIns="45720" anchor="t"/>
          <a:p>
            <a:pPr>
              <a:buNone/>
            </a:pPr>
            <a:r>
              <a:rPr lang="en-US" altLang="zh-CN" sz="2400"/>
              <a:t>   (</a:t>
            </a:r>
            <a:r>
              <a:rPr lang="zh-CN" altLang="en-US" sz="2400"/>
              <a:t>二</a:t>
            </a:r>
            <a:r>
              <a:rPr lang="en-US" altLang="zh-CN" sz="2400"/>
              <a:t>)</a:t>
            </a:r>
            <a:r>
              <a:rPr lang="zh-CN" altLang="en-US" sz="2400"/>
              <a:t>我国利用外资的方式</a:t>
            </a:r>
            <a:endParaRPr lang="en-US" altLang="zh-CN" sz="2400"/>
          </a:p>
          <a:p>
            <a:r>
              <a:rPr lang="en-US" altLang="zh-CN" sz="2400"/>
              <a:t>1.</a:t>
            </a:r>
            <a:r>
              <a:rPr lang="zh-CN" altLang="en-US" sz="2400"/>
              <a:t>对外借款</a:t>
            </a:r>
            <a:endParaRPr lang="en-US" altLang="zh-CN" sz="2400"/>
          </a:p>
          <a:p>
            <a:pPr lvl="1">
              <a:buNone/>
            </a:pPr>
            <a:r>
              <a:rPr lang="en-US" altLang="zh-CN" sz="1300"/>
              <a:t>(1)</a:t>
            </a:r>
            <a:r>
              <a:rPr lang="zh-CN" altLang="en-US" sz="1300" b="1"/>
              <a:t>外国政府贷款</a:t>
            </a:r>
            <a:endParaRPr lang="en-US" altLang="zh-CN" sz="1300" b="1"/>
          </a:p>
          <a:p>
            <a:pPr lvl="1">
              <a:buNone/>
            </a:pPr>
            <a:r>
              <a:rPr lang="en-US" altLang="zh-CN" sz="1300"/>
              <a:t>(2)</a:t>
            </a:r>
            <a:r>
              <a:rPr lang="zh-CN" altLang="en-US" sz="1300" b="1"/>
              <a:t>国际金融组织贷款</a:t>
            </a:r>
            <a:endParaRPr lang="en-US" altLang="zh-CN" sz="1300" b="1"/>
          </a:p>
          <a:p>
            <a:pPr lvl="1">
              <a:buNone/>
            </a:pPr>
            <a:r>
              <a:rPr lang="en-US" altLang="zh-CN" sz="1300"/>
              <a:t>(3)</a:t>
            </a:r>
            <a:r>
              <a:rPr lang="zh-CN" altLang="zh-CN" sz="1300" b="1"/>
              <a:t>出口信贷</a:t>
            </a:r>
            <a:endParaRPr lang="zh-CN" altLang="zh-CN" sz="1300" b="1"/>
          </a:p>
          <a:p>
            <a:pPr lvl="1">
              <a:buNone/>
            </a:pPr>
            <a:r>
              <a:rPr lang="en-US" altLang="zh-CN" sz="1300"/>
              <a:t>(4)</a:t>
            </a:r>
            <a:r>
              <a:rPr lang="zh-CN" altLang="zh-CN" sz="1300" b="1"/>
              <a:t>外国商业银行贷款</a:t>
            </a:r>
            <a:endParaRPr lang="en-US" altLang="zh-CN" sz="1300" b="1"/>
          </a:p>
          <a:p>
            <a:pPr lvl="1">
              <a:buNone/>
            </a:pPr>
            <a:r>
              <a:rPr lang="en-US" altLang="zh-CN" sz="1300"/>
              <a:t>(5)</a:t>
            </a:r>
            <a:r>
              <a:rPr lang="zh-CN" altLang="zh-CN" sz="1300" b="1"/>
              <a:t>对外发行债券、股票</a:t>
            </a:r>
            <a:endParaRPr lang="en-US" altLang="zh-CN" sz="1300" b="1"/>
          </a:p>
          <a:p>
            <a:r>
              <a:rPr lang="en-US" altLang="zh-CN" sz="2000"/>
              <a:t>2.</a:t>
            </a:r>
            <a:r>
              <a:rPr lang="zh-CN" altLang="en-US" sz="2000"/>
              <a:t>外商直接投资</a:t>
            </a:r>
            <a:endParaRPr lang="en-US" altLang="zh-CN" sz="2000"/>
          </a:p>
          <a:p>
            <a:pPr lvl="1">
              <a:buNone/>
            </a:pPr>
            <a:r>
              <a:rPr lang="en-US" altLang="zh-CN" sz="1200"/>
              <a:t>(1)</a:t>
            </a:r>
            <a:r>
              <a:rPr lang="zh-CN" altLang="en-US" sz="1200" b="1"/>
              <a:t>中外合资经营企业</a:t>
            </a:r>
            <a:endParaRPr lang="en-US" altLang="zh-CN" sz="1200" b="1"/>
          </a:p>
          <a:p>
            <a:pPr lvl="1">
              <a:buNone/>
            </a:pPr>
            <a:r>
              <a:rPr lang="en-US" altLang="zh-CN" sz="1200"/>
              <a:t>(2)</a:t>
            </a:r>
            <a:r>
              <a:rPr lang="zh-CN" altLang="en-US" sz="1200" b="1"/>
              <a:t>中外合作经营企业</a:t>
            </a:r>
            <a:endParaRPr lang="en-US" altLang="zh-CN" sz="1200" b="1"/>
          </a:p>
          <a:p>
            <a:pPr lvl="1">
              <a:buNone/>
            </a:pPr>
            <a:r>
              <a:rPr lang="en-US" altLang="zh-CN" sz="1200"/>
              <a:t>(3)</a:t>
            </a:r>
            <a:r>
              <a:rPr lang="zh-CN" altLang="en-US" sz="1200" b="1"/>
              <a:t>外商独资企业</a:t>
            </a:r>
            <a:endParaRPr lang="en-US" altLang="zh-CN" sz="1200" b="1"/>
          </a:p>
          <a:p>
            <a:pPr lvl="1">
              <a:buNone/>
            </a:pPr>
            <a:r>
              <a:rPr lang="en-US" altLang="zh-CN" sz="1200"/>
              <a:t>(4)</a:t>
            </a:r>
            <a:r>
              <a:rPr lang="zh-CN" altLang="zh-CN" sz="1200" b="1"/>
              <a:t>合作开发</a:t>
            </a:r>
            <a:endParaRPr lang="en-US" altLang="zh-CN" sz="1200" b="1"/>
          </a:p>
          <a:p>
            <a:r>
              <a:rPr lang="en-US" altLang="zh-CN" sz="2000"/>
              <a:t>3.</a:t>
            </a:r>
            <a:r>
              <a:rPr lang="zh-CN" altLang="zh-CN" sz="2000"/>
              <a:t>外商其它投资</a:t>
            </a:r>
            <a:endParaRPr lang="en-US" altLang="zh-CN" sz="2000"/>
          </a:p>
          <a:p>
            <a:pPr lvl="1">
              <a:buNone/>
            </a:pPr>
            <a:r>
              <a:rPr lang="en-US" altLang="zh-CN" sz="1200"/>
              <a:t>(1)</a:t>
            </a:r>
            <a:r>
              <a:rPr lang="zh-CN" altLang="zh-CN" sz="1200" b="1"/>
              <a:t>国际租赁</a:t>
            </a:r>
            <a:endParaRPr lang="en-US" altLang="zh-CN" sz="1200" b="1"/>
          </a:p>
          <a:p>
            <a:pPr lvl="1">
              <a:buNone/>
            </a:pPr>
            <a:r>
              <a:rPr lang="en-US" altLang="zh-CN" sz="1200"/>
              <a:t>(2)</a:t>
            </a:r>
            <a:r>
              <a:rPr lang="zh-CN" altLang="zh-CN" sz="1200" b="1"/>
              <a:t>补偿贸易</a:t>
            </a:r>
            <a:endParaRPr lang="en-US" altLang="zh-CN" sz="1200" b="1"/>
          </a:p>
          <a:p>
            <a:pPr lvl="1">
              <a:buNone/>
            </a:pPr>
            <a:r>
              <a:rPr lang="en-US" altLang="zh-CN" sz="1200"/>
              <a:t>(3)</a:t>
            </a:r>
            <a:r>
              <a:rPr lang="zh-CN" altLang="zh-CN" sz="1200" b="1"/>
              <a:t>来料加工装配</a:t>
            </a:r>
            <a:endParaRPr lang="zh-CN" altLang="zh-CN" sz="1200" b="1"/>
          </a:p>
          <a:p>
            <a:pPr>
              <a:buNone/>
            </a:pPr>
            <a:endParaRPr lang="zh-CN" altLang="en-US" sz="1700" b="1"/>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0897" name="内容占位符 2"/>
          <p:cNvSpPr txBox="1"/>
          <p:nvPr/>
        </p:nvSpPr>
        <p:spPr>
          <a:xfrm>
            <a:off x="1258888" y="1557338"/>
            <a:ext cx="7642225" cy="5111750"/>
          </a:xfrm>
          <a:prstGeom prst="rect">
            <a:avLst/>
          </a:prstGeom>
          <a:noFill/>
          <a:ln w="9525">
            <a:noFill/>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42900" lvl="0" indent="-342900"/>
            <a:r>
              <a:rPr lang="zh-CN" altLang="zh-CN" sz="2400">
                <a:latin typeface="Arial" panose="020B0604020202020204" pitchFamily="34" charset="0"/>
              </a:rPr>
              <a:t>（三）我国利用外资统计</a:t>
            </a:r>
            <a:endParaRPr lang="zh-CN" altLang="en-US" sz="2400">
              <a:latin typeface="Arial" panose="020B0604020202020204" pitchFamily="34" charset="0"/>
            </a:endParaRPr>
          </a:p>
          <a:p>
            <a:pPr marL="342900" lvl="0" indent="-342900"/>
            <a:r>
              <a:rPr lang="en-US" altLang="zh-CN" sz="1800"/>
              <a:t>1.</a:t>
            </a:r>
            <a:r>
              <a:rPr lang="zh-CN" altLang="zh-CN" sz="1800"/>
              <a:t>外资总额统计</a:t>
            </a:r>
            <a:endParaRPr lang="en-US" altLang="zh-CN" sz="1800"/>
          </a:p>
          <a:p>
            <a:pPr marL="342900" lvl="0" indent="-342900">
              <a:buFontTx/>
              <a:buNone/>
            </a:pPr>
            <a:r>
              <a:rPr lang="en-US" altLang="en-US" sz="1800"/>
              <a:t>    </a:t>
            </a:r>
            <a:r>
              <a:rPr lang="zh-CN" altLang="en-US" sz="1800"/>
              <a:t>外资总额是指以货币形式表现的利用外资总值。它是反映利用外资规模的一个综合指标，表明在一定时期内一国、一个地区或一个单位利用外资的绝对金额。按照其签约和实际利用状况，外资总额可以分为合同批准利用外资额与实际利用外资额两种。</a:t>
            </a:r>
            <a:endParaRPr lang="en-US" altLang="zh-CN" sz="1800"/>
          </a:p>
          <a:p>
            <a:pPr marL="342900" lvl="0" indent="-342900">
              <a:buNone/>
            </a:pPr>
            <a:r>
              <a:rPr lang="en-US" altLang="zh-CN" sz="1800"/>
              <a:t>(1)</a:t>
            </a:r>
            <a:r>
              <a:rPr lang="zh-CN" altLang="zh-CN" sz="1800" b="1"/>
              <a:t>合同批准利用外资额</a:t>
            </a:r>
            <a:endParaRPr lang="en-US" altLang="zh-CN" sz="1800" b="1"/>
          </a:p>
          <a:p>
            <a:pPr marL="342900" lvl="0" indent="-342900">
              <a:buFontTx/>
              <a:buNone/>
            </a:pPr>
            <a:r>
              <a:rPr lang="zh-CN" altLang="en-US" sz="1800"/>
              <a:t>     其是指报告期内经批准的有关合同中规定的利用外资总金额。合同外资额包括对外借款合同额、外商直接投资合同额和外商其它投资合同额三部分。</a:t>
            </a:r>
            <a:endParaRPr lang="zh-CN" altLang="zh-CN" sz="1800" b="1"/>
          </a:p>
          <a:p>
            <a:pPr marL="342900" lvl="0" indent="-342900">
              <a:buNone/>
            </a:pPr>
            <a:r>
              <a:rPr lang="en-US" altLang="zh-CN" sz="1800"/>
              <a:t>(2)</a:t>
            </a:r>
            <a:r>
              <a:rPr lang="zh-CN" altLang="zh-CN" sz="1800" b="1"/>
              <a:t>实际利用外资额</a:t>
            </a:r>
            <a:endParaRPr lang="en-US" altLang="zh-CN" sz="1800" b="1"/>
          </a:p>
          <a:p>
            <a:pPr marL="342900" lvl="0" indent="-342900" eaLnBrk="1" hangingPunct="1">
              <a:spcBef>
                <a:spcPct val="0"/>
              </a:spcBef>
              <a:buClrTx/>
              <a:buSzTx/>
              <a:buFontTx/>
              <a:buNone/>
            </a:pPr>
            <a:r>
              <a:rPr lang="zh-CN" altLang="en-US" sz="1800"/>
              <a:t>     其是指我国实际利用的借款和实际吸收的外资额。实际利用外资额是报告期内批准的合同外资额的实际执行数。该指标反映了我国在报告年度内实际利用的外资总规模。按照引进方式不同，实际利用外资额可分为对外借款实际利用额、外商直接投资实际利用额和外商其它投资实际利用额三部分。</a:t>
            </a:r>
            <a:endParaRPr lang="zh-CN" altLang="en-US" sz="1800"/>
          </a:p>
          <a:p>
            <a:pPr marL="342900" lvl="0" indent="-342900">
              <a:buFontTx/>
              <a:buNone/>
            </a:pPr>
            <a:endParaRPr lang="zh-CN" altLang="zh-CN" sz="1800"/>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81921" name="表格 81920"/>
          <p:cNvGraphicFramePr/>
          <p:nvPr/>
        </p:nvGraphicFramePr>
        <p:xfrm>
          <a:off x="895350" y="2235200"/>
          <a:ext cx="7856538" cy="3570288"/>
        </p:xfrm>
        <a:graphic>
          <a:graphicData uri="http://schemas.openxmlformats.org/drawingml/2006/table">
            <a:tbl>
              <a:tblPr/>
              <a:tblGrid>
                <a:gridCol w="2055813"/>
                <a:gridCol w="1730375"/>
                <a:gridCol w="1498600"/>
                <a:gridCol w="1358900"/>
                <a:gridCol w="1212850"/>
              </a:tblGrid>
              <a:tr h="2746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b="1">
                          <a:solidFill>
                            <a:srgbClr val="000000"/>
                          </a:solidFill>
                          <a:latin typeface="Times New Roman" panose="02020603050405020304" pitchFamily="18" charset="0"/>
                        </a:rPr>
                        <a:t>总 计</a:t>
                      </a:r>
                      <a:endParaRPr lang="zh-CN" altLang="zh-CN" sz="1600" b="1">
                        <a:solidFill>
                          <a:srgbClr val="FFFFFF"/>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22773</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1187.21</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23778</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1197.05</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7463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外商直接投资</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22773</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1175.86</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23778</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1195.62</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746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indent="133350" algn="ctr" eaLnBrk="1" hangingPunct="1">
                        <a:buNone/>
                      </a:pPr>
                      <a:r>
                        <a:rPr lang="zh-CN" altLang="zh-CN" sz="1600">
                          <a:solidFill>
                            <a:srgbClr val="000000"/>
                          </a:solidFill>
                          <a:latin typeface="Times New Roman" panose="02020603050405020304" pitchFamily="18" charset="0"/>
                        </a:rPr>
                        <a:t>合资经营企业</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4 476</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237.72</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4824</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210.02</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7463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indent="133350" algn="ctr" eaLnBrk="1" hangingPunct="1">
                        <a:buNone/>
                      </a:pPr>
                      <a:r>
                        <a:rPr lang="zh-CN" altLang="zh-CN" sz="1600">
                          <a:solidFill>
                            <a:srgbClr val="000000"/>
                          </a:solidFill>
                          <a:latin typeface="Times New Roman" panose="02020603050405020304" pitchFamily="18" charset="0"/>
                        </a:rPr>
                        <a:t>合作经营企业</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142</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19.44</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104</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16.33</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746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indent="133350" algn="ctr" eaLnBrk="1" hangingPunct="1">
                        <a:buNone/>
                      </a:pPr>
                      <a:r>
                        <a:rPr lang="zh-CN" altLang="zh-CN" sz="1600">
                          <a:solidFill>
                            <a:srgbClr val="000000"/>
                          </a:solidFill>
                          <a:latin typeface="Times New Roman" panose="02020603050405020304" pitchFamily="18" charset="0"/>
                        </a:rPr>
                        <a:t>外资企业</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18125</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859.89</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18809</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947.37</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7463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indent="133350" algn="ctr" eaLnBrk="1" hangingPunct="1">
                        <a:buNone/>
                      </a:pPr>
                      <a:r>
                        <a:rPr lang="zh-CN" altLang="zh-CN" sz="1600">
                          <a:solidFill>
                            <a:srgbClr val="000000"/>
                          </a:solidFill>
                          <a:latin typeface="Times New Roman" panose="02020603050405020304" pitchFamily="18" charset="0"/>
                        </a:rPr>
                        <a:t>外商投资股份制企业</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30</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22.81</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41</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21.89</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746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indent="133350" algn="ctr" eaLnBrk="1" hangingPunct="1">
                        <a:buNone/>
                      </a:pPr>
                      <a:r>
                        <a:rPr lang="zh-CN" altLang="zh-CN" sz="1600">
                          <a:solidFill>
                            <a:srgbClr val="000000"/>
                          </a:solidFill>
                          <a:latin typeface="Times New Roman" panose="02020603050405020304" pitchFamily="18" charset="0"/>
                        </a:rPr>
                        <a:t>合作开发</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 </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 </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 </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 </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7463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indent="133350" algn="ctr" eaLnBrk="1" hangingPunct="1">
                        <a:buNone/>
                      </a:pPr>
                      <a:r>
                        <a:rPr lang="zh-CN" altLang="zh-CN" sz="1600">
                          <a:solidFill>
                            <a:srgbClr val="000000"/>
                          </a:solidFill>
                          <a:latin typeface="Times New Roman" panose="02020603050405020304" pitchFamily="18" charset="0"/>
                        </a:rPr>
                        <a:t>其他</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 </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 </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 </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 </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746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外商其他投资</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 </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11.34</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 </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1.44</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7463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indent="133350" algn="ctr" eaLnBrk="1" hangingPunct="1">
                        <a:buNone/>
                      </a:pPr>
                      <a:r>
                        <a:rPr lang="zh-CN" altLang="zh-CN" sz="1600">
                          <a:solidFill>
                            <a:srgbClr val="000000"/>
                          </a:solidFill>
                          <a:latin typeface="Times New Roman" panose="02020603050405020304" pitchFamily="18" charset="0"/>
                        </a:rPr>
                        <a:t>对外发行股票</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 </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3.26</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 </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 </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746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indent="133350" algn="ctr" eaLnBrk="1" hangingPunct="1">
                        <a:buNone/>
                      </a:pPr>
                      <a:r>
                        <a:rPr lang="zh-CN" altLang="zh-CN" sz="1600">
                          <a:solidFill>
                            <a:srgbClr val="000000"/>
                          </a:solidFill>
                          <a:latin typeface="Times New Roman" panose="02020603050405020304" pitchFamily="18" charset="0"/>
                        </a:rPr>
                        <a:t>国际租赁</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 </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 </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 </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 </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7463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indent="133350" algn="ctr" eaLnBrk="1" hangingPunct="1">
                        <a:buNone/>
                      </a:pPr>
                      <a:r>
                        <a:rPr lang="zh-CN" altLang="zh-CN" sz="1600">
                          <a:solidFill>
                            <a:srgbClr val="000000"/>
                          </a:solidFill>
                          <a:latin typeface="Times New Roman" panose="02020603050405020304" pitchFamily="18" charset="0"/>
                        </a:rPr>
                        <a:t>补偿贸易</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 </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 </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 </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 </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2746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indent="133350" algn="ctr" eaLnBrk="1" hangingPunct="1">
                        <a:buNone/>
                      </a:pPr>
                      <a:r>
                        <a:rPr lang="zh-CN" altLang="zh-CN" sz="1600">
                          <a:solidFill>
                            <a:srgbClr val="000000"/>
                          </a:solidFill>
                          <a:latin typeface="Times New Roman" panose="02020603050405020304" pitchFamily="18" charset="0"/>
                        </a:rPr>
                        <a:t>加工装配</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 </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8.08</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 </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FF0000"/>
                          </a:solidFill>
                          <a:latin typeface="Times New Roman" panose="02020603050405020304" pitchFamily="18" charset="0"/>
                        </a:rPr>
                        <a:t>1.44</a:t>
                      </a:r>
                      <a:endParaRPr lang="zh-CN" altLang="zh-CN" sz="1600">
                        <a:solidFill>
                          <a:srgbClr val="FF0000"/>
                        </a:solidFill>
                        <a:latin typeface="Times New Roman" panose="02020603050405020304" pitchFamily="18" charset="0"/>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graphicFrame>
        <p:nvGraphicFramePr>
          <p:cNvPr id="82007" name="表格 82006"/>
          <p:cNvGraphicFramePr/>
          <p:nvPr>
            <p:custDataLst>
              <p:tags r:id="rId1"/>
            </p:custDataLst>
          </p:nvPr>
        </p:nvGraphicFramePr>
        <p:xfrm>
          <a:off x="895350" y="1620838"/>
          <a:ext cx="7856538" cy="600075"/>
        </p:xfrm>
        <a:graphic>
          <a:graphicData uri="http://schemas.openxmlformats.org/drawingml/2006/table">
            <a:tbl>
              <a:tblPr/>
              <a:tblGrid>
                <a:gridCol w="2055813"/>
                <a:gridCol w="1730375"/>
                <a:gridCol w="1498600"/>
                <a:gridCol w="1358900"/>
                <a:gridCol w="1212850"/>
              </a:tblGrid>
              <a:tr h="274638">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en-US" altLang="zh-CN" sz="1200" b="1">
                        <a:solidFill>
                          <a:srgbClr val="FFFFFF"/>
                        </a:solidFill>
                        <a:latin typeface="Verdana" panose="020B0604030504040204" pitchFamily="34" charset="0"/>
                      </a:endParaRPr>
                    </a:p>
                    <a:p>
                      <a:pPr lvl="0" algn="ctr" eaLnBrk="1" hangingPunct="1">
                        <a:buNone/>
                      </a:pPr>
                      <a:r>
                        <a:rPr lang="zh-CN" altLang="en-US" sz="1200" b="1">
                          <a:latin typeface="Verdana" panose="020B0604030504040204" pitchFamily="34" charset="0"/>
                        </a:rPr>
                        <a:t>指标</a:t>
                      </a:r>
                      <a:endParaRPr lang="zh-CN" altLang="en-US" sz="1200" b="1">
                        <a:latin typeface="Verdana" panose="020B0604030504040204" pitchFamily="34" charset="0"/>
                      </a:endParaRPr>
                    </a:p>
                  </a:txBody>
                  <a:tcPr marL="91439" marR="91439" marT="45691" marB="4569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b="1">
                          <a:solidFill>
                            <a:srgbClr val="FF0000"/>
                          </a:solidFill>
                          <a:latin typeface="Verdana" panose="020B0604030504040204" pitchFamily="34" charset="0"/>
                        </a:rPr>
                        <a:t>2018</a:t>
                      </a:r>
                      <a:endParaRPr lang="en-US" altLang="zh-CN" sz="1200" b="1">
                        <a:solidFill>
                          <a:srgbClr val="FF0000"/>
                        </a:solidFill>
                        <a:latin typeface="Verdana" panose="020B0604030504040204" pitchFamily="34" charset="0"/>
                      </a:endParaRPr>
                    </a:p>
                  </a:txBody>
                  <a:tcPr marL="91439" marR="91439" marT="45691" marB="4569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200" b="1">
                          <a:solidFill>
                            <a:srgbClr val="FF0000"/>
                          </a:solidFill>
                          <a:latin typeface="Verdana" panose="020B0604030504040204" pitchFamily="34" charset="0"/>
                        </a:rPr>
                        <a:t>2019</a:t>
                      </a:r>
                      <a:endParaRPr lang="en-US" altLang="zh-CN" sz="1200" b="1">
                        <a:solidFill>
                          <a:srgbClr val="FF0000"/>
                        </a:solidFill>
                        <a:latin typeface="Verdana" panose="020B0604030504040204" pitchFamily="34" charset="0"/>
                      </a:endParaRPr>
                    </a:p>
                  </a:txBody>
                  <a:tcPr marL="91439" marR="91439" marT="45691" marB="4569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r>
              <a:tr h="325437">
                <a:tc vMerge="1">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B w="12700" cap="flat" cmpd="sng">
                      <a:solidFill>
                        <a:schemeClr val="tx1"/>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200">
                          <a:latin typeface="Verdana" panose="020B0604030504040204" pitchFamily="34" charset="0"/>
                        </a:rPr>
                        <a:t>项目</a:t>
                      </a:r>
                      <a:r>
                        <a:rPr lang="en-US" altLang="zh-CN" sz="1200">
                          <a:latin typeface="Verdana" panose="020B0604030504040204" pitchFamily="34" charset="0"/>
                        </a:rPr>
                        <a:t>(</a:t>
                      </a:r>
                      <a:r>
                        <a:rPr lang="zh-CN" altLang="en-US" sz="1200">
                          <a:latin typeface="Verdana" panose="020B0604030504040204" pitchFamily="34" charset="0"/>
                        </a:rPr>
                        <a:t>个</a:t>
                      </a:r>
                      <a:r>
                        <a:rPr lang="en-US" altLang="zh-CN" sz="1200">
                          <a:latin typeface="Verdana" panose="020B0604030504040204" pitchFamily="34" charset="0"/>
                        </a:rPr>
                        <a:t>)</a:t>
                      </a:r>
                      <a:endParaRPr lang="zh-CN" altLang="en-US" sz="1200">
                        <a:latin typeface="Verdana" panose="020B0604030504040204" pitchFamily="34" charset="0"/>
                      </a:endParaRPr>
                    </a:p>
                  </a:txBody>
                  <a:tcPr marL="91439" marR="91439" marT="45691" marB="4569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200">
                          <a:latin typeface="Verdana" panose="020B0604030504040204" pitchFamily="34" charset="0"/>
                        </a:rPr>
                        <a:t>实际使用金额</a:t>
                      </a:r>
                      <a:endParaRPr lang="zh-CN" altLang="en-US" sz="1200">
                        <a:latin typeface="Verdana" panose="020B0604030504040204" pitchFamily="34" charset="0"/>
                      </a:endParaRPr>
                    </a:p>
                  </a:txBody>
                  <a:tcPr marL="91439" marR="91439" marT="45691" marB="4569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200">
                          <a:latin typeface="Verdana" panose="020B0604030504040204" pitchFamily="34" charset="0"/>
                        </a:rPr>
                        <a:t>项目</a:t>
                      </a:r>
                      <a:r>
                        <a:rPr lang="en-US" altLang="zh-CN" sz="1200">
                          <a:latin typeface="Verdana" panose="020B0604030504040204" pitchFamily="34" charset="0"/>
                        </a:rPr>
                        <a:t>(</a:t>
                      </a:r>
                      <a:r>
                        <a:rPr lang="zh-CN" altLang="en-US" sz="1200">
                          <a:latin typeface="Verdana" panose="020B0604030504040204" pitchFamily="34" charset="0"/>
                        </a:rPr>
                        <a:t>个</a:t>
                      </a:r>
                      <a:r>
                        <a:rPr lang="en-US" altLang="zh-CN" sz="1200">
                          <a:latin typeface="Verdana" panose="020B0604030504040204" pitchFamily="34" charset="0"/>
                        </a:rPr>
                        <a:t>)</a:t>
                      </a:r>
                      <a:endParaRPr lang="zh-CN" altLang="en-US" sz="1200">
                        <a:latin typeface="Verdana" panose="020B0604030504040204" pitchFamily="34" charset="0"/>
                      </a:endParaRPr>
                    </a:p>
                  </a:txBody>
                  <a:tcPr marL="91439" marR="91439" marT="45691" marB="4569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200">
                          <a:latin typeface="Verdana" panose="020B0604030504040204" pitchFamily="34" charset="0"/>
                        </a:rPr>
                        <a:t>实际使用金额</a:t>
                      </a:r>
                      <a:endParaRPr lang="zh-CN" altLang="en-US" sz="1200">
                        <a:latin typeface="Verdana" panose="020B0604030504040204" pitchFamily="34" charset="0"/>
                      </a:endParaRPr>
                    </a:p>
                  </a:txBody>
                  <a:tcPr marL="91439" marR="91439" marT="45691" marB="45691">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
        <p:nvSpPr>
          <p:cNvPr id="82024" name="矩形 1"/>
          <p:cNvSpPr/>
          <p:nvPr/>
        </p:nvSpPr>
        <p:spPr>
          <a:xfrm>
            <a:off x="1692275" y="1125538"/>
            <a:ext cx="6408738" cy="368300"/>
          </a:xfrm>
          <a:prstGeom prst="rect">
            <a:avLst/>
          </a:prstGeom>
          <a:noFill/>
          <a:ln w="9525">
            <a:noFill/>
          </a:ln>
        </p:spPr>
        <p:txBody>
          <a:bodyPr>
            <a:spAutoFit/>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0" lvl="0" indent="0" algn="ctr" eaLnBrk="1" hangingPunct="1">
              <a:spcBef>
                <a:spcPct val="0"/>
              </a:spcBef>
              <a:buClrTx/>
              <a:buSzTx/>
              <a:buFontTx/>
              <a:buNone/>
            </a:pPr>
            <a:r>
              <a:rPr lang="zh-CN" altLang="en-US" sz="1800" b="1"/>
              <a:t>表</a:t>
            </a:r>
            <a:r>
              <a:rPr lang="en-US" altLang="zh-CN" sz="1800" b="1"/>
              <a:t>9-14  </a:t>
            </a:r>
            <a:r>
              <a:rPr lang="zh-CN" altLang="en-US" sz="1800" b="1"/>
              <a:t>中国利用外资统计简表金额</a:t>
            </a:r>
            <a:r>
              <a:rPr lang="en-US" altLang="zh-CN" sz="1800" b="1"/>
              <a:t>            </a:t>
            </a:r>
            <a:r>
              <a:rPr lang="zh-CN" altLang="en-US" sz="1800" b="1"/>
              <a:t>单位：亿美元</a:t>
            </a:r>
            <a:endParaRPr lang="zh-CN" altLang="zh-CN" sz="1800" b="1"/>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2945" name="标题 1"/>
          <p:cNvSpPr>
            <a:spLocks noGrp="1"/>
          </p:cNvSpPr>
          <p:nvPr>
            <p:ph type="title"/>
          </p:nvPr>
        </p:nvSpPr>
        <p:spPr/>
        <p:txBody>
          <a:bodyPr vert="horz" wrap="square" lIns="91440" tIns="45720" rIns="91440" bIns="45720" anchor="b"/>
          <a:p>
            <a:endParaRPr lang="zh-CN" altLang="en-US"/>
          </a:p>
        </p:txBody>
      </p:sp>
      <p:sp>
        <p:nvSpPr>
          <p:cNvPr id="82946" name="内容占位符 2"/>
          <p:cNvSpPr txBox="1"/>
          <p:nvPr/>
        </p:nvSpPr>
        <p:spPr>
          <a:xfrm>
            <a:off x="1000125" y="1571625"/>
            <a:ext cx="7929563" cy="5000625"/>
          </a:xfrm>
          <a:prstGeom prst="rect">
            <a:avLst/>
          </a:prstGeom>
          <a:noFill/>
          <a:ln w="9525">
            <a:noFill/>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42900" lvl="0" indent="-342900"/>
            <a:r>
              <a:rPr lang="en-US" altLang="zh-CN" sz="2400"/>
              <a:t>2.</a:t>
            </a:r>
            <a:r>
              <a:rPr lang="zh-CN" altLang="zh-CN" sz="2400"/>
              <a:t>外资构成统计</a:t>
            </a:r>
            <a:endParaRPr lang="en-US" altLang="zh-CN" sz="2400"/>
          </a:p>
          <a:p>
            <a:pPr marL="342900" lvl="0" indent="-342900">
              <a:buNone/>
            </a:pPr>
            <a:r>
              <a:rPr lang="en-US" altLang="en-US" sz="1800"/>
              <a:t>    </a:t>
            </a:r>
            <a:r>
              <a:rPr lang="en-US" altLang="zh-CN" sz="1800"/>
              <a:t>(1)</a:t>
            </a:r>
            <a:r>
              <a:rPr lang="zh-CN" altLang="zh-CN" sz="1800" b="1"/>
              <a:t>外资来源结构统计</a:t>
            </a:r>
            <a:endParaRPr lang="en-US" altLang="zh-CN" sz="1800" b="1"/>
          </a:p>
          <a:p>
            <a:pPr marL="342900" lvl="0" indent="-342900">
              <a:buFontTx/>
              <a:buNone/>
            </a:pPr>
            <a:r>
              <a:rPr lang="zh-CN" altLang="en-US" sz="1800"/>
              <a:t>     利用外资按投资来源分为对外借款、外商直接投资和外商其它投资三部分</a:t>
            </a:r>
            <a:r>
              <a:rPr lang="en-US" altLang="zh-CN" sz="1800"/>
              <a:t> (2)</a:t>
            </a:r>
            <a:r>
              <a:rPr lang="zh-CN" altLang="zh-CN" sz="1800" b="1"/>
              <a:t>外资行业结构统计</a:t>
            </a:r>
            <a:endParaRPr lang="en-US" altLang="zh-CN" sz="1800" b="1"/>
          </a:p>
          <a:p>
            <a:pPr marL="342900" lvl="0" indent="-342900">
              <a:buFontTx/>
              <a:buNone/>
            </a:pPr>
            <a:r>
              <a:rPr lang="en-US" altLang="en-US" sz="1800"/>
              <a:t>    </a:t>
            </a:r>
            <a:r>
              <a:rPr lang="en-US" altLang="zh-CN" sz="1800"/>
              <a:t>(3)</a:t>
            </a:r>
            <a:r>
              <a:rPr lang="zh-CN" altLang="zh-CN" sz="1800" b="1"/>
              <a:t>外资使用地区结构统计</a:t>
            </a:r>
            <a:endParaRPr lang="en-US" altLang="zh-CN" sz="1800" b="1"/>
          </a:p>
          <a:p>
            <a:pPr marL="342900" lvl="0" indent="-342900">
              <a:buFontTx/>
              <a:buNone/>
            </a:pPr>
            <a:r>
              <a:rPr lang="en-US" altLang="en-US" sz="1800"/>
              <a:t>    </a:t>
            </a:r>
            <a:r>
              <a:rPr lang="en-US" altLang="zh-CN" sz="1800"/>
              <a:t>(4)</a:t>
            </a:r>
            <a:r>
              <a:rPr lang="zh-CN" altLang="zh-CN" sz="1800" b="1"/>
              <a:t>外资来源地统计</a:t>
            </a:r>
            <a:endParaRPr lang="en-US" altLang="zh-CN" sz="1800" b="1"/>
          </a:p>
          <a:p>
            <a:pPr marL="342900" lvl="0" indent="-342900">
              <a:buFontTx/>
              <a:buNone/>
            </a:pPr>
            <a:endParaRPr lang="zh-CN" altLang="zh-CN" sz="1800" b="1"/>
          </a:p>
          <a:p>
            <a:pPr marL="342900" lvl="0" indent="-342900">
              <a:buFontTx/>
              <a:buNone/>
            </a:pPr>
            <a:endParaRPr lang="zh-CN" altLang="zh-CN" sz="1800" b="1"/>
          </a:p>
          <a:p>
            <a:pPr marL="342900" lvl="0" indent="-342900">
              <a:buFontTx/>
              <a:buNone/>
            </a:pPr>
            <a:r>
              <a:rPr lang="zh-CN" altLang="en-US" sz="1800"/>
              <a:t>     </a:t>
            </a:r>
            <a:endParaRPr lang="en-US" altLang="zh-CN" sz="1800"/>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3969" name="标题 1"/>
          <p:cNvSpPr>
            <a:spLocks noGrp="1"/>
          </p:cNvSpPr>
          <p:nvPr>
            <p:ph type="title"/>
          </p:nvPr>
        </p:nvSpPr>
        <p:spPr/>
        <p:txBody>
          <a:bodyPr vert="horz" wrap="square" lIns="91440" tIns="45720" rIns="91440" bIns="45720" anchor="b"/>
          <a:p>
            <a:endParaRPr lang="zh-CN" altLang="en-US"/>
          </a:p>
        </p:txBody>
      </p:sp>
      <p:sp>
        <p:nvSpPr>
          <p:cNvPr id="83970" name="内容占位符 2"/>
          <p:cNvSpPr txBox="1"/>
          <p:nvPr/>
        </p:nvSpPr>
        <p:spPr>
          <a:xfrm>
            <a:off x="1000125" y="1571625"/>
            <a:ext cx="7929563" cy="417513"/>
          </a:xfrm>
          <a:prstGeom prst="rect">
            <a:avLst/>
          </a:prstGeom>
          <a:noFill/>
          <a:ln w="9525">
            <a:noFill/>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42900" lvl="0" indent="-342900">
              <a:buFont typeface="Arial" panose="020B0604020202020204" pitchFamily="34" charset="0"/>
              <a:buNone/>
            </a:pPr>
            <a:r>
              <a:rPr lang="en-US" altLang="en-US" sz="1600" b="1"/>
              <a:t>          </a:t>
            </a:r>
            <a:r>
              <a:rPr lang="zh-CN" altLang="en-US" sz="1600" b="1"/>
              <a:t>表</a:t>
            </a:r>
            <a:r>
              <a:rPr lang="en-US" altLang="zh-CN" sz="1600" b="1"/>
              <a:t>9-15 </a:t>
            </a:r>
            <a:r>
              <a:rPr lang="zh-CN" altLang="en-US" sz="1600" b="1"/>
              <a:t>中国对外直接投资净额行业结构</a:t>
            </a:r>
            <a:r>
              <a:rPr lang="en-US" altLang="zh-CN" sz="1600" b="1"/>
              <a:t>         </a:t>
            </a:r>
            <a:r>
              <a:rPr lang="zh-CN" altLang="en-US" sz="1600" b="1"/>
              <a:t>单位：万美元</a:t>
            </a:r>
            <a:endParaRPr lang="zh-CN" altLang="en-US" sz="1600"/>
          </a:p>
        </p:txBody>
      </p:sp>
      <p:graphicFrame>
        <p:nvGraphicFramePr>
          <p:cNvPr id="83971" name="表格 83970"/>
          <p:cNvGraphicFramePr/>
          <p:nvPr>
            <p:custDataLst>
              <p:tags r:id="rId1"/>
            </p:custDataLst>
          </p:nvPr>
        </p:nvGraphicFramePr>
        <p:xfrm>
          <a:off x="976313" y="1989138"/>
          <a:ext cx="7500938" cy="3825875"/>
        </p:xfrm>
        <a:graphic>
          <a:graphicData uri="http://schemas.openxmlformats.org/drawingml/2006/table">
            <a:tbl>
              <a:tblPr/>
              <a:tblGrid>
                <a:gridCol w="2206625"/>
                <a:gridCol w="1323975"/>
                <a:gridCol w="1322388"/>
                <a:gridCol w="1323975"/>
                <a:gridCol w="1323975"/>
              </a:tblGrid>
              <a:tr h="371475">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b="1">
                        <a:latin typeface="Verdana" panose="020B0604030504040204" pitchFamily="34" charset="0"/>
                      </a:endParaRPr>
                    </a:p>
                    <a:p>
                      <a:pPr lvl="0" algn="ctr" eaLnBrk="1" hangingPunct="1">
                        <a:buNone/>
                      </a:pPr>
                      <a:r>
                        <a:rPr lang="zh-CN" altLang="en-US" b="1">
                          <a:latin typeface="Verdana" panose="020B0604030504040204" pitchFamily="34" charset="0"/>
                        </a:rPr>
                        <a:t>行业</a:t>
                      </a:r>
                      <a:endParaRPr lang="zh-CN" altLang="en-US" b="1">
                        <a:latin typeface="Verdana" panose="020B0604030504040204" pitchFamily="34" charset="0"/>
                      </a:endParaRPr>
                    </a:p>
                  </a:txBody>
                  <a:tcPr marL="91439" marR="91439" marT="45710" marB="4571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b="1">
                          <a:solidFill>
                            <a:srgbClr val="FF0000"/>
                          </a:solidFill>
                          <a:latin typeface="Verdana" panose="020B0604030504040204" pitchFamily="34" charset="0"/>
                        </a:rPr>
                        <a:t>2018</a:t>
                      </a:r>
                      <a:endParaRPr lang="en-US" altLang="zh-CN" b="1">
                        <a:solidFill>
                          <a:srgbClr val="FF0000"/>
                        </a:solidFill>
                        <a:latin typeface="Verdana" panose="020B0604030504040204" pitchFamily="34" charset="0"/>
                      </a:endParaRPr>
                    </a:p>
                  </a:txBody>
                  <a:tcPr marL="91439" marR="91439" marT="45710" marB="4571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b="1">
                          <a:solidFill>
                            <a:srgbClr val="FF0000"/>
                          </a:solidFill>
                          <a:latin typeface="Verdana" panose="020B0604030504040204" pitchFamily="34" charset="0"/>
                        </a:rPr>
                        <a:t>2019</a:t>
                      </a:r>
                      <a:endParaRPr lang="en-US" altLang="zh-CN" b="1">
                        <a:solidFill>
                          <a:srgbClr val="FF0000"/>
                        </a:solidFill>
                        <a:latin typeface="Verdana" panose="020B0604030504040204" pitchFamily="34" charset="0"/>
                      </a:endParaRPr>
                    </a:p>
                  </a:txBody>
                  <a:tcPr marL="91439" marR="91439" marT="45710" marB="4571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r>
              <a:tr h="371475">
                <a:tc vMerge="1">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B w="12700" cap="flat" cmpd="sng">
                      <a:solidFill>
                        <a:schemeClr val="tx1"/>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a:latin typeface="Verdana" panose="020B0604030504040204" pitchFamily="34" charset="0"/>
                        </a:rPr>
                        <a:t>总额</a:t>
                      </a:r>
                      <a:endParaRPr lang="zh-CN" altLang="en-US">
                        <a:latin typeface="Verdana" panose="020B0604030504040204" pitchFamily="34" charset="0"/>
                      </a:endParaRPr>
                    </a:p>
                  </a:txBody>
                  <a:tcPr marL="91439" marR="91439" marT="45710" marB="4571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a:latin typeface="Verdana" panose="020B0604030504040204" pitchFamily="34" charset="0"/>
                        </a:rPr>
                        <a:t>占比</a:t>
                      </a:r>
                      <a:r>
                        <a:rPr lang="en-US" altLang="zh-CN">
                          <a:latin typeface="Verdana" panose="020B0604030504040204" pitchFamily="34" charset="0"/>
                        </a:rPr>
                        <a:t>(%)</a:t>
                      </a:r>
                      <a:endParaRPr lang="zh-CN" altLang="en-US">
                        <a:latin typeface="Verdana" panose="020B0604030504040204" pitchFamily="34" charset="0"/>
                      </a:endParaRPr>
                    </a:p>
                  </a:txBody>
                  <a:tcPr marL="91439" marR="91439" marT="45710" marB="4571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a:latin typeface="Verdana" panose="020B0604030504040204" pitchFamily="34" charset="0"/>
                        </a:rPr>
                        <a:t>总额</a:t>
                      </a:r>
                      <a:endParaRPr lang="zh-CN" altLang="en-US">
                        <a:latin typeface="Verdana" panose="020B0604030504040204" pitchFamily="34" charset="0"/>
                      </a:endParaRPr>
                    </a:p>
                  </a:txBody>
                  <a:tcPr marL="91439" marR="91439" marT="45710" marB="4571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a:latin typeface="Verdana" panose="020B0604030504040204" pitchFamily="34" charset="0"/>
                        </a:rPr>
                        <a:t>占比</a:t>
                      </a:r>
                      <a:r>
                        <a:rPr lang="en-US" altLang="zh-CN">
                          <a:latin typeface="Verdana" panose="020B0604030504040204" pitchFamily="34" charset="0"/>
                        </a:rPr>
                        <a:t>(%)</a:t>
                      </a:r>
                      <a:endParaRPr lang="zh-CN" altLang="en-US">
                        <a:latin typeface="Verdana" panose="020B0604030504040204" pitchFamily="34" charset="0"/>
                      </a:endParaRPr>
                    </a:p>
                  </a:txBody>
                  <a:tcPr marL="91439" marR="91439" marT="45710" marB="45710">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400">
                          <a:solidFill>
                            <a:srgbClr val="000000"/>
                          </a:solidFill>
                          <a:latin typeface="Times New Roman" panose="02020603050405020304" pitchFamily="18" charset="0"/>
                        </a:rPr>
                        <a:t>总 计</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11758620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11956156</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400">
                          <a:solidFill>
                            <a:srgbClr val="000000"/>
                          </a:solidFill>
                          <a:latin typeface="Times New Roman" panose="02020603050405020304" pitchFamily="18" charset="0"/>
                        </a:rPr>
                        <a:t>农、林、牧、渔业</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180003</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1.53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152227</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1.27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400">
                          <a:solidFill>
                            <a:srgbClr val="000000"/>
                          </a:solidFill>
                          <a:latin typeface="Times New Roman" panose="02020603050405020304" pitchFamily="18" charset="0"/>
                        </a:rPr>
                        <a:t>采矿业</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36495</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0.31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56222</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0.47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400">
                          <a:solidFill>
                            <a:srgbClr val="000000"/>
                          </a:solidFill>
                          <a:latin typeface="Times New Roman" panose="02020603050405020304" pitchFamily="18" charset="0"/>
                        </a:rPr>
                        <a:t>制造业</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4555498</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38.74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3993872</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33.40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4270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400">
                          <a:solidFill>
                            <a:srgbClr val="000000"/>
                          </a:solidFill>
                          <a:latin typeface="Times New Roman" panose="02020603050405020304" pitchFamily="18" charset="0"/>
                        </a:rPr>
                        <a:t>电力、燃气及水的生产和供应业</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242910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2.07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220290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1.84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400">
                          <a:solidFill>
                            <a:srgbClr val="000000"/>
                          </a:solidFill>
                          <a:latin typeface="Times New Roman" panose="02020603050405020304" pitchFamily="18" charset="0"/>
                        </a:rPr>
                        <a:t>建筑业</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121983</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1.04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123949</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56.27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400">
                          <a:solidFill>
                            <a:srgbClr val="000000"/>
                          </a:solidFill>
                          <a:latin typeface="Times New Roman" panose="02020603050405020304" pitchFamily="18" charset="0"/>
                        </a:rPr>
                        <a:t>交通运输、仓储和邮政业</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421738</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3.59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445559</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3.73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42703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400">
                          <a:solidFill>
                            <a:srgbClr val="000000"/>
                          </a:solidFill>
                          <a:latin typeface="Times New Roman" panose="02020603050405020304" pitchFamily="18" charset="0"/>
                        </a:rPr>
                        <a:t>信息传输、计算机服务和软件业</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288056</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2.45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275511</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2.30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4993" name="标题 1"/>
          <p:cNvSpPr>
            <a:spLocks noGrp="1"/>
          </p:cNvSpPr>
          <p:nvPr>
            <p:ph type="title"/>
          </p:nvPr>
        </p:nvSpPr>
        <p:spPr/>
        <p:txBody>
          <a:bodyPr vert="horz" wrap="square" lIns="91440" tIns="45720" rIns="91440" bIns="45720" anchor="b"/>
          <a:p>
            <a:endParaRPr lang="zh-CN" altLang="en-US"/>
          </a:p>
        </p:txBody>
      </p:sp>
      <p:graphicFrame>
        <p:nvGraphicFramePr>
          <p:cNvPr id="84994" name="表格 84993"/>
          <p:cNvGraphicFramePr/>
          <p:nvPr/>
        </p:nvGraphicFramePr>
        <p:xfrm>
          <a:off x="1182688" y="1628775"/>
          <a:ext cx="7500938" cy="4624388"/>
        </p:xfrm>
        <a:graphic>
          <a:graphicData uri="http://schemas.openxmlformats.org/drawingml/2006/table">
            <a:tbl>
              <a:tblPr/>
              <a:tblGrid>
                <a:gridCol w="2206625"/>
                <a:gridCol w="1323975"/>
                <a:gridCol w="1322388"/>
                <a:gridCol w="1323975"/>
                <a:gridCol w="1323975"/>
              </a:tblGrid>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400" b="1">
                          <a:solidFill>
                            <a:srgbClr val="000000"/>
                          </a:solidFill>
                          <a:latin typeface="Times New Roman" panose="02020603050405020304" pitchFamily="18" charset="0"/>
                        </a:rPr>
                        <a:t>批发和零售业</a:t>
                      </a:r>
                      <a:endParaRPr lang="zh-CN" altLang="zh-CN" sz="1400" b="1">
                        <a:solidFill>
                          <a:srgbClr val="FFFFFF"/>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1151099</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9.79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946340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7.92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400">
                          <a:solidFill>
                            <a:srgbClr val="000000"/>
                          </a:solidFill>
                          <a:latin typeface="Times New Roman" panose="02020603050405020304" pitchFamily="18" charset="0"/>
                        </a:rPr>
                        <a:t>住宿和餐饮业</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77181</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0.66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65021</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0.54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400">
                          <a:solidFill>
                            <a:srgbClr val="000000"/>
                          </a:solidFill>
                          <a:latin typeface="Times New Roman" panose="02020603050405020304" pitchFamily="18" charset="0"/>
                        </a:rPr>
                        <a:t>金融业</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233046</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1.98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418216</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3.50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400">
                          <a:solidFill>
                            <a:srgbClr val="000000"/>
                          </a:solidFill>
                          <a:latin typeface="Times New Roman" panose="02020603050405020304" pitchFamily="18" charset="0"/>
                        </a:rPr>
                        <a:t>房地产业</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2879807</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24.49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3462611</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28.96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400">
                          <a:solidFill>
                            <a:srgbClr val="000000"/>
                          </a:solidFill>
                          <a:latin typeface="Times New Roman" panose="02020603050405020304" pitchFamily="18" charset="0"/>
                        </a:rPr>
                        <a:t>租赁和商务服务业</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1036158</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8.81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1248588</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10.44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4270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400">
                          <a:solidFill>
                            <a:srgbClr val="000000"/>
                          </a:solidFill>
                          <a:latin typeface="Times New Roman" panose="02020603050405020304" pitchFamily="18" charset="0"/>
                        </a:rPr>
                        <a:t>科学研究、技术服务和地质勘查业</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275026</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2.34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325466</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2.72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427037">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400">
                          <a:solidFill>
                            <a:srgbClr val="000000"/>
                          </a:solidFill>
                          <a:latin typeface="Times New Roman" panose="02020603050405020304" pitchFamily="18" charset="0"/>
                        </a:rPr>
                        <a:t>水利、环境和公共设施管理业</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     103586</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0.88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57349</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0.48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400">
                          <a:solidFill>
                            <a:srgbClr val="000000"/>
                          </a:solidFill>
                          <a:latin typeface="Times New Roman" panose="02020603050405020304" pitchFamily="18" charset="0"/>
                        </a:rPr>
                        <a:t>居民服务和其他服务业</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65693</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0.56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71813</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0.60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400">
                          <a:solidFill>
                            <a:srgbClr val="000000"/>
                          </a:solidFill>
                          <a:latin typeface="Times New Roman" panose="02020603050405020304" pitchFamily="18" charset="0"/>
                        </a:rPr>
                        <a:t>教育</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1822</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    0.02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2097</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0.02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427038">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400">
                          <a:solidFill>
                            <a:srgbClr val="000000"/>
                          </a:solidFill>
                          <a:latin typeface="Times New Roman" panose="02020603050405020304" pitchFamily="18" charset="0"/>
                        </a:rPr>
                        <a:t>卫生、社会保障和社会福利业</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6435</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0.05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7757</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0.06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400">
                          <a:solidFill>
                            <a:srgbClr val="000000"/>
                          </a:solidFill>
                          <a:latin typeface="Times New Roman" panose="02020603050405020304" pitchFamily="18" charset="0"/>
                        </a:rPr>
                        <a:t>文化、体育和娱乐业</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82079</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0.70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82338</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0.69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400">
                          <a:solidFill>
                            <a:srgbClr val="000000"/>
                          </a:solidFill>
                          <a:latin typeface="Times New Roman" panose="02020603050405020304" pitchFamily="18" charset="0"/>
                        </a:rPr>
                        <a:t>公共管理和社会组织</a:t>
                      </a:r>
                      <a:endParaRPr lang="zh-CN" altLang="zh-CN" sz="14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5</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0.00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930</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400">
                          <a:solidFill>
                            <a:srgbClr val="FF0000"/>
                          </a:solidFill>
                          <a:latin typeface="宋体" panose="02010600030101010101" pitchFamily="2" charset="-122"/>
                        </a:rPr>
                        <a:t>0.01 </a:t>
                      </a:r>
                      <a:endParaRPr lang="en-US" altLang="zh-CN" sz="14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1505" name="内容占位符 2"/>
          <p:cNvSpPr txBox="1"/>
          <p:nvPr/>
        </p:nvSpPr>
        <p:spPr>
          <a:xfrm>
            <a:off x="1403350" y="1500188"/>
            <a:ext cx="7526338" cy="5072062"/>
          </a:xfrm>
          <a:prstGeom prst="rect">
            <a:avLst/>
          </a:prstGeom>
          <a:noFill/>
          <a:ln w="9525">
            <a:noFill/>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42900" lvl="0" indent="-342900">
              <a:buFontTx/>
              <a:buNone/>
            </a:pPr>
            <a:r>
              <a:rPr lang="zh-CN" altLang="en-US" sz="2600"/>
              <a:t>三、对外金融统计的任务</a:t>
            </a:r>
            <a:endParaRPr lang="zh-CN" altLang="en-US" sz="2600">
              <a:solidFill>
                <a:srgbClr val="00B050"/>
              </a:solidFill>
            </a:endParaRPr>
          </a:p>
          <a:p>
            <a:pPr marL="342900" lvl="0" indent="-342900">
              <a:buFontTx/>
              <a:buNone/>
            </a:pPr>
            <a:r>
              <a:rPr lang="en-US" altLang="en-US" sz="2000"/>
              <a:t>    </a:t>
            </a:r>
            <a:r>
              <a:rPr lang="zh-CN" altLang="en-US" sz="2000"/>
              <a:t>对外金融统计的基本任务是：准确、及时、全面、系统地反映我国的国际收支、对外贸易、利用外资和对外投资等情况，总结经验，分析研究存在的问题，并提出改进措施，为国家宏观经济管理和加快对外贸易政策的制定提供所需要的数据资料。</a:t>
            </a:r>
            <a:endParaRPr lang="zh-CN" altLang="en-US" sz="2000"/>
          </a:p>
          <a:p>
            <a:pPr marL="342900" lvl="0" indent="-342900">
              <a:buFontTx/>
              <a:buNone/>
            </a:pPr>
            <a:endParaRPr lang="zh-CN" altLang="en-US" sz="2000"/>
          </a:p>
          <a:p>
            <a:pPr marL="342900" lvl="0" indent="-342900">
              <a:buFontTx/>
              <a:buNone/>
            </a:pPr>
            <a:endParaRPr lang="zh-CN" altLang="zh-CN" sz="2400"/>
          </a:p>
          <a:p>
            <a:pPr marL="342900" lvl="0" indent="-342900">
              <a:buNone/>
            </a:pPr>
            <a:endParaRPr lang="zh-CN" altLang="en-US"/>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6017" name="内容占位符 2"/>
          <p:cNvSpPr>
            <a:spLocks noGrp="1"/>
          </p:cNvSpPr>
          <p:nvPr>
            <p:ph idx="1"/>
          </p:nvPr>
        </p:nvSpPr>
        <p:spPr>
          <a:xfrm>
            <a:off x="1285875" y="1143000"/>
            <a:ext cx="7313613" cy="428625"/>
          </a:xfrm>
        </p:spPr>
        <p:txBody>
          <a:bodyPr vert="horz" wrap="square" lIns="91440" tIns="45720" rIns="91440" bIns="45720" anchor="t"/>
          <a:p>
            <a:pPr algn="ctr">
              <a:buNone/>
            </a:pPr>
            <a:r>
              <a:rPr lang="en-US" altLang="zh-CN" sz="1800" b="1"/>
              <a:t>     </a:t>
            </a:r>
            <a:r>
              <a:rPr lang="zh-CN" altLang="en-US" sz="1800" b="1"/>
              <a:t>表</a:t>
            </a:r>
            <a:r>
              <a:rPr lang="en-US" altLang="zh-CN" sz="1800" b="1"/>
              <a:t>9-14  </a:t>
            </a:r>
            <a:r>
              <a:rPr lang="zh-CN" altLang="en-US" sz="1800" b="1"/>
              <a:t>中国利用外资的外资来源结构</a:t>
            </a:r>
            <a:r>
              <a:rPr lang="en-US" altLang="zh-CN" sz="1800" b="1"/>
              <a:t>           </a:t>
            </a:r>
            <a:r>
              <a:rPr lang="zh-CN" altLang="en-US" sz="1800" b="1"/>
              <a:t>金额单位：亿美元</a:t>
            </a:r>
            <a:endParaRPr lang="zh-CN" altLang="en-US" sz="1800"/>
          </a:p>
        </p:txBody>
      </p:sp>
      <p:graphicFrame>
        <p:nvGraphicFramePr>
          <p:cNvPr id="86018" name="表格 86017"/>
          <p:cNvGraphicFramePr/>
          <p:nvPr>
            <p:custDataLst>
              <p:tags r:id="rId1"/>
            </p:custDataLst>
          </p:nvPr>
        </p:nvGraphicFramePr>
        <p:xfrm>
          <a:off x="1071563" y="1500188"/>
          <a:ext cx="7500938" cy="4799013"/>
        </p:xfrm>
        <a:graphic>
          <a:graphicData uri="http://schemas.openxmlformats.org/drawingml/2006/table">
            <a:tbl>
              <a:tblPr/>
              <a:tblGrid>
                <a:gridCol w="1704975"/>
                <a:gridCol w="1704975"/>
                <a:gridCol w="1022350"/>
                <a:gridCol w="1022350"/>
                <a:gridCol w="1023938"/>
                <a:gridCol w="1022350"/>
              </a:tblGrid>
              <a:tr h="371475">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b="1">
                        <a:latin typeface="Verdana" panose="020B0604030504040204" pitchFamily="34" charset="0"/>
                      </a:endParaRPr>
                    </a:p>
                    <a:p>
                      <a:pPr lvl="0" algn="ctr" eaLnBrk="1" hangingPunct="1">
                        <a:buNone/>
                      </a:pPr>
                      <a:r>
                        <a:rPr lang="zh-CN" altLang="en-US" b="1">
                          <a:latin typeface="Verdana" panose="020B0604030504040204" pitchFamily="34" charset="0"/>
                        </a:rPr>
                        <a:t>年份</a:t>
                      </a:r>
                      <a:endParaRPr lang="zh-CN" altLang="en-US" b="1">
                        <a:latin typeface="Verdana" panose="020B0604030504040204" pitchFamily="34" charset="0"/>
                      </a:endParaRPr>
                    </a:p>
                  </a:txBody>
                  <a:tcPr marL="91439" marR="91439" marT="45714" marB="45714">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b="1">
                        <a:latin typeface="Verdana" panose="020B0604030504040204" pitchFamily="34" charset="0"/>
                      </a:endParaRPr>
                    </a:p>
                    <a:p>
                      <a:pPr lvl="0" algn="ctr" eaLnBrk="1" hangingPunct="1">
                        <a:buNone/>
                      </a:pPr>
                      <a:r>
                        <a:rPr lang="zh-CN" altLang="en-US" b="1">
                          <a:latin typeface="Verdana" panose="020B0604030504040204" pitchFamily="34" charset="0"/>
                        </a:rPr>
                        <a:t>金额总计</a:t>
                      </a:r>
                      <a:endParaRPr lang="zh-CN" altLang="en-US" b="1">
                        <a:latin typeface="Verdana" panose="020B0604030504040204" pitchFamily="34" charset="0"/>
                      </a:endParaRPr>
                    </a:p>
                  </a:txBody>
                  <a:tcPr marL="91439" marR="91439" marT="45714" marB="45714">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b="1">
                          <a:latin typeface="Verdana" panose="020B0604030504040204" pitchFamily="34" charset="0"/>
                        </a:rPr>
                        <a:t>外商直接投资金额</a:t>
                      </a:r>
                      <a:endParaRPr lang="zh-CN" altLang="en-US" b="1">
                        <a:latin typeface="Verdana" panose="020B0604030504040204" pitchFamily="34" charset="0"/>
                      </a:endParaRPr>
                    </a:p>
                  </a:txBody>
                  <a:tcPr marL="91439" marR="91439" marT="45714" marB="45714">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b="1">
                          <a:latin typeface="Verdana" panose="020B0604030504040204" pitchFamily="34" charset="0"/>
                        </a:rPr>
                        <a:t>外商其他投资额</a:t>
                      </a:r>
                      <a:endParaRPr lang="zh-CN" altLang="en-US" b="1">
                        <a:latin typeface="Verdana" panose="020B0604030504040204" pitchFamily="34" charset="0"/>
                      </a:endParaRPr>
                    </a:p>
                  </a:txBody>
                  <a:tcPr marL="91439" marR="91439" marT="45714" marB="45714">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r>
              <a:tr h="371475">
                <a:tc vMerge="1">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B w="12700" cap="flat" cmpd="sng">
                      <a:solidFill>
                        <a:schemeClr val="tx1"/>
                      </a:solidFill>
                      <a:prstDash val="solid"/>
                      <a:headEnd type="none" w="med" len="med"/>
                      <a:tailEnd type="none" w="med" len="med"/>
                    </a:lnB>
                  </a:tcPr>
                </a:tc>
                <a:tc vMerge="1">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B w="12700" cap="flat" cmpd="sng">
                      <a:solidFill>
                        <a:schemeClr val="tx1"/>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a:latin typeface="Verdana" panose="020B0604030504040204" pitchFamily="34" charset="0"/>
                        </a:rPr>
                        <a:t>总额</a:t>
                      </a:r>
                      <a:endParaRPr lang="zh-CN" altLang="en-US">
                        <a:latin typeface="Verdana" panose="020B0604030504040204" pitchFamily="34" charset="0"/>
                      </a:endParaRPr>
                    </a:p>
                  </a:txBody>
                  <a:tcPr marL="91439" marR="91439" marT="45714" marB="45714">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a:latin typeface="Verdana" panose="020B0604030504040204" pitchFamily="34" charset="0"/>
                        </a:rPr>
                        <a:t>占比</a:t>
                      </a:r>
                      <a:endParaRPr lang="zh-CN" altLang="en-US">
                        <a:latin typeface="Verdana" panose="020B0604030504040204" pitchFamily="34" charset="0"/>
                      </a:endParaRPr>
                    </a:p>
                  </a:txBody>
                  <a:tcPr marL="91439" marR="91439" marT="45714" marB="45714">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a:latin typeface="Verdana" panose="020B0604030504040204" pitchFamily="34" charset="0"/>
                        </a:rPr>
                        <a:t>总额</a:t>
                      </a:r>
                      <a:endParaRPr lang="zh-CN" altLang="en-US">
                        <a:latin typeface="Verdana" panose="020B0604030504040204" pitchFamily="34" charset="0"/>
                      </a:endParaRPr>
                    </a:p>
                  </a:txBody>
                  <a:tcPr marL="91439" marR="91439" marT="45714" marB="45714">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a:latin typeface="Verdana" panose="020B0604030504040204" pitchFamily="34" charset="0"/>
                        </a:rPr>
                        <a:t>占比</a:t>
                      </a:r>
                      <a:endParaRPr lang="zh-CN" altLang="en-US">
                        <a:latin typeface="Verdana" panose="020B0604030504040204" pitchFamily="34" charset="0"/>
                      </a:endParaRPr>
                    </a:p>
                  </a:txBody>
                  <a:tcPr marL="91439" marR="91439" marT="45714" marB="45714">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700">
                          <a:solidFill>
                            <a:srgbClr val="000000"/>
                          </a:solidFill>
                          <a:latin typeface="Times New Roman" panose="02020603050405020304" pitchFamily="18" charset="0"/>
                        </a:rPr>
                        <a:t>合同利用外资额</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8921.55</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8656.83</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700">
                          <a:solidFill>
                            <a:srgbClr val="000000"/>
                          </a:solidFill>
                          <a:latin typeface="Times New Roman" panose="02020603050405020304" pitchFamily="18" charset="0"/>
                        </a:rPr>
                        <a:t>　</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264.71</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700">
                          <a:solidFill>
                            <a:srgbClr val="000000"/>
                          </a:solidFill>
                          <a:latin typeface="Times New Roman" panose="02020603050405020304" pitchFamily="18" charset="0"/>
                        </a:rPr>
                        <a:t>　</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2002</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711.3</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623.8</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87.70%</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87.5</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12.30%</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2003</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719.76</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691.95</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96.14%</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27.81</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3.86%</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2004</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847.51</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827.68</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97.66%</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19.82</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2.34%</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41313">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2005</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1169.01</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1150.69</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98.43%</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18.32</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1.57%</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2006</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1565.88</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1534.79</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98.01%</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31.09</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1.99%</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2007</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1925.93</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1890.65</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98.17%</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35.28</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1.83%</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2008</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1982.16</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1937.27</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97.74%</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44.89</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2.26%</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700">
                          <a:solidFill>
                            <a:srgbClr val="000000"/>
                          </a:solidFill>
                          <a:latin typeface="Times New Roman" panose="02020603050405020304" pitchFamily="18" charset="0"/>
                        </a:rPr>
                        <a:t>实际使用外资额</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700">
                          <a:solidFill>
                            <a:srgbClr val="000000"/>
                          </a:solidFill>
                          <a:latin typeface="Times New Roman" panose="02020603050405020304" pitchFamily="18" charset="0"/>
                        </a:rPr>
                        <a:t>　</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700">
                          <a:solidFill>
                            <a:srgbClr val="000000"/>
                          </a:solidFill>
                          <a:latin typeface="Times New Roman" panose="02020603050405020304" pitchFamily="18" charset="0"/>
                        </a:rPr>
                        <a:t>　</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700">
                          <a:solidFill>
                            <a:srgbClr val="000000"/>
                          </a:solidFill>
                          <a:latin typeface="Times New Roman" panose="02020603050405020304" pitchFamily="18" charset="0"/>
                        </a:rPr>
                        <a:t>　</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700">
                          <a:solidFill>
                            <a:srgbClr val="000000"/>
                          </a:solidFill>
                          <a:latin typeface="Times New Roman" panose="02020603050405020304" pitchFamily="18" charset="0"/>
                        </a:rPr>
                        <a:t>　</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700">
                          <a:solidFill>
                            <a:srgbClr val="000000"/>
                          </a:solidFill>
                          <a:latin typeface="Times New Roman" panose="02020603050405020304" pitchFamily="18" charset="0"/>
                        </a:rPr>
                        <a:t>　</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2009</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FF0000"/>
                          </a:solidFill>
                          <a:latin typeface="宋体" panose="02010600030101010101" pitchFamily="2" charset="-122"/>
                        </a:rPr>
                        <a:t>640.72</a:t>
                      </a:r>
                      <a:endParaRPr lang="en-US" altLang="zh-CN" sz="17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FF0000"/>
                          </a:solidFill>
                          <a:latin typeface="宋体" panose="02010600030101010101" pitchFamily="2" charset="-122"/>
                        </a:rPr>
                        <a:t>606.30</a:t>
                      </a:r>
                      <a:endParaRPr lang="en-US" altLang="zh-CN" sz="17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FF0000"/>
                          </a:solidFill>
                          <a:latin typeface="宋体" panose="02010600030101010101" pitchFamily="2" charset="-122"/>
                        </a:rPr>
                        <a:t>94.63 </a:t>
                      </a:r>
                      <a:endParaRPr lang="en-US" altLang="zh-CN" sz="17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FF0000"/>
                          </a:solidFill>
                          <a:latin typeface="宋体" panose="02010600030101010101" pitchFamily="2" charset="-122"/>
                        </a:rPr>
                        <a:t>34.42</a:t>
                      </a:r>
                      <a:endParaRPr lang="en-US" altLang="zh-CN" sz="17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FF0000"/>
                          </a:solidFill>
                          <a:latin typeface="宋体" panose="02010600030101010101" pitchFamily="2" charset="-122"/>
                        </a:rPr>
                        <a:t>5.37 </a:t>
                      </a:r>
                      <a:endParaRPr lang="en-US" altLang="zh-CN" sz="17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000000"/>
                          </a:solidFill>
                          <a:latin typeface="宋体" panose="02010600030101010101" pitchFamily="2" charset="-122"/>
                        </a:rPr>
                        <a:t>2010</a:t>
                      </a:r>
                      <a:endParaRPr lang="zh-CN" altLang="zh-CN" sz="1700">
                        <a:solidFill>
                          <a:srgbClr val="000000"/>
                        </a:solidFill>
                        <a:latin typeface="Times New Roman" panose="02020603050405020304" pitchFamily="18" charset="0"/>
                        <a:ea typeface="Times New Roman" panose="02020603050405020304" pitchFamily="18" charset="0"/>
                      </a:endParaRPr>
                    </a:p>
                  </a:txBody>
                  <a:tcPr marL="68580" marR="6858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FF0000"/>
                          </a:solidFill>
                          <a:latin typeface="宋体" panose="02010600030101010101" pitchFamily="2" charset="-122"/>
                        </a:rPr>
                        <a:t>638.05</a:t>
                      </a:r>
                      <a:endParaRPr lang="en-US" altLang="zh-CN" sz="17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FF0000"/>
                          </a:solidFill>
                          <a:latin typeface="宋体" panose="02010600030101010101" pitchFamily="2" charset="-122"/>
                        </a:rPr>
                        <a:t>603.25</a:t>
                      </a:r>
                      <a:endParaRPr lang="en-US" altLang="zh-CN" sz="17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FF0000"/>
                          </a:solidFill>
                          <a:latin typeface="宋体" panose="02010600030101010101" pitchFamily="2" charset="-122"/>
                        </a:rPr>
                        <a:t>94.55 </a:t>
                      </a:r>
                      <a:endParaRPr lang="en-US" altLang="zh-CN" sz="17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FF0000"/>
                          </a:solidFill>
                          <a:latin typeface="宋体" panose="02010600030101010101" pitchFamily="2" charset="-122"/>
                        </a:rPr>
                        <a:t>34.80</a:t>
                      </a:r>
                      <a:endParaRPr lang="en-US" altLang="zh-CN" sz="17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700">
                          <a:solidFill>
                            <a:srgbClr val="FF0000"/>
                          </a:solidFill>
                          <a:latin typeface="宋体" panose="02010600030101010101" pitchFamily="2" charset="-122"/>
                        </a:rPr>
                        <a:t>5.45 </a:t>
                      </a:r>
                      <a:endParaRPr lang="en-US" altLang="zh-CN" sz="17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7041" name="标题 1"/>
          <p:cNvSpPr>
            <a:spLocks noGrp="1"/>
          </p:cNvSpPr>
          <p:nvPr>
            <p:ph type="title"/>
          </p:nvPr>
        </p:nvSpPr>
        <p:spPr/>
        <p:txBody>
          <a:bodyPr vert="horz" wrap="square" lIns="91440" tIns="45720" rIns="91440" bIns="45720" anchor="b"/>
          <a:p>
            <a:endParaRPr lang="zh-CN" altLang="en-US"/>
          </a:p>
        </p:txBody>
      </p:sp>
      <p:graphicFrame>
        <p:nvGraphicFramePr>
          <p:cNvPr id="4" name="表格 3"/>
          <p:cNvGraphicFramePr>
            <a:graphicFrameLocks noGrp="1"/>
          </p:cNvGraphicFramePr>
          <p:nvPr>
            <p:custDataLst>
              <p:tags r:id="rId1"/>
            </p:custDataLst>
          </p:nvPr>
        </p:nvGraphicFramePr>
        <p:xfrm>
          <a:off x="971550" y="1616075"/>
          <a:ext cx="7500938" cy="3181350"/>
        </p:xfrm>
        <a:graphic>
          <a:graphicData uri="http://schemas.openxmlformats.org/drawingml/2006/table">
            <a:tbl>
              <a:tblPr firstRow="1" bandRow="1">
                <a:tableStyleId>{5C22544A-7EE6-4342-B048-85BDC9FD1C3A}</a:tableStyleId>
              </a:tblPr>
              <a:tblGrid>
                <a:gridCol w="1704759"/>
                <a:gridCol w="1704759"/>
                <a:gridCol w="1022855"/>
                <a:gridCol w="1022855"/>
                <a:gridCol w="1022855"/>
                <a:gridCol w="1022855"/>
              </a:tblGrid>
              <a:tr h="370914">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2011</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670.76</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630.21</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93.95 </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40.55</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6.05 </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400130">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2012</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783.39</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747.68</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95.44 </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35.72</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4.56 </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58847">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2013</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952.53</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 923.95</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97.00 </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28.58</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3.00 </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41698">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2014</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918.04</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900.33</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98.07 </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17.71</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1.93 </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13117">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2015</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1088.21</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1057.35</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97.16 </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30.86</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2.84 </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41698">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2016</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1176.98</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1160.11</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98.57 </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16.87</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1.43 </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13117">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2017</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1132.94</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1117.16</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98.61 </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15.78</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1.39 </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914">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2018</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1187.21</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1175.86</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99.04 </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11.34</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0.96 </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914">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2019</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1197.05</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1195.62</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99.88 </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rPr>
                        <a:t>1.44</a:t>
                      </a:r>
                      <a:endParaRPr lang="en-US" sz="1700" b="0" u="none"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algn="ctr">
                        <a:spcAft>
                          <a:spcPts val="0"/>
                        </a:spcAft>
                        <a:buNone/>
                      </a:pPr>
                      <a:r>
                        <a:rPr lang="en-US" sz="17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rPr>
                        <a:t>0.12 </a:t>
                      </a:r>
                      <a:endParaRPr lang="en-US" sz="1700" b="0" u="none"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88065" name="标题 1"/>
          <p:cNvSpPr>
            <a:spLocks noGrp="1"/>
          </p:cNvSpPr>
          <p:nvPr>
            <p:ph type="title"/>
          </p:nvPr>
        </p:nvSpPr>
        <p:spPr/>
        <p:txBody>
          <a:bodyPr vert="horz" wrap="square" lIns="91440" tIns="45720" rIns="91440" bIns="45720" anchor="b"/>
          <a:p>
            <a:pPr algn="ctr"/>
            <a:r>
              <a:rPr lang="zh-CN" altLang="en-US" sz="1800" b="1"/>
              <a:t>表</a:t>
            </a:r>
            <a:r>
              <a:rPr lang="en-US" altLang="zh-CN" sz="1800" b="1"/>
              <a:t>9-16  </a:t>
            </a:r>
            <a:r>
              <a:rPr lang="zh-CN" altLang="en-US" sz="1800" b="1"/>
              <a:t>中国</a:t>
            </a:r>
            <a:r>
              <a:rPr lang="en-US" altLang="zh-CN" sz="1800" b="1">
                <a:solidFill>
                  <a:srgbClr val="FF0000"/>
                </a:solidFill>
              </a:rPr>
              <a:t>2017~2018</a:t>
            </a:r>
            <a:r>
              <a:rPr lang="zh-CN" altLang="en-US" sz="1800" b="1"/>
              <a:t>年外商投资地区结构</a:t>
            </a:r>
            <a:endParaRPr lang="zh-CN" altLang="en-US" sz="1800"/>
          </a:p>
        </p:txBody>
      </p:sp>
      <p:graphicFrame>
        <p:nvGraphicFramePr>
          <p:cNvPr id="88066" name="表格 88065"/>
          <p:cNvGraphicFramePr/>
          <p:nvPr>
            <p:custDataLst>
              <p:tags r:id="rId1"/>
            </p:custDataLst>
          </p:nvPr>
        </p:nvGraphicFramePr>
        <p:xfrm>
          <a:off x="1143000" y="1500188"/>
          <a:ext cx="7500938" cy="5097463"/>
        </p:xfrm>
        <a:graphic>
          <a:graphicData uri="http://schemas.openxmlformats.org/drawingml/2006/table">
            <a:tbl>
              <a:tblPr/>
              <a:tblGrid>
                <a:gridCol w="576263"/>
                <a:gridCol w="577850"/>
                <a:gridCol w="576262"/>
                <a:gridCol w="577850"/>
                <a:gridCol w="576263"/>
                <a:gridCol w="577850"/>
                <a:gridCol w="576262"/>
                <a:gridCol w="577850"/>
                <a:gridCol w="576263"/>
                <a:gridCol w="577850"/>
                <a:gridCol w="576262"/>
                <a:gridCol w="577850"/>
                <a:gridCol w="576263"/>
              </a:tblGrid>
              <a:tr h="371475">
                <a:tc rowSpan="3">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eaLnBrk="1" hangingPunct="1">
                        <a:buNone/>
                      </a:pPr>
                      <a:endParaRPr lang="zh-CN" altLang="en-US" b="1">
                        <a:solidFill>
                          <a:srgbClr val="FFFFFF"/>
                        </a:solidFill>
                        <a:latin typeface="Verdana" panose="020B0604030504040204" pitchFamily="34" charset="0"/>
                      </a:endParaRPr>
                    </a:p>
                  </a:txBody>
                  <a:tcPr marL="91439" marR="91439" marT="45713" marB="45713">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gridSpan="4">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b="1">
                          <a:latin typeface="Verdana" panose="020B0604030504040204" pitchFamily="34" charset="0"/>
                        </a:rPr>
                        <a:t>企业数</a:t>
                      </a:r>
                      <a:endParaRPr lang="zh-CN" altLang="en-US" b="1">
                        <a:latin typeface="Verdana" panose="020B0604030504040204" pitchFamily="34" charset="0"/>
                      </a:endParaRPr>
                    </a:p>
                  </a:txBody>
                  <a:tcPr marL="91439" marR="91439" marT="45713" marB="45713">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hMerge="1">
                  <a:tcP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gridSpan="4">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b="1">
                          <a:latin typeface="Verdana" panose="020B0604030504040204" pitchFamily="34" charset="0"/>
                        </a:rPr>
                        <a:t>投资总额</a:t>
                      </a:r>
                      <a:endParaRPr lang="zh-CN" altLang="en-US" b="1">
                        <a:latin typeface="Verdana" panose="020B0604030504040204" pitchFamily="34" charset="0"/>
                      </a:endParaRPr>
                    </a:p>
                  </a:txBody>
                  <a:tcPr marL="91439" marR="91439" marT="45713" marB="45713">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hMerge="1">
                  <a:tcP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gridSpan="4">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b="1">
                          <a:latin typeface="Verdana" panose="020B0604030504040204" pitchFamily="34" charset="0"/>
                        </a:rPr>
                        <a:t>注册资本</a:t>
                      </a:r>
                      <a:endParaRPr lang="zh-CN" altLang="en-US" b="1">
                        <a:latin typeface="Verdana" panose="020B0604030504040204" pitchFamily="34" charset="0"/>
                      </a:endParaRPr>
                    </a:p>
                  </a:txBody>
                  <a:tcPr marL="91439" marR="91439" marT="45713" marB="45713">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hMerge="1">
                  <a:tcP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r>
              <a:tr h="371475">
                <a:tc vMerge="1">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2017</a:t>
                      </a:r>
                      <a:endParaRPr lang="en-US" altLang="zh-CN" sz="11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2018</a:t>
                      </a:r>
                      <a:endParaRPr lang="en-US" altLang="zh-CN" sz="11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2017</a:t>
                      </a:r>
                      <a:endParaRPr lang="en-US" altLang="zh-CN" sz="11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2018</a:t>
                      </a:r>
                      <a:endParaRPr lang="en-US" altLang="zh-CN" sz="11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2017</a:t>
                      </a:r>
                      <a:endParaRPr lang="en-US" altLang="zh-CN" sz="11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2018</a:t>
                      </a:r>
                      <a:endParaRPr lang="en-US" altLang="zh-CN" sz="11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2017</a:t>
                      </a:r>
                      <a:endParaRPr lang="en-US" altLang="zh-CN" sz="11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2018</a:t>
                      </a:r>
                      <a:endParaRPr lang="en-US" altLang="zh-CN" sz="11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2017</a:t>
                      </a:r>
                      <a:endParaRPr lang="en-US" altLang="zh-CN" sz="11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2018</a:t>
                      </a:r>
                      <a:endParaRPr lang="en-US" altLang="zh-CN" sz="11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2017</a:t>
                      </a:r>
                      <a:endParaRPr lang="en-US" altLang="zh-CN" sz="11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2018</a:t>
                      </a:r>
                      <a:endParaRPr lang="en-US" altLang="zh-CN" sz="11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639763">
                <a:tc vMerge="1">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B w="12700" cap="flat" cmpd="sng">
                      <a:solidFill>
                        <a:schemeClr val="tx1"/>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200">
                          <a:latin typeface="Verdana" panose="020B0604030504040204" pitchFamily="34" charset="0"/>
                        </a:rPr>
                        <a:t>总数</a:t>
                      </a:r>
                      <a:r>
                        <a:rPr lang="en-US" altLang="zh-CN" sz="1200">
                          <a:latin typeface="Verdana" panose="020B0604030504040204" pitchFamily="34" charset="0"/>
                        </a:rPr>
                        <a:t>(</a:t>
                      </a:r>
                      <a:r>
                        <a:rPr lang="zh-CN" altLang="en-US" sz="1200">
                          <a:latin typeface="Verdana" panose="020B0604030504040204" pitchFamily="34" charset="0"/>
                        </a:rPr>
                        <a:t>户数</a:t>
                      </a:r>
                      <a:r>
                        <a:rPr lang="en-US" altLang="zh-CN" sz="1200">
                          <a:latin typeface="Verdana" panose="020B0604030504040204" pitchFamily="34" charset="0"/>
                        </a:rPr>
                        <a:t>)</a:t>
                      </a:r>
                      <a:endParaRPr lang="zh-CN" altLang="en-US" sz="1200">
                        <a:latin typeface="Verdana" panose="020B0604030504040204" pitchFamily="34" charset="0"/>
                      </a:endParaRPr>
                    </a:p>
                  </a:txBody>
                  <a:tcPr marL="91439" marR="91439" marT="45713" marB="45713">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a:latin typeface="Verdana" panose="020B0604030504040204" pitchFamily="34" charset="0"/>
                        </a:rPr>
                        <a:t>占比</a:t>
                      </a:r>
                      <a:endParaRPr lang="zh-CN" altLang="en-US">
                        <a:latin typeface="Verdana" panose="020B0604030504040204" pitchFamily="34" charset="0"/>
                      </a:endParaRPr>
                    </a:p>
                  </a:txBody>
                  <a:tcPr marL="91439" marR="91439" marT="45713" marB="45713">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a:latin typeface="Verdana" panose="020B0604030504040204" pitchFamily="34" charset="0"/>
                        </a:rPr>
                        <a:t>总数</a:t>
                      </a:r>
                      <a:endParaRPr lang="zh-CN" altLang="en-US">
                        <a:latin typeface="Verdana" panose="020B0604030504040204" pitchFamily="34" charset="0"/>
                      </a:endParaRPr>
                    </a:p>
                  </a:txBody>
                  <a:tcPr marL="91439" marR="91439" marT="45713" marB="45713">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a:latin typeface="Verdana" panose="020B0604030504040204" pitchFamily="34" charset="0"/>
                        </a:rPr>
                        <a:t>占比</a:t>
                      </a:r>
                      <a:endParaRPr lang="zh-CN" altLang="en-US">
                        <a:latin typeface="Verdana" panose="020B0604030504040204" pitchFamily="34" charset="0"/>
                      </a:endParaRPr>
                    </a:p>
                  </a:txBody>
                  <a:tcPr marL="91439" marR="91439" marT="45713" marB="45713">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200">
                          <a:latin typeface="Verdana" panose="020B0604030504040204" pitchFamily="34" charset="0"/>
                        </a:rPr>
                        <a:t>总数</a:t>
                      </a:r>
                      <a:r>
                        <a:rPr lang="en-US" altLang="zh-CN" sz="1200">
                          <a:latin typeface="Verdana" panose="020B0604030504040204" pitchFamily="34" charset="0"/>
                        </a:rPr>
                        <a:t>(</a:t>
                      </a:r>
                      <a:r>
                        <a:rPr lang="zh-CN" altLang="en-US" sz="1200">
                          <a:latin typeface="Verdana" panose="020B0604030504040204" pitchFamily="34" charset="0"/>
                        </a:rPr>
                        <a:t>亿美元</a:t>
                      </a:r>
                      <a:r>
                        <a:rPr lang="en-US" altLang="zh-CN" sz="1200">
                          <a:latin typeface="Verdana" panose="020B0604030504040204" pitchFamily="34" charset="0"/>
                        </a:rPr>
                        <a:t>)</a:t>
                      </a:r>
                      <a:endParaRPr lang="zh-CN" altLang="en-US" sz="1200">
                        <a:latin typeface="Verdana" panose="020B0604030504040204" pitchFamily="34" charset="0"/>
                      </a:endParaRPr>
                    </a:p>
                  </a:txBody>
                  <a:tcPr marL="91439" marR="91439" marT="45713" marB="45713">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a:latin typeface="Verdana" panose="020B0604030504040204" pitchFamily="34" charset="0"/>
                        </a:rPr>
                        <a:t>占比</a:t>
                      </a:r>
                      <a:endParaRPr lang="zh-CN" altLang="en-US">
                        <a:latin typeface="Verdana" panose="020B0604030504040204" pitchFamily="34" charset="0"/>
                      </a:endParaRPr>
                    </a:p>
                  </a:txBody>
                  <a:tcPr marL="91439" marR="91439" marT="45713" marB="45713">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a:latin typeface="Verdana" panose="020B0604030504040204" pitchFamily="34" charset="0"/>
                        </a:rPr>
                        <a:t>总数</a:t>
                      </a:r>
                      <a:endParaRPr lang="zh-CN" altLang="en-US">
                        <a:latin typeface="Verdana" panose="020B0604030504040204" pitchFamily="34" charset="0"/>
                      </a:endParaRPr>
                    </a:p>
                  </a:txBody>
                  <a:tcPr marL="91439" marR="91439" marT="45713" marB="45713">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a:latin typeface="Verdana" panose="020B0604030504040204" pitchFamily="34" charset="0"/>
                        </a:rPr>
                        <a:t>占比</a:t>
                      </a:r>
                      <a:endParaRPr lang="zh-CN" altLang="en-US">
                        <a:latin typeface="Verdana" panose="020B0604030504040204" pitchFamily="34" charset="0"/>
                      </a:endParaRPr>
                    </a:p>
                  </a:txBody>
                  <a:tcPr marL="91439" marR="91439" marT="45713" marB="45713">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sz="1200">
                          <a:latin typeface="Verdana" panose="020B0604030504040204" pitchFamily="34" charset="0"/>
                        </a:rPr>
                        <a:t>总数</a:t>
                      </a:r>
                      <a:r>
                        <a:rPr lang="en-US" altLang="zh-CN" sz="1200">
                          <a:latin typeface="Verdana" panose="020B0604030504040204" pitchFamily="34" charset="0"/>
                        </a:rPr>
                        <a:t>(</a:t>
                      </a:r>
                      <a:r>
                        <a:rPr lang="zh-CN" altLang="en-US" sz="1200">
                          <a:latin typeface="Verdana" panose="020B0604030504040204" pitchFamily="34" charset="0"/>
                        </a:rPr>
                        <a:t>亿美元</a:t>
                      </a:r>
                      <a:r>
                        <a:rPr lang="en-US" altLang="zh-CN" sz="1200">
                          <a:latin typeface="Verdana" panose="020B0604030504040204" pitchFamily="34" charset="0"/>
                        </a:rPr>
                        <a:t>)</a:t>
                      </a:r>
                      <a:endParaRPr lang="zh-CN" altLang="en-US" sz="1200">
                        <a:latin typeface="Verdana" panose="020B0604030504040204" pitchFamily="34" charset="0"/>
                      </a:endParaRPr>
                    </a:p>
                  </a:txBody>
                  <a:tcPr marL="91439" marR="91439" marT="45713" marB="45713">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a:latin typeface="Verdana" panose="020B0604030504040204" pitchFamily="34" charset="0"/>
                        </a:rPr>
                        <a:t>占比</a:t>
                      </a:r>
                      <a:endParaRPr lang="zh-CN" altLang="en-US">
                        <a:latin typeface="Verdana" panose="020B0604030504040204" pitchFamily="34" charset="0"/>
                      </a:endParaRPr>
                    </a:p>
                  </a:txBody>
                  <a:tcPr marL="91439" marR="91439" marT="45713" marB="45713">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a:latin typeface="Verdana" panose="020B0604030504040204" pitchFamily="34" charset="0"/>
                        </a:rPr>
                        <a:t>总数</a:t>
                      </a:r>
                      <a:endParaRPr lang="zh-CN" altLang="en-US">
                        <a:latin typeface="Verdana" panose="020B0604030504040204" pitchFamily="34" charset="0"/>
                      </a:endParaRPr>
                    </a:p>
                  </a:txBody>
                  <a:tcPr marL="91439" marR="91439" marT="45713" marB="45713">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a:latin typeface="Verdana" panose="020B0604030504040204" pitchFamily="34" charset="0"/>
                        </a:rPr>
                        <a:t>占比</a:t>
                      </a:r>
                      <a:endParaRPr lang="zh-CN" altLang="en-US">
                        <a:latin typeface="Verdana" panose="020B0604030504040204" pitchFamily="34" charset="0"/>
                      </a:endParaRPr>
                    </a:p>
                  </a:txBody>
                  <a:tcPr marL="91439" marR="91439" marT="45713" marB="45713">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rPr>
                        <a:t>地区合计</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434009</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445004</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47749.95</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25951.73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26803.83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FF0000"/>
                          </a:solidFill>
                          <a:latin typeface="Times New Roman" panose="02020603050405020304" pitchFamily="18" charset="0"/>
                        </a:rPr>
                        <a:t>　</a:t>
                      </a:r>
                      <a:endParaRPr lang="zh-CN" altLang="zh-CN" sz="1100">
                        <a:solidFill>
                          <a:srgbClr val="FF0000"/>
                        </a:solidFill>
                        <a:latin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14977.23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FF0000"/>
                          </a:solidFill>
                          <a:latin typeface="Times New Roman" panose="02020603050405020304" pitchFamily="18" charset="0"/>
                        </a:rPr>
                        <a:t>　</a:t>
                      </a:r>
                      <a:endParaRPr lang="zh-CN" altLang="zh-CN" sz="1100">
                        <a:solidFill>
                          <a:srgbClr val="FF0000"/>
                        </a:solidFill>
                        <a:latin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rPr>
                        <a:t>北 京</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23293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5.37%</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24853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5.58%</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1066.079</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2.23%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1192.058</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4.59%</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625.2695</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2.33%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714.7714</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4.77%</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rPr>
                        <a:t>天 津</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12288</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2.83%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12918</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2.90%</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977.1998</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2.05%</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1096.236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4.22%</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548.5249</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2.05%</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620.4418</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4.14%</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rPr>
                        <a:t>河 北</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9559</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2.20%</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9531</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2.14%</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370.3993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0.78%</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403.4793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1.55%</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198.6817</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0.74%</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216.6286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1.45%</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rPr>
                        <a:t>山 西</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3535</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0.81%</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3665</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0.82%</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204.9657</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0.43%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229.2888</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0.88%</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101.135</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0.38%</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111.2846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0.74%</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rPr>
                        <a:t>内蒙古</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3675</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0.85%</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3693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0.83%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239.9401</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0.50%</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232.4266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0.90%</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134.6294</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0.50%</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122.3998</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0.82%</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rPr>
                        <a:t>华北地区</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52350</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12.06%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54660</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12.28%</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2858.584</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5.99%</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3153.489</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12.15%</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1608.24</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6.00%</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1785.526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11.92%</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rPr>
                        <a:t>辽 宁</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19893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4.58%</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18377</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4.13%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1317.83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2.76%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1476.152</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5.69%</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849.3797</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3.17%</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975.352</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6.51%</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rPr>
                        <a:t>吉 林</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4203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0.97%</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4309</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0.97%</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192.6924</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0.40%</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222.5871</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0.86%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106.266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0.40%</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122.9942</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0.82%</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rPr>
                        <a:t>黑龙江</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5957</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1.37%</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5814</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1.31%</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180.5126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0.38%</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196.1743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0.76%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108.7188</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0.41%</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120.4598</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0.80%</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89089" name="表格 89088"/>
          <p:cNvGraphicFramePr/>
          <p:nvPr/>
        </p:nvGraphicFramePr>
        <p:xfrm>
          <a:off x="1143000" y="1500188"/>
          <a:ext cx="7500938" cy="4829175"/>
        </p:xfrm>
        <a:graphic>
          <a:graphicData uri="http://schemas.openxmlformats.org/drawingml/2006/table">
            <a:tbl>
              <a:tblPr/>
              <a:tblGrid>
                <a:gridCol w="576263"/>
                <a:gridCol w="577850"/>
                <a:gridCol w="576262"/>
                <a:gridCol w="577850"/>
                <a:gridCol w="576263"/>
                <a:gridCol w="577850"/>
                <a:gridCol w="576262"/>
                <a:gridCol w="577850"/>
                <a:gridCol w="576263"/>
                <a:gridCol w="577850"/>
                <a:gridCol w="576262"/>
                <a:gridCol w="577850"/>
                <a:gridCol w="576263"/>
              </a:tblGrid>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b="1">
                          <a:solidFill>
                            <a:srgbClr val="000000"/>
                          </a:solidFill>
                          <a:latin typeface="Times New Roman" panose="02020603050405020304" pitchFamily="18" charset="0"/>
                        </a:rPr>
                        <a:t>东北地区</a:t>
                      </a:r>
                      <a:endParaRPr lang="zh-CN" altLang="zh-CN" sz="1400" b="1">
                        <a:solidFill>
                          <a:srgbClr val="FFFFFF"/>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b="1">
                          <a:solidFill>
                            <a:srgbClr val="FF0000"/>
                          </a:solidFill>
                          <a:latin typeface="宋体" panose="02010600030101010101" pitchFamily="2" charset="-122"/>
                        </a:rPr>
                        <a:t>30053</a:t>
                      </a:r>
                      <a:endParaRPr lang="en-US" altLang="zh-CN" sz="1100" b="1">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b="1">
                          <a:solidFill>
                            <a:srgbClr val="FF0000"/>
                          </a:solidFill>
                          <a:latin typeface="宋体" panose="02010600030101010101" pitchFamily="2" charset="-122"/>
                        </a:rPr>
                        <a:t>6.92%</a:t>
                      </a:r>
                      <a:endParaRPr lang="en-US" altLang="zh-CN" sz="1100" b="1">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b="1">
                          <a:solidFill>
                            <a:srgbClr val="FF0000"/>
                          </a:solidFill>
                          <a:latin typeface="宋体" panose="02010600030101010101" pitchFamily="2" charset="-122"/>
                        </a:rPr>
                        <a:t>28500</a:t>
                      </a:r>
                      <a:endParaRPr lang="en-US" altLang="zh-CN" sz="1100" b="1">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b="1">
                          <a:solidFill>
                            <a:srgbClr val="FF0000"/>
                          </a:solidFill>
                          <a:latin typeface="宋体" panose="02010600030101010101" pitchFamily="2" charset="-122"/>
                        </a:rPr>
                        <a:t>6.40%</a:t>
                      </a:r>
                      <a:endParaRPr lang="en-US" altLang="zh-CN" sz="1100" b="1">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b="1">
                          <a:solidFill>
                            <a:srgbClr val="FF0000"/>
                          </a:solidFill>
                          <a:latin typeface="宋体" panose="02010600030101010101" pitchFamily="2" charset="-122"/>
                        </a:rPr>
                        <a:t>1691.035</a:t>
                      </a:r>
                      <a:endParaRPr lang="en-US" altLang="zh-CN" sz="1100" b="1">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b="1">
                          <a:solidFill>
                            <a:srgbClr val="FF0000"/>
                          </a:solidFill>
                          <a:latin typeface="宋体" panose="02010600030101010101" pitchFamily="2" charset="-122"/>
                        </a:rPr>
                        <a:t>3.54%</a:t>
                      </a:r>
                      <a:endParaRPr lang="en-US" altLang="zh-CN" sz="1100" b="1">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b="1">
                          <a:solidFill>
                            <a:srgbClr val="FF0000"/>
                          </a:solidFill>
                          <a:latin typeface="宋体" panose="02010600030101010101" pitchFamily="2" charset="-122"/>
                        </a:rPr>
                        <a:t>1894.914</a:t>
                      </a:r>
                      <a:endParaRPr lang="en-US" altLang="zh-CN" sz="1100" b="1">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b="1">
                          <a:solidFill>
                            <a:srgbClr val="FF0000"/>
                          </a:solidFill>
                          <a:latin typeface="宋体" panose="02010600030101010101" pitchFamily="2" charset="-122"/>
                        </a:rPr>
                        <a:t>7.30%</a:t>
                      </a:r>
                      <a:endParaRPr lang="en-US" altLang="zh-CN" sz="1100" b="1">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b="1">
                          <a:solidFill>
                            <a:srgbClr val="FF0000"/>
                          </a:solidFill>
                          <a:latin typeface="宋体" panose="02010600030101010101" pitchFamily="2" charset="-122"/>
                        </a:rPr>
                        <a:t>1064.365</a:t>
                      </a:r>
                      <a:endParaRPr lang="en-US" altLang="zh-CN" sz="1100" b="1">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b="1">
                          <a:solidFill>
                            <a:srgbClr val="FF0000"/>
                          </a:solidFill>
                          <a:latin typeface="宋体" panose="02010600030101010101" pitchFamily="2" charset="-122"/>
                        </a:rPr>
                        <a:t>3.97%</a:t>
                      </a:r>
                      <a:endParaRPr lang="en-US" altLang="zh-CN" sz="1100" b="1">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b="1">
                          <a:solidFill>
                            <a:srgbClr val="FF0000"/>
                          </a:solidFill>
                          <a:latin typeface="宋体" panose="02010600030101010101" pitchFamily="2" charset="-122"/>
                        </a:rPr>
                        <a:t>1218.806</a:t>
                      </a:r>
                      <a:endParaRPr lang="en-US" altLang="zh-CN" sz="1100" b="1">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b="1">
                          <a:solidFill>
                            <a:srgbClr val="FF0000"/>
                          </a:solidFill>
                          <a:latin typeface="宋体" panose="02010600030101010101" pitchFamily="2" charset="-122"/>
                        </a:rPr>
                        <a:t>8.14%</a:t>
                      </a:r>
                      <a:endParaRPr lang="en-US" altLang="zh-CN" sz="1100" b="1">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rPr>
                        <a:t>上 海</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52278</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12.05%</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55666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12.51%</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3084.294</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6.46%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3393.849</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13.08%</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1818.924</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6.79%</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2009.186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13.41%</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rPr>
                        <a:t>江 苏</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50241</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11.58%</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51666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11.61%</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4443.948</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9.31%</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5081.065</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19.58%</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2394.724</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8.93%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2738.994</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18.29%</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rPr>
                        <a:t>浙 江</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28252</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6.51%</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28769</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6.46%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1639.975</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3.43%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1832.331</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7.06%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950.0046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3.54%</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1069.417</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7.14%</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rPr>
                        <a:t>安 徽</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5579</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1.29%</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5633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1.27%</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279.0596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0.58%</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303.2426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1.17%</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159.8971</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0.60%</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173.4905</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1.16%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rPr>
                        <a:t>福 建</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23609</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5.44%</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23463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5.27%</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1174.513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2.46%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1248.306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4.81%</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653.5595</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2.44%</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693.5845</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4.63%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rPr>
                        <a:t>江 西</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6822</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1.57%</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7574</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1.70%</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369.1467</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0.77%</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439.1746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1.69%</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230.7296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0.86%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281.3573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1.88%</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rPr>
                        <a:t>山 东</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30579</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7.05%</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29486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6.63%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1119.89</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2.35%</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1245.232</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4.80%</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646.6567</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2.41%</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728.6501</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4.87%</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rPr>
                        <a:t>华东地区</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197360</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45.47%</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202257</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45.45%</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12110.83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25.36%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13543.2</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52.19%</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6854.495</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25.57%</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7694.679</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51.38%</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rPr>
                        <a:t>河 南</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10676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2.46%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10254</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2.30%</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346.5771</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0.73%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378.6593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1.46%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190.8545</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0.71%</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205.3528</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1.37%</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rPr>
                        <a:t>湖 北</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7237</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1.67%</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7486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1.68%</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377.1918</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0.79%</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428.6443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1.65%</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219.7563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0.82%</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243.1398</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1.62%</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rPr>
                        <a:t>湖 南</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5220</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1.20%</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5410</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1.22%</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279.626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0.59%</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324.0643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1.25%</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158.1587</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0.59%</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161.1111</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1.08%</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100">
                          <a:solidFill>
                            <a:srgbClr val="000000"/>
                          </a:solidFill>
                          <a:latin typeface="Times New Roman" panose="02020603050405020304" pitchFamily="18" charset="0"/>
                        </a:rPr>
                        <a:t>广 东</a:t>
                      </a:r>
                      <a:endParaRPr lang="zh-CN" altLang="zh-CN" sz="14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90189</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20.78%</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93756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21.07%</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3939.309</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8.25%</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4212.602</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16.23%</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2343.126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8.74%</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2494.935</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100">
                          <a:solidFill>
                            <a:srgbClr val="FF0000"/>
                          </a:solidFill>
                          <a:latin typeface="宋体" panose="02010600030101010101" pitchFamily="2" charset="-122"/>
                        </a:rPr>
                        <a:t>16.66%</a:t>
                      </a:r>
                      <a:endParaRPr lang="en-US" altLang="zh-CN" sz="1100">
                        <a:solidFill>
                          <a:srgbClr val="FF0000"/>
                        </a:solidFill>
                        <a:latin typeface="宋体" panose="02010600030101010101" pitchFamily="2" charset="-122"/>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graphicFrame>
        <p:nvGraphicFramePr>
          <p:cNvPr id="4" name="表格 3"/>
          <p:cNvGraphicFramePr>
            <a:graphicFrameLocks noGrp="1"/>
          </p:cNvGraphicFramePr>
          <p:nvPr/>
        </p:nvGraphicFramePr>
        <p:xfrm>
          <a:off x="1143000" y="1071563"/>
          <a:ext cx="7500938" cy="5562600"/>
        </p:xfrm>
        <a:graphic>
          <a:graphicData uri="http://schemas.openxmlformats.org/drawingml/2006/table">
            <a:tbl>
              <a:tblPr firstRow="1" bandRow="1">
                <a:tableStyleId>{5C22544A-7EE6-4342-B048-85BDC9FD1C3A}</a:tableStyleId>
              </a:tblPr>
              <a:tblGrid>
                <a:gridCol w="576995"/>
                <a:gridCol w="576995"/>
                <a:gridCol w="576995"/>
                <a:gridCol w="576995"/>
                <a:gridCol w="576995"/>
                <a:gridCol w="576995"/>
                <a:gridCol w="576995"/>
                <a:gridCol w="576995"/>
                <a:gridCol w="576995"/>
                <a:gridCol w="576995"/>
                <a:gridCol w="576995"/>
                <a:gridCol w="576995"/>
                <a:gridCol w="576995"/>
              </a:tblGrid>
              <a:tr h="370840">
                <a:tc>
                  <a:txBody>
                    <a:bodyPr/>
                    <a:lstStyle/>
                    <a:p>
                      <a:pPr algn="ctr">
                        <a:spcAft>
                          <a:spcPts val="0"/>
                        </a:spcAft>
                      </a:pPr>
                      <a:r>
                        <a:rPr lang="zh-CN" sz="1100" kern="0" dirty="0">
                          <a:solidFill>
                            <a:srgbClr val="000000"/>
                          </a:solidFill>
                          <a:latin typeface="Times New Roman" panose="02020603050405020304"/>
                          <a:ea typeface="宋体" panose="02010600030101010101" pitchFamily="2" charset="-122"/>
                          <a:cs typeface="宋体" panose="02010600030101010101" pitchFamily="2" charset="-122"/>
                        </a:rPr>
                        <a:t>广 西</a:t>
                      </a:r>
                      <a:endParaRPr lang="zh-CN" sz="1400" kern="100" dirty="0">
                        <a:latin typeface="Times New Roman" panose="02020603050405020304"/>
                        <a:ea typeface="宋体" panose="02010600030101010101" pitchFamily="2" charset="-122"/>
                        <a:cs typeface="Times New Roman" panose="02020603050405020304"/>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dirty="0">
                          <a:solidFill>
                            <a:srgbClr val="FF0000"/>
                          </a:solidFill>
                          <a:latin typeface="宋体" panose="02010600030101010101" pitchFamily="2" charset="-122"/>
                          <a:ea typeface="宋体" panose="02010600030101010101" pitchFamily="2" charset="-122"/>
                          <a:cs typeface="宋体" panose="02010600030101010101" pitchFamily="2" charset="-122"/>
                        </a:rPr>
                        <a:t>4391</a:t>
                      </a:r>
                      <a:endParaRPr lang="en-US" sz="1100"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1.01%</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5327</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1.20%</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271.9819</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0.57%</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279.7309</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1.08%</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149.783</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0.56%</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154.7765</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1.03%</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spcAft>
                          <a:spcPts val="0"/>
                        </a:spcAft>
                      </a:pPr>
                      <a:r>
                        <a:rPr lang="zh-CN" sz="1100" kern="0">
                          <a:solidFill>
                            <a:srgbClr val="000000"/>
                          </a:solidFill>
                          <a:latin typeface="Times New Roman" panose="02020603050405020304"/>
                          <a:ea typeface="宋体" panose="02010600030101010101" pitchFamily="2" charset="-122"/>
                          <a:cs typeface="宋体" panose="02010600030101010101" pitchFamily="2" charset="-122"/>
                        </a:rPr>
                        <a:t>海 南</a:t>
                      </a:r>
                      <a:endParaRPr lang="zh-CN" sz="1400" kern="100">
                        <a:latin typeface="Times New Roman" panose="02020603050405020304"/>
                        <a:ea typeface="宋体" panose="02010600030101010101" pitchFamily="2" charset="-122"/>
                        <a:cs typeface="Times New Roman" panose="02020603050405020304"/>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4531</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1.04%</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4171</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0.94%</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903.3588</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1.89%</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258.8588</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1.00%</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162.3191</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0.61%</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145.4529</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0.97%</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spcAft>
                          <a:spcPts val="0"/>
                        </a:spcAft>
                      </a:pPr>
                      <a:r>
                        <a:rPr lang="zh-CN" sz="1100" kern="0">
                          <a:solidFill>
                            <a:srgbClr val="000000"/>
                          </a:solidFill>
                          <a:latin typeface="Times New Roman" panose="02020603050405020304"/>
                          <a:ea typeface="宋体" panose="02010600030101010101" pitchFamily="2" charset="-122"/>
                          <a:cs typeface="宋体" panose="02010600030101010101" pitchFamily="2" charset="-122"/>
                        </a:rPr>
                        <a:t>中部地区</a:t>
                      </a:r>
                      <a:endParaRPr lang="zh-CN" sz="1400" kern="100">
                        <a:latin typeface="Times New Roman" panose="02020603050405020304"/>
                        <a:ea typeface="宋体" panose="02010600030101010101" pitchFamily="2" charset="-122"/>
                        <a:cs typeface="Times New Roman" panose="02020603050405020304"/>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122244</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28.17%</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126404</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28.41%</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6118.044</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12.81%</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5882.56</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22.67%</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3223.997</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12.03%</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3404.768</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22.73%</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spcAft>
                          <a:spcPts val="0"/>
                        </a:spcAft>
                      </a:pPr>
                      <a:r>
                        <a:rPr lang="zh-CN" sz="1100" kern="0">
                          <a:solidFill>
                            <a:srgbClr val="000000"/>
                          </a:solidFill>
                          <a:latin typeface="Times New Roman" panose="02020603050405020304"/>
                          <a:ea typeface="宋体" panose="02010600030101010101" pitchFamily="2" charset="-122"/>
                          <a:cs typeface="宋体" panose="02010600030101010101" pitchFamily="2" charset="-122"/>
                        </a:rPr>
                        <a:t>重 庆</a:t>
                      </a:r>
                      <a:endParaRPr lang="zh-CN" sz="1400" kern="100">
                        <a:latin typeface="Times New Roman" panose="02020603050405020304"/>
                        <a:ea typeface="宋体" panose="02010600030101010101" pitchFamily="2" charset="-122"/>
                        <a:cs typeface="Times New Roman" panose="02020603050405020304"/>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4447</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1.02%</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4827</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1.08%</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277.9961</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0.58%</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348.8453</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1.34%</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162.4732</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0.61%</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203.5</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1.36%</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spcAft>
                          <a:spcPts val="0"/>
                        </a:spcAft>
                      </a:pPr>
                      <a:r>
                        <a:rPr lang="zh-CN" sz="1100" kern="0">
                          <a:solidFill>
                            <a:srgbClr val="000000"/>
                          </a:solidFill>
                          <a:latin typeface="Times New Roman" panose="02020603050405020304"/>
                          <a:ea typeface="宋体" panose="02010600030101010101" pitchFamily="2" charset="-122"/>
                          <a:cs typeface="宋体" panose="02010600030101010101" pitchFamily="2" charset="-122"/>
                        </a:rPr>
                        <a:t>四 川</a:t>
                      </a:r>
                      <a:endParaRPr lang="zh-CN" sz="1400" kern="100">
                        <a:latin typeface="Times New Roman" panose="02020603050405020304"/>
                        <a:ea typeface="宋体" panose="02010600030101010101" pitchFamily="2" charset="-122"/>
                        <a:cs typeface="Times New Roman" panose="02020603050405020304"/>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11521</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2.65%</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12050</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2.71%</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461.209</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0.97%</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543.8332</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2.10%</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280.0608</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1.04%</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334.5699</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2.23%</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spcAft>
                          <a:spcPts val="0"/>
                        </a:spcAft>
                      </a:pPr>
                      <a:r>
                        <a:rPr lang="zh-CN" sz="1100" kern="0">
                          <a:solidFill>
                            <a:srgbClr val="000000"/>
                          </a:solidFill>
                          <a:latin typeface="Times New Roman" panose="02020603050405020304"/>
                          <a:ea typeface="宋体" panose="02010600030101010101" pitchFamily="2" charset="-122"/>
                          <a:cs typeface="宋体" panose="02010600030101010101" pitchFamily="2" charset="-122"/>
                        </a:rPr>
                        <a:t>贵 州</a:t>
                      </a:r>
                      <a:endParaRPr lang="zh-CN" sz="1400" kern="100">
                        <a:latin typeface="Times New Roman" panose="02020603050405020304"/>
                        <a:ea typeface="宋体" panose="02010600030101010101" pitchFamily="2" charset="-122"/>
                        <a:cs typeface="Times New Roman" panose="02020603050405020304"/>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1966</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0.45%</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1936</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0.44%</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35.65419</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0.07%</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41.31899</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0.16%</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21.37303</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0.08%</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25.0965</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0.17%</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spcAft>
                          <a:spcPts val="0"/>
                        </a:spcAft>
                      </a:pPr>
                      <a:r>
                        <a:rPr lang="zh-CN" sz="1100" kern="0">
                          <a:solidFill>
                            <a:srgbClr val="000000"/>
                          </a:solidFill>
                          <a:latin typeface="Times New Roman" panose="02020603050405020304"/>
                          <a:ea typeface="宋体" panose="02010600030101010101" pitchFamily="2" charset="-122"/>
                          <a:cs typeface="宋体" panose="02010600030101010101" pitchFamily="2" charset="-122"/>
                        </a:rPr>
                        <a:t>云 南</a:t>
                      </a:r>
                      <a:endParaRPr lang="zh-CN" sz="1400" kern="100">
                        <a:latin typeface="Times New Roman" panose="02020603050405020304"/>
                        <a:ea typeface="宋体" panose="02010600030101010101" pitchFamily="2" charset="-122"/>
                        <a:cs typeface="Times New Roman" panose="02020603050405020304"/>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3880</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0.89%</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3833</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0.86%</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158.9354</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0.33%</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179.4854</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0.69%</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92.84436</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0.35%</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104.5035</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0.70%</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spcAft>
                          <a:spcPts val="0"/>
                        </a:spcAft>
                      </a:pPr>
                      <a:r>
                        <a:rPr lang="zh-CN" sz="1100" kern="0">
                          <a:solidFill>
                            <a:srgbClr val="000000"/>
                          </a:solidFill>
                          <a:latin typeface="Times New Roman" panose="02020603050405020304"/>
                          <a:ea typeface="宋体" panose="02010600030101010101" pitchFamily="2" charset="-122"/>
                          <a:cs typeface="宋体" panose="02010600030101010101" pitchFamily="2" charset="-122"/>
                        </a:rPr>
                        <a:t>西 藏</a:t>
                      </a:r>
                      <a:endParaRPr lang="zh-CN" sz="1400" kern="100">
                        <a:latin typeface="Times New Roman" panose="02020603050405020304"/>
                        <a:ea typeface="宋体" panose="02010600030101010101" pitchFamily="2" charset="-122"/>
                        <a:cs typeface="Times New Roman" panose="02020603050405020304"/>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243</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0.06%</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264</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0.06%</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6.357926</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0.01%</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5.338424</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0.02%</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3.60026</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0.01%</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2.956912</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0.02%</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spcAft>
                          <a:spcPts val="0"/>
                        </a:spcAft>
                      </a:pPr>
                      <a:r>
                        <a:rPr lang="zh-CN" sz="1100" kern="0">
                          <a:solidFill>
                            <a:srgbClr val="000000"/>
                          </a:solidFill>
                          <a:latin typeface="Times New Roman" panose="02020603050405020304"/>
                          <a:ea typeface="宋体" panose="02010600030101010101" pitchFamily="2" charset="-122"/>
                          <a:cs typeface="宋体" panose="02010600030101010101" pitchFamily="2" charset="-122"/>
                        </a:rPr>
                        <a:t>西南地区</a:t>
                      </a:r>
                      <a:endParaRPr lang="zh-CN" sz="1400" kern="100">
                        <a:latin typeface="Times New Roman" panose="02020603050405020304"/>
                        <a:ea typeface="宋体" panose="02010600030101010101" pitchFamily="2" charset="-122"/>
                        <a:cs typeface="Times New Roman" panose="02020603050405020304"/>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22057</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5.08%</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22910</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5.15%</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940.1526</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1.97%</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1118.821</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4.31%</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560.3516</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2.09%</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670.6268</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4.48%</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spcAft>
                          <a:spcPts val="0"/>
                        </a:spcAft>
                      </a:pPr>
                      <a:r>
                        <a:rPr lang="zh-CN" sz="1100" kern="0">
                          <a:solidFill>
                            <a:srgbClr val="000000"/>
                          </a:solidFill>
                          <a:latin typeface="Times New Roman" panose="02020603050405020304"/>
                          <a:ea typeface="宋体" panose="02010600030101010101" pitchFamily="2" charset="-122"/>
                          <a:cs typeface="宋体" panose="02010600030101010101" pitchFamily="2" charset="-122"/>
                        </a:rPr>
                        <a:t>陕 西</a:t>
                      </a:r>
                      <a:endParaRPr lang="zh-CN" sz="1400" kern="100">
                        <a:latin typeface="Times New Roman" panose="02020603050405020304"/>
                        <a:ea typeface="宋体" panose="02010600030101010101" pitchFamily="2" charset="-122"/>
                        <a:cs typeface="Times New Roman" panose="02020603050405020304"/>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5097</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1.17%</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5378</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1.21%</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162.0431</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0.34%</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180.4363</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0.70%</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96.94182</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0.36%</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110.1224</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0.74%</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spcAft>
                          <a:spcPts val="0"/>
                        </a:spcAft>
                      </a:pPr>
                      <a:r>
                        <a:rPr lang="zh-CN" sz="1100" kern="0">
                          <a:solidFill>
                            <a:srgbClr val="000000"/>
                          </a:solidFill>
                          <a:latin typeface="Times New Roman" panose="02020603050405020304"/>
                          <a:ea typeface="宋体" panose="02010600030101010101" pitchFamily="2" charset="-122"/>
                          <a:cs typeface="宋体" panose="02010600030101010101" pitchFamily="2" charset="-122"/>
                        </a:rPr>
                        <a:t>甘 肃</a:t>
                      </a:r>
                      <a:endParaRPr lang="zh-CN" sz="1400" kern="100">
                        <a:latin typeface="Times New Roman" panose="02020603050405020304"/>
                        <a:ea typeface="宋体" panose="02010600030101010101" pitchFamily="2" charset="-122"/>
                        <a:cs typeface="Times New Roman" panose="02020603050405020304"/>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2045</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0.47%</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2116</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0.48%</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49.19717</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0.10%</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62.8872</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0.24%</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22.58193</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0.08%</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27.65986</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0.18%</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spcAft>
                          <a:spcPts val="0"/>
                        </a:spcAft>
                      </a:pPr>
                      <a:r>
                        <a:rPr lang="zh-CN" sz="1100" kern="0">
                          <a:solidFill>
                            <a:srgbClr val="000000"/>
                          </a:solidFill>
                          <a:latin typeface="Times New Roman" panose="02020603050405020304"/>
                          <a:ea typeface="宋体" panose="02010600030101010101" pitchFamily="2" charset="-122"/>
                          <a:cs typeface="宋体" panose="02010600030101010101" pitchFamily="2" charset="-122"/>
                        </a:rPr>
                        <a:t>青 海</a:t>
                      </a:r>
                      <a:endParaRPr lang="zh-CN" sz="1400" kern="100">
                        <a:latin typeface="Times New Roman" panose="02020603050405020304"/>
                        <a:ea typeface="宋体" panose="02010600030101010101" pitchFamily="2" charset="-122"/>
                        <a:cs typeface="Times New Roman" panose="02020603050405020304"/>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495</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0.11%</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499</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0.11%</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28.3627</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0.06%</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23.4915</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0.09%</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16.6024</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0.06%</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13.8897</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0.09%</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spcAft>
                          <a:spcPts val="0"/>
                        </a:spcAft>
                      </a:pPr>
                      <a:r>
                        <a:rPr lang="zh-CN" sz="1100" kern="0">
                          <a:solidFill>
                            <a:srgbClr val="000000"/>
                          </a:solidFill>
                          <a:latin typeface="Times New Roman" panose="02020603050405020304"/>
                          <a:ea typeface="宋体" panose="02010600030101010101" pitchFamily="2" charset="-122"/>
                          <a:cs typeface="宋体" panose="02010600030101010101" pitchFamily="2" charset="-122"/>
                        </a:rPr>
                        <a:t>宁 夏</a:t>
                      </a:r>
                      <a:endParaRPr lang="zh-CN" sz="1400" kern="100">
                        <a:latin typeface="Times New Roman" panose="02020603050405020304"/>
                        <a:ea typeface="宋体" panose="02010600030101010101" pitchFamily="2" charset="-122"/>
                        <a:cs typeface="Times New Roman" panose="02020603050405020304"/>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669</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0.15%</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529</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0.12%</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25.29309</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0.05%</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39.64042</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0.15%</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13.79213</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0.05%</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17.85264</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0.12%</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spcAft>
                          <a:spcPts val="0"/>
                        </a:spcAft>
                      </a:pPr>
                      <a:r>
                        <a:rPr lang="zh-CN" sz="1100" kern="0">
                          <a:solidFill>
                            <a:srgbClr val="000000"/>
                          </a:solidFill>
                          <a:latin typeface="Times New Roman" panose="02020603050405020304"/>
                          <a:ea typeface="宋体" panose="02010600030101010101" pitchFamily="2" charset="-122"/>
                          <a:cs typeface="宋体" panose="02010600030101010101" pitchFamily="2" charset="-122"/>
                        </a:rPr>
                        <a:t>新 疆</a:t>
                      </a:r>
                      <a:endParaRPr lang="zh-CN" sz="1400" kern="100">
                        <a:latin typeface="Times New Roman" panose="02020603050405020304"/>
                        <a:ea typeface="宋体" panose="02010600030101010101" pitchFamily="2" charset="-122"/>
                        <a:cs typeface="Times New Roman" panose="02020603050405020304"/>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1639</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0.38%</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1751</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0.39%</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47.7681</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0.10%</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52.2898</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0.20%</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31.0129</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0.12%</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33.2979</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0.22%</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370840">
                <a:tc>
                  <a:txBody>
                    <a:bodyPr/>
                    <a:lstStyle/>
                    <a:p>
                      <a:pPr algn="ctr">
                        <a:spcAft>
                          <a:spcPts val="0"/>
                        </a:spcAft>
                      </a:pPr>
                      <a:r>
                        <a:rPr lang="zh-CN" sz="1100" kern="0">
                          <a:solidFill>
                            <a:srgbClr val="000000"/>
                          </a:solidFill>
                          <a:latin typeface="Times New Roman" panose="02020603050405020304"/>
                          <a:ea typeface="宋体" panose="02010600030101010101" pitchFamily="2" charset="-122"/>
                          <a:cs typeface="宋体" panose="02010600030101010101" pitchFamily="2" charset="-122"/>
                        </a:rPr>
                        <a:t>西北地区</a:t>
                      </a:r>
                      <a:endParaRPr lang="zh-CN" sz="1400" kern="100">
                        <a:latin typeface="Times New Roman" panose="02020603050405020304"/>
                        <a:ea typeface="宋体" panose="02010600030101010101" pitchFamily="2" charset="-122"/>
                        <a:cs typeface="Times New Roman" panose="02020603050405020304"/>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9945</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2.29%</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10273</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2.31%</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312.6641</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0.65%</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358.7452</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1.38%</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180.9312</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0.68%</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rPr>
                        <a:t>202.8225</a:t>
                      </a:r>
                      <a:endParaRPr lang="en-US" sz="1100" kern="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US" sz="1100" kern="0" dirty="0">
                          <a:solidFill>
                            <a:srgbClr val="FF0000"/>
                          </a:solidFill>
                          <a:latin typeface="宋体" panose="02010600030101010101" pitchFamily="2" charset="-122"/>
                          <a:ea typeface="宋体" panose="02010600030101010101" pitchFamily="2" charset="-122"/>
                          <a:cs typeface="宋体" panose="02010600030101010101" pitchFamily="2" charset="-122"/>
                        </a:rPr>
                        <a:t>1.35%</a:t>
                      </a:r>
                      <a:endParaRPr lang="en-US" sz="1100" kern="0" dirty="0">
                        <a:solidFill>
                          <a:srgbClr val="FF0000"/>
                        </a:solidFill>
                        <a:latin typeface="宋体" panose="02010600030101010101" pitchFamily="2" charset="-122"/>
                        <a:ea typeface="宋体" panose="02010600030101010101" pitchFamily="2" charset="-122"/>
                        <a:cs typeface="宋体" panose="02010600030101010101" pitchFamily="2" charset="-122"/>
                      </a:endParaRPr>
                    </a:p>
                  </a:txBody>
                  <a:tcPr marL="0" marR="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bl>
          </a:graphicData>
        </a:graphic>
      </p:graphicFrame>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1137" name="标题 1"/>
          <p:cNvSpPr>
            <a:spLocks noGrp="1"/>
          </p:cNvSpPr>
          <p:nvPr>
            <p:ph type="title"/>
          </p:nvPr>
        </p:nvSpPr>
        <p:spPr/>
        <p:txBody>
          <a:bodyPr vert="horz" wrap="square" lIns="91440" tIns="45720" rIns="91440" bIns="45720" anchor="b"/>
          <a:p>
            <a:endParaRPr lang="zh-CN" altLang="en-US"/>
          </a:p>
        </p:txBody>
      </p:sp>
      <p:sp>
        <p:nvSpPr>
          <p:cNvPr id="91138" name="内容占位符 2"/>
          <p:cNvSpPr txBox="1"/>
          <p:nvPr/>
        </p:nvSpPr>
        <p:spPr>
          <a:xfrm>
            <a:off x="1000125" y="1571625"/>
            <a:ext cx="7929563" cy="488950"/>
          </a:xfrm>
          <a:prstGeom prst="rect">
            <a:avLst/>
          </a:prstGeom>
          <a:noFill/>
          <a:ln w="9525">
            <a:noFill/>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42900" lvl="0" indent="-342900" algn="ctr" eaLnBrk="1" hangingPunct="1">
              <a:spcBef>
                <a:spcPct val="0"/>
              </a:spcBef>
              <a:buClrTx/>
              <a:buSzTx/>
              <a:buFontTx/>
              <a:buNone/>
            </a:pPr>
            <a:r>
              <a:rPr lang="zh-CN" altLang="en-US" sz="1800" b="1"/>
              <a:t>表</a:t>
            </a:r>
            <a:r>
              <a:rPr lang="en-US" altLang="zh-CN" sz="1800" b="1"/>
              <a:t>9-17 </a:t>
            </a:r>
            <a:r>
              <a:rPr lang="en-US" altLang="zh-CN" sz="1800" b="1">
                <a:solidFill>
                  <a:srgbClr val="FF0000"/>
                </a:solidFill>
              </a:rPr>
              <a:t> 2018</a:t>
            </a:r>
            <a:r>
              <a:rPr lang="zh-CN" altLang="en-US" sz="1800" b="1">
                <a:solidFill>
                  <a:srgbClr val="FF0000"/>
                </a:solidFill>
              </a:rPr>
              <a:t>年</a:t>
            </a:r>
            <a:r>
              <a:rPr lang="zh-CN" altLang="en-US" sz="1800" b="1"/>
              <a:t>对华直接投资前十位国家</a:t>
            </a:r>
            <a:r>
              <a:rPr lang="en-US" altLang="zh-CN" sz="1800" b="1"/>
              <a:t>/</a:t>
            </a:r>
            <a:r>
              <a:rPr lang="zh-CN" altLang="en-US" sz="1800" b="1"/>
              <a:t>地区</a:t>
            </a:r>
            <a:endParaRPr lang="zh-CN" altLang="zh-CN" sz="1800" b="1"/>
          </a:p>
        </p:txBody>
      </p:sp>
      <p:graphicFrame>
        <p:nvGraphicFramePr>
          <p:cNvPr id="2" name="表格 1"/>
          <p:cNvGraphicFramePr/>
          <p:nvPr>
            <p:custDataLst>
              <p:tags r:id="rId1"/>
            </p:custDataLst>
          </p:nvPr>
        </p:nvGraphicFramePr>
        <p:xfrm>
          <a:off x="1442085" y="2185670"/>
          <a:ext cx="6341110" cy="3953510"/>
        </p:xfrm>
        <a:graphic>
          <a:graphicData uri="http://schemas.openxmlformats.org/drawingml/2006/table">
            <a:tbl>
              <a:tblPr firstRow="1" bandRow="1">
                <a:tableStyleId>{5940675A-B579-460E-94D1-54222C63F5DA}</a:tableStyleId>
              </a:tblPr>
              <a:tblGrid>
                <a:gridCol w="2042160"/>
                <a:gridCol w="2041525"/>
                <a:gridCol w="2257425"/>
              </a:tblGrid>
              <a:tr h="359410">
                <a:tc>
                  <a:txBody>
                    <a:bodyPr/>
                    <a:p>
                      <a:pPr indent="0" algn="ctr">
                        <a:buNone/>
                      </a:pPr>
                      <a:r>
                        <a:rPr lang="en-US" sz="900" b="0">
                          <a:solidFill>
                            <a:srgbClr val="000000"/>
                          </a:solidFill>
                          <a:latin typeface="华文宋体" panose="02010600040101010101" charset="-122"/>
                          <a:ea typeface="华文宋体" panose="02010600040101010101" charset="-122"/>
                          <a:cs typeface="方正书宋_GBK" charset="0"/>
                        </a:rPr>
                        <a:t>位</a:t>
                      </a:r>
                      <a:r>
                        <a:rPr lang="en-US" sz="900" b="0">
                          <a:solidFill>
                            <a:srgbClr val="000000"/>
                          </a:solidFill>
                          <a:latin typeface="华文宋体" panose="02010600040101010101" charset="-122"/>
                          <a:ea typeface="华文宋体" panose="02010600040101010101" charset="-122"/>
                          <a:cs typeface="NEU-BZ-S92" charset="0"/>
                        </a:rPr>
                        <a:t>　</a:t>
                      </a:r>
                      <a:r>
                        <a:rPr lang="en-US" sz="900" b="0">
                          <a:solidFill>
                            <a:srgbClr val="000000"/>
                          </a:solidFill>
                          <a:latin typeface="华文宋体" panose="02010600040101010101" charset="-122"/>
                          <a:ea typeface="华文宋体" panose="02010600040101010101" charset="-122"/>
                          <a:cs typeface="方正书宋_GBK" charset="0"/>
                        </a:rPr>
                        <a:t>次</a:t>
                      </a:r>
                      <a:endParaRPr lang="en-US" altLang="en-US" sz="900" b="0">
                        <a:solidFill>
                          <a:srgbClr val="000000"/>
                        </a:solidFill>
                        <a:latin typeface="华文宋体" panose="02010600040101010101" charset="-122"/>
                        <a:ea typeface="华文宋体" panose="02010600040101010101" charset="-122"/>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华文宋体" panose="02010600040101010101" charset="-122"/>
                          <a:ea typeface="华文宋体" panose="02010600040101010101" charset="-122"/>
                          <a:cs typeface="华文宋体" panose="02010600040101010101" charset="-122"/>
                        </a:rPr>
                        <a:t>国家(地区)</a:t>
                      </a:r>
                      <a:endParaRPr lang="en-US" altLang="en-US" sz="900" b="0">
                        <a:solidFill>
                          <a:srgbClr val="000000"/>
                        </a:solidFill>
                        <a:latin typeface="华文宋体" panose="02010600040101010101" charset="-122"/>
                        <a:ea typeface="华文宋体" panose="02010600040101010101" charset="-122"/>
                        <a:cs typeface="华文宋体" panose="02010600040101010101" charset="-122"/>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华文宋体" panose="02010600040101010101" charset="-122"/>
                          <a:ea typeface="华文宋体" panose="02010600040101010101" charset="-122"/>
                          <a:cs typeface="华文宋体" panose="02010600040101010101" charset="-122"/>
                        </a:rPr>
                        <a:t>金额(万美元)</a:t>
                      </a:r>
                      <a:endParaRPr lang="en-US" altLang="en-US" sz="900" b="0">
                        <a:solidFill>
                          <a:srgbClr val="000000"/>
                        </a:solidFill>
                        <a:latin typeface="华文宋体" panose="02010600040101010101" charset="-122"/>
                        <a:ea typeface="华文宋体" panose="02010600040101010101" charset="-122"/>
                        <a:cs typeface="华文宋体" panose="02010600040101010101" charset="-122"/>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59410">
                <a:tc>
                  <a:txBody>
                    <a:bodyPr/>
                    <a:p>
                      <a:pPr indent="0" algn="ctr">
                        <a:buNone/>
                      </a:pPr>
                      <a:r>
                        <a:rPr lang="en-US" sz="900" b="0">
                          <a:solidFill>
                            <a:srgbClr val="000000"/>
                          </a:solidFill>
                          <a:latin typeface="华文宋体" panose="02010600040101010101" charset="-122"/>
                          <a:ea typeface="华文宋体" panose="02010600040101010101" charset="-122"/>
                          <a:cs typeface="NEU-BZ-S92" charset="0"/>
                        </a:rPr>
                        <a:t>1</a:t>
                      </a:r>
                      <a:endParaRPr lang="en-US" altLang="en-US" sz="900" b="0">
                        <a:solidFill>
                          <a:srgbClr val="000000"/>
                        </a:solidFill>
                        <a:latin typeface="华文宋体" panose="02010600040101010101" charset="-122"/>
                        <a:ea typeface="华文宋体" panose="02010600040101010101" charset="-122"/>
                        <a:cs typeface="NEU-BZ-S92"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华文宋体" panose="02010600040101010101" charset="-122"/>
                          <a:ea typeface="华文宋体" panose="02010600040101010101" charset="-122"/>
                          <a:cs typeface="方正书宋_GBK" charset="0"/>
                        </a:rPr>
                        <a:t>中国香港</a:t>
                      </a:r>
                      <a:endParaRPr lang="en-US" altLang="en-US" sz="900" b="0">
                        <a:solidFill>
                          <a:srgbClr val="000000"/>
                        </a:solidFill>
                        <a:latin typeface="华文宋体" panose="02010600040101010101" charset="-122"/>
                        <a:ea typeface="华文宋体" panose="02010600040101010101" charset="-122"/>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华文宋体" panose="02010600040101010101" charset="-122"/>
                          <a:ea typeface="华文宋体" panose="02010600040101010101" charset="-122"/>
                          <a:cs typeface="方正书宋_GBK" charset="0"/>
                        </a:rPr>
                        <a:t>13830589</a:t>
                      </a:r>
                      <a:endParaRPr lang="en-US" altLang="en-US" sz="900" b="0">
                        <a:solidFill>
                          <a:srgbClr val="000000"/>
                        </a:solidFill>
                        <a:latin typeface="华文宋体" panose="02010600040101010101" charset="-122"/>
                        <a:ea typeface="华文宋体" panose="02010600040101010101" charset="-122"/>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59410">
                <a:tc>
                  <a:txBody>
                    <a:bodyPr/>
                    <a:p>
                      <a:pPr indent="0" algn="ctr">
                        <a:buNone/>
                      </a:pPr>
                      <a:r>
                        <a:rPr lang="en-US" sz="900" b="0">
                          <a:solidFill>
                            <a:srgbClr val="000000"/>
                          </a:solidFill>
                          <a:latin typeface="华文宋体" panose="02010600040101010101" charset="-122"/>
                          <a:ea typeface="华文宋体" panose="02010600040101010101" charset="-122"/>
                          <a:cs typeface="NEU-BZ-S92" charset="0"/>
                        </a:rPr>
                        <a:t>2</a:t>
                      </a:r>
                      <a:endParaRPr lang="en-US" altLang="en-US" sz="900" b="0">
                        <a:solidFill>
                          <a:srgbClr val="000000"/>
                        </a:solidFill>
                        <a:latin typeface="华文宋体" panose="02010600040101010101" charset="-122"/>
                        <a:ea typeface="华文宋体" panose="02010600040101010101" charset="-122"/>
                        <a:cs typeface="NEU-BZ-S92"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华文宋体" panose="02010600040101010101" charset="-122"/>
                          <a:ea typeface="华文宋体" panose="02010600040101010101" charset="-122"/>
                          <a:cs typeface="方正书宋_GBK" charset="0"/>
                        </a:rPr>
                        <a:t>新加坡</a:t>
                      </a:r>
                      <a:endParaRPr lang="en-US" altLang="en-US" sz="900" b="0">
                        <a:solidFill>
                          <a:srgbClr val="000000"/>
                        </a:solidFill>
                        <a:latin typeface="华文宋体" panose="02010600040101010101" charset="-122"/>
                        <a:ea typeface="华文宋体" panose="02010600040101010101" charset="-122"/>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华文宋体" panose="02010600040101010101" charset="-122"/>
                          <a:ea typeface="华文宋体" panose="02010600040101010101" charset="-122"/>
                          <a:cs typeface="方正书宋_GBK" charset="0"/>
                        </a:rPr>
                        <a:t>8991724</a:t>
                      </a:r>
                      <a:endParaRPr lang="en-US" altLang="en-US" sz="900" b="0">
                        <a:solidFill>
                          <a:srgbClr val="000000"/>
                        </a:solidFill>
                        <a:latin typeface="华文宋体" panose="02010600040101010101" charset="-122"/>
                        <a:ea typeface="华文宋体" panose="02010600040101010101" charset="-122"/>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59410">
                <a:tc>
                  <a:txBody>
                    <a:bodyPr/>
                    <a:p>
                      <a:pPr indent="0" algn="ctr">
                        <a:buNone/>
                      </a:pPr>
                      <a:r>
                        <a:rPr lang="en-US" sz="900" b="0">
                          <a:solidFill>
                            <a:srgbClr val="000000"/>
                          </a:solidFill>
                          <a:latin typeface="华文宋体" panose="02010600040101010101" charset="-122"/>
                          <a:ea typeface="华文宋体" panose="02010600040101010101" charset="-122"/>
                          <a:cs typeface="NEU-BZ-S92" charset="0"/>
                        </a:rPr>
                        <a:t>3</a:t>
                      </a:r>
                      <a:endParaRPr lang="en-US" altLang="en-US" sz="900" b="0">
                        <a:solidFill>
                          <a:srgbClr val="000000"/>
                        </a:solidFill>
                        <a:latin typeface="华文宋体" panose="02010600040101010101" charset="-122"/>
                        <a:ea typeface="华文宋体" panose="02010600040101010101" charset="-122"/>
                        <a:cs typeface="NEU-BZ-S92"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华文宋体" panose="02010600040101010101" charset="-122"/>
                          <a:ea typeface="华文宋体" panose="02010600040101010101" charset="-122"/>
                          <a:cs typeface="NEU-BZ-S92" charset="0"/>
                        </a:rPr>
                        <a:t>英属维尔京群岛</a:t>
                      </a:r>
                      <a:endParaRPr lang="en-US" altLang="en-US" sz="900" b="0">
                        <a:solidFill>
                          <a:srgbClr val="000000"/>
                        </a:solidFill>
                        <a:latin typeface="华文宋体" panose="02010600040101010101" charset="-122"/>
                        <a:ea typeface="华文宋体" panose="02010600040101010101" charset="-122"/>
                        <a:cs typeface="NEU-BZ-S92"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华文宋体" panose="02010600040101010101" charset="-122"/>
                          <a:ea typeface="华文宋体" panose="02010600040101010101" charset="-122"/>
                          <a:cs typeface="NEU-BZ-S92" charset="0"/>
                        </a:rPr>
                        <a:t>471151</a:t>
                      </a:r>
                      <a:endParaRPr lang="en-US" altLang="en-US" sz="900" b="0">
                        <a:solidFill>
                          <a:srgbClr val="000000"/>
                        </a:solidFill>
                        <a:latin typeface="华文宋体" panose="02010600040101010101" charset="-122"/>
                        <a:ea typeface="华文宋体" panose="02010600040101010101" charset="-122"/>
                        <a:cs typeface="NEU-BZ-S92"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59410">
                <a:tc>
                  <a:txBody>
                    <a:bodyPr/>
                    <a:p>
                      <a:pPr indent="0" algn="ctr">
                        <a:buNone/>
                      </a:pPr>
                      <a:r>
                        <a:rPr lang="en-US" sz="900" b="0">
                          <a:solidFill>
                            <a:srgbClr val="000000"/>
                          </a:solidFill>
                          <a:latin typeface="华文宋体" panose="02010600040101010101" charset="-122"/>
                          <a:ea typeface="华文宋体" panose="02010600040101010101" charset="-122"/>
                          <a:cs typeface="NEU-BZ-S92" charset="0"/>
                        </a:rPr>
                        <a:t>4</a:t>
                      </a:r>
                      <a:endParaRPr lang="en-US" altLang="en-US" sz="900" b="0">
                        <a:solidFill>
                          <a:srgbClr val="000000"/>
                        </a:solidFill>
                        <a:latin typeface="华文宋体" panose="02010600040101010101" charset="-122"/>
                        <a:ea typeface="华文宋体" panose="02010600040101010101" charset="-122"/>
                        <a:cs typeface="NEU-BZ-S92"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华文宋体" panose="02010600040101010101" charset="-122"/>
                          <a:ea typeface="华文宋体" panose="02010600040101010101" charset="-122"/>
                          <a:cs typeface="华文宋体" panose="02010600040101010101" charset="-122"/>
                        </a:rPr>
                        <a:t>韩国 </a:t>
                      </a:r>
                      <a:endParaRPr lang="en-US" altLang="en-US" sz="900" b="0">
                        <a:solidFill>
                          <a:srgbClr val="000000"/>
                        </a:solidFill>
                        <a:latin typeface="华文宋体" panose="02010600040101010101" charset="-122"/>
                        <a:ea typeface="华文宋体" panose="02010600040101010101" charset="-122"/>
                        <a:cs typeface="华文宋体" panose="02010600040101010101" charset="-122"/>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华文宋体" panose="02010600040101010101" charset="-122"/>
                          <a:ea typeface="华文宋体" panose="02010600040101010101" charset="-122"/>
                          <a:cs typeface="方正书宋_GBK" charset="0"/>
                        </a:rPr>
                        <a:t>466688</a:t>
                      </a:r>
                      <a:endParaRPr lang="en-US" altLang="en-US" sz="900" b="0">
                        <a:solidFill>
                          <a:srgbClr val="000000"/>
                        </a:solidFill>
                        <a:latin typeface="华文宋体" panose="02010600040101010101" charset="-122"/>
                        <a:ea typeface="华文宋体" panose="02010600040101010101" charset="-122"/>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59410">
                <a:tc>
                  <a:txBody>
                    <a:bodyPr/>
                    <a:p>
                      <a:pPr indent="0" algn="ctr">
                        <a:buNone/>
                      </a:pPr>
                      <a:r>
                        <a:rPr lang="en-US" sz="900" b="0">
                          <a:solidFill>
                            <a:srgbClr val="000000"/>
                          </a:solidFill>
                          <a:latin typeface="华文宋体" panose="02010600040101010101" charset="-122"/>
                          <a:ea typeface="华文宋体" panose="02010600040101010101" charset="-122"/>
                          <a:cs typeface="NEU-BZ-S92" charset="0"/>
                        </a:rPr>
                        <a:t>5</a:t>
                      </a:r>
                      <a:endParaRPr lang="en-US" altLang="en-US" sz="900" b="0">
                        <a:solidFill>
                          <a:srgbClr val="000000"/>
                        </a:solidFill>
                        <a:latin typeface="华文宋体" panose="02010600040101010101" charset="-122"/>
                        <a:ea typeface="华文宋体" panose="02010600040101010101" charset="-122"/>
                        <a:cs typeface="NEU-BZ-S92"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华文宋体" panose="02010600040101010101" charset="-122"/>
                          <a:ea typeface="华文宋体" panose="02010600040101010101" charset="-122"/>
                          <a:cs typeface="华文宋体" panose="02010600040101010101" charset="-122"/>
                        </a:rPr>
                        <a:t>开曼群岛 </a:t>
                      </a:r>
                      <a:endParaRPr lang="en-US" altLang="en-US" sz="900" b="0">
                        <a:solidFill>
                          <a:srgbClr val="000000"/>
                        </a:solidFill>
                        <a:latin typeface="华文宋体" panose="02010600040101010101" charset="-122"/>
                        <a:ea typeface="华文宋体" panose="02010600040101010101" charset="-122"/>
                        <a:cs typeface="华文宋体" panose="02010600040101010101" charset="-122"/>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华文宋体" panose="02010600040101010101" charset="-122"/>
                          <a:ea typeface="华文宋体" panose="02010600040101010101" charset="-122"/>
                          <a:cs typeface="NEU-BZ-S92" charset="0"/>
                        </a:rPr>
                        <a:t>406825</a:t>
                      </a:r>
                      <a:endParaRPr lang="en-US" altLang="en-US" sz="900" b="0">
                        <a:solidFill>
                          <a:srgbClr val="000000"/>
                        </a:solidFill>
                        <a:latin typeface="华文宋体" panose="02010600040101010101" charset="-122"/>
                        <a:ea typeface="华文宋体" panose="02010600040101010101" charset="-122"/>
                        <a:cs typeface="NEU-BZ-S92"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59410">
                <a:tc>
                  <a:txBody>
                    <a:bodyPr/>
                    <a:p>
                      <a:pPr indent="0" algn="ctr">
                        <a:buNone/>
                      </a:pPr>
                      <a:r>
                        <a:rPr lang="en-US" sz="900" b="0">
                          <a:solidFill>
                            <a:srgbClr val="000000"/>
                          </a:solidFill>
                          <a:latin typeface="华文宋体" panose="02010600040101010101" charset="-122"/>
                          <a:ea typeface="华文宋体" panose="02010600040101010101" charset="-122"/>
                          <a:cs typeface="NEU-BZ-S92" charset="0"/>
                        </a:rPr>
                        <a:t>6</a:t>
                      </a:r>
                      <a:endParaRPr lang="en-US" altLang="en-US" sz="900" b="0">
                        <a:solidFill>
                          <a:srgbClr val="000000"/>
                        </a:solidFill>
                        <a:latin typeface="华文宋体" panose="02010600040101010101" charset="-122"/>
                        <a:ea typeface="华文宋体" panose="02010600040101010101" charset="-122"/>
                        <a:cs typeface="NEU-BZ-S92"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华文宋体" panose="02010600040101010101" charset="-122"/>
                          <a:ea typeface="华文宋体" panose="02010600040101010101" charset="-122"/>
                          <a:cs typeface="华文宋体" panose="02010600040101010101" charset="-122"/>
                        </a:rPr>
                        <a:t>日本 </a:t>
                      </a:r>
                      <a:endParaRPr lang="en-US" altLang="en-US" sz="900" b="0">
                        <a:solidFill>
                          <a:srgbClr val="000000"/>
                        </a:solidFill>
                        <a:latin typeface="华文宋体" panose="02010600040101010101" charset="-122"/>
                        <a:ea typeface="华文宋体" panose="02010600040101010101" charset="-122"/>
                        <a:cs typeface="华文宋体" panose="02010600040101010101" charset="-122"/>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华文宋体" panose="02010600040101010101" charset="-122"/>
                          <a:ea typeface="华文宋体" panose="02010600040101010101" charset="-122"/>
                          <a:cs typeface="NEU-BZ-S92" charset="0"/>
                        </a:rPr>
                        <a:t>379780</a:t>
                      </a:r>
                      <a:endParaRPr lang="en-US" altLang="en-US" sz="900" b="0">
                        <a:solidFill>
                          <a:srgbClr val="000000"/>
                        </a:solidFill>
                        <a:latin typeface="华文宋体" panose="02010600040101010101" charset="-122"/>
                        <a:ea typeface="华文宋体" panose="02010600040101010101" charset="-122"/>
                        <a:cs typeface="NEU-BZ-S92"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59410">
                <a:tc>
                  <a:txBody>
                    <a:bodyPr/>
                    <a:p>
                      <a:pPr indent="0" algn="ctr">
                        <a:buNone/>
                      </a:pPr>
                      <a:r>
                        <a:rPr lang="en-US" sz="900" b="0">
                          <a:solidFill>
                            <a:srgbClr val="000000"/>
                          </a:solidFill>
                          <a:latin typeface="华文宋体" panose="02010600040101010101" charset="-122"/>
                          <a:ea typeface="华文宋体" panose="02010600040101010101" charset="-122"/>
                          <a:cs typeface="NEU-BZ-S92" charset="0"/>
                        </a:rPr>
                        <a:t>7</a:t>
                      </a:r>
                      <a:endParaRPr lang="en-US" altLang="en-US" sz="900" b="0">
                        <a:solidFill>
                          <a:srgbClr val="000000"/>
                        </a:solidFill>
                        <a:latin typeface="华文宋体" panose="02010600040101010101" charset="-122"/>
                        <a:ea typeface="华文宋体" panose="02010600040101010101" charset="-122"/>
                        <a:cs typeface="NEU-BZ-S92"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华文宋体" panose="02010600040101010101" charset="-122"/>
                          <a:ea typeface="华文宋体" panose="02010600040101010101" charset="-122"/>
                          <a:cs typeface="方正书宋_GBK" charset="0"/>
                        </a:rPr>
                        <a:t>德国</a:t>
                      </a:r>
                      <a:endParaRPr lang="en-US" altLang="en-US" sz="900" b="0">
                        <a:solidFill>
                          <a:srgbClr val="000000"/>
                        </a:solidFill>
                        <a:latin typeface="华文宋体" panose="02010600040101010101" charset="-122"/>
                        <a:ea typeface="华文宋体" panose="02010600040101010101" charset="-122"/>
                        <a:cs typeface="方正书宋_GBK"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华文宋体" panose="02010600040101010101" charset="-122"/>
                          <a:ea typeface="华文宋体" panose="02010600040101010101" charset="-122"/>
                          <a:cs typeface="NEU-BZ-S92" charset="0"/>
                        </a:rPr>
                        <a:t>367428</a:t>
                      </a:r>
                      <a:endParaRPr lang="en-US" altLang="en-US" sz="900" b="0">
                        <a:solidFill>
                          <a:srgbClr val="000000"/>
                        </a:solidFill>
                        <a:latin typeface="华文宋体" panose="02010600040101010101" charset="-122"/>
                        <a:ea typeface="华文宋体" panose="02010600040101010101" charset="-122"/>
                        <a:cs typeface="NEU-BZ-S92"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59410">
                <a:tc>
                  <a:txBody>
                    <a:bodyPr/>
                    <a:p>
                      <a:pPr indent="0" algn="ctr">
                        <a:buNone/>
                      </a:pPr>
                      <a:r>
                        <a:rPr lang="en-US" sz="900" b="0">
                          <a:solidFill>
                            <a:srgbClr val="000000"/>
                          </a:solidFill>
                          <a:latin typeface="华文宋体" panose="02010600040101010101" charset="-122"/>
                          <a:ea typeface="华文宋体" panose="02010600040101010101" charset="-122"/>
                          <a:cs typeface="NEU-BZ-S92" charset="0"/>
                        </a:rPr>
                        <a:t>8</a:t>
                      </a:r>
                      <a:endParaRPr lang="en-US" altLang="en-US" sz="900" b="0">
                        <a:solidFill>
                          <a:srgbClr val="000000"/>
                        </a:solidFill>
                        <a:latin typeface="华文宋体" panose="02010600040101010101" charset="-122"/>
                        <a:ea typeface="华文宋体" panose="02010600040101010101" charset="-122"/>
                        <a:cs typeface="NEU-BZ-S92"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华文宋体" panose="02010600040101010101" charset="-122"/>
                          <a:ea typeface="华文宋体" panose="02010600040101010101" charset="-122"/>
                          <a:cs typeface="华文宋体" panose="02010600040101010101" charset="-122"/>
                        </a:rPr>
                        <a:t>美国 </a:t>
                      </a:r>
                      <a:endParaRPr lang="en-US" altLang="en-US" sz="900" b="0">
                        <a:solidFill>
                          <a:srgbClr val="000000"/>
                        </a:solidFill>
                        <a:latin typeface="华文宋体" panose="02010600040101010101" charset="-122"/>
                        <a:ea typeface="华文宋体" panose="02010600040101010101" charset="-122"/>
                        <a:cs typeface="华文宋体" panose="02010600040101010101" charset="-122"/>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华文宋体" panose="02010600040101010101" charset="-122"/>
                          <a:ea typeface="华文宋体" panose="02010600040101010101" charset="-122"/>
                          <a:cs typeface="NEU-BZ-S92" charset="0"/>
                        </a:rPr>
                        <a:t>268931</a:t>
                      </a:r>
                      <a:endParaRPr lang="en-US" altLang="en-US" sz="900" b="0">
                        <a:solidFill>
                          <a:srgbClr val="000000"/>
                        </a:solidFill>
                        <a:latin typeface="华文宋体" panose="02010600040101010101" charset="-122"/>
                        <a:ea typeface="华文宋体" panose="02010600040101010101" charset="-122"/>
                        <a:cs typeface="NEU-BZ-S92"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59410">
                <a:tc>
                  <a:txBody>
                    <a:bodyPr/>
                    <a:p>
                      <a:pPr indent="0" algn="ctr">
                        <a:buNone/>
                      </a:pPr>
                      <a:r>
                        <a:rPr lang="en-US" sz="900" b="0">
                          <a:solidFill>
                            <a:srgbClr val="000000"/>
                          </a:solidFill>
                          <a:latin typeface="华文宋体" panose="02010600040101010101" charset="-122"/>
                          <a:ea typeface="华文宋体" panose="02010600040101010101" charset="-122"/>
                          <a:cs typeface="NEU-BZ-S92" charset="0"/>
                        </a:rPr>
                        <a:t>9</a:t>
                      </a:r>
                      <a:endParaRPr lang="en-US" altLang="en-US" sz="900" b="0">
                        <a:solidFill>
                          <a:srgbClr val="000000"/>
                        </a:solidFill>
                        <a:latin typeface="华文宋体" panose="02010600040101010101" charset="-122"/>
                        <a:ea typeface="华文宋体" panose="02010600040101010101" charset="-122"/>
                        <a:cs typeface="NEU-BZ-S92"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华文宋体" panose="02010600040101010101" charset="-122"/>
                          <a:ea typeface="华文宋体" panose="02010600040101010101" charset="-122"/>
                          <a:cs typeface="华文宋体" panose="02010600040101010101" charset="-122"/>
                        </a:rPr>
                        <a:t>英国 </a:t>
                      </a:r>
                      <a:endParaRPr lang="en-US" altLang="en-US" sz="900" b="0">
                        <a:solidFill>
                          <a:srgbClr val="000000"/>
                        </a:solidFill>
                        <a:latin typeface="华文宋体" panose="02010600040101010101" charset="-122"/>
                        <a:ea typeface="华文宋体" panose="02010600040101010101" charset="-122"/>
                        <a:cs typeface="华文宋体" panose="02010600040101010101" charset="-122"/>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华文宋体" panose="02010600040101010101" charset="-122"/>
                          <a:ea typeface="华文宋体" panose="02010600040101010101" charset="-122"/>
                          <a:cs typeface="NEU-BZ-S92" charset="0"/>
                        </a:rPr>
                        <a:t>248164</a:t>
                      </a:r>
                      <a:endParaRPr lang="en-US" altLang="en-US" sz="900" b="0">
                        <a:solidFill>
                          <a:srgbClr val="000000"/>
                        </a:solidFill>
                        <a:latin typeface="华文宋体" panose="02010600040101010101" charset="-122"/>
                        <a:ea typeface="华文宋体" panose="02010600040101010101" charset="-122"/>
                        <a:cs typeface="NEU-BZ-S92"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r h="359410">
                <a:tc>
                  <a:txBody>
                    <a:bodyPr/>
                    <a:p>
                      <a:pPr indent="0" algn="ctr">
                        <a:buNone/>
                      </a:pPr>
                      <a:r>
                        <a:rPr lang="en-US" sz="900" b="0">
                          <a:solidFill>
                            <a:srgbClr val="000000"/>
                          </a:solidFill>
                          <a:latin typeface="华文宋体" panose="02010600040101010101" charset="-122"/>
                          <a:ea typeface="华文宋体" panose="02010600040101010101" charset="-122"/>
                          <a:cs typeface="NEU-BZ-S92" charset="0"/>
                        </a:rPr>
                        <a:t>10</a:t>
                      </a:r>
                      <a:endParaRPr lang="en-US" altLang="en-US" sz="900" b="0">
                        <a:solidFill>
                          <a:srgbClr val="000000"/>
                        </a:solidFill>
                        <a:latin typeface="华文宋体" panose="02010600040101010101" charset="-122"/>
                        <a:ea typeface="华文宋体" panose="02010600040101010101" charset="-122"/>
                        <a:cs typeface="NEU-BZ-S92"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华文宋体" panose="02010600040101010101" charset="-122"/>
                          <a:ea typeface="华文宋体" panose="02010600040101010101" charset="-122"/>
                          <a:cs typeface="华文宋体" panose="02010600040101010101" charset="-122"/>
                        </a:rPr>
                        <a:t>百慕大 </a:t>
                      </a:r>
                      <a:endParaRPr lang="en-US" altLang="en-US" sz="900" b="0">
                        <a:solidFill>
                          <a:srgbClr val="000000"/>
                        </a:solidFill>
                        <a:latin typeface="华文宋体" panose="02010600040101010101" charset="-122"/>
                        <a:ea typeface="华文宋体" panose="02010600040101010101" charset="-122"/>
                        <a:cs typeface="华文宋体" panose="02010600040101010101" charset="-122"/>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c>
                  <a:txBody>
                    <a:bodyPr/>
                    <a:p>
                      <a:pPr indent="0" algn="ctr">
                        <a:buNone/>
                      </a:pPr>
                      <a:r>
                        <a:rPr lang="en-US" sz="900" b="0">
                          <a:solidFill>
                            <a:srgbClr val="000000"/>
                          </a:solidFill>
                          <a:latin typeface="华文宋体" panose="02010600040101010101" charset="-122"/>
                          <a:ea typeface="华文宋体" panose="02010600040101010101" charset="-122"/>
                          <a:cs typeface="NEU-BZ-S92" charset="0"/>
                        </a:rPr>
                        <a:t>216727</a:t>
                      </a:r>
                      <a:endParaRPr lang="en-US" altLang="en-US" sz="900" b="0">
                        <a:solidFill>
                          <a:srgbClr val="000000"/>
                        </a:solidFill>
                        <a:latin typeface="华文宋体" panose="02010600040101010101" charset="-122"/>
                        <a:ea typeface="华文宋体" panose="02010600040101010101" charset="-122"/>
                        <a:cs typeface="NEU-BZ-S92" charset="0"/>
                      </a:endParaRPr>
                    </a:p>
                  </a:txBody>
                  <a:tcPr marL="0" marR="0" marT="0" marB="0" vert="horz" anchor="ctr">
                    <a:lnL w="12700" cap="flat" cmpd="sng">
                      <a:solidFill>
                        <a:srgbClr val="000000"/>
                      </a:solidFill>
                      <a:prstDash val="solid"/>
                      <a:headEnd type="none" w="med" len="med"/>
                      <a:tailEnd type="none" w="med" len="med"/>
                    </a:lnL>
                    <a:lnR w="12700" cap="flat" cmpd="sng">
                      <a:solidFill>
                        <a:srgbClr val="000000"/>
                      </a:solidFill>
                      <a:prstDash val="solid"/>
                      <a:headEnd type="none" w="med" len="med"/>
                      <a:tailEnd type="none" w="med" len="med"/>
                    </a:lnR>
                    <a:lnT w="12700" cap="flat" cmpd="sng">
                      <a:solidFill>
                        <a:srgbClr val="000000"/>
                      </a:solidFill>
                      <a:prstDash val="solid"/>
                      <a:headEnd type="none" w="med" len="med"/>
                      <a:tailEnd type="none" w="med" len="med"/>
                    </a:lnT>
                    <a:lnB w="12700" cap="flat" cmpd="sng">
                      <a:solidFill>
                        <a:srgbClr val="000000"/>
                      </a:solidFill>
                      <a:prstDash val="solid"/>
                      <a:headEnd type="none" w="med" len="med"/>
                      <a:tailEnd type="none" w="med" len="med"/>
                    </a:lnB>
                    <a:lnTlToBr>
                      <a:noFill/>
                    </a:lnTlToBr>
                    <a:lnBlToTr>
                      <a:noFill/>
                    </a:lnBlToTr>
                    <a:noFill/>
                  </a:tcPr>
                </a:tc>
              </a:tr>
            </a:tbl>
          </a:graphicData>
        </a:graphic>
      </p:graphicFrame>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2161" name="标题 1"/>
          <p:cNvSpPr>
            <a:spLocks noGrp="1"/>
          </p:cNvSpPr>
          <p:nvPr>
            <p:ph type="title"/>
          </p:nvPr>
        </p:nvSpPr>
        <p:spPr/>
        <p:txBody>
          <a:bodyPr vert="horz" wrap="square" lIns="91440" tIns="45720" rIns="91440" bIns="45720" anchor="b"/>
          <a:p>
            <a:endParaRPr lang="zh-CN" altLang="en-US"/>
          </a:p>
        </p:txBody>
      </p:sp>
      <p:sp>
        <p:nvSpPr>
          <p:cNvPr id="92162" name="内容占位符 2"/>
          <p:cNvSpPr txBox="1"/>
          <p:nvPr/>
        </p:nvSpPr>
        <p:spPr>
          <a:xfrm>
            <a:off x="1062038" y="1773238"/>
            <a:ext cx="7929562" cy="2447925"/>
          </a:xfrm>
          <a:prstGeom prst="rect">
            <a:avLst/>
          </a:prstGeom>
          <a:noFill/>
          <a:ln w="9525">
            <a:noFill/>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42900" lvl="0" indent="-342900"/>
            <a:r>
              <a:rPr lang="en-US" altLang="zh-CN" sz="2400"/>
              <a:t>3.</a:t>
            </a:r>
            <a:r>
              <a:rPr lang="zh-CN" altLang="zh-CN" sz="2400"/>
              <a:t>外资变动统计</a:t>
            </a:r>
            <a:endParaRPr lang="en-US" altLang="zh-CN" sz="2400"/>
          </a:p>
          <a:p>
            <a:pPr marL="342900" lvl="0" indent="-342900">
              <a:buFontTx/>
              <a:buNone/>
            </a:pPr>
            <a:r>
              <a:rPr lang="zh-CN" altLang="en-US" sz="1800"/>
              <a:t>      对外资变动情况进行统计分析，可以使我们认识和掌握利用外资的发展</a:t>
            </a:r>
            <a:endParaRPr lang="en-US" altLang="zh-CN" sz="1800"/>
          </a:p>
          <a:p>
            <a:pPr marL="342900" lvl="0" indent="-342900">
              <a:buFontTx/>
              <a:buNone/>
            </a:pPr>
            <a:r>
              <a:rPr lang="zh-CN" altLang="en-US" sz="1800"/>
              <a:t>趋势和变动规律。具体做法是，将利用外资协议额、实际利用外资额等指标</a:t>
            </a:r>
            <a:endParaRPr lang="en-US" altLang="zh-CN" sz="1800"/>
          </a:p>
          <a:p>
            <a:pPr marL="342900" lvl="0" indent="-342900">
              <a:buFontTx/>
              <a:buNone/>
            </a:pPr>
            <a:r>
              <a:rPr lang="zh-CN" altLang="en-US" sz="1800"/>
              <a:t>按照时间先后顺序形成动态数列，对增减额、平均增减额、发展速度、增长</a:t>
            </a:r>
            <a:endParaRPr lang="en-US" altLang="zh-CN" sz="1800"/>
          </a:p>
          <a:p>
            <a:pPr marL="342900" lvl="0" indent="-342900">
              <a:buFontTx/>
              <a:buNone/>
            </a:pPr>
            <a:r>
              <a:rPr lang="zh-CN" altLang="en-US" sz="1800"/>
              <a:t>速度、平均发展速度、平均增长速度等动态指标进行计算分析。</a:t>
            </a:r>
            <a:endParaRPr lang="en-US" altLang="zh-CN" sz="1800"/>
          </a:p>
          <a:p>
            <a:pPr marL="342900" lvl="0" indent="-342900">
              <a:buFontTx/>
              <a:buNone/>
            </a:pPr>
            <a:endParaRPr lang="zh-CN" altLang="zh-CN" sz="1800"/>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3185" name="标题 1"/>
          <p:cNvSpPr>
            <a:spLocks noGrp="1"/>
          </p:cNvSpPr>
          <p:nvPr>
            <p:ph type="title"/>
          </p:nvPr>
        </p:nvSpPr>
        <p:spPr>
          <a:xfrm>
            <a:off x="1370013" y="765175"/>
            <a:ext cx="7313612" cy="679450"/>
          </a:xfrm>
        </p:spPr>
        <p:txBody>
          <a:bodyPr vert="horz" wrap="square" lIns="91440" tIns="45720" rIns="91440" bIns="45720" anchor="b"/>
          <a:p>
            <a:pPr>
              <a:buNone/>
            </a:pPr>
            <a:r>
              <a:rPr lang="zh-CN" altLang="zh-CN"/>
              <a:t>二、对外投资统计</a:t>
            </a:r>
            <a:endParaRPr lang="zh-CN" altLang="en-US"/>
          </a:p>
        </p:txBody>
      </p:sp>
      <p:sp>
        <p:nvSpPr>
          <p:cNvPr id="93186" name="内容占位符 2"/>
          <p:cNvSpPr>
            <a:spLocks noGrp="1"/>
          </p:cNvSpPr>
          <p:nvPr>
            <p:ph idx="1"/>
          </p:nvPr>
        </p:nvSpPr>
        <p:spPr>
          <a:xfrm>
            <a:off x="1049338" y="1557338"/>
            <a:ext cx="7956550" cy="4535487"/>
          </a:xfrm>
        </p:spPr>
        <p:txBody>
          <a:bodyPr vert="horz" wrap="square" lIns="91440" tIns="45720" rIns="91440" bIns="45720" anchor="t"/>
          <a:p>
            <a:pPr>
              <a:buNone/>
            </a:pPr>
            <a:r>
              <a:rPr lang="en-US" altLang="zh-CN" sz="2000"/>
              <a:t>   (</a:t>
            </a:r>
            <a:r>
              <a:rPr lang="zh-CN" altLang="en-US" sz="2000"/>
              <a:t>一</a:t>
            </a:r>
            <a:r>
              <a:rPr lang="en-US" altLang="zh-CN" sz="2000"/>
              <a:t>)</a:t>
            </a:r>
            <a:r>
              <a:rPr lang="zh-CN" altLang="en-US" sz="2000"/>
              <a:t>对外投资结构分组与统计</a:t>
            </a:r>
            <a:endParaRPr lang="zh-CN" altLang="en-US" sz="2000"/>
          </a:p>
          <a:p>
            <a:r>
              <a:rPr lang="en-US" altLang="zh-CN" sz="2000"/>
              <a:t>1.</a:t>
            </a:r>
            <a:r>
              <a:rPr lang="zh-CN" altLang="en-US" sz="2000"/>
              <a:t>对外直接投资和间接投资分析</a:t>
            </a:r>
            <a:endParaRPr lang="en-US" altLang="zh-CN" sz="2000"/>
          </a:p>
          <a:p>
            <a:pPr lvl="1">
              <a:buNone/>
            </a:pPr>
            <a:r>
              <a:rPr lang="zh-CN" altLang="en-US" sz="1600"/>
              <a:t>直接投资是指将资金直接投入投资项目的建设，形成实物资产和流动资</a:t>
            </a:r>
            <a:endParaRPr lang="en-US" altLang="zh-CN" sz="1600"/>
          </a:p>
          <a:p>
            <a:pPr lvl="1">
              <a:buNone/>
            </a:pPr>
            <a:r>
              <a:rPr lang="zh-CN" altLang="en-US" sz="1600"/>
              <a:t>产的投资，如房地产投资、固定资产投资等。</a:t>
            </a:r>
            <a:endParaRPr lang="en-US" altLang="zh-CN" sz="1600"/>
          </a:p>
          <a:p>
            <a:pPr lvl="1">
              <a:buNone/>
            </a:pPr>
            <a:r>
              <a:rPr lang="zh-CN" altLang="en-US" sz="1600"/>
              <a:t>直接投资包括：</a:t>
            </a:r>
            <a:endParaRPr lang="en-US" altLang="zh-CN" sz="1600"/>
          </a:p>
          <a:p>
            <a:pPr lvl="1">
              <a:buNone/>
            </a:pPr>
            <a:r>
              <a:rPr lang="zh-CN" altLang="en-US" sz="1600"/>
              <a:t>（</a:t>
            </a:r>
            <a:r>
              <a:rPr lang="en-US" altLang="zh-CN" sz="1600"/>
              <a:t>1</a:t>
            </a:r>
            <a:r>
              <a:rPr lang="zh-CN" altLang="en-US" sz="1600"/>
              <a:t>）在别国投资设厂、开设分公司或子公司；</a:t>
            </a:r>
            <a:endParaRPr lang="en-US" altLang="zh-CN" sz="1600"/>
          </a:p>
          <a:p>
            <a:pPr lvl="1">
              <a:buNone/>
            </a:pPr>
            <a:r>
              <a:rPr lang="zh-CN" altLang="en-US" sz="1600"/>
              <a:t>（</a:t>
            </a:r>
            <a:r>
              <a:rPr lang="en-US" altLang="zh-CN" sz="1600"/>
              <a:t>2</a:t>
            </a:r>
            <a:r>
              <a:rPr lang="zh-CN" altLang="en-US" sz="1600"/>
              <a:t>）兼并别国资本经营的企业；</a:t>
            </a:r>
            <a:endParaRPr lang="en-US" altLang="zh-CN" sz="1600"/>
          </a:p>
          <a:p>
            <a:pPr lvl="1">
              <a:buNone/>
            </a:pPr>
            <a:r>
              <a:rPr lang="zh-CN" altLang="en-US" sz="1600"/>
              <a:t>（</a:t>
            </a:r>
            <a:r>
              <a:rPr lang="en-US" altLang="zh-CN" sz="1600"/>
              <a:t>3</a:t>
            </a:r>
            <a:r>
              <a:rPr lang="zh-CN" altLang="en-US" sz="1600"/>
              <a:t>）与别国资本合股创办新企业所投的全部资本或股本；</a:t>
            </a:r>
            <a:endParaRPr lang="en-US" altLang="zh-CN" sz="1600"/>
          </a:p>
          <a:p>
            <a:pPr lvl="1">
              <a:buNone/>
            </a:pPr>
            <a:r>
              <a:rPr lang="zh-CN" altLang="en-US" sz="1600"/>
              <a:t>（</a:t>
            </a:r>
            <a:r>
              <a:rPr lang="en-US" altLang="zh-CN" sz="1600"/>
              <a:t>4</a:t>
            </a:r>
            <a:r>
              <a:rPr lang="zh-CN" altLang="en-US" sz="1600"/>
              <a:t>）为取得控股权而收买别国公司发行的股票。</a:t>
            </a:r>
            <a:endParaRPr lang="en-US" altLang="zh-CN" sz="1600"/>
          </a:p>
          <a:p>
            <a:pPr lvl="1">
              <a:buNone/>
            </a:pPr>
            <a:r>
              <a:rPr lang="zh-CN" altLang="en-US" sz="1600"/>
              <a:t>间接投资是指将资金投放于金融资产所进行的投资，如股票投资、债券投</a:t>
            </a:r>
            <a:endParaRPr lang="en-US" altLang="zh-CN" sz="1600"/>
          </a:p>
          <a:p>
            <a:pPr lvl="1">
              <a:buNone/>
            </a:pPr>
            <a:r>
              <a:rPr lang="zh-CN" altLang="en-US" sz="1600"/>
              <a:t>资、期货投资等。</a:t>
            </a:r>
            <a:endParaRPr lang="en-US" altLang="zh-CN" sz="1600"/>
          </a:p>
          <a:p>
            <a:pPr lvl="1">
              <a:buNone/>
            </a:pPr>
            <a:r>
              <a:rPr lang="zh-CN" altLang="en-US" sz="1600"/>
              <a:t>间接投资实质上是资金在所有者与使用者之间的转移，其特点是流动性较强，但风险较大。</a:t>
            </a:r>
            <a:endParaRPr lang="zh-CN" altLang="en-US" sz="1600"/>
          </a:p>
          <a:p>
            <a:pPr>
              <a:buNone/>
            </a:pPr>
            <a:endParaRPr lang="en-US" altLang="zh-CN" sz="1600"/>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4209" name="标题 3"/>
          <p:cNvSpPr>
            <a:spLocks noGrp="1"/>
          </p:cNvSpPr>
          <p:nvPr>
            <p:ph type="title"/>
          </p:nvPr>
        </p:nvSpPr>
        <p:spPr/>
        <p:txBody>
          <a:bodyPr vert="horz" wrap="square" lIns="91440" tIns="45720" rIns="91440" bIns="45720" anchor="b"/>
          <a:p>
            <a:endParaRPr lang="zh-CN" altLang="en-US"/>
          </a:p>
        </p:txBody>
      </p:sp>
      <p:sp>
        <p:nvSpPr>
          <p:cNvPr id="94210" name="内容占位符 2"/>
          <p:cNvSpPr>
            <a:spLocks noGrp="1"/>
          </p:cNvSpPr>
          <p:nvPr>
            <p:ph idx="1"/>
          </p:nvPr>
        </p:nvSpPr>
        <p:spPr>
          <a:xfrm>
            <a:off x="973138" y="1571625"/>
            <a:ext cx="7956550" cy="5000625"/>
          </a:xfrm>
        </p:spPr>
        <p:txBody>
          <a:bodyPr vert="horz" wrap="square" lIns="91440" tIns="45720" rIns="91440" bIns="45720" anchor="t"/>
          <a:p>
            <a:r>
              <a:rPr lang="en-US" altLang="zh-CN" sz="2000"/>
              <a:t>2.</a:t>
            </a:r>
            <a:r>
              <a:rPr lang="zh-CN" altLang="en-US" sz="2000"/>
              <a:t>对外长期投资和短期投资分析。</a:t>
            </a:r>
            <a:endParaRPr lang="en-US" altLang="zh-CN" sz="2000"/>
          </a:p>
          <a:p>
            <a:pPr>
              <a:buNone/>
            </a:pPr>
            <a:r>
              <a:rPr lang="en-US" altLang="zh-CN" sz="1600"/>
              <a:t>      </a:t>
            </a:r>
            <a:r>
              <a:rPr lang="zh-CN" altLang="en-US" sz="1600"/>
              <a:t>长期投资是指期限在一年以上的投资。主要有以下几种形式</a:t>
            </a:r>
            <a:r>
              <a:rPr lang="en-US" altLang="zh-CN" sz="1600">
                <a:sym typeface="Wingdings" panose="05000000000000000000" pitchFamily="2" charset="2"/>
              </a:rPr>
              <a:t>:</a:t>
            </a:r>
            <a:endParaRPr lang="en-US" altLang="zh-CN" sz="1600">
              <a:sym typeface="Wingdings" panose="05000000000000000000" pitchFamily="2" charset="2"/>
            </a:endParaRPr>
          </a:p>
          <a:p>
            <a:pPr lvl="1">
              <a:buNone/>
            </a:pPr>
            <a:r>
              <a:rPr lang="en-US" altLang="zh-CN" sz="1200">
                <a:sym typeface="Wingdings" panose="05000000000000000000" pitchFamily="2" charset="2"/>
              </a:rPr>
              <a:t>(1)</a:t>
            </a:r>
            <a:r>
              <a:rPr lang="zh-CN" altLang="en-US" sz="1200"/>
              <a:t>对外提供为期一年以上的借款；</a:t>
            </a:r>
            <a:endParaRPr lang="en-US" altLang="zh-CN" sz="1200"/>
          </a:p>
          <a:p>
            <a:pPr lvl="1">
              <a:buNone/>
            </a:pPr>
            <a:r>
              <a:rPr lang="en-US" altLang="zh-CN" sz="1200"/>
              <a:t>(2)</a:t>
            </a:r>
            <a:r>
              <a:rPr lang="zh-CN" altLang="en-US" sz="1200"/>
              <a:t>在国外的直接投资；</a:t>
            </a:r>
            <a:endParaRPr lang="en-US" altLang="zh-CN" sz="1200"/>
          </a:p>
          <a:p>
            <a:pPr lvl="1">
              <a:buNone/>
            </a:pPr>
            <a:r>
              <a:rPr lang="en-US" altLang="zh-CN" sz="1200"/>
              <a:t>(3)</a:t>
            </a:r>
            <a:r>
              <a:rPr lang="zh-CN" altLang="en-US" sz="1200"/>
              <a:t>购买外国长期证券和不动产等投资。</a:t>
            </a:r>
            <a:endParaRPr lang="zh-CN" altLang="en-US" sz="1200"/>
          </a:p>
          <a:p>
            <a:pPr>
              <a:buNone/>
            </a:pPr>
            <a:r>
              <a:rPr lang="en-US" altLang="zh-CN" sz="1600"/>
              <a:t>      </a:t>
            </a:r>
            <a:r>
              <a:rPr lang="zh-CN" altLang="en-US" sz="1600"/>
              <a:t>短期投资是指期限在一年以下的投资，主要有以下几种形式：</a:t>
            </a:r>
            <a:endParaRPr lang="en-US" altLang="zh-CN" sz="1600"/>
          </a:p>
          <a:p>
            <a:pPr lvl="1">
              <a:buNone/>
            </a:pPr>
            <a:r>
              <a:rPr lang="en-US" altLang="zh-CN" sz="1200">
                <a:sym typeface="Wingdings" panose="05000000000000000000" pitchFamily="2" charset="2"/>
              </a:rPr>
              <a:t>(1)</a:t>
            </a:r>
            <a:r>
              <a:rPr lang="zh-CN" altLang="en-US" sz="1200"/>
              <a:t>政府在国外的短期资产，如外汇储备；</a:t>
            </a:r>
            <a:endParaRPr lang="en-US" altLang="zh-CN" sz="1200"/>
          </a:p>
          <a:p>
            <a:pPr lvl="1">
              <a:buNone/>
            </a:pPr>
            <a:r>
              <a:rPr lang="en-US" altLang="zh-CN" sz="1200"/>
              <a:t> (2)</a:t>
            </a:r>
            <a:r>
              <a:rPr lang="zh-CN" altLang="en-US" sz="1200"/>
              <a:t>政府和私人持有的外国短期票据；</a:t>
            </a:r>
            <a:endParaRPr lang="en-US" altLang="zh-CN" sz="1200"/>
          </a:p>
          <a:p>
            <a:pPr lvl="1">
              <a:buNone/>
            </a:pPr>
            <a:r>
              <a:rPr lang="en-US" altLang="zh-CN" sz="1200"/>
              <a:t>(3)</a:t>
            </a:r>
            <a:r>
              <a:rPr lang="zh-CN" altLang="en-US" sz="1200"/>
              <a:t>一年或一年以下的对外放款；</a:t>
            </a:r>
            <a:endParaRPr lang="en-US" altLang="zh-CN" sz="1200"/>
          </a:p>
          <a:p>
            <a:pPr lvl="1">
              <a:buNone/>
            </a:pPr>
            <a:r>
              <a:rPr lang="en-US" altLang="zh-CN" sz="1200"/>
              <a:t>(4)</a:t>
            </a:r>
            <a:r>
              <a:rPr lang="zh-CN" altLang="en-US" sz="1200"/>
              <a:t>对进出口提供的信用贷款；</a:t>
            </a:r>
            <a:endParaRPr lang="en-US" altLang="zh-CN" sz="1200"/>
          </a:p>
          <a:p>
            <a:pPr lvl="1">
              <a:buNone/>
            </a:pPr>
            <a:r>
              <a:rPr lang="en-US" altLang="zh-CN" sz="1200"/>
              <a:t>(5)</a:t>
            </a:r>
            <a:r>
              <a:rPr lang="zh-CN" altLang="en-US" sz="1200"/>
              <a:t>在国外银行的存款。</a:t>
            </a:r>
            <a:endParaRPr lang="zh-CN" altLang="en-US" sz="1200"/>
          </a:p>
          <a:p>
            <a:r>
              <a:rPr lang="en-US" altLang="zh-CN" sz="2000"/>
              <a:t>3.</a:t>
            </a:r>
            <a:r>
              <a:rPr lang="zh-CN" altLang="en-US" sz="2000"/>
              <a:t>对外合资、合营和独资分析</a:t>
            </a:r>
            <a:endParaRPr lang="en-US" altLang="zh-CN" sz="2000"/>
          </a:p>
          <a:p>
            <a:pPr>
              <a:buNone/>
            </a:pPr>
            <a:r>
              <a:rPr lang="en-US" altLang="zh-CN" sz="1600"/>
              <a:t>      </a:t>
            </a:r>
            <a:r>
              <a:rPr lang="zh-CN" altLang="en-US" sz="1600"/>
              <a:t>以我国为例，按照投资形式进行分组，可以分为中外合资企业、中外合</a:t>
            </a:r>
            <a:r>
              <a:rPr lang="zh-CN" altLang="zh-CN" sz="1600"/>
              <a:t>营企业和独资经营企业。</a:t>
            </a:r>
            <a:endParaRPr lang="en-US" altLang="zh-CN" sz="1600"/>
          </a:p>
          <a:p>
            <a:r>
              <a:rPr lang="en-US" altLang="zh-CN" sz="2000"/>
              <a:t>4.</a:t>
            </a:r>
            <a:r>
              <a:rPr lang="zh-CN" altLang="en-US" sz="2000"/>
              <a:t>对外投资的行业分析</a:t>
            </a:r>
            <a:endParaRPr lang="en-US" altLang="zh-CN" sz="2000"/>
          </a:p>
          <a:p>
            <a:r>
              <a:rPr lang="en-US" altLang="zh-CN" sz="2000"/>
              <a:t>5.</a:t>
            </a:r>
            <a:r>
              <a:rPr lang="zh-CN" altLang="en-US" sz="2000"/>
              <a:t>对外投资的国别（地区）分析</a:t>
            </a:r>
            <a:endParaRPr lang="en-US" altLang="zh-CN" sz="2000"/>
          </a:p>
          <a:p>
            <a:pPr>
              <a:buNone/>
            </a:pPr>
            <a:r>
              <a:rPr lang="en-US" altLang="zh-CN" sz="1600"/>
              <a:t>      </a:t>
            </a:r>
            <a:r>
              <a:rPr lang="en-US" altLang="en-US" sz="1600"/>
              <a:t>按</a:t>
            </a:r>
            <a:r>
              <a:rPr lang="zh-CN" altLang="en-US" sz="1600"/>
              <a:t>国别统计；</a:t>
            </a:r>
            <a:endParaRPr lang="en-US" altLang="zh-CN" sz="1600"/>
          </a:p>
          <a:p>
            <a:pPr>
              <a:buNone/>
            </a:pPr>
            <a:r>
              <a:rPr lang="en-US" altLang="en-US" sz="1600"/>
              <a:t>      </a:t>
            </a:r>
            <a:r>
              <a:rPr lang="zh-CN" altLang="zh-CN" sz="1600"/>
              <a:t>按国家经济发展水平分组</a:t>
            </a:r>
            <a:endParaRPr lang="en-US" altLang="zh-CN" sz="1600"/>
          </a:p>
          <a:p>
            <a:pPr>
              <a:buNone/>
            </a:pPr>
            <a:endParaRPr lang="zh-CN" altLang="zh-CN" sz="1600"/>
          </a:p>
          <a:p>
            <a:pPr>
              <a:buNone/>
            </a:pPr>
            <a:endParaRPr lang="en-US" altLang="zh-CN" sz="1600"/>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5233" name="标题 1"/>
          <p:cNvSpPr>
            <a:spLocks noGrp="1"/>
          </p:cNvSpPr>
          <p:nvPr>
            <p:ph type="title"/>
          </p:nvPr>
        </p:nvSpPr>
        <p:spPr/>
        <p:txBody>
          <a:bodyPr vert="horz" wrap="square" lIns="91440" tIns="45720" rIns="91440" bIns="45720" anchor="b"/>
          <a:p>
            <a:endParaRPr lang="zh-CN" altLang="en-US"/>
          </a:p>
        </p:txBody>
      </p:sp>
      <p:sp>
        <p:nvSpPr>
          <p:cNvPr id="95234" name="内容占位符 2"/>
          <p:cNvSpPr>
            <a:spLocks noGrp="1"/>
          </p:cNvSpPr>
          <p:nvPr>
            <p:ph idx="1"/>
          </p:nvPr>
        </p:nvSpPr>
        <p:spPr>
          <a:xfrm>
            <a:off x="973138" y="1571625"/>
            <a:ext cx="7956550" cy="704850"/>
          </a:xfrm>
        </p:spPr>
        <p:txBody>
          <a:bodyPr vert="horz" wrap="square" lIns="91440" tIns="45720" rIns="91440" bIns="45720" anchor="t"/>
          <a:p>
            <a:pPr>
              <a:buNone/>
            </a:pPr>
            <a:r>
              <a:rPr lang="zh-CN" altLang="en-US" sz="1600" b="1"/>
              <a:t>表</a:t>
            </a:r>
            <a:r>
              <a:rPr lang="en-US" altLang="zh-CN" sz="1600" b="1"/>
              <a:t>9-18  </a:t>
            </a:r>
            <a:r>
              <a:rPr lang="zh-CN" altLang="en-US" sz="1600" b="1"/>
              <a:t> </a:t>
            </a:r>
            <a:r>
              <a:rPr lang="zh-CN" altLang="en-US" sz="1600" b="1">
                <a:solidFill>
                  <a:srgbClr val="FF0000"/>
                </a:solidFill>
              </a:rPr>
              <a:t>201</a:t>
            </a:r>
            <a:r>
              <a:rPr lang="en-US" altLang="zh-CN" sz="1600" b="1">
                <a:solidFill>
                  <a:srgbClr val="FF0000"/>
                </a:solidFill>
              </a:rPr>
              <a:t>7</a:t>
            </a:r>
            <a:r>
              <a:rPr lang="zh-CN" altLang="en-US" sz="1600" b="1">
                <a:solidFill>
                  <a:srgbClr val="FF0000"/>
                </a:solidFill>
              </a:rPr>
              <a:t>~201</a:t>
            </a:r>
            <a:r>
              <a:rPr lang="en-US" altLang="zh-CN" sz="1600" b="1">
                <a:solidFill>
                  <a:srgbClr val="FF0000"/>
                </a:solidFill>
              </a:rPr>
              <a:t>8</a:t>
            </a:r>
            <a:r>
              <a:rPr lang="zh-CN" altLang="en-US" sz="1600" b="1"/>
              <a:t>年我国主要国别</a:t>
            </a:r>
            <a:r>
              <a:rPr lang="en-US" altLang="zh-CN" sz="1600" b="1"/>
              <a:t>(</a:t>
            </a:r>
            <a:r>
              <a:rPr lang="zh-CN" altLang="en-US" sz="1600" b="1"/>
              <a:t>地区</a:t>
            </a:r>
            <a:r>
              <a:rPr lang="en-US" altLang="zh-CN" sz="1600" b="1"/>
              <a:t>)</a:t>
            </a:r>
            <a:r>
              <a:rPr lang="zh-CN" altLang="en-US" sz="1600" b="1"/>
              <a:t>分的对外直接投资</a:t>
            </a:r>
            <a:r>
              <a:rPr lang="en-US" altLang="zh-CN" sz="1600" b="1"/>
              <a:t>        </a:t>
            </a:r>
            <a:r>
              <a:rPr lang="zh-CN" altLang="en-US" sz="1600" b="1"/>
              <a:t>单位：万美元</a:t>
            </a:r>
            <a:endParaRPr lang="zh-CN" altLang="en-US" sz="1800"/>
          </a:p>
          <a:p>
            <a:pPr>
              <a:buNone/>
            </a:pPr>
            <a:endParaRPr lang="zh-CN" altLang="zh-CN" sz="1800"/>
          </a:p>
        </p:txBody>
      </p:sp>
      <p:graphicFrame>
        <p:nvGraphicFramePr>
          <p:cNvPr id="95235" name="表格 95234"/>
          <p:cNvGraphicFramePr/>
          <p:nvPr>
            <p:custDataLst>
              <p:tags r:id="rId1"/>
            </p:custDataLst>
          </p:nvPr>
        </p:nvGraphicFramePr>
        <p:xfrm>
          <a:off x="896938" y="1989138"/>
          <a:ext cx="7786688" cy="2228850"/>
        </p:xfrm>
        <a:graphic>
          <a:graphicData uri="http://schemas.openxmlformats.org/drawingml/2006/table">
            <a:tbl>
              <a:tblPr/>
              <a:tblGrid>
                <a:gridCol w="1946275"/>
                <a:gridCol w="1947863"/>
                <a:gridCol w="1946275"/>
                <a:gridCol w="1946275"/>
              </a:tblGrid>
              <a:tr h="371475">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endParaRPr lang="en-US" altLang="zh-CN" b="1">
                        <a:latin typeface="Verdana" panose="020B0604030504040204" pitchFamily="34" charset="0"/>
                      </a:endParaRPr>
                    </a:p>
                    <a:p>
                      <a:pPr lvl="0" algn="ctr" eaLnBrk="1" hangingPunct="1">
                        <a:buNone/>
                      </a:pPr>
                      <a:r>
                        <a:rPr lang="zh-CN" altLang="en-US" b="1">
                          <a:latin typeface="Verdana" panose="020B0604030504040204" pitchFamily="34" charset="0"/>
                        </a:rPr>
                        <a:t>国家</a:t>
                      </a:r>
                      <a:r>
                        <a:rPr lang="en-US" altLang="zh-CN" b="1">
                          <a:latin typeface="Verdana" panose="020B0604030504040204" pitchFamily="34" charset="0"/>
                        </a:rPr>
                        <a:t>(</a:t>
                      </a:r>
                      <a:r>
                        <a:rPr lang="zh-CN" altLang="en-US" b="1">
                          <a:latin typeface="Verdana" panose="020B0604030504040204" pitchFamily="34" charset="0"/>
                        </a:rPr>
                        <a:t>地区</a:t>
                      </a:r>
                      <a:r>
                        <a:rPr lang="en-US" altLang="zh-CN" b="1">
                          <a:latin typeface="Verdana" panose="020B0604030504040204" pitchFamily="34" charset="0"/>
                        </a:rPr>
                        <a:t>)</a:t>
                      </a:r>
                      <a:endParaRPr lang="zh-CN" altLang="en-US" b="1">
                        <a:latin typeface="Verdana" panose="020B0604030504040204" pitchFamily="34" charset="0"/>
                      </a:endParaRPr>
                    </a:p>
                  </a:txBody>
                  <a:tcPr marL="91439" marR="91439" marT="45733" marB="45733">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grid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b="1">
                          <a:latin typeface="Verdana" panose="020B0604030504040204" pitchFamily="34" charset="0"/>
                        </a:rPr>
                        <a:t>对外投资净额</a:t>
                      </a:r>
                      <a:endParaRPr lang="zh-CN" altLang="en-US" b="1">
                        <a:latin typeface="Verdana" panose="020B0604030504040204" pitchFamily="34" charset="0"/>
                      </a:endParaRPr>
                    </a:p>
                  </a:txBody>
                  <a:tcPr marL="91439" marR="91439" marT="45733" marB="45733">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hMerge="1">
                  <a:tcPr>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tcPr>
                </a:tc>
                <a:tc rowSpan="2">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en-US" b="1">
                          <a:latin typeface="Verdana" panose="020B0604030504040204" pitchFamily="34" charset="0"/>
                        </a:rPr>
                        <a:t>截止</a:t>
                      </a:r>
                      <a:r>
                        <a:rPr lang="en-US" altLang="zh-CN" b="1">
                          <a:solidFill>
                            <a:srgbClr val="FF0000"/>
                          </a:solidFill>
                          <a:latin typeface="Verdana" panose="020B0604030504040204" pitchFamily="34" charset="0"/>
                        </a:rPr>
                        <a:t>2018</a:t>
                      </a:r>
                      <a:r>
                        <a:rPr lang="zh-CN" altLang="en-US" b="1">
                          <a:latin typeface="Verdana" panose="020B0604030504040204" pitchFamily="34" charset="0"/>
                        </a:rPr>
                        <a:t>年对外直接投资存量</a:t>
                      </a:r>
                      <a:endParaRPr lang="zh-CN" altLang="en-US" b="1">
                        <a:latin typeface="Verdana" panose="020B0604030504040204" pitchFamily="34" charset="0"/>
                      </a:endParaRPr>
                    </a:p>
                  </a:txBody>
                  <a:tcPr marL="91439" marR="91439" marT="45733" marB="45733">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vMerge="1">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B w="12700" cap="flat" cmpd="sng">
                      <a:solidFill>
                        <a:schemeClr val="tx1"/>
                      </a:solidFill>
                      <a:prstDash val="solid"/>
                      <a:headEnd type="none" w="med" len="med"/>
                      <a:tailEnd type="none" w="med" len="med"/>
                    </a:lnB>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a:solidFill>
                            <a:srgbClr val="FF0000"/>
                          </a:solidFill>
                          <a:latin typeface="Verdana" panose="020B0604030504040204" pitchFamily="34" charset="0"/>
                        </a:rPr>
                        <a:t>2017</a:t>
                      </a:r>
                      <a:endParaRPr lang="en-US" altLang="zh-CN">
                        <a:solidFill>
                          <a:srgbClr val="FF0000"/>
                        </a:solidFill>
                        <a:latin typeface="Verdana" panose="020B0604030504040204" pitchFamily="34" charset="0"/>
                      </a:endParaRPr>
                    </a:p>
                  </a:txBody>
                  <a:tcPr marL="91439" marR="91439" marT="45733" marB="45733">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a:solidFill>
                            <a:srgbClr val="FF0000"/>
                          </a:solidFill>
                          <a:latin typeface="Verdana" panose="020B0604030504040204" pitchFamily="34" charset="0"/>
                        </a:rPr>
                        <a:t>2018</a:t>
                      </a:r>
                      <a:endParaRPr lang="en-US" altLang="zh-CN">
                        <a:solidFill>
                          <a:srgbClr val="FF0000"/>
                        </a:solidFill>
                        <a:latin typeface="Verdana" panose="020B0604030504040204" pitchFamily="34" charset="0"/>
                      </a:endParaRPr>
                    </a:p>
                  </a:txBody>
                  <a:tcPr marL="91439" marR="91439" marT="45733" marB="45733">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vMerge="1">
                  <a:tcP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B w="12700" cap="flat" cmpd="sng">
                      <a:solidFill>
                        <a:schemeClr val="tx1"/>
                      </a:solidFill>
                      <a:prstDash val="solid"/>
                      <a:headEnd type="none" w="med" len="med"/>
                      <a:tailEnd type="none" w="med" len="med"/>
                    </a:lnB>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合计</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11758620</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11956156</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11956156</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亚洲</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9467234</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9864918</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9864918</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中国香港</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7339667</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8126820</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8126820</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印度尼西亚</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12623</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7802</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7802</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2529" name="标题 1"/>
          <p:cNvSpPr>
            <a:spLocks noGrp="1"/>
          </p:cNvSpPr>
          <p:nvPr>
            <p:ph type="title"/>
          </p:nvPr>
        </p:nvSpPr>
        <p:spPr/>
        <p:txBody>
          <a:bodyPr vert="horz" wrap="square" lIns="91440" tIns="45720" rIns="91440" bIns="45720" anchor="b"/>
          <a:p>
            <a:pPr algn="ctr"/>
            <a:r>
              <a:rPr lang="zh-CN" altLang="en-US" sz="3200"/>
              <a:t>第二节</a:t>
            </a:r>
            <a:r>
              <a:rPr lang="en-US" altLang="zh-CN" sz="3200"/>
              <a:t>  </a:t>
            </a:r>
            <a:r>
              <a:rPr lang="zh-CN" altLang="en-US" sz="3200"/>
              <a:t>国际收支统计</a:t>
            </a:r>
            <a:endParaRPr lang="zh-CN" altLang="en-US" sz="3200"/>
          </a:p>
        </p:txBody>
      </p:sp>
      <p:sp>
        <p:nvSpPr>
          <p:cNvPr id="22530" name="内容占位符 2"/>
          <p:cNvSpPr>
            <a:spLocks noGrp="1"/>
          </p:cNvSpPr>
          <p:nvPr>
            <p:ph idx="1"/>
          </p:nvPr>
        </p:nvSpPr>
        <p:spPr/>
        <p:txBody>
          <a:bodyPr vert="horz" wrap="square" lIns="91440" tIns="45720" rIns="91440" bIns="45720" anchor="t"/>
          <a:p>
            <a:r>
              <a:rPr lang="zh-CN" altLang="en-US">
                <a:hlinkClick r:id="rId1" action="ppaction://hlinksldjump"/>
              </a:rPr>
              <a:t>一、国际收支的概念</a:t>
            </a:r>
            <a:endParaRPr lang="zh-CN" altLang="en-US"/>
          </a:p>
          <a:p>
            <a:r>
              <a:rPr lang="zh-CN" altLang="en-US">
                <a:hlinkClick r:id="rId2" action="ppaction://hlinksldjump"/>
              </a:rPr>
              <a:t>二、国际收支统计</a:t>
            </a:r>
            <a:endParaRPr lang="zh-CN" altLang="en-US"/>
          </a:p>
          <a:p>
            <a:r>
              <a:rPr lang="zh-CN" altLang="en-US">
                <a:hlinkClick r:id="rId3" action="ppaction://hlinksldjump"/>
              </a:rPr>
              <a:t>三、国际收支统计分析</a:t>
            </a:r>
            <a:endParaRPr lang="zh-CN" altLang="en-US"/>
          </a:p>
          <a:p>
            <a:endParaRPr lang="zh-CN" altLang="en-US"/>
          </a:p>
        </p:txBody>
      </p:sp>
    </p:spTree>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6257" name="标题 1"/>
          <p:cNvSpPr>
            <a:spLocks noGrp="1"/>
          </p:cNvSpPr>
          <p:nvPr>
            <p:ph type="title"/>
          </p:nvPr>
        </p:nvSpPr>
        <p:spPr/>
        <p:txBody>
          <a:bodyPr vert="horz" wrap="square" lIns="91440" tIns="45720" rIns="91440" bIns="45720" anchor="b"/>
          <a:p>
            <a:endParaRPr lang="zh-CN" altLang="en-US"/>
          </a:p>
        </p:txBody>
      </p:sp>
      <p:graphicFrame>
        <p:nvGraphicFramePr>
          <p:cNvPr id="96258" name="表格 96257"/>
          <p:cNvGraphicFramePr/>
          <p:nvPr/>
        </p:nvGraphicFramePr>
        <p:xfrm>
          <a:off x="1071563" y="357188"/>
          <a:ext cx="7786688" cy="5943600"/>
        </p:xfrm>
        <a:graphic>
          <a:graphicData uri="http://schemas.openxmlformats.org/drawingml/2006/table">
            <a:tbl>
              <a:tblPr/>
              <a:tblGrid>
                <a:gridCol w="1946275"/>
                <a:gridCol w="1947863"/>
                <a:gridCol w="1946275"/>
                <a:gridCol w="1946275"/>
              </a:tblGrid>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b="1">
                          <a:solidFill>
                            <a:srgbClr val="000000"/>
                          </a:solidFill>
                          <a:latin typeface="Times New Roman" panose="02020603050405020304" pitchFamily="18" charset="0"/>
                        </a:rPr>
                        <a:t>日本</a:t>
                      </a:r>
                      <a:endParaRPr lang="zh-CN" altLang="zh-CN" sz="1600" b="1">
                        <a:solidFill>
                          <a:srgbClr val="FFFFFF"/>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705817</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432530</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432530</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中国澳门</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46020</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55057</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55057</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新加坡</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722872</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 582668</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 582668</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韩国</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305421</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396564</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396564</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泰国</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48305</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6052</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6052</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越南</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 </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7</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7</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非洲</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137901</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101826</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101826</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阿尔及利亚</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5</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 </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 </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苏丹</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24</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 </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 </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几内亚</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 </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1</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1</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马达加斯加</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1488</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3008</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3008</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尼日利亚</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1292</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589</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589</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南非</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689319</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669165</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669165</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欧洲</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39194</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73534</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73534</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英国</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207844</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207056</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207056</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德国</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5</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 </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 </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7281" name="标题 1"/>
          <p:cNvSpPr>
            <a:spLocks noGrp="1"/>
          </p:cNvSpPr>
          <p:nvPr>
            <p:ph type="title"/>
          </p:nvPr>
        </p:nvSpPr>
        <p:spPr/>
        <p:txBody>
          <a:bodyPr vert="horz" wrap="square" lIns="91440" tIns="45720" rIns="91440" bIns="45720" anchor="b"/>
          <a:p>
            <a:endParaRPr lang="zh-CN" altLang="en-US"/>
          </a:p>
        </p:txBody>
      </p:sp>
      <p:graphicFrame>
        <p:nvGraphicFramePr>
          <p:cNvPr id="97282" name="表格 97281"/>
          <p:cNvGraphicFramePr/>
          <p:nvPr/>
        </p:nvGraphicFramePr>
        <p:xfrm>
          <a:off x="1116013" y="1700213"/>
          <a:ext cx="7786688" cy="4829175"/>
        </p:xfrm>
        <a:graphic>
          <a:graphicData uri="http://schemas.openxmlformats.org/drawingml/2006/table">
            <a:tbl>
              <a:tblPr/>
              <a:tblGrid>
                <a:gridCol w="1946275"/>
                <a:gridCol w="1947863"/>
                <a:gridCol w="1946275"/>
                <a:gridCol w="1946275"/>
              </a:tblGrid>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b="1">
                          <a:solidFill>
                            <a:srgbClr val="000000"/>
                          </a:solidFill>
                          <a:latin typeface="Times New Roman" panose="02020603050405020304" pitchFamily="18" charset="0"/>
                        </a:rPr>
                        <a:t>法国</a:t>
                      </a:r>
                      <a:endParaRPr lang="zh-CN" altLang="zh-CN" sz="1600" b="1">
                        <a:solidFill>
                          <a:srgbClr val="FFFFFF"/>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75189</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71207</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71207</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俄罗斯</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820687</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771545</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771545</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拉丁美洲</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8192</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8412</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8412</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巴哈马</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166825</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125509</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125509</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开曼群岛</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1580</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319</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319</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墨西哥</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615858</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622566</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622566</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英属维尔京群岛</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408372</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325619</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325619</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北美洲</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53610</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35346</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35346</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加拿大</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281987</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237074</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237074</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美国</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232652</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189251</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189251</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大洋洲</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32967</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23853</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23853</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澳大利亚</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6795</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4748</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4748</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r h="371475">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zh-CN" altLang="zh-CN" sz="1600">
                          <a:solidFill>
                            <a:srgbClr val="000000"/>
                          </a:solidFill>
                          <a:latin typeface="Times New Roman" panose="02020603050405020304" pitchFamily="18" charset="0"/>
                        </a:rPr>
                        <a:t>新西兰</a:t>
                      </a:r>
                      <a:endParaRPr lang="zh-CN" altLang="zh-CN" sz="1600">
                        <a:solidFill>
                          <a:srgbClr val="000000"/>
                        </a:solidFill>
                        <a:latin typeface="Times New Roman" panose="02020603050405020304" pitchFamily="18" charset="0"/>
                        <a:ea typeface="Times New Roman" panose="02020603050405020304" pitchFamily="18" charset="0"/>
                      </a:endParaRPr>
                    </a:p>
                  </a:txBody>
                  <a:tcPr marL="0" marR="0" marT="0" marB="0"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75189</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71207</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c>
                  <a:txBody>
                    <a:bodyPr/>
                    <a:lstStyle>
                      <a:lvl1pPr marL="0" lvl="0" indent="0" algn="l" defTabSz="914400" rtl="0" eaLnBrk="0" fontAlgn="base" latinLnBrk="0" hangingPunct="0">
                        <a:lnSpc>
                          <a:spcPct val="100000"/>
                        </a:lnSpc>
                        <a:spcBef>
                          <a:spcPct val="0"/>
                        </a:spcBef>
                        <a:spcAft>
                          <a:spcPct val="0"/>
                        </a:spcAft>
                        <a:buNone/>
                        <a:defRPr sz="1800" b="0" i="0" u="none" kern="1200" baseline="0">
                          <a:solidFill>
                            <a:schemeClr val="tx1"/>
                          </a:solidFill>
                          <a:latin typeface="Verdana" panose="020B0604030504040204" pitchFamily="34" charset="0"/>
                          <a:ea typeface="宋体" panose="02010600030101010101" pitchFamily="2" charset="-122"/>
                        </a:defRPr>
                      </a:lvl1pPr>
                      <a:lvl2pPr marL="457200" lvl="1"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2pPr>
                      <a:lvl3pPr marL="914400" lvl="2"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3pPr>
                      <a:lvl4pPr marL="1371600" lvl="3"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4pPr>
                      <a:lvl5pPr marL="1828800" lvl="4" indent="0" algn="l" defTabSz="914400" rtl="0" eaLnBrk="0" fontAlgn="base" latinLnBrk="0" hangingPunct="0">
                        <a:lnSpc>
                          <a:spcPct val="100000"/>
                        </a:lnSpc>
                        <a:spcBef>
                          <a:spcPct val="0"/>
                        </a:spcBef>
                        <a:spcAft>
                          <a:spcPct val="0"/>
                        </a:spcAft>
                        <a:buNone/>
                        <a:defRPr b="0" i="0" u="none" kern="1200" baseline="0">
                          <a:solidFill>
                            <a:schemeClr val="tx1"/>
                          </a:solidFill>
                          <a:latin typeface="Verdana" panose="020B0604030504040204" pitchFamily="34" charset="0"/>
                          <a:ea typeface="宋体" panose="02010600030101010101" pitchFamily="2" charset="-122"/>
                          <a:cs typeface="+mn-cs"/>
                        </a:defRPr>
                      </a:lvl5pPr>
                    </a:lstStyle>
                    <a:p>
                      <a:pPr lvl="0" algn="ctr" eaLnBrk="1" hangingPunct="1">
                        <a:buNone/>
                      </a:pPr>
                      <a:r>
                        <a:rPr lang="en-US" altLang="zh-CN" sz="1600">
                          <a:solidFill>
                            <a:srgbClr val="FF0000"/>
                          </a:solidFill>
                          <a:latin typeface="宋体" panose="02010600030101010101" pitchFamily="2" charset="-122"/>
                        </a:rPr>
                        <a:t>71207</a:t>
                      </a:r>
                      <a:endParaRPr lang="en-US" altLang="zh-CN" sz="1600">
                        <a:solidFill>
                          <a:srgbClr val="FF0000"/>
                        </a:solidFill>
                        <a:latin typeface="宋体" panose="02010600030101010101" pitchFamily="2" charset="-122"/>
                      </a:endParaRPr>
                    </a:p>
                  </a:txBody>
                  <a:tcPr marL="0" marR="0" marT="0" marB="1" anchor="ctr">
                    <a:lnL w="12700" cap="flat" cmpd="sng">
                      <a:solidFill>
                        <a:schemeClr val="tx1"/>
                      </a:solidFill>
                      <a:prstDash val="solid"/>
                      <a:headEnd type="none" w="med" len="med"/>
                      <a:tailEnd type="none" w="med" len="med"/>
                    </a:lnL>
                    <a:lnR w="12700" cap="flat" cmpd="sng">
                      <a:solidFill>
                        <a:schemeClr val="tx1"/>
                      </a:solidFill>
                      <a:prstDash val="solid"/>
                      <a:headEnd type="none" w="med" len="med"/>
                      <a:tailEnd type="none" w="med" len="med"/>
                    </a:lnR>
                    <a:lnT w="12700" cap="flat" cmpd="sng">
                      <a:solidFill>
                        <a:schemeClr val="tx1"/>
                      </a:solidFill>
                      <a:prstDash val="solid"/>
                      <a:headEnd type="none" w="med" len="med"/>
                      <a:tailEnd type="none" w="med" len="med"/>
                    </a:lnT>
                    <a:lnB w="12700" cap="flat" cmpd="sng">
                      <a:solidFill>
                        <a:schemeClr val="tx1"/>
                      </a:solidFill>
                      <a:prstDash val="solid"/>
                      <a:headEnd type="none" w="med" len="med"/>
                      <a:tailEnd type="none" w="med" len="med"/>
                    </a:lnB>
                    <a:lnTlToBr>
                      <a:noFill/>
                    </a:lnTlToBr>
                    <a:lnBlToTr>
                      <a:noFill/>
                    </a:lnBlToTr>
                    <a:solidFill>
                      <a:schemeClr val="bg1"/>
                    </a:solidFill>
                  </a:tcPr>
                </a:tc>
              </a:tr>
            </a:tbl>
          </a:graphicData>
        </a:graphic>
      </p:graphicFrame>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8305" name="标题 1"/>
          <p:cNvSpPr>
            <a:spLocks noGrp="1"/>
          </p:cNvSpPr>
          <p:nvPr>
            <p:ph type="title"/>
          </p:nvPr>
        </p:nvSpPr>
        <p:spPr>
          <a:xfrm>
            <a:off x="857250" y="301625"/>
            <a:ext cx="7313613" cy="1143000"/>
          </a:xfrm>
        </p:spPr>
        <p:txBody>
          <a:bodyPr vert="horz" wrap="square" lIns="91440" tIns="45720" rIns="91440" bIns="45720" anchor="b"/>
          <a:p>
            <a:pPr marL="342900" indent="-342900">
              <a:spcBef>
                <a:spcPct val="20000"/>
              </a:spcBef>
              <a:buClr>
                <a:schemeClr val="tx2"/>
              </a:buClr>
              <a:buSzPct val="70000"/>
              <a:buFont typeface="Wingdings" panose="05000000000000000000" pitchFamily="2" charset="2"/>
              <a:buChar char="¡"/>
            </a:pPr>
            <a:endParaRPr lang="zh-CN" altLang="en-US" sz="2400">
              <a:latin typeface="Verdana" panose="020B0604030504040204" pitchFamily="34" charset="0"/>
            </a:endParaRPr>
          </a:p>
        </p:txBody>
      </p:sp>
      <p:sp>
        <p:nvSpPr>
          <p:cNvPr id="98306" name="内容占位符 2"/>
          <p:cNvSpPr>
            <a:spLocks noGrp="1"/>
          </p:cNvSpPr>
          <p:nvPr>
            <p:ph idx="1"/>
          </p:nvPr>
        </p:nvSpPr>
        <p:spPr>
          <a:xfrm>
            <a:off x="857250" y="1703388"/>
            <a:ext cx="7956550" cy="901700"/>
          </a:xfrm>
        </p:spPr>
        <p:txBody>
          <a:bodyPr vert="horz" wrap="square" lIns="91440" tIns="45720" rIns="91440" bIns="45720" anchor="t"/>
          <a:p>
            <a:pPr>
              <a:buNone/>
            </a:pPr>
            <a:r>
              <a:rPr lang="en-US" altLang="zh-CN" sz="1800"/>
              <a:t>     6.</a:t>
            </a:r>
            <a:r>
              <a:rPr lang="zh-CN" altLang="zh-CN" sz="1800"/>
              <a:t>对外投资的资金来源分析</a:t>
            </a:r>
            <a:endParaRPr lang="en-US" altLang="zh-CN" sz="1800"/>
          </a:p>
          <a:p>
            <a:pPr>
              <a:buNone/>
            </a:pPr>
            <a:r>
              <a:rPr lang="en-US" altLang="en-US" sz="1800"/>
              <a:t>    </a:t>
            </a:r>
            <a:r>
              <a:rPr lang="zh-CN" altLang="en-US" sz="1800"/>
              <a:t>主要是按企业自有资本和借贷资本进行统计分析。</a:t>
            </a:r>
            <a:endParaRPr lang="zh-CN" altLang="zh-CN" sz="1800"/>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99329" name="标题 1"/>
          <p:cNvSpPr>
            <a:spLocks noGrp="1"/>
          </p:cNvSpPr>
          <p:nvPr>
            <p:ph type="title"/>
          </p:nvPr>
        </p:nvSpPr>
        <p:spPr/>
        <p:txBody>
          <a:bodyPr vert="horz" wrap="square" lIns="91440" tIns="45720" rIns="91440" bIns="45720" anchor="b"/>
          <a:p>
            <a:endParaRPr lang="zh-CN" altLang="en-US"/>
          </a:p>
        </p:txBody>
      </p:sp>
      <p:sp>
        <p:nvSpPr>
          <p:cNvPr id="99330" name="内容占位符 2"/>
          <p:cNvSpPr txBox="1"/>
          <p:nvPr/>
        </p:nvSpPr>
        <p:spPr>
          <a:xfrm>
            <a:off x="827088" y="1628775"/>
            <a:ext cx="8072437" cy="4824413"/>
          </a:xfrm>
          <a:prstGeom prst="rect">
            <a:avLst/>
          </a:prstGeom>
          <a:noFill/>
          <a:ln w="9525">
            <a:noFill/>
          </a:ln>
        </p:spPr>
        <p:txBody>
          <a:bodyPr/>
          <a:lstStyle>
            <a:lvl1pPr marL="342900" indent="-342900" algn="l" rtl="0" eaLnBrk="0" fontAlgn="base" hangingPunct="0">
              <a:spcBef>
                <a:spcPct val="20000"/>
              </a:spcBef>
              <a:spcAft>
                <a:spcPct val="0"/>
              </a:spcAft>
              <a:buClr>
                <a:schemeClr val="tx2"/>
              </a:buClr>
              <a:buSzPct val="70000"/>
              <a:buFont typeface="Wingdings" panose="05000000000000000000" pitchFamily="2" charset="2"/>
              <a:buChar char="¡"/>
              <a:defRPr sz="29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2"/>
              </a:buClr>
              <a:buSzPct val="70000"/>
              <a:buFont typeface="Wingdings" panose="05000000000000000000" pitchFamily="2" charset="2"/>
              <a:buChar char="l"/>
              <a:defRPr sz="2500">
                <a:solidFill>
                  <a:schemeClr val="tx1"/>
                </a:solidFill>
                <a:latin typeface="+mn-lt"/>
                <a:ea typeface="+mn-ea"/>
              </a:defRPr>
            </a:lvl2pPr>
            <a:lvl3pPr marL="1143000" indent="-228600" algn="l" rtl="0" eaLnBrk="0" fontAlgn="base" hangingPunct="0">
              <a:spcBef>
                <a:spcPct val="20000"/>
              </a:spcBef>
              <a:spcAft>
                <a:spcPct val="0"/>
              </a:spcAft>
              <a:buClr>
                <a:schemeClr val="tx2"/>
              </a:buClr>
              <a:buSzPct val="65000"/>
              <a:buFont typeface="Wingdings" panose="05000000000000000000" pitchFamily="2" charset="2"/>
              <a:buChar char="¡"/>
              <a:defRPr sz="2200">
                <a:solidFill>
                  <a:schemeClr val="tx1"/>
                </a:solidFill>
                <a:latin typeface="+mn-lt"/>
                <a:ea typeface="+mn-ea"/>
              </a:defRPr>
            </a:lvl3pPr>
            <a:lvl4pPr marL="1600200" indent="-228600" algn="l" rtl="0" eaLnBrk="0" fontAlgn="base" hangingPunct="0">
              <a:spcBef>
                <a:spcPct val="20000"/>
              </a:spcBef>
              <a:spcAft>
                <a:spcPct val="0"/>
              </a:spcAft>
              <a:buClr>
                <a:schemeClr val="accent2"/>
              </a:buClr>
              <a:buSzPct val="70000"/>
              <a:buFont typeface="Wingdings" panose="05000000000000000000" pitchFamily="2" charset="2"/>
              <a:buChar char="l"/>
              <a:defRPr sz="1900">
                <a:solidFill>
                  <a:schemeClr val="tx1"/>
                </a:solidFill>
                <a:latin typeface="+mn-lt"/>
                <a:ea typeface="+mn-ea"/>
              </a:defRPr>
            </a:lvl4pPr>
            <a:lvl5pPr marL="2057400" indent="-228600" algn="l" rtl="0" eaLnBrk="0" fontAlgn="base" hangingPunct="0">
              <a:spcBef>
                <a:spcPct val="20000"/>
              </a:spcBef>
              <a:spcAft>
                <a:spcPct val="0"/>
              </a:spcAft>
              <a:buClr>
                <a:schemeClr val="tx2"/>
              </a:buClr>
              <a:buSzPct val="60000"/>
              <a:buFont typeface="Wingdings" panose="05000000000000000000" pitchFamily="2" charset="2"/>
              <a:buChar char="¡"/>
              <a:defRPr sz="1900">
                <a:solidFill>
                  <a:schemeClr val="tx1"/>
                </a:solidFill>
                <a:latin typeface="+mn-lt"/>
                <a:ea typeface="+mn-ea"/>
              </a:defRPr>
            </a:lvl5pPr>
          </a:lstStyle>
          <a:p>
            <a:pPr marL="342900" lvl="0" indent="-342900">
              <a:buNone/>
            </a:pPr>
            <a:r>
              <a:rPr lang="en-US" altLang="zh-CN" sz="1800"/>
              <a:t> (</a:t>
            </a:r>
            <a:r>
              <a:rPr lang="zh-CN" altLang="zh-CN" sz="1800"/>
              <a:t>二</a:t>
            </a:r>
            <a:r>
              <a:rPr lang="en-US" altLang="zh-CN" sz="1800"/>
              <a:t>)</a:t>
            </a:r>
            <a:r>
              <a:rPr lang="zh-CN" altLang="zh-CN" sz="1800"/>
              <a:t>对外投资经济效益的主要分析指标</a:t>
            </a:r>
            <a:endParaRPr lang="en-US" altLang="zh-CN" sz="1800"/>
          </a:p>
          <a:p>
            <a:pPr marL="342900" lvl="0" indent="-342900">
              <a:buChar char="¡"/>
            </a:pPr>
            <a:r>
              <a:rPr lang="en-US" altLang="zh-CN" sz="1800"/>
              <a:t>1.</a:t>
            </a:r>
            <a:r>
              <a:rPr lang="zh-CN" altLang="zh-CN" sz="1800"/>
              <a:t>我方实际投资额</a:t>
            </a:r>
            <a:endParaRPr lang="zh-CN" altLang="zh-CN" sz="1800"/>
          </a:p>
          <a:p>
            <a:pPr marL="342900" lvl="0" indent="-342900">
              <a:buChar char="¡"/>
            </a:pPr>
            <a:r>
              <a:rPr lang="en-US" altLang="zh-CN" sz="1800"/>
              <a:t>2.</a:t>
            </a:r>
            <a:r>
              <a:rPr lang="zh-CN" altLang="zh-CN" sz="1800"/>
              <a:t>利润额</a:t>
            </a:r>
            <a:endParaRPr lang="en-US" altLang="zh-CN" sz="1800"/>
          </a:p>
          <a:p>
            <a:pPr marL="342900" lvl="0" indent="-342900">
              <a:buChar char="¡"/>
            </a:pPr>
            <a:r>
              <a:rPr lang="en-US" altLang="zh-CN" sz="1800"/>
              <a:t>3.</a:t>
            </a:r>
            <a:r>
              <a:rPr lang="zh-CN" altLang="zh-CN" sz="1800"/>
              <a:t>利润率</a:t>
            </a:r>
            <a:endParaRPr lang="en-US" altLang="zh-CN" sz="1800"/>
          </a:p>
          <a:p>
            <a:pPr marL="342900" lvl="0" indent="-342900">
              <a:buNone/>
            </a:pPr>
            <a:r>
              <a:rPr lang="en-US" altLang="zh-CN" sz="1600"/>
              <a:t>    (1)</a:t>
            </a:r>
            <a:r>
              <a:rPr lang="zh-CN" altLang="zh-CN" sz="1600"/>
              <a:t>投资利润率</a:t>
            </a:r>
            <a:endParaRPr lang="en-US" altLang="zh-CN" sz="1600"/>
          </a:p>
          <a:p>
            <a:pPr marL="342900" lvl="0" indent="-342900" eaLnBrk="1" hangingPunct="1">
              <a:spcBef>
                <a:spcPct val="0"/>
              </a:spcBef>
              <a:buClrTx/>
              <a:buSzTx/>
              <a:buFontTx/>
              <a:buNone/>
            </a:pPr>
            <a:r>
              <a:rPr lang="zh-CN" altLang="en-US" sz="1600"/>
              <a:t>         投资利润率</a:t>
            </a:r>
            <a:r>
              <a:rPr lang="en-US" altLang="zh-CN" sz="1600"/>
              <a:t>=</a:t>
            </a:r>
            <a:r>
              <a:rPr lang="zh-CN" altLang="en-US" sz="1600" b="1">
                <a:solidFill>
                  <a:srgbClr val="00B050"/>
                </a:solidFill>
              </a:rPr>
              <a:t>（年利润额</a:t>
            </a:r>
            <a:r>
              <a:rPr lang="en-US" altLang="zh-CN" sz="1600" b="1">
                <a:solidFill>
                  <a:srgbClr val="00B050"/>
                </a:solidFill>
              </a:rPr>
              <a:t>/</a:t>
            </a:r>
            <a:r>
              <a:rPr lang="zh-CN" altLang="en-US" sz="1600" b="1">
                <a:solidFill>
                  <a:srgbClr val="00B050"/>
                </a:solidFill>
              </a:rPr>
              <a:t>投资总额）</a:t>
            </a:r>
            <a:r>
              <a:rPr lang="en-US" altLang="zh-CN" sz="1600" b="1">
                <a:solidFill>
                  <a:srgbClr val="00B050"/>
                </a:solidFill>
              </a:rPr>
              <a:t>×100% </a:t>
            </a:r>
            <a:endParaRPr lang="en-US" altLang="zh-CN" sz="1600" b="1">
              <a:solidFill>
                <a:srgbClr val="00B050"/>
              </a:solidFill>
            </a:endParaRPr>
          </a:p>
          <a:p>
            <a:pPr marL="342900" lvl="0" indent="-342900">
              <a:buNone/>
            </a:pPr>
            <a:r>
              <a:rPr lang="en-US" altLang="zh-CN" sz="1800"/>
              <a:t>    (2)</a:t>
            </a:r>
            <a:r>
              <a:rPr lang="zh-CN" altLang="zh-CN" sz="1800"/>
              <a:t>股本利润率</a:t>
            </a:r>
            <a:endParaRPr lang="zh-CN" altLang="zh-CN" sz="1800"/>
          </a:p>
          <a:p>
            <a:pPr marL="342900" lvl="0" indent="-342900" eaLnBrk="1" hangingPunct="1">
              <a:spcBef>
                <a:spcPct val="0"/>
              </a:spcBef>
              <a:buClrTx/>
              <a:buSzTx/>
              <a:buFontTx/>
              <a:buNone/>
            </a:pPr>
            <a:r>
              <a:rPr lang="zh-CN" altLang="en-US" sz="1600"/>
              <a:t>         股本利润率</a:t>
            </a:r>
            <a:r>
              <a:rPr lang="en-US" altLang="zh-CN" sz="1600"/>
              <a:t>=</a:t>
            </a:r>
            <a:r>
              <a:rPr lang="zh-CN" altLang="en-US" sz="1600" b="1">
                <a:solidFill>
                  <a:srgbClr val="00B050"/>
                </a:solidFill>
              </a:rPr>
              <a:t>（我方分得利润额</a:t>
            </a:r>
            <a:r>
              <a:rPr lang="en-US" altLang="zh-CN" sz="1600" b="1">
                <a:solidFill>
                  <a:srgbClr val="00B050"/>
                </a:solidFill>
              </a:rPr>
              <a:t>/</a:t>
            </a:r>
            <a:r>
              <a:rPr lang="zh-CN" altLang="en-US" sz="1600" b="1">
                <a:solidFill>
                  <a:srgbClr val="00B050"/>
                </a:solidFill>
              </a:rPr>
              <a:t>我方投资总额）</a:t>
            </a:r>
            <a:r>
              <a:rPr lang="en-US" altLang="zh-CN" sz="1600" b="1">
                <a:solidFill>
                  <a:srgbClr val="00B050"/>
                </a:solidFill>
              </a:rPr>
              <a:t>×100%</a:t>
            </a:r>
            <a:endParaRPr lang="en-US" altLang="zh-CN" sz="1600" b="1">
              <a:solidFill>
                <a:srgbClr val="00B050"/>
              </a:solidFill>
            </a:endParaRPr>
          </a:p>
          <a:p>
            <a:pPr marL="342900" lvl="0" indent="-342900">
              <a:buNone/>
            </a:pPr>
            <a:r>
              <a:rPr lang="en-US" altLang="zh-CN" sz="1800"/>
              <a:t>     (3)</a:t>
            </a:r>
            <a:r>
              <a:rPr lang="zh-CN" altLang="zh-CN" sz="1800"/>
              <a:t>投资汇回利润率</a:t>
            </a:r>
            <a:endParaRPr lang="zh-CN" altLang="zh-CN" sz="1800"/>
          </a:p>
          <a:p>
            <a:pPr marL="342900" lvl="0" indent="-342900" eaLnBrk="1" hangingPunct="1">
              <a:spcBef>
                <a:spcPct val="0"/>
              </a:spcBef>
              <a:buClrTx/>
              <a:buSzTx/>
              <a:buFontTx/>
              <a:buNone/>
            </a:pPr>
            <a:r>
              <a:rPr lang="zh-CN" altLang="en-US" sz="1600"/>
              <a:t>          投资汇回利润率</a:t>
            </a:r>
            <a:r>
              <a:rPr lang="en-US" altLang="zh-CN" sz="1600"/>
              <a:t>=</a:t>
            </a:r>
            <a:r>
              <a:rPr lang="zh-CN" altLang="en-US" sz="1600">
                <a:solidFill>
                  <a:srgbClr val="00B050"/>
                </a:solidFill>
              </a:rPr>
              <a:t>（汇回利润额</a:t>
            </a:r>
            <a:r>
              <a:rPr lang="en-US" altLang="zh-CN" sz="1600">
                <a:solidFill>
                  <a:srgbClr val="00B050"/>
                </a:solidFill>
              </a:rPr>
              <a:t>/</a:t>
            </a:r>
            <a:r>
              <a:rPr lang="zh-CN" altLang="en-US" sz="1600">
                <a:solidFill>
                  <a:srgbClr val="00B050"/>
                </a:solidFill>
              </a:rPr>
              <a:t>我方投资总额）</a:t>
            </a:r>
            <a:r>
              <a:rPr lang="en-US" altLang="zh-CN" sz="1600">
                <a:solidFill>
                  <a:srgbClr val="00B050"/>
                </a:solidFill>
              </a:rPr>
              <a:t>×100%</a:t>
            </a:r>
            <a:endParaRPr lang="en-US" altLang="zh-CN" sz="1600">
              <a:solidFill>
                <a:srgbClr val="00B050"/>
              </a:solidFill>
            </a:endParaRPr>
          </a:p>
          <a:p>
            <a:pPr marL="342900" lvl="0" indent="-342900">
              <a:buNone/>
            </a:pPr>
            <a:endParaRPr lang="zh-CN" altLang="zh-CN" sz="1800"/>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0353" name="标题 1"/>
          <p:cNvSpPr>
            <a:spLocks noGrp="1"/>
          </p:cNvSpPr>
          <p:nvPr>
            <p:ph type="title"/>
          </p:nvPr>
        </p:nvSpPr>
        <p:spPr/>
        <p:txBody>
          <a:bodyPr vert="horz" wrap="square" lIns="91440" tIns="45720" rIns="91440" bIns="45720" anchor="b"/>
          <a:p>
            <a:endParaRPr lang="zh-CN" altLang="en-US"/>
          </a:p>
        </p:txBody>
      </p:sp>
      <p:sp>
        <p:nvSpPr>
          <p:cNvPr id="100354" name="内容占位符 2"/>
          <p:cNvSpPr>
            <a:spLocks noGrp="1"/>
          </p:cNvSpPr>
          <p:nvPr>
            <p:ph idx="1"/>
          </p:nvPr>
        </p:nvSpPr>
        <p:spPr>
          <a:xfrm>
            <a:off x="1370013" y="1628775"/>
            <a:ext cx="7313612" cy="4114800"/>
          </a:xfrm>
        </p:spPr>
        <p:txBody>
          <a:bodyPr vert="horz" wrap="square" lIns="91440" tIns="45720" rIns="91440" bIns="45720" anchor="t"/>
          <a:p>
            <a:r>
              <a:rPr lang="en-US" altLang="zh-CN" sz="1600"/>
              <a:t>4.</a:t>
            </a:r>
            <a:r>
              <a:rPr lang="zh-CN" altLang="zh-CN" sz="1600"/>
              <a:t>外汇净收入</a:t>
            </a:r>
            <a:endParaRPr lang="en-US" altLang="zh-CN" sz="1600"/>
          </a:p>
          <a:p>
            <a:r>
              <a:rPr lang="zh-CN" altLang="en-US" sz="1600"/>
              <a:t>是指对外投资的外汇收入减去外汇支出。由于投资方式不同，对外独资企业与对外合资企业和合作经营企业的外汇净收入统计方法也有所不同。</a:t>
            </a:r>
            <a:endParaRPr lang="en-US" altLang="zh-CN" sz="1600"/>
          </a:p>
          <a:p>
            <a:pPr>
              <a:buNone/>
            </a:pPr>
            <a:r>
              <a:rPr lang="en-US" altLang="zh-CN" sz="1600"/>
              <a:t>      (1)</a:t>
            </a:r>
            <a:r>
              <a:rPr lang="zh-CN" altLang="zh-CN" sz="1600"/>
              <a:t>对外独资企业的外汇净收入</a:t>
            </a:r>
            <a:endParaRPr lang="zh-CN" altLang="zh-CN" sz="1600"/>
          </a:p>
          <a:p>
            <a:pPr eaLnBrk="1" hangingPunct="1"/>
            <a:r>
              <a:rPr lang="zh-CN" altLang="en-US" sz="1600"/>
              <a:t>对外独资企业的外汇净收入</a:t>
            </a:r>
            <a:r>
              <a:rPr lang="en-US" altLang="zh-CN" sz="1600" b="1">
                <a:solidFill>
                  <a:srgbClr val="00B050"/>
                </a:solidFill>
              </a:rPr>
              <a:t>=</a:t>
            </a:r>
            <a:r>
              <a:rPr lang="zh-CN" altLang="en-US" sz="1600" b="1">
                <a:solidFill>
                  <a:srgbClr val="00B050"/>
                </a:solidFill>
              </a:rPr>
              <a:t>企业经营活动中的全部外汇收入</a:t>
            </a:r>
            <a:r>
              <a:rPr lang="en-US" altLang="zh-CN" sz="1600" b="1">
                <a:solidFill>
                  <a:srgbClr val="00B050"/>
                </a:solidFill>
              </a:rPr>
              <a:t>-</a:t>
            </a:r>
            <a:r>
              <a:rPr lang="zh-CN" altLang="en-US" sz="1600" b="1">
                <a:solidFill>
                  <a:srgbClr val="00B050"/>
                </a:solidFill>
              </a:rPr>
              <a:t>全部外汇支出</a:t>
            </a:r>
            <a:endParaRPr lang="zh-CN" altLang="en-US" sz="1600" b="1">
              <a:solidFill>
                <a:srgbClr val="00B050"/>
              </a:solidFill>
            </a:endParaRPr>
          </a:p>
          <a:p>
            <a:pPr>
              <a:buNone/>
            </a:pPr>
            <a:r>
              <a:rPr lang="en-US" altLang="zh-CN" sz="1600"/>
              <a:t>      (2)</a:t>
            </a:r>
            <a:r>
              <a:rPr lang="zh-CN" altLang="zh-CN" sz="1600"/>
              <a:t>对外合资企业和合作经营企业的外汇净收入</a:t>
            </a:r>
            <a:endParaRPr lang="zh-CN" altLang="zh-CN" sz="1600"/>
          </a:p>
          <a:p>
            <a:pPr eaLnBrk="1" hangingPunct="1"/>
            <a:r>
              <a:rPr lang="zh-CN" altLang="en-US" sz="1600"/>
              <a:t>对外合资企业和合作经营企业的外汇净收入</a:t>
            </a:r>
            <a:r>
              <a:rPr lang="en-US" altLang="en-US" sz="1600" b="1">
                <a:solidFill>
                  <a:srgbClr val="00B050"/>
                </a:solidFill>
              </a:rPr>
              <a:t>=</a:t>
            </a:r>
            <a:r>
              <a:rPr lang="zh-CN" altLang="en-US" sz="1600" b="1">
                <a:solidFill>
                  <a:srgbClr val="00B050"/>
                </a:solidFill>
              </a:rPr>
              <a:t>自由外汇部分的股利</a:t>
            </a:r>
            <a:r>
              <a:rPr lang="en-US" altLang="en-US" sz="1600" b="1">
                <a:solidFill>
                  <a:srgbClr val="00B050"/>
                </a:solidFill>
              </a:rPr>
              <a:t>+</a:t>
            </a:r>
            <a:r>
              <a:rPr lang="zh-CN" altLang="en-US" sz="1600" b="1">
                <a:solidFill>
                  <a:srgbClr val="00B050"/>
                </a:solidFill>
              </a:rPr>
              <a:t>我方人员从企业取得工资的外汇净收入</a:t>
            </a:r>
            <a:r>
              <a:rPr lang="en-US" altLang="en-US" sz="1600" b="1">
                <a:solidFill>
                  <a:srgbClr val="00B050"/>
                </a:solidFill>
              </a:rPr>
              <a:t>+</a:t>
            </a:r>
            <a:r>
              <a:rPr lang="zh-CN" altLang="en-US" sz="1600" b="1">
                <a:solidFill>
                  <a:srgbClr val="00B050"/>
                </a:solidFill>
              </a:rPr>
              <a:t>外汇部分的股息</a:t>
            </a:r>
            <a:endParaRPr lang="en-US" altLang="zh-CN" sz="1600" b="1">
              <a:solidFill>
                <a:srgbClr val="00B050"/>
              </a:solidFill>
            </a:endParaRPr>
          </a:p>
          <a:p>
            <a:r>
              <a:rPr lang="en-US" altLang="zh-CN" sz="1600"/>
              <a:t>5.</a:t>
            </a:r>
            <a:r>
              <a:rPr lang="zh-CN" altLang="zh-CN" sz="1600"/>
              <a:t>外汇投资回收期</a:t>
            </a:r>
            <a:endParaRPr lang="zh-CN" altLang="zh-CN" sz="1600"/>
          </a:p>
          <a:p>
            <a:pPr eaLnBrk="1" hangingPunct="1"/>
            <a:r>
              <a:rPr lang="zh-CN" altLang="en-US" sz="1600"/>
              <a:t>外汇投资回收期</a:t>
            </a:r>
            <a:r>
              <a:rPr lang="en-US" altLang="zh-CN" sz="1600" b="1">
                <a:solidFill>
                  <a:srgbClr val="00B050"/>
                </a:solidFill>
              </a:rPr>
              <a:t>=</a:t>
            </a:r>
            <a:r>
              <a:rPr lang="zh-CN" altLang="en-US" sz="1600" b="1">
                <a:solidFill>
                  <a:srgbClr val="00B050"/>
                </a:solidFill>
              </a:rPr>
              <a:t>外汇投资总额</a:t>
            </a:r>
            <a:r>
              <a:rPr lang="en-US" altLang="zh-CN" sz="1600" b="1">
                <a:solidFill>
                  <a:srgbClr val="00B050"/>
                </a:solidFill>
              </a:rPr>
              <a:t>/</a:t>
            </a:r>
            <a:r>
              <a:rPr lang="zh-CN" altLang="en-US" sz="1600" b="1">
                <a:solidFill>
                  <a:srgbClr val="00B050"/>
                </a:solidFill>
              </a:rPr>
              <a:t>年外汇净收入</a:t>
            </a:r>
            <a:endParaRPr lang="en-US" altLang="zh-CN" sz="1600" b="1">
              <a:solidFill>
                <a:srgbClr val="00B050"/>
              </a:solidFill>
            </a:endParaRPr>
          </a:p>
          <a:p>
            <a:r>
              <a:rPr lang="en-US" altLang="zh-CN" sz="1600"/>
              <a:t>6.</a:t>
            </a:r>
            <a:r>
              <a:rPr lang="zh-CN" altLang="zh-CN" sz="1600"/>
              <a:t>结汇率</a:t>
            </a:r>
            <a:endParaRPr lang="en-US" altLang="zh-CN" sz="1600"/>
          </a:p>
          <a:p>
            <a:pPr>
              <a:buNone/>
            </a:pPr>
            <a:r>
              <a:rPr lang="zh-CN" altLang="en-US" sz="1600"/>
              <a:t>      结汇率</a:t>
            </a:r>
            <a:r>
              <a:rPr lang="en-US" altLang="zh-CN" sz="1600" b="1">
                <a:solidFill>
                  <a:srgbClr val="00B050"/>
                </a:solidFill>
              </a:rPr>
              <a:t>=</a:t>
            </a:r>
            <a:r>
              <a:rPr lang="zh-CN" altLang="en-US" sz="1600" b="1">
                <a:solidFill>
                  <a:srgbClr val="00B050"/>
                </a:solidFill>
              </a:rPr>
              <a:t>（结汇额</a:t>
            </a:r>
            <a:r>
              <a:rPr lang="en-US" altLang="zh-CN" sz="1600" b="1">
                <a:solidFill>
                  <a:srgbClr val="00B050"/>
                </a:solidFill>
              </a:rPr>
              <a:t>/</a:t>
            </a:r>
            <a:r>
              <a:rPr lang="zh-CN" altLang="en-US" sz="1600" b="1">
                <a:solidFill>
                  <a:srgbClr val="00B050"/>
                </a:solidFill>
              </a:rPr>
              <a:t>外汇净收入）</a:t>
            </a:r>
            <a:r>
              <a:rPr lang="en-US" altLang="zh-CN" sz="1600" b="1">
                <a:solidFill>
                  <a:srgbClr val="00B050"/>
                </a:solidFill>
              </a:rPr>
              <a:t>×100%</a:t>
            </a:r>
            <a:endParaRPr lang="zh-CN" altLang="zh-CN" sz="1600" b="1">
              <a:solidFill>
                <a:srgbClr val="00B050"/>
              </a:solidFill>
            </a:endParaRPr>
          </a:p>
          <a:p>
            <a:endParaRPr lang="zh-CN" altLang="zh-CN" sz="1600"/>
          </a:p>
          <a:p>
            <a:endParaRPr lang="zh-CN" altLang="en-US" sz="160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101377" name="内容占位符 2"/>
          <p:cNvSpPr>
            <a:spLocks noGrp="1"/>
          </p:cNvSpPr>
          <p:nvPr>
            <p:ph idx="1"/>
          </p:nvPr>
        </p:nvSpPr>
        <p:spPr/>
        <p:txBody>
          <a:bodyPr vert="horz" wrap="square" lIns="91440" tIns="45720" rIns="91440" bIns="45720" anchor="t"/>
          <a:p>
            <a:endParaRPr lang="zh-CN" altLang="en-US"/>
          </a:p>
        </p:txBody>
      </p:sp>
      <p:sp>
        <p:nvSpPr>
          <p:cNvPr id="101378" name="标题 3"/>
          <p:cNvSpPr>
            <a:spLocks noGrp="1"/>
          </p:cNvSpPr>
          <p:nvPr>
            <p:ph type="title"/>
          </p:nvPr>
        </p:nvSpPr>
        <p:spPr/>
        <p:txBody>
          <a:bodyPr vert="horz" wrap="square" lIns="91440" tIns="45720" rIns="91440" bIns="45720" anchor="b"/>
          <a:p>
            <a:endParaRPr lang="zh-CN" altLang="en-US"/>
          </a:p>
        </p:txBody>
      </p:sp>
      <p:sp>
        <p:nvSpPr>
          <p:cNvPr id="5" name="矩形 4"/>
          <p:cNvSpPr/>
          <p:nvPr/>
        </p:nvSpPr>
        <p:spPr>
          <a:xfrm>
            <a:off x="2643172" y="2857495"/>
            <a:ext cx="4507967" cy="923330"/>
          </a:xfrm>
          <a:prstGeom prst="rect">
            <a:avLst/>
          </a:prstGeom>
          <a:noFill/>
        </p:spPr>
        <p:txBody>
          <a:bodyPr wrap="none">
            <a:spAutoFit/>
          </a:bodyPr>
          <a:lstStyle/>
          <a:p>
            <a:pPr marL="0" marR="0" lvl="0" indent="0" algn="ctr" defTabSz="914400" rtl="0" eaLnBrk="1" fontAlgn="base" latinLnBrk="0" hangingPunct="1">
              <a:lnSpc>
                <a:spcPct val="100000"/>
              </a:lnSpc>
              <a:spcBef>
                <a:spcPct val="0"/>
              </a:spcBef>
              <a:spcAft>
                <a:spcPct val="0"/>
              </a:spcAft>
              <a:buClrTx/>
              <a:buSzTx/>
              <a:buFontTx/>
              <a:buNone/>
              <a:defRPr/>
            </a:pPr>
            <a:r>
              <a:rPr kumimoji="0" lang="en-US" altLang="zh-CN" sz="5400" b="1" i="0" u="none" strike="noStrike" kern="1200" cap="none" spc="0" normalizeH="0" baseline="0" noProof="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Verdana" panose="020B0604030504040204" pitchFamily="34" charset="0"/>
                <a:ea typeface="宋体" panose="02010600030101010101" pitchFamily="2" charset="-122"/>
                <a:cs typeface="+mn-cs"/>
              </a:rPr>
              <a:t>Thank you!</a:t>
            </a:r>
            <a:endParaRPr kumimoji="0" lang="zh-CN" altLang="en-US" sz="5400" b="1" i="0" u="none" strike="noStrike" kern="1200" cap="none" spc="0" normalizeH="0" baseline="0" noProof="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uLnTx/>
              <a:uFillTx/>
              <a:latin typeface="Verdana" panose="020B0604030504040204" pitchFamily="34" charset="0"/>
              <a:ea typeface="宋体" panose="02010600030101010101" pitchFamily="2" charset="-122"/>
              <a:cs typeface="+mn-cs"/>
            </a:endParaRPr>
          </a:p>
        </p:txBody>
      </p:sp>
    </p:spTree>
  </p:cSld>
  <p:clrMapOvr>
    <a:masterClrMapping/>
  </p:clrMapOvr>
  <p:transition>
    <p:newsflash/>
    <p:sndAc>
      <p:stSnd>
        <p:snd r:embed="rId1" name="chimes.wav"/>
      </p:stSnd>
    </p:sndAc>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3553" name="标题 1"/>
          <p:cNvSpPr>
            <a:spLocks noGrp="1"/>
          </p:cNvSpPr>
          <p:nvPr>
            <p:ph type="title"/>
          </p:nvPr>
        </p:nvSpPr>
        <p:spPr/>
        <p:txBody>
          <a:bodyPr vert="horz" wrap="square" lIns="91440" tIns="45720" rIns="91440" bIns="45720" anchor="b"/>
          <a:p>
            <a:r>
              <a:rPr lang="zh-CN" altLang="en-US" sz="3200"/>
              <a:t>一、国际收支的概念</a:t>
            </a:r>
            <a:endParaRPr lang="zh-CN" altLang="en-US" sz="2400"/>
          </a:p>
        </p:txBody>
      </p:sp>
      <p:sp>
        <p:nvSpPr>
          <p:cNvPr id="23554" name="内容占位符 2"/>
          <p:cNvSpPr>
            <a:spLocks noGrp="1"/>
          </p:cNvSpPr>
          <p:nvPr>
            <p:ph idx="1"/>
          </p:nvPr>
        </p:nvSpPr>
        <p:spPr>
          <a:xfrm>
            <a:off x="1370013" y="1528763"/>
            <a:ext cx="7488237" cy="4757737"/>
          </a:xfrm>
        </p:spPr>
        <p:txBody>
          <a:bodyPr vert="horz" wrap="square" lIns="91440" tIns="45720" rIns="91440" bIns="45720" anchor="t"/>
          <a:p>
            <a:r>
              <a:rPr lang="zh-CN" altLang="zh-CN" sz="2400"/>
              <a:t>（一）国际收支是一个流量概念。</a:t>
            </a:r>
            <a:endParaRPr lang="en-US" altLang="zh-CN" sz="2800"/>
          </a:p>
          <a:p>
            <a:pPr>
              <a:buNone/>
            </a:pPr>
            <a:r>
              <a:rPr lang="en-US" altLang="en-US" sz="2000"/>
              <a:t>    </a:t>
            </a:r>
            <a:r>
              <a:rPr lang="zh-CN" altLang="zh-CN" sz="2000"/>
              <a:t>国际收支（</a:t>
            </a:r>
            <a:r>
              <a:rPr lang="en-US" altLang="zh-CN" sz="2000"/>
              <a:t>Balance of Payments, BOP</a:t>
            </a:r>
            <a:r>
              <a:rPr lang="zh-CN" altLang="zh-CN" sz="2000"/>
              <a:t>）</a:t>
            </a:r>
            <a:r>
              <a:rPr lang="en-US" altLang="zh-CN" sz="2000"/>
              <a:t>,</a:t>
            </a:r>
            <a:r>
              <a:rPr lang="zh-CN" altLang="zh-CN" sz="2000"/>
              <a:t>是指一定时期内某一经济体（通常指一国或者地区）与世界其它经济体之间的各项经济交易。其中的经济交易是在居民与非居民之间进行的，包括经常项目交易、资本与金融项目交易和国际储备资产变动等。</a:t>
            </a:r>
            <a:endParaRPr lang="en-US" altLang="zh-CN" sz="2000"/>
          </a:p>
          <a:p>
            <a:pPr>
              <a:buNone/>
            </a:pPr>
            <a:r>
              <a:rPr lang="en-US" altLang="zh-CN" sz="2000"/>
              <a:t>      </a:t>
            </a:r>
            <a:r>
              <a:rPr lang="zh-CN" altLang="zh-CN" sz="2000"/>
              <a:t>国际收支的内涵十分丰富，要正确理解这一概念，还应从以下几个方面加以理解：</a:t>
            </a:r>
            <a:endParaRPr lang="zh-CN" altLang="zh-CN" sz="2000"/>
          </a:p>
          <a:p>
            <a:pPr>
              <a:buNone/>
            </a:pPr>
            <a:r>
              <a:rPr lang="en-US" altLang="en-US" sz="2000">
                <a:solidFill>
                  <a:srgbClr val="0070C0"/>
                </a:solidFill>
              </a:rPr>
              <a:t>     </a:t>
            </a:r>
            <a:r>
              <a:rPr lang="en-US" altLang="zh-CN" sz="2000">
                <a:solidFill>
                  <a:srgbClr val="0070C0"/>
                </a:solidFill>
              </a:rPr>
              <a:t>(</a:t>
            </a:r>
            <a:r>
              <a:rPr lang="zh-CN" altLang="en-US" sz="2000">
                <a:solidFill>
                  <a:srgbClr val="0070C0"/>
                </a:solidFill>
              </a:rPr>
              <a:t>一</a:t>
            </a:r>
            <a:r>
              <a:rPr lang="en-US" altLang="zh-CN" sz="2000">
                <a:solidFill>
                  <a:srgbClr val="0070C0"/>
                </a:solidFill>
              </a:rPr>
              <a:t>)</a:t>
            </a:r>
            <a:r>
              <a:rPr lang="zh-CN" altLang="zh-CN" sz="2000">
                <a:solidFill>
                  <a:srgbClr val="0070C0"/>
                </a:solidFill>
              </a:rPr>
              <a:t>国际收支是一个流量概念。</a:t>
            </a:r>
            <a:endParaRPr lang="en-US" altLang="zh-CN" sz="2000">
              <a:solidFill>
                <a:srgbClr val="0070C0"/>
              </a:solidFill>
            </a:endParaRPr>
          </a:p>
          <a:p>
            <a:pPr>
              <a:buNone/>
            </a:pPr>
            <a:r>
              <a:rPr lang="en-US" altLang="en-US" sz="2000">
                <a:solidFill>
                  <a:srgbClr val="0070C0"/>
                </a:solidFill>
              </a:rPr>
              <a:t>     </a:t>
            </a:r>
            <a:r>
              <a:rPr lang="en-US" altLang="zh-CN" sz="2000">
                <a:solidFill>
                  <a:srgbClr val="0070C0"/>
                </a:solidFill>
              </a:rPr>
              <a:t>(</a:t>
            </a:r>
            <a:r>
              <a:rPr lang="zh-CN" altLang="en-US" sz="2000">
                <a:solidFill>
                  <a:srgbClr val="0070C0"/>
                </a:solidFill>
              </a:rPr>
              <a:t>二</a:t>
            </a:r>
            <a:r>
              <a:rPr lang="en-US" altLang="zh-CN" sz="2000">
                <a:solidFill>
                  <a:srgbClr val="0070C0"/>
                </a:solidFill>
              </a:rPr>
              <a:t>)</a:t>
            </a:r>
            <a:r>
              <a:rPr lang="zh-CN" altLang="zh-CN" sz="2000">
                <a:solidFill>
                  <a:srgbClr val="0070C0"/>
                </a:solidFill>
              </a:rPr>
              <a:t>国际收支所记录的内容是经济交易</a:t>
            </a:r>
            <a:endParaRPr lang="zh-CN" altLang="zh-CN" sz="2000">
              <a:solidFill>
                <a:srgbClr val="0070C0"/>
              </a:solidFill>
            </a:endParaRPr>
          </a:p>
          <a:p>
            <a:pPr>
              <a:buNone/>
            </a:pPr>
            <a:r>
              <a:rPr lang="en-US" altLang="en-US" sz="2000">
                <a:solidFill>
                  <a:srgbClr val="0070C0"/>
                </a:solidFill>
              </a:rPr>
              <a:t>     </a:t>
            </a:r>
            <a:r>
              <a:rPr lang="en-US" altLang="zh-CN" sz="2000">
                <a:solidFill>
                  <a:srgbClr val="0070C0"/>
                </a:solidFill>
              </a:rPr>
              <a:t>(</a:t>
            </a:r>
            <a:r>
              <a:rPr lang="zh-CN" altLang="en-US" sz="2000">
                <a:solidFill>
                  <a:srgbClr val="0070C0"/>
                </a:solidFill>
              </a:rPr>
              <a:t>三</a:t>
            </a:r>
            <a:r>
              <a:rPr lang="en-US" altLang="zh-CN" sz="2000">
                <a:solidFill>
                  <a:srgbClr val="0070C0"/>
                </a:solidFill>
              </a:rPr>
              <a:t>)</a:t>
            </a:r>
            <a:r>
              <a:rPr lang="zh-CN" altLang="zh-CN" sz="2000">
                <a:solidFill>
                  <a:srgbClr val="0070C0"/>
                </a:solidFill>
              </a:rPr>
              <a:t>国际收支记载的是居民与非居民之间的经济交易</a:t>
            </a:r>
            <a:endParaRPr lang="en-US" altLang="zh-CN" sz="2000">
              <a:solidFill>
                <a:srgbClr val="0070C0"/>
              </a:solidFill>
            </a:endParaRPr>
          </a:p>
        </p:txBody>
      </p:sp>
    </p:spTree>
  </p:cSld>
  <p:clrMapOvr>
    <a:masterClrMapping/>
  </p:clrMapOvr>
</p:sld>
</file>

<file path=ppt/tags/tag1.xml><?xml version="1.0" encoding="utf-8"?>
<p:tagLst xmlns:p="http://schemas.openxmlformats.org/presentationml/2006/main">
  <p:tag name="KSO_WM_UNIT_TABLE_BEAUTIFY" val="smartTable{f1e66c22-f60c-406a-b30c-1698b4222712}"/>
</p:tagLst>
</file>

<file path=ppt/tags/tag10.xml><?xml version="1.0" encoding="utf-8"?>
<p:tagLst xmlns:p="http://schemas.openxmlformats.org/presentationml/2006/main">
  <p:tag name="KSO_WM_UNIT_TABLE_BEAUTIFY" val="smartTable{223084da-3558-4863-8ae9-55a0112bc883}"/>
</p:tagLst>
</file>

<file path=ppt/tags/tag11.xml><?xml version="1.0" encoding="utf-8"?>
<p:tagLst xmlns:p="http://schemas.openxmlformats.org/presentationml/2006/main">
  <p:tag name="KSO_WM_UNIT_TABLE_BEAUTIFY" val="smartTable{2f6b5123-471c-46b5-86de-a1b127112ca8}"/>
</p:tagLst>
</file>

<file path=ppt/tags/tag12.xml><?xml version="1.0" encoding="utf-8"?>
<p:tagLst xmlns:p="http://schemas.openxmlformats.org/presentationml/2006/main">
  <p:tag name="KSO_WM_UNIT_TABLE_BEAUTIFY" val="smartTable{07868b15-42a7-4757-bd7f-826903ed589a}"/>
</p:tagLst>
</file>

<file path=ppt/tags/tag13.xml><?xml version="1.0" encoding="utf-8"?>
<p:tagLst xmlns:p="http://schemas.openxmlformats.org/presentationml/2006/main">
  <p:tag name="KSO_WM_UNIT_TABLE_BEAUTIFY" val="smartTable{39436c6f-da7f-4e5a-9b38-e271c3aeefeb}"/>
</p:tagLst>
</file>

<file path=ppt/tags/tag14.xml><?xml version="1.0" encoding="utf-8"?>
<p:tagLst xmlns:p="http://schemas.openxmlformats.org/presentationml/2006/main">
  <p:tag name="KSO_WM_UNIT_TABLE_BEAUTIFY" val="smartTable{51155e61-1ba7-46d2-afe2-f4f578b2004b}"/>
</p:tagLst>
</file>

<file path=ppt/tags/tag15.xml><?xml version="1.0" encoding="utf-8"?>
<p:tagLst xmlns:p="http://schemas.openxmlformats.org/presentationml/2006/main">
  <p:tag name="KSO_WM_UNIT_TABLE_BEAUTIFY" val="smartTable{c1a3361e-ba38-4878-936f-7cf6b5bb5106}"/>
</p:tagLst>
</file>

<file path=ppt/tags/tag2.xml><?xml version="1.0" encoding="utf-8"?>
<p:tagLst xmlns:p="http://schemas.openxmlformats.org/presentationml/2006/main">
  <p:tag name="KSO_WM_UNIT_TABLE_BEAUTIFY" val="smartTable{81d70b86-8ffa-430e-a000-18abdfe47e92}"/>
</p:tagLst>
</file>

<file path=ppt/tags/tag3.xml><?xml version="1.0" encoding="utf-8"?>
<p:tagLst xmlns:p="http://schemas.openxmlformats.org/presentationml/2006/main">
  <p:tag name="KSO_WM_UNIT_TABLE_BEAUTIFY" val="smartTable{138d08e3-6494-40d8-9ad0-bf865d434af4}"/>
</p:tagLst>
</file>

<file path=ppt/tags/tag4.xml><?xml version="1.0" encoding="utf-8"?>
<p:tagLst xmlns:p="http://schemas.openxmlformats.org/presentationml/2006/main">
  <p:tag name="KSO_WM_UNIT_TABLE_BEAUTIFY" val="smartTable{d40e1e82-c3d3-4de7-873d-17afa9f514ba}"/>
</p:tagLst>
</file>

<file path=ppt/tags/tag5.xml><?xml version="1.0" encoding="utf-8"?>
<p:tagLst xmlns:p="http://schemas.openxmlformats.org/presentationml/2006/main">
  <p:tag name="KSO_WM_UNIT_TABLE_BEAUTIFY" val="smartTable{b04b53da-8c76-4922-9a15-5d752195f418}"/>
</p:tagLst>
</file>

<file path=ppt/tags/tag6.xml><?xml version="1.0" encoding="utf-8"?>
<p:tagLst xmlns:p="http://schemas.openxmlformats.org/presentationml/2006/main">
  <p:tag name="KSO_WM_UNIT_TABLE_BEAUTIFY" val="smartTable{4e1d7637-cf7c-48b5-a09f-044fa136296c}"/>
</p:tagLst>
</file>

<file path=ppt/tags/tag7.xml><?xml version="1.0" encoding="utf-8"?>
<p:tagLst xmlns:p="http://schemas.openxmlformats.org/presentationml/2006/main">
  <p:tag name="KSO_WM_UNIT_TABLE_BEAUTIFY" val="smartTable{86db9622-e33a-462c-b695-7614c304473e}"/>
</p:tagLst>
</file>

<file path=ppt/tags/tag8.xml><?xml version="1.0" encoding="utf-8"?>
<p:tagLst xmlns:p="http://schemas.openxmlformats.org/presentationml/2006/main">
  <p:tag name="KSO_WM_UNIT_TABLE_BEAUTIFY" val="smartTable{7ace839e-e7ad-411e-91ab-a39eb44332fc}"/>
</p:tagLst>
</file>

<file path=ppt/tags/tag9.xml><?xml version="1.0" encoding="utf-8"?>
<p:tagLst xmlns:p="http://schemas.openxmlformats.org/presentationml/2006/main">
  <p:tag name="KSO_WM_UNIT_TABLE_BEAUTIFY" val="smartTable{7b21e632-e6aa-418e-bef0-c8fa2ef0a43d}"/>
</p:tagLst>
</file>

<file path=ppt/theme/theme1.xml><?xml version="1.0" encoding="utf-8"?>
<a:theme xmlns:a="http://schemas.openxmlformats.org/drawingml/2006/main" name="Eclipse">
  <a:themeElements>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fontScheme name="Eclipse">
      <a:majorFont>
        <a:latin typeface="Arial"/>
        <a:ea typeface="宋体"/>
        <a:cs typeface=""/>
      </a:majorFont>
      <a:minorFont>
        <a:latin typeface="Verdan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raClrSchemeLst>
    <a:extraClrScheme>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Eclipse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Eclipse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Eclipse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Eclipse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Eclipse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Eclipse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Eclipse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Eclipse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Eclipse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Eclipse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docProps/app.xml><?xml version="1.0" encoding="utf-8"?>
<Properties xmlns="http://schemas.openxmlformats.org/officeDocument/2006/extended-properties" xmlns:vt="http://schemas.openxmlformats.org/officeDocument/2006/docPropsVTypes">
  <TotalTime>0</TotalTime>
  <Words>24949</Words>
  <Application>WPS 演示</Application>
  <PresentationFormat>全屏显示(4:3)</PresentationFormat>
  <Paragraphs>6064</Paragraphs>
  <Slides>85</Slides>
  <Notes>1</Notes>
  <HiddenSlides>0</HiddenSlides>
  <MMClips>0</MMClips>
  <ScaleCrop>false</ScaleCrop>
  <HeadingPairs>
    <vt:vector size="8" baseType="variant">
      <vt:variant>
        <vt:lpstr>已用的字体</vt:lpstr>
      </vt:variant>
      <vt:variant>
        <vt:i4>14</vt:i4>
      </vt:variant>
      <vt:variant>
        <vt:lpstr>主题</vt:lpstr>
      </vt:variant>
      <vt:variant>
        <vt:i4>1</vt:i4>
      </vt:variant>
      <vt:variant>
        <vt:lpstr>嵌入 OLE 服务器</vt:lpstr>
      </vt:variant>
      <vt:variant>
        <vt:i4>1</vt:i4>
      </vt:variant>
      <vt:variant>
        <vt:lpstr>幻灯片标题</vt:lpstr>
      </vt:variant>
      <vt:variant>
        <vt:i4>85</vt:i4>
      </vt:variant>
    </vt:vector>
  </HeadingPairs>
  <TitlesOfParts>
    <vt:vector size="101" baseType="lpstr">
      <vt:lpstr>Arial</vt:lpstr>
      <vt:lpstr>宋体</vt:lpstr>
      <vt:lpstr>Wingdings</vt:lpstr>
      <vt:lpstr>Verdana</vt:lpstr>
      <vt:lpstr>微软雅黑</vt:lpstr>
      <vt:lpstr>Arial Unicode MS</vt:lpstr>
      <vt:lpstr>Calibri</vt:lpstr>
      <vt:lpstr>Times New Roman</vt:lpstr>
      <vt:lpstr>方正书宋_GBK</vt:lpstr>
      <vt:lpstr>楷体</vt:lpstr>
      <vt:lpstr>Times New Roman</vt:lpstr>
      <vt:lpstr>华文宋体</vt:lpstr>
      <vt:lpstr>NEU-BZ-S92</vt:lpstr>
      <vt:lpstr>AMGDT</vt:lpstr>
      <vt:lpstr>Eclipse</vt:lpstr>
      <vt:lpstr>Equation.DSMT4</vt:lpstr>
      <vt:lpstr>第九章 对外金融统计</vt:lpstr>
      <vt:lpstr>本章学习目标</vt:lpstr>
      <vt:lpstr>第一节  对外金融统计概述</vt:lpstr>
      <vt:lpstr>一、对外金融统计的概念</vt:lpstr>
      <vt:lpstr>PowerPoint 演示文稿</vt:lpstr>
      <vt:lpstr>二、对外金融统计的意义</vt:lpstr>
      <vt:lpstr>PowerPoint 演示文稿</vt:lpstr>
      <vt:lpstr>第二节  国际收支统计</vt:lpstr>
      <vt:lpstr>一、国际收支的概念</vt:lpstr>
      <vt:lpstr>二、国际收支统计</vt:lpstr>
      <vt:lpstr>PowerPoint 演示文稿</vt:lpstr>
      <vt:lpstr>（四）国际收支平衡表</vt:lpstr>
      <vt:lpstr>PowerPoint 演示文稿</vt:lpstr>
      <vt:lpstr>PowerPoint 演示文稿</vt:lpstr>
      <vt:lpstr>PowerPoint 演示文稿</vt:lpstr>
      <vt:lpstr>三、国际收支统计分析</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第三节  我国的国际收支统计</vt:lpstr>
      <vt:lpstr>一、我国国际收支统计的历史沿革</vt:lpstr>
      <vt:lpstr>二、我国现行的国际收支统计申报体系</vt:lpstr>
      <vt:lpstr>PowerPoint 演示文稿</vt:lpstr>
      <vt:lpstr>三、我国的国际收支平衡表</vt:lpstr>
      <vt:lpstr>第四节  外汇收支统计</vt:lpstr>
      <vt:lpstr>一、外汇概述</vt:lpstr>
      <vt:lpstr>PowerPoint 演示文稿</vt:lpstr>
      <vt:lpstr>PowerPoint 演示文稿</vt:lpstr>
      <vt:lpstr>二、外汇收支统计</vt:lpstr>
      <vt:lpstr>PowerPoint 演示文稿</vt:lpstr>
      <vt:lpstr>PowerPoint 演示文稿</vt:lpstr>
      <vt:lpstr>PowerPoint 演示文稿</vt:lpstr>
      <vt:lpstr>PowerPoint 演示文稿</vt:lpstr>
      <vt:lpstr>PowerPoint 演示文稿</vt:lpstr>
      <vt:lpstr>PowerPoint 演示文稿</vt:lpstr>
      <vt:lpstr>第五节  外汇信贷统计</vt:lpstr>
      <vt:lpstr>一、外汇信贷业务统计项目</vt:lpstr>
      <vt:lpstr>PowerPoint 演示文稿</vt:lpstr>
      <vt:lpstr>PowerPoint 演示文稿</vt:lpstr>
      <vt:lpstr>PowerPoint 演示文稿</vt:lpstr>
      <vt:lpstr>二、外汇信贷统计的指标</vt:lpstr>
      <vt:lpstr>第六节  外汇储备和外债统计</vt:lpstr>
      <vt:lpstr>一、外汇储备统计</vt:lpstr>
      <vt:lpstr>PowerPoint 演示文稿</vt:lpstr>
      <vt:lpstr>PowerPoint 演示文稿</vt:lpstr>
      <vt:lpstr>PowerPoint 演示文稿</vt:lpstr>
      <vt:lpstr>PowerPoint 演示文稿</vt:lpstr>
      <vt:lpstr>PowerPoint 演示文稿</vt:lpstr>
      <vt:lpstr>（三）外债统计举例</vt:lpstr>
      <vt:lpstr>PowerPoint 演示文稿</vt:lpstr>
      <vt:lpstr>PowerPoint 演示文稿</vt:lpstr>
      <vt:lpstr>第七节  利用外资和对外投资统计</vt:lpstr>
      <vt:lpstr>一、利用外资统计</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表9-16  中国2017~2018年外商投资地区结构</vt:lpstr>
      <vt:lpstr>PowerPoint 演示文稿</vt:lpstr>
      <vt:lpstr>PowerPoint 演示文稿</vt:lpstr>
      <vt:lpstr>PowerPoint 演示文稿</vt:lpstr>
      <vt:lpstr>PowerPoint 演示文稿</vt:lpstr>
      <vt:lpstr>二、对外投资统计</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www.xunchi.com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第二章  我国土地产权与征收</dc:title>
  <dc:creator>zxw</dc:creator>
  <cp:lastModifiedBy>ASUS</cp:lastModifiedBy>
  <cp:revision>152</cp:revision>
  <dcterms:created xsi:type="dcterms:W3CDTF">2008-11-01T07:04:00Z</dcterms:created>
  <dcterms:modified xsi:type="dcterms:W3CDTF">2020-08-30T08:39:00Z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2052-11.1.0.9912</vt:lpwstr>
  </property>
</Properties>
</file>