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0"/>
  </p:notesMasterIdLst>
  <p:sldIdLst>
    <p:sldId id="696" r:id="rId3"/>
    <p:sldId id="263" r:id="rId4"/>
    <p:sldId id="256" r:id="rId5"/>
    <p:sldId id="269" r:id="rId6"/>
    <p:sldId id="273" r:id="rId7"/>
    <p:sldId id="803" r:id="rId8"/>
    <p:sldId id="805" r:id="rId9"/>
    <p:sldId id="824" r:id="rId10"/>
    <p:sldId id="828" r:id="rId11"/>
    <p:sldId id="804" r:id="rId12"/>
    <p:sldId id="799" r:id="rId13"/>
    <p:sldId id="806" r:id="rId14"/>
    <p:sldId id="832" r:id="rId15"/>
    <p:sldId id="834" r:id="rId16"/>
    <p:sldId id="807" r:id="rId17"/>
    <p:sldId id="837" r:id="rId18"/>
    <p:sldId id="839" r:id="rId19"/>
    <p:sldId id="843" r:id="rId20"/>
    <p:sldId id="847" r:id="rId21"/>
    <p:sldId id="848" r:id="rId22"/>
    <p:sldId id="849" r:id="rId23"/>
    <p:sldId id="808" r:id="rId24"/>
    <p:sldId id="850" r:id="rId25"/>
    <p:sldId id="856" r:id="rId26"/>
    <p:sldId id="861" r:id="rId27"/>
    <p:sldId id="800" r:id="rId28"/>
    <p:sldId id="809" r:id="rId29"/>
    <p:sldId id="862" r:id="rId30"/>
    <p:sldId id="863" r:id="rId31"/>
    <p:sldId id="864" r:id="rId32"/>
    <p:sldId id="810" r:id="rId33"/>
    <p:sldId id="865" r:id="rId34"/>
    <p:sldId id="870" r:id="rId35"/>
    <p:sldId id="871" r:id="rId36"/>
    <p:sldId id="872" r:id="rId37"/>
    <p:sldId id="811" r:id="rId38"/>
    <p:sldId id="875" r:id="rId39"/>
    <p:sldId id="812" r:id="rId40"/>
    <p:sldId id="880" r:id="rId41"/>
    <p:sldId id="881" r:id="rId42"/>
    <p:sldId id="885" r:id="rId43"/>
    <p:sldId id="801" r:id="rId44"/>
    <p:sldId id="813" r:id="rId45"/>
    <p:sldId id="814" r:id="rId46"/>
    <p:sldId id="889" r:id="rId47"/>
    <p:sldId id="922" r:id="rId48"/>
    <p:sldId id="890" r:id="rId49"/>
    <p:sldId id="815" r:id="rId51"/>
    <p:sldId id="891" r:id="rId52"/>
    <p:sldId id="802" r:id="rId53"/>
    <p:sldId id="896" r:id="rId54"/>
    <p:sldId id="895" r:id="rId55"/>
    <p:sldId id="898" r:id="rId56"/>
    <p:sldId id="905" r:id="rId57"/>
    <p:sldId id="817" r:id="rId58"/>
    <p:sldId id="903" r:id="rId59"/>
    <p:sldId id="907" r:id="rId60"/>
    <p:sldId id="908" r:id="rId61"/>
    <p:sldId id="904" r:id="rId62"/>
    <p:sldId id="912" r:id="rId63"/>
    <p:sldId id="915" r:id="rId64"/>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37"/>
    <p:restoredTop sz="94627"/>
  </p:normalViewPr>
  <p:slideViewPr>
    <p:cSldViewPr showGuides="1">
      <p:cViewPr varScale="1">
        <p:scale>
          <a:sx n="91" d="100"/>
          <a:sy n="91" d="100"/>
        </p:scale>
        <p:origin x="90"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7" Type="http://schemas.openxmlformats.org/officeDocument/2006/relationships/tableStyles" Target="tableStyles.xml"/><Relationship Id="rId66" Type="http://schemas.openxmlformats.org/officeDocument/2006/relationships/viewProps" Target="viewProps.xml"/><Relationship Id="rId65" Type="http://schemas.openxmlformats.org/officeDocument/2006/relationships/presProps" Target="presProps.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notesMaster" Target="notesMasters/notesMaster1.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noProof="1">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5F00B32-DD2A-4BA6-B271-43D73B7E35F7}" type="datetimeFigureOut">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
        <p:nvSpPr>
          <p:cNvPr id="14340"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3077"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hangingPunct="1">
              <a:buFont typeface="Arial" panose="020B0604020202020204" pitchFamily="34" charset="0"/>
              <a:buNone/>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1" hangingPunct="1">
              <a:buFont typeface="Arial" panose="020B0604020202020204" pitchFamily="34" charset="0"/>
              <a:buNone/>
              <a:defRPr sz="1200" noProof="1">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CC5D288-1165-4B68-BBD3-55B9469644A2}"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幻灯片图像占位符 1"/>
          <p:cNvSpPr>
            <a:spLocks noGrp="1" noRot="1" noTextEdit="1"/>
          </p:cNvSpPr>
          <p:nvPr>
            <p:ph type="sldImg"/>
          </p:nvPr>
        </p:nvSpPr>
        <p:spPr>
          <a:ln>
            <a:miter lim="800000"/>
          </a:ln>
        </p:spPr>
      </p:sp>
      <p:sp>
        <p:nvSpPr>
          <p:cNvPr id="63491" name="文本占位符 2"/>
          <p:cNvSpPr>
            <a:spLocks noGrp="1"/>
          </p:cNvSpPr>
          <p:nvPr>
            <p:ph type="body"/>
          </p:nvPr>
        </p:nvSpPr>
        <p:spPr>
          <a:ln/>
        </p:spPr>
        <p:txBody>
          <a:bodyPr wrap="square" lIns="91440" tIns="45720" rIns="91440" bIns="45720" anchor="t"/>
          <a:p>
            <a:pPr lvl="0" eaLnBrk="1" hangingPunct="1"/>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3221037" y="304800"/>
            <a:ext cx="11907837" cy="4724400"/>
            <a:chOff x="0" y="0"/>
            <a:chExt cx="7502" cy="2976"/>
          </a:xfrm>
        </p:grpSpPr>
        <p:sp>
          <p:nvSpPr>
            <p:cNvPr id="2056" name="Line 3"/>
            <p:cNvSpPr/>
            <p:nvPr/>
          </p:nvSpPr>
          <p:spPr>
            <a:xfrm>
              <a:off x="2942" y="1392"/>
              <a:ext cx="4560" cy="0"/>
            </a:xfrm>
            <a:prstGeom prst="line">
              <a:avLst/>
            </a:prstGeom>
            <a:ln w="12700" cap="flat" cmpd="sng">
              <a:solidFill>
                <a:schemeClr val="tx1"/>
              </a:solidFill>
              <a:prstDash val="solid"/>
              <a:headEnd type="none" w="med" len="med"/>
              <a:tailEnd type="none" w="med" len="med"/>
            </a:ln>
          </p:spPr>
        </p:sp>
        <p:sp>
          <p:nvSpPr>
            <p:cNvPr id="2057" name="AutoShape 4"/>
            <p:cNvSpPr/>
            <p:nvPr/>
          </p:nvSpPr>
          <p:spPr>
            <a:xfrm>
              <a:off x="446" y="672"/>
              <a:ext cx="2304" cy="2304"/>
            </a:xfrm>
            <a:custGeom>
              <a:avLst/>
              <a:gdLst>
                <a:gd name="txL" fmla="*/ 44083 w 64000"/>
                <a:gd name="txT" fmla="*/ -29639 h 64000"/>
                <a:gd name="txR" fmla="*/ 44083 w 64000"/>
                <a:gd name="txB" fmla="*/ 29639 h 64000"/>
              </a:gdLst>
              <a:ahLst/>
              <a:cxnLst>
                <a:cxn ang="0">
                  <a:pos x="1" y="0"/>
                </a:cxn>
                <a:cxn ang="0">
                  <a:pos x="1" y="0"/>
                </a:cxn>
                <a:cxn ang="0">
                  <a:pos x="1" y="0"/>
                </a:cxn>
                <a:cxn ang="0">
                  <a:pos x="1" y="1"/>
                </a:cxn>
                <a:cxn ang="0">
                  <a:pos x="0" y="1"/>
                </a:cxn>
                <a:cxn ang="0">
                  <a:pos x="0" y="1"/>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2058" name="AutoShape 5"/>
            <p:cNvSpPr/>
            <p:nvPr/>
          </p:nvSpPr>
          <p:spPr>
            <a:xfrm>
              <a:off x="0" y="0"/>
              <a:ext cx="2544" cy="2544"/>
            </a:xfrm>
            <a:custGeom>
              <a:avLst/>
              <a:gdLst>
                <a:gd name="txL" fmla="*/ 50994 w 64000"/>
                <a:gd name="txT" fmla="*/ -25761 h 64000"/>
                <a:gd name="txR" fmla="*/ 50994 w 64000"/>
                <a:gd name="txB" fmla="*/ 25761 h 64000"/>
              </a:gdLst>
              <a:ahLst/>
              <a:cxnLst>
                <a:cxn ang="0">
                  <a:pos x="2" y="0"/>
                </a:cxn>
                <a:cxn ang="0">
                  <a:pos x="2" y="0"/>
                </a:cxn>
                <a:cxn ang="0">
                  <a:pos x="2" y="0"/>
                </a:cxn>
                <a:cxn ang="0">
                  <a:pos x="2" y="1"/>
                </a:cxn>
                <a:cxn ang="0">
                  <a:pos x="0" y="1"/>
                </a:cxn>
                <a:cxn ang="0">
                  <a:pos x="0" y="2"/>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sp>
        <p:nvSpPr>
          <p:cNvPr id="2054" name="Rectangle 6"/>
          <p:cNvSpPr>
            <a:spLocks noGrp="1" noChangeArrowheads="1"/>
          </p:cNvSpPr>
          <p:nvPr>
            <p:ph type="ctrTitle"/>
          </p:nvPr>
        </p:nvSpPr>
        <p:spPr>
          <a:xfrm>
            <a:off x="1443038" y="985838"/>
            <a:ext cx="7239000" cy="1444625"/>
          </a:xfrm>
        </p:spPr>
        <p:txBody>
          <a:bodyPr/>
          <a:lstStyle>
            <a:lvl1pPr>
              <a:defRPr sz="4000"/>
            </a:lvl1pPr>
          </a:lstStyle>
          <a:p>
            <a:r>
              <a:rPr lang="zh-CN" altLang="en-US" noProof="1"/>
              <a:t>单击此处编辑母版标题样式</a:t>
            </a:r>
            <a:endParaRPr lang="zh-CN" altLang="en-US" noProof="1"/>
          </a:p>
        </p:txBody>
      </p:sp>
      <p:sp>
        <p:nvSpPr>
          <p:cNvPr id="2055" name="Rectangle 7"/>
          <p:cNvSpPr>
            <a:spLocks noGrp="1" noChangeArrowheads="1"/>
          </p:cNvSpPr>
          <p:nvPr>
            <p:ph type="subTitle" idx="1"/>
          </p:nvPr>
        </p:nvSpPr>
        <p:spPr>
          <a:xfrm>
            <a:off x="1443038" y="3427413"/>
            <a:ext cx="7239000" cy="1752600"/>
          </a:xfrm>
        </p:spPr>
        <p:txBody>
          <a:bodyPr/>
          <a:lstStyle>
            <a:lvl1pPr marL="0" indent="0">
              <a:buFont typeface="Wingdings" panose="05000000000000000000" pitchFamily="2" charset="2"/>
              <a:buNone/>
              <a:defRPr/>
            </a:lvl1pPr>
          </a:lstStyle>
          <a:p>
            <a:r>
              <a:rPr lang="zh-CN" altLang="en-US" noProof="1"/>
              <a:t>单击此处编辑母版副标题样式</a:t>
            </a:r>
            <a:endParaRPr lang="zh-CN" altLang="en-US" noProof="1"/>
          </a:p>
        </p:txBody>
      </p:sp>
      <p:sp>
        <p:nvSpPr>
          <p:cNvPr id="15"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DAAC008-96DF-4524-B07E-8C32C8AA4336}"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519DAE2-111B-44AC-91B4-C974FB6BF358}"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6413" y="301625"/>
            <a:ext cx="1827212" cy="5640388"/>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1370013" y="301625"/>
            <a:ext cx="5334000" cy="5640388"/>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9783464-9BA6-4CE0-83D1-35ED60C3B00F}"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370013" y="301625"/>
            <a:ext cx="7313612" cy="1143000"/>
          </a:xfrm>
        </p:spPr>
        <p:txBody>
          <a:bodyPr/>
          <a:lstStyle/>
          <a:p>
            <a:r>
              <a:rPr lang="zh-CN" altLang="en-US" noProof="1" smtClean="0"/>
              <a:t>单击此处编辑母版标题样式</a:t>
            </a:r>
            <a:endParaRPr lang="zh-CN" altLang="en-US" noProof="1"/>
          </a:p>
        </p:txBody>
      </p:sp>
      <p:sp>
        <p:nvSpPr>
          <p:cNvPr id="3" name="表格占位符 2"/>
          <p:cNvSpPr>
            <a:spLocks noGrp="1"/>
          </p:cNvSpPr>
          <p:nvPr>
            <p:ph type="tbl" idx="1"/>
          </p:nvPr>
        </p:nvSpPr>
        <p:spPr>
          <a:xfrm>
            <a:off x="1370013" y="1827213"/>
            <a:ext cx="7313612"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smtClean="0">
              <a:ln>
                <a:noFill/>
              </a:ln>
              <a:solidFill>
                <a:schemeClr val="tx1"/>
              </a:solidFill>
              <a:effectLst/>
              <a:uLnTx/>
              <a:uFillTx/>
              <a:latin typeface="+mn-lt"/>
              <a:ea typeface="+mn-ea"/>
              <a:cs typeface="+mn-cs"/>
            </a:endParaRPr>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4DCBDD0-0BCC-471C-936B-F18CBCDCE792}"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FFBD1F4-4B24-436D-A636-372E82ACB507}"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D5FD9E3-420B-4190-B81E-DB4BEC8AA1E9}"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5E73096-1485-4A15-B46B-02E25052A405}"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1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1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BABE906-6418-4DA3-ACEF-D6E5B5CED2B5}"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CEE51AB-A1CF-4976-BC4F-48416665CBDB}"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8E2117B-B1F2-479C-B2F9-26682F21DC33}"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F490988-C45B-4551-9F6C-67A95F580BA5}"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3555D37-31FF-49A1-8E45-C935E6A1D48B}"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3236912" y="0"/>
            <a:ext cx="11923712" cy="3810000"/>
            <a:chOff x="0" y="0"/>
            <a:chExt cx="7512" cy="2400"/>
          </a:xfrm>
        </p:grpSpPr>
        <p:sp>
          <p:nvSpPr>
            <p:cNvPr id="1032" name="AutoShape 3"/>
            <p:cNvSpPr/>
            <p:nvPr/>
          </p:nvSpPr>
          <p:spPr>
            <a:xfrm>
              <a:off x="0" y="432"/>
              <a:ext cx="2592" cy="1968"/>
            </a:xfrm>
            <a:custGeom>
              <a:avLst/>
              <a:gdLst>
                <a:gd name="txL" fmla="*/ 50296 w 64000"/>
                <a:gd name="txT" fmla="*/ -26244 h 64000"/>
                <a:gd name="txR" fmla="*/ 50296 w 64000"/>
                <a:gd name="txB" fmla="*/ 26244 h 64000"/>
              </a:gdLst>
              <a:ahLst/>
              <a:cxnLst>
                <a:cxn ang="0">
                  <a:pos x="2" y="0"/>
                </a:cxn>
                <a:cxn ang="0">
                  <a:pos x="2" y="0"/>
                </a:cxn>
                <a:cxn ang="0">
                  <a:pos x="2" y="0"/>
                </a:cxn>
                <a:cxn ang="0">
                  <a:pos x="2" y="1"/>
                </a:cxn>
                <a:cxn ang="0">
                  <a:pos x="0" y="1"/>
                </a:cxn>
                <a:cxn ang="0">
                  <a:pos x="0" y="1"/>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3" name="AutoShape 4"/>
            <p:cNvSpPr/>
            <p:nvPr/>
          </p:nvSpPr>
          <p:spPr>
            <a:xfrm>
              <a:off x="512" y="0"/>
              <a:ext cx="1949" cy="1987"/>
            </a:xfrm>
            <a:custGeom>
              <a:avLst/>
              <a:gdLst>
                <a:gd name="txL" fmla="*/ 50077 w 64000"/>
                <a:gd name="txT" fmla="*/ -26412 h 64000"/>
                <a:gd name="txR" fmla="*/ 50077 w 64000"/>
                <a:gd name="txB" fmla="*/ 26412 h 64000"/>
              </a:gdLst>
              <a:ahLst/>
              <a:cxnLst>
                <a:cxn ang="0">
                  <a:pos x="1" y="0"/>
                </a:cxn>
                <a:cxn ang="0">
                  <a:pos x="1" y="0"/>
                </a:cxn>
                <a:cxn ang="0">
                  <a:pos x="1" y="0"/>
                </a:cxn>
                <a:cxn ang="0">
                  <a:pos x="1" y="1"/>
                </a:cxn>
                <a:cxn ang="0">
                  <a:pos x="0" y="1"/>
                </a:cxn>
                <a:cxn ang="0">
                  <a:pos x="0" y="1"/>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4" name="Line 5"/>
            <p:cNvSpPr/>
            <p:nvPr/>
          </p:nvSpPr>
          <p:spPr>
            <a:xfrm>
              <a:off x="290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p:nvPr>
            <p:ph type="title"/>
          </p:nvPr>
        </p:nvSpPr>
        <p:spPr>
          <a:xfrm>
            <a:off x="1370013" y="301625"/>
            <a:ext cx="7313612" cy="1143000"/>
          </a:xfrm>
          <a:prstGeom prst="rect">
            <a:avLst/>
          </a:prstGeom>
          <a:noFill/>
          <a:ln w="9525">
            <a:noFill/>
          </a:ln>
        </p:spPr>
        <p:txBody>
          <a:bodyPr anchor="b"/>
          <a:p>
            <a:pPr lvl="0"/>
            <a:r>
              <a:rPr lang="zh-CN" altLang="en-US" dirty="0"/>
              <a:t>单击此处编辑母版标题样式</a:t>
            </a:r>
            <a:endParaRPr lang="zh-CN" altLang="en-US" dirty="0"/>
          </a:p>
        </p:txBody>
      </p:sp>
      <p:sp>
        <p:nvSpPr>
          <p:cNvPr id="1028" name="Rectangle 7"/>
          <p:cNvSpPr/>
          <p:nvPr>
            <p:ph type="body"/>
          </p:nvPr>
        </p:nvSpPr>
        <p:spPr>
          <a:xfrm>
            <a:off x="1370013" y="1827213"/>
            <a:ext cx="7313612" cy="41148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buFontTx/>
              <a:buNone/>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buFont typeface="Arial" panose="020B0604020202020204" pitchFamily="34" charset="0"/>
              <a:buNone/>
              <a:defRPr sz="1200" noProof="1">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84CB4BD-6E93-4BCC-9A87-03610A20C99A}"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emf"/></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emf"/></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slide" Target="slide4.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slide" Target="slide4.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slide" Target="slide4.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39.xml.rels><?xml version="1.0" encoding="UTF-8" standalone="yes"?>
<Relationships xmlns="http://schemas.openxmlformats.org/package/2006/relationships"><Relationship Id="rId9" Type="http://schemas.openxmlformats.org/officeDocument/2006/relationships/vmlDrawing" Target="../drawings/vmlDrawing1.vml"/><Relationship Id="rId8" Type="http://schemas.openxmlformats.org/officeDocument/2006/relationships/slideLayout" Target="../slideLayouts/slideLayout2.xml"/><Relationship Id="rId7" Type="http://schemas.openxmlformats.org/officeDocument/2006/relationships/image" Target="../media/image5.wmf"/><Relationship Id="rId6" Type="http://schemas.openxmlformats.org/officeDocument/2006/relationships/oleObject" Target="../embeddings/oleObject3.bin"/><Relationship Id="rId5" Type="http://schemas.openxmlformats.org/officeDocument/2006/relationships/image" Target="../media/image4.wmf"/><Relationship Id="rId4" Type="http://schemas.openxmlformats.org/officeDocument/2006/relationships/oleObject" Target="../embeddings/oleObject2.bin"/><Relationship Id="rId3"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 Target="slide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0.xml.rels><?xml version="1.0" encoding="UTF-8" standalone="yes"?>
<Relationships xmlns="http://schemas.openxmlformats.org/package/2006/relationships"><Relationship Id="rId9" Type="http://schemas.openxmlformats.org/officeDocument/2006/relationships/vmlDrawing" Target="../drawings/vmlDrawing2.vml"/><Relationship Id="rId8" Type="http://schemas.openxmlformats.org/officeDocument/2006/relationships/slideLayout" Target="../slideLayouts/slideLayout2.xml"/><Relationship Id="rId7" Type="http://schemas.openxmlformats.org/officeDocument/2006/relationships/image" Target="../media/image8.wmf"/><Relationship Id="rId6" Type="http://schemas.openxmlformats.org/officeDocument/2006/relationships/oleObject" Target="../embeddings/oleObject6.bin"/><Relationship Id="rId5" Type="http://schemas.openxmlformats.org/officeDocument/2006/relationships/image" Target="../media/image7.wmf"/><Relationship Id="rId4" Type="http://schemas.openxmlformats.org/officeDocument/2006/relationships/oleObject" Target="../embeddings/oleObject5.bin"/><Relationship Id="rId3" Type="http://schemas.openxmlformats.org/officeDocument/2006/relationships/image" Target="../media/image6.wmf"/><Relationship Id="rId2" Type="http://schemas.openxmlformats.org/officeDocument/2006/relationships/oleObject" Target="../embeddings/oleObject4.bin"/><Relationship Id="rId1" Type="http://schemas.openxmlformats.org/officeDocument/2006/relationships/slide" Target="slide4.xml"/></Relationships>
</file>

<file path=ppt/slides/_rels/slide41.xml.rels><?xml version="1.0" encoding="UTF-8" standalone="yes"?>
<Relationships xmlns="http://schemas.openxmlformats.org/package/2006/relationships"><Relationship Id="rId7" Type="http://schemas.openxmlformats.org/officeDocument/2006/relationships/vmlDrawing" Target="../drawings/vmlDrawing3.vml"/><Relationship Id="rId6" Type="http://schemas.openxmlformats.org/officeDocument/2006/relationships/slideLayout" Target="../slideLayouts/slideLayout2.xml"/><Relationship Id="rId5" Type="http://schemas.openxmlformats.org/officeDocument/2006/relationships/image" Target="../media/image10.wmf"/><Relationship Id="rId4" Type="http://schemas.openxmlformats.org/officeDocument/2006/relationships/oleObject" Target="../embeddings/oleObject8.bin"/><Relationship Id="rId3" Type="http://schemas.openxmlformats.org/officeDocument/2006/relationships/image" Target="../media/image9.wmf"/><Relationship Id="rId2" Type="http://schemas.openxmlformats.org/officeDocument/2006/relationships/oleObject" Target="../embeddings/oleObject7.bin"/><Relationship Id="rId1" Type="http://schemas.openxmlformats.org/officeDocument/2006/relationships/slide" Target="slide4.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slide" Target="slide4.xml"/></Relationships>
</file>

<file path=ppt/slides/_rels/slide48.xml.rels><?xml version="1.0" encoding="UTF-8" standalone="yes"?>
<Relationships xmlns="http://schemas.openxmlformats.org/package/2006/relationships"><Relationship Id="rId5" Type="http://schemas.openxmlformats.org/officeDocument/2006/relationships/vmlDrawing" Target="../drawings/vmlDrawing4.vml"/><Relationship Id="rId4" Type="http://schemas.openxmlformats.org/officeDocument/2006/relationships/slideLayout" Target="../slideLayouts/slideLayout2.xml"/><Relationship Id="rId3" Type="http://schemas.openxmlformats.org/officeDocument/2006/relationships/image" Target="../media/image11.wmf"/><Relationship Id="rId2" Type="http://schemas.openxmlformats.org/officeDocument/2006/relationships/oleObject" Target="../embeddings/oleObject9.bin"/><Relationship Id="rId1" Type="http://schemas.openxmlformats.org/officeDocument/2006/relationships/slide" Target="slide4.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56.xml.rels><?xml version="1.0" encoding="UTF-8" standalone="yes"?>
<Relationships xmlns="http://schemas.openxmlformats.org/package/2006/relationships"><Relationship Id="rId5" Type="http://schemas.openxmlformats.org/officeDocument/2006/relationships/vmlDrawing" Target="../drawings/vmlDrawing5.vml"/><Relationship Id="rId4" Type="http://schemas.openxmlformats.org/officeDocument/2006/relationships/slideLayout" Target="../slideLayouts/slideLayout2.xml"/><Relationship Id="rId3" Type="http://schemas.openxmlformats.org/officeDocument/2006/relationships/image" Target="../media/image12.wmf"/><Relationship Id="rId2" Type="http://schemas.openxmlformats.org/officeDocument/2006/relationships/oleObject" Target="../embeddings/oleObject10.bin"/><Relationship Id="rId1" Type="http://schemas.openxmlformats.org/officeDocument/2006/relationships/slide" Target="slide4.xml"/></Relationships>
</file>

<file path=ppt/slides/_rels/slide57.xml.rels><?xml version="1.0" encoding="UTF-8" standalone="yes"?>
<Relationships xmlns="http://schemas.openxmlformats.org/package/2006/relationships"><Relationship Id="rId7" Type="http://schemas.openxmlformats.org/officeDocument/2006/relationships/vmlDrawing" Target="../drawings/vmlDrawing6.vml"/><Relationship Id="rId6" Type="http://schemas.openxmlformats.org/officeDocument/2006/relationships/slideLayout" Target="../slideLayouts/slideLayout2.xml"/><Relationship Id="rId5" Type="http://schemas.openxmlformats.org/officeDocument/2006/relationships/image" Target="../media/image14.wmf"/><Relationship Id="rId4" Type="http://schemas.openxmlformats.org/officeDocument/2006/relationships/oleObject" Target="../embeddings/oleObject12.bin"/><Relationship Id="rId3" Type="http://schemas.openxmlformats.org/officeDocument/2006/relationships/image" Target="../media/image13.wmf"/><Relationship Id="rId2" Type="http://schemas.openxmlformats.org/officeDocument/2006/relationships/oleObject" Target="../embeddings/oleObject11.bin"/><Relationship Id="rId1" Type="http://schemas.openxmlformats.org/officeDocument/2006/relationships/slide" Target="slide4.xml"/></Relationships>
</file>

<file path=ppt/slides/_rels/slide58.xml.rels><?xml version="1.0" encoding="UTF-8" standalone="yes"?>
<Relationships xmlns="http://schemas.openxmlformats.org/package/2006/relationships"><Relationship Id="rId9" Type="http://schemas.openxmlformats.org/officeDocument/2006/relationships/vmlDrawing" Target="../drawings/vmlDrawing7.vml"/><Relationship Id="rId8" Type="http://schemas.openxmlformats.org/officeDocument/2006/relationships/slideLayout" Target="../slideLayouts/slideLayout2.xml"/><Relationship Id="rId7" Type="http://schemas.openxmlformats.org/officeDocument/2006/relationships/image" Target="../media/image17.wmf"/><Relationship Id="rId6" Type="http://schemas.openxmlformats.org/officeDocument/2006/relationships/oleObject" Target="../embeddings/oleObject15.bin"/><Relationship Id="rId5" Type="http://schemas.openxmlformats.org/officeDocument/2006/relationships/image" Target="../media/image16.wmf"/><Relationship Id="rId4" Type="http://schemas.openxmlformats.org/officeDocument/2006/relationships/oleObject" Target="../embeddings/oleObject14.bin"/><Relationship Id="rId3" Type="http://schemas.openxmlformats.org/officeDocument/2006/relationships/image" Target="../media/image15.wmf"/><Relationship Id="rId2" Type="http://schemas.openxmlformats.org/officeDocument/2006/relationships/oleObject" Target="../embeddings/oleObject13.bin"/><Relationship Id="rId1" Type="http://schemas.openxmlformats.org/officeDocument/2006/relationships/slide" Target="slide4.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60.xml.rels><?xml version="1.0" encoding="UTF-8" standalone="yes"?>
<Relationships xmlns="http://schemas.openxmlformats.org/package/2006/relationships"><Relationship Id="rId7" Type="http://schemas.openxmlformats.org/officeDocument/2006/relationships/vmlDrawing" Target="../drawings/vmlDrawing8.vml"/><Relationship Id="rId6" Type="http://schemas.openxmlformats.org/officeDocument/2006/relationships/slideLayout" Target="../slideLayouts/slideLayout2.xml"/><Relationship Id="rId5" Type="http://schemas.openxmlformats.org/officeDocument/2006/relationships/image" Target="../media/image19.wmf"/><Relationship Id="rId4" Type="http://schemas.openxmlformats.org/officeDocument/2006/relationships/oleObject" Target="../embeddings/oleObject17.bin"/><Relationship Id="rId3" Type="http://schemas.openxmlformats.org/officeDocument/2006/relationships/image" Target="../media/image18.wmf"/><Relationship Id="rId2" Type="http://schemas.openxmlformats.org/officeDocument/2006/relationships/oleObject" Target="../embeddings/oleObject16.bin"/><Relationship Id="rId1" Type="http://schemas.openxmlformats.org/officeDocument/2006/relationships/slide" Target="slide4.xml"/></Relationships>
</file>

<file path=ppt/slides/_rels/slide61.xml.rels><?xml version="1.0" encoding="UTF-8" standalone="yes"?>
<Relationships xmlns="http://schemas.openxmlformats.org/package/2006/relationships"><Relationship Id="rId5" Type="http://schemas.openxmlformats.org/officeDocument/2006/relationships/vmlDrawing" Target="../drawings/vmlDrawing9.vml"/><Relationship Id="rId4" Type="http://schemas.openxmlformats.org/officeDocument/2006/relationships/slideLayout" Target="../slideLayouts/slideLayout2.xml"/><Relationship Id="rId3" Type="http://schemas.openxmlformats.org/officeDocument/2006/relationships/image" Target="../media/image20.wmf"/><Relationship Id="rId2" Type="http://schemas.openxmlformats.org/officeDocument/2006/relationships/oleObject" Target="../embeddings/oleObject18.bin"/><Relationship Id="rId1" Type="http://schemas.openxmlformats.org/officeDocument/2006/relationships/slide" Target="slide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Rectangle 2"/>
          <p:cNvSpPr/>
          <p:nvPr>
            <p:ph type="ctrTitle"/>
          </p:nvPr>
        </p:nvSpPr>
        <p:spPr>
          <a:ln/>
        </p:spPr>
        <p:txBody>
          <a:bodyPr vert="horz" wrap="square" lIns="91440" tIns="45720" rIns="91440" bIns="45720" anchor="b"/>
          <a:p>
            <a:pPr eaLnBrk="1" hangingPunct="1">
              <a:buClrTx/>
              <a:buSzTx/>
              <a:buFontTx/>
            </a:pPr>
            <a:r>
              <a:rPr lang="zh-CN" altLang="zh-CN" dirty="0">
                <a:latin typeface="+mj-lt"/>
                <a:ea typeface="+mj-ea"/>
                <a:cs typeface="+mj-cs"/>
              </a:rPr>
              <a:t>第六章</a:t>
            </a:r>
            <a:r>
              <a:rPr lang="en-US" altLang="zh-CN" dirty="0">
                <a:latin typeface="+mj-lt"/>
                <a:ea typeface="+mj-ea"/>
                <a:cs typeface="+mj-cs"/>
              </a:rPr>
              <a:t>  </a:t>
            </a:r>
            <a:r>
              <a:rPr lang="zh-CN" altLang="zh-CN" dirty="0">
                <a:latin typeface="+mj-lt"/>
                <a:ea typeface="+mj-ea"/>
                <a:cs typeface="+mj-cs"/>
              </a:rPr>
              <a:t>政策性银行统计</a:t>
            </a:r>
            <a:endParaRPr lang="zh-CN" altLang="zh-CN" dirty="0">
              <a:latin typeface="+mj-lt"/>
              <a:ea typeface="+mj-ea"/>
              <a:cs typeface="+mj-cs"/>
            </a:endParaRPr>
          </a:p>
        </p:txBody>
      </p:sp>
      <p:sp>
        <p:nvSpPr>
          <p:cNvPr id="15363" name="Rectangle 3"/>
          <p:cNvSpPr/>
          <p:nvPr>
            <p:ph type="subTitle" idx="1"/>
          </p:nvPr>
        </p:nvSpPr>
        <p:spPr>
          <a:ln/>
        </p:spPr>
        <p:txBody>
          <a:bodyPr vert="horz" wrap="square" lIns="91440" tIns="45720" rIns="91440" bIns="45720" anchor="t"/>
          <a:p>
            <a:pPr eaLnBrk="1" hangingPunct="1">
              <a:buSzPct val="70000"/>
            </a:pPr>
            <a:endParaRPr lang="zh-CN" altLang="en-US" dirty="0">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p:nvPr>
            <p:ph type="title"/>
          </p:nvPr>
        </p:nvSpPr>
        <p:spPr>
          <a:ln/>
        </p:spPr>
        <p:txBody>
          <a:bodyPr vert="horz" wrap="square" lIns="91440" tIns="45720" rIns="91440" bIns="45720" anchor="b"/>
          <a:p>
            <a:pPr eaLnBrk="1" hangingPunct="1"/>
            <a:r>
              <a:rPr lang="zh-CN" altLang="zh-CN" dirty="0"/>
              <a:t>四、我国的政策性银行</a:t>
            </a:r>
            <a:endParaRPr lang="zh-CN" altLang="zh-CN" dirty="0"/>
          </a:p>
        </p:txBody>
      </p:sp>
      <p:sp>
        <p:nvSpPr>
          <p:cNvPr id="24579" name="Rectangle 3"/>
          <p:cNvSpPr/>
          <p:nvPr>
            <p:ph idx="1"/>
          </p:nvPr>
        </p:nvSpPr>
        <p:spPr>
          <a:xfrm>
            <a:off x="1187450" y="1827213"/>
            <a:ext cx="7496175" cy="4338637"/>
          </a:xfrm>
          <a:ln/>
        </p:spPr>
        <p:txBody>
          <a:bodyPr vert="horz" wrap="square" lIns="91440" tIns="45720" rIns="91440" bIns="45720" anchor="t"/>
          <a:p>
            <a:r>
              <a:rPr lang="en-GB" altLang="zh-CN" sz="1800" dirty="0"/>
              <a:t>1993</a:t>
            </a:r>
            <a:r>
              <a:rPr lang="zh-CN" altLang="zh-CN" sz="1800" dirty="0"/>
              <a:t>年</a:t>
            </a:r>
            <a:r>
              <a:rPr lang="en-GB" altLang="zh-CN" sz="1800" dirty="0"/>
              <a:t>11</a:t>
            </a:r>
            <a:r>
              <a:rPr lang="zh-CN" altLang="zh-CN" sz="1800" dirty="0"/>
              <a:t>月</a:t>
            </a:r>
            <a:r>
              <a:rPr lang="en-GB" altLang="zh-CN" sz="1800" dirty="0"/>
              <a:t>14</a:t>
            </a:r>
            <a:r>
              <a:rPr lang="zh-CN" altLang="zh-CN" sz="1800" dirty="0"/>
              <a:t>日党的十四届三中全会通过了《中共中央关于建立社会主义市场经济体制若干问题的决定》，明确规定：“建立政策性银行，实行政策性业务与商业性业务分离。组建国家开发银行和进出口信贷银行，改组中国农业银行，承担严格界定的政策性业务。”</a:t>
            </a:r>
            <a:endParaRPr lang="en-US" altLang="zh-CN" sz="1800" dirty="0"/>
          </a:p>
          <a:p>
            <a:r>
              <a:rPr lang="zh-CN" altLang="zh-CN" sz="1800" dirty="0"/>
              <a:t>同年</a:t>
            </a:r>
            <a:r>
              <a:rPr lang="en-GB" altLang="zh-CN" sz="1800" dirty="0"/>
              <a:t>12</a:t>
            </a:r>
            <a:r>
              <a:rPr lang="zh-CN" altLang="zh-CN" sz="1800" dirty="0"/>
              <a:t>月</a:t>
            </a:r>
            <a:r>
              <a:rPr lang="en-GB" altLang="zh-CN" sz="1800" dirty="0"/>
              <a:t>25</a:t>
            </a:r>
            <a:r>
              <a:rPr lang="zh-CN" altLang="zh-CN" sz="1800" dirty="0"/>
              <a:t>日，国务院下发了《国务院关于金融体制改革的决定》，进一步明确了金融体制改革的目标：“建立在国务院领导下，独立执行货币政策的中央银行宏观调控体系；建立政策性与商业性相分离，以国有商业银行为主体，各种金融机构并存的金融组织体系；建立统一开放、有序竞争、安各管理的金融市场体系。”决定中明确指出：我国要成立政策性银行，以实现政策性金融与商业性金融的分离，解决国有专业银行身兼两任的问题。</a:t>
            </a:r>
            <a:endParaRPr lang="en-US" altLang="zh-CN" sz="1800" dirty="0"/>
          </a:p>
          <a:p>
            <a:pPr>
              <a:buNone/>
            </a:pPr>
            <a:r>
              <a:rPr lang="en-US" altLang="zh-CN" sz="1800" dirty="0"/>
              <a:t>    </a:t>
            </a:r>
            <a:r>
              <a:rPr lang="zh-CN" altLang="zh-CN" sz="1800" dirty="0"/>
              <a:t>政策性银行要加强经营管理，坚持自担风险，保本经营、不与商业性金融机构竞争的原则，其业务受中国人民银行监督。</a:t>
            </a:r>
            <a:endParaRPr lang="zh-CN" altLang="zh-CN" sz="1800" dirty="0"/>
          </a:p>
          <a:p>
            <a:r>
              <a:rPr lang="zh-CN" altLang="zh-CN" sz="1800" dirty="0"/>
              <a:t>目前我国的政策性银行共有三家：国家开发银行、中国进出口银行和中国农业发展银行。</a:t>
            </a:r>
            <a:endParaRPr lang="zh-CN" altLang="zh-CN" sz="1800" dirty="0"/>
          </a:p>
        </p:txBody>
      </p:sp>
      <p:sp>
        <p:nvSpPr>
          <p:cNvPr id="2458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2" name="Rectangle 2"/>
          <p:cNvSpPr/>
          <p:nvPr>
            <p:ph type="title"/>
          </p:nvPr>
        </p:nvSpPr>
        <p:spPr>
          <a:ln/>
        </p:spPr>
        <p:txBody>
          <a:bodyPr vert="horz" wrap="square" lIns="91440" tIns="45720" rIns="91440" bIns="45720" anchor="b"/>
          <a:p>
            <a:pPr eaLnBrk="1" hangingPunct="1"/>
            <a:r>
              <a:rPr lang="zh-CN" altLang="zh-CN" dirty="0"/>
              <a:t>第二节</a:t>
            </a:r>
            <a:r>
              <a:rPr lang="en-US" altLang="zh-CN" dirty="0"/>
              <a:t>  </a:t>
            </a:r>
            <a:r>
              <a:rPr lang="zh-CN" altLang="zh-CN" dirty="0"/>
              <a:t>政策性银行的资产负债统计</a:t>
            </a:r>
            <a:endParaRPr lang="zh-CN" altLang="zh-CN" dirty="0"/>
          </a:p>
        </p:txBody>
      </p:sp>
      <p:sp>
        <p:nvSpPr>
          <p:cNvPr id="25603" name="Rectangle 3"/>
          <p:cNvSpPr/>
          <p:nvPr>
            <p:ph idx="1"/>
          </p:nvPr>
        </p:nvSpPr>
        <p:spPr>
          <a:ln/>
        </p:spPr>
        <p:txBody>
          <a:bodyPr vert="horz" wrap="square" lIns="91440" tIns="45720" rIns="91440" bIns="45720" anchor="t"/>
          <a:p>
            <a:pPr eaLnBrk="1" hangingPunct="1"/>
            <a:r>
              <a:rPr lang="zh-CN" altLang="zh-CN" dirty="0"/>
              <a:t>一、政策性银行资产负债表的概念及作用</a:t>
            </a:r>
            <a:endParaRPr lang="zh-CN" altLang="zh-CN" dirty="0"/>
          </a:p>
          <a:p>
            <a:pPr eaLnBrk="1" hangingPunct="1"/>
            <a:r>
              <a:rPr lang="zh-CN" altLang="zh-CN" dirty="0"/>
              <a:t>二、政策性银行的资产负债统计指标</a:t>
            </a:r>
            <a:endParaRPr lang="zh-CN" altLang="zh-CN" dirty="0"/>
          </a:p>
          <a:p>
            <a:pPr eaLnBrk="1" hangingPunct="1"/>
            <a:r>
              <a:rPr lang="zh-CN" altLang="zh-CN" dirty="0"/>
              <a:t>三、政策性银行资产负债统计指标分析</a:t>
            </a:r>
            <a:endParaRPr lang="zh-CN" altLang="zh-CN" dirty="0"/>
          </a:p>
        </p:txBody>
      </p:sp>
      <p:sp>
        <p:nvSpPr>
          <p:cNvPr id="2560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Rectangle 2"/>
          <p:cNvSpPr/>
          <p:nvPr>
            <p:ph type="title"/>
          </p:nvPr>
        </p:nvSpPr>
        <p:spPr>
          <a:ln/>
        </p:spPr>
        <p:txBody>
          <a:bodyPr vert="horz" wrap="square" lIns="91440" tIns="45720" rIns="91440" bIns="45720" anchor="b"/>
          <a:p>
            <a:pPr eaLnBrk="1" hangingPunct="1"/>
            <a:r>
              <a:rPr lang="zh-CN" altLang="zh-CN" dirty="0"/>
              <a:t>一、政策性银行资产负债表的概念及作用</a:t>
            </a:r>
            <a:endParaRPr lang="zh-CN" altLang="zh-CN" dirty="0"/>
          </a:p>
        </p:txBody>
      </p:sp>
      <p:sp>
        <p:nvSpPr>
          <p:cNvPr id="26627" name="Rectangle 3"/>
          <p:cNvSpPr/>
          <p:nvPr>
            <p:ph idx="1"/>
          </p:nvPr>
        </p:nvSpPr>
        <p:spPr>
          <a:ln/>
        </p:spPr>
        <p:txBody>
          <a:bodyPr vert="horz" wrap="square" lIns="91440" tIns="45720" rIns="91440" bIns="45720" anchor="t"/>
          <a:p>
            <a:pPr eaLnBrk="1" hangingPunct="1"/>
            <a:r>
              <a:rPr lang="zh-CN" altLang="zh-CN" dirty="0"/>
              <a:t>（一）政策性银行资产负债表的概念</a:t>
            </a:r>
            <a:endParaRPr lang="zh-CN" altLang="zh-CN" dirty="0"/>
          </a:p>
          <a:p>
            <a:pPr eaLnBrk="1" hangingPunct="1"/>
            <a:r>
              <a:rPr lang="zh-CN" altLang="zh-CN" dirty="0"/>
              <a:t>（二）政策性银行资产负债表的作用</a:t>
            </a:r>
            <a:endParaRPr lang="zh-CN" altLang="zh-CN" dirty="0"/>
          </a:p>
          <a:p>
            <a:pPr eaLnBrk="1" hangingPunct="1"/>
            <a:endParaRPr lang="zh-CN" altLang="zh-CN" dirty="0"/>
          </a:p>
        </p:txBody>
      </p:sp>
      <p:sp>
        <p:nvSpPr>
          <p:cNvPr id="2662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2"/>
          <p:cNvSpPr/>
          <p:nvPr>
            <p:ph type="title"/>
          </p:nvPr>
        </p:nvSpPr>
        <p:spPr>
          <a:ln/>
        </p:spPr>
        <p:txBody>
          <a:bodyPr vert="horz" wrap="square" lIns="91440" tIns="45720" rIns="91440" bIns="45720" anchor="b"/>
          <a:p>
            <a:pPr eaLnBrk="1" hangingPunct="1"/>
            <a:endParaRPr lang="zh-CN" altLang="zh-CN" dirty="0"/>
          </a:p>
        </p:txBody>
      </p:sp>
      <p:sp>
        <p:nvSpPr>
          <p:cNvPr id="27651" name="Rectangle 3"/>
          <p:cNvSpPr/>
          <p:nvPr>
            <p:ph idx="1"/>
          </p:nvPr>
        </p:nvSpPr>
        <p:spPr>
          <a:xfrm>
            <a:off x="755650" y="1827213"/>
            <a:ext cx="7927975" cy="4114800"/>
          </a:xfrm>
          <a:ln/>
        </p:spPr>
        <p:txBody>
          <a:bodyPr vert="horz" wrap="square" lIns="91440" tIns="45720" rIns="91440" bIns="45720" anchor="t"/>
          <a:p>
            <a:r>
              <a:rPr lang="zh-CN" altLang="zh-CN" sz="2400" dirty="0"/>
              <a:t>（一）政策性银行资产负债表的概念</a:t>
            </a:r>
            <a:endParaRPr lang="en-US" altLang="zh-CN" sz="2400" dirty="0"/>
          </a:p>
          <a:p>
            <a:pPr lvl="1"/>
            <a:r>
              <a:rPr lang="zh-CN" altLang="zh-CN" sz="2000" dirty="0"/>
              <a:t>资产负债表是反映银行在会计期末全部资产、负债和所有者权益状况的报表，是根据“资产</a:t>
            </a:r>
            <a:r>
              <a:rPr lang="en-GB" altLang="zh-CN" sz="2000" dirty="0"/>
              <a:t>=</a:t>
            </a:r>
            <a:r>
              <a:rPr lang="zh-CN" altLang="zh-CN" sz="2000" dirty="0"/>
              <a:t>负债</a:t>
            </a:r>
            <a:r>
              <a:rPr lang="en-GB" altLang="zh-CN" sz="2000" dirty="0"/>
              <a:t>+</a:t>
            </a:r>
            <a:r>
              <a:rPr lang="zh-CN" altLang="zh-CN" sz="2000" dirty="0"/>
              <a:t>所有者权益”的会计平衡公式，根据一定的分类标准和次序，将某一特定日期的资产、负债和所有者权益的项目，进行适当排列后编制而成的表格。</a:t>
            </a:r>
            <a:endParaRPr lang="en-US" altLang="zh-CN" sz="2000" dirty="0"/>
          </a:p>
          <a:p>
            <a:pPr lvl="1"/>
            <a:r>
              <a:rPr lang="zh-CN" altLang="zh-CN" sz="2000" dirty="0"/>
              <a:t>资产负债表提供银行在某一特定日期的财务状况，主要包括以下内容：（</a:t>
            </a:r>
            <a:r>
              <a:rPr lang="en-GB" altLang="zh-CN" sz="2000" dirty="0"/>
              <a:t>1</a:t>
            </a:r>
            <a:r>
              <a:rPr lang="zh-CN" altLang="zh-CN" sz="2000" dirty="0"/>
              <a:t>）银行在某一特定日期所掌握的全部资产；（</a:t>
            </a:r>
            <a:r>
              <a:rPr lang="en-GB" altLang="zh-CN" sz="2000" dirty="0"/>
              <a:t>2</a:t>
            </a:r>
            <a:r>
              <a:rPr lang="zh-CN" altLang="zh-CN" sz="2000" dirty="0"/>
              <a:t>）银行所负担的全部债务；（</a:t>
            </a:r>
            <a:r>
              <a:rPr lang="en-GB" altLang="zh-CN" sz="2000" dirty="0"/>
              <a:t>3</a:t>
            </a:r>
            <a:r>
              <a:rPr lang="zh-CN" altLang="zh-CN" sz="2000" dirty="0"/>
              <a:t>）所有者在银行所拥有的各项权益；（</a:t>
            </a:r>
            <a:r>
              <a:rPr lang="en-GB" altLang="zh-CN" sz="2000" dirty="0"/>
              <a:t>4</a:t>
            </a:r>
            <a:r>
              <a:rPr lang="zh-CN" altLang="zh-CN" sz="2000" dirty="0"/>
              <a:t>）银行偿还债务的能力。</a:t>
            </a:r>
            <a:endParaRPr lang="zh-CN" altLang="zh-CN" sz="2400" dirty="0"/>
          </a:p>
        </p:txBody>
      </p:sp>
      <p:sp>
        <p:nvSpPr>
          <p:cNvPr id="2765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Rectangle 2"/>
          <p:cNvSpPr/>
          <p:nvPr>
            <p:ph type="title"/>
          </p:nvPr>
        </p:nvSpPr>
        <p:spPr>
          <a:ln/>
        </p:spPr>
        <p:txBody>
          <a:bodyPr vert="horz" wrap="square" lIns="91440" tIns="45720" rIns="91440" bIns="45720" anchor="b"/>
          <a:p>
            <a:pPr eaLnBrk="1" hangingPunct="1"/>
            <a:endParaRPr lang="zh-CN" altLang="zh-CN" dirty="0"/>
          </a:p>
        </p:txBody>
      </p:sp>
      <p:sp>
        <p:nvSpPr>
          <p:cNvPr id="28675" name="Rectangle 3"/>
          <p:cNvSpPr/>
          <p:nvPr>
            <p:ph idx="1"/>
          </p:nvPr>
        </p:nvSpPr>
        <p:spPr>
          <a:xfrm>
            <a:off x="1370013" y="1827213"/>
            <a:ext cx="7313612" cy="2538412"/>
          </a:xfrm>
          <a:ln/>
        </p:spPr>
        <p:txBody>
          <a:bodyPr vert="horz" wrap="square" lIns="91440" tIns="45720" rIns="91440" bIns="45720" anchor="t"/>
          <a:p>
            <a:r>
              <a:rPr lang="zh-CN" altLang="zh-CN" dirty="0"/>
              <a:t>（二）政策性银行资产负债表的作用</a:t>
            </a:r>
            <a:endParaRPr lang="zh-CN" altLang="zh-CN" dirty="0"/>
          </a:p>
          <a:p>
            <a:pPr lvl="1"/>
            <a:r>
              <a:rPr lang="zh-CN" altLang="zh-CN" dirty="0"/>
              <a:t>资产负债表的作用在于向有关部门提供编报行在某一会计期间内所拥有或控制的经济资源及其构成、所承担的债务及其构成、投资者所有的权益及其构成。我们可以通过资产负债表来对政策性银行的资产负债加以统计。</a:t>
            </a:r>
            <a:endParaRPr lang="zh-CN" altLang="zh-CN" dirty="0"/>
          </a:p>
        </p:txBody>
      </p:sp>
      <p:sp>
        <p:nvSpPr>
          <p:cNvPr id="2867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Rectangle 2"/>
          <p:cNvSpPr/>
          <p:nvPr>
            <p:ph type="title"/>
          </p:nvPr>
        </p:nvSpPr>
        <p:spPr>
          <a:ln/>
        </p:spPr>
        <p:txBody>
          <a:bodyPr vert="horz" wrap="square" lIns="91440" tIns="45720" rIns="91440" bIns="45720" anchor="b"/>
          <a:p>
            <a:pPr eaLnBrk="1" hangingPunct="1"/>
            <a:r>
              <a:rPr lang="zh-CN" altLang="zh-CN" sz="3200" dirty="0"/>
              <a:t>二、政策性银行的资产负债统计指标</a:t>
            </a:r>
            <a:endParaRPr lang="zh-CN" altLang="zh-CN" sz="3200" dirty="0"/>
          </a:p>
        </p:txBody>
      </p:sp>
      <p:sp>
        <p:nvSpPr>
          <p:cNvPr id="29699" name="Rectangle 3"/>
          <p:cNvSpPr/>
          <p:nvPr>
            <p:ph idx="1"/>
          </p:nvPr>
        </p:nvSpPr>
        <p:spPr>
          <a:xfrm>
            <a:off x="1116013" y="1827213"/>
            <a:ext cx="7567612" cy="4114800"/>
          </a:xfrm>
          <a:ln/>
        </p:spPr>
        <p:txBody>
          <a:bodyPr vert="horz" wrap="square" lIns="91440" tIns="45720" rIns="91440" bIns="45720" anchor="t"/>
          <a:p>
            <a:pPr eaLnBrk="1" hangingPunct="1"/>
            <a:r>
              <a:rPr lang="zh-CN" altLang="zh-CN" dirty="0"/>
              <a:t>（一）资产负债表的格式</a:t>
            </a:r>
            <a:endParaRPr lang="en-US" altLang="zh-CN" dirty="0"/>
          </a:p>
          <a:p>
            <a:pPr eaLnBrk="1" hangingPunct="1"/>
            <a:r>
              <a:rPr lang="zh-CN" altLang="zh-CN" sz="2400" dirty="0"/>
              <a:t>资产负债表的格式，目前国际上通常采用账户式和报告式两种。</a:t>
            </a:r>
            <a:endParaRPr lang="en-US" altLang="zh-CN" sz="2400" dirty="0"/>
          </a:p>
          <a:p>
            <a:pPr eaLnBrk="1" hangingPunct="1"/>
            <a:r>
              <a:rPr lang="zh-CN" altLang="zh-CN" sz="2400" dirty="0"/>
              <a:t>我国三家政策性银行采用的是账户式资产负债表。</a:t>
            </a:r>
            <a:endParaRPr lang="zh-CN" altLang="zh-CN" sz="2400" dirty="0"/>
          </a:p>
          <a:p>
            <a:pPr eaLnBrk="1" hangingPunct="1"/>
            <a:r>
              <a:rPr lang="zh-CN" altLang="zh-CN" dirty="0"/>
              <a:t>（二）我国政策性银行资产负债统计指标解释</a:t>
            </a:r>
            <a:endParaRPr lang="zh-CN" altLang="zh-CN" dirty="0"/>
          </a:p>
          <a:p>
            <a:pPr eaLnBrk="1" hangingPunct="1"/>
            <a:endParaRPr lang="zh-CN" altLang="zh-CN" dirty="0"/>
          </a:p>
        </p:txBody>
      </p:sp>
      <p:sp>
        <p:nvSpPr>
          <p:cNvPr id="2970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Rectangle 2"/>
          <p:cNvSpPr/>
          <p:nvPr>
            <p:ph type="title"/>
          </p:nvPr>
        </p:nvSpPr>
        <p:spPr>
          <a:ln/>
        </p:spPr>
        <p:txBody>
          <a:bodyPr vert="horz" wrap="square" lIns="91440" tIns="45720" rIns="91440" bIns="45720" anchor="b"/>
          <a:p>
            <a:pPr eaLnBrk="1" hangingPunct="1"/>
            <a:endParaRPr lang="zh-CN" altLang="zh-CN" dirty="0"/>
          </a:p>
        </p:txBody>
      </p:sp>
      <p:sp>
        <p:nvSpPr>
          <p:cNvPr id="30723" name="Rectangle 3"/>
          <p:cNvSpPr/>
          <p:nvPr>
            <p:ph idx="1"/>
          </p:nvPr>
        </p:nvSpPr>
        <p:spPr>
          <a:xfrm>
            <a:off x="1116013" y="1762125"/>
            <a:ext cx="7488237" cy="4762500"/>
          </a:xfrm>
          <a:ln/>
        </p:spPr>
        <p:txBody>
          <a:bodyPr vert="horz" wrap="square" lIns="91440" tIns="45720" rIns="91440" bIns="45720" anchor="t"/>
          <a:p>
            <a:r>
              <a:rPr lang="zh-CN" altLang="zh-CN" sz="2000" dirty="0"/>
              <a:t>（二）我国政策性银行资产负债统计指标解释</a:t>
            </a:r>
            <a:endParaRPr lang="en-US" altLang="zh-CN" sz="2000" dirty="0"/>
          </a:p>
          <a:p>
            <a:pPr lvl="1"/>
            <a:r>
              <a:rPr lang="en-US" altLang="zh-CN" sz="1600" dirty="0"/>
              <a:t>1</a:t>
            </a:r>
            <a:r>
              <a:rPr lang="zh-CN" altLang="zh-CN" sz="1600" dirty="0"/>
              <a:t>．现金及银行存款</a:t>
            </a:r>
            <a:endParaRPr lang="zh-CN" altLang="zh-CN" sz="1600" dirty="0"/>
          </a:p>
          <a:p>
            <a:pPr lvl="1"/>
            <a:r>
              <a:rPr lang="en-US" altLang="zh-CN" sz="1600" dirty="0"/>
              <a:t>2</a:t>
            </a:r>
            <a:r>
              <a:rPr lang="zh-CN" altLang="zh-CN" sz="1600" dirty="0"/>
              <a:t>．存放中央银行款项</a:t>
            </a:r>
            <a:endParaRPr lang="zh-CN" altLang="zh-CN" sz="1600" dirty="0"/>
          </a:p>
          <a:p>
            <a:pPr lvl="1"/>
            <a:r>
              <a:rPr lang="en-US" altLang="zh-CN" sz="1600" dirty="0"/>
              <a:t>3</a:t>
            </a:r>
            <a:r>
              <a:rPr lang="zh-CN" altLang="zh-CN" sz="1600" dirty="0"/>
              <a:t>．存放同业款项</a:t>
            </a:r>
            <a:endParaRPr lang="en-US" altLang="zh-CN" sz="1600" dirty="0"/>
          </a:p>
          <a:p>
            <a:pPr lvl="1"/>
            <a:r>
              <a:rPr lang="en-US" altLang="zh-CN" sz="1600" dirty="0"/>
              <a:t>4</a:t>
            </a:r>
            <a:r>
              <a:rPr lang="zh-CN" altLang="zh-CN" sz="1600" dirty="0"/>
              <a:t>．拆放同业</a:t>
            </a:r>
            <a:endParaRPr lang="zh-CN" altLang="zh-CN" sz="1600" dirty="0"/>
          </a:p>
          <a:p>
            <a:pPr lvl="1"/>
            <a:r>
              <a:rPr lang="en-GB" altLang="zh-CN" sz="1600" dirty="0"/>
              <a:t>5</a:t>
            </a:r>
            <a:r>
              <a:rPr lang="zh-CN" altLang="zh-CN" sz="1600" dirty="0"/>
              <a:t>．应收利息</a:t>
            </a:r>
            <a:endParaRPr lang="zh-CN" altLang="zh-CN" sz="1600" dirty="0"/>
          </a:p>
          <a:p>
            <a:pPr lvl="1"/>
            <a:r>
              <a:rPr lang="en-US" altLang="zh-CN" sz="1600" dirty="0"/>
              <a:t>6.</a:t>
            </a:r>
            <a:r>
              <a:rPr lang="zh-CN" altLang="zh-CN" sz="1600" dirty="0"/>
              <a:t>坏账准备</a:t>
            </a:r>
            <a:endParaRPr lang="en-US" altLang="zh-CN" sz="1600" dirty="0"/>
          </a:p>
          <a:p>
            <a:pPr lvl="1"/>
            <a:r>
              <a:rPr lang="en-GB" altLang="zh-CN" sz="1600" dirty="0"/>
              <a:t>7.</a:t>
            </a:r>
            <a:r>
              <a:rPr lang="zh-CN" altLang="zh-CN" sz="1600" dirty="0"/>
              <a:t>贷款</a:t>
            </a:r>
            <a:endParaRPr lang="zh-CN" altLang="zh-CN" sz="1600" dirty="0"/>
          </a:p>
          <a:p>
            <a:pPr lvl="1"/>
            <a:r>
              <a:rPr lang="en-GB" altLang="zh-CN" sz="1600" dirty="0"/>
              <a:t>8.</a:t>
            </a:r>
            <a:r>
              <a:rPr lang="zh-CN" altLang="zh-CN" sz="1600" dirty="0"/>
              <a:t>呆账准备金</a:t>
            </a:r>
            <a:endParaRPr lang="zh-CN" altLang="zh-CN" sz="1600" dirty="0"/>
          </a:p>
          <a:p>
            <a:pPr lvl="1"/>
            <a:r>
              <a:rPr lang="en-US" altLang="zh-CN" sz="1600" dirty="0"/>
              <a:t>9</a:t>
            </a:r>
            <a:r>
              <a:rPr lang="zh-CN" altLang="zh-CN" sz="1600" dirty="0"/>
              <a:t>．其他应收款</a:t>
            </a:r>
            <a:endParaRPr lang="en-US" altLang="zh-CN" sz="1600" dirty="0"/>
          </a:p>
          <a:p>
            <a:pPr lvl="1"/>
            <a:r>
              <a:rPr lang="en-US" altLang="zh-CN" sz="1600" dirty="0"/>
              <a:t>10</a:t>
            </a:r>
            <a:r>
              <a:rPr lang="zh-CN" altLang="zh-CN" sz="1600" dirty="0"/>
              <a:t>．代发行证券</a:t>
            </a:r>
            <a:endParaRPr lang="zh-CN" altLang="zh-CN" sz="1600" dirty="0"/>
          </a:p>
          <a:p>
            <a:pPr lvl="1"/>
            <a:r>
              <a:rPr lang="en-US" altLang="zh-CN" sz="1600" dirty="0"/>
              <a:t>11</a:t>
            </a:r>
            <a:r>
              <a:rPr lang="zh-CN" altLang="zh-CN" sz="1600" dirty="0"/>
              <a:t>．买入返售证券</a:t>
            </a:r>
            <a:endParaRPr lang="en-US" altLang="zh-CN" sz="1600" dirty="0"/>
          </a:p>
          <a:p>
            <a:pPr lvl="1"/>
            <a:r>
              <a:rPr lang="en-US" altLang="zh-CN" sz="1600" dirty="0"/>
              <a:t>12</a:t>
            </a:r>
            <a:r>
              <a:rPr lang="zh-CN" altLang="zh-CN" sz="1600" dirty="0"/>
              <a:t>．长期投资</a:t>
            </a:r>
            <a:endParaRPr lang="zh-CN" altLang="zh-CN" sz="1600" dirty="0"/>
          </a:p>
          <a:p>
            <a:endParaRPr lang="zh-CN" altLang="zh-CN" sz="2000" dirty="0"/>
          </a:p>
          <a:p>
            <a:endParaRPr lang="zh-CN" altLang="zh-CN" sz="2000" dirty="0"/>
          </a:p>
          <a:p>
            <a:endParaRPr lang="zh-CN" altLang="zh-CN" sz="2000" dirty="0"/>
          </a:p>
          <a:p>
            <a:endParaRPr lang="zh-CN" altLang="zh-CN" sz="2000" dirty="0"/>
          </a:p>
        </p:txBody>
      </p:sp>
      <p:sp>
        <p:nvSpPr>
          <p:cNvPr id="3072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Rectangle 2"/>
          <p:cNvSpPr/>
          <p:nvPr>
            <p:ph type="title"/>
          </p:nvPr>
        </p:nvSpPr>
        <p:spPr>
          <a:ln/>
        </p:spPr>
        <p:txBody>
          <a:bodyPr vert="horz" wrap="square" lIns="91440" tIns="45720" rIns="91440" bIns="45720" anchor="b"/>
          <a:p>
            <a:pPr eaLnBrk="1" hangingPunct="1"/>
            <a:r>
              <a:rPr lang="zh-CN" altLang="zh-CN" dirty="0"/>
              <a:t>（二）我国政策性银行资产负债统计指标解释</a:t>
            </a:r>
            <a:endParaRPr lang="zh-CN" altLang="zh-CN" dirty="0"/>
          </a:p>
        </p:txBody>
      </p:sp>
      <p:sp>
        <p:nvSpPr>
          <p:cNvPr id="31747" name="Rectangle 3"/>
          <p:cNvSpPr/>
          <p:nvPr>
            <p:ph idx="1"/>
          </p:nvPr>
        </p:nvSpPr>
        <p:spPr>
          <a:xfrm>
            <a:off x="1290638" y="1762125"/>
            <a:ext cx="7313612" cy="4114800"/>
          </a:xfrm>
          <a:ln/>
        </p:spPr>
        <p:txBody>
          <a:bodyPr vert="horz" wrap="square" lIns="91440" tIns="45720" rIns="91440" bIns="45720" anchor="t"/>
          <a:p>
            <a:pPr lvl="1"/>
            <a:r>
              <a:rPr lang="en-US" altLang="zh-CN" sz="2000" dirty="0"/>
              <a:t>13</a:t>
            </a:r>
            <a:r>
              <a:rPr lang="zh-CN" altLang="zh-CN" sz="2000" dirty="0"/>
              <a:t>．固定资产净值</a:t>
            </a:r>
            <a:endParaRPr lang="en-US" altLang="zh-CN" sz="2000" dirty="0"/>
          </a:p>
          <a:p>
            <a:pPr lvl="1"/>
            <a:r>
              <a:rPr lang="en-US" altLang="zh-CN" sz="2000" dirty="0"/>
              <a:t>14</a:t>
            </a:r>
            <a:r>
              <a:rPr lang="zh-CN" altLang="zh-CN" sz="2000" dirty="0"/>
              <a:t>．在建工程</a:t>
            </a:r>
            <a:endParaRPr lang="zh-CN" altLang="zh-CN" sz="2000" dirty="0"/>
          </a:p>
          <a:p>
            <a:pPr lvl="1"/>
            <a:r>
              <a:rPr lang="en-US" altLang="zh-CN" sz="2000" dirty="0"/>
              <a:t>15</a:t>
            </a:r>
            <a:r>
              <a:rPr lang="zh-CN" altLang="zh-CN" sz="2000" dirty="0"/>
              <a:t>．其他资产</a:t>
            </a:r>
            <a:endParaRPr lang="en-US" altLang="zh-CN" sz="2000" dirty="0"/>
          </a:p>
          <a:p>
            <a:pPr lvl="1"/>
            <a:r>
              <a:rPr lang="en-US" altLang="zh-CN" sz="2000" dirty="0"/>
              <a:t>16</a:t>
            </a:r>
            <a:r>
              <a:rPr lang="zh-CN" altLang="zh-CN" sz="2000" dirty="0"/>
              <a:t>．向中央银行借款</a:t>
            </a:r>
            <a:endParaRPr lang="zh-CN" altLang="zh-CN" sz="2000" dirty="0"/>
          </a:p>
          <a:p>
            <a:pPr lvl="1"/>
            <a:r>
              <a:rPr lang="en-US" altLang="zh-CN" sz="2000" dirty="0"/>
              <a:t>17</a:t>
            </a:r>
            <a:r>
              <a:rPr lang="zh-CN" altLang="zh-CN" sz="2000" dirty="0"/>
              <a:t>．拆入资金</a:t>
            </a:r>
            <a:endParaRPr lang="zh-CN" altLang="zh-CN" sz="2000" dirty="0"/>
          </a:p>
          <a:p>
            <a:pPr lvl="1"/>
            <a:r>
              <a:rPr lang="en-US" altLang="zh-CN" sz="2000" dirty="0"/>
              <a:t>18</a:t>
            </a:r>
            <a:r>
              <a:rPr lang="zh-CN" altLang="zh-CN" sz="2000" dirty="0"/>
              <a:t>．客户存款</a:t>
            </a:r>
            <a:endParaRPr lang="en-US" altLang="zh-CN" sz="2000" dirty="0"/>
          </a:p>
          <a:p>
            <a:pPr lvl="1"/>
            <a:r>
              <a:rPr lang="en-US" altLang="zh-CN" sz="2000" dirty="0"/>
              <a:t>19</a:t>
            </a:r>
            <a:r>
              <a:rPr lang="zh-CN" altLang="zh-CN" sz="2000" dirty="0"/>
              <a:t>．应付利息</a:t>
            </a:r>
            <a:endParaRPr lang="zh-CN" altLang="zh-CN" sz="2000" dirty="0"/>
          </a:p>
          <a:p>
            <a:pPr lvl="1"/>
            <a:r>
              <a:rPr lang="en-US" altLang="zh-CN" sz="2000" dirty="0"/>
              <a:t>20</a:t>
            </a:r>
            <a:r>
              <a:rPr lang="zh-CN" altLang="zh-CN" sz="2000" dirty="0"/>
              <a:t>．应交税金</a:t>
            </a:r>
            <a:endParaRPr lang="zh-CN" altLang="zh-CN" sz="2000" dirty="0"/>
          </a:p>
          <a:p>
            <a:pPr lvl="1"/>
            <a:r>
              <a:rPr lang="en-US" altLang="zh-CN" sz="2000" dirty="0"/>
              <a:t>21</a:t>
            </a:r>
            <a:r>
              <a:rPr lang="zh-CN" altLang="zh-CN" sz="2000" dirty="0"/>
              <a:t>．代发行证券款</a:t>
            </a:r>
            <a:endParaRPr lang="en-US" altLang="zh-CN" sz="2000" dirty="0"/>
          </a:p>
          <a:p>
            <a:pPr lvl="1"/>
            <a:r>
              <a:rPr lang="en-US" altLang="zh-CN" sz="2000" dirty="0"/>
              <a:t>22</a:t>
            </a:r>
            <a:r>
              <a:rPr lang="zh-CN" altLang="zh-CN" sz="2000" dirty="0"/>
              <a:t>．长期保证金存款</a:t>
            </a:r>
            <a:endParaRPr lang="zh-CN" altLang="zh-CN" sz="2000" dirty="0"/>
          </a:p>
          <a:p>
            <a:endParaRPr lang="zh-CN" altLang="zh-CN" sz="2400" dirty="0"/>
          </a:p>
          <a:p>
            <a:endParaRPr lang="zh-CN" altLang="zh-CN" sz="2400" dirty="0"/>
          </a:p>
          <a:p>
            <a:endParaRPr lang="zh-CN" altLang="zh-CN" sz="2400" dirty="0"/>
          </a:p>
          <a:p>
            <a:endParaRPr lang="zh-CN" altLang="zh-CN" sz="2400" dirty="0"/>
          </a:p>
        </p:txBody>
      </p:sp>
      <p:sp>
        <p:nvSpPr>
          <p:cNvPr id="3174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Rectangle 2"/>
          <p:cNvSpPr/>
          <p:nvPr>
            <p:ph type="title"/>
          </p:nvPr>
        </p:nvSpPr>
        <p:spPr>
          <a:ln/>
        </p:spPr>
        <p:txBody>
          <a:bodyPr vert="horz" wrap="square" lIns="91440" tIns="45720" rIns="91440" bIns="45720" anchor="b"/>
          <a:p>
            <a:pPr eaLnBrk="1" hangingPunct="1"/>
            <a:r>
              <a:rPr lang="zh-CN" altLang="zh-CN" dirty="0"/>
              <a:t>（二）我国政策性银行资产负债统计指标解释</a:t>
            </a:r>
            <a:endParaRPr lang="zh-CN" altLang="zh-CN" dirty="0"/>
          </a:p>
        </p:txBody>
      </p:sp>
      <p:sp>
        <p:nvSpPr>
          <p:cNvPr id="32771" name="Rectangle 3"/>
          <p:cNvSpPr/>
          <p:nvPr>
            <p:ph idx="1"/>
          </p:nvPr>
        </p:nvSpPr>
        <p:spPr>
          <a:xfrm>
            <a:off x="971550" y="1484313"/>
            <a:ext cx="7848600" cy="5095875"/>
          </a:xfrm>
          <a:ln/>
        </p:spPr>
        <p:txBody>
          <a:bodyPr vert="horz" wrap="square" lIns="91440" tIns="45720" rIns="91440" bIns="45720" anchor="t"/>
          <a:p>
            <a:pPr lvl="1"/>
            <a:r>
              <a:rPr lang="en-US" altLang="zh-CN" dirty="0"/>
              <a:t>23</a:t>
            </a:r>
            <a:r>
              <a:rPr lang="zh-CN" altLang="zh-CN" dirty="0"/>
              <a:t>．其他应付款</a:t>
            </a:r>
            <a:endParaRPr lang="zh-CN" altLang="zh-CN" dirty="0"/>
          </a:p>
          <a:p>
            <a:pPr lvl="1"/>
            <a:r>
              <a:rPr lang="en-US" altLang="zh-CN" dirty="0"/>
              <a:t>24</a:t>
            </a:r>
            <a:r>
              <a:rPr lang="zh-CN" altLang="zh-CN" dirty="0"/>
              <a:t>．发行长期债券</a:t>
            </a:r>
            <a:endParaRPr lang="zh-CN" altLang="zh-CN" dirty="0"/>
          </a:p>
          <a:p>
            <a:pPr lvl="1"/>
            <a:r>
              <a:rPr lang="en-US" altLang="zh-CN" dirty="0"/>
              <a:t>25</a:t>
            </a:r>
            <a:r>
              <a:rPr lang="zh-CN" altLang="zh-CN" dirty="0"/>
              <a:t>．长期借款</a:t>
            </a:r>
            <a:endParaRPr lang="en-US" altLang="zh-CN" dirty="0"/>
          </a:p>
          <a:p>
            <a:pPr lvl="1"/>
            <a:r>
              <a:rPr lang="en-US" altLang="zh-CN" dirty="0"/>
              <a:t>26</a:t>
            </a:r>
            <a:r>
              <a:rPr lang="zh-CN" altLang="zh-CN" dirty="0"/>
              <a:t>．实收资本</a:t>
            </a:r>
            <a:endParaRPr lang="zh-CN" altLang="zh-CN" dirty="0"/>
          </a:p>
          <a:p>
            <a:pPr lvl="1"/>
            <a:r>
              <a:rPr lang="en-US" altLang="zh-CN" dirty="0"/>
              <a:t>27</a:t>
            </a:r>
            <a:r>
              <a:rPr lang="zh-CN" altLang="zh-CN" dirty="0"/>
              <a:t>．资本公积</a:t>
            </a:r>
            <a:endParaRPr lang="zh-CN" altLang="zh-CN" dirty="0"/>
          </a:p>
          <a:p>
            <a:pPr lvl="1"/>
            <a:r>
              <a:rPr lang="en-US" altLang="zh-CN" dirty="0"/>
              <a:t>28</a:t>
            </a:r>
            <a:r>
              <a:rPr lang="zh-CN" altLang="zh-CN" dirty="0"/>
              <a:t>．盈余公积</a:t>
            </a:r>
            <a:endParaRPr lang="en-US" altLang="zh-CN" dirty="0"/>
          </a:p>
          <a:p>
            <a:pPr lvl="1"/>
            <a:r>
              <a:rPr lang="en-US" altLang="zh-CN" dirty="0"/>
              <a:t>29</a:t>
            </a:r>
            <a:r>
              <a:rPr lang="zh-CN" altLang="zh-CN" dirty="0"/>
              <a:t>．未分配利润</a:t>
            </a:r>
            <a:endParaRPr lang="zh-CN" altLang="zh-CN" dirty="0"/>
          </a:p>
          <a:p>
            <a:pPr lvl="1">
              <a:buNone/>
            </a:pPr>
            <a:r>
              <a:rPr lang="en-US" altLang="zh-CN" dirty="0"/>
              <a:t>   30</a:t>
            </a:r>
            <a:r>
              <a:rPr lang="zh-CN" altLang="zh-CN" dirty="0"/>
              <a:t>．外币折算差额</a:t>
            </a:r>
            <a:endParaRPr lang="zh-CN" altLang="zh-CN" dirty="0"/>
          </a:p>
          <a:p>
            <a:endParaRPr lang="zh-CN" altLang="zh-CN" dirty="0"/>
          </a:p>
          <a:p>
            <a:endParaRPr lang="zh-CN" altLang="zh-CN" dirty="0"/>
          </a:p>
          <a:p>
            <a:endParaRPr lang="zh-CN" altLang="zh-CN" dirty="0"/>
          </a:p>
        </p:txBody>
      </p:sp>
      <p:sp>
        <p:nvSpPr>
          <p:cNvPr id="3277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Rectangle 1"/>
          <p:cNvSpPr/>
          <p:nvPr/>
        </p:nvSpPr>
        <p:spPr>
          <a:xfrm>
            <a:off x="2843213" y="1125538"/>
            <a:ext cx="4664075" cy="3048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268605" algn="ctr">
              <a:spcBef>
                <a:spcPct val="0"/>
              </a:spcBef>
              <a:buClrTx/>
              <a:buSzTx/>
              <a:buFont typeface="Arial" panose="020B0604020202020204" pitchFamily="34" charset="0"/>
              <a:buNone/>
            </a:pPr>
            <a:r>
              <a:rPr lang="zh-CN" altLang="en-GB" sz="1400" b="1" dirty="0">
                <a:solidFill>
                  <a:srgbClr val="000000"/>
                </a:solidFill>
                <a:latin typeface="宋体" panose="02010600030101010101" pitchFamily="2" charset="-122"/>
                <a:cs typeface="Times New Roman" panose="02020603050405020304" pitchFamily="18" charset="0"/>
              </a:rPr>
              <a:t>表</a:t>
            </a:r>
            <a:r>
              <a:rPr lang="en-GB" altLang="zh-CN" sz="1400" b="1" dirty="0">
                <a:solidFill>
                  <a:srgbClr val="000000"/>
                </a:solidFill>
                <a:latin typeface="宋体" panose="02010600030101010101" pitchFamily="2" charset="-122"/>
                <a:cs typeface="Times New Roman" panose="02020603050405020304" pitchFamily="18" charset="0"/>
              </a:rPr>
              <a:t>6-2  </a:t>
            </a:r>
            <a:r>
              <a:rPr lang="zh-CN" altLang="en-GB" sz="1400" b="1" dirty="0">
                <a:solidFill>
                  <a:srgbClr val="000000"/>
                </a:solidFill>
                <a:latin typeface="宋体" panose="02010600030101010101" pitchFamily="2" charset="-122"/>
                <a:cs typeface="Times New Roman" panose="02020603050405020304" pitchFamily="18" charset="0"/>
              </a:rPr>
              <a:t>国家开发银行资产负债表   </a:t>
            </a:r>
            <a:r>
              <a:rPr lang="zh-CN" altLang="en-GB" sz="1000" b="1" dirty="0">
                <a:solidFill>
                  <a:srgbClr val="000000"/>
                </a:solidFill>
                <a:latin typeface="宋体" panose="02010600030101010101" pitchFamily="2" charset="-122"/>
                <a:cs typeface="Times New Roman" panose="02020603050405020304" pitchFamily="18" charset="0"/>
              </a:rPr>
              <a:t>           单位：亿元</a:t>
            </a:r>
            <a:endParaRPr lang="zh-CN" altLang="en-GB" sz="1800" dirty="0"/>
          </a:p>
        </p:txBody>
      </p:sp>
      <p:graphicFrame>
        <p:nvGraphicFramePr>
          <p:cNvPr id="5" name="表格 4"/>
          <p:cNvGraphicFramePr/>
          <p:nvPr>
            <p:custDataLst>
              <p:tags r:id="rId1"/>
            </p:custDataLst>
          </p:nvPr>
        </p:nvGraphicFramePr>
        <p:xfrm>
          <a:off x="2269490" y="1475931"/>
          <a:ext cx="5503545" cy="0"/>
        </p:xfrm>
        <a:graphic>
          <a:graphicData uri="http://schemas.openxmlformats.org/drawingml/2006/table">
            <a:tbl>
              <a:tblPr firstRow="1" bandRow="1">
                <a:tableStyleId>{5940675A-B579-460E-94D1-54222C63F5DA}</a:tableStyleId>
              </a:tblPr>
              <a:tblGrid>
                <a:gridCol w="1172845"/>
                <a:gridCol w="526415"/>
                <a:gridCol w="525780"/>
                <a:gridCol w="1318260"/>
                <a:gridCol w="526415"/>
                <a:gridCol w="535305"/>
              </a:tblGrid>
              <a:tr h="0">
                <a:tc>
                  <a:txBody>
                    <a:bodyPr/>
                    <a:p>
                      <a:pPr indent="0" algn="ctr">
                        <a:buNone/>
                      </a:pPr>
                      <a:r>
                        <a:rPr lang="en-US" sz="800" b="0">
                          <a:solidFill>
                            <a:srgbClr val="000000"/>
                          </a:solidFill>
                          <a:latin typeface="方正书宋_GBK" charset="0"/>
                          <a:cs typeface="方正书宋_GBK" charset="0"/>
                        </a:rPr>
                        <a:t>资</a:t>
                      </a: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产</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201</a:t>
                      </a:r>
                      <a:r>
                        <a:rPr lang="en-US" sz="800" b="0">
                          <a:solidFill>
                            <a:srgbClr val="000000"/>
                          </a:solidFill>
                          <a:latin typeface="方正书宋_GBK" charset="0"/>
                          <a:cs typeface="方正书宋_GBK" charset="0"/>
                        </a:rPr>
                        <a:t>9年</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201</a:t>
                      </a:r>
                      <a:r>
                        <a:rPr lang="en-US" sz="800" b="0">
                          <a:solidFill>
                            <a:srgbClr val="000000"/>
                          </a:solidFill>
                          <a:latin typeface="方正书宋_GBK" charset="0"/>
                          <a:cs typeface="方正书宋_GBK" charset="0"/>
                        </a:rPr>
                        <a:t>8年</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负债及所有者权益</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20</a:t>
                      </a:r>
                      <a:r>
                        <a:rPr lang="en-US" sz="800" b="0">
                          <a:solidFill>
                            <a:srgbClr val="000000"/>
                          </a:solidFill>
                          <a:latin typeface="方正书宋_GBK" charset="0"/>
                          <a:cs typeface="方正书宋_GBK" charset="0"/>
                        </a:rPr>
                        <a:t>19年</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201</a:t>
                      </a:r>
                      <a:r>
                        <a:rPr lang="en-US" sz="800" b="0">
                          <a:solidFill>
                            <a:srgbClr val="000000"/>
                          </a:solidFill>
                          <a:latin typeface="方正书宋_GBK" charset="0"/>
                          <a:cs typeface="方正书宋_GBK" charset="0"/>
                        </a:rPr>
                        <a:t>8年</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235">
                <a:tc>
                  <a:txBody>
                    <a:bodyPr/>
                    <a:p>
                      <a:pPr indent="0">
                        <a:buNone/>
                      </a:pPr>
                      <a:r>
                        <a:rPr lang="en-US" sz="800" b="0">
                          <a:solidFill>
                            <a:srgbClr val="000000"/>
                          </a:solidFill>
                          <a:latin typeface="方正书宋_GBK" charset="0"/>
                          <a:cs typeface="方正书宋_GBK" charset="0"/>
                        </a:rPr>
                        <a:t>现金及存放中央银行款项</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2</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639.32</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574.00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同业及其他金融机构存放款项</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15</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050.06</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14</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084.76</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870">
                <a:tc>
                  <a:txBody>
                    <a:bodyPr/>
                    <a:p>
                      <a:pPr indent="0">
                        <a:buNone/>
                      </a:pPr>
                      <a:r>
                        <a:rPr lang="en-US" sz="800" b="0">
                          <a:solidFill>
                            <a:srgbClr val="000000"/>
                          </a:solidFill>
                          <a:latin typeface="方正书宋_GBK" charset="0"/>
                          <a:cs typeface="方正书宋_GBK" charset="0"/>
                        </a:rPr>
                        <a:t>存放同业款项</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5</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967.24</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10</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050.26</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向政府和其他金融机构借款</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552.75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4</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513.73</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拆出资金</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109.76</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194.95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拆入资金</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689.65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760.99</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870">
                <a:tc>
                  <a:txBody>
                    <a:bodyPr/>
                    <a:p>
                      <a:pPr indent="0">
                        <a:buNone/>
                      </a:pPr>
                      <a:r>
                        <a:rPr lang="en-US" sz="800" b="0">
                          <a:solidFill>
                            <a:srgbClr val="000000"/>
                          </a:solidFill>
                          <a:latin typeface="方正书宋_GBK" charset="0"/>
                          <a:cs typeface="方正书宋_GBK" charset="0"/>
                        </a:rPr>
                        <a:t>交易性金融资产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6</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811.60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957.95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以公允价值计量且其变动计入当期损益的金融负债</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921.32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82.95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4170">
                <a:tc>
                  <a:txBody>
                    <a:bodyPr/>
                    <a:p>
                      <a:pPr indent="0">
                        <a:buNone/>
                      </a:pPr>
                      <a:r>
                        <a:rPr lang="en-US" sz="800" b="0">
                          <a:solidFill>
                            <a:srgbClr val="000000"/>
                          </a:solidFill>
                          <a:latin typeface="方正书宋_GBK" charset="0"/>
                          <a:cs typeface="方正书宋_GBK" charset="0"/>
                        </a:rPr>
                        <a:t>指定为以公允价值计量且其变动计入当期损益的金融资产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141.80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189.65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衍生金融负债</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176.68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95.18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235">
                <a:tc>
                  <a:txBody>
                    <a:bodyPr/>
                    <a:p>
                      <a:pPr indent="0">
                        <a:buNone/>
                      </a:pPr>
                      <a:r>
                        <a:rPr lang="en-US" sz="800" b="0">
                          <a:solidFill>
                            <a:srgbClr val="000000"/>
                          </a:solidFill>
                          <a:latin typeface="方正书宋_GBK" charset="0"/>
                          <a:cs typeface="方正书宋_GBK" charset="0"/>
                        </a:rPr>
                        <a:t>衍生金融资产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13</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349.17</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10</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843.18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卖出回购金融资产款</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294.84</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280.35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870">
                <a:tc>
                  <a:txBody>
                    <a:bodyPr/>
                    <a:p>
                      <a:pPr indent="0">
                        <a:buNone/>
                      </a:pPr>
                      <a:r>
                        <a:rPr lang="en-US" sz="800" b="0">
                          <a:solidFill>
                            <a:srgbClr val="000000"/>
                          </a:solidFill>
                          <a:latin typeface="方正书宋_GBK" charset="0"/>
                          <a:cs typeface="方正书宋_GBK" charset="0"/>
                        </a:rPr>
                        <a:t>买入返售金融资产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330.48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305.93</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吸收存款</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18</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554.11</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10</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877.12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235">
                <a:tc>
                  <a:txBody>
                    <a:bodyPr/>
                    <a:p>
                      <a:pPr indent="0">
                        <a:buNone/>
                      </a:pPr>
                      <a:r>
                        <a:rPr lang="en-US" sz="800" b="0">
                          <a:solidFill>
                            <a:srgbClr val="000000"/>
                          </a:solidFill>
                          <a:latin typeface="方正书宋_GBK" charset="0"/>
                          <a:cs typeface="方正书宋_GBK" charset="0"/>
                        </a:rPr>
                        <a:t>应收利息</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88</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653.60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76</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693.51</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应付职工薪酬</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17.18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16.19</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发放贷款和垫款</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638.00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1719.74</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应交税费</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491.33</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363.43</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可供出售金融资产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23.98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22.92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应付利息</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435.72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336.65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持有至到期投资</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650.81</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190.68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预计负债</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35.61</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35.39</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870">
                <a:tc>
                  <a:txBody>
                    <a:bodyPr/>
                    <a:p>
                      <a:pPr indent="0">
                        <a:buNone/>
                      </a:pPr>
                      <a:r>
                        <a:rPr lang="en-US" sz="800" b="0">
                          <a:solidFill>
                            <a:srgbClr val="000000"/>
                          </a:solidFill>
                          <a:latin typeface="方正书宋_GBK" charset="0"/>
                          <a:cs typeface="方正书宋_GBK" charset="0"/>
                        </a:rPr>
                        <a:t>应收款项类投资</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16.80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16.50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应付债券</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73</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013.72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63</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535.59</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长期股权投资</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633.15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569.48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递延所得税负债</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44.69</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42.97</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固定资产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26.25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27.31</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其他负债</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216.52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336.60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235">
                <a:tc>
                  <a:txBody>
                    <a:bodyPr/>
                    <a:p>
                      <a:pPr indent="0">
                        <a:buNone/>
                      </a:pPr>
                      <a:r>
                        <a:rPr lang="en-US" sz="800" b="0">
                          <a:solidFill>
                            <a:srgbClr val="000000"/>
                          </a:solidFill>
                          <a:latin typeface="方正书宋_GBK" charset="0"/>
                          <a:cs typeface="方正书宋_GBK" charset="0"/>
                        </a:rPr>
                        <a:t>无形资产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12.50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12.46</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负债合计</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115</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494.18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96</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361.90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商誉</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655.03</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480.95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股本</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4</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212.48</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067.11</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递延所得税资产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537.26</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320.83</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资本公积</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821.96</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33.55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方正书宋_GBK" charset="0"/>
                          <a:cs typeface="方正书宋_GBK" charset="0"/>
                        </a:rPr>
                        <a:t>其他资产</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639.32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574.00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其他综合收益</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113.47</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100.67</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7000">
                <a:tc>
                  <a:txBody>
                    <a:bodyPr/>
                    <a:p>
                      <a:pPr indent="0">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盈余公积</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804.04</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544.34</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7635">
                <a:tc>
                  <a:txBody>
                    <a:bodyPr/>
                    <a:p>
                      <a:pPr indent="0">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一般风险准备</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470.64</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247.40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7635">
                <a:tc>
                  <a:txBody>
                    <a:bodyPr/>
                    <a:p>
                      <a:pPr indent="0">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未分配利润</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220.65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683.02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235">
                <a:tc>
                  <a:txBody>
                    <a:bodyPr/>
                    <a:p>
                      <a:pPr indent="0">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归属于母公司股东权益合计</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10</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643.24</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6</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676.09</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7635">
                <a:tc>
                  <a:txBody>
                    <a:bodyPr/>
                    <a:p>
                      <a:pPr indent="0">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少数股东权益</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59.33</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132.31</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870">
                <a:tc>
                  <a:txBody>
                    <a:bodyPr/>
                    <a:p>
                      <a:pPr indent="0">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所有者权益合计</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10</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702.57</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6</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808.40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9235">
                <a:tc>
                  <a:txBody>
                    <a:bodyPr/>
                    <a:p>
                      <a:pPr indent="0">
                        <a:buNone/>
                      </a:pPr>
                      <a:r>
                        <a:rPr lang="en-US" sz="800" b="0">
                          <a:solidFill>
                            <a:srgbClr val="000000"/>
                          </a:solidFill>
                          <a:latin typeface="方正书宋_GBK" charset="0"/>
                          <a:cs typeface="方正书宋_GBK" charset="0"/>
                        </a:rPr>
                        <a:t>资产总计</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126</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196.75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103</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170.30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方正书宋_GBK" charset="0"/>
                          <a:cs typeface="方正书宋_GBK" charset="0"/>
                        </a:rPr>
                        <a:t>负债及所有者权益总计</a:t>
                      </a:r>
                      <a:endParaRPr lang="en-US" altLang="en-US" sz="800" b="0">
                        <a:solidFill>
                          <a:srgbClr val="000000"/>
                        </a:solidFill>
                        <a:latin typeface="方正书宋_GBK" charset="0"/>
                        <a:ea typeface="方正书宋_GBK" charset="0"/>
                        <a:cs typeface="方正书宋_GBK" charset="0"/>
                      </a:endParaRPr>
                    </a:p>
                  </a:txBody>
                  <a:tcPr marL="28575" marR="285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126</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196.75</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103</a:t>
                      </a:r>
                      <a:r>
                        <a:rPr lang="en-US" sz="800" b="0">
                          <a:solidFill>
                            <a:srgbClr val="000000"/>
                          </a:solidFill>
                          <a:latin typeface="方正书宋_GBK" charset="0"/>
                          <a:cs typeface="方正书宋_GBK" charset="0"/>
                        </a:rPr>
                        <a:t> </a:t>
                      </a:r>
                      <a:r>
                        <a:rPr lang="en-US" sz="800" b="0">
                          <a:solidFill>
                            <a:srgbClr val="000000"/>
                          </a:solidFill>
                          <a:latin typeface="NEU-BZ-S92" charset="0"/>
                          <a:cs typeface="NEU-BZ-S92" charset="0"/>
                        </a:rPr>
                        <a:t>170.30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p:nvPr>
            <p:ph type="title"/>
          </p:nvPr>
        </p:nvSpPr>
        <p:spPr>
          <a:ln/>
        </p:spPr>
        <p:txBody>
          <a:bodyPr vert="horz" wrap="square" lIns="91440" tIns="45720" rIns="91440" bIns="45720" anchor="b"/>
          <a:p>
            <a:pPr eaLnBrk="1" hangingPunct="1"/>
            <a:r>
              <a:rPr lang="zh-CN" altLang="en-US" b="1" dirty="0">
                <a:latin typeface="宋体" panose="02010600030101010101" pitchFamily="2" charset="-122"/>
              </a:rPr>
              <a:t>目   录</a:t>
            </a:r>
            <a:endParaRPr lang="zh-CN" altLang="en-US" b="1" dirty="0">
              <a:latin typeface="宋体" panose="02010600030101010101" pitchFamily="2" charset="-122"/>
            </a:endParaRPr>
          </a:p>
        </p:txBody>
      </p:sp>
      <p:sp>
        <p:nvSpPr>
          <p:cNvPr id="16387" name="Rectangle 3"/>
          <p:cNvSpPr/>
          <p:nvPr>
            <p:ph idx="1"/>
          </p:nvPr>
        </p:nvSpPr>
        <p:spPr>
          <a:ln/>
        </p:spPr>
        <p:txBody>
          <a:bodyPr vert="horz" wrap="square" lIns="91440" tIns="45720" rIns="91440" bIns="45720" anchor="t"/>
          <a:p>
            <a:pPr eaLnBrk="1" hangingPunct="1"/>
            <a:r>
              <a:rPr lang="zh-CN" altLang="zh-CN" sz="2800" dirty="0"/>
              <a:t>本章学习目标</a:t>
            </a:r>
            <a:endParaRPr lang="zh-CN" altLang="zh-CN" sz="2800" dirty="0"/>
          </a:p>
          <a:p>
            <a:pPr eaLnBrk="1" hangingPunct="1"/>
            <a:r>
              <a:rPr lang="zh-CN" altLang="zh-CN" dirty="0"/>
              <a:t>第一节</a:t>
            </a:r>
            <a:r>
              <a:rPr lang="en-US" altLang="zh-CN" dirty="0"/>
              <a:t>  </a:t>
            </a:r>
            <a:r>
              <a:rPr lang="zh-CN" altLang="zh-CN" dirty="0"/>
              <a:t>政策性银行概述</a:t>
            </a:r>
            <a:endParaRPr lang="zh-CN" altLang="zh-CN" dirty="0"/>
          </a:p>
          <a:p>
            <a:pPr eaLnBrk="1" hangingPunct="1"/>
            <a:r>
              <a:rPr lang="zh-CN" altLang="zh-CN" sz="2800" dirty="0"/>
              <a:t>第二节</a:t>
            </a:r>
            <a:r>
              <a:rPr lang="en-US" altLang="zh-CN" sz="2800" dirty="0"/>
              <a:t>  </a:t>
            </a:r>
            <a:r>
              <a:rPr lang="zh-CN" altLang="zh-CN" sz="2800" dirty="0"/>
              <a:t>政策性银行的资产负债统计</a:t>
            </a:r>
            <a:endParaRPr lang="zh-CN" altLang="zh-CN" sz="2800" dirty="0"/>
          </a:p>
          <a:p>
            <a:pPr eaLnBrk="1" hangingPunct="1"/>
            <a:r>
              <a:rPr lang="zh-CN" altLang="zh-CN" sz="2800" dirty="0"/>
              <a:t>第三节</a:t>
            </a:r>
            <a:r>
              <a:rPr lang="en-US" altLang="zh-CN" sz="2800" dirty="0"/>
              <a:t>  </a:t>
            </a:r>
            <a:r>
              <a:rPr lang="zh-CN" altLang="zh-CN" sz="2800" dirty="0"/>
              <a:t>政策性银行经营成果统计</a:t>
            </a:r>
            <a:endParaRPr lang="zh-CN" altLang="zh-CN" sz="2800" dirty="0"/>
          </a:p>
          <a:p>
            <a:pPr eaLnBrk="1" hangingPunct="1"/>
            <a:r>
              <a:rPr lang="zh-CN" altLang="zh-CN" sz="2800" dirty="0"/>
              <a:t>第四节</a:t>
            </a:r>
            <a:r>
              <a:rPr lang="en-US" altLang="zh-CN" sz="2800" dirty="0"/>
              <a:t>  </a:t>
            </a:r>
            <a:r>
              <a:rPr lang="zh-CN" altLang="zh-CN" sz="2800" dirty="0"/>
              <a:t>政策性银行的现金流量统计</a:t>
            </a:r>
            <a:endParaRPr lang="zh-CN" altLang="zh-CN" sz="2800" dirty="0"/>
          </a:p>
          <a:p>
            <a:pPr eaLnBrk="1" hangingPunct="1"/>
            <a:r>
              <a:rPr lang="zh-CN" altLang="zh-CN" sz="2800" dirty="0"/>
              <a:t>第五节</a:t>
            </a:r>
            <a:r>
              <a:rPr lang="en-US" altLang="zh-CN" sz="2800" dirty="0"/>
              <a:t>  </a:t>
            </a:r>
            <a:r>
              <a:rPr lang="zh-CN" altLang="zh-CN" sz="2800" dirty="0"/>
              <a:t>政策性银行的信贷收支统计</a:t>
            </a:r>
            <a:endParaRPr lang="zh-CN" altLang="zh-CN"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Rectangle 1"/>
          <p:cNvSpPr/>
          <p:nvPr/>
        </p:nvSpPr>
        <p:spPr>
          <a:xfrm>
            <a:off x="2009775" y="1093788"/>
            <a:ext cx="6367463" cy="30797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344805" algn="ctr">
              <a:spcBef>
                <a:spcPct val="0"/>
              </a:spcBef>
              <a:buClrTx/>
              <a:buSzTx/>
              <a:buFont typeface="Arial" panose="020B0604020202020204" pitchFamily="34" charset="0"/>
              <a:buNone/>
            </a:pPr>
            <a:r>
              <a:rPr lang="zh-CN" altLang="en-GB" sz="1400" b="1" dirty="0">
                <a:solidFill>
                  <a:srgbClr val="000000"/>
                </a:solidFill>
                <a:latin typeface="宋体" panose="02010600030101010101" pitchFamily="2" charset="-122"/>
                <a:cs typeface="Times New Roman" panose="02020603050405020304" pitchFamily="18" charset="0"/>
              </a:rPr>
              <a:t>表</a:t>
            </a:r>
            <a:r>
              <a:rPr lang="en-GB" altLang="zh-CN" sz="1400" b="1" dirty="0">
                <a:solidFill>
                  <a:srgbClr val="000000"/>
                </a:solidFill>
                <a:latin typeface="宋体" panose="02010600030101010101" pitchFamily="2" charset="-122"/>
                <a:cs typeface="Times New Roman" panose="02020603050405020304" pitchFamily="18" charset="0"/>
              </a:rPr>
              <a:t>6-3  </a:t>
            </a:r>
            <a:r>
              <a:rPr lang="zh-CN" altLang="en-GB" sz="1400" b="1" dirty="0">
                <a:solidFill>
                  <a:srgbClr val="000000"/>
                </a:solidFill>
                <a:latin typeface="宋体" panose="02010600030101010101" pitchFamily="2" charset="-122"/>
                <a:cs typeface="Times New Roman" panose="02020603050405020304" pitchFamily="18" charset="0"/>
              </a:rPr>
              <a:t>中国进出口银行资产负债表                      单位：百万元</a:t>
            </a:r>
            <a:endParaRPr lang="zh-CN" altLang="en-GB" sz="3200" dirty="0"/>
          </a:p>
        </p:txBody>
      </p:sp>
      <p:pic>
        <p:nvPicPr>
          <p:cNvPr id="4" name="图片 3"/>
          <p:cNvPicPr>
            <a:picLocks noChangeAspect="1"/>
          </p:cNvPicPr>
          <p:nvPr/>
        </p:nvPicPr>
        <p:blipFill>
          <a:blip r:embed="rId1"/>
          <a:stretch>
            <a:fillRect/>
          </a:stretch>
        </p:blipFill>
        <p:spPr>
          <a:xfrm>
            <a:off x="1826895" y="1743075"/>
            <a:ext cx="7157085" cy="493966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Rectangle 1"/>
          <p:cNvSpPr/>
          <p:nvPr/>
        </p:nvSpPr>
        <p:spPr>
          <a:xfrm>
            <a:off x="3927475" y="1311275"/>
            <a:ext cx="4460875" cy="246063"/>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defTabSz="914400">
              <a:spcBef>
                <a:spcPct val="0"/>
              </a:spcBef>
              <a:buClrTx/>
              <a:buSzTx/>
              <a:buFont typeface="Arial" panose="020B0604020202020204" pitchFamily="34" charset="0"/>
              <a:buNone/>
              <a:tabLst>
                <a:tab pos="1822450" algn="l"/>
                <a:tab pos="4629150" algn="l"/>
              </a:tabLst>
            </a:pPr>
            <a:r>
              <a:rPr lang="zh-CN" altLang="en-US" sz="1000" b="1" dirty="0">
                <a:solidFill>
                  <a:srgbClr val="000000"/>
                </a:solidFill>
                <a:latin typeface="Times New Roman" panose="02020603050405020304" pitchFamily="18" charset="0"/>
              </a:rPr>
              <a:t>中国农业发展银行资产负债表</a:t>
            </a:r>
            <a:r>
              <a:rPr lang="zh-CN" altLang="en-US" sz="1000" b="1" dirty="0">
                <a:solidFill>
                  <a:srgbClr val="000000"/>
                </a:solidFill>
                <a:latin typeface="Times New Roman" panose="02020603050405020304" pitchFamily="18" charset="0"/>
                <a:cs typeface="Times New Roman" panose="02020603050405020304" pitchFamily="18" charset="0"/>
              </a:rPr>
              <a:t>	                                                    </a:t>
            </a:r>
            <a:r>
              <a:rPr lang="zh-CN" altLang="en-US" sz="1000" b="1" dirty="0">
                <a:solidFill>
                  <a:srgbClr val="000000"/>
                </a:solidFill>
                <a:latin typeface="Times New Roman" panose="02020603050405020304" pitchFamily="18" charset="0"/>
              </a:rPr>
              <a:t>单位：百万元</a:t>
            </a:r>
            <a:endParaRPr lang="zh-CN" altLang="en-US" sz="1800" dirty="0"/>
          </a:p>
        </p:txBody>
      </p:sp>
      <p:pic>
        <p:nvPicPr>
          <p:cNvPr id="4" name="图片 3"/>
          <p:cNvPicPr>
            <a:picLocks noChangeAspect="1"/>
          </p:cNvPicPr>
          <p:nvPr/>
        </p:nvPicPr>
        <p:blipFill>
          <a:blip r:embed="rId1"/>
          <a:stretch>
            <a:fillRect/>
          </a:stretch>
        </p:blipFill>
        <p:spPr>
          <a:xfrm>
            <a:off x="1580515" y="1988185"/>
            <a:ext cx="7821295" cy="41402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Rectangle 2"/>
          <p:cNvSpPr/>
          <p:nvPr>
            <p:ph type="title"/>
          </p:nvPr>
        </p:nvSpPr>
        <p:spPr>
          <a:ln/>
        </p:spPr>
        <p:txBody>
          <a:bodyPr vert="horz" wrap="square" lIns="91440" tIns="45720" rIns="91440" bIns="45720" anchor="b"/>
          <a:p>
            <a:pPr eaLnBrk="1" hangingPunct="1"/>
            <a:r>
              <a:rPr lang="zh-CN" altLang="zh-CN" dirty="0"/>
              <a:t>三、政策性银行资产负债统计指标分析</a:t>
            </a:r>
            <a:endParaRPr lang="zh-CN" altLang="zh-CN" dirty="0"/>
          </a:p>
        </p:txBody>
      </p:sp>
      <p:sp>
        <p:nvSpPr>
          <p:cNvPr id="36867" name="Rectangle 3"/>
          <p:cNvSpPr/>
          <p:nvPr>
            <p:ph idx="1"/>
          </p:nvPr>
        </p:nvSpPr>
        <p:spPr>
          <a:ln/>
        </p:spPr>
        <p:txBody>
          <a:bodyPr vert="horz" wrap="square" lIns="91440" tIns="45720" rIns="91440" bIns="45720" anchor="t"/>
          <a:p>
            <a:pPr eaLnBrk="1" hangingPunct="1"/>
            <a:r>
              <a:rPr lang="zh-CN" altLang="zh-CN" dirty="0"/>
              <a:t>（一）安全性指标</a:t>
            </a:r>
            <a:endParaRPr lang="zh-CN" altLang="zh-CN" dirty="0"/>
          </a:p>
          <a:p>
            <a:pPr eaLnBrk="1" hangingPunct="1"/>
            <a:r>
              <a:rPr lang="zh-CN" altLang="zh-CN" dirty="0"/>
              <a:t>（二）流动性指标</a:t>
            </a:r>
            <a:endParaRPr lang="zh-CN" altLang="zh-CN" dirty="0"/>
          </a:p>
          <a:p>
            <a:pPr eaLnBrk="1" hangingPunct="1"/>
            <a:r>
              <a:rPr lang="zh-CN" altLang="zh-CN" dirty="0"/>
              <a:t>（三）盈利性指标</a:t>
            </a:r>
            <a:endParaRPr lang="zh-CN" altLang="zh-CN" dirty="0"/>
          </a:p>
        </p:txBody>
      </p:sp>
      <p:sp>
        <p:nvSpPr>
          <p:cNvPr id="3686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Rectangle 3"/>
          <p:cNvSpPr/>
          <p:nvPr>
            <p:ph idx="1"/>
          </p:nvPr>
        </p:nvSpPr>
        <p:spPr>
          <a:xfrm>
            <a:off x="963613" y="765175"/>
            <a:ext cx="8170862" cy="5805488"/>
          </a:xfrm>
          <a:ln/>
        </p:spPr>
        <p:txBody>
          <a:bodyPr vert="horz" wrap="square" lIns="91440" tIns="45720" rIns="91440" bIns="45720" anchor="t"/>
          <a:p>
            <a:r>
              <a:rPr lang="zh-CN" altLang="zh-CN" sz="2400" dirty="0"/>
              <a:t>（一）安全性指标</a:t>
            </a:r>
            <a:endParaRPr lang="en-GB" altLang="zh-CN" sz="2400" b="1" dirty="0"/>
          </a:p>
          <a:p>
            <a:pPr lvl="1"/>
            <a:r>
              <a:rPr lang="en-GB" altLang="zh-CN" sz="1800" b="1" dirty="0"/>
              <a:t>1</a:t>
            </a:r>
            <a:r>
              <a:rPr lang="zh-CN" altLang="zh-CN" sz="1800" b="1" dirty="0"/>
              <a:t>．资本风险比率</a:t>
            </a:r>
            <a:endParaRPr lang="zh-CN" altLang="zh-CN" sz="1800" b="1" dirty="0"/>
          </a:p>
          <a:p>
            <a:pPr lvl="1"/>
            <a:r>
              <a:rPr lang="zh-CN" altLang="zh-CN" sz="1800" dirty="0"/>
              <a:t>（</a:t>
            </a:r>
            <a:r>
              <a:rPr lang="en-GB" altLang="zh-CN" sz="1800" dirty="0"/>
              <a:t>1</a:t>
            </a:r>
            <a:r>
              <a:rPr lang="zh-CN" altLang="zh-CN" sz="1800" dirty="0"/>
              <a:t>）资本与资产比率</a:t>
            </a:r>
            <a:endParaRPr lang="zh-CN" altLang="zh-CN" sz="1800" dirty="0"/>
          </a:p>
          <a:p>
            <a:pPr lvl="1">
              <a:buNone/>
            </a:pPr>
            <a:r>
              <a:rPr lang="en-US" altLang="zh-CN" sz="1800" dirty="0"/>
              <a:t>      </a:t>
            </a:r>
            <a:r>
              <a:rPr lang="zh-CN" altLang="zh-CN" sz="1800" dirty="0"/>
              <a:t>资本与资产比率</a:t>
            </a:r>
            <a:r>
              <a:rPr lang="en-GB" altLang="zh-CN" sz="1800" dirty="0"/>
              <a:t>=</a:t>
            </a:r>
            <a:r>
              <a:rPr lang="zh-CN" altLang="zh-CN" sz="1800" dirty="0"/>
              <a:t>（资本总额</a:t>
            </a:r>
            <a:r>
              <a:rPr lang="en-GB" altLang="zh-CN" sz="1800" dirty="0"/>
              <a:t>/</a:t>
            </a:r>
            <a:r>
              <a:rPr lang="zh-CN" altLang="zh-CN" sz="1800" dirty="0"/>
              <a:t>资产总额）×</a:t>
            </a:r>
            <a:r>
              <a:rPr lang="en-GB" altLang="zh-CN" sz="1800" dirty="0"/>
              <a:t>100% </a:t>
            </a:r>
            <a:endParaRPr lang="en-GB" altLang="zh-CN" sz="1800" dirty="0"/>
          </a:p>
          <a:p>
            <a:pPr lvl="1"/>
            <a:r>
              <a:rPr lang="zh-CN" altLang="zh-CN" sz="1800" dirty="0"/>
              <a:t>（</a:t>
            </a:r>
            <a:r>
              <a:rPr lang="en-GB" altLang="zh-CN" sz="1800" dirty="0"/>
              <a:t>2</a:t>
            </a:r>
            <a:r>
              <a:rPr lang="zh-CN" altLang="zh-CN" sz="1800" dirty="0"/>
              <a:t>）资本与贷款比率</a:t>
            </a:r>
            <a:endParaRPr lang="zh-CN" altLang="zh-CN" sz="1800" dirty="0"/>
          </a:p>
          <a:p>
            <a:pPr lvl="1">
              <a:buNone/>
            </a:pPr>
            <a:r>
              <a:rPr lang="en-US" altLang="zh-CN" sz="1800" dirty="0"/>
              <a:t>      </a:t>
            </a:r>
            <a:r>
              <a:rPr lang="zh-CN" altLang="zh-CN" sz="1800" dirty="0"/>
              <a:t>资本与贷款比率</a:t>
            </a:r>
            <a:r>
              <a:rPr lang="en-GB" altLang="zh-CN" sz="1800" dirty="0"/>
              <a:t>=</a:t>
            </a:r>
            <a:r>
              <a:rPr lang="zh-CN" altLang="zh-CN" sz="1800" dirty="0"/>
              <a:t>（资本总额</a:t>
            </a:r>
            <a:r>
              <a:rPr lang="en-GB" altLang="zh-CN" sz="1800" dirty="0"/>
              <a:t>/</a:t>
            </a:r>
            <a:r>
              <a:rPr lang="zh-CN" altLang="zh-CN" sz="1800" dirty="0"/>
              <a:t>贷款总额）×</a:t>
            </a:r>
            <a:r>
              <a:rPr lang="en-GB" altLang="zh-CN" sz="1800" dirty="0"/>
              <a:t>100%   </a:t>
            </a:r>
            <a:endParaRPr lang="en-GB" altLang="zh-CN" sz="1800" dirty="0"/>
          </a:p>
          <a:p>
            <a:pPr lvl="1" eaLnBrk="1" hangingPunct="1"/>
            <a:r>
              <a:rPr lang="zh-CN" altLang="zh-CN" sz="1800" dirty="0"/>
              <a:t>（</a:t>
            </a:r>
            <a:r>
              <a:rPr lang="en-GB" altLang="zh-CN" sz="1800" dirty="0"/>
              <a:t>3</a:t>
            </a:r>
            <a:r>
              <a:rPr lang="zh-CN" altLang="zh-CN" sz="1800" dirty="0"/>
              <a:t>）资本与存款比率</a:t>
            </a:r>
            <a:endParaRPr lang="en-US" altLang="zh-CN" sz="1800" dirty="0"/>
          </a:p>
          <a:p>
            <a:pPr lvl="1">
              <a:buNone/>
            </a:pPr>
            <a:r>
              <a:rPr lang="en-US" altLang="zh-CN" sz="1800" dirty="0"/>
              <a:t>      </a:t>
            </a:r>
            <a:r>
              <a:rPr lang="zh-CN" altLang="zh-CN" sz="1800" dirty="0"/>
              <a:t>资本与存款比率</a:t>
            </a:r>
            <a:r>
              <a:rPr lang="en-GB" altLang="zh-CN" sz="1800" dirty="0"/>
              <a:t>=</a:t>
            </a:r>
            <a:r>
              <a:rPr lang="zh-CN" altLang="zh-CN" sz="1800" dirty="0"/>
              <a:t>（资本总额</a:t>
            </a:r>
            <a:r>
              <a:rPr lang="en-GB" altLang="zh-CN" sz="1800" dirty="0"/>
              <a:t>/</a:t>
            </a:r>
            <a:r>
              <a:rPr lang="zh-CN" altLang="zh-CN" sz="1800" dirty="0"/>
              <a:t>存款总额）×</a:t>
            </a:r>
            <a:r>
              <a:rPr lang="en-GB" altLang="zh-CN" sz="1800" dirty="0"/>
              <a:t>100%</a:t>
            </a:r>
            <a:endParaRPr lang="en-GB" altLang="zh-CN" sz="1800" dirty="0"/>
          </a:p>
          <a:p>
            <a:pPr lvl="1" eaLnBrk="1" hangingPunct="1"/>
            <a:r>
              <a:rPr lang="zh-CN" altLang="zh-CN" sz="1800" dirty="0"/>
              <a:t>（</a:t>
            </a:r>
            <a:r>
              <a:rPr lang="en-GB" altLang="zh-CN" sz="1800" dirty="0"/>
              <a:t>4</a:t>
            </a:r>
            <a:r>
              <a:rPr lang="zh-CN" altLang="zh-CN" sz="1800" dirty="0"/>
              <a:t>）资本充足率</a:t>
            </a:r>
            <a:endParaRPr lang="en-US" altLang="zh-CN" sz="1800" dirty="0"/>
          </a:p>
          <a:p>
            <a:pPr lvl="1">
              <a:buNone/>
            </a:pPr>
            <a:r>
              <a:rPr lang="en-US" altLang="zh-CN" sz="1800" dirty="0"/>
              <a:t>      </a:t>
            </a:r>
            <a:r>
              <a:rPr lang="zh-CN" altLang="zh-CN" sz="1800" dirty="0"/>
              <a:t>资本充足率</a:t>
            </a:r>
            <a:r>
              <a:rPr lang="en-GB" altLang="zh-CN" sz="1800" dirty="0"/>
              <a:t>=</a:t>
            </a:r>
            <a:r>
              <a:rPr lang="zh-CN" altLang="zh-CN" sz="1800" dirty="0"/>
              <a:t>资本</a:t>
            </a:r>
            <a:r>
              <a:rPr lang="en-GB" altLang="zh-CN" sz="1800" dirty="0"/>
              <a:t>/</a:t>
            </a:r>
            <a:r>
              <a:rPr lang="zh-CN" altLang="zh-CN" sz="1800" dirty="0"/>
              <a:t>加权风险资产</a:t>
            </a:r>
            <a:endParaRPr lang="zh-CN" altLang="zh-CN" sz="1800" dirty="0"/>
          </a:p>
          <a:p>
            <a:pPr lvl="1">
              <a:buNone/>
            </a:pPr>
            <a:r>
              <a:rPr lang="en-US" altLang="zh-CN" sz="1800" dirty="0"/>
              <a:t>   </a:t>
            </a:r>
            <a:r>
              <a:rPr lang="zh-CN" altLang="zh-CN" sz="1800" dirty="0"/>
              <a:t>其中：加权风险资产</a:t>
            </a:r>
            <a:r>
              <a:rPr lang="en-GB" altLang="zh-CN" sz="1800" dirty="0"/>
              <a:t>=</a:t>
            </a:r>
            <a:r>
              <a:rPr lang="zh-CN" altLang="zh-CN" sz="1800" dirty="0"/>
              <a:t>表内风险资产</a:t>
            </a:r>
            <a:r>
              <a:rPr lang="en-GB" altLang="zh-CN" sz="1800" dirty="0"/>
              <a:t>+</a:t>
            </a:r>
            <a:r>
              <a:rPr lang="zh-CN" altLang="zh-CN" sz="1800" dirty="0"/>
              <a:t>表外风险资产</a:t>
            </a:r>
            <a:endParaRPr lang="zh-CN" altLang="zh-CN" sz="1800" dirty="0"/>
          </a:p>
          <a:p>
            <a:pPr lvl="1">
              <a:buNone/>
            </a:pPr>
            <a:r>
              <a:rPr lang="en-US" altLang="zh-CN" sz="1800" dirty="0"/>
              <a:t>   </a:t>
            </a:r>
            <a:r>
              <a:rPr lang="zh-CN" altLang="zh-CN" sz="1800" dirty="0"/>
              <a:t>表内风险资产</a:t>
            </a:r>
            <a:r>
              <a:rPr lang="en-GB" altLang="zh-CN" sz="1800" dirty="0"/>
              <a:t>=</a:t>
            </a:r>
            <a:r>
              <a:rPr lang="zh-CN" altLang="zh-CN" sz="1800" dirty="0"/>
              <a:t>表内资产×风险系数</a:t>
            </a:r>
            <a:endParaRPr lang="zh-CN" altLang="zh-CN" sz="1800" dirty="0"/>
          </a:p>
          <a:p>
            <a:pPr lvl="1">
              <a:buNone/>
            </a:pPr>
            <a:r>
              <a:rPr lang="en-US" altLang="zh-CN" sz="1800" dirty="0"/>
              <a:t>   </a:t>
            </a:r>
            <a:r>
              <a:rPr lang="zh-CN" altLang="zh-CN" sz="1800" dirty="0"/>
              <a:t>表外风险资产</a:t>
            </a:r>
            <a:r>
              <a:rPr lang="en-GB" altLang="zh-CN" sz="1800" dirty="0"/>
              <a:t>=</a:t>
            </a:r>
            <a:r>
              <a:rPr lang="zh-CN" altLang="zh-CN" sz="1800" dirty="0"/>
              <a:t>表外资产×信用转换系数×表内相同性质资产的风险系数</a:t>
            </a:r>
            <a:endParaRPr lang="en-US" altLang="zh-CN" sz="1800" dirty="0"/>
          </a:p>
          <a:p>
            <a:pPr eaLnBrk="1" hangingPunct="1"/>
            <a:r>
              <a:rPr lang="en-GB" altLang="zh-CN" sz="1800" dirty="0"/>
              <a:t>2</a:t>
            </a:r>
            <a:r>
              <a:rPr lang="zh-CN" altLang="zh-CN" sz="1800" dirty="0"/>
              <a:t>．利率风险比率</a:t>
            </a:r>
            <a:endParaRPr lang="en-US" altLang="zh-CN" sz="1800" dirty="0"/>
          </a:p>
          <a:p>
            <a:r>
              <a:rPr lang="zh-CN" altLang="zh-CN" sz="1800" dirty="0"/>
              <a:t>利率风险比率</a:t>
            </a:r>
            <a:r>
              <a:rPr lang="en-GB" altLang="zh-CN" sz="1800" dirty="0"/>
              <a:t>=</a:t>
            </a:r>
            <a:r>
              <a:rPr lang="zh-CN" altLang="zh-CN" sz="1800" dirty="0"/>
              <a:t>（利率敏感性资产</a:t>
            </a:r>
            <a:r>
              <a:rPr lang="en-GB" altLang="zh-CN" sz="1800" dirty="0"/>
              <a:t>/</a:t>
            </a:r>
            <a:r>
              <a:rPr lang="zh-CN" altLang="zh-CN" sz="1800" dirty="0"/>
              <a:t>利率敏感性负债）×</a:t>
            </a:r>
            <a:r>
              <a:rPr lang="en-GB" altLang="zh-CN" sz="1800" dirty="0"/>
              <a:t>100</a:t>
            </a:r>
            <a:r>
              <a:rPr lang="zh-CN" altLang="zh-CN" sz="1800" dirty="0"/>
              <a:t>％</a:t>
            </a:r>
            <a:r>
              <a:rPr lang="en-GB" altLang="zh-CN" sz="1800" dirty="0"/>
              <a:t> </a:t>
            </a:r>
            <a:endParaRPr lang="en-GB" altLang="zh-CN" sz="1800" dirty="0"/>
          </a:p>
          <a:p>
            <a:pPr eaLnBrk="1" hangingPunct="1"/>
            <a:r>
              <a:rPr lang="en-GB" altLang="zh-CN" sz="1800" dirty="0"/>
              <a:t>3</a:t>
            </a:r>
            <a:r>
              <a:rPr lang="zh-CN" altLang="zh-CN" sz="1800" dirty="0"/>
              <a:t>．贷款风险比率</a:t>
            </a:r>
            <a:endParaRPr lang="en-US" altLang="zh-CN" sz="1800" dirty="0"/>
          </a:p>
          <a:p>
            <a:pPr>
              <a:buNone/>
            </a:pPr>
            <a:r>
              <a:rPr lang="en-US" altLang="zh-CN" sz="1800" dirty="0"/>
              <a:t>   </a:t>
            </a:r>
            <a:r>
              <a:rPr lang="zh-CN" altLang="zh-CN" sz="1800" dirty="0"/>
              <a:t>不良贷款率</a:t>
            </a:r>
            <a:r>
              <a:rPr lang="en-GB" altLang="zh-CN" sz="1800" dirty="0"/>
              <a:t>=</a:t>
            </a:r>
            <a:r>
              <a:rPr lang="zh-CN" altLang="zh-CN" sz="1800" dirty="0"/>
              <a:t>（不良贷款总额</a:t>
            </a:r>
            <a:r>
              <a:rPr lang="en-GB" altLang="zh-CN" sz="1800" dirty="0"/>
              <a:t>/</a:t>
            </a:r>
            <a:r>
              <a:rPr lang="zh-CN" altLang="zh-CN" sz="1800" dirty="0"/>
              <a:t>贷款总额）×</a:t>
            </a:r>
            <a:r>
              <a:rPr lang="en-GB" altLang="zh-CN" sz="1800" dirty="0"/>
              <a:t>100</a:t>
            </a:r>
            <a:r>
              <a:rPr lang="zh-CN" altLang="zh-CN" sz="1800" dirty="0"/>
              <a:t>％</a:t>
            </a:r>
            <a:r>
              <a:rPr lang="en-GB" altLang="zh-CN" sz="1800" dirty="0"/>
              <a:t>               </a:t>
            </a:r>
            <a:endParaRPr lang="zh-CN" altLang="zh-CN" sz="1800" dirty="0"/>
          </a:p>
          <a:p>
            <a:pPr lvl="1">
              <a:buNone/>
            </a:pPr>
            <a:r>
              <a:rPr lang="en-GB" altLang="zh-CN" sz="2400" dirty="0"/>
              <a:t>   </a:t>
            </a:r>
            <a:endParaRPr lang="en-GB" altLang="zh-CN" sz="2400" dirty="0"/>
          </a:p>
          <a:p>
            <a:pPr>
              <a:buNone/>
            </a:pPr>
            <a:r>
              <a:rPr lang="en-GB" altLang="zh-CN" sz="2400" dirty="0"/>
              <a:t>                            </a:t>
            </a:r>
            <a:endParaRPr lang="zh-CN" altLang="zh-CN" sz="2400" dirty="0"/>
          </a:p>
          <a:p>
            <a:pPr>
              <a:buNone/>
            </a:pPr>
            <a:r>
              <a:rPr lang="en-US" altLang="zh-CN" sz="2400" dirty="0"/>
              <a:t>  </a:t>
            </a:r>
            <a:endParaRPr lang="zh-CN" altLang="zh-CN" sz="2400" dirty="0"/>
          </a:p>
          <a:p>
            <a:pPr eaLnBrk="1" hangingPunct="1">
              <a:buNone/>
            </a:pPr>
            <a:endParaRPr lang="zh-CN" altLang="zh-CN" sz="2400" dirty="0"/>
          </a:p>
        </p:txBody>
      </p:sp>
      <p:sp>
        <p:nvSpPr>
          <p:cNvPr id="3789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Rectangle 2"/>
          <p:cNvSpPr/>
          <p:nvPr>
            <p:ph type="title"/>
          </p:nvPr>
        </p:nvSpPr>
        <p:spPr>
          <a:ln/>
        </p:spPr>
        <p:txBody>
          <a:bodyPr vert="horz" wrap="square" lIns="91440" tIns="45720" rIns="91440" bIns="45720" anchor="b"/>
          <a:p>
            <a:pPr eaLnBrk="1" hangingPunct="1"/>
            <a:endParaRPr lang="zh-CN" altLang="zh-CN" dirty="0"/>
          </a:p>
        </p:txBody>
      </p:sp>
      <p:sp>
        <p:nvSpPr>
          <p:cNvPr id="38915" name="Rectangle 3"/>
          <p:cNvSpPr/>
          <p:nvPr>
            <p:ph idx="1"/>
          </p:nvPr>
        </p:nvSpPr>
        <p:spPr>
          <a:xfrm>
            <a:off x="1116013" y="1557338"/>
            <a:ext cx="7777162" cy="4895850"/>
          </a:xfrm>
          <a:ln/>
        </p:spPr>
        <p:txBody>
          <a:bodyPr vert="horz" wrap="square" lIns="91440" tIns="45720" rIns="91440" bIns="45720" anchor="t"/>
          <a:p>
            <a:pPr eaLnBrk="1" hangingPunct="1"/>
            <a:r>
              <a:rPr lang="zh-CN" altLang="zh-CN" sz="2400" dirty="0"/>
              <a:t>（二）流动性指标</a:t>
            </a:r>
            <a:endParaRPr lang="en-GB" altLang="zh-CN" sz="2400" dirty="0"/>
          </a:p>
          <a:p>
            <a:pPr lvl="1" eaLnBrk="1" hangingPunct="1"/>
            <a:r>
              <a:rPr lang="en-GB" altLang="zh-CN" sz="2000" dirty="0"/>
              <a:t>1</a:t>
            </a:r>
            <a:r>
              <a:rPr lang="zh-CN" altLang="zh-CN" sz="2000" dirty="0"/>
              <a:t>．存贷款比率</a:t>
            </a:r>
            <a:endParaRPr lang="en-US" altLang="zh-CN" sz="2000" dirty="0"/>
          </a:p>
          <a:p>
            <a:pPr lvl="1">
              <a:buNone/>
            </a:pPr>
            <a:r>
              <a:rPr lang="en-US" altLang="zh-CN" sz="2000" dirty="0"/>
              <a:t>      </a:t>
            </a:r>
            <a:r>
              <a:rPr lang="zh-CN" altLang="zh-CN" sz="2000" dirty="0"/>
              <a:t>存贷款比率</a:t>
            </a:r>
            <a:r>
              <a:rPr lang="en-GB" altLang="zh-CN" sz="2000" dirty="0"/>
              <a:t>=</a:t>
            </a:r>
            <a:r>
              <a:rPr lang="zh-CN" altLang="zh-CN" sz="2000" dirty="0"/>
              <a:t>（各项贷款总额</a:t>
            </a:r>
            <a:r>
              <a:rPr lang="en-GB" altLang="zh-CN" sz="2000" dirty="0"/>
              <a:t>/</a:t>
            </a:r>
            <a:r>
              <a:rPr lang="zh-CN" altLang="zh-CN" sz="2000" dirty="0"/>
              <a:t>各项存款总额）×</a:t>
            </a:r>
            <a:r>
              <a:rPr lang="en-GB" altLang="zh-CN" sz="2000" dirty="0"/>
              <a:t>100</a:t>
            </a:r>
            <a:r>
              <a:rPr lang="zh-CN" altLang="zh-CN" sz="2000" dirty="0"/>
              <a:t>％</a:t>
            </a:r>
            <a:r>
              <a:rPr lang="en-GB" altLang="zh-CN" sz="2000" dirty="0"/>
              <a:t>  </a:t>
            </a:r>
            <a:endParaRPr lang="en-GB" altLang="zh-CN" sz="2000" dirty="0"/>
          </a:p>
          <a:p>
            <a:pPr lvl="1" eaLnBrk="1" hangingPunct="1"/>
            <a:r>
              <a:rPr lang="en-GB" altLang="zh-CN" sz="2000" dirty="0"/>
              <a:t>2</a:t>
            </a:r>
            <a:r>
              <a:rPr lang="zh-CN" altLang="zh-CN" sz="2000" dirty="0"/>
              <a:t>．中长期存贷款比率</a:t>
            </a:r>
            <a:endParaRPr lang="en-US" altLang="zh-CN" sz="2000" dirty="0"/>
          </a:p>
          <a:p>
            <a:pPr lvl="1">
              <a:buNone/>
            </a:pPr>
            <a:r>
              <a:rPr lang="en-US" altLang="zh-CN" sz="2000" dirty="0"/>
              <a:t>      </a:t>
            </a:r>
            <a:r>
              <a:rPr lang="zh-CN" altLang="zh-CN" sz="2000" dirty="0"/>
              <a:t>中长期存贷款比率</a:t>
            </a:r>
            <a:r>
              <a:rPr lang="en-GB" altLang="zh-CN" sz="2000" dirty="0"/>
              <a:t>=</a:t>
            </a:r>
            <a:r>
              <a:rPr lang="zh-CN" altLang="zh-CN" sz="2000" dirty="0"/>
              <a:t>（中长期贷款总额</a:t>
            </a:r>
            <a:r>
              <a:rPr lang="en-GB" altLang="zh-CN" sz="2000" dirty="0"/>
              <a:t>/1</a:t>
            </a:r>
            <a:r>
              <a:rPr lang="zh-CN" altLang="zh-CN" sz="2000" dirty="0"/>
              <a:t>年期以上的存款总额）×</a:t>
            </a:r>
            <a:r>
              <a:rPr lang="en-GB" altLang="zh-CN" sz="2000" dirty="0"/>
              <a:t>100</a:t>
            </a:r>
            <a:r>
              <a:rPr lang="zh-CN" altLang="zh-CN" sz="2000" dirty="0"/>
              <a:t>％</a:t>
            </a:r>
            <a:endParaRPr lang="en-US" altLang="zh-CN" sz="2000" dirty="0"/>
          </a:p>
          <a:p>
            <a:pPr lvl="1" eaLnBrk="1" hangingPunct="1"/>
            <a:r>
              <a:rPr lang="en-GB" altLang="zh-CN" sz="2000" dirty="0"/>
              <a:t>3</a:t>
            </a:r>
            <a:r>
              <a:rPr lang="zh-CN" altLang="zh-CN" sz="2000" dirty="0"/>
              <a:t>．流动性资产与全部存款的比率</a:t>
            </a:r>
            <a:endParaRPr lang="en-US" altLang="zh-CN" sz="2000" dirty="0"/>
          </a:p>
          <a:p>
            <a:pPr lvl="1">
              <a:buNone/>
            </a:pPr>
            <a:r>
              <a:rPr lang="en-US" altLang="zh-CN" sz="2000" dirty="0"/>
              <a:t>      </a:t>
            </a:r>
            <a:r>
              <a:rPr lang="zh-CN" altLang="zh-CN" sz="2000" dirty="0"/>
              <a:t>流动性资产对全部存款的比率</a:t>
            </a:r>
            <a:r>
              <a:rPr lang="en-GB" altLang="zh-CN" sz="2000" dirty="0"/>
              <a:t>=</a:t>
            </a:r>
            <a:r>
              <a:rPr lang="zh-CN" altLang="zh-CN" sz="2000" dirty="0"/>
              <a:t>（流动资产</a:t>
            </a:r>
            <a:r>
              <a:rPr lang="en-GB" altLang="zh-CN" sz="2000" dirty="0"/>
              <a:t>/</a:t>
            </a:r>
            <a:r>
              <a:rPr lang="zh-CN" altLang="zh-CN" sz="2000" dirty="0"/>
              <a:t>全部负债）×</a:t>
            </a:r>
            <a:r>
              <a:rPr lang="en-GB" altLang="zh-CN" sz="2000" dirty="0"/>
              <a:t>100</a:t>
            </a:r>
            <a:r>
              <a:rPr lang="zh-CN" altLang="zh-CN" sz="2000" dirty="0"/>
              <a:t>％</a:t>
            </a:r>
            <a:endParaRPr lang="en-US" altLang="zh-CN" sz="2000" dirty="0"/>
          </a:p>
          <a:p>
            <a:pPr lvl="1" eaLnBrk="1" hangingPunct="1"/>
            <a:r>
              <a:rPr lang="en-GB" altLang="zh-CN" sz="2000" dirty="0"/>
              <a:t>4</a:t>
            </a:r>
            <a:r>
              <a:rPr lang="zh-CN" altLang="zh-CN" sz="2000" dirty="0"/>
              <a:t>．备付金比率</a:t>
            </a:r>
            <a:endParaRPr lang="en-US" altLang="zh-CN" sz="2000" dirty="0"/>
          </a:p>
          <a:p>
            <a:pPr lvl="1"/>
            <a:r>
              <a:rPr lang="zh-CN" altLang="zh-CN" sz="2000" dirty="0"/>
              <a:t>人民币备付金比率</a:t>
            </a:r>
            <a:r>
              <a:rPr lang="en-GB" altLang="zh-CN" sz="2000" dirty="0"/>
              <a:t>=[</a:t>
            </a:r>
            <a:r>
              <a:rPr lang="zh-CN" altLang="zh-CN" sz="2000" dirty="0"/>
              <a:t>（在中央银行备付金存款</a:t>
            </a:r>
            <a:r>
              <a:rPr lang="en-GB" altLang="zh-CN" sz="2000" dirty="0"/>
              <a:t>+</a:t>
            </a:r>
            <a:r>
              <a:rPr lang="zh-CN" altLang="zh-CN" sz="2000" dirty="0"/>
              <a:t>库存现金）</a:t>
            </a:r>
            <a:r>
              <a:rPr lang="en-GB" altLang="zh-CN" sz="2000" dirty="0"/>
              <a:t>/</a:t>
            </a:r>
            <a:r>
              <a:rPr lang="zh-CN" altLang="zh-CN" sz="2000" dirty="0"/>
              <a:t>各项存款</a:t>
            </a:r>
            <a:r>
              <a:rPr lang="en-GB" altLang="zh-CN" sz="2000" dirty="0"/>
              <a:t>]</a:t>
            </a:r>
            <a:r>
              <a:rPr lang="zh-CN" altLang="zh-CN" sz="2000" dirty="0"/>
              <a:t>×</a:t>
            </a:r>
            <a:r>
              <a:rPr lang="en-GB" altLang="zh-CN" sz="2000" dirty="0"/>
              <a:t>100</a:t>
            </a:r>
            <a:r>
              <a:rPr lang="zh-CN" altLang="zh-CN" sz="2000" dirty="0"/>
              <a:t>％</a:t>
            </a:r>
            <a:endParaRPr lang="zh-CN" altLang="zh-CN" sz="2000" dirty="0"/>
          </a:p>
          <a:p>
            <a:pPr lvl="1"/>
            <a:r>
              <a:rPr lang="zh-CN" altLang="zh-CN" sz="2000" dirty="0"/>
              <a:t>外汇备付金比率</a:t>
            </a:r>
            <a:r>
              <a:rPr lang="en-GB" altLang="zh-CN" sz="2000" dirty="0"/>
              <a:t>=[</a:t>
            </a:r>
            <a:r>
              <a:rPr lang="zh-CN" altLang="zh-CN" sz="2000" dirty="0"/>
              <a:t>（外汇存放同业款项</a:t>
            </a:r>
            <a:r>
              <a:rPr lang="en-GB" altLang="zh-CN" sz="2000" dirty="0"/>
              <a:t>+</a:t>
            </a:r>
            <a:r>
              <a:rPr lang="zh-CN" altLang="zh-CN" sz="2000" dirty="0"/>
              <a:t>库存现汇）</a:t>
            </a:r>
            <a:r>
              <a:rPr lang="en-GB" altLang="zh-CN" sz="2000" dirty="0"/>
              <a:t>/</a:t>
            </a:r>
            <a:r>
              <a:rPr lang="zh-CN" altLang="zh-CN" sz="2000" dirty="0"/>
              <a:t>各项外汇存款期末余额</a:t>
            </a:r>
            <a:r>
              <a:rPr lang="en-GB" altLang="zh-CN" sz="2000" dirty="0"/>
              <a:t>]</a:t>
            </a:r>
            <a:r>
              <a:rPr lang="zh-CN" altLang="zh-CN" sz="2000" dirty="0"/>
              <a:t>×</a:t>
            </a:r>
            <a:r>
              <a:rPr lang="en-GB" altLang="zh-CN" sz="2000" dirty="0"/>
              <a:t>100</a:t>
            </a:r>
            <a:r>
              <a:rPr lang="zh-CN" altLang="zh-CN" sz="2000" dirty="0"/>
              <a:t>％</a:t>
            </a:r>
            <a:endParaRPr lang="zh-CN" altLang="zh-CN" sz="2000" dirty="0"/>
          </a:p>
        </p:txBody>
      </p:sp>
      <p:sp>
        <p:nvSpPr>
          <p:cNvPr id="3891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Rectangle 2"/>
          <p:cNvSpPr/>
          <p:nvPr>
            <p:ph type="title"/>
          </p:nvPr>
        </p:nvSpPr>
        <p:spPr>
          <a:ln/>
        </p:spPr>
        <p:txBody>
          <a:bodyPr vert="horz" wrap="square" lIns="91440" tIns="45720" rIns="91440" bIns="45720" anchor="b"/>
          <a:p>
            <a:pPr eaLnBrk="1" hangingPunct="1"/>
            <a:endParaRPr lang="zh-CN" altLang="zh-CN" dirty="0"/>
          </a:p>
        </p:txBody>
      </p:sp>
      <p:sp>
        <p:nvSpPr>
          <p:cNvPr id="39939" name="Rectangle 3"/>
          <p:cNvSpPr/>
          <p:nvPr>
            <p:ph idx="1"/>
          </p:nvPr>
        </p:nvSpPr>
        <p:spPr>
          <a:xfrm>
            <a:off x="1370013" y="1906588"/>
            <a:ext cx="7313612" cy="4114800"/>
          </a:xfrm>
          <a:ln/>
        </p:spPr>
        <p:txBody>
          <a:bodyPr vert="horz" wrap="square" lIns="91440" tIns="45720" rIns="91440" bIns="45720" anchor="t"/>
          <a:p>
            <a:pPr eaLnBrk="1" hangingPunct="1"/>
            <a:r>
              <a:rPr lang="zh-CN" altLang="zh-CN" dirty="0"/>
              <a:t>（三）盈利性指标</a:t>
            </a:r>
            <a:endParaRPr lang="en-US" altLang="zh-CN" dirty="0"/>
          </a:p>
          <a:p>
            <a:pPr eaLnBrk="1" hangingPunct="1"/>
            <a:r>
              <a:rPr lang="zh-CN" altLang="zh-CN" sz="2000" dirty="0"/>
              <a:t>政策性银行的盈利性指标与商业性银行的盈利性指标相似，如利润率、利息差等。</a:t>
            </a:r>
            <a:endParaRPr lang="zh-CN" altLang="zh-CN" sz="2000" dirty="0"/>
          </a:p>
          <a:p>
            <a:pPr eaLnBrk="1" hangingPunct="1">
              <a:buNone/>
            </a:pPr>
            <a:endParaRPr lang="zh-CN" altLang="zh-CN" dirty="0"/>
          </a:p>
        </p:txBody>
      </p:sp>
      <p:sp>
        <p:nvSpPr>
          <p:cNvPr id="3994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Rectangle 2"/>
          <p:cNvSpPr/>
          <p:nvPr>
            <p:ph type="title"/>
          </p:nvPr>
        </p:nvSpPr>
        <p:spPr>
          <a:ln/>
        </p:spPr>
        <p:txBody>
          <a:bodyPr vert="horz" wrap="square" lIns="91440" tIns="45720" rIns="91440" bIns="45720" anchor="b"/>
          <a:p>
            <a:pPr eaLnBrk="1" hangingPunct="1"/>
            <a:r>
              <a:rPr lang="zh-CN" altLang="zh-CN" dirty="0"/>
              <a:t>第三节</a:t>
            </a:r>
            <a:r>
              <a:rPr lang="en-US" altLang="zh-CN" dirty="0"/>
              <a:t>  </a:t>
            </a:r>
            <a:r>
              <a:rPr lang="zh-CN" altLang="zh-CN" dirty="0"/>
              <a:t>政策性银行经营成果统计</a:t>
            </a:r>
            <a:endParaRPr lang="zh-CN" altLang="zh-CN" dirty="0"/>
          </a:p>
        </p:txBody>
      </p:sp>
      <p:sp>
        <p:nvSpPr>
          <p:cNvPr id="40963" name="Rectangle 3"/>
          <p:cNvSpPr/>
          <p:nvPr>
            <p:ph idx="1"/>
          </p:nvPr>
        </p:nvSpPr>
        <p:spPr>
          <a:ln/>
        </p:spPr>
        <p:txBody>
          <a:bodyPr vert="horz" wrap="square" lIns="91440" tIns="45720" rIns="91440" bIns="45720" anchor="t"/>
          <a:p>
            <a:pPr eaLnBrk="1" hangingPunct="1"/>
            <a:r>
              <a:rPr lang="zh-CN" altLang="zh-CN" sz="2800" dirty="0"/>
              <a:t>一、损益表的概念及作用</a:t>
            </a:r>
            <a:endParaRPr lang="zh-CN" altLang="zh-CN" sz="2800" dirty="0"/>
          </a:p>
          <a:p>
            <a:pPr eaLnBrk="1" hangingPunct="1"/>
            <a:r>
              <a:rPr lang="zh-CN" altLang="zh-CN" sz="2800" dirty="0"/>
              <a:t>二、政策性银行的经营成果统计指标</a:t>
            </a:r>
            <a:endParaRPr lang="zh-CN" altLang="zh-CN" sz="2800" dirty="0"/>
          </a:p>
          <a:p>
            <a:pPr eaLnBrk="1" hangingPunct="1"/>
            <a:r>
              <a:rPr lang="zh-CN" altLang="zh-CN" sz="2800" dirty="0"/>
              <a:t>三、政策性银行微观经济效益统计指标分析</a:t>
            </a:r>
            <a:endParaRPr lang="zh-CN" altLang="zh-CN" sz="2800" dirty="0"/>
          </a:p>
          <a:p>
            <a:pPr eaLnBrk="1" hangingPunct="1"/>
            <a:r>
              <a:rPr lang="zh-CN" altLang="zh-CN" sz="2800" dirty="0"/>
              <a:t>四、政策性银行社会经济效益统计指标分析</a:t>
            </a:r>
            <a:endParaRPr lang="zh-CN" altLang="zh-CN" sz="2800" dirty="0"/>
          </a:p>
        </p:txBody>
      </p:sp>
      <p:sp>
        <p:nvSpPr>
          <p:cNvPr id="4096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Rectangle 2"/>
          <p:cNvSpPr/>
          <p:nvPr>
            <p:ph type="title"/>
          </p:nvPr>
        </p:nvSpPr>
        <p:spPr>
          <a:ln/>
        </p:spPr>
        <p:txBody>
          <a:bodyPr vert="horz" wrap="square" lIns="91440" tIns="45720" rIns="91440" bIns="45720" anchor="b"/>
          <a:p>
            <a:pPr eaLnBrk="1" hangingPunct="1"/>
            <a:r>
              <a:rPr lang="zh-CN" altLang="zh-CN" dirty="0"/>
              <a:t>一、损益表的概念及作用</a:t>
            </a:r>
            <a:endParaRPr lang="zh-CN" altLang="zh-CN" dirty="0"/>
          </a:p>
        </p:txBody>
      </p:sp>
      <p:sp>
        <p:nvSpPr>
          <p:cNvPr id="41987" name="Rectangle 3"/>
          <p:cNvSpPr/>
          <p:nvPr>
            <p:ph idx="1"/>
          </p:nvPr>
        </p:nvSpPr>
        <p:spPr>
          <a:ln/>
        </p:spPr>
        <p:txBody>
          <a:bodyPr vert="horz" wrap="square" lIns="91440" tIns="45720" rIns="91440" bIns="45720" anchor="t"/>
          <a:p>
            <a:pPr eaLnBrk="1" hangingPunct="1"/>
            <a:r>
              <a:rPr lang="zh-CN" altLang="zh-CN" sz="2800" dirty="0"/>
              <a:t>损益表是用来反映银行在某一会计期间的经营成果的动态报表。其主要作用是：可以反映银行在一定时期内的经营成果；是评价考核银行经营管理水平和经济效益的依据；是依法纳税的重要依据；通过分析损益表可以对银行未来的经营情况及获利能力进行科学的预测等</a:t>
            </a:r>
            <a:endParaRPr lang="zh-CN" altLang="zh-CN" sz="2800" dirty="0"/>
          </a:p>
        </p:txBody>
      </p:sp>
      <p:sp>
        <p:nvSpPr>
          <p:cNvPr id="4198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Rectangle 2"/>
          <p:cNvSpPr/>
          <p:nvPr>
            <p:ph type="title"/>
          </p:nvPr>
        </p:nvSpPr>
        <p:spPr>
          <a:ln/>
        </p:spPr>
        <p:txBody>
          <a:bodyPr vert="horz" wrap="square" lIns="91440" tIns="45720" rIns="91440" bIns="45720" anchor="b"/>
          <a:p>
            <a:pPr eaLnBrk="1" hangingPunct="1"/>
            <a:r>
              <a:rPr lang="zh-CN" altLang="zh-CN" sz="3200" dirty="0"/>
              <a:t>二、政策性银行的经营成果统计指标</a:t>
            </a:r>
            <a:endParaRPr lang="zh-CN" altLang="zh-CN" sz="3200" dirty="0"/>
          </a:p>
        </p:txBody>
      </p:sp>
      <p:sp>
        <p:nvSpPr>
          <p:cNvPr id="43011" name="Rectangle 3"/>
          <p:cNvSpPr/>
          <p:nvPr>
            <p:ph idx="1"/>
          </p:nvPr>
        </p:nvSpPr>
        <p:spPr>
          <a:ln/>
        </p:spPr>
        <p:txBody>
          <a:bodyPr vert="horz" wrap="square" lIns="91440" tIns="45720" rIns="91440" bIns="45720" anchor="t"/>
          <a:p>
            <a:pPr eaLnBrk="1" hangingPunct="1"/>
            <a:r>
              <a:rPr lang="zh-CN" altLang="zh-CN" dirty="0"/>
              <a:t>（一）损益表的格式</a:t>
            </a:r>
            <a:endParaRPr lang="zh-CN" altLang="zh-CN" dirty="0"/>
          </a:p>
          <a:p>
            <a:pPr eaLnBrk="1" hangingPunct="1"/>
            <a:r>
              <a:rPr lang="zh-CN" altLang="zh-CN" dirty="0"/>
              <a:t>（二）我国政策性银行经营成果统计指标解释</a:t>
            </a:r>
            <a:endParaRPr lang="zh-CN" altLang="zh-CN" dirty="0"/>
          </a:p>
        </p:txBody>
      </p:sp>
      <p:sp>
        <p:nvSpPr>
          <p:cNvPr id="4301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Rectangle 2"/>
          <p:cNvSpPr/>
          <p:nvPr>
            <p:ph type="title"/>
          </p:nvPr>
        </p:nvSpPr>
        <p:spPr>
          <a:ln/>
        </p:spPr>
        <p:txBody>
          <a:bodyPr vert="horz" wrap="square" lIns="91440" tIns="45720" rIns="91440" bIns="45720" anchor="b"/>
          <a:p>
            <a:pPr eaLnBrk="1" hangingPunct="1"/>
            <a:endParaRPr lang="zh-CN" altLang="zh-CN" dirty="0"/>
          </a:p>
        </p:txBody>
      </p:sp>
      <p:sp>
        <p:nvSpPr>
          <p:cNvPr id="44035" name="Rectangle 3"/>
          <p:cNvSpPr/>
          <p:nvPr>
            <p:ph idx="1"/>
          </p:nvPr>
        </p:nvSpPr>
        <p:spPr>
          <a:ln/>
        </p:spPr>
        <p:txBody>
          <a:bodyPr vert="horz" wrap="square" lIns="91440" tIns="45720" rIns="91440" bIns="45720" anchor="t"/>
          <a:p>
            <a:pPr eaLnBrk="1" hangingPunct="1"/>
            <a:r>
              <a:rPr lang="zh-CN" altLang="zh-CN" dirty="0"/>
              <a:t>（一）损益表的格式</a:t>
            </a:r>
            <a:endParaRPr lang="en-US" altLang="zh-CN" dirty="0"/>
          </a:p>
          <a:p>
            <a:pPr lvl="1" eaLnBrk="1" hangingPunct="1"/>
            <a:r>
              <a:rPr lang="zh-CN" altLang="zh-CN" sz="2400" dirty="0"/>
              <a:t>损益表是用来反映银行在某一会计期间的经营成果的动态报表。</a:t>
            </a:r>
            <a:endParaRPr lang="zh-CN" altLang="zh-CN" sz="2400" dirty="0"/>
          </a:p>
        </p:txBody>
      </p:sp>
      <p:sp>
        <p:nvSpPr>
          <p:cNvPr id="4403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Rectangle 2"/>
          <p:cNvSpPr/>
          <p:nvPr>
            <p:ph type="title"/>
          </p:nvPr>
        </p:nvSpPr>
        <p:spPr>
          <a:ln/>
        </p:spPr>
        <p:txBody>
          <a:bodyPr vert="horz" wrap="square" lIns="91440" tIns="45720" rIns="91440" bIns="45720" anchor="b"/>
          <a:p>
            <a:pPr eaLnBrk="1" hangingPunct="1"/>
            <a:r>
              <a:rPr lang="zh-CN" altLang="zh-CN" sz="4400" dirty="0"/>
              <a:t>本章学习目标</a:t>
            </a:r>
            <a:endParaRPr lang="zh-CN" altLang="zh-CN" sz="4400" dirty="0"/>
          </a:p>
        </p:txBody>
      </p:sp>
      <p:sp>
        <p:nvSpPr>
          <p:cNvPr id="17411" name="Rectangle 3"/>
          <p:cNvSpPr/>
          <p:nvPr>
            <p:ph idx="1"/>
          </p:nvPr>
        </p:nvSpPr>
        <p:spPr>
          <a:xfrm>
            <a:off x="1476375" y="2249488"/>
            <a:ext cx="7200900" cy="4608512"/>
          </a:xfrm>
          <a:ln/>
        </p:spPr>
        <p:txBody>
          <a:bodyPr vert="horz" wrap="square" lIns="91440" tIns="45720" rIns="91440" bIns="45720" anchor="t"/>
          <a:p>
            <a:pPr eaLnBrk="1" hangingPunct="1">
              <a:buNone/>
            </a:pPr>
            <a:r>
              <a:rPr lang="en-US" altLang="zh-CN" sz="2400" dirty="0"/>
              <a:t>      </a:t>
            </a:r>
            <a:r>
              <a:rPr lang="zh-CN" altLang="zh-CN" sz="2400" dirty="0"/>
              <a:t>通过本章的学习，应对政策性银行兼政策性与金融性于一体的独特性有一个正确的把握。掌握有关政策性银行的资产负债统计、经营成果统计、现金流量统计和信贷收支统计，并能够结合有关统计指标展开分析。</a:t>
            </a:r>
            <a:endParaRPr lang="zh-CN" altLang="zh-CN" sz="2400" dirty="0"/>
          </a:p>
        </p:txBody>
      </p:sp>
      <p:sp>
        <p:nvSpPr>
          <p:cNvPr id="1741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Rectangle 2"/>
          <p:cNvSpPr/>
          <p:nvPr>
            <p:ph type="title"/>
          </p:nvPr>
        </p:nvSpPr>
        <p:spPr>
          <a:xfrm>
            <a:off x="1476375" y="549275"/>
            <a:ext cx="7313613" cy="350838"/>
          </a:xfrm>
          <a:ln/>
        </p:spPr>
        <p:txBody>
          <a:bodyPr vert="horz" wrap="square" lIns="91440" tIns="45720" rIns="91440" bIns="45720" anchor="b"/>
          <a:p>
            <a:pPr eaLnBrk="1" hangingPunct="1"/>
            <a:r>
              <a:rPr lang="zh-CN" altLang="zh-CN" sz="2400" dirty="0"/>
              <a:t>（一）损益表的格式</a:t>
            </a:r>
            <a:endParaRPr lang="zh-CN" altLang="zh-CN" sz="2400" dirty="0"/>
          </a:p>
        </p:txBody>
      </p:sp>
      <p:sp>
        <p:nvSpPr>
          <p:cNvPr id="4505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6" name="表格 5"/>
          <p:cNvGraphicFramePr>
            <a:graphicFrameLocks noGrp="1"/>
          </p:cNvGraphicFramePr>
          <p:nvPr/>
        </p:nvGraphicFramePr>
        <p:xfrm>
          <a:off x="1354138" y="1525588"/>
          <a:ext cx="6985000" cy="4881563"/>
        </p:xfrm>
        <a:graphic>
          <a:graphicData uri="http://schemas.openxmlformats.org/drawingml/2006/table">
            <a:tbl>
              <a:tblPr/>
              <a:tblGrid>
                <a:gridCol w="2502527"/>
                <a:gridCol w="990672"/>
                <a:gridCol w="1745202"/>
                <a:gridCol w="1746599"/>
              </a:tblGrid>
              <a:tr h="229734">
                <a:tc>
                  <a:txBody>
                    <a:bodyPr/>
                    <a:lstStyle/>
                    <a:p>
                      <a:pPr algn="l">
                        <a:spcAft>
                          <a:spcPts val="0"/>
                        </a:spcAft>
                      </a:pPr>
                      <a:r>
                        <a:rPr lang="zh-CN" sz="1400" b="1" kern="100" dirty="0">
                          <a:solidFill>
                            <a:srgbClr val="000000"/>
                          </a:solidFill>
                          <a:latin typeface="Times New Roman" panose="02020603050405020304"/>
                          <a:ea typeface="宋体" panose="02010600030101010101" pitchFamily="2" charset="-122"/>
                          <a:cs typeface="Times New Roman" panose="02020603050405020304"/>
                        </a:rPr>
                        <a:t>项目</a:t>
                      </a:r>
                      <a:endParaRPr lang="zh-CN" sz="1400" kern="100" dirty="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400" b="1" kern="100">
                          <a:solidFill>
                            <a:srgbClr val="000000"/>
                          </a:solidFill>
                          <a:latin typeface="Times New Roman" panose="02020603050405020304"/>
                          <a:ea typeface="宋体" panose="02010600030101010101" pitchFamily="2" charset="-122"/>
                          <a:cs typeface="Times New Roman" panose="02020603050405020304"/>
                        </a:rPr>
                        <a:t>行次</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400" b="1" kern="100">
                          <a:solidFill>
                            <a:srgbClr val="000000"/>
                          </a:solidFill>
                          <a:latin typeface="Times New Roman" panose="02020603050405020304"/>
                          <a:ea typeface="宋体" panose="02010600030101010101" pitchFamily="2" charset="-122"/>
                          <a:cs typeface="Times New Roman" panose="02020603050405020304"/>
                        </a:rPr>
                        <a:t>本期数</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400" b="1" kern="100">
                          <a:solidFill>
                            <a:srgbClr val="000000"/>
                          </a:solidFill>
                          <a:latin typeface="Times New Roman" panose="02020603050405020304"/>
                          <a:ea typeface="宋体" panose="02010600030101010101" pitchFamily="2" charset="-122"/>
                          <a:cs typeface="Times New Roman" panose="02020603050405020304"/>
                        </a:rPr>
                        <a:t>本年累计数</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一、营业收入</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利息收入</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2</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金融企业往来收入</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3</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手续费收入</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4</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其他营业收入</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5</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二、营业支出</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6</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利息支出</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7</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金融企业往来支出</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8</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手续费支出</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9</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营业费用</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10</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其他营业支出</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11</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三、营业税金及附加</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12</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四、营业利润</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13</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加：投资收益</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14</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营业外收入</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15</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以前年度损益调整</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16</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减：营业外支出</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17</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五、利润总额</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18</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减：所得税</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19</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34">
                <a:tc>
                  <a:txBody>
                    <a:bodyPr/>
                    <a:lstStyle/>
                    <a:p>
                      <a:pPr algn="l">
                        <a:spcAft>
                          <a:spcPts val="0"/>
                        </a:spcAft>
                      </a:pPr>
                      <a:r>
                        <a:rPr lang="zh-CN" sz="1400" kern="100">
                          <a:solidFill>
                            <a:srgbClr val="000000"/>
                          </a:solidFill>
                          <a:latin typeface="Times New Roman" panose="02020603050405020304"/>
                          <a:ea typeface="宋体" panose="02010600030101010101" pitchFamily="2" charset="-122"/>
                          <a:cs typeface="Times New Roman" panose="02020603050405020304"/>
                        </a:rPr>
                        <a:t>六、净利润</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20</a:t>
                      </a:r>
                      <a:endParaRPr lang="zh-CN" sz="1400" kern="100">
                        <a:latin typeface="Times New Roman" panose="02020603050405020304"/>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endParaRPr lang="en-US" sz="1400" kern="100" dirty="0">
                        <a:solidFill>
                          <a:srgbClr val="000000"/>
                        </a:solidFill>
                        <a:latin typeface="宋体" panose="02010600030101010101" pitchFamily="2" charset="-122"/>
                        <a:ea typeface="宋体" panose="02010600030101010101" pitchFamily="2" charset="-122"/>
                        <a:cs typeface="Times New Roman" panose="02020603050405020304"/>
                      </a:endParaRPr>
                    </a:p>
                  </a:txBody>
                  <a:tcPr marL="9525" marR="9525"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5172" name="Rectangle 1"/>
          <p:cNvSpPr/>
          <p:nvPr/>
        </p:nvSpPr>
        <p:spPr>
          <a:xfrm>
            <a:off x="1476375" y="1009650"/>
            <a:ext cx="6738938" cy="40005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268605">
              <a:spcBef>
                <a:spcPct val="0"/>
              </a:spcBef>
              <a:buClrTx/>
              <a:buSzTx/>
              <a:buFont typeface="Arial" panose="020B0604020202020204" pitchFamily="34" charset="0"/>
              <a:buNone/>
            </a:pPr>
            <a:r>
              <a:rPr lang="zh-CN" altLang="en-GB" sz="1000" b="1" dirty="0">
                <a:solidFill>
                  <a:srgbClr val="000000"/>
                </a:solidFill>
                <a:latin typeface="宋体" panose="02010600030101010101" pitchFamily="2" charset="-122"/>
                <a:cs typeface="Times New Roman" panose="02020603050405020304" pitchFamily="18" charset="0"/>
              </a:rPr>
              <a:t>                                           损益表</a:t>
            </a:r>
            <a:endParaRPr lang="zh-CN" altLang="en-GB" sz="800" dirty="0"/>
          </a:p>
          <a:p>
            <a:pPr marL="0" lvl="0" indent="268605">
              <a:spcBef>
                <a:spcPct val="0"/>
              </a:spcBef>
              <a:buClrTx/>
              <a:buSzTx/>
              <a:buFont typeface="Arial" panose="020B0604020202020204" pitchFamily="34" charset="0"/>
              <a:buNone/>
            </a:pPr>
            <a:r>
              <a:rPr lang="zh-CN" altLang="en-GB" sz="1000" b="1" dirty="0">
                <a:solidFill>
                  <a:srgbClr val="000000"/>
                </a:solidFill>
                <a:latin typeface="宋体" panose="02010600030101010101" pitchFamily="2" charset="-122"/>
                <a:cs typeface="Times New Roman" panose="02020603050405020304" pitchFamily="18" charset="0"/>
              </a:rPr>
              <a:t>编制单位：                                 年   月                                        单位：元</a:t>
            </a:r>
            <a:endParaRPr lang="zh-CN" altLang="en-GB" sz="1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Rectangle 2"/>
          <p:cNvSpPr/>
          <p:nvPr>
            <p:ph type="title"/>
          </p:nvPr>
        </p:nvSpPr>
        <p:spPr>
          <a:ln/>
        </p:spPr>
        <p:txBody>
          <a:bodyPr vert="horz" wrap="square" lIns="91440" tIns="45720" rIns="91440" bIns="45720" anchor="b"/>
          <a:p>
            <a:pPr eaLnBrk="1" hangingPunct="1"/>
            <a:endParaRPr lang="zh-CN" altLang="zh-CN" dirty="0"/>
          </a:p>
        </p:txBody>
      </p:sp>
      <p:sp>
        <p:nvSpPr>
          <p:cNvPr id="46083" name="Rectangle 3"/>
          <p:cNvSpPr/>
          <p:nvPr>
            <p:ph idx="1"/>
          </p:nvPr>
        </p:nvSpPr>
        <p:spPr>
          <a:ln/>
        </p:spPr>
        <p:txBody>
          <a:bodyPr vert="horz" wrap="square" lIns="91440" tIns="45720" rIns="91440" bIns="45720" anchor="t"/>
          <a:p>
            <a:r>
              <a:rPr lang="zh-CN" altLang="zh-CN" sz="2000" dirty="0"/>
              <a:t>（二）我国政策性银行经营成果统计指标解释</a:t>
            </a:r>
            <a:endParaRPr lang="en-GB" altLang="zh-CN" sz="2000" dirty="0"/>
          </a:p>
          <a:p>
            <a:pPr lvl="1"/>
            <a:r>
              <a:rPr lang="en-GB" altLang="zh-CN" sz="1600" dirty="0"/>
              <a:t>1.</a:t>
            </a:r>
            <a:r>
              <a:rPr lang="zh-CN" altLang="zh-CN" sz="1600" dirty="0"/>
              <a:t>营业收入</a:t>
            </a:r>
            <a:endParaRPr lang="zh-CN" altLang="zh-CN" sz="1600" dirty="0"/>
          </a:p>
          <a:p>
            <a:pPr lvl="1"/>
            <a:r>
              <a:rPr lang="en-GB" altLang="zh-CN" sz="1600" dirty="0"/>
              <a:t>2.</a:t>
            </a:r>
            <a:r>
              <a:rPr lang="zh-CN" altLang="zh-CN" sz="1600" dirty="0"/>
              <a:t>利息收入</a:t>
            </a:r>
            <a:endParaRPr lang="zh-CN" altLang="zh-CN" sz="1600" dirty="0"/>
          </a:p>
          <a:p>
            <a:pPr lvl="1"/>
            <a:r>
              <a:rPr lang="en-GB" altLang="zh-CN" sz="1600" dirty="0"/>
              <a:t>3.</a:t>
            </a:r>
            <a:r>
              <a:rPr lang="zh-CN" altLang="zh-CN" sz="1600" dirty="0"/>
              <a:t>金融企业往来收入</a:t>
            </a:r>
            <a:endParaRPr lang="en-US" altLang="zh-CN" sz="1600" dirty="0"/>
          </a:p>
          <a:p>
            <a:pPr lvl="1"/>
            <a:r>
              <a:rPr lang="en-GB" altLang="zh-CN" sz="1600" dirty="0"/>
              <a:t>4.</a:t>
            </a:r>
            <a:r>
              <a:rPr lang="zh-CN" altLang="zh-CN" sz="1600" dirty="0"/>
              <a:t>手续费收入</a:t>
            </a:r>
            <a:endParaRPr lang="zh-CN" altLang="zh-CN" sz="1600" dirty="0"/>
          </a:p>
          <a:p>
            <a:pPr lvl="1"/>
            <a:r>
              <a:rPr lang="en-GB" altLang="zh-CN" sz="1600" dirty="0"/>
              <a:t>5.</a:t>
            </a:r>
            <a:r>
              <a:rPr lang="zh-CN" altLang="zh-CN" sz="1600" dirty="0"/>
              <a:t>汇兑损益</a:t>
            </a:r>
            <a:endParaRPr lang="zh-CN" altLang="zh-CN" sz="1600" dirty="0"/>
          </a:p>
          <a:p>
            <a:pPr lvl="1"/>
            <a:r>
              <a:rPr lang="en-GB" altLang="zh-CN" sz="1600" dirty="0"/>
              <a:t>6.</a:t>
            </a:r>
            <a:r>
              <a:rPr lang="zh-CN" altLang="zh-CN" sz="1600" dirty="0"/>
              <a:t>营业支出</a:t>
            </a:r>
            <a:endParaRPr lang="zh-CN" altLang="zh-CN" sz="1600" dirty="0"/>
          </a:p>
          <a:p>
            <a:pPr lvl="1"/>
            <a:r>
              <a:rPr lang="en-GB" altLang="zh-CN" sz="1600" dirty="0"/>
              <a:t>7.</a:t>
            </a:r>
            <a:r>
              <a:rPr lang="zh-CN" altLang="zh-CN" sz="1600" dirty="0"/>
              <a:t>利息支出</a:t>
            </a:r>
            <a:endParaRPr lang="en-US" altLang="zh-CN" sz="1600" dirty="0"/>
          </a:p>
          <a:p>
            <a:pPr lvl="1"/>
            <a:r>
              <a:rPr lang="en-GB" altLang="zh-CN" sz="1600" dirty="0"/>
              <a:t>8.</a:t>
            </a:r>
            <a:r>
              <a:rPr lang="zh-CN" altLang="zh-CN" sz="1600" dirty="0"/>
              <a:t>金融企业往来支出</a:t>
            </a:r>
            <a:endParaRPr lang="zh-CN" altLang="zh-CN" sz="1600" dirty="0"/>
          </a:p>
          <a:p>
            <a:pPr lvl="1"/>
            <a:r>
              <a:rPr lang="en-GB" altLang="zh-CN" sz="1600" dirty="0"/>
              <a:t>9</a:t>
            </a:r>
            <a:r>
              <a:rPr lang="zh-CN" altLang="zh-CN" sz="1600" dirty="0"/>
              <a:t>．手续费支出</a:t>
            </a:r>
            <a:endParaRPr lang="zh-CN" altLang="zh-CN" sz="1600" dirty="0"/>
          </a:p>
          <a:p>
            <a:pPr lvl="1"/>
            <a:r>
              <a:rPr lang="en-GB" altLang="zh-CN" sz="1600" dirty="0"/>
              <a:t>10</a:t>
            </a:r>
            <a:r>
              <a:rPr lang="zh-CN" altLang="zh-CN" sz="1600" dirty="0"/>
              <a:t>．营业费用</a:t>
            </a:r>
            <a:endParaRPr lang="en-US" altLang="zh-CN" sz="1600" dirty="0"/>
          </a:p>
          <a:p>
            <a:pPr lvl="1"/>
            <a:endParaRPr lang="zh-CN" altLang="zh-CN" sz="1600" dirty="0"/>
          </a:p>
          <a:p>
            <a:endParaRPr lang="zh-CN" altLang="zh-CN" sz="2000" dirty="0"/>
          </a:p>
        </p:txBody>
      </p:sp>
      <p:sp>
        <p:nvSpPr>
          <p:cNvPr id="4608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Rectangle 3"/>
          <p:cNvSpPr/>
          <p:nvPr>
            <p:ph idx="1"/>
          </p:nvPr>
        </p:nvSpPr>
        <p:spPr>
          <a:xfrm>
            <a:off x="1331913" y="1628775"/>
            <a:ext cx="7313612" cy="4114800"/>
          </a:xfrm>
          <a:ln/>
        </p:spPr>
        <p:txBody>
          <a:bodyPr vert="horz" wrap="square" lIns="91440" tIns="45720" rIns="91440" bIns="45720" anchor="t"/>
          <a:p>
            <a:pPr lvl="1"/>
            <a:r>
              <a:rPr lang="en-GB" altLang="zh-CN" dirty="0"/>
              <a:t>11</a:t>
            </a:r>
            <a:r>
              <a:rPr lang="zh-CN" altLang="zh-CN" dirty="0"/>
              <a:t>．汇兑损失</a:t>
            </a:r>
            <a:endParaRPr lang="zh-CN" altLang="zh-CN" dirty="0"/>
          </a:p>
          <a:p>
            <a:pPr lvl="1"/>
            <a:r>
              <a:rPr lang="en-GB" altLang="zh-CN" dirty="0"/>
              <a:t>12</a:t>
            </a:r>
            <a:r>
              <a:rPr lang="zh-CN" altLang="zh-CN" dirty="0"/>
              <a:t>．营业税金及附加</a:t>
            </a:r>
            <a:endParaRPr lang="zh-CN" altLang="zh-CN" dirty="0"/>
          </a:p>
          <a:p>
            <a:pPr lvl="1"/>
            <a:r>
              <a:rPr lang="en-GB" altLang="zh-CN" dirty="0"/>
              <a:t>13</a:t>
            </a:r>
            <a:r>
              <a:rPr lang="zh-CN" altLang="zh-CN" dirty="0"/>
              <a:t>．营业利润</a:t>
            </a:r>
            <a:endParaRPr lang="en-US" altLang="zh-CN" dirty="0"/>
          </a:p>
          <a:p>
            <a:pPr lvl="1"/>
            <a:r>
              <a:rPr lang="en-GB" altLang="zh-CN" dirty="0"/>
              <a:t>14</a:t>
            </a:r>
            <a:r>
              <a:rPr lang="zh-CN" altLang="zh-CN" dirty="0"/>
              <a:t>．投资收益</a:t>
            </a:r>
            <a:endParaRPr lang="zh-CN" altLang="zh-CN" dirty="0"/>
          </a:p>
          <a:p>
            <a:pPr lvl="1"/>
            <a:r>
              <a:rPr lang="en-GB" altLang="zh-CN" dirty="0"/>
              <a:t>15</a:t>
            </a:r>
            <a:r>
              <a:rPr lang="zh-CN" altLang="zh-CN" dirty="0"/>
              <a:t>．营业外支出</a:t>
            </a:r>
            <a:endParaRPr lang="en-US" altLang="zh-CN" dirty="0"/>
          </a:p>
          <a:p>
            <a:pPr lvl="1"/>
            <a:r>
              <a:rPr lang="en-GB" altLang="zh-CN" dirty="0"/>
              <a:t>16</a:t>
            </a:r>
            <a:r>
              <a:rPr lang="zh-CN" altLang="zh-CN" dirty="0"/>
              <a:t>．利润总额</a:t>
            </a:r>
            <a:endParaRPr lang="zh-CN" altLang="zh-CN" dirty="0"/>
          </a:p>
          <a:p>
            <a:pPr lvl="1"/>
            <a:r>
              <a:rPr lang="en-GB" altLang="zh-CN" dirty="0"/>
              <a:t>17</a:t>
            </a:r>
            <a:r>
              <a:rPr lang="zh-CN" altLang="zh-CN" dirty="0"/>
              <a:t>．净利润</a:t>
            </a:r>
            <a:endParaRPr lang="zh-CN" altLang="zh-CN" dirty="0"/>
          </a:p>
        </p:txBody>
      </p:sp>
      <p:sp>
        <p:nvSpPr>
          <p:cNvPr id="4710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47108" name="标题 1"/>
          <p:cNvSpPr>
            <a:spLocks noGrp="1"/>
          </p:cNvSpPr>
          <p:nvPr>
            <p:ph type="title"/>
          </p:nvPr>
        </p:nvSpPr>
        <p:spPr>
          <a:ln/>
        </p:spPr>
        <p:txBody>
          <a:bodyPr vert="horz" wrap="square" lIns="91440" tIns="45720" rIns="91440" bIns="45720" anchor="b"/>
          <a:p>
            <a:pPr>
              <a:buNone/>
            </a:pPr>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Rectangle 2"/>
          <p:cNvSpPr/>
          <p:nvPr>
            <p:ph type="title"/>
          </p:nvPr>
        </p:nvSpPr>
        <p:spPr>
          <a:xfrm>
            <a:off x="1362075" y="260350"/>
            <a:ext cx="7313613" cy="649288"/>
          </a:xfrm>
          <a:ln/>
        </p:spPr>
        <p:txBody>
          <a:bodyPr vert="horz" wrap="square" lIns="91440" tIns="45720" rIns="91440" bIns="45720" anchor="b"/>
          <a:p>
            <a:pPr eaLnBrk="1" hangingPunct="1"/>
            <a:r>
              <a:rPr lang="zh-CN" altLang="zh-CN" sz="2800" dirty="0"/>
              <a:t>（二）我国政策性银行经营成果统计指标解释</a:t>
            </a:r>
            <a:endParaRPr lang="zh-CN" altLang="zh-CN" sz="2800" dirty="0"/>
          </a:p>
        </p:txBody>
      </p:sp>
      <p:sp>
        <p:nvSpPr>
          <p:cNvPr id="4813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48132" name="Rectangle 1"/>
          <p:cNvSpPr/>
          <p:nvPr/>
        </p:nvSpPr>
        <p:spPr>
          <a:xfrm>
            <a:off x="2411413" y="1123950"/>
            <a:ext cx="4465637" cy="307975"/>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zh-CN" altLang="en-US" sz="1400" b="1" dirty="0">
                <a:solidFill>
                  <a:srgbClr val="000000"/>
                </a:solidFill>
                <a:latin typeface="Times New Roman" panose="02020603050405020304" pitchFamily="18" charset="0"/>
                <a:cs typeface="Times New Roman" panose="02020603050405020304" pitchFamily="18" charset="0"/>
              </a:rPr>
              <a:t>表</a:t>
            </a:r>
            <a:r>
              <a:rPr lang="en-US" altLang="zh-CN" sz="1400" b="1" dirty="0">
                <a:solidFill>
                  <a:srgbClr val="000000"/>
                </a:solidFill>
                <a:latin typeface="Times New Roman" panose="02020603050405020304" pitchFamily="18" charset="0"/>
                <a:cs typeface="Times New Roman" panose="02020603050405020304" pitchFamily="18" charset="0"/>
              </a:rPr>
              <a:t>6-6  </a:t>
            </a:r>
            <a:r>
              <a:rPr lang="zh-CN" altLang="en-US" sz="1400" b="1" dirty="0">
                <a:solidFill>
                  <a:srgbClr val="000000"/>
                </a:solidFill>
                <a:latin typeface="Times New Roman" panose="02020603050405020304" pitchFamily="18" charset="0"/>
                <a:cs typeface="Times New Roman" panose="02020603050405020304" pitchFamily="18" charset="0"/>
              </a:rPr>
              <a:t>国家开发银行损益表                 单位：亿元</a:t>
            </a:r>
            <a:endParaRPr lang="zh-CN" altLang="en-US" sz="1400" dirty="0"/>
          </a:p>
        </p:txBody>
      </p:sp>
      <p:graphicFrame>
        <p:nvGraphicFramePr>
          <p:cNvPr id="3" name="表格 2"/>
          <p:cNvGraphicFramePr/>
          <p:nvPr>
            <p:custDataLst>
              <p:tags r:id="rId2"/>
            </p:custDataLst>
          </p:nvPr>
        </p:nvGraphicFramePr>
        <p:xfrm>
          <a:off x="1529080" y="1783080"/>
          <a:ext cx="6430645" cy="4312920"/>
        </p:xfrm>
        <a:graphic>
          <a:graphicData uri="http://schemas.openxmlformats.org/drawingml/2006/table">
            <a:tbl>
              <a:tblPr firstRow="1" bandRow="1">
                <a:tableStyleId>{5940675A-B579-460E-94D1-54222C63F5DA}</a:tableStyleId>
              </a:tblPr>
              <a:tblGrid>
                <a:gridCol w="2760980"/>
                <a:gridCol w="1793875"/>
                <a:gridCol w="1875790"/>
              </a:tblGrid>
              <a:tr h="179705">
                <a:tc>
                  <a:txBody>
                    <a:bodyPr/>
                    <a:p>
                      <a:pPr algn="ctr">
                        <a:buClrTx/>
                        <a:buSzTx/>
                        <a:buFontTx/>
                        <a:buNone/>
                      </a:pPr>
                      <a:r>
                        <a:rPr lang="en-US" sz="900" b="0">
                          <a:solidFill>
                            <a:srgbClr val="000000"/>
                          </a:solidFill>
                          <a:latin typeface="方正书宋_GBK" charset="0"/>
                          <a:cs typeface="方正书宋_GBK" charset="0"/>
                        </a:rPr>
                        <a:t>项　目</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2018年</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a:buClrTx/>
                        <a:buSzTx/>
                        <a:buFontTx/>
                        <a:buNone/>
                      </a:pPr>
                      <a:r>
                        <a:rPr lang="en-US" sz="900" b="0">
                          <a:solidFill>
                            <a:srgbClr val="000000"/>
                          </a:solidFill>
                          <a:latin typeface="方正书宋_GBK" charset="0"/>
                          <a:cs typeface="方正书宋_GBK" charset="0"/>
                        </a:rPr>
                        <a:t>2017年</a:t>
                      </a:r>
                      <a:endParaRPr lang="en-US" sz="900" b="0">
                        <a:solidFill>
                          <a:srgbClr val="000000"/>
                        </a:solidFill>
                        <a:latin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方正书宋_GBK" charset="0"/>
                          <a:cs typeface="方正书宋_GBK" charset="0"/>
                        </a:rPr>
                        <a:t>一、营业收入</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239647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142557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利息收入</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601253</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543931</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利息支出</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426553</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372854</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利息净收入</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174700</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171077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手续费及佣金收入</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7455</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9367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手续费及佣金支出</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697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733</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手续费及佣金净收入</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6758</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8634</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投资收益</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6907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6377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其中:对联营和合营企业的投资收益</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5</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公允价值变动收益</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1775</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11220</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汇兑损失</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48189</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55964</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其他业务收入</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12</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31</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方正书宋_GBK" charset="0"/>
                          <a:cs typeface="方正书宋_GBK" charset="0"/>
                        </a:rPr>
                        <a:t>二、营业支出</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109707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10049</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营业税金及附加</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4184</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3560</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业务及管理费</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10136</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9985</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资产减值损失</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不适用</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1709</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其他业务成本</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1787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方正书宋_GBK" charset="0"/>
                          <a:cs typeface="方正书宋_GBK" charset="0"/>
                        </a:rPr>
                        <a:t>三、营业利润</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129940</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132508</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加:营业外收入</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103</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92</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减:营业外支出</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62</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83</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方正书宋_GBK" charset="0"/>
                          <a:cs typeface="方正书宋_GBK" charset="0"/>
                        </a:rPr>
                        <a:t>四、利润总额</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129981</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132517</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NEU-BZ-S92" charset="0"/>
                          <a:cs typeface="NEU-BZ-S92" charset="0"/>
                        </a:rPr>
                        <a:t>　</a:t>
                      </a:r>
                      <a:r>
                        <a:rPr lang="en-US" sz="900" b="0">
                          <a:solidFill>
                            <a:srgbClr val="000000"/>
                          </a:solidFill>
                          <a:latin typeface="方正书宋_GBK" charset="0"/>
                          <a:cs typeface="方正书宋_GBK" charset="0"/>
                        </a:rPr>
                        <a:t> 减:所得税费用</a:t>
                      </a:r>
                      <a:endParaRPr lang="en-US" altLang="en-US" sz="9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20620</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25449</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79705">
                <a:tc>
                  <a:txBody>
                    <a:bodyPr/>
                    <a:p>
                      <a:pPr indent="0">
                        <a:buNone/>
                      </a:pPr>
                      <a:r>
                        <a:rPr lang="en-US" sz="900" b="0">
                          <a:solidFill>
                            <a:srgbClr val="000000"/>
                          </a:solidFill>
                          <a:latin typeface="方正书宋_GBK" charset="0"/>
                          <a:cs typeface="方正书宋_GBK" charset="0"/>
                        </a:rPr>
                        <a:t>五、净利润</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109361</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107068</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Rectangle 2"/>
          <p:cNvSpPr/>
          <p:nvPr>
            <p:ph type="title"/>
          </p:nvPr>
        </p:nvSpPr>
        <p:spPr>
          <a:xfrm>
            <a:off x="1370013" y="115888"/>
            <a:ext cx="7313612" cy="1143000"/>
          </a:xfrm>
          <a:ln/>
        </p:spPr>
        <p:txBody>
          <a:bodyPr vert="horz" wrap="square" lIns="91440" tIns="45720" rIns="91440" bIns="45720" anchor="b"/>
          <a:p>
            <a:pPr eaLnBrk="1" hangingPunct="1"/>
            <a:r>
              <a:rPr lang="zh-CN" altLang="zh-CN" dirty="0"/>
              <a:t>（二）我国政策性银行经营成果统计指标解释</a:t>
            </a:r>
            <a:endParaRPr lang="zh-CN" altLang="zh-CN" dirty="0"/>
          </a:p>
        </p:txBody>
      </p:sp>
      <p:sp>
        <p:nvSpPr>
          <p:cNvPr id="4915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49156" name="Rectangle 1"/>
          <p:cNvSpPr/>
          <p:nvPr/>
        </p:nvSpPr>
        <p:spPr>
          <a:xfrm>
            <a:off x="2052638" y="1287463"/>
            <a:ext cx="5233987" cy="27622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1673225">
              <a:spcBef>
                <a:spcPct val="0"/>
              </a:spcBef>
              <a:buClrTx/>
              <a:buSzTx/>
              <a:buFont typeface="Arial" panose="020B0604020202020204" pitchFamily="34" charset="0"/>
              <a:buNone/>
            </a:pPr>
            <a:r>
              <a:rPr lang="zh-CN" altLang="en-US" sz="1200" b="1" dirty="0">
                <a:solidFill>
                  <a:srgbClr val="000000"/>
                </a:solidFill>
                <a:latin typeface="Times New Roman" panose="02020603050405020304" pitchFamily="18" charset="0"/>
              </a:rPr>
              <a:t>表</a:t>
            </a:r>
            <a:r>
              <a:rPr lang="en-US" altLang="zh-CN" sz="1200" b="1" dirty="0">
                <a:solidFill>
                  <a:srgbClr val="000000"/>
                </a:solidFill>
                <a:latin typeface="Times New Roman" panose="02020603050405020304" pitchFamily="18" charset="0"/>
                <a:cs typeface="Times New Roman" panose="02020603050405020304" pitchFamily="18" charset="0"/>
              </a:rPr>
              <a:t>6-7  </a:t>
            </a:r>
            <a:r>
              <a:rPr lang="zh-CN" altLang="en-US" sz="1200" b="1" dirty="0">
                <a:solidFill>
                  <a:srgbClr val="000000"/>
                </a:solidFill>
                <a:latin typeface="Times New Roman" panose="02020603050405020304" pitchFamily="18" charset="0"/>
              </a:rPr>
              <a:t>中国进出口银行损益表                单位：亿元</a:t>
            </a:r>
            <a:endParaRPr lang="zh-CN" altLang="en-US" sz="1200" dirty="0"/>
          </a:p>
        </p:txBody>
      </p:sp>
      <p:graphicFrame>
        <p:nvGraphicFramePr>
          <p:cNvPr id="3" name="表格 2"/>
          <p:cNvGraphicFramePr/>
          <p:nvPr>
            <p:custDataLst>
              <p:tags r:id="rId2"/>
            </p:custDataLst>
          </p:nvPr>
        </p:nvGraphicFramePr>
        <p:xfrm>
          <a:off x="1323340" y="1725295"/>
          <a:ext cx="7352665" cy="4450080"/>
        </p:xfrm>
        <a:graphic>
          <a:graphicData uri="http://schemas.openxmlformats.org/drawingml/2006/table">
            <a:tbl>
              <a:tblPr firstRow="1" bandRow="1">
                <a:tableStyleId>{5940675A-B579-460E-94D1-54222C63F5DA}</a:tableStyleId>
              </a:tblPr>
              <a:tblGrid>
                <a:gridCol w="3156585"/>
                <a:gridCol w="2050415"/>
                <a:gridCol w="2145665"/>
              </a:tblGrid>
              <a:tr h="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项　目</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2018年</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2017年</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一、营业收入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60,686,460.28</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5,720,670.63</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利息净收入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20,852,997.14</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15,050,187.55</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利息收入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147,203,174.64</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117,311,688.24</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利息支出</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126,350,177.50</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102,261,500.70</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手续费及佣金净收入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4,002,095.04</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4,427,826.96</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手续费及佣金收入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4,512,101.64</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4,935,310.04</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手续费及佣金支出</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510,006.60</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507,483.08</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投资收益</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10,032,928.87</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7,892,931.46</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其中:对联营和合营企业的投资收益</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123,842.02</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103,793.14</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公允价值变动收益</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3,793,762.39</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308,079.85</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其他收入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汇兑收益</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20,867,750.86</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-23,984,287.06</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其他业务收入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1,081,443.11</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1,629,271.70</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二、营业支出</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52,528,083.48</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20,263,531.32</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营业税金及附加</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998,771.40</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830,721.21</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业务及管理费</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3,250,130.76</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3,046,724.84</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资产减值损失</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48,174,253.56</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16,234,897.18</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其他业务成本</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104,927.76</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151,188.09</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三、营业利润</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8,158,376.80</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-14,542,860.69</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加:营业外收入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101,607.17</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47,257.00</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减:营业外支出</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384,250.28</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26,833.70</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四、利润总额</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7,875,733.69</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-14,522,437.38</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减:所得税费用</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3,223,203.65</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-1,526,222.51</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17843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五、净利润</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4,652,530.05</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-12,996,214.87</a:t>
                      </a:r>
                      <a:endParaRPr lang="en-US" altLang="zh-CN" sz="1100" b="0" dirty="0" smtClean="0">
                        <a:ln>
                          <a:noFill/>
                        </a:ln>
                        <a:solidFill>
                          <a:srgbClr val="FF0000"/>
                        </a:solidFill>
                        <a:effectLst/>
                        <a:latin typeface="方正书宋_GBK" charset="0"/>
                        <a:ea typeface="宋体" panose="02010600030101010101" pitchFamily="2" charset="-122"/>
                      </a:endParaRPr>
                    </a:p>
                  </a:txBody>
                  <a:tcPr marL="68580" marR="68580" marT="0" marB="0" vert="horz" anchor="t">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Rectangle 2"/>
          <p:cNvSpPr/>
          <p:nvPr>
            <p:ph type="title"/>
          </p:nvPr>
        </p:nvSpPr>
        <p:spPr>
          <a:xfrm>
            <a:off x="1258888" y="404813"/>
            <a:ext cx="7313612" cy="433387"/>
          </a:xfrm>
          <a:ln/>
        </p:spPr>
        <p:txBody>
          <a:bodyPr vert="horz" wrap="square" lIns="91440" tIns="45720" rIns="91440" bIns="45720" anchor="b"/>
          <a:p>
            <a:pPr eaLnBrk="1" hangingPunct="1"/>
            <a:r>
              <a:rPr lang="zh-CN" altLang="zh-CN" sz="2400" dirty="0"/>
              <a:t>（二）我国政策性银行经营成果统计指标解释</a:t>
            </a:r>
            <a:endParaRPr lang="zh-CN" altLang="zh-CN" sz="2400" dirty="0"/>
          </a:p>
        </p:txBody>
      </p:sp>
      <p:sp>
        <p:nvSpPr>
          <p:cNvPr id="5017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50180" name="Rectangle 1"/>
          <p:cNvSpPr/>
          <p:nvPr/>
        </p:nvSpPr>
        <p:spPr>
          <a:xfrm>
            <a:off x="2339975" y="1279525"/>
            <a:ext cx="5715000" cy="277813"/>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1539875">
              <a:spcBef>
                <a:spcPct val="0"/>
              </a:spcBef>
              <a:buClrTx/>
              <a:buSzTx/>
              <a:buFont typeface="Arial" panose="020B0604020202020204" pitchFamily="34" charset="0"/>
              <a:buNone/>
            </a:pPr>
            <a:r>
              <a:rPr lang="zh-CN" altLang="en-US" sz="1200" b="1" dirty="0">
                <a:solidFill>
                  <a:srgbClr val="000000"/>
                </a:solidFill>
                <a:latin typeface="Times New Roman" panose="02020603050405020304" pitchFamily="18" charset="0"/>
              </a:rPr>
              <a:t>表</a:t>
            </a:r>
            <a:r>
              <a:rPr lang="en-US" altLang="zh-CN" sz="1200" b="1" dirty="0">
                <a:solidFill>
                  <a:srgbClr val="000000"/>
                </a:solidFill>
                <a:latin typeface="Times New Roman" panose="02020603050405020304" pitchFamily="18" charset="0"/>
                <a:cs typeface="Times New Roman" panose="02020603050405020304" pitchFamily="18" charset="0"/>
              </a:rPr>
              <a:t>6-8  </a:t>
            </a:r>
            <a:r>
              <a:rPr lang="zh-CN" altLang="en-US" sz="1200" b="1" dirty="0">
                <a:solidFill>
                  <a:srgbClr val="000000"/>
                </a:solidFill>
                <a:latin typeface="Times New Roman" panose="02020603050405020304" pitchFamily="18" charset="0"/>
              </a:rPr>
              <a:t>中国农业发展银行损益表                             单位：亿元</a:t>
            </a:r>
            <a:endParaRPr lang="zh-CN" altLang="en-US" sz="1200" dirty="0"/>
          </a:p>
        </p:txBody>
      </p:sp>
      <p:graphicFrame>
        <p:nvGraphicFramePr>
          <p:cNvPr id="3" name="表格 2"/>
          <p:cNvGraphicFramePr/>
          <p:nvPr>
            <p:custDataLst>
              <p:tags r:id="rId2"/>
            </p:custDataLst>
          </p:nvPr>
        </p:nvGraphicFramePr>
        <p:xfrm>
          <a:off x="1388110" y="1577340"/>
          <a:ext cx="7287895" cy="4876165"/>
        </p:xfrm>
        <a:graphic>
          <a:graphicData uri="http://schemas.openxmlformats.org/drawingml/2006/table">
            <a:tbl>
              <a:tblPr firstRow="1" bandRow="1">
                <a:tableStyleId>{5940675A-B579-460E-94D1-54222C63F5DA}</a:tableStyleId>
              </a:tblPr>
              <a:tblGrid>
                <a:gridCol w="3126740"/>
                <a:gridCol w="2035175"/>
                <a:gridCol w="2125980"/>
              </a:tblGrid>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项　目</a:t>
                      </a:r>
                      <a:endParaRPr lang="en-US" altLang="zh-CN" sz="11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2017年</a:t>
                      </a:r>
                      <a:endParaRPr lang="en-US" altLang="zh-CN" sz="11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2018年</a:t>
                      </a:r>
                      <a:endParaRPr lang="en-US" altLang="zh-CN" sz="11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96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一、营业收入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852.69</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907.22</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利息净收入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679.37</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718.48</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利息收入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2159.18</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2546.75</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利息支出</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1479.81</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1828.28</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96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手续费及佣金净收入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0.83</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1.55</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96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手续费及佣金收入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4.02</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3.20</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手续费及佣金支出</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3.19</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1.65</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投资收益</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213.10</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238.88</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528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其中:对联营和合营企业的投资收益</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-0.13</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0.03</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公允价值变动收益</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-51.46</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-54.70</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96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其他收入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8.81</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0.74</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汇兑收益</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0.60</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1.03</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其他业务收入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0.64</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0.47</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二、营业支出</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677.40</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709.00</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96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营业税金及附加</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9.55</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10.71</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业务及管理费</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233.55</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242.58</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资产减值损失</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430.97</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453.11</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96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其他业务成本</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3.32</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2.61</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96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三、营业利润</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175.29</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198.22</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加:营业外收入</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1.07</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1.21</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减:营业外支出</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3.35</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4.14</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四、利润总额</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173.01</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195.29</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960">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　 减:所得税费用</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1.83</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14.11</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87325">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五、净利润</a:t>
                      </a:r>
                      <a:endParaRPr lang="en-US" altLang="zh-CN" sz="1100" b="0" dirty="0" smtClean="0">
                        <a:ln>
                          <a:noFill/>
                        </a:ln>
                        <a:solidFill>
                          <a:srgbClr val="FF0000"/>
                        </a:solidFill>
                        <a:effectLst/>
                        <a:latin typeface="方正书宋_GBK" charset="0"/>
                        <a:ea typeface="宋体" panose="02010600030101010101" pitchFamily="2" charset="-122"/>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171.18</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100" b="0" dirty="0" smtClean="0">
                          <a:ln>
                            <a:noFill/>
                          </a:ln>
                          <a:solidFill>
                            <a:srgbClr val="FF0000"/>
                          </a:solidFill>
                          <a:effectLst/>
                          <a:latin typeface="方正书宋_GBK" charset="0"/>
                          <a:ea typeface="宋体" panose="02010600030101010101" pitchFamily="2" charset="-122"/>
                        </a:rPr>
                        <a:t>181.17</a:t>
                      </a:r>
                      <a:endParaRPr lang="en-US" altLang="zh-CN" sz="1100" b="0" dirty="0" smtClean="0">
                        <a:ln>
                          <a:noFill/>
                        </a:ln>
                        <a:solidFill>
                          <a:srgbClr val="FF0000"/>
                        </a:solidFill>
                        <a:effectLst/>
                        <a:latin typeface="方正书宋_GBK" charset="0"/>
                        <a:ea typeface="宋体" panose="02010600030101010101" pitchFamily="2" charset="-122"/>
                      </a:endParaRPr>
                    </a:p>
                  </a:txBody>
                  <a:tcPr marL="514350" marR="51435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Rectangle 2"/>
          <p:cNvSpPr/>
          <p:nvPr>
            <p:ph type="title"/>
          </p:nvPr>
        </p:nvSpPr>
        <p:spPr>
          <a:ln/>
        </p:spPr>
        <p:txBody>
          <a:bodyPr vert="horz" wrap="square" lIns="91440" tIns="45720" rIns="91440" bIns="45720" anchor="b"/>
          <a:p>
            <a:pPr eaLnBrk="1" hangingPunct="1"/>
            <a:r>
              <a:rPr lang="zh-CN" altLang="zh-CN" dirty="0"/>
              <a:t>三、政策性银行微观经济效益统计指标分析</a:t>
            </a:r>
            <a:endParaRPr lang="zh-CN" altLang="zh-CN" dirty="0"/>
          </a:p>
        </p:txBody>
      </p:sp>
      <p:sp>
        <p:nvSpPr>
          <p:cNvPr id="51203" name="Rectangle 3"/>
          <p:cNvSpPr/>
          <p:nvPr>
            <p:ph idx="1"/>
          </p:nvPr>
        </p:nvSpPr>
        <p:spPr>
          <a:xfrm>
            <a:off x="1187450" y="1827213"/>
            <a:ext cx="7496175" cy="4625975"/>
          </a:xfrm>
          <a:ln/>
        </p:spPr>
        <p:txBody>
          <a:bodyPr vert="horz" wrap="square" lIns="91440" tIns="45720" rIns="91440" bIns="45720" anchor="t"/>
          <a:p>
            <a:r>
              <a:rPr lang="zh-CN" altLang="zh-CN" sz="2000" b="1" dirty="0"/>
              <a:t>（一）利润率</a:t>
            </a:r>
            <a:endParaRPr lang="zh-CN" altLang="zh-CN" sz="2000" b="1" dirty="0"/>
          </a:p>
          <a:p>
            <a:pPr>
              <a:buNone/>
            </a:pPr>
            <a:r>
              <a:rPr lang="en-US" altLang="zh-CN" sz="2000" dirty="0"/>
              <a:t>      </a:t>
            </a:r>
            <a:r>
              <a:rPr lang="zh-CN" altLang="zh-CN" sz="2000" dirty="0"/>
              <a:t>利润率</a:t>
            </a:r>
            <a:r>
              <a:rPr lang="en-GB" altLang="zh-CN" sz="2000" dirty="0"/>
              <a:t>=</a:t>
            </a:r>
            <a:r>
              <a:rPr lang="zh-CN" altLang="zh-CN" sz="2000" dirty="0"/>
              <a:t>（利润总额</a:t>
            </a:r>
            <a:r>
              <a:rPr lang="en-GB" altLang="zh-CN" sz="2000" dirty="0"/>
              <a:t>/</a:t>
            </a:r>
            <a:r>
              <a:rPr lang="zh-CN" altLang="zh-CN" sz="2000" dirty="0"/>
              <a:t>营业收入）×</a:t>
            </a:r>
            <a:r>
              <a:rPr lang="en-GB" altLang="zh-CN" sz="2000" dirty="0"/>
              <a:t>100%</a:t>
            </a:r>
            <a:endParaRPr lang="en-GB" altLang="zh-CN" sz="2000" dirty="0"/>
          </a:p>
          <a:p>
            <a:r>
              <a:rPr lang="zh-CN" altLang="zh-CN" sz="2000" b="1" dirty="0"/>
              <a:t>（二）资本金利润率</a:t>
            </a:r>
            <a:endParaRPr lang="zh-CN" altLang="zh-CN" sz="2000" b="1" dirty="0"/>
          </a:p>
          <a:p>
            <a:pPr>
              <a:buNone/>
            </a:pPr>
            <a:r>
              <a:rPr lang="en-US" altLang="zh-CN" sz="2000" dirty="0"/>
              <a:t>      </a:t>
            </a:r>
            <a:r>
              <a:rPr lang="zh-CN" altLang="zh-CN" sz="2000" dirty="0"/>
              <a:t>资本金利润率</a:t>
            </a:r>
            <a:r>
              <a:rPr lang="en-GB" altLang="zh-CN" sz="2000" dirty="0"/>
              <a:t>=</a:t>
            </a:r>
            <a:r>
              <a:rPr lang="zh-CN" altLang="zh-CN" sz="2000" dirty="0"/>
              <a:t>（净利润</a:t>
            </a:r>
            <a:r>
              <a:rPr lang="en-GB" altLang="zh-CN" sz="2000" dirty="0"/>
              <a:t>/</a:t>
            </a:r>
            <a:r>
              <a:rPr lang="zh-CN" altLang="zh-CN" sz="2000" dirty="0"/>
              <a:t>资本金）×</a:t>
            </a:r>
            <a:r>
              <a:rPr lang="en-GB" altLang="zh-CN" sz="2000" dirty="0"/>
              <a:t>100%  </a:t>
            </a:r>
            <a:endParaRPr lang="en-GB" altLang="zh-CN" sz="2000" dirty="0"/>
          </a:p>
          <a:p>
            <a:r>
              <a:rPr lang="zh-CN" altLang="zh-CN" sz="2000" b="1" dirty="0"/>
              <a:t>（三）资产利润率</a:t>
            </a:r>
            <a:endParaRPr lang="zh-CN" altLang="zh-CN" sz="2000" b="1" dirty="0"/>
          </a:p>
          <a:p>
            <a:pPr>
              <a:buNone/>
            </a:pPr>
            <a:r>
              <a:rPr lang="zh-CN" altLang="zh-CN" sz="2000" dirty="0"/>
              <a:t>资产利润率</a:t>
            </a:r>
            <a:r>
              <a:rPr lang="en-GB" altLang="zh-CN" sz="2000" dirty="0"/>
              <a:t>=</a:t>
            </a:r>
            <a:r>
              <a:rPr lang="zh-CN" altLang="zh-CN" sz="2000" dirty="0"/>
              <a:t>（净利润</a:t>
            </a:r>
            <a:r>
              <a:rPr lang="en-GB" altLang="zh-CN" sz="2000" dirty="0"/>
              <a:t>/</a:t>
            </a:r>
            <a:r>
              <a:rPr lang="zh-CN" altLang="zh-CN" sz="2000" dirty="0"/>
              <a:t>平均资产总额）×</a:t>
            </a:r>
            <a:r>
              <a:rPr lang="en-GB" altLang="zh-CN" sz="2000" dirty="0"/>
              <a:t>100%</a:t>
            </a:r>
            <a:endParaRPr lang="en-GB" altLang="zh-CN" sz="2000" dirty="0"/>
          </a:p>
          <a:p>
            <a:r>
              <a:rPr lang="zh-CN" altLang="zh-CN" sz="2000" b="1" dirty="0"/>
              <a:t>（四）人均利润率</a:t>
            </a:r>
            <a:endParaRPr lang="zh-CN" altLang="zh-CN" sz="2000" b="1" dirty="0"/>
          </a:p>
          <a:p>
            <a:pPr>
              <a:buNone/>
            </a:pPr>
            <a:r>
              <a:rPr lang="en-US" altLang="zh-CN" sz="2000" dirty="0"/>
              <a:t>      </a:t>
            </a:r>
            <a:r>
              <a:rPr lang="zh-CN" altLang="zh-CN" sz="2000" dirty="0"/>
              <a:t>人均利润率</a:t>
            </a:r>
            <a:r>
              <a:rPr lang="en-GB" altLang="zh-CN" sz="2000" dirty="0"/>
              <a:t>=</a:t>
            </a:r>
            <a:r>
              <a:rPr lang="zh-CN" altLang="zh-CN" sz="2000" dirty="0"/>
              <a:t>利润总额</a:t>
            </a:r>
            <a:r>
              <a:rPr lang="en-GB" altLang="zh-CN" sz="2000" dirty="0"/>
              <a:t>/</a:t>
            </a:r>
            <a:r>
              <a:rPr lang="zh-CN" altLang="zh-CN" sz="2000" dirty="0"/>
              <a:t>员工平均人数</a:t>
            </a:r>
            <a:endParaRPr lang="en-US" altLang="zh-CN" sz="2000" dirty="0"/>
          </a:p>
          <a:p>
            <a:pPr>
              <a:buNone/>
            </a:pPr>
            <a:r>
              <a:rPr lang="en-GB" altLang="zh-CN" sz="2000" dirty="0"/>
              <a:t>                              </a:t>
            </a:r>
            <a:endParaRPr lang="zh-CN" altLang="zh-CN" sz="2000" dirty="0"/>
          </a:p>
          <a:p>
            <a:pPr>
              <a:buNone/>
            </a:pPr>
            <a:r>
              <a:rPr lang="en-GB" altLang="zh-CN" sz="2000" dirty="0"/>
              <a:t>                               </a:t>
            </a:r>
            <a:endParaRPr lang="zh-CN" altLang="zh-CN" sz="2000" dirty="0"/>
          </a:p>
          <a:p>
            <a:pPr>
              <a:buNone/>
            </a:pPr>
            <a:endParaRPr lang="zh-CN" altLang="zh-CN" sz="2000" dirty="0"/>
          </a:p>
          <a:p>
            <a:pPr>
              <a:buNone/>
            </a:pPr>
            <a:r>
              <a:rPr lang="en-US" altLang="zh-CN" sz="2000" dirty="0"/>
              <a:t>   </a:t>
            </a:r>
            <a:endParaRPr lang="zh-CN" altLang="zh-CN" sz="2000" dirty="0"/>
          </a:p>
        </p:txBody>
      </p:sp>
      <p:sp>
        <p:nvSpPr>
          <p:cNvPr id="5120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Rectangle 2"/>
          <p:cNvSpPr/>
          <p:nvPr>
            <p:ph type="title"/>
          </p:nvPr>
        </p:nvSpPr>
        <p:spPr>
          <a:ln/>
        </p:spPr>
        <p:txBody>
          <a:bodyPr vert="horz" wrap="square" lIns="91440" tIns="45720" rIns="91440" bIns="45720" anchor="b"/>
          <a:p>
            <a:pPr eaLnBrk="1" hangingPunct="1"/>
            <a:r>
              <a:rPr lang="zh-CN" altLang="zh-CN" dirty="0"/>
              <a:t>三、政策性银行微观经济效益统计指标分析</a:t>
            </a:r>
            <a:endParaRPr lang="zh-CN" altLang="zh-CN" dirty="0"/>
          </a:p>
        </p:txBody>
      </p:sp>
      <p:sp>
        <p:nvSpPr>
          <p:cNvPr id="52227" name="Rectangle 3"/>
          <p:cNvSpPr/>
          <p:nvPr>
            <p:ph idx="1"/>
          </p:nvPr>
        </p:nvSpPr>
        <p:spPr>
          <a:xfrm>
            <a:off x="1370013" y="1827213"/>
            <a:ext cx="7594600" cy="4114800"/>
          </a:xfrm>
          <a:ln/>
        </p:spPr>
        <p:txBody>
          <a:bodyPr vert="horz" wrap="square" lIns="91440" tIns="45720" rIns="91440" bIns="45720" anchor="t"/>
          <a:p>
            <a:r>
              <a:rPr lang="zh-CN" altLang="zh-CN" sz="2000" b="1" dirty="0"/>
              <a:t>（五）费用率</a:t>
            </a:r>
            <a:endParaRPr lang="zh-CN" altLang="zh-CN" sz="2000" b="1" dirty="0"/>
          </a:p>
          <a:p>
            <a:pPr>
              <a:buNone/>
            </a:pPr>
            <a:r>
              <a:rPr lang="en-US" altLang="zh-CN" sz="2000" dirty="0"/>
              <a:t>      </a:t>
            </a:r>
            <a:r>
              <a:rPr lang="zh-CN" altLang="zh-CN" sz="2000" dirty="0"/>
              <a:t>费用率</a:t>
            </a:r>
            <a:r>
              <a:rPr lang="en-GB" altLang="zh-CN" sz="2000" dirty="0"/>
              <a:t>=</a:t>
            </a:r>
            <a:r>
              <a:rPr lang="zh-CN" altLang="zh-CN" sz="2000" dirty="0"/>
              <a:t>营业费用</a:t>
            </a:r>
            <a:r>
              <a:rPr lang="en-GB" altLang="zh-CN" sz="2000" dirty="0"/>
              <a:t>/</a:t>
            </a:r>
            <a:r>
              <a:rPr lang="zh-CN" altLang="zh-CN" sz="2000" dirty="0"/>
              <a:t>（营业收入－金融机构往来利息收入）×</a:t>
            </a:r>
            <a:r>
              <a:rPr lang="en-GB" altLang="zh-CN" sz="2000" dirty="0"/>
              <a:t>100%   </a:t>
            </a:r>
            <a:endParaRPr lang="en-GB" altLang="zh-CN" sz="2000" dirty="0"/>
          </a:p>
          <a:p>
            <a:r>
              <a:rPr lang="zh-CN" altLang="zh-CN" sz="2000" b="1" dirty="0"/>
              <a:t>（六）成本率</a:t>
            </a:r>
            <a:endParaRPr lang="zh-CN" altLang="zh-CN" sz="2000" b="1" dirty="0"/>
          </a:p>
          <a:p>
            <a:pPr>
              <a:buNone/>
            </a:pPr>
            <a:r>
              <a:rPr lang="en-US" altLang="zh-CN" sz="2000" dirty="0"/>
              <a:t>      </a:t>
            </a:r>
            <a:r>
              <a:rPr lang="zh-CN" altLang="zh-CN" sz="2000" dirty="0"/>
              <a:t>成本率</a:t>
            </a:r>
            <a:r>
              <a:rPr lang="en-GB" altLang="zh-CN" sz="2000" dirty="0"/>
              <a:t>=</a:t>
            </a:r>
            <a:r>
              <a:rPr lang="zh-CN" altLang="zh-CN" sz="2000" dirty="0"/>
              <a:t>（总成本</a:t>
            </a:r>
            <a:r>
              <a:rPr lang="en-GB" altLang="zh-CN" sz="2000" dirty="0"/>
              <a:t>/</a:t>
            </a:r>
            <a:r>
              <a:rPr lang="zh-CN" altLang="zh-CN" sz="2000" dirty="0"/>
              <a:t>营业收入）×</a:t>
            </a:r>
            <a:r>
              <a:rPr lang="en-GB" altLang="zh-CN" sz="2000" dirty="0"/>
              <a:t>100%  </a:t>
            </a:r>
            <a:endParaRPr lang="en-GB" altLang="zh-CN" sz="2000" dirty="0"/>
          </a:p>
          <a:p>
            <a:r>
              <a:rPr lang="zh-CN" altLang="zh-CN" sz="2000" b="1" dirty="0"/>
              <a:t>（七）利差率</a:t>
            </a:r>
            <a:endParaRPr lang="zh-CN" altLang="zh-CN" sz="2000" b="1" dirty="0"/>
          </a:p>
          <a:p>
            <a:pPr>
              <a:buNone/>
            </a:pPr>
            <a:r>
              <a:rPr lang="en-US" altLang="zh-CN" sz="2000" dirty="0"/>
              <a:t>     </a:t>
            </a:r>
            <a:r>
              <a:rPr lang="zh-CN" altLang="zh-CN" sz="2000" dirty="0"/>
              <a:t>利差率</a:t>
            </a:r>
            <a:r>
              <a:rPr lang="en-GB" altLang="zh-CN" sz="2000" dirty="0"/>
              <a:t>=</a:t>
            </a:r>
            <a:r>
              <a:rPr lang="zh-CN" altLang="zh-CN" sz="2000" dirty="0"/>
              <a:t>（净利息收入</a:t>
            </a:r>
            <a:r>
              <a:rPr lang="en-GB" altLang="zh-CN" sz="2000" dirty="0"/>
              <a:t>/</a:t>
            </a:r>
            <a:r>
              <a:rPr lang="zh-CN" altLang="zh-CN" sz="2000" dirty="0"/>
              <a:t>盈利资产×</a:t>
            </a:r>
            <a:r>
              <a:rPr lang="en-GB" altLang="zh-CN" sz="2000" dirty="0"/>
              <a:t>100% </a:t>
            </a:r>
            <a:endParaRPr lang="en-GB" altLang="zh-CN" sz="2000" dirty="0"/>
          </a:p>
          <a:p>
            <a:r>
              <a:rPr lang="zh-CN" altLang="zh-CN" sz="2000" b="1" dirty="0"/>
              <a:t>（八）贷款周转次数</a:t>
            </a:r>
            <a:endParaRPr lang="zh-CN" altLang="zh-CN" sz="2000" b="1" dirty="0"/>
          </a:p>
          <a:p>
            <a:pPr>
              <a:buNone/>
            </a:pPr>
            <a:r>
              <a:rPr lang="en-US" altLang="zh-CN" sz="2000" dirty="0"/>
              <a:t>     </a:t>
            </a:r>
            <a:r>
              <a:rPr lang="zh-CN" altLang="zh-CN" sz="2000" dirty="0"/>
              <a:t>贷款周转次数＝（贷款累计收回额</a:t>
            </a:r>
            <a:r>
              <a:rPr lang="en-GB" altLang="zh-CN" sz="2000" dirty="0"/>
              <a:t>/</a:t>
            </a:r>
            <a:r>
              <a:rPr lang="zh-CN" altLang="zh-CN" sz="2000" dirty="0"/>
              <a:t>贷款平均余额）×</a:t>
            </a:r>
            <a:r>
              <a:rPr lang="en-GB" altLang="zh-CN" sz="2000" dirty="0"/>
              <a:t>100%                   </a:t>
            </a:r>
            <a:endParaRPr lang="zh-CN" altLang="zh-CN" sz="2000" dirty="0"/>
          </a:p>
          <a:p>
            <a:pPr>
              <a:buNone/>
            </a:pPr>
            <a:r>
              <a:rPr lang="en-GB" altLang="zh-CN" sz="2000" dirty="0"/>
              <a:t>                                 </a:t>
            </a:r>
            <a:endParaRPr lang="zh-CN" altLang="zh-CN" sz="2000" dirty="0"/>
          </a:p>
          <a:p>
            <a:pPr>
              <a:buNone/>
            </a:pPr>
            <a:r>
              <a:rPr lang="en-GB" altLang="zh-CN" sz="2000" dirty="0"/>
              <a:t>                                   </a:t>
            </a:r>
            <a:endParaRPr lang="zh-CN" altLang="zh-CN" sz="2000" dirty="0"/>
          </a:p>
          <a:p>
            <a:pPr>
              <a:buNone/>
            </a:pPr>
            <a:r>
              <a:rPr lang="en-GB" altLang="zh-CN" sz="2000" dirty="0"/>
              <a:t>           </a:t>
            </a:r>
            <a:endParaRPr lang="en-GB" altLang="zh-CN" sz="2000" dirty="0"/>
          </a:p>
          <a:p>
            <a:pPr>
              <a:buNone/>
            </a:pPr>
            <a:r>
              <a:rPr lang="en-GB" altLang="zh-CN" sz="2000" dirty="0"/>
              <a:t>                                      </a:t>
            </a:r>
            <a:endParaRPr lang="zh-CN" altLang="zh-CN" sz="2000" dirty="0"/>
          </a:p>
          <a:p>
            <a:pPr>
              <a:buNone/>
            </a:pPr>
            <a:r>
              <a:rPr lang="en-US" altLang="zh-CN" sz="2000" dirty="0"/>
              <a:t>   </a:t>
            </a:r>
            <a:endParaRPr lang="zh-CN" altLang="zh-CN" sz="2000" dirty="0"/>
          </a:p>
        </p:txBody>
      </p:sp>
      <p:sp>
        <p:nvSpPr>
          <p:cNvPr id="5222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Rectangle 2"/>
          <p:cNvSpPr/>
          <p:nvPr>
            <p:ph type="title"/>
          </p:nvPr>
        </p:nvSpPr>
        <p:spPr>
          <a:ln/>
        </p:spPr>
        <p:txBody>
          <a:bodyPr vert="horz" wrap="square" lIns="91440" tIns="45720" rIns="91440" bIns="45720" anchor="b"/>
          <a:p>
            <a:pPr eaLnBrk="1" hangingPunct="1"/>
            <a:r>
              <a:rPr lang="zh-CN" altLang="zh-CN" dirty="0"/>
              <a:t>四、政策性银行社会经济效益统计指标分析</a:t>
            </a:r>
            <a:endParaRPr lang="zh-CN" altLang="zh-CN" dirty="0"/>
          </a:p>
        </p:txBody>
      </p:sp>
      <p:sp>
        <p:nvSpPr>
          <p:cNvPr id="53251" name="Rectangle 3"/>
          <p:cNvSpPr/>
          <p:nvPr>
            <p:ph idx="1"/>
          </p:nvPr>
        </p:nvSpPr>
        <p:spPr>
          <a:xfrm>
            <a:off x="971550" y="1827213"/>
            <a:ext cx="7848600" cy="954087"/>
          </a:xfrm>
          <a:ln/>
        </p:spPr>
        <p:txBody>
          <a:bodyPr vert="horz" wrap="square" lIns="91440" tIns="45720" rIns="91440" bIns="45720" anchor="t"/>
          <a:p>
            <a:pPr eaLnBrk="1" hangingPunct="1"/>
            <a:r>
              <a:rPr lang="zh-CN" altLang="zh-CN" sz="2800" dirty="0"/>
              <a:t>（</a:t>
            </a:r>
            <a:r>
              <a:rPr lang="zh-CN" altLang="en-US" sz="2800" dirty="0"/>
              <a:t>一</a:t>
            </a:r>
            <a:r>
              <a:rPr lang="zh-CN" altLang="zh-CN" sz="2800" dirty="0"/>
              <a:t>）政策性银行宏观社会经济效益分析指标</a:t>
            </a:r>
            <a:endParaRPr lang="zh-CN" altLang="zh-CN" sz="2800" dirty="0"/>
          </a:p>
          <a:p>
            <a:pPr eaLnBrk="1" hangingPunct="1"/>
            <a:r>
              <a:rPr lang="zh-CN" altLang="zh-CN" sz="2800" dirty="0"/>
              <a:t>（二）政策性银行微观社会经济效益分析指标</a:t>
            </a:r>
            <a:endParaRPr lang="zh-CN" altLang="zh-CN" sz="2800" dirty="0"/>
          </a:p>
        </p:txBody>
      </p:sp>
      <p:sp>
        <p:nvSpPr>
          <p:cNvPr id="5325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Rectangle 2"/>
          <p:cNvSpPr/>
          <p:nvPr>
            <p:ph type="title"/>
          </p:nvPr>
        </p:nvSpPr>
        <p:spPr>
          <a:xfrm>
            <a:off x="1330325" y="1600200"/>
            <a:ext cx="7313613" cy="604838"/>
          </a:xfrm>
          <a:ln/>
        </p:spPr>
        <p:txBody>
          <a:bodyPr vert="horz" wrap="square" lIns="91440" tIns="45720" rIns="91440" bIns="45720" anchor="b"/>
          <a:p>
            <a:pPr eaLnBrk="1" hangingPunct="1"/>
            <a:r>
              <a:rPr lang="en-US" altLang="zh-CN" sz="2800" dirty="0"/>
              <a:t>(</a:t>
            </a:r>
            <a:r>
              <a:rPr lang="zh-CN" altLang="zh-CN" sz="2800" dirty="0"/>
              <a:t>一</a:t>
            </a:r>
            <a:r>
              <a:rPr lang="en-US" altLang="zh-CN" sz="2800" dirty="0"/>
              <a:t>)</a:t>
            </a:r>
            <a:r>
              <a:rPr lang="zh-CN" altLang="zh-CN" sz="2800" dirty="0"/>
              <a:t>政策性银行宏观社会经济效益分析指标</a:t>
            </a:r>
            <a:endParaRPr lang="zh-CN" altLang="zh-CN" sz="2800" dirty="0"/>
          </a:p>
        </p:txBody>
      </p:sp>
      <p:sp>
        <p:nvSpPr>
          <p:cNvPr id="5427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5427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54277" name="Object 1"/>
          <p:cNvGraphicFramePr/>
          <p:nvPr/>
        </p:nvGraphicFramePr>
        <p:xfrm>
          <a:off x="1547813" y="2924175"/>
          <a:ext cx="5535612" cy="573088"/>
        </p:xfrm>
        <a:graphic>
          <a:graphicData uri="http://schemas.openxmlformats.org/presentationml/2006/ole">
            <mc:AlternateContent xmlns:mc="http://schemas.openxmlformats.org/markup-compatibility/2006">
              <mc:Choice xmlns:v="urn:schemas-microsoft-com:vml" Requires="v">
                <p:oleObj spid="_x0000_s3085" name="" r:id="rId2" imgW="3835400" imgH="457200" progId="Equation.DSMT4">
                  <p:embed/>
                </p:oleObj>
              </mc:Choice>
              <mc:Fallback>
                <p:oleObj name="" r:id="rId2" imgW="3835400" imgH="457200" progId="Equation.DSMT4">
                  <p:embed/>
                  <p:pic>
                    <p:nvPicPr>
                      <p:cNvPr id="0" name="图片 3084"/>
                      <p:cNvPicPr/>
                      <p:nvPr/>
                    </p:nvPicPr>
                    <p:blipFill>
                      <a:blip r:embed="rId3"/>
                      <a:stretch>
                        <a:fillRect/>
                      </a:stretch>
                    </p:blipFill>
                    <p:spPr>
                      <a:xfrm>
                        <a:off x="1547813" y="2924175"/>
                        <a:ext cx="5535612" cy="573088"/>
                      </a:xfrm>
                      <a:prstGeom prst="rect">
                        <a:avLst/>
                      </a:prstGeom>
                      <a:noFill/>
                      <a:ln w="38100">
                        <a:noFill/>
                        <a:miter/>
                      </a:ln>
                    </p:spPr>
                  </p:pic>
                </p:oleObj>
              </mc:Fallback>
            </mc:AlternateContent>
          </a:graphicData>
        </a:graphic>
      </p:graphicFrame>
      <p:graphicFrame>
        <p:nvGraphicFramePr>
          <p:cNvPr id="54278" name="Object 3"/>
          <p:cNvGraphicFramePr/>
          <p:nvPr/>
        </p:nvGraphicFramePr>
        <p:xfrm>
          <a:off x="1547813" y="3859213"/>
          <a:ext cx="4691062" cy="503237"/>
        </p:xfrm>
        <a:graphic>
          <a:graphicData uri="http://schemas.openxmlformats.org/presentationml/2006/ole">
            <mc:AlternateContent xmlns:mc="http://schemas.openxmlformats.org/markup-compatibility/2006">
              <mc:Choice xmlns:v="urn:schemas-microsoft-com:vml" Requires="v">
                <p:oleObj spid="_x0000_s3081" name="" r:id="rId4" imgW="3873500" imgH="419100" progId="Equation.DSMT4">
                  <p:embed/>
                </p:oleObj>
              </mc:Choice>
              <mc:Fallback>
                <p:oleObj name="" r:id="rId4" imgW="3873500" imgH="419100" progId="Equation.DSMT4">
                  <p:embed/>
                  <p:pic>
                    <p:nvPicPr>
                      <p:cNvPr id="0" name="图片 3080"/>
                      <p:cNvPicPr/>
                      <p:nvPr/>
                    </p:nvPicPr>
                    <p:blipFill>
                      <a:blip r:embed="rId5"/>
                      <a:stretch>
                        <a:fillRect/>
                      </a:stretch>
                    </p:blipFill>
                    <p:spPr>
                      <a:xfrm>
                        <a:off x="1547813" y="3859213"/>
                        <a:ext cx="4691062" cy="503237"/>
                      </a:xfrm>
                      <a:prstGeom prst="rect">
                        <a:avLst/>
                      </a:prstGeom>
                      <a:noFill/>
                      <a:ln w="38100">
                        <a:noFill/>
                        <a:miter/>
                      </a:ln>
                    </p:spPr>
                  </p:pic>
                </p:oleObj>
              </mc:Fallback>
            </mc:AlternateContent>
          </a:graphicData>
        </a:graphic>
      </p:graphicFrame>
      <p:graphicFrame>
        <p:nvGraphicFramePr>
          <p:cNvPr id="54279" name="Object 5"/>
          <p:cNvGraphicFramePr/>
          <p:nvPr/>
        </p:nvGraphicFramePr>
        <p:xfrm>
          <a:off x="1476375" y="4724400"/>
          <a:ext cx="4176713" cy="477838"/>
        </p:xfrm>
        <a:graphic>
          <a:graphicData uri="http://schemas.openxmlformats.org/presentationml/2006/ole">
            <mc:AlternateContent xmlns:mc="http://schemas.openxmlformats.org/markup-compatibility/2006">
              <mc:Choice xmlns:v="urn:schemas-microsoft-com:vml" Requires="v">
                <p:oleObj spid="_x0000_s3082" name="" r:id="rId6" imgW="3721100" imgH="419100" progId="Equation.DSMT4">
                  <p:embed/>
                </p:oleObj>
              </mc:Choice>
              <mc:Fallback>
                <p:oleObj name="" r:id="rId6" imgW="3721100" imgH="419100" progId="Equation.DSMT4">
                  <p:embed/>
                  <p:pic>
                    <p:nvPicPr>
                      <p:cNvPr id="0" name="图片 3081"/>
                      <p:cNvPicPr/>
                      <p:nvPr/>
                    </p:nvPicPr>
                    <p:blipFill>
                      <a:blip r:embed="rId7"/>
                      <a:stretch>
                        <a:fillRect/>
                      </a:stretch>
                    </p:blipFill>
                    <p:spPr>
                      <a:xfrm>
                        <a:off x="1476375" y="4724400"/>
                        <a:ext cx="4176713" cy="477838"/>
                      </a:xfrm>
                      <a:prstGeom prst="rect">
                        <a:avLst/>
                      </a:prstGeom>
                      <a:noFill/>
                      <a:ln w="38100">
                        <a:noFill/>
                        <a:miter/>
                      </a:ln>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4" name="Rectangle 2"/>
          <p:cNvSpPr/>
          <p:nvPr>
            <p:ph type="title"/>
          </p:nvPr>
        </p:nvSpPr>
        <p:spPr>
          <a:ln/>
        </p:spPr>
        <p:txBody>
          <a:bodyPr vert="horz" wrap="square" lIns="91440" tIns="45720" rIns="91440" bIns="45720" anchor="b"/>
          <a:p>
            <a:pPr eaLnBrk="1" hangingPunct="1"/>
            <a:r>
              <a:rPr lang="zh-CN" altLang="zh-CN" dirty="0"/>
              <a:t>第一节</a:t>
            </a:r>
            <a:r>
              <a:rPr lang="en-US" altLang="zh-CN" dirty="0"/>
              <a:t>  </a:t>
            </a:r>
            <a:r>
              <a:rPr lang="zh-CN" altLang="zh-CN" dirty="0"/>
              <a:t>政策性银行概述</a:t>
            </a:r>
            <a:endParaRPr lang="zh-CN" altLang="zh-CN" dirty="0"/>
          </a:p>
        </p:txBody>
      </p:sp>
      <p:sp>
        <p:nvSpPr>
          <p:cNvPr id="18435" name="Rectangle 3"/>
          <p:cNvSpPr/>
          <p:nvPr>
            <p:ph idx="1"/>
          </p:nvPr>
        </p:nvSpPr>
        <p:spPr>
          <a:ln/>
        </p:spPr>
        <p:txBody>
          <a:bodyPr vert="horz" wrap="square" lIns="91440" tIns="45720" rIns="91440" bIns="45720" anchor="t"/>
          <a:p>
            <a:pPr eaLnBrk="1" hangingPunct="1"/>
            <a:r>
              <a:rPr lang="zh-CN" altLang="zh-CN" dirty="0"/>
              <a:t>一、政策性银行的概念</a:t>
            </a:r>
            <a:endParaRPr lang="zh-CN" altLang="zh-CN" dirty="0"/>
          </a:p>
          <a:p>
            <a:pPr eaLnBrk="1" hangingPunct="1"/>
            <a:r>
              <a:rPr lang="zh-CN" altLang="zh-CN" dirty="0"/>
              <a:t>二、政策性银行的性质</a:t>
            </a:r>
            <a:endParaRPr lang="zh-CN" altLang="zh-CN" dirty="0"/>
          </a:p>
          <a:p>
            <a:pPr eaLnBrk="1" hangingPunct="1"/>
            <a:r>
              <a:rPr lang="zh-CN" altLang="zh-CN" dirty="0"/>
              <a:t>三、政策性银行的职能</a:t>
            </a:r>
            <a:endParaRPr lang="zh-CN" altLang="zh-CN" dirty="0"/>
          </a:p>
          <a:p>
            <a:pPr eaLnBrk="1" hangingPunct="1"/>
            <a:r>
              <a:rPr lang="zh-CN" altLang="zh-CN" dirty="0"/>
              <a:t>四、我国的政策性银行</a:t>
            </a:r>
            <a:endParaRPr lang="zh-CN" altLang="zh-CN" dirty="0"/>
          </a:p>
        </p:txBody>
      </p:sp>
      <p:sp>
        <p:nvSpPr>
          <p:cNvPr id="1843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Rectangle 2"/>
          <p:cNvSpPr/>
          <p:nvPr>
            <p:ph type="title"/>
          </p:nvPr>
        </p:nvSpPr>
        <p:spPr>
          <a:xfrm>
            <a:off x="1111250" y="1595438"/>
            <a:ext cx="7313613" cy="419100"/>
          </a:xfrm>
          <a:ln/>
        </p:spPr>
        <p:txBody>
          <a:bodyPr vert="horz" wrap="square" lIns="91440" tIns="45720" rIns="91440" bIns="45720" anchor="b"/>
          <a:p>
            <a:pPr eaLnBrk="1" hangingPunct="1"/>
            <a:r>
              <a:rPr lang="zh-CN" altLang="zh-CN" sz="2400" dirty="0"/>
              <a:t>（二）政策性银行微观社会经济效益分析指标</a:t>
            </a:r>
            <a:endParaRPr lang="zh-CN" altLang="zh-CN" sz="2400" dirty="0"/>
          </a:p>
        </p:txBody>
      </p:sp>
      <p:sp>
        <p:nvSpPr>
          <p:cNvPr id="55299" name="Rectangle 3"/>
          <p:cNvSpPr/>
          <p:nvPr>
            <p:ph idx="1"/>
          </p:nvPr>
        </p:nvSpPr>
        <p:spPr>
          <a:xfrm>
            <a:off x="1311275" y="1978025"/>
            <a:ext cx="7313613" cy="4114800"/>
          </a:xfrm>
          <a:ln/>
        </p:spPr>
        <p:txBody>
          <a:bodyPr vert="horz" wrap="square" lIns="91440" tIns="45720" rIns="91440" bIns="45720" anchor="t"/>
          <a:p>
            <a:pPr eaLnBrk="1" hangingPunct="1"/>
            <a:r>
              <a:rPr lang="en-GB" altLang="zh-CN" sz="2400" dirty="0"/>
              <a:t>1</a:t>
            </a:r>
            <a:r>
              <a:rPr lang="zh-CN" altLang="zh-CN" sz="2400" dirty="0"/>
              <a:t>．固定资金贷款新增销售率</a:t>
            </a:r>
            <a:endParaRPr lang="en-US" altLang="zh-CN" sz="2400" dirty="0"/>
          </a:p>
          <a:p>
            <a:pPr eaLnBrk="1" hangingPunct="1"/>
            <a:endParaRPr lang="zh-CN" altLang="zh-CN" sz="2400" dirty="0"/>
          </a:p>
          <a:p>
            <a:pPr eaLnBrk="1" hangingPunct="1"/>
            <a:endParaRPr lang="zh-CN" altLang="zh-CN" sz="2400" dirty="0"/>
          </a:p>
        </p:txBody>
      </p:sp>
      <p:sp>
        <p:nvSpPr>
          <p:cNvPr id="5530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55301"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55302" name="Object 1"/>
          <p:cNvGraphicFramePr/>
          <p:nvPr/>
        </p:nvGraphicFramePr>
        <p:xfrm>
          <a:off x="1763713" y="2492375"/>
          <a:ext cx="5448300" cy="720725"/>
        </p:xfrm>
        <a:graphic>
          <a:graphicData uri="http://schemas.openxmlformats.org/presentationml/2006/ole">
            <mc:AlternateContent xmlns:mc="http://schemas.openxmlformats.org/markup-compatibility/2006">
              <mc:Choice xmlns:v="urn:schemas-microsoft-com:vml" Requires="v">
                <p:oleObj spid="_x0000_s3084" name="" r:id="rId2" imgW="3429000" imgH="457200" progId="Equation.DSMT4">
                  <p:embed/>
                </p:oleObj>
              </mc:Choice>
              <mc:Fallback>
                <p:oleObj name="" r:id="rId2" imgW="3429000" imgH="457200" progId="Equation.DSMT4">
                  <p:embed/>
                  <p:pic>
                    <p:nvPicPr>
                      <p:cNvPr id="0" name="图片 3083"/>
                      <p:cNvPicPr/>
                      <p:nvPr/>
                    </p:nvPicPr>
                    <p:blipFill>
                      <a:blip r:embed="rId3"/>
                      <a:stretch>
                        <a:fillRect/>
                      </a:stretch>
                    </p:blipFill>
                    <p:spPr>
                      <a:xfrm>
                        <a:off x="1763713" y="2492375"/>
                        <a:ext cx="5448300" cy="720725"/>
                      </a:xfrm>
                      <a:prstGeom prst="rect">
                        <a:avLst/>
                      </a:prstGeom>
                      <a:noFill/>
                      <a:ln w="38100">
                        <a:noFill/>
                        <a:miter/>
                      </a:ln>
                    </p:spPr>
                  </p:pic>
                </p:oleObj>
              </mc:Fallback>
            </mc:AlternateContent>
          </a:graphicData>
        </a:graphic>
      </p:graphicFrame>
      <p:sp>
        <p:nvSpPr>
          <p:cNvPr id="7" name="Rectangle 3"/>
          <p:cNvSpPr txBox="1">
            <a:spLocks noChangeArrowheads="1"/>
          </p:cNvSpPr>
          <p:nvPr/>
        </p:nvSpPr>
        <p:spPr bwMode="auto">
          <a:xfrm>
            <a:off x="1476375" y="3213100"/>
            <a:ext cx="7313613"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r>
              <a:rPr kumimoji="0" lang="en-GB" altLang="zh-CN" sz="2000" b="0" i="0" u="none" strike="noStrike" kern="0" cap="none" spc="0" normalizeH="0" baseline="0" noProof="0" dirty="0" smtClean="0">
                <a:ln>
                  <a:noFill/>
                </a:ln>
                <a:solidFill>
                  <a:schemeClr val="tx1"/>
                </a:solidFill>
                <a:effectLst/>
                <a:uLnTx/>
                <a:uFillTx/>
                <a:latin typeface="+mn-lt"/>
                <a:ea typeface="+mn-ea"/>
                <a:cs typeface="+mn-cs"/>
              </a:rPr>
              <a:t>2</a:t>
            </a:r>
            <a:r>
              <a:rPr kumimoji="0" lang="zh-CN" altLang="zh-CN" sz="2000" b="0" i="0" u="none" strike="noStrike" kern="0" cap="none" spc="0" normalizeH="0" baseline="0" noProof="0" dirty="0" smtClean="0">
                <a:ln>
                  <a:noFill/>
                </a:ln>
                <a:solidFill>
                  <a:schemeClr val="tx1"/>
                </a:solidFill>
                <a:effectLst/>
                <a:uLnTx/>
                <a:uFillTx/>
                <a:latin typeface="+mn-lt"/>
                <a:ea typeface="+mn-ea"/>
                <a:cs typeface="+mn-cs"/>
              </a:rPr>
              <a:t>．固定资金贷款新增盈利率</a:t>
            </a:r>
            <a:endParaRPr kumimoji="0" lang="en-US" altLang="zh-CN"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zh-CN" sz="2000" b="0" i="0" u="none" strike="noStrike" kern="0" cap="none" spc="0" normalizeH="0" baseline="0" noProof="0" dirty="0" smtClean="0">
              <a:ln>
                <a:noFill/>
              </a:ln>
              <a:solidFill>
                <a:schemeClr val="tx1"/>
              </a:solidFill>
              <a:effectLst/>
              <a:uLnTx/>
              <a:uFillTx/>
              <a:latin typeface="+mn-lt"/>
              <a:ea typeface="+mn-ea"/>
              <a:cs typeface="+mn-cs"/>
            </a:endParaRPr>
          </a:p>
        </p:txBody>
      </p:sp>
      <p:graphicFrame>
        <p:nvGraphicFramePr>
          <p:cNvPr id="55304" name="Object 1"/>
          <p:cNvGraphicFramePr/>
          <p:nvPr/>
        </p:nvGraphicFramePr>
        <p:xfrm>
          <a:off x="1619250" y="3792538"/>
          <a:ext cx="6697663" cy="865187"/>
        </p:xfrm>
        <a:graphic>
          <a:graphicData uri="http://schemas.openxmlformats.org/presentationml/2006/ole">
            <mc:AlternateContent xmlns:mc="http://schemas.openxmlformats.org/markup-compatibility/2006">
              <mc:Choice xmlns:v="urn:schemas-microsoft-com:vml" Requires="v">
                <p:oleObj spid="_x0000_s3083" name="" r:id="rId4" imgW="3263900" imgH="457200" progId="Equation.DSMT4">
                  <p:embed/>
                </p:oleObj>
              </mc:Choice>
              <mc:Fallback>
                <p:oleObj name="" r:id="rId4" imgW="3263900" imgH="457200" progId="Equation.DSMT4">
                  <p:embed/>
                  <p:pic>
                    <p:nvPicPr>
                      <p:cNvPr id="0" name="图片 3082"/>
                      <p:cNvPicPr/>
                      <p:nvPr/>
                    </p:nvPicPr>
                    <p:blipFill>
                      <a:blip r:embed="rId5"/>
                      <a:stretch>
                        <a:fillRect/>
                      </a:stretch>
                    </p:blipFill>
                    <p:spPr>
                      <a:xfrm>
                        <a:off x="1619250" y="3792538"/>
                        <a:ext cx="6697663" cy="865187"/>
                      </a:xfrm>
                      <a:prstGeom prst="rect">
                        <a:avLst/>
                      </a:prstGeom>
                      <a:noFill/>
                      <a:ln w="38100">
                        <a:noFill/>
                        <a:miter/>
                      </a:ln>
                    </p:spPr>
                  </p:pic>
                </p:oleObj>
              </mc:Fallback>
            </mc:AlternateContent>
          </a:graphicData>
        </a:graphic>
      </p:graphicFrame>
      <p:sp>
        <p:nvSpPr>
          <p:cNvPr id="9" name="Rectangle 3"/>
          <p:cNvSpPr txBox="1">
            <a:spLocks noChangeArrowheads="1"/>
          </p:cNvSpPr>
          <p:nvPr/>
        </p:nvSpPr>
        <p:spPr bwMode="auto">
          <a:xfrm>
            <a:off x="1619250" y="4606925"/>
            <a:ext cx="7313613"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r>
              <a:rPr kumimoji="0" lang="en-GB" altLang="zh-CN" sz="2000" b="1" i="0" u="none" strike="noStrike" kern="0" cap="none" spc="0" normalizeH="0" baseline="0" noProof="0" dirty="0" smtClean="0">
                <a:ln>
                  <a:noFill/>
                </a:ln>
                <a:solidFill>
                  <a:schemeClr val="tx1"/>
                </a:solidFill>
                <a:effectLst/>
                <a:uLnTx/>
                <a:uFillTx/>
                <a:latin typeface="+mn-lt"/>
                <a:ea typeface="+mn-ea"/>
                <a:cs typeface="+mn-cs"/>
              </a:rPr>
              <a:t>3</a:t>
            </a:r>
            <a:r>
              <a:rPr kumimoji="0" lang="zh-CN" altLang="zh-CN" sz="2000" b="1" i="0" u="none" strike="noStrike" kern="0" cap="none" spc="0" normalizeH="0" baseline="0" noProof="0" dirty="0" smtClean="0">
                <a:ln>
                  <a:noFill/>
                </a:ln>
                <a:solidFill>
                  <a:schemeClr val="tx1"/>
                </a:solidFill>
                <a:effectLst/>
                <a:uLnTx/>
                <a:uFillTx/>
                <a:latin typeface="+mn-lt"/>
                <a:ea typeface="+mn-ea"/>
                <a:cs typeface="+mn-cs"/>
              </a:rPr>
              <a:t>．固定资金贷款周转率</a:t>
            </a:r>
            <a:endParaRPr kumimoji="0" lang="zh-CN" altLang="zh-CN" sz="20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zh-CN" sz="2000" b="0" i="0" u="none" strike="noStrike" kern="0" cap="none" spc="0" normalizeH="0" baseline="0" noProof="0" dirty="0" smtClean="0">
              <a:ln>
                <a:noFill/>
              </a:ln>
              <a:solidFill>
                <a:schemeClr val="tx1"/>
              </a:solidFill>
              <a:effectLst/>
              <a:uLnTx/>
              <a:uFillTx/>
              <a:latin typeface="+mn-lt"/>
              <a:ea typeface="+mn-ea"/>
              <a:cs typeface="+mn-cs"/>
            </a:endParaRPr>
          </a:p>
        </p:txBody>
      </p:sp>
      <p:graphicFrame>
        <p:nvGraphicFramePr>
          <p:cNvPr id="55306" name="Object 3"/>
          <p:cNvGraphicFramePr/>
          <p:nvPr/>
        </p:nvGraphicFramePr>
        <p:xfrm>
          <a:off x="1619250" y="5284788"/>
          <a:ext cx="5138738" cy="647700"/>
        </p:xfrm>
        <a:graphic>
          <a:graphicData uri="http://schemas.openxmlformats.org/presentationml/2006/ole">
            <mc:AlternateContent xmlns:mc="http://schemas.openxmlformats.org/markup-compatibility/2006">
              <mc:Choice xmlns:v="urn:schemas-microsoft-com:vml" Requires="v">
                <p:oleObj spid="_x0000_s3080" name="" r:id="rId6" imgW="3543300" imgH="457200" progId="Equation.DSMT4">
                  <p:embed/>
                </p:oleObj>
              </mc:Choice>
              <mc:Fallback>
                <p:oleObj name="" r:id="rId6" imgW="3543300" imgH="457200" progId="Equation.DSMT4">
                  <p:embed/>
                  <p:pic>
                    <p:nvPicPr>
                      <p:cNvPr id="0" name="图片 3079"/>
                      <p:cNvPicPr/>
                      <p:nvPr/>
                    </p:nvPicPr>
                    <p:blipFill>
                      <a:blip r:embed="rId7"/>
                      <a:stretch>
                        <a:fillRect/>
                      </a:stretch>
                    </p:blipFill>
                    <p:spPr>
                      <a:xfrm>
                        <a:off x="1619250" y="5284788"/>
                        <a:ext cx="5138738" cy="647700"/>
                      </a:xfrm>
                      <a:prstGeom prst="rect">
                        <a:avLst/>
                      </a:prstGeom>
                      <a:noFill/>
                      <a:ln w="38100">
                        <a:noFill/>
                        <a:miter/>
                      </a:ln>
                    </p:spPr>
                  </p:pic>
                </p:oleObj>
              </mc:Fallback>
            </mc:AlternateContent>
          </a:graphicData>
        </a:graphic>
      </p:graphicFrame>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Rectangle 3"/>
          <p:cNvSpPr/>
          <p:nvPr>
            <p:ph idx="1"/>
          </p:nvPr>
        </p:nvSpPr>
        <p:spPr>
          <a:xfrm>
            <a:off x="1371600" y="1746250"/>
            <a:ext cx="7313613" cy="530225"/>
          </a:xfrm>
          <a:ln/>
        </p:spPr>
        <p:txBody>
          <a:bodyPr vert="horz" wrap="square" lIns="91440" tIns="45720" rIns="91440" bIns="45720" anchor="t"/>
          <a:p>
            <a:r>
              <a:rPr lang="en-GB" altLang="zh-CN" sz="2400" b="1" dirty="0"/>
              <a:t>4</a:t>
            </a:r>
            <a:r>
              <a:rPr lang="zh-CN" altLang="zh-CN" sz="2400" b="1" dirty="0"/>
              <a:t>．流动资金贷款产值率</a:t>
            </a:r>
            <a:endParaRPr lang="zh-CN" altLang="zh-CN" sz="2400" dirty="0"/>
          </a:p>
        </p:txBody>
      </p:sp>
      <p:sp>
        <p:nvSpPr>
          <p:cNvPr id="56323" name="AutoShape 4">
            <a:hlinkClick r:id="rId1" action="ppaction://hlinksldjump"/>
          </p:cNvPr>
          <p:cNvSpPr/>
          <p:nvPr/>
        </p:nvSpPr>
        <p:spPr>
          <a:xfrm>
            <a:off x="8316913" y="649763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5632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5632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5632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56327" name="Object 3"/>
          <p:cNvGraphicFramePr/>
          <p:nvPr/>
        </p:nvGraphicFramePr>
        <p:xfrm>
          <a:off x="1763713" y="2405063"/>
          <a:ext cx="5365750" cy="792162"/>
        </p:xfrm>
        <a:graphic>
          <a:graphicData uri="http://schemas.openxmlformats.org/presentationml/2006/ole">
            <mc:AlternateContent xmlns:mc="http://schemas.openxmlformats.org/markup-compatibility/2006">
              <mc:Choice xmlns:v="urn:schemas-microsoft-com:vml" Requires="v">
                <p:oleObj spid="_x0000_s3077" name="" r:id="rId2" imgW="3098800" imgH="457200" progId="Equation.DSMT4">
                  <p:embed/>
                </p:oleObj>
              </mc:Choice>
              <mc:Fallback>
                <p:oleObj name="" r:id="rId2" imgW="3098800" imgH="457200" progId="Equation.DSMT4">
                  <p:embed/>
                  <p:pic>
                    <p:nvPicPr>
                      <p:cNvPr id="0" name="图片 3076"/>
                      <p:cNvPicPr/>
                      <p:nvPr/>
                    </p:nvPicPr>
                    <p:blipFill>
                      <a:blip r:embed="rId3"/>
                      <a:stretch>
                        <a:fillRect/>
                      </a:stretch>
                    </p:blipFill>
                    <p:spPr>
                      <a:xfrm>
                        <a:off x="1763713" y="2405063"/>
                        <a:ext cx="5365750" cy="792162"/>
                      </a:xfrm>
                      <a:prstGeom prst="rect">
                        <a:avLst/>
                      </a:prstGeom>
                      <a:noFill/>
                      <a:ln w="38100">
                        <a:noFill/>
                        <a:miter/>
                      </a:ln>
                    </p:spPr>
                  </p:pic>
                </p:oleObj>
              </mc:Fallback>
            </mc:AlternateContent>
          </a:graphicData>
        </a:graphic>
      </p:graphicFrame>
      <p:sp>
        <p:nvSpPr>
          <p:cNvPr id="9" name="Rectangle 3"/>
          <p:cNvSpPr txBox="1">
            <a:spLocks noChangeArrowheads="1"/>
          </p:cNvSpPr>
          <p:nvPr/>
        </p:nvSpPr>
        <p:spPr bwMode="auto">
          <a:xfrm>
            <a:off x="1514475" y="3124200"/>
            <a:ext cx="7313613"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r>
              <a:rPr kumimoji="0" lang="en-GB" altLang="zh-CN" sz="2400" b="1" i="0" u="none" strike="noStrike" kern="0" cap="none" spc="0" normalizeH="0" baseline="0" noProof="0" dirty="0" smtClean="0">
                <a:ln>
                  <a:noFill/>
                </a:ln>
                <a:solidFill>
                  <a:schemeClr val="tx1"/>
                </a:solidFill>
                <a:effectLst/>
                <a:uLnTx/>
                <a:uFillTx/>
                <a:latin typeface="+mn-lt"/>
                <a:ea typeface="+mn-ea"/>
                <a:cs typeface="+mn-cs"/>
              </a:rPr>
              <a:t>5</a:t>
            </a:r>
            <a:r>
              <a:rPr kumimoji="0" lang="zh-CN" altLang="zh-CN" sz="2400" b="1" i="0" u="none" strike="noStrike" kern="0" cap="none" spc="0" normalizeH="0" baseline="0" noProof="0" dirty="0" smtClean="0">
                <a:ln>
                  <a:noFill/>
                </a:ln>
                <a:solidFill>
                  <a:schemeClr val="tx1"/>
                </a:solidFill>
                <a:effectLst/>
                <a:uLnTx/>
                <a:uFillTx/>
                <a:latin typeface="+mn-lt"/>
                <a:ea typeface="+mn-ea"/>
                <a:cs typeface="+mn-cs"/>
              </a:rPr>
              <a:t>．流动资金贷款销售率</a:t>
            </a:r>
            <a:endParaRPr kumimoji="0" lang="zh-CN" altLang="zh-CN" sz="2400" b="1"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en-US" altLang="zh-CN"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   </a:t>
            </a:r>
            <a:endParaRPr kumimoji="0" lang="en-US" altLang="zh-CN"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zh-CN" sz="2400" b="0" i="0" u="none" strike="noStrike" kern="0" cap="none" spc="0" normalizeH="0" baseline="0" noProof="0" dirty="0" smtClean="0">
              <a:ln>
                <a:noFill/>
              </a:ln>
              <a:solidFill>
                <a:schemeClr val="tx1"/>
              </a:solidFill>
              <a:effectLst/>
              <a:uLnTx/>
              <a:uFillTx/>
              <a:latin typeface="+mn-lt"/>
              <a:ea typeface="+mn-ea"/>
              <a:cs typeface="+mn-cs"/>
            </a:endParaRPr>
          </a:p>
        </p:txBody>
      </p:sp>
      <p:graphicFrame>
        <p:nvGraphicFramePr>
          <p:cNvPr id="56329" name="Object 4"/>
          <p:cNvGraphicFramePr/>
          <p:nvPr/>
        </p:nvGraphicFramePr>
        <p:xfrm>
          <a:off x="1835150" y="3789363"/>
          <a:ext cx="4649788" cy="647700"/>
        </p:xfrm>
        <a:graphic>
          <a:graphicData uri="http://schemas.openxmlformats.org/presentationml/2006/ole">
            <mc:AlternateContent xmlns:mc="http://schemas.openxmlformats.org/markup-compatibility/2006">
              <mc:Choice xmlns:v="urn:schemas-microsoft-com:vml" Requires="v">
                <p:oleObj spid="_x0000_s3078" name="" r:id="rId4" imgW="3289300" imgH="457200" progId="Equation.DSMT4">
                  <p:embed/>
                </p:oleObj>
              </mc:Choice>
              <mc:Fallback>
                <p:oleObj name="" r:id="rId4" imgW="3289300" imgH="457200" progId="Equation.DSMT4">
                  <p:embed/>
                  <p:pic>
                    <p:nvPicPr>
                      <p:cNvPr id="0" name="图片 3077"/>
                      <p:cNvPicPr/>
                      <p:nvPr/>
                    </p:nvPicPr>
                    <p:blipFill>
                      <a:blip r:embed="rId5"/>
                      <a:stretch>
                        <a:fillRect/>
                      </a:stretch>
                    </p:blipFill>
                    <p:spPr>
                      <a:xfrm>
                        <a:off x="1835150" y="3789363"/>
                        <a:ext cx="4649788" cy="647700"/>
                      </a:xfrm>
                      <a:prstGeom prst="rect">
                        <a:avLst/>
                      </a:prstGeom>
                      <a:noFill/>
                      <a:ln w="38100">
                        <a:noFill/>
                        <a:miter/>
                      </a:ln>
                    </p:spPr>
                  </p:pic>
                </p:oleObj>
              </mc:Fallback>
            </mc:AlternateContent>
          </a:graphicData>
        </a:graphic>
      </p:graphicFrame>
      <p:sp>
        <p:nvSpPr>
          <p:cNvPr id="56330" name="标题 1"/>
          <p:cNvSpPr>
            <a:spLocks noGrp="1"/>
          </p:cNvSpPr>
          <p:nvPr>
            <p:ph type="title"/>
          </p:nvPr>
        </p:nvSpPr>
        <p:spPr>
          <a:ln/>
        </p:spPr>
        <p:txBody>
          <a:bodyPr vert="horz" wrap="square" lIns="91440" tIns="45720" rIns="91440" bIns="45720" anchor="b"/>
          <a:p>
            <a:pPr>
              <a:buNone/>
            </a:pPr>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Rectangle 2"/>
          <p:cNvSpPr/>
          <p:nvPr>
            <p:ph type="title"/>
          </p:nvPr>
        </p:nvSpPr>
        <p:spPr>
          <a:ln/>
        </p:spPr>
        <p:txBody>
          <a:bodyPr vert="horz" wrap="square" lIns="91440" tIns="45720" rIns="91440" bIns="45720" anchor="b"/>
          <a:p>
            <a:pPr eaLnBrk="1" hangingPunct="1"/>
            <a:r>
              <a:rPr lang="zh-CN" altLang="zh-CN" dirty="0"/>
              <a:t>第四节</a:t>
            </a:r>
            <a:r>
              <a:rPr lang="en-US" altLang="zh-CN" dirty="0"/>
              <a:t>  </a:t>
            </a:r>
            <a:r>
              <a:rPr lang="zh-CN" altLang="zh-CN" dirty="0"/>
              <a:t>政策性银行的现金流量统计</a:t>
            </a:r>
            <a:endParaRPr lang="zh-CN" altLang="zh-CN" dirty="0"/>
          </a:p>
        </p:txBody>
      </p:sp>
      <p:sp>
        <p:nvSpPr>
          <p:cNvPr id="57347" name="Rectangle 3"/>
          <p:cNvSpPr/>
          <p:nvPr>
            <p:ph idx="1"/>
          </p:nvPr>
        </p:nvSpPr>
        <p:spPr>
          <a:ln/>
        </p:spPr>
        <p:txBody>
          <a:bodyPr vert="horz" wrap="square" lIns="91440" tIns="45720" rIns="91440" bIns="45720" anchor="t"/>
          <a:p>
            <a:pPr eaLnBrk="1" hangingPunct="1"/>
            <a:r>
              <a:rPr lang="zh-CN" altLang="zh-CN" dirty="0"/>
              <a:t>一、现金流量表的概念及作用</a:t>
            </a:r>
            <a:endParaRPr lang="zh-CN" altLang="zh-CN" dirty="0"/>
          </a:p>
          <a:p>
            <a:pPr eaLnBrk="1" hangingPunct="1"/>
            <a:r>
              <a:rPr lang="zh-CN" altLang="zh-CN" dirty="0"/>
              <a:t>二、政策性银行的现金流量统计指标</a:t>
            </a:r>
            <a:endParaRPr lang="zh-CN" altLang="zh-CN" dirty="0"/>
          </a:p>
          <a:p>
            <a:pPr eaLnBrk="1" hangingPunct="1"/>
            <a:r>
              <a:rPr lang="zh-CN" altLang="zh-CN" dirty="0"/>
              <a:t>三、政策性银行现金流量统计指标分析</a:t>
            </a:r>
            <a:endParaRPr lang="zh-CN" altLang="zh-CN" dirty="0"/>
          </a:p>
        </p:txBody>
      </p:sp>
      <p:sp>
        <p:nvSpPr>
          <p:cNvPr id="5734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Rectangle 2"/>
          <p:cNvSpPr/>
          <p:nvPr>
            <p:ph type="title"/>
          </p:nvPr>
        </p:nvSpPr>
        <p:spPr>
          <a:ln/>
        </p:spPr>
        <p:txBody>
          <a:bodyPr vert="horz" wrap="square" lIns="91440" tIns="45720" rIns="91440" bIns="45720" anchor="b"/>
          <a:p>
            <a:pPr eaLnBrk="1" hangingPunct="1"/>
            <a:r>
              <a:rPr lang="zh-CN" altLang="zh-CN" dirty="0"/>
              <a:t>一、现金流量表的概念及作用</a:t>
            </a:r>
            <a:endParaRPr lang="zh-CN" altLang="zh-CN" dirty="0"/>
          </a:p>
        </p:txBody>
      </p:sp>
      <p:sp>
        <p:nvSpPr>
          <p:cNvPr id="58371" name="Rectangle 3"/>
          <p:cNvSpPr/>
          <p:nvPr>
            <p:ph idx="1"/>
          </p:nvPr>
        </p:nvSpPr>
        <p:spPr>
          <a:ln/>
        </p:spPr>
        <p:txBody>
          <a:bodyPr vert="horz" wrap="square" lIns="91440" tIns="45720" rIns="91440" bIns="45720" anchor="t"/>
          <a:p>
            <a:r>
              <a:rPr lang="zh-CN" altLang="zh-CN" sz="2400" dirty="0"/>
              <a:t>现金流量表又称为现金流动表，是反映银行在一定时期内（月、季、年）现金流入流出及其平衡状态的报表。</a:t>
            </a:r>
            <a:endParaRPr lang="en-US" altLang="zh-CN" sz="2400" dirty="0"/>
          </a:p>
          <a:p>
            <a:r>
              <a:rPr lang="zh-CN" altLang="zh-CN" sz="2400" dirty="0"/>
              <a:t>政策性银行通过编制现金流量表，能够说明在一定期间内的现金流入和流出的原因；能够表明其偿债能力；能够分析其未来获取现金的能力；能够分析其投资和理财活动对经营成果和财务状况的影响；能够提供不涉及现金的投资和筹资活动的信息等。</a:t>
            </a:r>
            <a:endParaRPr lang="zh-CN" altLang="zh-CN" sz="2400" dirty="0"/>
          </a:p>
          <a:p>
            <a:endParaRPr lang="zh-CN" altLang="zh-CN" sz="2400" dirty="0"/>
          </a:p>
        </p:txBody>
      </p:sp>
      <p:sp>
        <p:nvSpPr>
          <p:cNvPr id="5837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Rectangle 2"/>
          <p:cNvSpPr/>
          <p:nvPr>
            <p:ph type="title"/>
          </p:nvPr>
        </p:nvSpPr>
        <p:spPr>
          <a:xfrm>
            <a:off x="1187450" y="301625"/>
            <a:ext cx="7632700" cy="1143000"/>
          </a:xfrm>
          <a:ln/>
        </p:spPr>
        <p:txBody>
          <a:bodyPr vert="horz" wrap="square" lIns="91440" tIns="45720" rIns="91440" bIns="45720" anchor="b"/>
          <a:p>
            <a:pPr eaLnBrk="1" hangingPunct="1"/>
            <a:r>
              <a:rPr lang="zh-CN" altLang="zh-CN" dirty="0"/>
              <a:t>二、政策性银行的现金流量统计指标</a:t>
            </a:r>
            <a:endParaRPr lang="zh-CN" altLang="zh-CN" dirty="0"/>
          </a:p>
        </p:txBody>
      </p:sp>
      <p:sp>
        <p:nvSpPr>
          <p:cNvPr id="59395" name="Rectangle 3"/>
          <p:cNvSpPr/>
          <p:nvPr>
            <p:ph idx="1"/>
          </p:nvPr>
        </p:nvSpPr>
        <p:spPr>
          <a:xfrm>
            <a:off x="827088" y="1827213"/>
            <a:ext cx="7856537" cy="4481512"/>
          </a:xfrm>
          <a:ln/>
        </p:spPr>
        <p:txBody>
          <a:bodyPr vert="horz" wrap="square" lIns="91440" tIns="45720" rIns="91440" bIns="45720" anchor="t"/>
          <a:p>
            <a:r>
              <a:rPr lang="zh-CN" altLang="zh-CN" sz="2000" dirty="0"/>
              <a:t>所有现金流量要素的变化都可能引起现金流量的变化，凡除现金以外的资产项目的增加，都代表着现金流出，反之则代表现金流入；凡负债与所有者权益项目的增加，就代表这现金流入，反之则代表现金流出。现金流量表就是根据这些项目的变动数据以及损益表的有关资料编制而成的。</a:t>
            </a:r>
            <a:endParaRPr lang="en-US" altLang="zh-CN" sz="2000" dirty="0"/>
          </a:p>
          <a:p>
            <a:r>
              <a:rPr lang="en-US" altLang="zh-CN" sz="2000" dirty="0"/>
              <a:t> </a:t>
            </a:r>
            <a:r>
              <a:rPr lang="zh-CN" altLang="zh-CN" sz="2000" dirty="0"/>
              <a:t>根据对经营活动现金流量的反映方式不同，可以将现金流量的编制方法分为直接法和间接法两种。间接法下编制现金流量表时，对于经营活动产生的现金流量的确认，是以本期净利润为起点，经过对有关项目的调整而间接得出；直接法下编制现金流量表时，对经营活动中现金流量的确认，是以本期营业收入为起点，直接用营业现金收入减去支付现金的经营支出而得出。</a:t>
            </a:r>
            <a:endParaRPr lang="zh-CN" altLang="zh-CN" sz="2000" dirty="0"/>
          </a:p>
        </p:txBody>
      </p:sp>
      <p:sp>
        <p:nvSpPr>
          <p:cNvPr id="5939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Rectangle 2"/>
          <p:cNvSpPr/>
          <p:nvPr>
            <p:ph type="title"/>
          </p:nvPr>
        </p:nvSpPr>
        <p:spPr>
          <a:xfrm>
            <a:off x="1370013" y="765175"/>
            <a:ext cx="7313612" cy="566738"/>
          </a:xfrm>
          <a:ln/>
        </p:spPr>
        <p:txBody>
          <a:bodyPr vert="horz" wrap="square" lIns="91440" tIns="45720" rIns="91440" bIns="45720" anchor="b"/>
          <a:p>
            <a:pPr eaLnBrk="1" hangingPunct="1"/>
            <a:r>
              <a:rPr lang="zh-CN" altLang="zh-CN" sz="3200" dirty="0"/>
              <a:t>二、政策性银行的现金流量统计指标</a:t>
            </a:r>
            <a:endParaRPr lang="zh-CN" altLang="zh-CN" sz="3200" dirty="0"/>
          </a:p>
        </p:txBody>
      </p:sp>
      <p:sp>
        <p:nvSpPr>
          <p:cNvPr id="60419"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6" name="表格 5"/>
          <p:cNvGraphicFramePr>
            <a:graphicFrameLocks noGrp="1"/>
          </p:cNvGraphicFramePr>
          <p:nvPr/>
        </p:nvGraphicFramePr>
        <p:xfrm>
          <a:off x="1182688" y="1920875"/>
          <a:ext cx="7345363" cy="4937125"/>
        </p:xfrm>
        <a:graphic>
          <a:graphicData uri="http://schemas.openxmlformats.org/drawingml/2006/table">
            <a:tbl>
              <a:tblPr/>
              <a:tblGrid>
                <a:gridCol w="5567431"/>
                <a:gridCol w="953617"/>
                <a:gridCol w="824314"/>
              </a:tblGrid>
              <a:tr h="182856">
                <a:tc>
                  <a:txBody>
                    <a:bodyPr/>
                    <a:lstStyle/>
                    <a:p>
                      <a:pPr algn="ctr">
                        <a:spcAft>
                          <a:spcPts val="0"/>
                        </a:spcAft>
                      </a:pPr>
                      <a:r>
                        <a:rPr lang="zh-CN" sz="1200" b="1" kern="100" dirty="0">
                          <a:solidFill>
                            <a:srgbClr val="000000"/>
                          </a:solidFill>
                          <a:latin typeface="Times New Roman" panose="02020603050405020304"/>
                          <a:ea typeface="宋体" panose="02010600030101010101" pitchFamily="2" charset="-122"/>
                          <a:cs typeface="Times New Roman" panose="02020603050405020304"/>
                        </a:rPr>
                        <a:t>项目</a:t>
                      </a:r>
                      <a:endParaRPr lang="zh-CN" sz="1200" kern="100" dirty="0">
                        <a:latin typeface="Times New Roman" panose="02020603050405020304"/>
                        <a:ea typeface="宋体" panose="02010600030101010101" pitchFamily="2" charset="-122"/>
                        <a:cs typeface="Times New Roman" panose="02020603050405020304"/>
                      </a:endParaRPr>
                    </a:p>
                  </a:txBody>
                  <a:tcPr marL="39752" marR="397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latin typeface="Times New Roman" panose="02020603050405020304"/>
                          <a:ea typeface="宋体" panose="02010600030101010101" pitchFamily="2" charset="-122"/>
                          <a:cs typeface="Times New Roman" panose="02020603050405020304"/>
                        </a:rPr>
                        <a:t>行次</a:t>
                      </a:r>
                      <a:endParaRPr lang="zh-CN" sz="1200" kern="100">
                        <a:latin typeface="Times New Roman" panose="02020603050405020304"/>
                        <a:ea typeface="宋体" panose="02010600030101010101" pitchFamily="2" charset="-122"/>
                        <a:cs typeface="Times New Roman" panose="02020603050405020304"/>
                      </a:endParaRPr>
                    </a:p>
                  </a:txBody>
                  <a:tcPr marL="39752" marR="397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latin typeface="Times New Roman" panose="02020603050405020304"/>
                          <a:ea typeface="宋体" panose="02010600030101010101" pitchFamily="2" charset="-122"/>
                          <a:cs typeface="Times New Roman" panose="02020603050405020304"/>
                        </a:rPr>
                        <a:t>金额</a:t>
                      </a:r>
                      <a:endParaRPr lang="zh-CN" sz="1200" kern="100">
                        <a:latin typeface="Times New Roman" panose="02020603050405020304"/>
                        <a:ea typeface="宋体" panose="02010600030101010101" pitchFamily="2" charset="-122"/>
                        <a:cs typeface="Times New Roman" panose="02020603050405020304"/>
                      </a:endParaRPr>
                    </a:p>
                  </a:txBody>
                  <a:tcPr marL="39752" marR="3975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4269">
                <a:tc>
                  <a:txBody>
                    <a:bodyPr/>
                    <a:lstStyle/>
                    <a:p>
                      <a:pPr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一、经营活动产生的现金流量</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收回贷款本金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吸收存款</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同业存款</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向其他金融机构拆借的资金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利息收入</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收回的已于前期核销的贷款</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卖出证券所收到的现金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融资租赁所收到的现金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其他经营活动现金流入</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现金流入小计</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经营活动产生的现金流量净额</a:t>
                      </a:r>
                      <a:endParaRPr lang="zh-CN" sz="12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二、投资活动产生的现金流量</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收回投资所收到的现金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分得股利或利润所收到的现金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取得债券利息收入所收到的现金</a:t>
                      </a:r>
                      <a:endParaRPr lang="zh-CN" sz="1200" kern="100" dirty="0">
                        <a:latin typeface="Times New Roman" panose="02020603050405020304"/>
                        <a:ea typeface="宋体" panose="02010600030101010101" pitchFamily="2" charset="-122"/>
                        <a:cs typeface="Times New Roman" panose="02020603050405020304"/>
                      </a:endParaRPr>
                    </a:p>
                    <a:p>
                      <a:pPr indent="266700"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处置固定资产、无形资产和其他长期资产而收到的现金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其他</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现金流量小计</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购建固定资产、无形资产和其他长期资产支付的现金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权益性投资支付的现金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债权性投资支付的现金</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其他</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现金流出小计</a:t>
                      </a:r>
                      <a:endParaRPr lang="zh-CN" sz="1200" kern="100" dirty="0">
                        <a:latin typeface="Times New Roman" panose="02020603050405020304"/>
                        <a:ea typeface="宋体" panose="02010600030101010101" pitchFamily="2" charset="-122"/>
                        <a:cs typeface="Times New Roman" panose="02020603050405020304"/>
                      </a:endParaRPr>
                    </a:p>
                    <a:p>
                      <a:pPr indent="276225"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投资活动产生的现金流量净额</a:t>
                      </a:r>
                      <a:endParaRPr lang="zh-CN" sz="1200" kern="100" dirty="0">
                        <a:latin typeface="Times New Roman" panose="02020603050405020304"/>
                        <a:ea typeface="宋体" panose="02010600030101010101" pitchFamily="2" charset="-122"/>
                        <a:cs typeface="Times New Roman" panose="02020603050405020304"/>
                      </a:endParaRPr>
                    </a:p>
                    <a:p>
                      <a:pPr algn="just">
                        <a:spcAft>
                          <a:spcPts val="0"/>
                        </a:spcAft>
                      </a:pPr>
                      <a:endParaRPr lang="zh-CN" sz="1200" kern="100" dirty="0">
                        <a:latin typeface="Times New Roman" panose="02020603050405020304"/>
                        <a:ea typeface="宋体" panose="02010600030101010101" pitchFamily="2" charset="-122"/>
                        <a:cs typeface="Times New Roman" panose="02020603050405020304"/>
                      </a:endParaRPr>
                    </a:p>
                  </a:txBody>
                  <a:tcPr marL="39752" marR="397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200" kern="100" dirty="0">
                        <a:solidFill>
                          <a:srgbClr val="000000"/>
                        </a:solidFill>
                        <a:latin typeface="宋体" panose="02010600030101010101" pitchFamily="2" charset="-122"/>
                        <a:ea typeface="宋体" panose="02010600030101010101" pitchFamily="2" charset="-122"/>
                        <a:cs typeface="Times New Roman" panose="02020603050405020304"/>
                      </a:endParaRPr>
                    </a:p>
                  </a:txBody>
                  <a:tcPr marL="39752" marR="397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200" kern="100" dirty="0">
                        <a:solidFill>
                          <a:srgbClr val="000000"/>
                        </a:solidFill>
                        <a:latin typeface="宋体" panose="02010600030101010101" pitchFamily="2" charset="-122"/>
                        <a:ea typeface="宋体" panose="02010600030101010101" pitchFamily="2" charset="-122"/>
                        <a:cs typeface="Times New Roman" panose="02020603050405020304"/>
                      </a:endParaRPr>
                    </a:p>
                  </a:txBody>
                  <a:tcPr marL="39752" marR="3975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0434" name="Rectangle 1"/>
          <p:cNvSpPr/>
          <p:nvPr/>
        </p:nvSpPr>
        <p:spPr>
          <a:xfrm>
            <a:off x="1547813" y="1520825"/>
            <a:ext cx="5662612" cy="40005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344805">
              <a:spcBef>
                <a:spcPct val="0"/>
              </a:spcBef>
              <a:buClrTx/>
              <a:buSzTx/>
              <a:buFont typeface="Arial" panose="020B0604020202020204" pitchFamily="34" charset="0"/>
              <a:buNone/>
            </a:pPr>
            <a:r>
              <a:rPr lang="zh-CN" altLang="en-GB" sz="1000" b="1" dirty="0">
                <a:solidFill>
                  <a:srgbClr val="000000"/>
                </a:solidFill>
                <a:latin typeface="宋体" panose="02010600030101010101" pitchFamily="2" charset="-122"/>
                <a:cs typeface="Times New Roman" panose="02020603050405020304" pitchFamily="18" charset="0"/>
              </a:rPr>
              <a:t>                                 表</a:t>
            </a:r>
            <a:r>
              <a:rPr lang="en-GB" altLang="zh-CN" sz="1000" b="1" dirty="0">
                <a:solidFill>
                  <a:srgbClr val="000000"/>
                </a:solidFill>
                <a:latin typeface="宋体" panose="02010600030101010101" pitchFamily="2" charset="-122"/>
                <a:cs typeface="Times New Roman" panose="02020603050405020304" pitchFamily="18" charset="0"/>
              </a:rPr>
              <a:t>6-9  </a:t>
            </a:r>
            <a:r>
              <a:rPr lang="zh-CN" altLang="en-GB" sz="1000" b="1" dirty="0">
                <a:solidFill>
                  <a:srgbClr val="000000"/>
                </a:solidFill>
                <a:latin typeface="宋体" panose="02010600030101010101" pitchFamily="2" charset="-122"/>
                <a:cs typeface="Times New Roman" panose="02020603050405020304" pitchFamily="18" charset="0"/>
              </a:rPr>
              <a:t>现金流量表</a:t>
            </a:r>
            <a:endParaRPr lang="zh-CN" altLang="en-GB" sz="800" dirty="0"/>
          </a:p>
          <a:p>
            <a:pPr marL="0" lvl="0" indent="344805">
              <a:spcBef>
                <a:spcPct val="0"/>
              </a:spcBef>
              <a:buClrTx/>
              <a:buSzTx/>
              <a:buFont typeface="Arial" panose="020B0604020202020204" pitchFamily="34" charset="0"/>
              <a:buNone/>
            </a:pPr>
            <a:r>
              <a:rPr lang="zh-CN" altLang="en-GB" sz="1000" b="1" dirty="0">
                <a:solidFill>
                  <a:srgbClr val="000000"/>
                </a:solidFill>
                <a:latin typeface="宋体" panose="02010600030101010101" pitchFamily="2" charset="-122"/>
                <a:cs typeface="Times New Roman" panose="02020603050405020304" pitchFamily="18" charset="0"/>
              </a:rPr>
              <a:t>编制单位：</a:t>
            </a:r>
            <a:r>
              <a:rPr lang="zh-CN" altLang="en-US" sz="1000" b="1" dirty="0">
                <a:solidFill>
                  <a:srgbClr val="000000"/>
                </a:solidFill>
                <a:latin typeface="宋体" panose="02010600030101010101" pitchFamily="2" charset="-122"/>
                <a:cs typeface="Times New Roman" panose="02020603050405020304" pitchFamily="18" charset="0"/>
              </a:rPr>
              <a:t>                               年度                           单位：元</a:t>
            </a:r>
            <a:endParaRPr lang="zh-CN" altLang="en-US" sz="18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 name="表格 4"/>
          <p:cNvGraphicFramePr>
            <a:graphicFrameLocks noGrp="1"/>
          </p:cNvGraphicFramePr>
          <p:nvPr/>
        </p:nvGraphicFramePr>
        <p:xfrm>
          <a:off x="1692275" y="1700213"/>
          <a:ext cx="6264275" cy="3848100"/>
        </p:xfrm>
        <a:graphic>
          <a:graphicData uri="http://schemas.openxmlformats.org/drawingml/2006/table">
            <a:tbl>
              <a:tblPr/>
              <a:tblGrid>
                <a:gridCol w="4748019"/>
                <a:gridCol w="813264"/>
                <a:gridCol w="702992"/>
              </a:tblGrid>
              <a:tr h="182919">
                <a:tc>
                  <a:txBody>
                    <a:bodyPr/>
                    <a:lstStyle/>
                    <a:p>
                      <a:pPr algn="ctr">
                        <a:spcAft>
                          <a:spcPts val="0"/>
                        </a:spcAft>
                      </a:pPr>
                      <a:r>
                        <a:rPr lang="zh-CN" sz="1200" b="1" kern="100" dirty="0">
                          <a:solidFill>
                            <a:srgbClr val="000000"/>
                          </a:solidFill>
                          <a:latin typeface="Times New Roman" panose="02020603050405020304"/>
                          <a:ea typeface="宋体" panose="02010600030101010101" pitchFamily="2" charset="-122"/>
                          <a:cs typeface="Times New Roman" panose="02020603050405020304"/>
                        </a:rPr>
                        <a:t>项目</a:t>
                      </a:r>
                      <a:endParaRPr lang="zh-CN" sz="1200" kern="100" dirty="0">
                        <a:latin typeface="Times New Roman" panose="02020603050405020304"/>
                        <a:ea typeface="宋体" panose="02010600030101010101" pitchFamily="2" charset="-122"/>
                        <a:cs typeface="Times New Roman" panose="02020603050405020304"/>
                      </a:endParaRPr>
                    </a:p>
                  </a:txBody>
                  <a:tcPr marL="39746" marR="39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a:solidFill>
                            <a:srgbClr val="000000"/>
                          </a:solidFill>
                          <a:latin typeface="Times New Roman" panose="02020603050405020304"/>
                          <a:ea typeface="宋体" panose="02010600030101010101" pitchFamily="2" charset="-122"/>
                          <a:cs typeface="Times New Roman" panose="02020603050405020304"/>
                        </a:rPr>
                        <a:t>行次</a:t>
                      </a:r>
                      <a:endParaRPr lang="zh-CN" sz="1200" kern="100">
                        <a:latin typeface="Times New Roman" panose="02020603050405020304"/>
                        <a:ea typeface="宋体" panose="02010600030101010101" pitchFamily="2" charset="-122"/>
                        <a:cs typeface="Times New Roman" panose="02020603050405020304"/>
                      </a:endParaRPr>
                    </a:p>
                  </a:txBody>
                  <a:tcPr marL="39746" marR="39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200" b="1" kern="100" dirty="0">
                          <a:solidFill>
                            <a:srgbClr val="000000"/>
                          </a:solidFill>
                          <a:latin typeface="Times New Roman" panose="02020603050405020304"/>
                          <a:ea typeface="宋体" panose="02010600030101010101" pitchFamily="2" charset="-122"/>
                          <a:cs typeface="Times New Roman" panose="02020603050405020304"/>
                        </a:rPr>
                        <a:t>金</a:t>
                      </a:r>
                      <a:r>
                        <a:rPr lang="zh-CN" sz="1200" b="1" kern="100" dirty="0" smtClean="0">
                          <a:solidFill>
                            <a:srgbClr val="000000"/>
                          </a:solidFill>
                          <a:latin typeface="Times New Roman" panose="02020603050405020304"/>
                          <a:ea typeface="宋体" panose="02010600030101010101" pitchFamily="2" charset="-122"/>
                          <a:cs typeface="Times New Roman" panose="02020603050405020304"/>
                        </a:rPr>
                        <a:t>额</a:t>
                      </a:r>
                      <a:r>
                        <a:rPr lang="en-US" altLang="zh-CN" sz="1200" b="1" kern="100" dirty="0" smtClean="0">
                          <a:solidFill>
                            <a:srgbClr val="000000"/>
                          </a:solidFill>
                          <a:latin typeface="Times New Roman" panose="02020603050405020304"/>
                          <a:ea typeface="宋体" panose="02010600030101010101" pitchFamily="2" charset="-122"/>
                          <a:cs typeface="Times New Roman" panose="02020603050405020304"/>
                        </a:rPr>
                        <a:t>  </a:t>
                      </a:r>
                      <a:endParaRPr lang="zh-CN" sz="1200" kern="100" dirty="0">
                        <a:latin typeface="Times New Roman" panose="02020603050405020304"/>
                        <a:ea typeface="宋体" panose="02010600030101010101" pitchFamily="2" charset="-122"/>
                        <a:cs typeface="Times New Roman" panose="02020603050405020304"/>
                      </a:endParaRPr>
                    </a:p>
                  </a:txBody>
                  <a:tcPr marL="39746" marR="3974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5181">
                <a:tc>
                  <a:txBody>
                    <a:bodyPr/>
                    <a:lstStyle/>
                    <a:p>
                      <a:pPr algn="just">
                        <a:spcAft>
                          <a:spcPts val="0"/>
                        </a:spcAft>
                      </a:pPr>
                      <a:r>
                        <a:rPr lang="zh-CN" altLang="en-US" sz="1200" kern="100" dirty="0" smtClean="0">
                          <a:solidFill>
                            <a:srgbClr val="000000"/>
                          </a:solidFill>
                          <a:latin typeface="Times New Roman" panose="02020603050405020304"/>
                          <a:cs typeface="Times New Roman" panose="02020603050405020304"/>
                        </a:rPr>
                        <a:t>三、</a:t>
                      </a:r>
                      <a:r>
                        <a:rPr lang="en-US" altLang="zh-CN" sz="1200" kern="100" dirty="0" smtClean="0">
                          <a:solidFill>
                            <a:srgbClr val="000000"/>
                          </a:solidFill>
                          <a:latin typeface="Times New Roman" panose="02020603050405020304"/>
                          <a:cs typeface="Times New Roman" panose="02020603050405020304"/>
                        </a:rPr>
                        <a:t> </a:t>
                      </a:r>
                      <a:r>
                        <a:rPr lang="zh-CN" altLang="zh-CN" sz="1200" kern="100" dirty="0" smtClean="0">
                          <a:solidFill>
                            <a:srgbClr val="000000"/>
                          </a:solidFill>
                          <a:latin typeface="Times New Roman" panose="02020603050405020304"/>
                          <a:cs typeface="Times New Roman" panose="02020603050405020304"/>
                        </a:rPr>
                        <a:t>筹资活</a:t>
                      </a:r>
                      <a:r>
                        <a:rPr lang="en-US" altLang="zh-CN" sz="1200" kern="100" dirty="0" smtClean="0">
                          <a:solidFill>
                            <a:srgbClr val="000000"/>
                          </a:solidFill>
                          <a:latin typeface="Times New Roman" panose="02020603050405020304"/>
                          <a:cs typeface="Times New Roman" panose="02020603050405020304"/>
                        </a:rPr>
                        <a:t> </a:t>
                      </a:r>
                      <a:r>
                        <a:rPr lang="zh-CN" altLang="zh-CN" sz="1200" kern="100" dirty="0" smtClean="0">
                          <a:solidFill>
                            <a:srgbClr val="000000"/>
                          </a:solidFill>
                          <a:latin typeface="Times New Roman" panose="02020603050405020304"/>
                          <a:cs typeface="Times New Roman" panose="02020603050405020304"/>
                        </a:rPr>
                        <a:t>动产生的现金流量</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吸收权益性投资收到的现金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发行债券收到的现金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借款所得现金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其他</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现金流入小计</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偿还债务所支付的现金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发生筹资费用的现金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分配股利或利润支付的现金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偿还利息支付的现金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融资租赁支付的现金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减少注册资金支付的现金</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其他</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现金流出小计</a:t>
                      </a:r>
                      <a:endParaRPr lang="zh-CN" altLang="zh-CN" sz="1200" kern="100" dirty="0" smtClean="0">
                        <a:latin typeface="Times New Roman" panose="02020603050405020304"/>
                        <a:cs typeface="Times New Roman" panose="02020603050405020304"/>
                      </a:endParaRPr>
                    </a:p>
                    <a:p>
                      <a:pPr indent="276225" algn="just">
                        <a:spcAft>
                          <a:spcPts val="0"/>
                        </a:spcAft>
                      </a:pPr>
                      <a:r>
                        <a:rPr lang="zh-CN" altLang="zh-CN" sz="1200" kern="100" dirty="0" smtClean="0">
                          <a:solidFill>
                            <a:srgbClr val="000000"/>
                          </a:solidFill>
                          <a:latin typeface="Times New Roman" panose="02020603050405020304"/>
                          <a:cs typeface="Times New Roman" panose="02020603050405020304"/>
                        </a:rPr>
                        <a:t>筹资活动产生的现金流量净额</a:t>
                      </a:r>
                      <a:endParaRPr lang="zh-CN" altLang="zh-CN" sz="1200" kern="100" dirty="0" smtClean="0">
                        <a:latin typeface="Times New Roman" panose="02020603050405020304"/>
                        <a:cs typeface="Times New Roman" panose="02020603050405020304"/>
                      </a:endParaRPr>
                    </a:p>
                    <a:p>
                      <a:pPr algn="just">
                        <a:spcAft>
                          <a:spcPts val="0"/>
                        </a:spcAft>
                      </a:pPr>
                      <a:r>
                        <a:rPr lang="zh-CN" altLang="zh-CN" sz="1200" kern="100" dirty="0" smtClean="0">
                          <a:solidFill>
                            <a:srgbClr val="000000"/>
                          </a:solidFill>
                          <a:latin typeface="Times New Roman" panose="02020603050405020304"/>
                          <a:cs typeface="Times New Roman" panose="02020603050405020304"/>
                        </a:rPr>
                        <a:t>四、汇率变动对现金的影响</a:t>
                      </a:r>
                      <a:endParaRPr lang="zh-CN" altLang="zh-CN" sz="1200" kern="100" dirty="0" smtClean="0">
                        <a:latin typeface="Times New Roman" panose="02020603050405020304"/>
                        <a:cs typeface="Times New Roman" panose="02020603050405020304"/>
                      </a:endParaRPr>
                    </a:p>
                    <a:p>
                      <a:pPr algn="just">
                        <a:spcAft>
                          <a:spcPts val="0"/>
                        </a:spcAft>
                      </a:pPr>
                      <a:r>
                        <a:rPr lang="zh-CN" altLang="zh-CN" sz="1200" kern="100" dirty="0" smtClean="0">
                          <a:solidFill>
                            <a:srgbClr val="000000"/>
                          </a:solidFill>
                          <a:latin typeface="Times New Roman" panose="02020603050405020304"/>
                          <a:cs typeface="Times New Roman" panose="02020603050405020304"/>
                        </a:rPr>
                        <a:t>五、现金及现金等价物净增加额</a:t>
                      </a:r>
                      <a:endParaRPr lang="zh-CN" altLang="zh-CN" sz="1200" kern="100" dirty="0" smtClean="0">
                        <a:latin typeface="Times New Roman" panose="02020603050405020304"/>
                        <a:cs typeface="Times New Roman" panose="02020603050405020304"/>
                      </a:endParaRPr>
                    </a:p>
                    <a:p>
                      <a:endParaRPr lang="zh-CN" altLang="en-US" sz="1200" dirty="0" smtClean="0"/>
                    </a:p>
                    <a:p>
                      <a:pPr algn="just">
                        <a:spcAft>
                          <a:spcPts val="0"/>
                        </a:spcAft>
                      </a:pPr>
                      <a:endParaRPr lang="zh-CN" sz="1200" kern="100" dirty="0">
                        <a:latin typeface="Times New Roman" panose="02020603050405020304"/>
                        <a:ea typeface="宋体" panose="02010600030101010101" pitchFamily="2" charset="-122"/>
                        <a:cs typeface="Times New Roman" panose="02020603050405020304"/>
                      </a:endParaRPr>
                    </a:p>
                  </a:txBody>
                  <a:tcPr marL="39746" marR="39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200" kern="100" dirty="0">
                        <a:solidFill>
                          <a:srgbClr val="000000"/>
                        </a:solidFill>
                        <a:latin typeface="宋体" panose="02010600030101010101" pitchFamily="2" charset="-122"/>
                        <a:ea typeface="宋体" panose="02010600030101010101" pitchFamily="2" charset="-122"/>
                        <a:cs typeface="Times New Roman" panose="02020603050405020304"/>
                      </a:endParaRPr>
                    </a:p>
                  </a:txBody>
                  <a:tcPr marL="39746" marR="39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200" kern="100" dirty="0">
                        <a:solidFill>
                          <a:srgbClr val="000000"/>
                        </a:solidFill>
                        <a:latin typeface="宋体" panose="02010600030101010101" pitchFamily="2" charset="-122"/>
                        <a:ea typeface="宋体" panose="02010600030101010101" pitchFamily="2" charset="-122"/>
                        <a:cs typeface="Times New Roman" panose="02020603050405020304"/>
                      </a:endParaRPr>
                    </a:p>
                  </a:txBody>
                  <a:tcPr marL="39746" marR="39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Rectangle 2"/>
          <p:cNvSpPr/>
          <p:nvPr>
            <p:ph type="title"/>
          </p:nvPr>
        </p:nvSpPr>
        <p:spPr>
          <a:xfrm>
            <a:off x="515938" y="-230187"/>
            <a:ext cx="8113712" cy="1143000"/>
          </a:xfrm>
          <a:ln/>
        </p:spPr>
        <p:txBody>
          <a:bodyPr vert="horz" wrap="square" lIns="91440" tIns="45720" rIns="91440" bIns="45720" anchor="b"/>
          <a:p>
            <a:pPr eaLnBrk="1" hangingPunct="1"/>
            <a:r>
              <a:rPr lang="zh-CN" altLang="zh-CN" dirty="0"/>
              <a:t>二、政策性银行的现金流量统计指标</a:t>
            </a:r>
            <a:endParaRPr lang="zh-CN" altLang="zh-CN" dirty="0"/>
          </a:p>
        </p:txBody>
      </p:sp>
      <p:sp>
        <p:nvSpPr>
          <p:cNvPr id="62467" name="AutoShape 4">
            <a:hlinkClick r:id="rId1" action="ppaction://hlinksldjump"/>
          </p:cNvPr>
          <p:cNvSpPr/>
          <p:nvPr/>
        </p:nvSpPr>
        <p:spPr>
          <a:xfrm>
            <a:off x="8750300" y="645318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62468" name="Rectangle 1"/>
          <p:cNvSpPr/>
          <p:nvPr/>
        </p:nvSpPr>
        <p:spPr>
          <a:xfrm>
            <a:off x="869950" y="912813"/>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1406525">
              <a:spcBef>
                <a:spcPct val="0"/>
              </a:spcBef>
              <a:buClrTx/>
              <a:buSzTx/>
              <a:buFont typeface="Arial" panose="020B0604020202020204" pitchFamily="34" charset="0"/>
              <a:buNone/>
            </a:pPr>
            <a:r>
              <a:rPr lang="zh-CN" altLang="en-US" sz="1000" b="1" dirty="0">
                <a:solidFill>
                  <a:srgbClr val="000000"/>
                </a:solidFill>
                <a:latin typeface="Times New Roman" panose="02020603050405020304" pitchFamily="18" charset="0"/>
              </a:rPr>
              <a:t>表</a:t>
            </a:r>
            <a:r>
              <a:rPr lang="en-US" altLang="zh-CN" sz="1000" b="1" dirty="0">
                <a:solidFill>
                  <a:srgbClr val="000000"/>
                </a:solidFill>
                <a:latin typeface="Times New Roman" panose="02020603050405020304" pitchFamily="18" charset="0"/>
              </a:rPr>
              <a:t>6-10  </a:t>
            </a:r>
            <a:r>
              <a:rPr lang="zh-CN" altLang="en-US" sz="1000" b="1" dirty="0">
                <a:solidFill>
                  <a:srgbClr val="000000"/>
                </a:solidFill>
                <a:latin typeface="Times New Roman" panose="02020603050405020304" pitchFamily="18" charset="0"/>
              </a:rPr>
              <a:t>国家开发银行现金流量表             单位：百万元</a:t>
            </a:r>
            <a:endParaRPr lang="zh-CN" altLang="en-US" sz="1800" dirty="0"/>
          </a:p>
        </p:txBody>
      </p:sp>
      <p:graphicFrame>
        <p:nvGraphicFramePr>
          <p:cNvPr id="3" name="表格 2"/>
          <p:cNvGraphicFramePr/>
          <p:nvPr>
            <p:custDataLst>
              <p:tags r:id="rId2"/>
            </p:custDataLst>
          </p:nvPr>
        </p:nvGraphicFramePr>
        <p:xfrm>
          <a:off x="1355725" y="1621155"/>
          <a:ext cx="7273925" cy="5062220"/>
        </p:xfrm>
        <a:graphic>
          <a:graphicData uri="http://schemas.openxmlformats.org/drawingml/2006/table">
            <a:tbl>
              <a:tblPr firstRow="1" bandRow="1">
                <a:tableStyleId>{5940675A-B579-460E-94D1-54222C63F5DA}</a:tableStyleId>
              </a:tblPr>
              <a:tblGrid>
                <a:gridCol w="4686300"/>
                <a:gridCol w="1325245"/>
                <a:gridCol w="1262380"/>
              </a:tblGrid>
              <a:tr h="128905">
                <a:tc>
                  <a:txBody>
                    <a:bodyPr/>
                    <a:p>
                      <a:pPr indent="0" algn="ctr">
                        <a:buNone/>
                      </a:pPr>
                      <a:r>
                        <a:rPr lang="en-US" sz="800" b="0">
                          <a:solidFill>
                            <a:srgbClr val="000000"/>
                          </a:solidFill>
                          <a:latin typeface="方正书宋_GBK" charset="0"/>
                          <a:cs typeface="方正书宋_GBK" charset="0"/>
                        </a:rPr>
                        <a:t>项</a:t>
                      </a: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目</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201</a:t>
                      </a:r>
                      <a:r>
                        <a:rPr lang="en-US" sz="800" b="0">
                          <a:solidFill>
                            <a:srgbClr val="000000"/>
                          </a:solidFill>
                          <a:latin typeface="方正书宋_GBK" charset="0"/>
                          <a:cs typeface="方正书宋_GBK" charset="0"/>
                        </a:rPr>
                        <a:t>8年</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201</a:t>
                      </a:r>
                      <a:r>
                        <a:rPr lang="en-US" sz="800" b="0">
                          <a:solidFill>
                            <a:srgbClr val="000000"/>
                          </a:solidFill>
                          <a:latin typeface="方正书宋_GBK" charset="0"/>
                          <a:cs typeface="方正书宋_GBK" charset="0"/>
                        </a:rPr>
                        <a:t>7年</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6525">
                <a:tc>
                  <a:txBody>
                    <a:bodyPr/>
                    <a:p>
                      <a:pPr indent="0">
                        <a:buNone/>
                      </a:pPr>
                      <a:r>
                        <a:rPr lang="en-US" sz="800" b="0">
                          <a:solidFill>
                            <a:srgbClr val="000000"/>
                          </a:solidFill>
                          <a:latin typeface="方正书宋_GBK" charset="0"/>
                          <a:cs typeface="方正书宋_GBK" charset="0"/>
                        </a:rPr>
                        <a:t>一、经营活动产生的现金流量</a:t>
                      </a:r>
                      <a:endParaRPr lang="en-US" altLang="en-US" sz="8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客户存款和同业存放款项净增加额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968967</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向其他金融机构拆入资金净增加额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28099</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24126</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向其他金融机构拆出资金净减少额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20256</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26950</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存放中央银行和同业款项净减少额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256462</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收取利息、手续费及佣金的现金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567716</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526433</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017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收到其他与经营活动有关的现金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110855</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121811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经营活动现金流入小计</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983388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1668287</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发放贷款及垫款净增加额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810497</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1614019</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放在中央银行和同业款项净增加额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681019</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方正书宋_GBK" charset="0"/>
                          <a:cs typeface="方正书宋_GBK" charset="0"/>
                        </a:rPr>
                        <a:t>客户存款和同业存放款项净减少额</a:t>
                      </a:r>
                      <a:endParaRPr lang="en-US" altLang="en-US" sz="8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337522</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支付利息、手续费及佣金的现金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113623</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93450</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支付给职工以及为职工支付的现金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5404</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5116</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支付的各项税费</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43701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79728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支付其他与经营活动有关的现金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43555</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3419</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经营活动现金流出小计</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1354302</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2476751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经营活动产生的现金流量净额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370914</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808464</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5255">
                <a:tc>
                  <a:txBody>
                    <a:bodyPr/>
                    <a:p>
                      <a:pPr indent="0">
                        <a:buNone/>
                      </a:pPr>
                      <a:r>
                        <a:rPr lang="en-US" sz="800" b="0">
                          <a:solidFill>
                            <a:srgbClr val="000000"/>
                          </a:solidFill>
                          <a:latin typeface="方正书宋_GBK" charset="0"/>
                          <a:cs typeface="方正书宋_GBK" charset="0"/>
                        </a:rPr>
                        <a:t>二、投资活动产生的现金流量</a:t>
                      </a:r>
                      <a:endParaRPr lang="en-US" altLang="en-US" sz="8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收回投资收到的现金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426015</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293966</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取得投资收益收到的现金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62651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43530</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收到其他与投资活动有关的现金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1058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344</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投资活动现金流入小计</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489724</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337840</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投资支付的现金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353804</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87303</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购建固定资产、无形资产和其他长期资产支付的现金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3001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979</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投资活动现金流出小计</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357236</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88282</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投资活动产生的现金流量净额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132488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249558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5890">
                <a:tc>
                  <a:txBody>
                    <a:bodyPr/>
                    <a:p>
                      <a:pPr indent="0">
                        <a:buNone/>
                      </a:pPr>
                      <a:r>
                        <a:rPr lang="en-US" sz="800" b="0">
                          <a:solidFill>
                            <a:srgbClr val="000000"/>
                          </a:solidFill>
                          <a:latin typeface="方正书宋_GBK" charset="0"/>
                          <a:cs typeface="方正书宋_GBK" charset="0"/>
                        </a:rPr>
                        <a:t>三、筹资活动产生的现金流量</a:t>
                      </a:r>
                      <a:endParaRPr lang="en-US" altLang="en-US" sz="8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NEU-BZ-S92" charset="0"/>
                          <a:cs typeface="NEU-BZ-S92" charset="0"/>
                        </a:rPr>
                        <a:t> </a:t>
                      </a:r>
                      <a:endParaRPr lang="en-US" altLang="en-US" sz="800" b="0">
                        <a:solidFill>
                          <a:srgbClr val="000000"/>
                        </a:solidFill>
                        <a:latin typeface="NEU-BZ-S92" charset="0"/>
                        <a:ea typeface="NEU-BZ-S92" charset="0"/>
                        <a:cs typeface="NEU-BZ-S92"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发行债券收到的现金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3065817</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2303488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向政府和其他金融机构借款收到的现金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77631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68740</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筹资活动现金流入小计</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3143448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2372228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偿还债务支付的现金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2659790</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1802908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分配股利或偿付利息支付的现金</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319201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289405</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筹资活动现金流出小计</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2978991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2092313</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NEU-BZ-S92" charset="0"/>
                          <a:cs typeface="NEU-BZ-S92" charset="0"/>
                        </a:rPr>
                        <a:t>　</a:t>
                      </a:r>
                      <a:r>
                        <a:rPr lang="en-US" sz="800" b="0">
                          <a:solidFill>
                            <a:srgbClr val="000000"/>
                          </a:solidFill>
                          <a:latin typeface="方正书宋_GBK" charset="0"/>
                          <a:cs typeface="方正书宋_GBK" charset="0"/>
                        </a:rPr>
                        <a:t> 筹资活动产生的现金流量净额</a:t>
                      </a:r>
                      <a:endParaRPr lang="en-US" altLang="en-US" sz="8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164457</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279915</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0175">
                <a:tc>
                  <a:txBody>
                    <a:bodyPr/>
                    <a:p>
                      <a:pPr indent="0">
                        <a:buNone/>
                      </a:pPr>
                      <a:r>
                        <a:rPr lang="en-US" sz="800" b="0">
                          <a:solidFill>
                            <a:srgbClr val="000000"/>
                          </a:solidFill>
                          <a:latin typeface="方正书宋_GBK" charset="0"/>
                          <a:cs typeface="方正书宋_GBK" charset="0"/>
                        </a:rPr>
                        <a:t>四、汇率变动对现金及现金等价物的影响</a:t>
                      </a:r>
                      <a:endParaRPr lang="en-US" altLang="en-US" sz="8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9578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9077</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方正书宋_GBK" charset="0"/>
                          <a:cs typeface="方正书宋_GBK" charset="0"/>
                        </a:rPr>
                        <a:t>五、现金及现金等价物净(减少)</a:t>
                      </a:r>
                      <a:r>
                        <a:rPr lang="en-US" sz="800" b="0">
                          <a:solidFill>
                            <a:srgbClr val="000000"/>
                          </a:solidFill>
                          <a:latin typeface="NEU-BZ-S92" charset="0"/>
                          <a:cs typeface="NEU-BZ-S92" charset="0"/>
                        </a:rPr>
                        <a:t>/</a:t>
                      </a:r>
                      <a:r>
                        <a:rPr lang="en-US" sz="800" b="0">
                          <a:solidFill>
                            <a:srgbClr val="000000"/>
                          </a:solidFill>
                          <a:latin typeface="方正书宋_GBK" charset="0"/>
                          <a:cs typeface="方正书宋_GBK" charset="0"/>
                        </a:rPr>
                        <a:t>增加额</a:t>
                      </a:r>
                      <a:endParaRPr lang="en-US" altLang="en-US" sz="8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64391</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288068</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9540">
                <a:tc>
                  <a:txBody>
                    <a:bodyPr/>
                    <a:p>
                      <a:pPr indent="0">
                        <a:buNone/>
                      </a:pPr>
                      <a:r>
                        <a:rPr lang="en-US" sz="800" b="0">
                          <a:solidFill>
                            <a:srgbClr val="000000"/>
                          </a:solidFill>
                          <a:latin typeface="方正书宋_GBK" charset="0"/>
                          <a:cs typeface="方正书宋_GBK" charset="0"/>
                        </a:rPr>
                        <a:t>加:年初现金及现金等价物余额</a:t>
                      </a:r>
                      <a:endParaRPr lang="en-US" altLang="en-US" sz="8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1052056</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1340124</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28905">
                <a:tc>
                  <a:txBody>
                    <a:bodyPr/>
                    <a:p>
                      <a:pPr indent="0">
                        <a:buNone/>
                      </a:pPr>
                      <a:r>
                        <a:rPr lang="en-US" sz="800" b="0">
                          <a:solidFill>
                            <a:srgbClr val="000000"/>
                          </a:solidFill>
                          <a:latin typeface="方正书宋_GBK" charset="0"/>
                          <a:cs typeface="方正书宋_GBK" charset="0"/>
                        </a:rPr>
                        <a:t>六、年末现金及现金等价物余额</a:t>
                      </a:r>
                      <a:endParaRPr lang="en-US" altLang="en-US" sz="8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987665</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1052056</a:t>
                      </a:r>
                      <a:endParaRPr lang="en-US" altLang="en-US" sz="8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Rectangle 2"/>
          <p:cNvSpPr/>
          <p:nvPr>
            <p:ph type="title"/>
          </p:nvPr>
        </p:nvSpPr>
        <p:spPr>
          <a:ln/>
        </p:spPr>
        <p:txBody>
          <a:bodyPr vert="horz" wrap="square" lIns="91440" tIns="45720" rIns="91440" bIns="45720" anchor="b"/>
          <a:p>
            <a:pPr eaLnBrk="1" hangingPunct="1"/>
            <a:endParaRPr lang="zh-CN" altLang="zh-CN" dirty="0"/>
          </a:p>
        </p:txBody>
      </p:sp>
      <p:sp>
        <p:nvSpPr>
          <p:cNvPr id="64515" name="Rectangle 3"/>
          <p:cNvSpPr/>
          <p:nvPr>
            <p:ph idx="1"/>
          </p:nvPr>
        </p:nvSpPr>
        <p:spPr>
          <a:xfrm>
            <a:off x="1228725" y="1611313"/>
            <a:ext cx="7313613" cy="2970212"/>
          </a:xfrm>
          <a:ln/>
        </p:spPr>
        <p:txBody>
          <a:bodyPr vert="horz" wrap="square" lIns="91440" tIns="45720" rIns="91440" bIns="45720" anchor="t"/>
          <a:p>
            <a:pPr eaLnBrk="1" hangingPunct="1"/>
            <a:r>
              <a:rPr lang="zh-CN" altLang="zh-CN" sz="2400" dirty="0"/>
              <a:t>（一）现金流量充分性比率</a:t>
            </a:r>
            <a:endParaRPr lang="en-US" altLang="zh-CN" sz="2400" dirty="0"/>
          </a:p>
          <a:p>
            <a:pPr eaLnBrk="1" hangingPunct="1"/>
            <a:r>
              <a:rPr lang="en-US" altLang="zh-CN" sz="2400" dirty="0"/>
              <a:t>1</a:t>
            </a:r>
            <a:r>
              <a:rPr lang="zh-CN" altLang="zh-CN" sz="2400" dirty="0"/>
              <a:t>．</a:t>
            </a:r>
            <a:r>
              <a:rPr lang="zh-CN" altLang="zh-CN" sz="2000" dirty="0"/>
              <a:t>现金流量充分性比率</a:t>
            </a:r>
            <a:endParaRPr lang="en-US" altLang="zh-CN" sz="2000" dirty="0"/>
          </a:p>
          <a:p>
            <a:pPr eaLnBrk="1" hangingPunct="1"/>
            <a:r>
              <a:rPr lang="zh-CN" altLang="zh-CN" sz="2000" dirty="0"/>
              <a:t>该比率是用于衡量银行获得足够的现金以偿还债务、购买资产和支付利息的能力。其计算公式如下：</a:t>
            </a:r>
            <a:endParaRPr lang="zh-CN" altLang="zh-CN" sz="2000" dirty="0"/>
          </a:p>
          <a:p>
            <a:pPr eaLnBrk="1" hangingPunct="1"/>
            <a:endParaRPr lang="zh-CN" altLang="zh-CN" sz="2400" dirty="0"/>
          </a:p>
        </p:txBody>
      </p:sp>
      <p:sp>
        <p:nvSpPr>
          <p:cNvPr id="6451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6451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64518" name="Object 5"/>
          <p:cNvGraphicFramePr/>
          <p:nvPr/>
        </p:nvGraphicFramePr>
        <p:xfrm>
          <a:off x="1854200" y="3213100"/>
          <a:ext cx="6345238" cy="647700"/>
        </p:xfrm>
        <a:graphic>
          <a:graphicData uri="http://schemas.openxmlformats.org/presentationml/2006/ole">
            <mc:AlternateContent xmlns:mc="http://schemas.openxmlformats.org/markup-compatibility/2006">
              <mc:Choice xmlns:v="urn:schemas-microsoft-com:vml" Requires="v">
                <p:oleObj spid="_x0000_s3076" name="" r:id="rId2" imgW="5651500" imgH="457200" progId="Equation.DSMT4">
                  <p:embed/>
                </p:oleObj>
              </mc:Choice>
              <mc:Fallback>
                <p:oleObj name="" r:id="rId2" imgW="5651500" imgH="457200" progId="Equation.DSMT4">
                  <p:embed/>
                  <p:pic>
                    <p:nvPicPr>
                      <p:cNvPr id="0" name="图片 3075"/>
                      <p:cNvPicPr/>
                      <p:nvPr/>
                    </p:nvPicPr>
                    <p:blipFill>
                      <a:blip r:embed="rId3"/>
                      <a:stretch>
                        <a:fillRect/>
                      </a:stretch>
                    </p:blipFill>
                    <p:spPr>
                      <a:xfrm>
                        <a:off x="1854200" y="3213100"/>
                        <a:ext cx="6345238" cy="647700"/>
                      </a:xfrm>
                      <a:prstGeom prst="rect">
                        <a:avLst/>
                      </a:prstGeom>
                      <a:noFill/>
                      <a:ln w="38100">
                        <a:noFill/>
                        <a:miter/>
                      </a:ln>
                    </p:spPr>
                  </p:pic>
                </p:oleObj>
              </mc:Fallback>
            </mc:AlternateContent>
          </a:graphicData>
        </a:graphic>
      </p:graphicFrame>
      <p:sp>
        <p:nvSpPr>
          <p:cNvPr id="64519" name="矩形 6"/>
          <p:cNvSpPr/>
          <p:nvPr/>
        </p:nvSpPr>
        <p:spPr>
          <a:xfrm>
            <a:off x="1476375" y="3859213"/>
            <a:ext cx="6480175" cy="646112"/>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r>
              <a:rPr lang="en-US" altLang="zh-CN" sz="1800" b="1" dirty="0"/>
              <a:t>2</a:t>
            </a:r>
            <a:r>
              <a:rPr lang="zh-CN" altLang="zh-CN" sz="1800" b="1" dirty="0"/>
              <a:t>．债务偿还比率</a:t>
            </a:r>
            <a:endParaRPr lang="zh-CN" altLang="zh-CN" sz="1800" b="1" dirty="0"/>
          </a:p>
          <a:p>
            <a:pPr marL="0" lvl="0" indent="0" eaLnBrk="1" hangingPunct="1">
              <a:spcBef>
                <a:spcPct val="0"/>
              </a:spcBef>
              <a:buClrTx/>
              <a:buSzTx/>
              <a:buFont typeface="Arial" panose="020B0604020202020204" pitchFamily="34" charset="0"/>
              <a:buNone/>
            </a:pPr>
            <a:r>
              <a:rPr lang="zh-CN" altLang="zh-CN" sz="1800" dirty="0"/>
              <a:t>债务偿还比率</a:t>
            </a:r>
            <a:r>
              <a:rPr lang="en-US" altLang="zh-CN" sz="1800" dirty="0"/>
              <a:t>=</a:t>
            </a:r>
            <a:r>
              <a:rPr lang="zh-CN" altLang="zh-CN" sz="1800" dirty="0"/>
              <a:t>债务总额</a:t>
            </a:r>
            <a:r>
              <a:rPr lang="en-US" altLang="zh-CN" sz="1800" dirty="0"/>
              <a:t>/</a:t>
            </a:r>
            <a:r>
              <a:rPr lang="zh-CN" altLang="zh-CN" sz="1800" dirty="0"/>
              <a:t>经营活动中产生的现金净流量</a:t>
            </a:r>
            <a:r>
              <a:rPr lang="en-GB" altLang="zh-CN" sz="1800" dirty="0"/>
              <a:t>                      </a:t>
            </a:r>
            <a:endParaRPr lang="zh-CN" altLang="zh-CN" sz="18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Rectangle 2"/>
          <p:cNvSpPr/>
          <p:nvPr>
            <p:ph type="title"/>
          </p:nvPr>
        </p:nvSpPr>
        <p:spPr>
          <a:ln/>
        </p:spPr>
        <p:txBody>
          <a:bodyPr vert="horz" wrap="square" lIns="91440" tIns="45720" rIns="91440" bIns="45720" anchor="b"/>
          <a:p>
            <a:pPr eaLnBrk="1" hangingPunct="1"/>
            <a:endParaRPr lang="zh-CN" altLang="zh-CN" dirty="0"/>
          </a:p>
        </p:txBody>
      </p:sp>
      <p:sp>
        <p:nvSpPr>
          <p:cNvPr id="65539" name="Rectangle 3"/>
          <p:cNvSpPr/>
          <p:nvPr>
            <p:ph idx="1"/>
          </p:nvPr>
        </p:nvSpPr>
        <p:spPr>
          <a:ln/>
        </p:spPr>
        <p:txBody>
          <a:bodyPr vert="horz" wrap="square" lIns="91440" tIns="45720" rIns="91440" bIns="45720" anchor="t"/>
          <a:p>
            <a:pPr eaLnBrk="1" hangingPunct="1"/>
            <a:r>
              <a:rPr lang="zh-CN" altLang="zh-CN" sz="2400" dirty="0"/>
              <a:t>（二）现金流量效益性比率</a:t>
            </a:r>
            <a:endParaRPr lang="en-US" altLang="zh-CN" sz="2400" dirty="0"/>
          </a:p>
          <a:p>
            <a:pPr eaLnBrk="1" hangingPunct="1"/>
            <a:r>
              <a:rPr lang="en-US" altLang="zh-CN" sz="2400" dirty="0"/>
              <a:t>1</a:t>
            </a:r>
            <a:r>
              <a:rPr lang="zh-CN" altLang="zh-CN" sz="2400" dirty="0"/>
              <a:t>．现金流量利润率</a:t>
            </a:r>
            <a:endParaRPr lang="en-US" altLang="zh-CN" sz="2400" dirty="0"/>
          </a:p>
          <a:p>
            <a:pPr>
              <a:buNone/>
            </a:pPr>
            <a:r>
              <a:rPr lang="en-US" altLang="zh-CN" sz="2400" dirty="0"/>
              <a:t>   </a:t>
            </a:r>
            <a:r>
              <a:rPr lang="zh-CN" altLang="zh-CN" sz="2400" dirty="0"/>
              <a:t>现金流量利润比率</a:t>
            </a:r>
            <a:r>
              <a:rPr lang="en-US" altLang="zh-CN" sz="2400" dirty="0"/>
              <a:t>=</a:t>
            </a:r>
            <a:r>
              <a:rPr lang="zh-CN" altLang="zh-CN" sz="2400" dirty="0"/>
              <a:t>（经营活动中产生的净现金流量</a:t>
            </a:r>
            <a:r>
              <a:rPr lang="en-US" altLang="zh-CN" sz="2400" dirty="0"/>
              <a:t>/</a:t>
            </a:r>
            <a:r>
              <a:rPr lang="zh-CN" altLang="zh-CN" sz="2400" dirty="0"/>
              <a:t>经营收入）×</a:t>
            </a:r>
            <a:r>
              <a:rPr lang="en-US" altLang="zh-CN" sz="2400" dirty="0"/>
              <a:t>100%</a:t>
            </a:r>
            <a:endParaRPr lang="zh-CN" altLang="zh-CN" sz="2400" dirty="0"/>
          </a:p>
          <a:p>
            <a:pPr>
              <a:buNone/>
            </a:pPr>
            <a:r>
              <a:rPr lang="en-US" altLang="zh-CN" sz="2400" dirty="0"/>
              <a:t>   </a:t>
            </a:r>
            <a:endParaRPr lang="zh-CN" altLang="zh-CN" sz="2400" dirty="0"/>
          </a:p>
          <a:p>
            <a:pPr eaLnBrk="1" hangingPunct="1"/>
            <a:endParaRPr lang="zh-CN" altLang="zh-CN" sz="2400" dirty="0"/>
          </a:p>
        </p:txBody>
      </p:sp>
      <p:sp>
        <p:nvSpPr>
          <p:cNvPr id="6554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5" name="Rectangle 3"/>
          <p:cNvSpPr txBox="1">
            <a:spLocks noChangeArrowheads="1"/>
          </p:cNvSpPr>
          <p:nvPr/>
        </p:nvSpPr>
        <p:spPr bwMode="auto">
          <a:xfrm>
            <a:off x="1392238" y="3411538"/>
            <a:ext cx="7313613" cy="304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2</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．经营指数</a:t>
            </a:r>
            <a:endParaRPr kumimoji="0" lang="en-US" altLang="zh-CN"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   </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经营指数</a:t>
            </a: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经营活动中产生的现金净流量</a:t>
            </a: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从持续经营中获得的利润</a:t>
            </a:r>
            <a:r>
              <a:rPr kumimoji="0" lang="en-GB" altLang="zh-CN" sz="2400" b="0" i="0" u="none" strike="noStrike" kern="0" cap="none" spc="0" normalizeH="0" baseline="0" noProof="0" dirty="0" smtClean="0">
                <a:ln>
                  <a:noFill/>
                </a:ln>
                <a:solidFill>
                  <a:schemeClr val="tx1"/>
                </a:solidFill>
                <a:effectLst/>
                <a:uLnTx/>
                <a:uFillTx/>
                <a:latin typeface="+mn-lt"/>
                <a:ea typeface="+mn-ea"/>
                <a:cs typeface="+mn-cs"/>
              </a:rPr>
              <a:t> </a:t>
            </a:r>
            <a:endParaRPr kumimoji="0" lang="en-GB" altLang="zh-CN"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3</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．资产现金比率</a:t>
            </a:r>
            <a:endParaRPr kumimoji="0" lang="zh-CN" altLang="zh-CN"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资产现金比率</a:t>
            </a: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（经营活动中产生的净现金流量</a:t>
            </a: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总资产）×</a:t>
            </a:r>
            <a:r>
              <a:rPr kumimoji="0" lang="en-US" altLang="zh-CN" sz="2400" b="0" i="0" u="none" strike="noStrike" kern="0" cap="none" spc="0" normalizeH="0" baseline="0" noProof="0" dirty="0" smtClean="0">
                <a:ln>
                  <a:noFill/>
                </a:ln>
                <a:solidFill>
                  <a:schemeClr val="tx1"/>
                </a:solidFill>
                <a:effectLst/>
                <a:uLnTx/>
                <a:uFillTx/>
                <a:latin typeface="+mn-lt"/>
                <a:ea typeface="+mn-ea"/>
                <a:cs typeface="+mn-cs"/>
              </a:rPr>
              <a:t>100% </a:t>
            </a:r>
            <a:endParaRPr kumimoji="0" lang="zh-CN" altLang="zh-CN"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8" name="Rectangle 2"/>
          <p:cNvSpPr/>
          <p:nvPr>
            <p:ph type="title"/>
          </p:nvPr>
        </p:nvSpPr>
        <p:spPr>
          <a:ln/>
        </p:spPr>
        <p:txBody>
          <a:bodyPr vert="horz" wrap="square" lIns="91440" tIns="45720" rIns="91440" bIns="45720" anchor="b"/>
          <a:p>
            <a:pPr eaLnBrk="1" hangingPunct="1"/>
            <a:r>
              <a:rPr lang="zh-CN" altLang="zh-CN" dirty="0"/>
              <a:t>一、政策性银行的概念</a:t>
            </a:r>
            <a:endParaRPr lang="zh-CN" altLang="zh-CN" dirty="0"/>
          </a:p>
        </p:txBody>
      </p:sp>
      <p:sp>
        <p:nvSpPr>
          <p:cNvPr id="19459" name="Rectangle 3"/>
          <p:cNvSpPr/>
          <p:nvPr>
            <p:ph idx="1"/>
          </p:nvPr>
        </p:nvSpPr>
        <p:spPr>
          <a:xfrm>
            <a:off x="1258888" y="1827213"/>
            <a:ext cx="7424737" cy="4697412"/>
          </a:xfrm>
          <a:ln/>
        </p:spPr>
        <p:txBody>
          <a:bodyPr vert="horz" wrap="square" lIns="91440" tIns="45720" rIns="91440" bIns="45720" anchor="t"/>
          <a:p>
            <a:pPr eaLnBrk="1" hangingPunct="1"/>
            <a:r>
              <a:rPr lang="zh-CN" altLang="zh-CN" sz="2400" dirty="0"/>
              <a:t>（一）政策性银行定义</a:t>
            </a:r>
            <a:endParaRPr lang="en-US" altLang="zh-CN" sz="2400" dirty="0"/>
          </a:p>
          <a:p>
            <a:pPr eaLnBrk="1" hangingPunct="1"/>
            <a:r>
              <a:rPr lang="zh-CN" altLang="zh-CN" sz="1800" dirty="0"/>
              <a:t>所谓政策性银行，是指那些由政府以创立、参股、保证等形式予以控制，不以盈利为目的，专门根据政府意图在特定的业务领域内直接或间接地从事政策性投融资活动的专业性金融机构。</a:t>
            </a:r>
            <a:endParaRPr lang="en-US" altLang="zh-CN" sz="1800" dirty="0"/>
          </a:p>
          <a:p>
            <a:pPr eaLnBrk="1" hangingPunct="1"/>
            <a:r>
              <a:rPr lang="zh-CN" altLang="zh-CN" sz="1800" dirty="0"/>
              <a:t>政策性银行是指不以营利为目的，而是贯彻国家政策、为政策性业务融资的政府金融机构。</a:t>
            </a:r>
            <a:endParaRPr lang="zh-CN" altLang="zh-CN" sz="1800" dirty="0"/>
          </a:p>
          <a:p>
            <a:pPr eaLnBrk="1" hangingPunct="1"/>
            <a:r>
              <a:rPr lang="zh-CN" altLang="zh-CN" sz="2400" dirty="0"/>
              <a:t>（二）政策性银行的双重属性</a:t>
            </a:r>
            <a:endParaRPr lang="en-US" altLang="zh-CN" sz="2400" dirty="0"/>
          </a:p>
          <a:p>
            <a:pPr eaLnBrk="1" hangingPunct="1"/>
            <a:r>
              <a:rPr lang="zh-CN" altLang="zh-CN" sz="2000" dirty="0"/>
              <a:t>政策性银行具有政策性和金融性双重属性，是特殊的金融企业，它与一般商业银行的最大不同之处在于其特有的政策性。</a:t>
            </a:r>
            <a:endParaRPr lang="zh-CN" altLang="zh-CN" sz="2000" dirty="0"/>
          </a:p>
          <a:p>
            <a:pPr eaLnBrk="1" hangingPunct="1"/>
            <a:r>
              <a:rPr lang="zh-CN" altLang="zh-CN" sz="2400" dirty="0"/>
              <a:t>（三）政策银行与商业性银行的关系</a:t>
            </a:r>
            <a:endParaRPr lang="en-US" altLang="zh-CN" sz="2400" dirty="0"/>
          </a:p>
          <a:p>
            <a:pPr eaLnBrk="1" hangingPunct="1"/>
            <a:r>
              <a:rPr lang="zh-CN" altLang="zh-CN" sz="1800" dirty="0"/>
              <a:t>政策性银行与商业性银行是构成一个国家金融体系的两部分，它与商业性银行平行运行，平行发展。</a:t>
            </a:r>
            <a:endParaRPr lang="zh-CN" altLang="zh-CN" sz="1800" dirty="0"/>
          </a:p>
          <a:p>
            <a:pPr eaLnBrk="1" hangingPunct="1"/>
            <a:endParaRPr lang="zh-CN" altLang="zh-CN" dirty="0"/>
          </a:p>
        </p:txBody>
      </p:sp>
      <p:sp>
        <p:nvSpPr>
          <p:cNvPr id="1946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Rectangle 2"/>
          <p:cNvSpPr/>
          <p:nvPr>
            <p:ph type="title"/>
          </p:nvPr>
        </p:nvSpPr>
        <p:spPr>
          <a:ln/>
        </p:spPr>
        <p:txBody>
          <a:bodyPr vert="horz" wrap="square" lIns="91440" tIns="45720" rIns="91440" bIns="45720" anchor="b"/>
          <a:p>
            <a:pPr eaLnBrk="1" hangingPunct="1"/>
            <a:r>
              <a:rPr lang="zh-CN" altLang="zh-CN" dirty="0"/>
              <a:t>第五节</a:t>
            </a:r>
            <a:r>
              <a:rPr lang="en-US" altLang="zh-CN" dirty="0"/>
              <a:t>  </a:t>
            </a:r>
            <a:r>
              <a:rPr lang="zh-CN" altLang="zh-CN" dirty="0"/>
              <a:t>政策性银行的信贷收支统计</a:t>
            </a:r>
            <a:endParaRPr lang="zh-CN" altLang="zh-CN" dirty="0"/>
          </a:p>
        </p:txBody>
      </p:sp>
      <p:sp>
        <p:nvSpPr>
          <p:cNvPr id="66563" name="Rectangle 3"/>
          <p:cNvSpPr/>
          <p:nvPr>
            <p:ph idx="1"/>
          </p:nvPr>
        </p:nvSpPr>
        <p:spPr>
          <a:ln/>
        </p:spPr>
        <p:txBody>
          <a:bodyPr vert="horz" wrap="square" lIns="91440" tIns="45720" rIns="91440" bIns="45720" anchor="t"/>
          <a:p>
            <a:pPr eaLnBrk="1" hangingPunct="1"/>
            <a:r>
              <a:rPr lang="zh-CN" altLang="zh-CN" dirty="0"/>
              <a:t>一、政策性银行信贷收支统计指标</a:t>
            </a:r>
            <a:endParaRPr lang="zh-CN" altLang="zh-CN" dirty="0"/>
          </a:p>
          <a:p>
            <a:pPr eaLnBrk="1" hangingPunct="1"/>
            <a:r>
              <a:rPr lang="zh-CN" altLang="zh-CN" dirty="0"/>
              <a:t>二、政策性银行信贷收支统计指标分析</a:t>
            </a:r>
            <a:endParaRPr lang="zh-CN" altLang="zh-CN" dirty="0"/>
          </a:p>
        </p:txBody>
      </p:sp>
      <p:sp>
        <p:nvSpPr>
          <p:cNvPr id="6656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Rectangle 2"/>
          <p:cNvSpPr/>
          <p:nvPr>
            <p:ph type="title"/>
          </p:nvPr>
        </p:nvSpPr>
        <p:spPr>
          <a:xfrm>
            <a:off x="1370013" y="549275"/>
            <a:ext cx="7313612" cy="638175"/>
          </a:xfrm>
          <a:ln/>
        </p:spPr>
        <p:txBody>
          <a:bodyPr vert="horz" wrap="square" lIns="91440" tIns="45720" rIns="91440" bIns="45720" anchor="b"/>
          <a:p>
            <a:pPr eaLnBrk="1" hangingPunct="1"/>
            <a:r>
              <a:rPr lang="zh-CN" altLang="zh-CN" sz="3200" dirty="0"/>
              <a:t>（一）信贷收支表的格式</a:t>
            </a:r>
            <a:endParaRPr lang="zh-CN" altLang="zh-CN" sz="3200" dirty="0"/>
          </a:p>
        </p:txBody>
      </p:sp>
      <p:sp>
        <p:nvSpPr>
          <p:cNvPr id="67587" name="AutoShape 4">
            <a:hlinkClick r:id="rId1" action="ppaction://hlinksldjump"/>
          </p:cNvPr>
          <p:cNvSpPr/>
          <p:nvPr/>
        </p:nvSpPr>
        <p:spPr>
          <a:xfrm>
            <a:off x="8461375" y="6237288"/>
            <a:ext cx="358775" cy="360362"/>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6" name="表格 5"/>
          <p:cNvGraphicFramePr>
            <a:graphicFrameLocks noGrp="1"/>
          </p:cNvGraphicFramePr>
          <p:nvPr/>
        </p:nvGraphicFramePr>
        <p:xfrm>
          <a:off x="1370013" y="1514475"/>
          <a:ext cx="6911975" cy="5280025"/>
        </p:xfrm>
        <a:graphic>
          <a:graphicData uri="http://schemas.openxmlformats.org/drawingml/2006/table">
            <a:tbl>
              <a:tblPr/>
              <a:tblGrid>
                <a:gridCol w="2475869"/>
                <a:gridCol w="551576"/>
                <a:gridCol w="627607"/>
                <a:gridCol w="2004472"/>
                <a:gridCol w="611019"/>
                <a:gridCol w="641432"/>
              </a:tblGrid>
              <a:tr h="150572">
                <a:tc>
                  <a:txBody>
                    <a:bodyPr/>
                    <a:lstStyle/>
                    <a:p>
                      <a:pPr algn="ctr">
                        <a:spcAft>
                          <a:spcPts val="0"/>
                        </a:spcAft>
                      </a:pPr>
                      <a:r>
                        <a:rPr lang="zh-CN" sz="1050" b="1" kern="100" dirty="0">
                          <a:solidFill>
                            <a:srgbClr val="000000"/>
                          </a:solidFill>
                          <a:latin typeface="Times New Roman" panose="02020603050405020304"/>
                          <a:ea typeface="宋体" panose="02010600030101010101" pitchFamily="2" charset="-122"/>
                          <a:cs typeface="Times New Roman" panose="02020603050405020304"/>
                        </a:rPr>
                        <a:t>资金来源项目</a:t>
                      </a:r>
                      <a:endParaRPr lang="zh-CN" sz="1050" kern="100" dirty="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a:solidFill>
                            <a:srgbClr val="000000"/>
                          </a:solidFill>
                          <a:latin typeface="Times New Roman" panose="02020603050405020304"/>
                          <a:ea typeface="宋体" panose="02010600030101010101" pitchFamily="2" charset="-122"/>
                          <a:cs typeface="Times New Roman" panose="02020603050405020304"/>
                        </a:rPr>
                        <a:t>时点</a:t>
                      </a:r>
                      <a:r>
                        <a:rPr lang="en-US" sz="1050" b="1" kern="100">
                          <a:solidFill>
                            <a:srgbClr val="000000"/>
                          </a:solidFill>
                          <a:latin typeface="Times New Roman" panose="02020603050405020304"/>
                          <a:ea typeface="宋体" panose="02010600030101010101" pitchFamily="2" charset="-122"/>
                          <a:cs typeface="Times New Roman" panose="02020603050405020304"/>
                        </a:rPr>
                        <a:t>A</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a:solidFill>
                            <a:srgbClr val="000000"/>
                          </a:solidFill>
                          <a:latin typeface="Times New Roman" panose="02020603050405020304"/>
                          <a:ea typeface="宋体" panose="02010600030101010101" pitchFamily="2" charset="-122"/>
                          <a:cs typeface="Times New Roman" panose="02020603050405020304"/>
                        </a:rPr>
                        <a:t>时点</a:t>
                      </a:r>
                      <a:r>
                        <a:rPr lang="en-US" sz="1050" b="1" kern="100">
                          <a:solidFill>
                            <a:srgbClr val="000000"/>
                          </a:solidFill>
                          <a:latin typeface="Times New Roman" panose="02020603050405020304"/>
                          <a:ea typeface="宋体" panose="02010600030101010101" pitchFamily="2" charset="-122"/>
                          <a:cs typeface="Times New Roman" panose="02020603050405020304"/>
                        </a:rPr>
                        <a:t>B</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a:solidFill>
                            <a:srgbClr val="000000"/>
                          </a:solidFill>
                          <a:latin typeface="Times New Roman" panose="02020603050405020304"/>
                          <a:ea typeface="宋体" panose="02010600030101010101" pitchFamily="2" charset="-122"/>
                          <a:cs typeface="Times New Roman" panose="02020603050405020304"/>
                        </a:rPr>
                        <a:t>资金运用项目</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a:solidFill>
                            <a:srgbClr val="000000"/>
                          </a:solidFill>
                          <a:latin typeface="Times New Roman" panose="02020603050405020304"/>
                          <a:ea typeface="宋体" panose="02010600030101010101" pitchFamily="2" charset="-122"/>
                          <a:cs typeface="Times New Roman" panose="02020603050405020304"/>
                        </a:rPr>
                        <a:t>时点</a:t>
                      </a:r>
                      <a:r>
                        <a:rPr lang="en-US" sz="1050" b="1" kern="100">
                          <a:solidFill>
                            <a:srgbClr val="000000"/>
                          </a:solidFill>
                          <a:latin typeface="Times New Roman" panose="02020603050405020304"/>
                          <a:ea typeface="宋体" panose="02010600030101010101" pitchFamily="2" charset="-122"/>
                          <a:cs typeface="Times New Roman" panose="02020603050405020304"/>
                        </a:rPr>
                        <a:t>A</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b="1" kern="100">
                          <a:solidFill>
                            <a:srgbClr val="000000"/>
                          </a:solidFill>
                          <a:latin typeface="Times New Roman" panose="02020603050405020304"/>
                          <a:ea typeface="宋体" panose="02010600030101010101" pitchFamily="2" charset="-122"/>
                          <a:cs typeface="Times New Roman" panose="02020603050405020304"/>
                        </a:rPr>
                        <a:t>时点</a:t>
                      </a:r>
                      <a:r>
                        <a:rPr lang="en-US" sz="1050" b="1" kern="100">
                          <a:solidFill>
                            <a:srgbClr val="000000"/>
                          </a:solidFill>
                          <a:latin typeface="Times New Roman" panose="02020603050405020304"/>
                          <a:ea typeface="宋体" panose="02010600030101010101" pitchFamily="2" charset="-122"/>
                          <a:cs typeface="Times New Roman" panose="02020603050405020304"/>
                        </a:rPr>
                        <a:t>B</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dirty="0">
                          <a:solidFill>
                            <a:srgbClr val="000000"/>
                          </a:solidFill>
                          <a:latin typeface="Times New Roman" panose="02020603050405020304"/>
                          <a:ea typeface="宋体" panose="02010600030101010101" pitchFamily="2" charset="-122"/>
                          <a:cs typeface="Times New Roman" panose="02020603050405020304"/>
                        </a:rPr>
                        <a:t>一、各项存款</a:t>
                      </a:r>
                      <a:endParaRPr lang="zh-CN" sz="1050" kern="100" dirty="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一、各项贷款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1</a:t>
                      </a:r>
                      <a:r>
                        <a:rPr lang="zh-CN" sz="1050" kern="100">
                          <a:solidFill>
                            <a:srgbClr val="000000"/>
                          </a:solidFill>
                          <a:latin typeface="Times New Roman" panose="02020603050405020304"/>
                          <a:ea typeface="宋体" panose="02010600030101010101" pitchFamily="2" charset="-122"/>
                          <a:cs typeface="Times New Roman" panose="02020603050405020304"/>
                        </a:rPr>
                        <a:t>．企业存款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1.</a:t>
                      </a:r>
                      <a:r>
                        <a:rPr lang="zh-CN" sz="1050" kern="100">
                          <a:solidFill>
                            <a:srgbClr val="000000"/>
                          </a:solidFill>
                          <a:latin typeface="Times New Roman" panose="02020603050405020304"/>
                          <a:ea typeface="宋体" panose="02010600030101010101" pitchFamily="2" charset="-122"/>
                          <a:cs typeface="Times New Roman" panose="02020603050405020304"/>
                        </a:rPr>
                        <a:t>短期贷款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1</a:t>
                      </a:r>
                      <a:r>
                        <a:rPr lang="zh-CN" sz="1050" kern="100">
                          <a:solidFill>
                            <a:srgbClr val="000000"/>
                          </a:solidFill>
                          <a:latin typeface="Times New Roman" panose="02020603050405020304"/>
                          <a:ea typeface="宋体" panose="02010600030101010101" pitchFamily="2" charset="-122"/>
                          <a:cs typeface="Times New Roman" panose="02020603050405020304"/>
                        </a:rPr>
                        <a:t>）活期存款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1</a:t>
                      </a:r>
                      <a:r>
                        <a:rPr lang="zh-CN" sz="1050" kern="100">
                          <a:solidFill>
                            <a:srgbClr val="000000"/>
                          </a:solidFill>
                          <a:latin typeface="Times New Roman" panose="02020603050405020304"/>
                          <a:ea typeface="宋体" panose="02010600030101010101" pitchFamily="2" charset="-122"/>
                          <a:cs typeface="Times New Roman" panose="02020603050405020304"/>
                        </a:rPr>
                        <a:t>）工业贷款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Times New Roman" panose="02020603050405020304"/>
                        </a:rPr>
                        <a:t>）定期存款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Times New Roman" panose="02020603050405020304"/>
                        </a:rPr>
                        <a:t>）商业贷款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Times New Roman" panose="02020603050405020304"/>
                        </a:rPr>
                        <a:t>．财政存款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其中：收购贷款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3</a:t>
                      </a:r>
                      <a:r>
                        <a:rPr lang="zh-CN" sz="1050" kern="100">
                          <a:solidFill>
                            <a:srgbClr val="000000"/>
                          </a:solidFill>
                          <a:latin typeface="Times New Roman" panose="02020603050405020304"/>
                          <a:ea typeface="宋体" panose="02010600030101010101" pitchFamily="2" charset="-122"/>
                          <a:cs typeface="Times New Roman" panose="02020603050405020304"/>
                        </a:rPr>
                        <a:t>．机关团体存款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3</a:t>
                      </a:r>
                      <a:r>
                        <a:rPr lang="zh-CN" sz="1050" kern="100">
                          <a:solidFill>
                            <a:srgbClr val="000000"/>
                          </a:solidFill>
                          <a:latin typeface="Times New Roman" panose="02020603050405020304"/>
                          <a:ea typeface="宋体" panose="02010600030101010101" pitchFamily="2" charset="-122"/>
                          <a:cs typeface="Times New Roman" panose="02020603050405020304"/>
                        </a:rPr>
                        <a:t>）建筑业贷款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4</a:t>
                      </a:r>
                      <a:r>
                        <a:rPr lang="zh-CN" sz="1050" kern="100">
                          <a:solidFill>
                            <a:srgbClr val="000000"/>
                          </a:solidFill>
                          <a:latin typeface="Times New Roman" panose="02020603050405020304"/>
                          <a:ea typeface="宋体" panose="02010600030101010101" pitchFamily="2" charset="-122"/>
                          <a:cs typeface="Times New Roman" panose="02020603050405020304"/>
                        </a:rPr>
                        <a:t>．储蓄存款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4</a:t>
                      </a:r>
                      <a:r>
                        <a:rPr lang="zh-CN" sz="1050" kern="100">
                          <a:solidFill>
                            <a:srgbClr val="000000"/>
                          </a:solidFill>
                          <a:latin typeface="Times New Roman" panose="02020603050405020304"/>
                          <a:ea typeface="宋体" panose="02010600030101010101" pitchFamily="2" charset="-122"/>
                          <a:cs typeface="Times New Roman" panose="02020603050405020304"/>
                        </a:rPr>
                        <a:t>）农业贷款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1</a:t>
                      </a:r>
                      <a:r>
                        <a:rPr lang="zh-CN" sz="1050" kern="100">
                          <a:solidFill>
                            <a:srgbClr val="000000"/>
                          </a:solidFill>
                          <a:latin typeface="Times New Roman" panose="02020603050405020304"/>
                          <a:ea typeface="宋体" panose="02010600030101010101" pitchFamily="2" charset="-122"/>
                          <a:cs typeface="Times New Roman" panose="02020603050405020304"/>
                        </a:rPr>
                        <a:t>）活期储蓄</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5</a:t>
                      </a:r>
                      <a:r>
                        <a:rPr lang="zh-CN" sz="1050" kern="100">
                          <a:solidFill>
                            <a:srgbClr val="000000"/>
                          </a:solidFill>
                          <a:latin typeface="Times New Roman" panose="02020603050405020304"/>
                          <a:ea typeface="宋体" panose="02010600030101010101" pitchFamily="2" charset="-122"/>
                          <a:cs typeface="Times New Roman" panose="02020603050405020304"/>
                        </a:rPr>
                        <a:t>）乡镇企业贷款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Times New Roman" panose="02020603050405020304"/>
                        </a:rPr>
                        <a:t>）定期储蓄</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6</a:t>
                      </a:r>
                      <a:r>
                        <a:rPr lang="zh-CN" sz="1050" kern="100">
                          <a:solidFill>
                            <a:srgbClr val="000000"/>
                          </a:solidFill>
                          <a:latin typeface="Times New Roman" panose="02020603050405020304"/>
                          <a:ea typeface="宋体" panose="02010600030101010101" pitchFamily="2" charset="-122"/>
                          <a:cs typeface="Times New Roman" panose="02020603050405020304"/>
                        </a:rPr>
                        <a:t>）三资企业贷款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5</a:t>
                      </a:r>
                      <a:r>
                        <a:rPr lang="zh-CN" sz="1050" kern="100">
                          <a:solidFill>
                            <a:srgbClr val="000000"/>
                          </a:solidFill>
                          <a:latin typeface="Times New Roman" panose="02020603050405020304"/>
                          <a:ea typeface="宋体" panose="02010600030101010101" pitchFamily="2" charset="-122"/>
                          <a:cs typeface="Times New Roman" panose="02020603050405020304"/>
                        </a:rPr>
                        <a:t>．农业存款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7</a:t>
                      </a:r>
                      <a:r>
                        <a:rPr lang="zh-CN" sz="1050" kern="100">
                          <a:solidFill>
                            <a:srgbClr val="000000"/>
                          </a:solidFill>
                          <a:latin typeface="Times New Roman" panose="02020603050405020304"/>
                          <a:ea typeface="宋体" panose="02010600030101010101" pitchFamily="2" charset="-122"/>
                          <a:cs typeface="Times New Roman" panose="02020603050405020304"/>
                        </a:rPr>
                        <a:t>）私营企业及个体贷款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6</a:t>
                      </a:r>
                      <a:r>
                        <a:rPr lang="zh-CN" sz="1050" kern="100">
                          <a:solidFill>
                            <a:srgbClr val="000000"/>
                          </a:solidFill>
                          <a:latin typeface="Times New Roman" panose="02020603050405020304"/>
                          <a:ea typeface="宋体" panose="02010600030101010101" pitchFamily="2" charset="-122"/>
                          <a:cs typeface="Times New Roman" panose="02020603050405020304"/>
                        </a:rPr>
                        <a:t>．其他存款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8</a:t>
                      </a:r>
                      <a:r>
                        <a:rPr lang="zh-CN" sz="1050" kern="100">
                          <a:solidFill>
                            <a:srgbClr val="000000"/>
                          </a:solidFill>
                          <a:latin typeface="Times New Roman" panose="02020603050405020304"/>
                          <a:ea typeface="宋体" panose="02010600030101010101" pitchFamily="2" charset="-122"/>
                          <a:cs typeface="Times New Roman" panose="02020603050405020304"/>
                        </a:rPr>
                        <a:t>）其他短期贷款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二、委托存款及委托投资基金（净）</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其中：个人短期消费贷款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三、金融债券</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Times New Roman" panose="02020603050405020304"/>
                        </a:rPr>
                        <a:t>．中期流动资金贷款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四、应付及暂收款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3</a:t>
                      </a:r>
                      <a:r>
                        <a:rPr lang="zh-CN" sz="1050" kern="100">
                          <a:solidFill>
                            <a:srgbClr val="000000"/>
                          </a:solidFill>
                          <a:latin typeface="Times New Roman" panose="02020603050405020304"/>
                          <a:ea typeface="宋体" panose="02010600030101010101" pitchFamily="2" charset="-122"/>
                          <a:cs typeface="Times New Roman" panose="02020603050405020304"/>
                        </a:rPr>
                        <a:t>．中长期贷款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其中：应付及预提利息</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1</a:t>
                      </a:r>
                      <a:r>
                        <a:rPr lang="zh-CN" sz="1050" kern="100">
                          <a:solidFill>
                            <a:srgbClr val="000000"/>
                          </a:solidFill>
                          <a:latin typeface="Times New Roman" panose="02020603050405020304"/>
                          <a:ea typeface="宋体" panose="02010600030101010101" pitchFamily="2" charset="-122"/>
                          <a:cs typeface="Times New Roman" panose="02020603050405020304"/>
                        </a:rPr>
                        <a:t>）基本建设贷款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五、同业往来</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Times New Roman" panose="02020603050405020304"/>
                        </a:rPr>
                        <a:t>）技术改造贷款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1</a:t>
                      </a:r>
                      <a:r>
                        <a:rPr lang="zh-CN" sz="1050" kern="100">
                          <a:solidFill>
                            <a:srgbClr val="000000"/>
                          </a:solidFill>
                          <a:latin typeface="Times New Roman" panose="02020603050405020304"/>
                          <a:ea typeface="宋体" panose="02010600030101010101" pitchFamily="2" charset="-122"/>
                          <a:cs typeface="Times New Roman" panose="02020603050405020304"/>
                        </a:rPr>
                        <a:t>．同业存放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a:t>
                      </a:r>
                      <a:r>
                        <a:rPr lang="en-US" sz="1050" kern="100">
                          <a:solidFill>
                            <a:srgbClr val="000000"/>
                          </a:solidFill>
                          <a:latin typeface="Times New Roman" panose="02020603050405020304"/>
                          <a:ea typeface="宋体" panose="02010600030101010101" pitchFamily="2" charset="-122"/>
                          <a:cs typeface="Times New Roman" panose="02020603050405020304"/>
                        </a:rPr>
                        <a:t>3</a:t>
                      </a:r>
                      <a:r>
                        <a:rPr lang="zh-CN" sz="1050" kern="100">
                          <a:solidFill>
                            <a:srgbClr val="000000"/>
                          </a:solidFill>
                          <a:latin typeface="Times New Roman" panose="02020603050405020304"/>
                          <a:ea typeface="宋体" panose="02010600030101010101" pitchFamily="2" charset="-122"/>
                          <a:cs typeface="Times New Roman" panose="02020603050405020304"/>
                        </a:rPr>
                        <a:t>）其他中长期贷款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Times New Roman" panose="02020603050405020304"/>
                        </a:rPr>
                        <a:t>．同业拆借</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其中：个人中长期消费贷款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六、流通中货币</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4</a:t>
                      </a:r>
                      <a:r>
                        <a:rPr lang="zh-CN" sz="1050" kern="100">
                          <a:solidFill>
                            <a:srgbClr val="000000"/>
                          </a:solidFill>
                          <a:latin typeface="Times New Roman" panose="02020603050405020304"/>
                          <a:ea typeface="宋体" panose="02010600030101010101" pitchFamily="2" charset="-122"/>
                          <a:cs typeface="Times New Roman" panose="02020603050405020304"/>
                        </a:rPr>
                        <a:t>．票据融资</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r>
                        <a:rPr lang="zh-CN" sz="1050" kern="100">
                          <a:solidFill>
                            <a:srgbClr val="000000"/>
                          </a:solidFill>
                          <a:latin typeface="Calibri" panose="020F0502020204030204"/>
                          <a:cs typeface="Times New Roman" panose="02020603050405020304"/>
                        </a:rPr>
                        <a:t>七、各项准备</a:t>
                      </a:r>
                      <a:endParaRPr lang="zh-CN" sz="1050" kern="100">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其中：贴现</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其中：贷款呆账准备金</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5</a:t>
                      </a:r>
                      <a:r>
                        <a:rPr lang="zh-CN" sz="1050" kern="100">
                          <a:solidFill>
                            <a:srgbClr val="000000"/>
                          </a:solidFill>
                          <a:latin typeface="Times New Roman" panose="02020603050405020304"/>
                          <a:ea typeface="宋体" panose="02010600030101010101" pitchFamily="2" charset="-122"/>
                          <a:cs typeface="Times New Roman" panose="02020603050405020304"/>
                        </a:rPr>
                        <a:t>．各项垫款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八、所有者权益</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二、有价证券及投资</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其中：实收资本</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三、应收及预付款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indent="391795"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当年结益</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其中：应收利息</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九、其他</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四、同业往来</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1</a:t>
                      </a:r>
                      <a:r>
                        <a:rPr lang="zh-CN" sz="1050" kern="100">
                          <a:solidFill>
                            <a:srgbClr val="000000"/>
                          </a:solidFill>
                          <a:latin typeface="Times New Roman" panose="02020603050405020304"/>
                          <a:ea typeface="宋体" panose="02010600030101010101" pitchFamily="2" charset="-122"/>
                          <a:cs typeface="Times New Roman" panose="02020603050405020304"/>
                        </a:rPr>
                        <a:t>．存放同业</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宋体" panose="02010600030101010101" pitchFamily="2" charset="-122"/>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Times New Roman" panose="02020603050405020304"/>
                        </a:rPr>
                        <a:t>．拆放同业</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五、金银占款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六、外汇占款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indent="391795"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七、库存现金</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spcAft>
                          <a:spcPts val="0"/>
                        </a:spcAft>
                      </a:pPr>
                      <a:endParaRPr lang="en-US" sz="105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Times New Roman" panose="02020603050405020304"/>
                        </a:rPr>
                        <a:t>八、财政借款</a:t>
                      </a:r>
                      <a:endParaRPr lang="zh-CN" sz="1050" kern="100">
                        <a:latin typeface="Times New Roman" panose="02020603050405020304"/>
                        <a:ea typeface="宋体" panose="02010600030101010101" pitchFamily="2" charset="-122"/>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0572">
                <a:tc>
                  <a:txBody>
                    <a:bodyPr/>
                    <a:lstStyle/>
                    <a:p>
                      <a:pPr algn="just"/>
                      <a:r>
                        <a:rPr lang="zh-CN" sz="1050" kern="100">
                          <a:solidFill>
                            <a:srgbClr val="000000"/>
                          </a:solidFill>
                          <a:latin typeface="Calibri" panose="020F0502020204030204"/>
                          <a:cs typeface="Times New Roman" panose="02020603050405020304"/>
                        </a:rPr>
                        <a:t>资金来源总计</a:t>
                      </a:r>
                      <a:endParaRPr lang="zh-CN" sz="1050" kern="100">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zh-CN" sz="1050" kern="100">
                          <a:solidFill>
                            <a:srgbClr val="000000"/>
                          </a:solidFill>
                          <a:latin typeface="Calibri" panose="020F0502020204030204"/>
                          <a:cs typeface="Times New Roman" panose="02020603050405020304"/>
                        </a:rPr>
                        <a:t>资金运用总计</a:t>
                      </a:r>
                      <a:endParaRPr lang="zh-CN" sz="1050" kern="100">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endParaRPr lang="en-US" sz="1050" kern="100" dirty="0">
                        <a:solidFill>
                          <a:srgbClr val="000000"/>
                        </a:solidFill>
                        <a:latin typeface="Calibri" panose="020F0502020204030204"/>
                        <a:cs typeface="Times New Roman" panose="02020603050405020304"/>
                      </a:endParaRPr>
                    </a:p>
                  </a:txBody>
                  <a:tcPr marL="52773" marR="5277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7828" name="Rectangle 1"/>
          <p:cNvSpPr/>
          <p:nvPr/>
        </p:nvSpPr>
        <p:spPr>
          <a:xfrm>
            <a:off x="1260475" y="1268413"/>
            <a:ext cx="9144000" cy="246062"/>
          </a:xfrm>
          <a:prstGeom prst="rect">
            <a:avLst/>
          </a:prstGeom>
          <a:noFill/>
          <a:ln w="9525">
            <a:noFill/>
          </a:ln>
        </p:spPr>
        <p:txBody>
          <a:bodyPr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2276475">
              <a:spcBef>
                <a:spcPct val="0"/>
              </a:spcBef>
              <a:buClrTx/>
              <a:buSzTx/>
              <a:buFont typeface="Arial" panose="020B0604020202020204" pitchFamily="34" charset="0"/>
              <a:buNone/>
            </a:pPr>
            <a:r>
              <a:rPr lang="zh-CN" altLang="en-GB" sz="1000" b="1" dirty="0">
                <a:solidFill>
                  <a:srgbClr val="000000"/>
                </a:solidFill>
                <a:latin typeface="宋体" panose="02010600030101010101" pitchFamily="2" charset="-122"/>
                <a:cs typeface="Times New Roman" panose="02020603050405020304" pitchFamily="18" charset="0"/>
              </a:rPr>
              <a:t>表</a:t>
            </a:r>
            <a:r>
              <a:rPr lang="en-GB" altLang="zh-CN" sz="1000" b="1" dirty="0">
                <a:solidFill>
                  <a:srgbClr val="000000"/>
                </a:solidFill>
                <a:latin typeface="宋体" panose="02010600030101010101" pitchFamily="2" charset="-122"/>
                <a:cs typeface="Times New Roman" panose="02020603050405020304" pitchFamily="18" charset="0"/>
              </a:rPr>
              <a:t>6-11  </a:t>
            </a:r>
            <a:r>
              <a:rPr lang="zh-CN" altLang="en-GB" sz="1000" b="1" dirty="0">
                <a:solidFill>
                  <a:srgbClr val="000000"/>
                </a:solidFill>
                <a:latin typeface="宋体" panose="02010600030101010101" pitchFamily="2" charset="-122"/>
                <a:cs typeface="Times New Roman" panose="02020603050405020304" pitchFamily="18" charset="0"/>
              </a:rPr>
              <a:t>信贷收支表                 单位：亿元</a:t>
            </a:r>
            <a:endParaRPr lang="zh-CN" altLang="en-GB" sz="18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Rectangle 2"/>
          <p:cNvSpPr/>
          <p:nvPr>
            <p:ph type="title"/>
          </p:nvPr>
        </p:nvSpPr>
        <p:spPr>
          <a:ln/>
        </p:spPr>
        <p:txBody>
          <a:bodyPr vert="horz" wrap="square" lIns="91440" tIns="45720" rIns="91440" bIns="45720" anchor="b"/>
          <a:p>
            <a:pPr eaLnBrk="1" hangingPunct="1"/>
            <a:endParaRPr lang="zh-CN" altLang="zh-CN" sz="2800" dirty="0"/>
          </a:p>
        </p:txBody>
      </p:sp>
      <p:sp>
        <p:nvSpPr>
          <p:cNvPr id="68611" name="Rectangle 3"/>
          <p:cNvSpPr/>
          <p:nvPr>
            <p:ph idx="1"/>
          </p:nvPr>
        </p:nvSpPr>
        <p:spPr>
          <a:xfrm>
            <a:off x="1370013" y="1628775"/>
            <a:ext cx="7313612" cy="4895850"/>
          </a:xfrm>
          <a:ln/>
        </p:spPr>
        <p:txBody>
          <a:bodyPr vert="horz" wrap="square" lIns="91440" tIns="45720" rIns="91440" bIns="45720" anchor="t"/>
          <a:p>
            <a:r>
              <a:rPr lang="zh-CN" altLang="zh-CN" sz="2800" dirty="0"/>
              <a:t>（二）政策性银行信贷收支统计指标解释</a:t>
            </a:r>
            <a:endParaRPr lang="en-US" altLang="zh-CN" sz="2800" dirty="0"/>
          </a:p>
          <a:p>
            <a:pPr lvl="1"/>
            <a:r>
              <a:rPr lang="en-US" altLang="zh-CN" sz="2400" dirty="0"/>
              <a:t>1</a:t>
            </a:r>
            <a:r>
              <a:rPr lang="zh-CN" altLang="zh-CN" sz="2400" dirty="0"/>
              <a:t>．企业存款</a:t>
            </a:r>
            <a:endParaRPr lang="zh-CN" altLang="zh-CN" sz="2400" dirty="0"/>
          </a:p>
          <a:p>
            <a:pPr lvl="1"/>
            <a:r>
              <a:rPr lang="en-US" altLang="zh-CN" sz="2400" dirty="0"/>
              <a:t>2</a:t>
            </a:r>
            <a:r>
              <a:rPr lang="zh-CN" altLang="zh-CN" sz="2400" dirty="0"/>
              <a:t>．财政存款</a:t>
            </a:r>
            <a:endParaRPr lang="zh-CN" altLang="zh-CN" sz="2400" dirty="0"/>
          </a:p>
          <a:p>
            <a:pPr lvl="1"/>
            <a:r>
              <a:rPr lang="en-US" altLang="zh-CN" sz="2400" dirty="0"/>
              <a:t>3</a:t>
            </a:r>
            <a:r>
              <a:rPr lang="zh-CN" altLang="zh-CN" sz="2400" dirty="0"/>
              <a:t>．机关团体存款</a:t>
            </a:r>
            <a:endParaRPr lang="en-US" altLang="zh-CN" sz="2400" dirty="0"/>
          </a:p>
          <a:p>
            <a:pPr lvl="1"/>
            <a:r>
              <a:rPr lang="en-US" altLang="zh-CN" sz="2400" dirty="0"/>
              <a:t>4</a:t>
            </a:r>
            <a:r>
              <a:rPr lang="zh-CN" altLang="zh-CN" sz="2400" dirty="0"/>
              <a:t>．存款</a:t>
            </a:r>
            <a:endParaRPr lang="zh-CN" altLang="zh-CN" sz="2400" dirty="0"/>
          </a:p>
          <a:p>
            <a:pPr lvl="1"/>
            <a:r>
              <a:rPr lang="en-US" altLang="zh-CN" sz="2400" dirty="0"/>
              <a:t>5</a:t>
            </a:r>
            <a:r>
              <a:rPr lang="zh-CN" altLang="zh-CN" sz="2400" dirty="0"/>
              <a:t>．农业存款</a:t>
            </a:r>
            <a:endParaRPr lang="zh-CN" altLang="zh-CN" sz="2400" dirty="0"/>
          </a:p>
          <a:p>
            <a:pPr lvl="1"/>
            <a:r>
              <a:rPr lang="en-US" altLang="zh-CN" sz="2400" dirty="0"/>
              <a:t>6</a:t>
            </a:r>
            <a:r>
              <a:rPr lang="zh-CN" altLang="zh-CN" sz="2400" dirty="0"/>
              <a:t>．其他存款</a:t>
            </a:r>
            <a:endParaRPr lang="en-US" altLang="zh-CN" sz="2400" dirty="0"/>
          </a:p>
          <a:p>
            <a:pPr lvl="1"/>
            <a:r>
              <a:rPr lang="en-US" altLang="zh-CN" sz="2400" dirty="0"/>
              <a:t>7</a:t>
            </a:r>
            <a:r>
              <a:rPr lang="zh-CN" altLang="zh-CN" sz="2400" dirty="0"/>
              <a:t>．委托存款及委托投资基金</a:t>
            </a:r>
            <a:endParaRPr lang="zh-CN" altLang="zh-CN" sz="2400" dirty="0"/>
          </a:p>
          <a:p>
            <a:pPr lvl="1"/>
            <a:r>
              <a:rPr lang="en-US" altLang="zh-CN" sz="2400" dirty="0"/>
              <a:t>8</a:t>
            </a:r>
            <a:r>
              <a:rPr lang="zh-CN" altLang="zh-CN" sz="2400" dirty="0"/>
              <a:t>．金融债券</a:t>
            </a:r>
            <a:endParaRPr lang="zh-CN" altLang="zh-CN" sz="2400" dirty="0"/>
          </a:p>
          <a:p>
            <a:pPr lvl="1"/>
            <a:r>
              <a:rPr lang="en-US" altLang="zh-CN" sz="2400" dirty="0"/>
              <a:t>9</a:t>
            </a:r>
            <a:r>
              <a:rPr lang="zh-CN" altLang="zh-CN" sz="2400" dirty="0"/>
              <a:t>．应付及暂收款</a:t>
            </a:r>
            <a:endParaRPr lang="en-US" altLang="zh-CN" sz="2400" dirty="0"/>
          </a:p>
          <a:p>
            <a:endParaRPr lang="zh-CN" altLang="zh-CN" dirty="0"/>
          </a:p>
          <a:p>
            <a:endParaRPr lang="zh-CN" altLang="zh-CN" dirty="0"/>
          </a:p>
        </p:txBody>
      </p:sp>
      <p:sp>
        <p:nvSpPr>
          <p:cNvPr id="6861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Rectangle 3"/>
          <p:cNvSpPr/>
          <p:nvPr>
            <p:ph idx="1"/>
          </p:nvPr>
        </p:nvSpPr>
        <p:spPr>
          <a:xfrm>
            <a:off x="1187450" y="1471613"/>
            <a:ext cx="7313613" cy="5197475"/>
          </a:xfrm>
          <a:ln/>
        </p:spPr>
        <p:txBody>
          <a:bodyPr vert="horz" wrap="square" lIns="91440" tIns="45720" rIns="91440" bIns="45720" anchor="t"/>
          <a:p>
            <a:pPr lvl="1"/>
            <a:r>
              <a:rPr lang="en-US" altLang="zh-CN" sz="2400" dirty="0"/>
              <a:t>10</a:t>
            </a:r>
            <a:r>
              <a:rPr lang="zh-CN" altLang="zh-CN" sz="2400" dirty="0"/>
              <a:t>．同业往来</a:t>
            </a:r>
            <a:endParaRPr lang="zh-CN" altLang="zh-CN" sz="2400" dirty="0"/>
          </a:p>
          <a:p>
            <a:pPr lvl="1"/>
            <a:r>
              <a:rPr lang="en-US" altLang="zh-CN" sz="2400" dirty="0"/>
              <a:t>11</a:t>
            </a:r>
            <a:r>
              <a:rPr lang="zh-CN" altLang="zh-CN" sz="2400" dirty="0"/>
              <a:t>．流通中货币</a:t>
            </a:r>
            <a:endParaRPr lang="zh-CN" altLang="zh-CN" sz="2400" dirty="0"/>
          </a:p>
          <a:p>
            <a:pPr lvl="1"/>
            <a:r>
              <a:rPr lang="en-US" altLang="zh-CN" sz="2400" dirty="0"/>
              <a:t>12</a:t>
            </a:r>
            <a:r>
              <a:rPr lang="zh-CN" altLang="zh-CN" sz="2400" dirty="0"/>
              <a:t>．各项准备</a:t>
            </a:r>
            <a:endParaRPr lang="en-US" altLang="zh-CN" sz="2400" dirty="0"/>
          </a:p>
          <a:p>
            <a:pPr lvl="1"/>
            <a:r>
              <a:rPr lang="en-US" altLang="zh-CN" sz="2400" dirty="0"/>
              <a:t>13</a:t>
            </a:r>
            <a:r>
              <a:rPr lang="zh-CN" altLang="zh-CN" sz="2400" dirty="0"/>
              <a:t>．所有者权益</a:t>
            </a:r>
            <a:endParaRPr lang="zh-CN" altLang="zh-CN" sz="2400" dirty="0"/>
          </a:p>
          <a:p>
            <a:pPr lvl="1"/>
            <a:r>
              <a:rPr lang="en-US" altLang="zh-CN" sz="2400" dirty="0"/>
              <a:t>14</a:t>
            </a:r>
            <a:r>
              <a:rPr lang="zh-CN" altLang="zh-CN" sz="2400" dirty="0"/>
              <a:t>．短期贷款</a:t>
            </a:r>
            <a:endParaRPr lang="zh-CN" altLang="zh-CN" sz="2400" dirty="0"/>
          </a:p>
          <a:p>
            <a:pPr lvl="1"/>
            <a:r>
              <a:rPr lang="en-US" altLang="zh-CN" sz="2400" dirty="0"/>
              <a:t>15</a:t>
            </a:r>
            <a:r>
              <a:rPr lang="zh-CN" altLang="zh-CN" sz="2400" dirty="0"/>
              <a:t>．中期流动资金贷款</a:t>
            </a:r>
            <a:endParaRPr lang="en-US" altLang="zh-CN" sz="2400" dirty="0"/>
          </a:p>
          <a:p>
            <a:pPr lvl="1"/>
            <a:r>
              <a:rPr lang="en-US" altLang="zh-CN" sz="2400" dirty="0"/>
              <a:t>16</a:t>
            </a:r>
            <a:r>
              <a:rPr lang="zh-CN" altLang="zh-CN" sz="2400" dirty="0"/>
              <a:t>．中长期贷款</a:t>
            </a:r>
            <a:endParaRPr lang="zh-CN" altLang="zh-CN" sz="2400" dirty="0"/>
          </a:p>
          <a:p>
            <a:pPr lvl="1"/>
            <a:r>
              <a:rPr lang="en-US" altLang="zh-CN" sz="2400" dirty="0"/>
              <a:t>17</a:t>
            </a:r>
            <a:r>
              <a:rPr lang="zh-CN" altLang="zh-CN" sz="2400" dirty="0"/>
              <a:t>．票据融资。</a:t>
            </a:r>
            <a:endParaRPr lang="zh-CN" altLang="zh-CN" sz="2400" dirty="0"/>
          </a:p>
          <a:p>
            <a:pPr lvl="1"/>
            <a:r>
              <a:rPr lang="en-US" altLang="zh-CN" sz="2400" dirty="0"/>
              <a:t>18</a:t>
            </a:r>
            <a:r>
              <a:rPr lang="zh-CN" altLang="zh-CN" sz="2400" dirty="0"/>
              <a:t>．贴现</a:t>
            </a:r>
            <a:endParaRPr lang="en-US" altLang="zh-CN" sz="2400" dirty="0"/>
          </a:p>
          <a:p>
            <a:pPr lvl="1"/>
            <a:r>
              <a:rPr lang="en-US" altLang="zh-CN" sz="2400" dirty="0"/>
              <a:t>19</a:t>
            </a:r>
            <a:r>
              <a:rPr lang="zh-CN" altLang="zh-CN" sz="2400" dirty="0"/>
              <a:t>．各项垫款。</a:t>
            </a:r>
            <a:endParaRPr lang="zh-CN" altLang="zh-CN" sz="2400" dirty="0"/>
          </a:p>
          <a:p>
            <a:pPr lvl="1"/>
            <a:r>
              <a:rPr lang="en-US" altLang="zh-CN" sz="2400" dirty="0"/>
              <a:t>20</a:t>
            </a:r>
            <a:r>
              <a:rPr lang="zh-CN" altLang="zh-CN" sz="2400" dirty="0"/>
              <a:t>．金银占款。</a:t>
            </a:r>
            <a:endParaRPr lang="zh-CN" altLang="zh-CN" sz="2400" dirty="0"/>
          </a:p>
          <a:p>
            <a:pPr lvl="1"/>
            <a:r>
              <a:rPr lang="en-US" altLang="zh-CN" sz="2400" dirty="0"/>
              <a:t>21</a:t>
            </a:r>
            <a:r>
              <a:rPr lang="zh-CN" altLang="zh-CN" sz="2400" dirty="0"/>
              <a:t>．库存现金</a:t>
            </a:r>
            <a:endParaRPr lang="zh-CN" altLang="zh-CN" sz="2400" dirty="0"/>
          </a:p>
          <a:p>
            <a:pPr lvl="1"/>
            <a:endParaRPr lang="zh-CN" altLang="zh-CN" sz="2400" dirty="0"/>
          </a:p>
        </p:txBody>
      </p:sp>
      <p:sp>
        <p:nvSpPr>
          <p:cNvPr id="6963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69636" name="标题 1"/>
          <p:cNvSpPr>
            <a:spLocks noGrp="1"/>
          </p:cNvSpPr>
          <p:nvPr>
            <p:ph type="title"/>
          </p:nvPr>
        </p:nvSpPr>
        <p:spPr>
          <a:ln/>
        </p:spPr>
        <p:txBody>
          <a:bodyPr vert="horz" wrap="square" lIns="91440" tIns="45720" rIns="91440" bIns="45720" anchor="b"/>
          <a:p>
            <a:pPr>
              <a:buNone/>
            </a:pPr>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Rectangle 1"/>
          <p:cNvSpPr/>
          <p:nvPr/>
        </p:nvSpPr>
        <p:spPr>
          <a:xfrm>
            <a:off x="1449388" y="839788"/>
            <a:ext cx="6245225" cy="30797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a:spcBef>
                <a:spcPct val="0"/>
              </a:spcBef>
              <a:buClrTx/>
              <a:buSzTx/>
              <a:buFont typeface="Arial" panose="020B0604020202020204" pitchFamily="34" charset="0"/>
              <a:buNone/>
            </a:pPr>
            <a:r>
              <a:rPr lang="en-US" altLang="zh-CN" sz="1400" b="1" dirty="0">
                <a:solidFill>
                  <a:srgbClr val="000000"/>
                </a:solidFill>
                <a:latin typeface="Times New Roman" panose="02020603050405020304" pitchFamily="18" charset="0"/>
                <a:cs typeface="Times New Roman" panose="02020603050405020304" pitchFamily="18" charset="0"/>
              </a:rPr>
              <a:t>                          </a:t>
            </a:r>
            <a:r>
              <a:rPr lang="zh-CN" altLang="en-US" sz="1400" b="1" dirty="0">
                <a:solidFill>
                  <a:srgbClr val="000000"/>
                </a:solidFill>
                <a:latin typeface="Times New Roman" panose="02020603050405020304" pitchFamily="18" charset="0"/>
                <a:cs typeface="Times New Roman" panose="02020603050405020304" pitchFamily="18" charset="0"/>
              </a:rPr>
              <a:t>表</a:t>
            </a:r>
            <a:r>
              <a:rPr lang="en-US" altLang="zh-CN" sz="1400" b="1" dirty="0">
                <a:solidFill>
                  <a:srgbClr val="000000"/>
                </a:solidFill>
                <a:latin typeface="Times New Roman" panose="02020603050405020304" pitchFamily="18" charset="0"/>
                <a:cs typeface="Times New Roman" panose="02020603050405020304" pitchFamily="18" charset="0"/>
              </a:rPr>
              <a:t>6-12 </a:t>
            </a:r>
            <a:r>
              <a:rPr lang="en-US" altLang="zh-CN" sz="1400" b="1" dirty="0">
                <a:solidFill>
                  <a:srgbClr val="000000"/>
                </a:solidFill>
                <a:latin typeface="Courier New" panose="02070309020205020404" pitchFamily="49" charset="0"/>
                <a:cs typeface="Courier New" panose="02070309020205020404" pitchFamily="49" charset="0"/>
              </a:rPr>
              <a:t> </a:t>
            </a:r>
            <a:r>
              <a:rPr lang="zh-CN" altLang="en-US" sz="1400" b="1" dirty="0">
                <a:solidFill>
                  <a:srgbClr val="000000"/>
                </a:solidFill>
                <a:latin typeface="Courier New" panose="02070309020205020404" pitchFamily="49" charset="0"/>
                <a:cs typeface="Courier New" panose="02070309020205020404" pitchFamily="49" charset="0"/>
              </a:rPr>
              <a:t>政策性银行本外币信贷收支           </a:t>
            </a:r>
            <a:r>
              <a:rPr lang="zh-CN" altLang="en-US" sz="1400" b="1" dirty="0">
                <a:solidFill>
                  <a:srgbClr val="000000"/>
                </a:solidFill>
                <a:latin typeface="Times New Roman" panose="02020603050405020304" pitchFamily="18" charset="0"/>
              </a:rPr>
              <a:t>单位：万元</a:t>
            </a:r>
            <a:endParaRPr lang="zh-CN" altLang="en-US" sz="3200" dirty="0"/>
          </a:p>
        </p:txBody>
      </p:sp>
      <p:graphicFrame>
        <p:nvGraphicFramePr>
          <p:cNvPr id="3" name="表格 2"/>
          <p:cNvGraphicFramePr/>
          <p:nvPr>
            <p:custDataLst>
              <p:tags r:id="rId1"/>
            </p:custDataLst>
          </p:nvPr>
        </p:nvGraphicFramePr>
        <p:xfrm>
          <a:off x="1256983" y="1774825"/>
          <a:ext cx="7548880" cy="4359910"/>
        </p:xfrm>
        <a:graphic>
          <a:graphicData uri="http://schemas.openxmlformats.org/drawingml/2006/table">
            <a:tbl>
              <a:tblPr firstRow="1" bandRow="1">
                <a:tableStyleId>{5940675A-B579-460E-94D1-54222C63F5DA}</a:tableStyleId>
              </a:tblPr>
              <a:tblGrid>
                <a:gridCol w="2510155"/>
                <a:gridCol w="1297940"/>
                <a:gridCol w="2379980"/>
                <a:gridCol w="1360805"/>
              </a:tblGrid>
              <a:tr h="138430">
                <a:tc>
                  <a:txBody>
                    <a:bodyPr/>
                    <a:p>
                      <a:pPr indent="0" algn="ctr">
                        <a:buNone/>
                      </a:pPr>
                      <a:r>
                        <a:rPr lang="en-US" sz="900" b="0">
                          <a:solidFill>
                            <a:srgbClr val="000000"/>
                          </a:solidFill>
                          <a:latin typeface="方正书宋_GBK" charset="0"/>
                          <a:cs typeface="方正书宋_GBK" charset="0"/>
                        </a:rPr>
                        <a:t>资金来源项目</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金额</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资金运用项目</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方正书宋_GBK" charset="0"/>
                          <a:cs typeface="方正书宋_GBK" charset="0"/>
                        </a:rPr>
                        <a:t>金额</a:t>
                      </a:r>
                      <a:endParaRPr lang="en-US" altLang="en-US" sz="9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各项存款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1019.14</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各项贷款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6603.68</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9700">
                <a:tc>
                  <a:txBody>
                    <a:bodyPr/>
                    <a:p>
                      <a:pPr indent="0">
                        <a:buNone/>
                      </a:pPr>
                      <a:r>
                        <a:rPr lang="en-US" sz="900" b="0">
                          <a:solidFill>
                            <a:srgbClr val="000000"/>
                          </a:solidFill>
                          <a:latin typeface="方正书宋_GBK" charset="0"/>
                          <a:cs typeface="方正书宋_GBK" charset="0"/>
                        </a:rPr>
                        <a:t>企事业单位存款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1013.99</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境内贷款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6592.99</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临时性存款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NEU-BZ-S92" charset="0"/>
                          <a:cs typeface="NEU-BZ-S92" charset="0"/>
                        </a:rPr>
                        <a:t> </a:t>
                      </a:r>
                      <a:endParaRPr lang="en-US" altLang="en-US" sz="9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 短期贷款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674.31</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其他存款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NEU-BZ-S92" charset="0"/>
                          <a:cs typeface="NEU-BZ-S92" charset="0"/>
                        </a:rPr>
                        <a:t> </a:t>
                      </a:r>
                      <a:endParaRPr lang="en-US" altLang="en-US" sz="9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个人贷款及透支</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 </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代理财政性存款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68.97</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单位普通贷款及透支</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674.31</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金融债券</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NEU-BZ-S92" charset="0"/>
                          <a:cs typeface="NEU-BZ-S92" charset="0"/>
                        </a:rPr>
                        <a:t> </a:t>
                      </a:r>
                      <a:endParaRPr lang="en-US" altLang="en-US" sz="9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经营贷款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475.99</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中长期借款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NEU-BZ-S92" charset="0"/>
                          <a:cs typeface="NEU-BZ-S92" charset="0"/>
                        </a:rPr>
                        <a:t> </a:t>
                      </a:r>
                      <a:endParaRPr lang="en-US" altLang="en-US" sz="9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固定资产贷款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1.50</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9700">
                <a:tc>
                  <a:txBody>
                    <a:bodyPr/>
                    <a:p>
                      <a:pPr indent="0">
                        <a:buNone/>
                      </a:pPr>
                      <a:r>
                        <a:rPr lang="en-US" sz="900" b="0">
                          <a:solidFill>
                            <a:srgbClr val="000000"/>
                          </a:solidFill>
                          <a:latin typeface="方正书宋_GBK" charset="0"/>
                          <a:cs typeface="方正书宋_GBK" charset="0"/>
                        </a:rPr>
                        <a:t>应付及暂收款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20.34</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并购贷款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 </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卖出回购资产</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NEU-BZ-S92" charset="0"/>
                          <a:cs typeface="NEU-BZ-S92" charset="0"/>
                        </a:rPr>
                        <a:t> </a:t>
                      </a:r>
                      <a:endParaRPr lang="en-US" altLang="en-US" sz="9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贸易融资</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196.82</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向中央银行借款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NEU-BZ-S92" charset="0"/>
                          <a:cs typeface="NEU-BZ-S92" charset="0"/>
                        </a:rPr>
                        <a:t> </a:t>
                      </a:r>
                      <a:endParaRPr lang="en-US" altLang="en-US" sz="9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中长期贷款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5918.61</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银行存款类金融机构往来</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30.38</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个人贷款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 </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联行往来（净）</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5550.96</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单位普通贷款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5918.61</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4940">
                <a:tc>
                  <a:txBody>
                    <a:bodyPr/>
                    <a:p>
                      <a:pPr indent="0">
                        <a:buNone/>
                      </a:pPr>
                      <a:r>
                        <a:rPr lang="en-US" sz="900" b="0">
                          <a:solidFill>
                            <a:srgbClr val="000000"/>
                          </a:solidFill>
                          <a:latin typeface="方正书宋_GBK" charset="0"/>
                          <a:cs typeface="方正书宋_GBK" charset="0"/>
                        </a:rPr>
                        <a:t>外汇买卖</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经营贷款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241.19</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3670">
                <a:tc>
                  <a:txBody>
                    <a:bodyPr/>
                    <a:p>
                      <a:pPr indent="0">
                        <a:buNone/>
                      </a:pPr>
                      <a:r>
                        <a:rPr lang="en-US" sz="900" b="0">
                          <a:solidFill>
                            <a:srgbClr val="000000"/>
                          </a:solidFill>
                          <a:latin typeface="方正书宋_GBK" charset="0"/>
                          <a:cs typeface="方正书宋_GBK" charset="0"/>
                        </a:rPr>
                        <a:t>委托存款及委托投资基金</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固定资产贷款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5469.12</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各项准备</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155.63</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并购贷款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 </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所有者权益</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71.61</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贸易融资</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208.30</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其他</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23.18</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票据融资</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 </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494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各项垫款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0.07</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367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 境外贷款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10.69</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367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股权及其他投资</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 </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494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应收及预付款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18.20</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367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买入返售资产</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367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存放中央准备金存款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16.45</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494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缴存中央银行政策性存款</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367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银行存款类金融机构往来</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0.38</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367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库存现金</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0.01</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494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外汇买卖</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 </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53670">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投资性房地产</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138430">
                <a:tc>
                  <a:txBody>
                    <a:bodyPr/>
                    <a:p>
                      <a:pPr indent="0">
                        <a:buNone/>
                      </a:pPr>
                      <a:r>
                        <a:rPr lang="en-US" sz="900" b="0">
                          <a:solidFill>
                            <a:srgbClr val="000000"/>
                          </a:solidFill>
                          <a:latin typeface="方正书宋_GBK" charset="0"/>
                          <a:cs typeface="方正书宋_GBK" charset="0"/>
                        </a:rPr>
                        <a:t>资金来源总计</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6784.58</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900" b="0">
                          <a:solidFill>
                            <a:srgbClr val="000000"/>
                          </a:solidFill>
                          <a:latin typeface="方正书宋_GBK" charset="0"/>
                          <a:cs typeface="方正书宋_GBK" charset="0"/>
                        </a:rPr>
                        <a:t>资金运用总计</a:t>
                      </a:r>
                      <a:endParaRPr lang="en-US" altLang="en-US" sz="900" b="0">
                        <a:solidFill>
                          <a:srgbClr val="000000"/>
                        </a:solidFill>
                        <a:latin typeface="方正书宋_GBK" charset="0"/>
                        <a:ea typeface="方正书宋_GBK" charset="0"/>
                        <a:cs typeface="方正书宋_GBK" charset="0"/>
                      </a:endParaRPr>
                    </a:p>
                  </a:txBody>
                  <a:tcPr marL="66675" marR="66675"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r">
                        <a:buNone/>
                      </a:pPr>
                      <a:r>
                        <a:rPr lang="en-US" sz="900" b="0">
                          <a:solidFill>
                            <a:srgbClr val="000000"/>
                          </a:solidFill>
                          <a:latin typeface="方正书宋_GBK" charset="0"/>
                          <a:cs typeface="方正书宋_GBK" charset="0"/>
                        </a:rPr>
                        <a:t>6784.58</a:t>
                      </a:r>
                      <a:endParaRPr lang="en-US" altLang="en-US" sz="900" b="0">
                        <a:solidFill>
                          <a:srgbClr val="000000"/>
                        </a:solidFill>
                        <a:latin typeface="方正书宋_GBK" charset="0"/>
                        <a:ea typeface="方正书宋_GBK" charset="0"/>
                        <a:cs typeface="方正书宋_GBK" charset="0"/>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Rectangle 2"/>
          <p:cNvSpPr/>
          <p:nvPr>
            <p:ph type="title"/>
          </p:nvPr>
        </p:nvSpPr>
        <p:spPr>
          <a:ln/>
        </p:spPr>
        <p:txBody>
          <a:bodyPr vert="horz" wrap="square" lIns="91440" tIns="45720" rIns="91440" bIns="45720" anchor="b"/>
          <a:p>
            <a:pPr eaLnBrk="1" hangingPunct="1"/>
            <a:r>
              <a:rPr lang="zh-CN" altLang="zh-CN" sz="2800" dirty="0"/>
              <a:t>二、政策性银行信贷收支统计指标分析</a:t>
            </a:r>
            <a:endParaRPr lang="zh-CN" altLang="zh-CN" sz="2800" dirty="0"/>
          </a:p>
        </p:txBody>
      </p:sp>
      <p:sp>
        <p:nvSpPr>
          <p:cNvPr id="71683" name="Rectangle 3"/>
          <p:cNvSpPr/>
          <p:nvPr>
            <p:ph idx="1"/>
          </p:nvPr>
        </p:nvSpPr>
        <p:spPr>
          <a:ln/>
        </p:spPr>
        <p:txBody>
          <a:bodyPr vert="horz" wrap="square" lIns="91440" tIns="45720" rIns="91440" bIns="45720" anchor="t"/>
          <a:p>
            <a:pPr eaLnBrk="1" hangingPunct="1"/>
            <a:r>
              <a:rPr lang="zh-CN" altLang="zh-CN" dirty="0"/>
              <a:t>（一）反映存款的统计指标</a:t>
            </a:r>
            <a:endParaRPr lang="zh-CN" altLang="zh-CN" dirty="0"/>
          </a:p>
          <a:p>
            <a:pPr eaLnBrk="1" hangingPunct="1"/>
            <a:r>
              <a:rPr lang="zh-CN" altLang="zh-CN" dirty="0"/>
              <a:t>（二）反映贷款的统计指标</a:t>
            </a:r>
            <a:endParaRPr lang="zh-CN" altLang="zh-CN" dirty="0"/>
          </a:p>
        </p:txBody>
      </p:sp>
      <p:sp>
        <p:nvSpPr>
          <p:cNvPr id="7168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Rectangle 2"/>
          <p:cNvSpPr/>
          <p:nvPr>
            <p:ph type="title"/>
          </p:nvPr>
        </p:nvSpPr>
        <p:spPr>
          <a:ln/>
        </p:spPr>
        <p:txBody>
          <a:bodyPr vert="horz" wrap="square" lIns="91440" tIns="45720" rIns="91440" bIns="45720" anchor="b"/>
          <a:p>
            <a:pPr eaLnBrk="1" hangingPunct="1"/>
            <a:endParaRPr lang="zh-CN" altLang="zh-CN" dirty="0"/>
          </a:p>
        </p:txBody>
      </p:sp>
      <p:sp>
        <p:nvSpPr>
          <p:cNvPr id="72707" name="Rectangle 3"/>
          <p:cNvSpPr/>
          <p:nvPr>
            <p:ph idx="1"/>
          </p:nvPr>
        </p:nvSpPr>
        <p:spPr>
          <a:xfrm>
            <a:off x="1370013" y="1827213"/>
            <a:ext cx="7313612" cy="4697412"/>
          </a:xfrm>
          <a:ln/>
        </p:spPr>
        <p:txBody>
          <a:bodyPr vert="horz" wrap="square" lIns="91440" tIns="45720" rIns="91440" bIns="45720" anchor="t"/>
          <a:p>
            <a:r>
              <a:rPr lang="zh-CN" altLang="zh-CN" sz="2400" dirty="0"/>
              <a:t>（一）反映存款的统计指标</a:t>
            </a:r>
            <a:endParaRPr lang="en-GB" altLang="zh-CN" sz="2400" dirty="0"/>
          </a:p>
          <a:p>
            <a:pPr lvl="1"/>
            <a:r>
              <a:rPr lang="en-GB" altLang="zh-CN" sz="2000" dirty="0"/>
              <a:t>1</a:t>
            </a:r>
            <a:r>
              <a:rPr lang="zh-CN" altLang="zh-CN" sz="2000" dirty="0"/>
              <a:t>．报告期存款累计发生额</a:t>
            </a:r>
            <a:endParaRPr lang="zh-CN" altLang="zh-CN" sz="2000" dirty="0"/>
          </a:p>
          <a:p>
            <a:pPr lvl="1">
              <a:buNone/>
            </a:pPr>
            <a:r>
              <a:rPr lang="en-US" altLang="zh-CN" sz="2000" dirty="0"/>
              <a:t>   </a:t>
            </a:r>
            <a:r>
              <a:rPr lang="zh-CN" altLang="zh-CN" sz="2000" dirty="0"/>
              <a:t>该指标反映银行期内的存款规模，是期内存款的业务总量。</a:t>
            </a:r>
            <a:endParaRPr lang="zh-CN" altLang="zh-CN" sz="2000" dirty="0"/>
          </a:p>
          <a:p>
            <a:pPr lvl="1"/>
            <a:r>
              <a:rPr lang="en-GB" altLang="zh-CN" sz="2000" dirty="0"/>
              <a:t>2</a:t>
            </a:r>
            <a:r>
              <a:rPr lang="zh-CN" altLang="zh-CN" sz="2000" dirty="0"/>
              <a:t>．报告期存款净增减量</a:t>
            </a:r>
            <a:endParaRPr lang="zh-CN" altLang="zh-CN" sz="2000" dirty="0"/>
          </a:p>
          <a:p>
            <a:pPr lvl="1">
              <a:buNone/>
            </a:pPr>
            <a:r>
              <a:rPr lang="en-US" altLang="zh-CN" sz="2000" dirty="0"/>
              <a:t>   </a:t>
            </a:r>
            <a:r>
              <a:rPr lang="zh-CN" altLang="zh-CN" sz="2000" dirty="0"/>
              <a:t>其计算公式如下：</a:t>
            </a:r>
            <a:endParaRPr lang="zh-CN" altLang="zh-CN" sz="2000" dirty="0"/>
          </a:p>
          <a:p>
            <a:pPr lvl="1">
              <a:buNone/>
            </a:pPr>
            <a:r>
              <a:rPr lang="en-US" altLang="zh-CN" sz="2000" dirty="0"/>
              <a:t>   </a:t>
            </a:r>
            <a:r>
              <a:rPr lang="zh-CN" altLang="zh-CN" sz="2000" dirty="0"/>
              <a:t>报告期存款净增减量</a:t>
            </a:r>
            <a:r>
              <a:rPr lang="en-GB" altLang="zh-CN" sz="2000" dirty="0"/>
              <a:t>=</a:t>
            </a:r>
            <a:r>
              <a:rPr lang="zh-CN" altLang="zh-CN" sz="2000" dirty="0"/>
              <a:t>报告期存款累计收入额－报告期存款累计支出额</a:t>
            </a:r>
            <a:r>
              <a:rPr lang="en-GB" altLang="zh-CN" sz="2000" dirty="0"/>
              <a:t>=</a:t>
            </a:r>
            <a:r>
              <a:rPr lang="zh-CN" altLang="zh-CN" sz="2000" dirty="0"/>
              <a:t>期末存款余额－期初存款余额</a:t>
            </a:r>
            <a:r>
              <a:rPr lang="en-GB" altLang="zh-CN" sz="2000" dirty="0"/>
              <a:t> </a:t>
            </a:r>
            <a:endParaRPr lang="en-GB" altLang="zh-CN" sz="2000" dirty="0"/>
          </a:p>
          <a:p>
            <a:pPr lvl="1"/>
            <a:r>
              <a:rPr lang="en-GB" altLang="zh-CN" dirty="0"/>
              <a:t>3</a:t>
            </a:r>
            <a:r>
              <a:rPr lang="zh-CN" altLang="zh-CN" dirty="0"/>
              <a:t>．存款积数</a:t>
            </a:r>
            <a:endParaRPr lang="en-US" altLang="zh-CN" dirty="0"/>
          </a:p>
          <a:p>
            <a:endParaRPr lang="en-US" altLang="zh-CN" dirty="0"/>
          </a:p>
          <a:p>
            <a:pPr lvl="1" eaLnBrk="1" hangingPunct="1"/>
            <a:r>
              <a:rPr lang="en-GB" altLang="zh-CN" dirty="0"/>
              <a:t>4</a:t>
            </a:r>
            <a:r>
              <a:rPr lang="zh-CN" altLang="zh-CN" dirty="0"/>
              <a:t>．存款平均余额</a:t>
            </a:r>
            <a:endParaRPr lang="en-US" altLang="zh-CN" dirty="0"/>
          </a:p>
          <a:p>
            <a:pPr lvl="1">
              <a:buNone/>
            </a:pPr>
            <a:r>
              <a:rPr lang="zh-CN" altLang="zh-CN" sz="2000" dirty="0"/>
              <a:t>存款平均余额</a:t>
            </a:r>
            <a:r>
              <a:rPr lang="en-GB" altLang="zh-CN" sz="2000" dirty="0"/>
              <a:t>=</a:t>
            </a:r>
            <a:r>
              <a:rPr lang="zh-CN" altLang="zh-CN" sz="2000" dirty="0"/>
              <a:t>报告期存款积数</a:t>
            </a:r>
            <a:r>
              <a:rPr lang="en-GB" altLang="zh-CN" sz="2000" dirty="0"/>
              <a:t>/</a:t>
            </a:r>
            <a:r>
              <a:rPr lang="zh-CN" altLang="zh-CN" sz="2000" dirty="0"/>
              <a:t>报告期日历天数</a:t>
            </a:r>
            <a:endParaRPr lang="zh-CN" altLang="zh-CN" sz="2000" dirty="0"/>
          </a:p>
          <a:p>
            <a:pPr lvl="1">
              <a:buNone/>
            </a:pPr>
            <a:endParaRPr lang="en-GB" altLang="zh-CN" sz="2000" dirty="0"/>
          </a:p>
        </p:txBody>
      </p:sp>
      <p:sp>
        <p:nvSpPr>
          <p:cNvPr id="7270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72709" name="Object 1"/>
          <p:cNvGraphicFramePr/>
          <p:nvPr/>
        </p:nvGraphicFramePr>
        <p:xfrm>
          <a:off x="2627313" y="5157788"/>
          <a:ext cx="1295400" cy="498475"/>
        </p:xfrm>
        <a:graphic>
          <a:graphicData uri="http://schemas.openxmlformats.org/presentationml/2006/ole">
            <mc:AlternateContent xmlns:mc="http://schemas.openxmlformats.org/markup-compatibility/2006">
              <mc:Choice xmlns:v="urn:schemas-microsoft-com:vml" Requires="v">
                <p:oleObj spid="_x0000_s3079" name="" r:id="rId2" imgW="711200" imgH="254000" progId="Equation.DSMT4">
                  <p:embed/>
                </p:oleObj>
              </mc:Choice>
              <mc:Fallback>
                <p:oleObj name="" r:id="rId2" imgW="711200" imgH="254000" progId="Equation.DSMT4">
                  <p:embed/>
                  <p:pic>
                    <p:nvPicPr>
                      <p:cNvPr id="0" name="图片 3078"/>
                      <p:cNvPicPr/>
                      <p:nvPr/>
                    </p:nvPicPr>
                    <p:blipFill>
                      <a:blip r:embed="rId3"/>
                      <a:stretch>
                        <a:fillRect/>
                      </a:stretch>
                    </p:blipFill>
                    <p:spPr>
                      <a:xfrm>
                        <a:off x="2627313" y="5157788"/>
                        <a:ext cx="1295400" cy="498475"/>
                      </a:xfrm>
                      <a:prstGeom prst="rect">
                        <a:avLst/>
                      </a:prstGeom>
                      <a:noFill/>
                      <a:ln w="38100">
                        <a:noFill/>
                        <a:miter/>
                      </a:ln>
                    </p:spPr>
                  </p:pic>
                </p:oleObj>
              </mc:Fallback>
            </mc:AlternateContent>
          </a:graphicData>
        </a:graphic>
      </p:graphicFrame>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Rectangle 3"/>
          <p:cNvSpPr/>
          <p:nvPr>
            <p:ph idx="1"/>
          </p:nvPr>
        </p:nvSpPr>
        <p:spPr>
          <a:xfrm>
            <a:off x="1370013" y="1827213"/>
            <a:ext cx="7313612" cy="2538412"/>
          </a:xfrm>
          <a:ln/>
        </p:spPr>
        <p:txBody>
          <a:bodyPr vert="horz" wrap="square" lIns="91440" tIns="45720" rIns="91440" bIns="45720" anchor="t"/>
          <a:p>
            <a:pPr lvl="1" eaLnBrk="1" hangingPunct="1"/>
            <a:r>
              <a:rPr lang="en-GB" altLang="zh-CN" dirty="0"/>
              <a:t>5</a:t>
            </a:r>
            <a:r>
              <a:rPr lang="zh-CN" altLang="zh-CN" dirty="0"/>
              <a:t>．存款周转速度</a:t>
            </a:r>
            <a:endParaRPr lang="en-US" altLang="zh-CN" dirty="0"/>
          </a:p>
          <a:p>
            <a:pPr lvl="2"/>
            <a:r>
              <a:rPr lang="zh-CN" altLang="zh-CN" dirty="0"/>
              <a:t>（</a:t>
            </a:r>
            <a:r>
              <a:rPr lang="en-GB" altLang="zh-CN" dirty="0"/>
              <a:t>1</a:t>
            </a:r>
            <a:r>
              <a:rPr lang="zh-CN" altLang="zh-CN" dirty="0"/>
              <a:t>）存款周转天数</a:t>
            </a:r>
            <a:endParaRPr lang="zh-CN" altLang="zh-CN" dirty="0"/>
          </a:p>
          <a:p>
            <a:pPr eaLnBrk="1" hangingPunct="1"/>
            <a:endParaRPr lang="en-US" altLang="zh-CN" dirty="0"/>
          </a:p>
          <a:p>
            <a:pPr lvl="2" eaLnBrk="1" hangingPunct="1"/>
            <a:r>
              <a:rPr lang="zh-CN" altLang="zh-CN" dirty="0"/>
              <a:t>（</a:t>
            </a:r>
            <a:r>
              <a:rPr lang="en-GB" altLang="zh-CN" dirty="0"/>
              <a:t>2</a:t>
            </a:r>
            <a:r>
              <a:rPr lang="zh-CN" altLang="zh-CN" dirty="0"/>
              <a:t>）存款周转次数</a:t>
            </a:r>
            <a:endParaRPr lang="en-GB" altLang="zh-CN" dirty="0"/>
          </a:p>
        </p:txBody>
      </p:sp>
      <p:sp>
        <p:nvSpPr>
          <p:cNvPr id="73731"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3732" name="Rectangle 2"/>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373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3734"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373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73736" name="Object 5"/>
          <p:cNvGraphicFramePr/>
          <p:nvPr/>
        </p:nvGraphicFramePr>
        <p:xfrm>
          <a:off x="2843213" y="2655888"/>
          <a:ext cx="4932362" cy="576262"/>
        </p:xfrm>
        <a:graphic>
          <a:graphicData uri="http://schemas.openxmlformats.org/presentationml/2006/ole">
            <mc:AlternateContent xmlns:mc="http://schemas.openxmlformats.org/markup-compatibility/2006">
              <mc:Choice xmlns:v="urn:schemas-microsoft-com:vml" Requires="v">
                <p:oleObj spid="_x0000_s3089" name="" r:id="rId2" imgW="3568700" imgH="419100" progId="Equation.DSMT4">
                  <p:embed/>
                </p:oleObj>
              </mc:Choice>
              <mc:Fallback>
                <p:oleObj name="" r:id="rId2" imgW="3568700" imgH="419100" progId="Equation.DSMT4">
                  <p:embed/>
                  <p:pic>
                    <p:nvPicPr>
                      <p:cNvPr id="0" name="图片 3088"/>
                      <p:cNvPicPr/>
                      <p:nvPr/>
                    </p:nvPicPr>
                    <p:blipFill>
                      <a:blip r:embed="rId3"/>
                      <a:stretch>
                        <a:fillRect/>
                      </a:stretch>
                    </p:blipFill>
                    <p:spPr>
                      <a:xfrm>
                        <a:off x="2843213" y="2655888"/>
                        <a:ext cx="4932362" cy="576262"/>
                      </a:xfrm>
                      <a:prstGeom prst="rect">
                        <a:avLst/>
                      </a:prstGeom>
                      <a:noFill/>
                      <a:ln w="38100">
                        <a:noFill/>
                        <a:miter/>
                      </a:ln>
                    </p:spPr>
                  </p:pic>
                </p:oleObj>
              </mc:Fallback>
            </mc:AlternateContent>
          </a:graphicData>
        </a:graphic>
      </p:graphicFrame>
      <p:sp>
        <p:nvSpPr>
          <p:cNvPr id="73737"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73738" name="Object 8"/>
          <p:cNvGraphicFramePr/>
          <p:nvPr/>
        </p:nvGraphicFramePr>
        <p:xfrm>
          <a:off x="2949575" y="3614738"/>
          <a:ext cx="5532438" cy="647700"/>
        </p:xfrm>
        <a:graphic>
          <a:graphicData uri="http://schemas.openxmlformats.org/presentationml/2006/ole">
            <mc:AlternateContent xmlns:mc="http://schemas.openxmlformats.org/markup-compatibility/2006">
              <mc:Choice xmlns:v="urn:schemas-microsoft-com:vml" Requires="v">
                <p:oleObj spid="_x0000_s3087" name="" r:id="rId4" imgW="3568700" imgH="419100" progId="Equation.DSMT4">
                  <p:embed/>
                </p:oleObj>
              </mc:Choice>
              <mc:Fallback>
                <p:oleObj name="" r:id="rId4" imgW="3568700" imgH="419100" progId="Equation.DSMT4">
                  <p:embed/>
                  <p:pic>
                    <p:nvPicPr>
                      <p:cNvPr id="0" name="图片 3086"/>
                      <p:cNvPicPr/>
                      <p:nvPr/>
                    </p:nvPicPr>
                    <p:blipFill>
                      <a:blip r:embed="rId5"/>
                      <a:stretch>
                        <a:fillRect/>
                      </a:stretch>
                    </p:blipFill>
                    <p:spPr>
                      <a:xfrm>
                        <a:off x="2949575" y="3614738"/>
                        <a:ext cx="5532438" cy="647700"/>
                      </a:xfrm>
                      <a:prstGeom prst="rect">
                        <a:avLst/>
                      </a:prstGeom>
                      <a:noFill/>
                      <a:ln w="38100">
                        <a:noFill/>
                        <a:miter/>
                      </a:ln>
                    </p:spPr>
                  </p:pic>
                </p:oleObj>
              </mc:Fallback>
            </mc:AlternateContent>
          </a:graphicData>
        </a:graphic>
      </p:graphicFrame>
      <p:sp>
        <p:nvSpPr>
          <p:cNvPr id="73739" name="标题 1"/>
          <p:cNvSpPr>
            <a:spLocks noGrp="1"/>
          </p:cNvSpPr>
          <p:nvPr>
            <p:ph type="title"/>
          </p:nvPr>
        </p:nvSpPr>
        <p:spPr>
          <a:ln/>
        </p:spPr>
        <p:txBody>
          <a:bodyPr vert="horz" wrap="square" lIns="91440" tIns="45720" rIns="91440" bIns="45720" anchor="b"/>
          <a:p>
            <a:pPr>
              <a:buNone/>
            </a:pPr>
            <a:endParaRPr lang="zh-CN" alt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Rectangle 3"/>
          <p:cNvSpPr/>
          <p:nvPr>
            <p:ph idx="1"/>
          </p:nvPr>
        </p:nvSpPr>
        <p:spPr>
          <a:xfrm>
            <a:off x="1370013" y="2122488"/>
            <a:ext cx="7313612" cy="4114800"/>
          </a:xfrm>
          <a:ln/>
        </p:spPr>
        <p:txBody>
          <a:bodyPr vert="horz" wrap="square" lIns="91440" tIns="45720" rIns="91440" bIns="45720" anchor="t"/>
          <a:p>
            <a:pPr lvl="1" eaLnBrk="1" hangingPunct="1"/>
            <a:r>
              <a:rPr lang="en-GB" altLang="zh-CN" dirty="0"/>
              <a:t>6</a:t>
            </a:r>
            <a:r>
              <a:rPr lang="zh-CN" altLang="zh-CN" dirty="0"/>
              <a:t>．储蓄存款巩固率</a:t>
            </a:r>
            <a:endParaRPr lang="en-US" altLang="zh-CN" dirty="0"/>
          </a:p>
          <a:p>
            <a:pPr eaLnBrk="1" hangingPunct="1"/>
            <a:endParaRPr lang="zh-CN" altLang="zh-CN" dirty="0"/>
          </a:p>
          <a:p>
            <a:pPr eaLnBrk="1" hangingPunct="1"/>
            <a:endParaRPr lang="zh-CN" altLang="zh-CN" dirty="0"/>
          </a:p>
          <a:p>
            <a:pPr eaLnBrk="1" hangingPunct="1">
              <a:buNone/>
            </a:pPr>
            <a:endParaRPr lang="zh-CN" altLang="zh-CN" dirty="0"/>
          </a:p>
        </p:txBody>
      </p:sp>
      <p:sp>
        <p:nvSpPr>
          <p:cNvPr id="74755"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4756" name="Rectangle 2"/>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475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4758"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475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4760"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476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74762" name="Object 5"/>
          <p:cNvGraphicFramePr/>
          <p:nvPr/>
        </p:nvGraphicFramePr>
        <p:xfrm>
          <a:off x="1677988" y="2852738"/>
          <a:ext cx="6696075" cy="647700"/>
        </p:xfrm>
        <a:graphic>
          <a:graphicData uri="http://schemas.openxmlformats.org/presentationml/2006/ole">
            <mc:AlternateContent xmlns:mc="http://schemas.openxmlformats.org/markup-compatibility/2006">
              <mc:Choice xmlns:v="urn:schemas-microsoft-com:vml" Requires="v">
                <p:oleObj spid="_x0000_s3088" name="" r:id="rId2" imgW="4648200" imgH="419100" progId="Equation.DSMT4">
                  <p:embed/>
                </p:oleObj>
              </mc:Choice>
              <mc:Fallback>
                <p:oleObj name="" r:id="rId2" imgW="4648200" imgH="419100" progId="Equation.DSMT4">
                  <p:embed/>
                  <p:pic>
                    <p:nvPicPr>
                      <p:cNvPr id="0" name="图片 3087"/>
                      <p:cNvPicPr/>
                      <p:nvPr/>
                    </p:nvPicPr>
                    <p:blipFill>
                      <a:blip r:embed="rId3"/>
                      <a:stretch>
                        <a:fillRect/>
                      </a:stretch>
                    </p:blipFill>
                    <p:spPr>
                      <a:xfrm>
                        <a:off x="1677988" y="2852738"/>
                        <a:ext cx="6696075" cy="647700"/>
                      </a:xfrm>
                      <a:prstGeom prst="rect">
                        <a:avLst/>
                      </a:prstGeom>
                      <a:noFill/>
                      <a:ln w="38100">
                        <a:noFill/>
                        <a:miter/>
                      </a:ln>
                    </p:spPr>
                  </p:pic>
                </p:oleObj>
              </mc:Fallback>
            </mc:AlternateContent>
          </a:graphicData>
        </a:graphic>
      </p:graphicFrame>
      <p:sp>
        <p:nvSpPr>
          <p:cNvPr id="12" name="Rectangle 3"/>
          <p:cNvSpPr txBox="1">
            <a:spLocks noChangeArrowheads="1"/>
          </p:cNvSpPr>
          <p:nvPr/>
        </p:nvSpPr>
        <p:spPr bwMode="auto">
          <a:xfrm>
            <a:off x="1349375" y="3511550"/>
            <a:ext cx="731361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742950" marR="0" lvl="1" indent="-28575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l"/>
              <a:defRPr/>
            </a:pPr>
            <a:r>
              <a:rPr kumimoji="0" lang="en-GB" altLang="zh-CN" sz="2500" b="0" i="0" u="none" strike="noStrike" kern="0" cap="none" spc="0" normalizeH="0" baseline="0" noProof="0" dirty="0" smtClean="0">
                <a:ln>
                  <a:noFill/>
                </a:ln>
                <a:solidFill>
                  <a:schemeClr val="tx1"/>
                </a:solidFill>
                <a:effectLst/>
                <a:uLnTx/>
                <a:uFillTx/>
                <a:latin typeface="+mn-lt"/>
                <a:ea typeface="+mn-ea"/>
                <a:cs typeface="+mn-cs"/>
              </a:rPr>
              <a:t>7</a:t>
            </a:r>
            <a:r>
              <a:rPr kumimoji="0" lang="zh-CN" altLang="zh-CN" sz="2500" b="0" i="0" u="none" strike="noStrike" kern="0" cap="none" spc="0" normalizeH="0" baseline="0" noProof="0" dirty="0" smtClean="0">
                <a:ln>
                  <a:noFill/>
                </a:ln>
                <a:solidFill>
                  <a:schemeClr val="tx1"/>
                </a:solidFill>
                <a:effectLst/>
                <a:uLnTx/>
                <a:uFillTx/>
                <a:latin typeface="+mn-lt"/>
                <a:ea typeface="+mn-ea"/>
                <a:cs typeface="+mn-cs"/>
              </a:rPr>
              <a:t>．储蓄存款稳定率</a:t>
            </a:r>
            <a:endParaRPr kumimoji="0" lang="en-US" altLang="zh-CN" sz="25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zh-CN" altLang="zh-CN" sz="29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zh-CN" sz="2900" b="0" i="0" u="none" strike="noStrike" kern="0" cap="none" spc="0" normalizeH="0" baseline="0" noProof="0" dirty="0" smtClean="0">
              <a:ln>
                <a:noFill/>
              </a:ln>
              <a:solidFill>
                <a:schemeClr val="tx1"/>
              </a:solidFill>
              <a:effectLst/>
              <a:uLnTx/>
              <a:uFillTx/>
              <a:latin typeface="+mn-lt"/>
              <a:ea typeface="+mn-ea"/>
              <a:cs typeface="+mn-cs"/>
            </a:endParaRPr>
          </a:p>
        </p:txBody>
      </p:sp>
      <p:graphicFrame>
        <p:nvGraphicFramePr>
          <p:cNvPr id="74764" name="Object 3"/>
          <p:cNvGraphicFramePr/>
          <p:nvPr/>
        </p:nvGraphicFramePr>
        <p:xfrm>
          <a:off x="1958975" y="4176713"/>
          <a:ext cx="5576888" cy="719137"/>
        </p:xfrm>
        <a:graphic>
          <a:graphicData uri="http://schemas.openxmlformats.org/presentationml/2006/ole">
            <mc:AlternateContent xmlns:mc="http://schemas.openxmlformats.org/markup-compatibility/2006">
              <mc:Choice xmlns:v="urn:schemas-microsoft-com:vml" Requires="v">
                <p:oleObj spid="_x0000_s3090" name="" r:id="rId4" imgW="3276600" imgH="419100" progId="Equation.DSMT4">
                  <p:embed/>
                </p:oleObj>
              </mc:Choice>
              <mc:Fallback>
                <p:oleObj name="" r:id="rId4" imgW="3276600" imgH="419100" progId="Equation.DSMT4">
                  <p:embed/>
                  <p:pic>
                    <p:nvPicPr>
                      <p:cNvPr id="0" name="图片 3089"/>
                      <p:cNvPicPr/>
                      <p:nvPr/>
                    </p:nvPicPr>
                    <p:blipFill>
                      <a:blip r:embed="rId5"/>
                      <a:stretch>
                        <a:fillRect/>
                      </a:stretch>
                    </p:blipFill>
                    <p:spPr>
                      <a:xfrm>
                        <a:off x="1958975" y="4176713"/>
                        <a:ext cx="5576888" cy="719137"/>
                      </a:xfrm>
                      <a:prstGeom prst="rect">
                        <a:avLst/>
                      </a:prstGeom>
                      <a:noFill/>
                      <a:ln w="38100">
                        <a:noFill/>
                        <a:miter/>
                      </a:ln>
                    </p:spPr>
                  </p:pic>
                </p:oleObj>
              </mc:Fallback>
            </mc:AlternateContent>
          </a:graphicData>
        </a:graphic>
      </p:graphicFrame>
      <p:sp>
        <p:nvSpPr>
          <p:cNvPr id="14" name="Rectangle 3"/>
          <p:cNvSpPr txBox="1">
            <a:spLocks noChangeArrowheads="1"/>
          </p:cNvSpPr>
          <p:nvPr/>
        </p:nvSpPr>
        <p:spPr bwMode="auto">
          <a:xfrm>
            <a:off x="1325563" y="4933950"/>
            <a:ext cx="7313613"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742950" marR="0" lvl="1" indent="-28575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l"/>
              <a:defRPr/>
            </a:pPr>
            <a:r>
              <a:rPr kumimoji="0" lang="en-GB" altLang="zh-CN" sz="2500" b="0" i="0" u="none" strike="noStrike" kern="0" cap="none" spc="0" normalizeH="0" baseline="0" noProof="0" dirty="0" smtClean="0">
                <a:ln>
                  <a:noFill/>
                </a:ln>
                <a:solidFill>
                  <a:schemeClr val="tx1"/>
                </a:solidFill>
                <a:effectLst/>
                <a:uLnTx/>
                <a:uFillTx/>
                <a:latin typeface="+mn-lt"/>
                <a:ea typeface="+mn-ea"/>
                <a:cs typeface="+mn-cs"/>
              </a:rPr>
              <a:t>8</a:t>
            </a:r>
            <a:r>
              <a:rPr kumimoji="0" lang="zh-CN" altLang="zh-CN" sz="2500" b="0" i="0" u="none" strike="noStrike" kern="0" cap="none" spc="0" normalizeH="0" baseline="0" noProof="0" dirty="0" smtClean="0">
                <a:ln>
                  <a:noFill/>
                </a:ln>
                <a:solidFill>
                  <a:schemeClr val="tx1"/>
                </a:solidFill>
                <a:effectLst/>
                <a:uLnTx/>
                <a:uFillTx/>
                <a:latin typeface="+mn-lt"/>
                <a:ea typeface="+mn-ea"/>
                <a:cs typeface="+mn-cs"/>
              </a:rPr>
              <a:t>．储蓄存款利率变动弹性系数</a:t>
            </a:r>
            <a:endParaRPr kumimoji="0" lang="en-US" altLang="zh-CN" sz="25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zh-CN" sz="2900" b="0" i="0" u="none" strike="noStrike" kern="0" cap="none" spc="0" normalizeH="0" baseline="0" noProof="0" dirty="0" smtClean="0">
              <a:ln>
                <a:noFill/>
              </a:ln>
              <a:solidFill>
                <a:schemeClr val="tx1"/>
              </a:solidFill>
              <a:effectLst/>
              <a:uLnTx/>
              <a:uFillTx/>
              <a:latin typeface="+mn-lt"/>
              <a:ea typeface="+mn-ea"/>
              <a:cs typeface="+mn-cs"/>
            </a:endParaRPr>
          </a:p>
        </p:txBody>
      </p:sp>
      <p:graphicFrame>
        <p:nvGraphicFramePr>
          <p:cNvPr id="74766" name="Object 3"/>
          <p:cNvGraphicFramePr/>
          <p:nvPr/>
        </p:nvGraphicFramePr>
        <p:xfrm>
          <a:off x="1470025" y="5561013"/>
          <a:ext cx="6337300" cy="720725"/>
        </p:xfrm>
        <a:graphic>
          <a:graphicData uri="http://schemas.openxmlformats.org/presentationml/2006/ole">
            <mc:AlternateContent xmlns:mc="http://schemas.openxmlformats.org/markup-compatibility/2006">
              <mc:Choice xmlns:v="urn:schemas-microsoft-com:vml" Requires="v">
                <p:oleObj spid="_x0000_s3086" name="" r:id="rId6" imgW="3733800" imgH="419100" progId="Equation.DSMT4">
                  <p:embed/>
                </p:oleObj>
              </mc:Choice>
              <mc:Fallback>
                <p:oleObj name="" r:id="rId6" imgW="3733800" imgH="419100" progId="Equation.DSMT4">
                  <p:embed/>
                  <p:pic>
                    <p:nvPicPr>
                      <p:cNvPr id="0" name="图片 3085"/>
                      <p:cNvPicPr/>
                      <p:nvPr/>
                    </p:nvPicPr>
                    <p:blipFill>
                      <a:blip r:embed="rId7"/>
                      <a:stretch>
                        <a:fillRect/>
                      </a:stretch>
                    </p:blipFill>
                    <p:spPr>
                      <a:xfrm>
                        <a:off x="1470025" y="5561013"/>
                        <a:ext cx="6337300" cy="720725"/>
                      </a:xfrm>
                      <a:prstGeom prst="rect">
                        <a:avLst/>
                      </a:prstGeom>
                      <a:noFill/>
                      <a:ln w="38100">
                        <a:noFill/>
                        <a:miter/>
                      </a:ln>
                    </p:spPr>
                  </p:pic>
                </p:oleObj>
              </mc:Fallback>
            </mc:AlternateContent>
          </a:graphicData>
        </a:graphic>
      </p:graphicFrame>
      <p:sp>
        <p:nvSpPr>
          <p:cNvPr id="74767" name="标题 1"/>
          <p:cNvSpPr>
            <a:spLocks noGrp="1"/>
          </p:cNvSpPr>
          <p:nvPr>
            <p:ph type="title"/>
          </p:nvPr>
        </p:nvSpPr>
        <p:spPr>
          <a:ln/>
        </p:spPr>
        <p:txBody>
          <a:bodyPr vert="horz" wrap="square" lIns="91440" tIns="45720" rIns="91440" bIns="45720" anchor="b"/>
          <a:p>
            <a:pPr>
              <a:buNone/>
            </a:pPr>
            <a:endParaRPr lang="zh-CN" altLang="en-US"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Rectangle 2"/>
          <p:cNvSpPr/>
          <p:nvPr>
            <p:ph type="title"/>
          </p:nvPr>
        </p:nvSpPr>
        <p:spPr>
          <a:ln/>
        </p:spPr>
        <p:txBody>
          <a:bodyPr vert="horz" wrap="square" lIns="91440" tIns="45720" rIns="91440" bIns="45720" anchor="b"/>
          <a:p>
            <a:pPr eaLnBrk="1" hangingPunct="1"/>
            <a:endParaRPr lang="zh-CN" altLang="zh-CN" dirty="0"/>
          </a:p>
        </p:txBody>
      </p:sp>
      <p:sp>
        <p:nvSpPr>
          <p:cNvPr id="75779" name="Rectangle 3"/>
          <p:cNvSpPr/>
          <p:nvPr>
            <p:ph idx="1"/>
          </p:nvPr>
        </p:nvSpPr>
        <p:spPr>
          <a:xfrm>
            <a:off x="971550" y="1827213"/>
            <a:ext cx="7921625" cy="4114800"/>
          </a:xfrm>
          <a:ln/>
        </p:spPr>
        <p:txBody>
          <a:bodyPr vert="horz" wrap="square" lIns="91440" tIns="45720" rIns="91440" bIns="45720" anchor="t"/>
          <a:p>
            <a:pPr eaLnBrk="1" hangingPunct="1"/>
            <a:r>
              <a:rPr lang="zh-CN" altLang="zh-CN" sz="2800" dirty="0"/>
              <a:t>（二）反映贷款的统计指标</a:t>
            </a:r>
            <a:endParaRPr lang="en-GB" altLang="zh-CN" sz="2800" dirty="0"/>
          </a:p>
          <a:p>
            <a:pPr lvl="1" eaLnBrk="1" hangingPunct="1"/>
            <a:r>
              <a:rPr lang="en-GB" altLang="zh-CN" sz="2000" dirty="0"/>
              <a:t>1</a:t>
            </a:r>
            <a:r>
              <a:rPr lang="zh-CN" altLang="zh-CN" sz="2000" dirty="0"/>
              <a:t>．报告期贷款累计发放额</a:t>
            </a:r>
            <a:endParaRPr lang="en-US" altLang="zh-CN" sz="2000" dirty="0"/>
          </a:p>
          <a:p>
            <a:pPr lvl="1" eaLnBrk="1" hangingPunct="1">
              <a:buNone/>
            </a:pPr>
            <a:r>
              <a:rPr lang="en-US" altLang="zh-CN" sz="2000" dirty="0"/>
              <a:t>   </a:t>
            </a:r>
            <a:r>
              <a:rPr lang="zh-CN" altLang="zh-CN" sz="2000" dirty="0"/>
              <a:t>该指标用于反映报告期内发放的累计数，无论当期是否收回，均应计算在内。</a:t>
            </a:r>
            <a:endParaRPr lang="zh-CN" altLang="zh-CN" sz="2000" dirty="0"/>
          </a:p>
          <a:p>
            <a:pPr lvl="1" eaLnBrk="1" hangingPunct="1"/>
            <a:r>
              <a:rPr lang="en-GB" altLang="zh-CN" sz="2000" dirty="0"/>
              <a:t>2</a:t>
            </a:r>
            <a:r>
              <a:rPr lang="zh-CN" altLang="zh-CN" sz="2000" dirty="0"/>
              <a:t>．报告期贷款累计收回额</a:t>
            </a:r>
            <a:endParaRPr lang="en-US" altLang="zh-CN" sz="2000" dirty="0"/>
          </a:p>
          <a:p>
            <a:pPr lvl="1" eaLnBrk="1" hangingPunct="1">
              <a:buNone/>
            </a:pPr>
            <a:r>
              <a:rPr lang="en-US" altLang="zh-CN" sz="2000" dirty="0"/>
              <a:t>   </a:t>
            </a:r>
            <a:r>
              <a:rPr lang="zh-CN" altLang="zh-CN" sz="2000" dirty="0"/>
              <a:t>该指标用于反映报告期收回贷款的累计数，无论是否当期发放，均应计算在内。</a:t>
            </a:r>
            <a:endParaRPr lang="en-US" altLang="zh-CN" sz="2000" dirty="0"/>
          </a:p>
          <a:p>
            <a:pPr lvl="1" eaLnBrk="1" hangingPunct="1"/>
            <a:r>
              <a:rPr lang="en-GB" altLang="zh-CN" sz="2000" dirty="0"/>
              <a:t>3</a:t>
            </a:r>
            <a:r>
              <a:rPr lang="zh-CN" altLang="zh-CN" sz="2000" dirty="0"/>
              <a:t>．报告期贷款净发放（净收回）额</a:t>
            </a:r>
            <a:endParaRPr lang="en-US" altLang="zh-CN" sz="2000" dirty="0"/>
          </a:p>
          <a:p>
            <a:pPr lvl="1">
              <a:buNone/>
            </a:pPr>
            <a:r>
              <a:rPr lang="en-US" altLang="zh-CN" sz="2000" dirty="0"/>
              <a:t>    </a:t>
            </a:r>
            <a:r>
              <a:rPr lang="zh-CN" altLang="zh-CN" sz="2000" dirty="0"/>
              <a:t>报告期贷款净发放（净收回）额</a:t>
            </a:r>
            <a:r>
              <a:rPr lang="en-GB" altLang="zh-CN" sz="2000" dirty="0"/>
              <a:t>=</a:t>
            </a:r>
            <a:r>
              <a:rPr lang="zh-CN" altLang="zh-CN" sz="2000" dirty="0"/>
              <a:t>报告期贷款累计发放额－报告期贷款累计收回额</a:t>
            </a:r>
            <a:r>
              <a:rPr lang="en-GB" altLang="zh-CN" sz="2000" dirty="0"/>
              <a:t> =</a:t>
            </a:r>
            <a:r>
              <a:rPr lang="zh-CN" altLang="zh-CN" sz="2000" dirty="0"/>
              <a:t>报告期末贷款余额－报告期初贷款余额</a:t>
            </a:r>
            <a:endParaRPr lang="zh-CN" altLang="zh-CN" sz="2000" dirty="0"/>
          </a:p>
          <a:p>
            <a:pPr lvl="1">
              <a:buNone/>
            </a:pPr>
            <a:r>
              <a:rPr lang="en-US" altLang="zh-CN" sz="2000" dirty="0"/>
              <a:t>   </a:t>
            </a:r>
            <a:r>
              <a:rPr lang="zh-CN" altLang="zh-CN" sz="2000" dirty="0"/>
              <a:t>若计算结果为正是净发放，反之则是净收回。</a:t>
            </a:r>
            <a:endParaRPr lang="zh-CN" altLang="zh-CN" sz="2000" dirty="0"/>
          </a:p>
        </p:txBody>
      </p:sp>
      <p:sp>
        <p:nvSpPr>
          <p:cNvPr id="75780"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2" name="Rectangle 2"/>
          <p:cNvSpPr/>
          <p:nvPr>
            <p:ph type="title"/>
          </p:nvPr>
        </p:nvSpPr>
        <p:spPr>
          <a:ln/>
        </p:spPr>
        <p:txBody>
          <a:bodyPr vert="horz" wrap="square" lIns="91440" tIns="45720" rIns="91440" bIns="45720" anchor="b"/>
          <a:p>
            <a:pPr eaLnBrk="1" hangingPunct="1"/>
            <a:r>
              <a:rPr lang="zh-CN" altLang="zh-CN" dirty="0"/>
              <a:t>二、政策性银行的性质</a:t>
            </a:r>
            <a:endParaRPr lang="zh-CN" altLang="zh-CN" dirty="0"/>
          </a:p>
        </p:txBody>
      </p:sp>
      <p:sp>
        <p:nvSpPr>
          <p:cNvPr id="20483" name="Rectangle 3"/>
          <p:cNvSpPr/>
          <p:nvPr>
            <p:ph idx="1"/>
          </p:nvPr>
        </p:nvSpPr>
        <p:spPr>
          <a:ln/>
        </p:spPr>
        <p:txBody>
          <a:bodyPr vert="horz" wrap="square" lIns="91440" tIns="45720" rIns="91440" bIns="45720" anchor="t"/>
          <a:p>
            <a:pPr eaLnBrk="1" hangingPunct="1"/>
            <a:r>
              <a:rPr lang="zh-CN" altLang="zh-CN" sz="2400" dirty="0"/>
              <a:t>（一）政策性银行是政府机构</a:t>
            </a:r>
            <a:endParaRPr lang="en-US" altLang="zh-CN" sz="2400" dirty="0"/>
          </a:p>
          <a:p>
            <a:pPr eaLnBrk="1" hangingPunct="1"/>
            <a:r>
              <a:rPr lang="zh-CN" altLang="zh-CN" sz="1800" dirty="0"/>
              <a:t>政策性银行通常由政府机构创设或由政府直接经管。政府为政策性银行提供运作条件，为其拨付资本金，为其筹资提供担保。政策性银行的筹资成本和贷款利差由政府补贴，呆账损失也最终也要由政府给与补贴。</a:t>
            </a:r>
            <a:endParaRPr lang="zh-CN" altLang="zh-CN" sz="1800" dirty="0"/>
          </a:p>
          <a:p>
            <a:pPr eaLnBrk="1" hangingPunct="1"/>
            <a:r>
              <a:rPr lang="en-US" altLang="zh-CN" sz="2400" dirty="0"/>
              <a:t> (</a:t>
            </a:r>
            <a:r>
              <a:rPr lang="zh-CN" altLang="zh-CN" sz="2400" dirty="0"/>
              <a:t>二</a:t>
            </a:r>
            <a:r>
              <a:rPr lang="en-US" altLang="zh-CN" sz="2400" dirty="0"/>
              <a:t>)</a:t>
            </a:r>
            <a:r>
              <a:rPr lang="zh-CN" altLang="zh-CN" sz="2400" dirty="0"/>
              <a:t>政策性银行是政策机构</a:t>
            </a:r>
            <a:endParaRPr lang="en-US" altLang="zh-CN" sz="2400" dirty="0"/>
          </a:p>
          <a:p>
            <a:pPr eaLnBrk="1" hangingPunct="1"/>
            <a:r>
              <a:rPr lang="zh-CN" altLang="zh-CN" sz="2000" dirty="0"/>
              <a:t>政策性银行是政策机构，这主要体现在其职能和任务是贯彻国家产业政策和区域发展政策。</a:t>
            </a:r>
            <a:endParaRPr lang="zh-CN" altLang="zh-CN" sz="2000" dirty="0"/>
          </a:p>
          <a:p>
            <a:pPr eaLnBrk="1" hangingPunct="1"/>
            <a:r>
              <a:rPr lang="zh-CN" altLang="zh-CN" sz="2400" dirty="0"/>
              <a:t>（三）政策性银行是金融机构</a:t>
            </a:r>
            <a:endParaRPr lang="en-US" altLang="zh-CN" sz="2400" dirty="0"/>
          </a:p>
          <a:p>
            <a:pPr eaLnBrk="1" hangingPunct="1"/>
            <a:r>
              <a:rPr lang="zh-CN" altLang="zh-CN" sz="2000" dirty="0"/>
              <a:t>政策性银行是政府机构、政策机构，同时还是金融机构。</a:t>
            </a:r>
            <a:endParaRPr lang="zh-CN" altLang="zh-CN" sz="2000" dirty="0"/>
          </a:p>
          <a:p>
            <a:pPr eaLnBrk="1" hangingPunct="1"/>
            <a:endParaRPr lang="zh-CN" altLang="zh-CN" dirty="0"/>
          </a:p>
        </p:txBody>
      </p:sp>
      <p:sp>
        <p:nvSpPr>
          <p:cNvPr id="20484"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6803"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6804"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6805"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9" name="Rectangle 3"/>
          <p:cNvSpPr txBox="1">
            <a:spLocks noChangeArrowheads="1"/>
          </p:cNvSpPr>
          <p:nvPr/>
        </p:nvSpPr>
        <p:spPr bwMode="auto">
          <a:xfrm>
            <a:off x="1370013" y="1746250"/>
            <a:ext cx="731361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742950" marR="0" lvl="1" indent="-28575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l"/>
              <a:defRPr/>
            </a:pPr>
            <a:r>
              <a:rPr kumimoji="0" lang="en-GB" altLang="zh-CN" sz="2400" b="0" i="0" u="none" strike="noStrike" kern="1200" cap="none" spc="0" normalizeH="0" baseline="0" noProof="0" dirty="0">
                <a:ln>
                  <a:noFill/>
                </a:ln>
                <a:solidFill>
                  <a:schemeClr val="tx1"/>
                </a:solidFill>
                <a:effectLst/>
                <a:uLnTx/>
                <a:uFillTx/>
                <a:latin typeface="+mn-lt"/>
                <a:ea typeface="+mn-ea"/>
                <a:cs typeface="+mn-cs"/>
              </a:rPr>
              <a:t>4</a:t>
            </a:r>
            <a:r>
              <a:rPr kumimoji="0" lang="zh-CN" altLang="zh-CN" sz="2400" b="0" i="0" u="none" strike="noStrike" kern="1200" cap="none" spc="0" normalizeH="0" baseline="0" noProof="0" dirty="0">
                <a:ln>
                  <a:noFill/>
                </a:ln>
                <a:solidFill>
                  <a:schemeClr val="tx1"/>
                </a:solidFill>
                <a:effectLst/>
                <a:uLnTx/>
                <a:uFillTx/>
                <a:latin typeface="+mn-lt"/>
                <a:ea typeface="+mn-ea"/>
                <a:cs typeface="+mn-cs"/>
              </a:rPr>
              <a:t>．贷款积数</a:t>
            </a:r>
            <a:endParaRPr kumimoji="0" lang="zh-CN" altLang="zh-CN" sz="2400" b="0" i="0" u="none" strike="noStrike" kern="1200" cap="none" spc="0" normalizeH="0" baseline="0" noProof="0" dirty="0">
              <a:ln>
                <a:noFill/>
              </a:ln>
              <a:solidFill>
                <a:schemeClr val="tx1"/>
              </a:solidFill>
              <a:effectLst/>
              <a:uLnTx/>
              <a:uFillTx/>
              <a:latin typeface="+mn-lt"/>
              <a:ea typeface="+mn-ea"/>
              <a:cs typeface="+mn-cs"/>
            </a:endParaRPr>
          </a:p>
          <a:p>
            <a:pPr marL="742950" marR="0" lvl="1" indent="-28575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l"/>
              <a:defRPr/>
            </a:pPr>
            <a:endParaRPr kumimoji="0" lang="en-GB" altLang="zh-CN" sz="2400" b="0"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l"/>
              <a:defRPr/>
            </a:pPr>
            <a:r>
              <a:rPr kumimoji="0" lang="en-GB" altLang="zh-CN" sz="2400" b="0" i="0" u="none" strike="noStrike" kern="0" cap="none" spc="0" normalizeH="0" baseline="0" noProof="0" dirty="0" smtClean="0">
                <a:ln>
                  <a:noFill/>
                </a:ln>
                <a:solidFill>
                  <a:schemeClr val="tx1"/>
                </a:solidFill>
                <a:effectLst/>
                <a:uLnTx/>
                <a:uFillTx/>
                <a:latin typeface="+mn-lt"/>
                <a:ea typeface="+mn-ea"/>
                <a:cs typeface="+mn-cs"/>
              </a:rPr>
              <a:t>5</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．贷款平均余额</a:t>
            </a:r>
            <a:endParaRPr kumimoji="0" lang="en-US" altLang="zh-CN" sz="2400" b="0"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l" defTabSz="914400" rtl="0" eaLnBrk="0" fontAlgn="base" latinLnBrk="0" hangingPunct="0">
              <a:lnSpc>
                <a:spcPct val="100000"/>
              </a:lnSpc>
              <a:spcBef>
                <a:spcPct val="20000"/>
              </a:spcBef>
              <a:spcAft>
                <a:spcPct val="0"/>
              </a:spcAft>
              <a:buClr>
                <a:schemeClr val="accent2"/>
              </a:buClr>
              <a:buSzPct val="70000"/>
              <a:buFont typeface="Wingdings" panose="05000000000000000000" pitchFamily="2" charset="2"/>
              <a:buNone/>
              <a:defRPr/>
            </a:pPr>
            <a:r>
              <a:rPr kumimoji="0" lang="en-US" altLang="zh-CN" sz="2000" b="0" i="0" u="none" strike="noStrike" kern="0" cap="none" spc="0" normalizeH="0" baseline="0" noProof="0" dirty="0" smtClean="0">
                <a:ln>
                  <a:noFill/>
                </a:ln>
                <a:solidFill>
                  <a:schemeClr val="tx1"/>
                </a:solidFill>
                <a:effectLst/>
                <a:uLnTx/>
                <a:uFillTx/>
                <a:latin typeface="+mn-lt"/>
                <a:ea typeface="+mn-ea"/>
                <a:cs typeface="+mn-cs"/>
              </a:rPr>
              <a:t>   </a:t>
            </a:r>
            <a:r>
              <a:rPr kumimoji="0" lang="zh-CN" altLang="zh-CN" sz="2000" b="0" i="0" u="none" strike="noStrike" kern="0" cap="none" spc="0" normalizeH="0" baseline="0" noProof="0" dirty="0" smtClean="0">
                <a:ln>
                  <a:noFill/>
                </a:ln>
                <a:solidFill>
                  <a:schemeClr val="tx1"/>
                </a:solidFill>
                <a:effectLst/>
                <a:uLnTx/>
                <a:uFillTx/>
                <a:latin typeface="+mn-lt"/>
                <a:ea typeface="+mn-ea"/>
                <a:cs typeface="+mn-cs"/>
              </a:rPr>
              <a:t>贷款平均余额</a:t>
            </a:r>
            <a:r>
              <a:rPr kumimoji="0" lang="en-GB" altLang="zh-CN" sz="2000" b="0" i="0" u="none" strike="noStrike" kern="0" cap="none" spc="0" normalizeH="0" baseline="0" noProof="0" dirty="0" smtClean="0">
                <a:ln>
                  <a:noFill/>
                </a:ln>
                <a:solidFill>
                  <a:schemeClr val="tx1"/>
                </a:solidFill>
                <a:effectLst/>
                <a:uLnTx/>
                <a:uFillTx/>
                <a:latin typeface="+mn-lt"/>
                <a:ea typeface="+mn-ea"/>
                <a:cs typeface="+mn-cs"/>
              </a:rPr>
              <a:t>=</a:t>
            </a:r>
            <a:r>
              <a:rPr kumimoji="0" lang="zh-CN" altLang="zh-CN" sz="2000" b="0" i="0" u="none" strike="noStrike" kern="0" cap="none" spc="0" normalizeH="0" baseline="0" noProof="0" dirty="0" smtClean="0">
                <a:ln>
                  <a:noFill/>
                </a:ln>
                <a:solidFill>
                  <a:schemeClr val="tx1"/>
                </a:solidFill>
                <a:effectLst/>
                <a:uLnTx/>
                <a:uFillTx/>
                <a:latin typeface="+mn-lt"/>
                <a:ea typeface="+mn-ea"/>
                <a:cs typeface="+mn-cs"/>
              </a:rPr>
              <a:t>报告期贷款积数</a:t>
            </a:r>
            <a:r>
              <a:rPr kumimoji="0" lang="en-GB" altLang="zh-CN" sz="2000" b="0" i="0" u="none" strike="noStrike" kern="0" cap="none" spc="0" normalizeH="0" baseline="0" noProof="0" dirty="0" smtClean="0">
                <a:ln>
                  <a:noFill/>
                </a:ln>
                <a:solidFill>
                  <a:schemeClr val="tx1"/>
                </a:solidFill>
                <a:effectLst/>
                <a:uLnTx/>
                <a:uFillTx/>
                <a:latin typeface="+mn-lt"/>
                <a:ea typeface="+mn-ea"/>
                <a:cs typeface="+mn-cs"/>
              </a:rPr>
              <a:t>/</a:t>
            </a:r>
            <a:r>
              <a:rPr kumimoji="0" lang="zh-CN" altLang="zh-CN" sz="2000" b="0" i="0" u="none" strike="noStrike" kern="0" cap="none" spc="0" normalizeH="0" baseline="0" noProof="0" dirty="0" smtClean="0">
                <a:ln>
                  <a:noFill/>
                </a:ln>
                <a:solidFill>
                  <a:schemeClr val="tx1"/>
                </a:solidFill>
                <a:effectLst/>
                <a:uLnTx/>
                <a:uFillTx/>
                <a:latin typeface="+mn-lt"/>
                <a:ea typeface="+mn-ea"/>
                <a:cs typeface="+mn-cs"/>
              </a:rPr>
              <a:t>报告期日历日数</a:t>
            </a:r>
            <a:endParaRPr kumimoji="0" lang="zh-CN" altLang="zh-CN" sz="2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zh-CN" sz="2800" b="0" i="0" u="none" strike="noStrike" kern="0" cap="none" spc="0" normalizeH="0" baseline="0" noProof="0" dirty="0" smtClean="0">
              <a:ln>
                <a:noFill/>
              </a:ln>
              <a:solidFill>
                <a:schemeClr val="tx1"/>
              </a:solidFill>
              <a:effectLst/>
              <a:uLnTx/>
              <a:uFillTx/>
              <a:latin typeface="+mn-lt"/>
              <a:ea typeface="+mn-ea"/>
              <a:cs typeface="+mn-cs"/>
            </a:endParaRPr>
          </a:p>
        </p:txBody>
      </p:sp>
      <p:sp>
        <p:nvSpPr>
          <p:cNvPr id="10" name="Rectangle 3"/>
          <p:cNvSpPr txBox="1">
            <a:spLocks noChangeArrowheads="1"/>
          </p:cNvSpPr>
          <p:nvPr/>
        </p:nvSpPr>
        <p:spPr bwMode="auto">
          <a:xfrm>
            <a:off x="1362075" y="3505200"/>
            <a:ext cx="7313613"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a:lstStyle>
          <a:p>
            <a:pPr marL="742950" marR="0" lvl="1" indent="-285750" algn="l" defTabSz="914400" rtl="0" eaLnBrk="1" fontAlgn="base" latinLnBrk="0" hangingPunct="1">
              <a:lnSpc>
                <a:spcPct val="100000"/>
              </a:lnSpc>
              <a:spcBef>
                <a:spcPct val="20000"/>
              </a:spcBef>
              <a:spcAft>
                <a:spcPct val="0"/>
              </a:spcAft>
              <a:buClr>
                <a:schemeClr val="accent2"/>
              </a:buClr>
              <a:buSzPct val="70000"/>
              <a:buFont typeface="Wingdings" panose="05000000000000000000" pitchFamily="2" charset="2"/>
              <a:buChar char="l"/>
              <a:defRPr/>
            </a:pPr>
            <a:r>
              <a:rPr kumimoji="0" lang="en-GB" altLang="zh-CN" sz="2400" b="0" i="0" u="none" strike="noStrike" kern="0" cap="none" spc="0" normalizeH="0" baseline="0" noProof="0" dirty="0" smtClean="0">
                <a:ln>
                  <a:noFill/>
                </a:ln>
                <a:solidFill>
                  <a:schemeClr val="tx1"/>
                </a:solidFill>
                <a:effectLst/>
                <a:uLnTx/>
                <a:uFillTx/>
                <a:latin typeface="+mn-lt"/>
                <a:ea typeface="+mn-ea"/>
                <a:cs typeface="+mn-cs"/>
              </a:rPr>
              <a:t>6</a:t>
            </a:r>
            <a:r>
              <a:rPr kumimoji="0" lang="zh-CN" altLang="zh-CN" sz="2400" b="0" i="0" u="none" strike="noStrike" kern="0" cap="none" spc="0" normalizeH="0" baseline="0" noProof="0" dirty="0" smtClean="0">
                <a:ln>
                  <a:noFill/>
                </a:ln>
                <a:solidFill>
                  <a:schemeClr val="tx1"/>
                </a:solidFill>
                <a:effectLst/>
                <a:uLnTx/>
                <a:uFillTx/>
                <a:latin typeface="+mn-lt"/>
                <a:ea typeface="+mn-ea"/>
                <a:cs typeface="+mn-cs"/>
              </a:rPr>
              <a:t>．到期贷款收回率</a:t>
            </a:r>
            <a:endParaRPr kumimoji="0" lang="en-US" altLang="zh-CN"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defRPr/>
            </a:pPr>
            <a:endParaRPr kumimoji="0" lang="zh-CN" altLang="zh-CN" sz="2800" b="0" i="0" u="none" strike="noStrike" kern="0" cap="none" spc="0" normalizeH="0" baseline="0" noProof="0" dirty="0" smtClean="0">
              <a:ln>
                <a:noFill/>
              </a:ln>
              <a:solidFill>
                <a:schemeClr val="tx1"/>
              </a:solidFill>
              <a:effectLst/>
              <a:uLnTx/>
              <a:uFillTx/>
              <a:latin typeface="+mn-lt"/>
              <a:ea typeface="+mn-ea"/>
              <a:cs typeface="+mn-cs"/>
            </a:endParaRPr>
          </a:p>
        </p:txBody>
      </p:sp>
      <p:graphicFrame>
        <p:nvGraphicFramePr>
          <p:cNvPr id="76808" name="Object 1"/>
          <p:cNvGraphicFramePr/>
          <p:nvPr/>
        </p:nvGraphicFramePr>
        <p:xfrm>
          <a:off x="1908175" y="3998913"/>
          <a:ext cx="5948363" cy="649287"/>
        </p:xfrm>
        <a:graphic>
          <a:graphicData uri="http://schemas.openxmlformats.org/presentationml/2006/ole">
            <mc:AlternateContent xmlns:mc="http://schemas.openxmlformats.org/markup-compatibility/2006">
              <mc:Choice xmlns:v="urn:schemas-microsoft-com:vml" Requires="v">
                <p:oleObj spid="_x0000_s3093" name="" r:id="rId2" imgW="3124200" imgH="419100" progId="Equation.DSMT4">
                  <p:embed/>
                </p:oleObj>
              </mc:Choice>
              <mc:Fallback>
                <p:oleObj name="" r:id="rId2" imgW="3124200" imgH="419100" progId="Equation.DSMT4">
                  <p:embed/>
                  <p:pic>
                    <p:nvPicPr>
                      <p:cNvPr id="0" name="图片 3092"/>
                      <p:cNvPicPr/>
                      <p:nvPr/>
                    </p:nvPicPr>
                    <p:blipFill>
                      <a:blip r:embed="rId3"/>
                      <a:stretch>
                        <a:fillRect/>
                      </a:stretch>
                    </p:blipFill>
                    <p:spPr>
                      <a:xfrm>
                        <a:off x="1908175" y="3998913"/>
                        <a:ext cx="5948363" cy="649287"/>
                      </a:xfrm>
                      <a:prstGeom prst="rect">
                        <a:avLst/>
                      </a:prstGeom>
                      <a:noFill/>
                      <a:ln w="38100">
                        <a:noFill/>
                        <a:miter/>
                      </a:ln>
                    </p:spPr>
                  </p:pic>
                </p:oleObj>
              </mc:Fallback>
            </mc:AlternateContent>
          </a:graphicData>
        </a:graphic>
      </p:graphicFrame>
      <p:sp>
        <p:nvSpPr>
          <p:cNvPr id="76809" name="标题 1"/>
          <p:cNvSpPr>
            <a:spLocks noGrp="1"/>
          </p:cNvSpPr>
          <p:nvPr>
            <p:ph type="title"/>
          </p:nvPr>
        </p:nvSpPr>
        <p:spPr>
          <a:ln/>
        </p:spPr>
        <p:txBody>
          <a:bodyPr vert="horz" wrap="square" lIns="91440" tIns="45720" rIns="91440" bIns="45720" anchor="b"/>
          <a:p>
            <a:pPr>
              <a:buNone/>
            </a:pPr>
            <a:endParaRPr lang="zh-CN" altLang="en-US" dirty="0"/>
          </a:p>
        </p:txBody>
      </p:sp>
      <p:graphicFrame>
        <p:nvGraphicFramePr>
          <p:cNvPr id="76810" name="Object 2"/>
          <p:cNvGraphicFramePr/>
          <p:nvPr/>
        </p:nvGraphicFramePr>
        <p:xfrm>
          <a:off x="4356100" y="1916113"/>
          <a:ext cx="1501775" cy="576262"/>
        </p:xfrm>
        <a:graphic>
          <a:graphicData uri="http://schemas.openxmlformats.org/presentationml/2006/ole">
            <mc:AlternateContent xmlns:mc="http://schemas.openxmlformats.org/markup-compatibility/2006">
              <mc:Choice xmlns:v="urn:schemas-microsoft-com:vml" Requires="v">
                <p:oleObj spid="_x0000_s3091" name="" r:id="rId4" imgW="685800" imgH="254000" progId="Equation.DSMT4">
                  <p:embed/>
                </p:oleObj>
              </mc:Choice>
              <mc:Fallback>
                <p:oleObj name="" r:id="rId4" imgW="685800" imgH="254000" progId="Equation.DSMT4">
                  <p:embed/>
                  <p:pic>
                    <p:nvPicPr>
                      <p:cNvPr id="0" name="图片 3090"/>
                      <p:cNvPicPr/>
                      <p:nvPr/>
                    </p:nvPicPr>
                    <p:blipFill>
                      <a:blip r:embed="rId5"/>
                      <a:stretch>
                        <a:fillRect/>
                      </a:stretch>
                    </p:blipFill>
                    <p:spPr>
                      <a:xfrm>
                        <a:off x="4356100" y="1916113"/>
                        <a:ext cx="1501775" cy="576262"/>
                      </a:xfrm>
                      <a:prstGeom prst="rect">
                        <a:avLst/>
                      </a:prstGeom>
                      <a:noFill/>
                      <a:ln w="38100">
                        <a:noFill/>
                        <a:miter/>
                      </a:ln>
                    </p:spPr>
                  </p:pic>
                </p:oleObj>
              </mc:Fallback>
            </mc:AlternateContent>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Rectangle 3"/>
          <p:cNvSpPr/>
          <p:nvPr>
            <p:ph idx="1"/>
          </p:nvPr>
        </p:nvSpPr>
        <p:spPr>
          <a:ln/>
        </p:spPr>
        <p:txBody>
          <a:bodyPr vert="horz" wrap="square" lIns="91440" tIns="45720" rIns="91440" bIns="45720" anchor="t"/>
          <a:p>
            <a:pPr lvl="1" eaLnBrk="1" hangingPunct="1"/>
            <a:r>
              <a:rPr lang="en-GB" altLang="zh-CN" dirty="0"/>
              <a:t>7</a:t>
            </a:r>
            <a:r>
              <a:rPr lang="zh-CN" altLang="zh-CN" dirty="0"/>
              <a:t>．贷款累计回收率</a:t>
            </a:r>
            <a:endParaRPr lang="en-US" altLang="zh-CN" dirty="0"/>
          </a:p>
          <a:p>
            <a:pPr lvl="1" eaLnBrk="1" hangingPunct="1"/>
            <a:r>
              <a:rPr lang="zh-CN" altLang="zh-CN" dirty="0"/>
              <a:t>该指标同样反映银行的贷款回收情况，比率越高，贷款回收情况就越好。</a:t>
            </a:r>
            <a:endParaRPr lang="zh-CN" altLang="zh-CN" dirty="0"/>
          </a:p>
          <a:p>
            <a:pPr lvl="1" eaLnBrk="1" hangingPunct="1"/>
            <a:endParaRPr lang="zh-CN" altLang="zh-CN" dirty="0"/>
          </a:p>
        </p:txBody>
      </p:sp>
      <p:sp>
        <p:nvSpPr>
          <p:cNvPr id="77827"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7828"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
        <p:nvSpPr>
          <p:cNvPr id="77829"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graphicFrame>
        <p:nvGraphicFramePr>
          <p:cNvPr id="77830" name="Object 1"/>
          <p:cNvGraphicFramePr/>
          <p:nvPr/>
        </p:nvGraphicFramePr>
        <p:xfrm>
          <a:off x="2195513" y="3236913"/>
          <a:ext cx="5432425" cy="647700"/>
        </p:xfrm>
        <a:graphic>
          <a:graphicData uri="http://schemas.openxmlformats.org/presentationml/2006/ole">
            <mc:AlternateContent xmlns:mc="http://schemas.openxmlformats.org/markup-compatibility/2006">
              <mc:Choice xmlns:v="urn:schemas-microsoft-com:vml" Requires="v">
                <p:oleObj spid="_x0000_s3092" name="" r:id="rId2" imgW="3289300" imgH="419100" progId="Equation.DSMT4">
                  <p:embed/>
                </p:oleObj>
              </mc:Choice>
              <mc:Fallback>
                <p:oleObj name="" r:id="rId2" imgW="3289300" imgH="419100" progId="Equation.DSMT4">
                  <p:embed/>
                  <p:pic>
                    <p:nvPicPr>
                      <p:cNvPr id="0" name="图片 3091"/>
                      <p:cNvPicPr/>
                      <p:nvPr/>
                    </p:nvPicPr>
                    <p:blipFill>
                      <a:blip r:embed="rId3"/>
                      <a:stretch>
                        <a:fillRect/>
                      </a:stretch>
                    </p:blipFill>
                    <p:spPr>
                      <a:xfrm>
                        <a:off x="2195513" y="3236913"/>
                        <a:ext cx="5432425" cy="647700"/>
                      </a:xfrm>
                      <a:prstGeom prst="rect">
                        <a:avLst/>
                      </a:prstGeom>
                      <a:noFill/>
                      <a:ln w="38100">
                        <a:noFill/>
                        <a:miter/>
                      </a:ln>
                    </p:spPr>
                  </p:pic>
                </p:oleObj>
              </mc:Fallback>
            </mc:AlternateContent>
          </a:graphicData>
        </a:graphic>
      </p:graphicFrame>
      <p:sp>
        <p:nvSpPr>
          <p:cNvPr id="77831" name="标题 1"/>
          <p:cNvSpPr>
            <a:spLocks noGrp="1"/>
          </p:cNvSpPr>
          <p:nvPr>
            <p:ph type="title"/>
          </p:nvPr>
        </p:nvSpPr>
        <p:spPr>
          <a:ln/>
        </p:spPr>
        <p:txBody>
          <a:bodyPr vert="horz" wrap="square" lIns="91440" tIns="45720" rIns="91440" bIns="45720" anchor="b"/>
          <a:p>
            <a:pPr>
              <a:buNone/>
            </a:pP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6" name="Rectangle 2"/>
          <p:cNvSpPr/>
          <p:nvPr>
            <p:ph type="title"/>
          </p:nvPr>
        </p:nvSpPr>
        <p:spPr>
          <a:ln/>
        </p:spPr>
        <p:txBody>
          <a:bodyPr vert="horz" wrap="square" lIns="91440" tIns="45720" rIns="91440" bIns="45720" anchor="b"/>
          <a:p>
            <a:pPr eaLnBrk="1" hangingPunct="1"/>
            <a:r>
              <a:rPr lang="zh-CN" altLang="zh-CN" dirty="0"/>
              <a:t>三、政策性银行的职能</a:t>
            </a:r>
            <a:endParaRPr lang="zh-CN" altLang="zh-CN" dirty="0"/>
          </a:p>
        </p:txBody>
      </p:sp>
      <p:sp>
        <p:nvSpPr>
          <p:cNvPr id="21507" name="Rectangle 3"/>
          <p:cNvSpPr/>
          <p:nvPr>
            <p:ph idx="1"/>
          </p:nvPr>
        </p:nvSpPr>
        <p:spPr>
          <a:ln/>
        </p:spPr>
        <p:txBody>
          <a:bodyPr vert="horz" wrap="square" lIns="91440" tIns="45720" rIns="91440" bIns="45720" anchor="t"/>
          <a:p>
            <a:pPr eaLnBrk="1" hangingPunct="1"/>
            <a:r>
              <a:rPr lang="zh-CN" altLang="zh-CN" sz="2800" dirty="0"/>
              <a:t>（一）贯彻国家产业政策是政策性银行的基本职能</a:t>
            </a:r>
            <a:endParaRPr lang="zh-CN" altLang="zh-CN" sz="2800" dirty="0"/>
          </a:p>
          <a:p>
            <a:pPr eaLnBrk="1" hangingPunct="1"/>
            <a:r>
              <a:rPr lang="zh-CN" altLang="zh-CN" sz="2800" dirty="0"/>
              <a:t>（二）支持区域发展战略是政策性银行的重要职能。</a:t>
            </a:r>
            <a:endParaRPr lang="zh-CN" altLang="zh-CN" sz="2800" dirty="0"/>
          </a:p>
        </p:txBody>
      </p:sp>
      <p:sp>
        <p:nvSpPr>
          <p:cNvPr id="21508"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30" name="Rectangle 2"/>
          <p:cNvSpPr/>
          <p:nvPr>
            <p:ph type="title"/>
          </p:nvPr>
        </p:nvSpPr>
        <p:spPr>
          <a:ln/>
        </p:spPr>
        <p:txBody>
          <a:bodyPr vert="horz" wrap="square" lIns="91440" tIns="45720" rIns="91440" bIns="45720" anchor="b"/>
          <a:p>
            <a:pPr eaLnBrk="1" hangingPunct="1"/>
            <a:endParaRPr lang="zh-CN" altLang="zh-CN" dirty="0"/>
          </a:p>
        </p:txBody>
      </p:sp>
      <p:sp>
        <p:nvSpPr>
          <p:cNvPr id="22531" name="Rectangle 3"/>
          <p:cNvSpPr/>
          <p:nvPr>
            <p:ph idx="1"/>
          </p:nvPr>
        </p:nvSpPr>
        <p:spPr>
          <a:xfrm>
            <a:off x="1036638" y="1697038"/>
            <a:ext cx="7639050" cy="4114800"/>
          </a:xfrm>
          <a:ln/>
        </p:spPr>
        <p:txBody>
          <a:bodyPr vert="horz" wrap="square" lIns="91440" tIns="45720" rIns="91440" bIns="45720" anchor="t"/>
          <a:p>
            <a:pPr eaLnBrk="1" hangingPunct="1"/>
            <a:r>
              <a:rPr lang="zh-CN" altLang="zh-CN" sz="2400" dirty="0"/>
              <a:t>（一）贯彻国家产业政策是政策性银行的基本职能</a:t>
            </a:r>
            <a:endParaRPr lang="zh-CN" altLang="zh-CN" sz="2400" dirty="0"/>
          </a:p>
          <a:p>
            <a:pPr lvl="1" eaLnBrk="1" hangingPunct="1"/>
            <a:r>
              <a:rPr lang="zh-CN" altLang="zh-CN" sz="2000" dirty="0"/>
              <a:t>产业政策是指一国政府对本国一定时期内产业结构的变化趋势提出设想，同时规定各个产业部门在社会经济发展中的地位和作用，并提出实现这些设想的政策措施。一般而言，金融、财政、计划是国家进行宏观调控的主要手段。</a:t>
            </a:r>
            <a:endParaRPr lang="en-US" altLang="zh-CN" sz="2000" dirty="0"/>
          </a:p>
          <a:p>
            <a:pPr lvl="1" eaLnBrk="1" hangingPunct="1"/>
            <a:r>
              <a:rPr lang="zh-CN" altLang="zh-CN" sz="2000" dirty="0"/>
              <a:t>所以不能完全依赖市场机制，可以通过政策性银行政策性与金融性相结合的特点来更好地贯彻国家的产业政策。</a:t>
            </a:r>
            <a:endParaRPr lang="zh-CN" altLang="zh-CN" sz="2000" dirty="0"/>
          </a:p>
        </p:txBody>
      </p:sp>
      <p:sp>
        <p:nvSpPr>
          <p:cNvPr id="22532"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4" name="Rectangle 2"/>
          <p:cNvSpPr/>
          <p:nvPr>
            <p:ph type="title"/>
          </p:nvPr>
        </p:nvSpPr>
        <p:spPr>
          <a:ln/>
        </p:spPr>
        <p:txBody>
          <a:bodyPr vert="horz" wrap="square" lIns="91440" tIns="45720" rIns="91440" bIns="45720" anchor="b"/>
          <a:p>
            <a:pPr eaLnBrk="1" hangingPunct="1"/>
            <a:endParaRPr lang="zh-CN" altLang="zh-CN" dirty="0"/>
          </a:p>
        </p:txBody>
      </p:sp>
      <p:sp>
        <p:nvSpPr>
          <p:cNvPr id="23555" name="Rectangle 3"/>
          <p:cNvSpPr/>
          <p:nvPr>
            <p:ph idx="1"/>
          </p:nvPr>
        </p:nvSpPr>
        <p:spPr>
          <a:xfrm>
            <a:off x="900113" y="1706563"/>
            <a:ext cx="7775575" cy="4114800"/>
          </a:xfrm>
          <a:ln/>
        </p:spPr>
        <p:txBody>
          <a:bodyPr vert="horz" wrap="square" lIns="91440" tIns="45720" rIns="91440" bIns="45720" anchor="t"/>
          <a:p>
            <a:pPr eaLnBrk="1" hangingPunct="1"/>
            <a:r>
              <a:rPr lang="zh-CN" altLang="zh-CN" sz="2400" dirty="0"/>
              <a:t>（二）支持区域发展战略是政策性银行的重要职能</a:t>
            </a:r>
            <a:endParaRPr lang="en-US" altLang="zh-CN" sz="2400" dirty="0"/>
          </a:p>
          <a:p>
            <a:pPr lvl="1" eaLnBrk="1" hangingPunct="1"/>
            <a:r>
              <a:rPr lang="zh-CN" altLang="zh-CN" sz="2000" dirty="0"/>
              <a:t>越是经济较为发达的地区，吸引投资的硬环境和软环境条件越好，聚集的资金也就越多；反之，越是落后的地区，吸引的资金也就越少。</a:t>
            </a:r>
            <a:endParaRPr lang="en-US" altLang="zh-CN" sz="2000" dirty="0"/>
          </a:p>
          <a:p>
            <a:pPr lvl="1" eaLnBrk="1" hangingPunct="1"/>
            <a:r>
              <a:rPr lang="zh-CN" altLang="zh-CN" sz="2000" dirty="0"/>
              <a:t>随着经济的不断发展，区域之间的经济差距越拉越大。久而久之，影响到社会安定，从经济问题上升到政治问题。这就需要政府进行宏观调控，利用政策性金融逆市场配置资源。</a:t>
            </a:r>
            <a:endParaRPr lang="en-US" altLang="zh-CN" sz="2000" dirty="0"/>
          </a:p>
          <a:p>
            <a:pPr lvl="1" eaLnBrk="1" hangingPunct="1"/>
            <a:r>
              <a:rPr lang="zh-CN" altLang="zh-CN" sz="2000" dirty="0"/>
              <a:t>政策性银行可以通过实行贷款的区域倾斜政策、贷款的利率优惠政策以及贷款的期限优惠政策对符合有关条件的区域、企业提供融资支持。</a:t>
            </a:r>
            <a:endParaRPr lang="zh-CN" altLang="zh-CN" sz="2000" dirty="0"/>
          </a:p>
          <a:p>
            <a:pPr eaLnBrk="1" hangingPunct="1"/>
            <a:endParaRPr lang="zh-CN" altLang="zh-CN" sz="2400" dirty="0"/>
          </a:p>
          <a:p>
            <a:pPr eaLnBrk="1" hangingPunct="1"/>
            <a:endParaRPr lang="zh-CN" altLang="zh-CN" sz="2400" dirty="0"/>
          </a:p>
        </p:txBody>
      </p:sp>
      <p:sp>
        <p:nvSpPr>
          <p:cNvPr id="23556" name="AutoShape 4">
            <a:hlinkClick r:id="rId1" action="ppaction://hlinksldjump"/>
          </p:cNvPr>
          <p:cNvSpPr/>
          <p:nvPr/>
        </p:nvSpPr>
        <p:spPr>
          <a:xfrm>
            <a:off x="8316913" y="6092825"/>
            <a:ext cx="358775" cy="360363"/>
          </a:xfrm>
          <a:prstGeom prst="actionButtonHome">
            <a:avLst/>
          </a:prstGeom>
          <a:solidFill>
            <a:schemeClr val="accent1"/>
          </a:soli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dirty="0"/>
          </a:p>
        </p:txBody>
      </p:sp>
    </p:spTree>
  </p:cSld>
  <p:clrMapOvr>
    <a:masterClrMapping/>
  </p:clrMapOvr>
</p:sld>
</file>

<file path=ppt/tags/tag1.xml><?xml version="1.0" encoding="utf-8"?>
<p:tagLst xmlns:p="http://schemas.openxmlformats.org/presentationml/2006/main">
  <p:tag name="KSO_WM_UNIT_TABLE_BEAUTIFY" val="smartTable{bd21e252-4d4e-454d-9546-622dee602106}"/>
</p:tagLst>
</file>

<file path=ppt/tags/tag2.xml><?xml version="1.0" encoding="utf-8"?>
<p:tagLst xmlns:p="http://schemas.openxmlformats.org/presentationml/2006/main">
  <p:tag name="KSO_WM_UNIT_TABLE_BEAUTIFY" val="smartTable{6e6ee12c-9a7f-47ae-b1ff-93740d1c4a13}"/>
</p:tagLst>
</file>

<file path=ppt/tags/tag3.xml><?xml version="1.0" encoding="utf-8"?>
<p:tagLst xmlns:p="http://schemas.openxmlformats.org/presentationml/2006/main">
  <p:tag name="KSO_WM_UNIT_TABLE_BEAUTIFY" val="smartTable{66c1ffb9-58cb-4dc6-83d3-b3e2d495dac0}"/>
</p:tagLst>
</file>

<file path=ppt/tags/tag4.xml><?xml version="1.0" encoding="utf-8"?>
<p:tagLst xmlns:p="http://schemas.openxmlformats.org/presentationml/2006/main">
  <p:tag name="KSO_WM_UNIT_TABLE_BEAUTIFY" val="smartTable{2b3710f4-1a51-4849-9930-b7d46a73918d}"/>
</p:tagLst>
</file>

<file path=ppt/tags/tag5.xml><?xml version="1.0" encoding="utf-8"?>
<p:tagLst xmlns:p="http://schemas.openxmlformats.org/presentationml/2006/main">
  <p:tag name="KSO_WM_UNIT_TABLE_BEAUTIFY" val="smartTable{b6f67929-f1fb-494a-835b-2c78ed57d8f7}"/>
</p:tagLst>
</file>

<file path=ppt/tags/tag6.xml><?xml version="1.0" encoding="utf-8"?>
<p:tagLst xmlns:p="http://schemas.openxmlformats.org/presentationml/2006/main">
  <p:tag name="KSO_WM_UNIT_TABLE_BEAUTIFY" val="smartTable{a4ceb1f8-64d4-4b5f-b2ae-9a762d4a816e}"/>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Level</Template>
  <TotalTime>0</TotalTime>
  <Words>11694</Words>
  <Application>WPS 演示</Application>
  <PresentationFormat>全屏显示(4:3)</PresentationFormat>
  <Paragraphs>1950</Paragraphs>
  <Slides>61</Slides>
  <Notes>1</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18</vt:i4>
      </vt:variant>
      <vt:variant>
        <vt:lpstr>幻灯片标题</vt:lpstr>
      </vt:variant>
      <vt:variant>
        <vt:i4>61</vt:i4>
      </vt:variant>
    </vt:vector>
  </HeadingPairs>
  <TitlesOfParts>
    <vt:vector size="94" baseType="lpstr">
      <vt:lpstr>Arial</vt:lpstr>
      <vt:lpstr>宋体</vt:lpstr>
      <vt:lpstr>Wingdings</vt:lpstr>
      <vt:lpstr>Verdana</vt:lpstr>
      <vt:lpstr>Calibri</vt:lpstr>
      <vt:lpstr>Times New Roman</vt:lpstr>
      <vt:lpstr>方正书宋_GBK</vt:lpstr>
      <vt:lpstr>Arial Unicode MS</vt:lpstr>
      <vt:lpstr>Courier New</vt:lpstr>
      <vt:lpstr>微软雅黑</vt:lpstr>
      <vt:lpstr>Times New Roman</vt:lpstr>
      <vt:lpstr>Calibri</vt:lpstr>
      <vt:lpstr>NEU-BZ-S92</vt:lpstr>
      <vt:lpstr>Segoe Print</vt:lpstr>
      <vt:lpstr>Eclipse</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www.xunchi.com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我国土地产权与征收</dc:title>
  <dc:creator>zxw</dc:creator>
  <cp:lastModifiedBy>Rachel</cp:lastModifiedBy>
  <cp:revision>136</cp:revision>
  <dcterms:created xsi:type="dcterms:W3CDTF">2008-11-01T07:04:45Z</dcterms:created>
  <dcterms:modified xsi:type="dcterms:W3CDTF">2020-08-29T09:34:54Z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