
<file path=[Content_Types].xml><?xml version="1.0" encoding="utf-8"?>
<Types xmlns="http://schemas.openxmlformats.org/package/2006/content-types">
  <Default Extension="jpeg" ContentType="image/jpeg"/>
  <Default Extension="vml" ContentType="application/vnd.openxmlformats-officedocument.vmlDrawing"/>
  <Default Extension="bin" ContentType="application/vnd.openxmlformats-officedocument.oleObject"/>
  <Default Extension="emf" ContentType="image/x-emf"/>
  <Default Extension="wmf" ContentType="image/x-w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696" r:id="rId3"/>
    <p:sldId id="263" r:id="rId4"/>
    <p:sldId id="256" r:id="rId5"/>
    <p:sldId id="269" r:id="rId6"/>
    <p:sldId id="805" r:id="rId7"/>
    <p:sldId id="826" r:id="rId8"/>
    <p:sldId id="806" r:id="rId9"/>
    <p:sldId id="829" r:id="rId10"/>
    <p:sldId id="807" r:id="rId11"/>
    <p:sldId id="835" r:id="rId12"/>
    <p:sldId id="843" r:id="rId13"/>
    <p:sldId id="844" r:id="rId14"/>
    <p:sldId id="799" r:id="rId15"/>
    <p:sldId id="808" r:id="rId16"/>
    <p:sldId id="848" r:id="rId17"/>
    <p:sldId id="853" r:id="rId18"/>
    <p:sldId id="854" r:id="rId19"/>
    <p:sldId id="856" r:id="rId20"/>
    <p:sldId id="809" r:id="rId21"/>
    <p:sldId id="862" r:id="rId22"/>
    <p:sldId id="865" r:id="rId23"/>
    <p:sldId id="870" r:id="rId24"/>
    <p:sldId id="871" r:id="rId25"/>
    <p:sldId id="983" r:id="rId26"/>
    <p:sldId id="984" r:id="rId27"/>
    <p:sldId id="872" r:id="rId28"/>
    <p:sldId id="873" r:id="rId29"/>
    <p:sldId id="874" r:id="rId30"/>
    <p:sldId id="810" r:id="rId31"/>
    <p:sldId id="875" r:id="rId32"/>
    <p:sldId id="881" r:id="rId33"/>
    <p:sldId id="985" r:id="rId34"/>
    <p:sldId id="986" r:id="rId35"/>
    <p:sldId id="883" r:id="rId36"/>
    <p:sldId id="882" r:id="rId37"/>
    <p:sldId id="886" r:id="rId38"/>
    <p:sldId id="885" r:id="rId39"/>
    <p:sldId id="891" r:id="rId40"/>
    <p:sldId id="893" r:id="rId41"/>
    <p:sldId id="892" r:id="rId42"/>
    <p:sldId id="894" r:id="rId43"/>
    <p:sldId id="896" r:id="rId44"/>
    <p:sldId id="897" r:id="rId45"/>
    <p:sldId id="898" r:id="rId46"/>
    <p:sldId id="899" r:id="rId47"/>
    <p:sldId id="900" r:id="rId48"/>
    <p:sldId id="804" r:id="rId49"/>
    <p:sldId id="811" r:id="rId50"/>
    <p:sldId id="903" r:id="rId51"/>
    <p:sldId id="907" r:id="rId52"/>
    <p:sldId id="812" r:id="rId53"/>
    <p:sldId id="910" r:id="rId54"/>
    <p:sldId id="912" r:id="rId55"/>
    <p:sldId id="913" r:id="rId56"/>
    <p:sldId id="911" r:id="rId57"/>
    <p:sldId id="813" r:id="rId58"/>
    <p:sldId id="914" r:id="rId59"/>
    <p:sldId id="915" r:id="rId60"/>
    <p:sldId id="1081" r:id="rId61"/>
    <p:sldId id="801" r:id="rId62"/>
    <p:sldId id="814" r:id="rId63"/>
    <p:sldId id="815" r:id="rId64"/>
    <p:sldId id="919" r:id="rId65"/>
    <p:sldId id="921" r:id="rId66"/>
    <p:sldId id="923" r:id="rId67"/>
    <p:sldId id="926" r:id="rId68"/>
    <p:sldId id="816" r:id="rId69"/>
    <p:sldId id="930" r:id="rId70"/>
    <p:sldId id="932" r:id="rId71"/>
    <p:sldId id="817" r:id="rId72"/>
    <p:sldId id="987" r:id="rId73"/>
    <p:sldId id="934" r:id="rId74"/>
    <p:sldId id="935" r:id="rId75"/>
    <p:sldId id="802" r:id="rId76"/>
    <p:sldId id="818" r:id="rId77"/>
    <p:sldId id="937" r:id="rId78"/>
    <p:sldId id="938" r:id="rId79"/>
    <p:sldId id="819" r:id="rId80"/>
    <p:sldId id="820" r:id="rId81"/>
    <p:sldId id="940" r:id="rId82"/>
    <p:sldId id="941" r:id="rId83"/>
    <p:sldId id="942" r:id="rId84"/>
    <p:sldId id="944" r:id="rId85"/>
    <p:sldId id="946" r:id="rId86"/>
    <p:sldId id="947" r:id="rId87"/>
    <p:sldId id="948" r:id="rId88"/>
    <p:sldId id="952" r:id="rId89"/>
    <p:sldId id="955" r:id="rId90"/>
    <p:sldId id="821" r:id="rId91"/>
    <p:sldId id="988" r:id="rId92"/>
    <p:sldId id="956" r:id="rId93"/>
    <p:sldId id="803" r:id="rId94"/>
    <p:sldId id="957" r:id="rId95"/>
    <p:sldId id="823" r:id="rId96"/>
    <p:sldId id="958" r:id="rId97"/>
    <p:sldId id="959" r:id="rId98"/>
    <p:sldId id="960" r:id="rId99"/>
    <p:sldId id="824" r:id="rId100"/>
    <p:sldId id="962" r:id="rId101"/>
    <p:sldId id="963" r:id="rId102"/>
    <p:sldId id="989" r:id="rId103"/>
    <p:sldId id="825" r:id="rId104"/>
    <p:sldId id="965" r:id="rId105"/>
    <p:sldId id="966" r:id="rId106"/>
    <p:sldId id="968" r:id="rId107"/>
    <p:sldId id="970" r:id="rId108"/>
    <p:sldId id="971" r:id="rId109"/>
    <p:sldId id="972" r:id="rId110"/>
    <p:sldId id="973" r:id="rId111"/>
    <p:sldId id="969" r:id="rId112"/>
    <p:sldId id="974" r:id="rId113"/>
    <p:sldId id="975" r:id="rId114"/>
    <p:sldId id="976" r:id="rId115"/>
    <p:sldId id="977" r:id="rId116"/>
    <p:sldId id="978" r:id="rId117"/>
  </p:sldIdLst>
  <p:sldSz cx="9144000" cy="6858000" type="screen4x3"/>
  <p:notesSz cx="6858000" cy="9144000"/>
  <p:defaultTex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44"/>
    <p:restoredTop sz="94598"/>
  </p:normalViewPr>
  <p:slideViewPr>
    <p:cSldViewPr showGuides="1">
      <p:cViewPr varScale="1">
        <p:scale>
          <a:sx n="106" d="100"/>
          <a:sy n="106" d="100"/>
        </p:scale>
        <p:origin x="1800" y="168"/>
      </p:cViewPr>
      <p:guideLst>
        <p:guide orient="horz" pos="2166"/>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9" Type="http://schemas.openxmlformats.org/officeDocument/2006/relationships/slide" Target="slides/slide97.xml"/><Relationship Id="rId98" Type="http://schemas.openxmlformats.org/officeDocument/2006/relationships/slide" Target="slides/slide96.xml"/><Relationship Id="rId97" Type="http://schemas.openxmlformats.org/officeDocument/2006/relationships/slide" Target="slides/slide95.xml"/><Relationship Id="rId96" Type="http://schemas.openxmlformats.org/officeDocument/2006/relationships/slide" Target="slides/slide94.xml"/><Relationship Id="rId95" Type="http://schemas.openxmlformats.org/officeDocument/2006/relationships/slide" Target="slides/slide93.xml"/><Relationship Id="rId94" Type="http://schemas.openxmlformats.org/officeDocument/2006/relationships/slide" Target="slides/slide92.xml"/><Relationship Id="rId93" Type="http://schemas.openxmlformats.org/officeDocument/2006/relationships/slide" Target="slides/slide91.xml"/><Relationship Id="rId92" Type="http://schemas.openxmlformats.org/officeDocument/2006/relationships/slide" Target="slides/slide90.xml"/><Relationship Id="rId91" Type="http://schemas.openxmlformats.org/officeDocument/2006/relationships/slide" Target="slides/slide89.xml"/><Relationship Id="rId90" Type="http://schemas.openxmlformats.org/officeDocument/2006/relationships/slide" Target="slides/slide88.xml"/><Relationship Id="rId9" Type="http://schemas.openxmlformats.org/officeDocument/2006/relationships/slide" Target="slides/slide7.xml"/><Relationship Id="rId89" Type="http://schemas.openxmlformats.org/officeDocument/2006/relationships/slide" Target="slides/slide87.xml"/><Relationship Id="rId88" Type="http://schemas.openxmlformats.org/officeDocument/2006/relationships/slide" Target="slides/slide86.xml"/><Relationship Id="rId87" Type="http://schemas.openxmlformats.org/officeDocument/2006/relationships/slide" Target="slides/slide85.xml"/><Relationship Id="rId86" Type="http://schemas.openxmlformats.org/officeDocument/2006/relationships/slide" Target="slides/slide84.xml"/><Relationship Id="rId85" Type="http://schemas.openxmlformats.org/officeDocument/2006/relationships/slide" Target="slides/slide83.xml"/><Relationship Id="rId84" Type="http://schemas.openxmlformats.org/officeDocument/2006/relationships/slide" Target="slides/slide82.xml"/><Relationship Id="rId83" Type="http://schemas.openxmlformats.org/officeDocument/2006/relationships/slide" Target="slides/slide81.xml"/><Relationship Id="rId82" Type="http://schemas.openxmlformats.org/officeDocument/2006/relationships/slide" Target="slides/slide80.xml"/><Relationship Id="rId81" Type="http://schemas.openxmlformats.org/officeDocument/2006/relationships/slide" Target="slides/slide79.xml"/><Relationship Id="rId80" Type="http://schemas.openxmlformats.org/officeDocument/2006/relationships/slide" Target="slides/slide78.xml"/><Relationship Id="rId8" Type="http://schemas.openxmlformats.org/officeDocument/2006/relationships/slide" Target="slides/slide6.xml"/><Relationship Id="rId79" Type="http://schemas.openxmlformats.org/officeDocument/2006/relationships/slide" Target="slides/slide77.xml"/><Relationship Id="rId78" Type="http://schemas.openxmlformats.org/officeDocument/2006/relationships/slide" Target="slides/slide76.xml"/><Relationship Id="rId77" Type="http://schemas.openxmlformats.org/officeDocument/2006/relationships/slide" Target="slides/slide75.xml"/><Relationship Id="rId76" Type="http://schemas.openxmlformats.org/officeDocument/2006/relationships/slide" Target="slides/slide74.xml"/><Relationship Id="rId75" Type="http://schemas.openxmlformats.org/officeDocument/2006/relationships/slide" Target="slides/slide73.xml"/><Relationship Id="rId74" Type="http://schemas.openxmlformats.org/officeDocument/2006/relationships/slide" Target="slides/slide72.xml"/><Relationship Id="rId73" Type="http://schemas.openxmlformats.org/officeDocument/2006/relationships/slide" Target="slides/slide71.xml"/><Relationship Id="rId72" Type="http://schemas.openxmlformats.org/officeDocument/2006/relationships/slide" Target="slides/slide70.xml"/><Relationship Id="rId71" Type="http://schemas.openxmlformats.org/officeDocument/2006/relationships/slide" Target="slides/slide69.xml"/><Relationship Id="rId70" Type="http://schemas.openxmlformats.org/officeDocument/2006/relationships/slide" Target="slides/slide68.xml"/><Relationship Id="rId7" Type="http://schemas.openxmlformats.org/officeDocument/2006/relationships/slide" Target="slides/slide5.xml"/><Relationship Id="rId69" Type="http://schemas.openxmlformats.org/officeDocument/2006/relationships/slide" Target="slides/slide67.xml"/><Relationship Id="rId68" Type="http://schemas.openxmlformats.org/officeDocument/2006/relationships/slide" Target="slides/slide66.xml"/><Relationship Id="rId67" Type="http://schemas.openxmlformats.org/officeDocument/2006/relationships/slide" Target="slides/slide65.xml"/><Relationship Id="rId66" Type="http://schemas.openxmlformats.org/officeDocument/2006/relationships/slide" Target="slides/slide64.xml"/><Relationship Id="rId65" Type="http://schemas.openxmlformats.org/officeDocument/2006/relationships/slide" Target="slides/slide63.xml"/><Relationship Id="rId64" Type="http://schemas.openxmlformats.org/officeDocument/2006/relationships/slide" Target="slides/slide62.xml"/><Relationship Id="rId63" Type="http://schemas.openxmlformats.org/officeDocument/2006/relationships/slide" Target="slides/slide61.xml"/><Relationship Id="rId62" Type="http://schemas.openxmlformats.org/officeDocument/2006/relationships/slide" Target="slides/slide60.xml"/><Relationship Id="rId61" Type="http://schemas.openxmlformats.org/officeDocument/2006/relationships/slide" Target="slides/slide59.xml"/><Relationship Id="rId60" Type="http://schemas.openxmlformats.org/officeDocument/2006/relationships/slide" Target="slides/slide58.xml"/><Relationship Id="rId6" Type="http://schemas.openxmlformats.org/officeDocument/2006/relationships/slide" Target="slides/slide4.xml"/><Relationship Id="rId59" Type="http://schemas.openxmlformats.org/officeDocument/2006/relationships/slide" Target="slides/slide57.xml"/><Relationship Id="rId58" Type="http://schemas.openxmlformats.org/officeDocument/2006/relationships/slide" Target="slides/slide56.xml"/><Relationship Id="rId57" Type="http://schemas.openxmlformats.org/officeDocument/2006/relationships/slide" Target="slides/slide55.xml"/><Relationship Id="rId56" Type="http://schemas.openxmlformats.org/officeDocument/2006/relationships/slide" Target="slides/slide54.xml"/><Relationship Id="rId55" Type="http://schemas.openxmlformats.org/officeDocument/2006/relationships/slide" Target="slides/slide53.xml"/><Relationship Id="rId54" Type="http://schemas.openxmlformats.org/officeDocument/2006/relationships/slide" Target="slides/slide52.xml"/><Relationship Id="rId53" Type="http://schemas.openxmlformats.org/officeDocument/2006/relationships/slide" Target="slides/slide51.xml"/><Relationship Id="rId52" Type="http://schemas.openxmlformats.org/officeDocument/2006/relationships/slide" Target="slides/slide50.xml"/><Relationship Id="rId51" Type="http://schemas.openxmlformats.org/officeDocument/2006/relationships/slide" Target="slides/slide49.xml"/><Relationship Id="rId50" Type="http://schemas.openxmlformats.org/officeDocument/2006/relationships/slide" Target="slides/slide48.xml"/><Relationship Id="rId5" Type="http://schemas.openxmlformats.org/officeDocument/2006/relationships/slide" Target="slides/slide3.xml"/><Relationship Id="rId49" Type="http://schemas.openxmlformats.org/officeDocument/2006/relationships/slide" Target="slides/slide47.xml"/><Relationship Id="rId48" Type="http://schemas.openxmlformats.org/officeDocument/2006/relationships/slide" Target="slides/slide46.xml"/><Relationship Id="rId47" Type="http://schemas.openxmlformats.org/officeDocument/2006/relationships/slide" Target="slides/slide45.xml"/><Relationship Id="rId46" Type="http://schemas.openxmlformats.org/officeDocument/2006/relationships/slide" Target="slides/slide44.xml"/><Relationship Id="rId45" Type="http://schemas.openxmlformats.org/officeDocument/2006/relationships/slide" Target="slides/slide43.xml"/><Relationship Id="rId44" Type="http://schemas.openxmlformats.org/officeDocument/2006/relationships/slide" Target="slides/slide42.xml"/><Relationship Id="rId43" Type="http://schemas.openxmlformats.org/officeDocument/2006/relationships/slide" Target="slides/slide41.xml"/><Relationship Id="rId42" Type="http://schemas.openxmlformats.org/officeDocument/2006/relationships/slide" Target="slides/slide40.xml"/><Relationship Id="rId41" Type="http://schemas.openxmlformats.org/officeDocument/2006/relationships/slide" Target="slides/slide39.xml"/><Relationship Id="rId40" Type="http://schemas.openxmlformats.org/officeDocument/2006/relationships/slide" Target="slides/slide38.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0" Type="http://schemas.openxmlformats.org/officeDocument/2006/relationships/tableStyles" Target="tableStyles.xml"/><Relationship Id="rId12" Type="http://schemas.openxmlformats.org/officeDocument/2006/relationships/slide" Target="slides/slide10.xml"/><Relationship Id="rId119" Type="http://schemas.openxmlformats.org/officeDocument/2006/relationships/viewProps" Target="viewProps.xml"/><Relationship Id="rId118" Type="http://schemas.openxmlformats.org/officeDocument/2006/relationships/presProps" Target="presProps.xml"/><Relationship Id="rId117" Type="http://schemas.openxmlformats.org/officeDocument/2006/relationships/slide" Target="slides/slide115.xml"/><Relationship Id="rId116" Type="http://schemas.openxmlformats.org/officeDocument/2006/relationships/slide" Target="slides/slide114.xml"/><Relationship Id="rId115" Type="http://schemas.openxmlformats.org/officeDocument/2006/relationships/slide" Target="slides/slide113.xml"/><Relationship Id="rId114" Type="http://schemas.openxmlformats.org/officeDocument/2006/relationships/slide" Target="slides/slide112.xml"/><Relationship Id="rId113" Type="http://schemas.openxmlformats.org/officeDocument/2006/relationships/slide" Target="slides/slide111.xml"/><Relationship Id="rId112" Type="http://schemas.openxmlformats.org/officeDocument/2006/relationships/slide" Target="slides/slide110.xml"/><Relationship Id="rId111" Type="http://schemas.openxmlformats.org/officeDocument/2006/relationships/slide" Target="slides/slide109.xml"/><Relationship Id="rId110" Type="http://schemas.openxmlformats.org/officeDocument/2006/relationships/slide" Target="slides/slide108.xml"/><Relationship Id="rId11" Type="http://schemas.openxmlformats.org/officeDocument/2006/relationships/slide" Target="slides/slide9.xml"/><Relationship Id="rId109" Type="http://schemas.openxmlformats.org/officeDocument/2006/relationships/slide" Target="slides/slide107.xml"/><Relationship Id="rId108" Type="http://schemas.openxmlformats.org/officeDocument/2006/relationships/slide" Target="slides/slide106.xml"/><Relationship Id="rId107" Type="http://schemas.openxmlformats.org/officeDocument/2006/relationships/slide" Target="slides/slide105.xml"/><Relationship Id="rId106" Type="http://schemas.openxmlformats.org/officeDocument/2006/relationships/slide" Target="slides/slide104.xml"/><Relationship Id="rId105" Type="http://schemas.openxmlformats.org/officeDocument/2006/relationships/slide" Target="slides/slide103.xml"/><Relationship Id="rId104" Type="http://schemas.openxmlformats.org/officeDocument/2006/relationships/slide" Target="slides/slide102.xml"/><Relationship Id="rId103" Type="http://schemas.openxmlformats.org/officeDocument/2006/relationships/slide" Target="slides/slide101.xml"/><Relationship Id="rId102" Type="http://schemas.openxmlformats.org/officeDocument/2006/relationships/slide" Target="slides/slide100.xml"/><Relationship Id="rId101" Type="http://schemas.openxmlformats.org/officeDocument/2006/relationships/slide" Target="slides/slide99.xml"/><Relationship Id="rId100" Type="http://schemas.openxmlformats.org/officeDocument/2006/relationships/slide" Target="slides/slide98.xml"/><Relationship Id="rId10" Type="http://schemas.openxmlformats.org/officeDocument/2006/relationships/slide" Target="slides/slide8.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wmf"/><Relationship Id="rId1" Type="http://schemas.openxmlformats.org/officeDocument/2006/relationships/image" Target="../media/image3.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image" Target="../media/image6.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image" Target="../media/image8.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solidFill>
          <a:schemeClr val="bg1"/>
        </a:solidFill>
        <a:effectLst/>
      </p:bgPr>
    </p:bg>
    <p:spTree>
      <p:nvGrpSpPr>
        <p:cNvPr id="1" name=""/>
        <p:cNvGrpSpPr/>
        <p:nvPr/>
      </p:nvGrpSpPr>
      <p:grpSpPr>
        <a:xfrm>
          <a:off x="0" y="0"/>
          <a:ext cx="0" cy="0"/>
          <a:chOff x="0" y="0"/>
          <a:chExt cx="0" cy="0"/>
        </a:xfrm>
      </p:grpSpPr>
      <p:grpSp>
        <p:nvGrpSpPr>
          <p:cNvPr id="132098" name="Group 2"/>
          <p:cNvGrpSpPr/>
          <p:nvPr/>
        </p:nvGrpSpPr>
        <p:grpSpPr>
          <a:xfrm>
            <a:off x="-3221037" y="304800"/>
            <a:ext cx="11907837" cy="4724400"/>
            <a:chOff x="0" y="0"/>
            <a:chExt cx="7502" cy="2976"/>
          </a:xfrm>
        </p:grpSpPr>
        <p:sp>
          <p:nvSpPr>
            <p:cNvPr id="132104" name="Line 3"/>
            <p:cNvSpPr/>
            <p:nvPr/>
          </p:nvSpPr>
          <p:spPr>
            <a:xfrm>
              <a:off x="2942" y="1392"/>
              <a:ext cx="4560" cy="0"/>
            </a:xfrm>
            <a:prstGeom prst="line">
              <a:avLst/>
            </a:prstGeom>
            <a:ln w="12700" cap="flat" cmpd="sng">
              <a:solidFill>
                <a:schemeClr val="tx1"/>
              </a:solidFill>
              <a:prstDash val="solid"/>
              <a:headEnd type="none" w="med" len="med"/>
              <a:tailEnd type="none" w="med" len="med"/>
            </a:ln>
          </p:spPr>
        </p:sp>
        <p:sp>
          <p:nvSpPr>
            <p:cNvPr id="132105" name="AutoShape 4"/>
            <p:cNvSpPr/>
            <p:nvPr/>
          </p:nvSpPr>
          <p:spPr>
            <a:xfrm>
              <a:off x="446" y="672"/>
              <a:ext cx="2304" cy="2304"/>
            </a:xfrm>
            <a:custGeom>
              <a:avLst/>
              <a:gdLst>
                <a:gd name="txL" fmla="*/ 44083 w 64000"/>
                <a:gd name="txT" fmla="*/ -29639 h 64000"/>
                <a:gd name="txR" fmla="*/ 44083 w 64000"/>
                <a:gd name="txB" fmla="*/ 29639 h 64000"/>
              </a:gdLst>
              <a:ahLst/>
              <a:cxnLst>
                <a:cxn ang="0">
                  <a:pos x="0" y="0"/>
                </a:cxn>
                <a:cxn ang="0">
                  <a:pos x="0" y="0"/>
                </a:cxn>
                <a:cxn ang="0">
                  <a:pos x="0" y="0"/>
                </a:cxn>
                <a:cxn ang="0">
                  <a:pos x="0" y="0"/>
                </a:cxn>
                <a:cxn ang="0">
                  <a:pos x="0" y="0"/>
                </a:cxn>
                <a:cxn ang="0">
                  <a:pos x="0" y="0"/>
                </a:cxn>
              </a:cxnLst>
              <a:rect l="txL" t="txT" r="txR" b="txB"/>
              <a:pathLst>
                <a:path w="64000" h="64000">
                  <a:moveTo>
                    <a:pt x="44083" y="2368"/>
                  </a:moveTo>
                  <a:cubicBezTo>
                    <a:pt x="56127" y="7280"/>
                    <a:pt x="64000" y="18993"/>
                    <a:pt x="64000" y="32000"/>
                  </a:cubicBezTo>
                  <a:cubicBezTo>
                    <a:pt x="64000" y="45006"/>
                    <a:pt x="56127" y="56719"/>
                    <a:pt x="44083" y="61631"/>
                  </a:cubicBezTo>
                  <a:cubicBezTo>
                    <a:pt x="44082" y="61631"/>
                    <a:pt x="44082" y="61631"/>
                    <a:pt x="44082" y="61631"/>
                  </a:cubicBezTo>
                  <a:lnTo>
                    <a:pt x="44083" y="61632"/>
                  </a:lnTo>
                  <a:lnTo>
                    <a:pt x="44083" y="2368"/>
                  </a:lnTo>
                  <a:lnTo>
                    <a:pt x="44082" y="2368"/>
                  </a:lnTo>
                  <a:cubicBezTo>
                    <a:pt x="44082" y="2368"/>
                    <a:pt x="44082" y="2368"/>
                    <a:pt x="44083" y="2368"/>
                  </a:cubicBezTo>
                  <a:close/>
                </a:path>
              </a:pathLst>
            </a:custGeom>
            <a:solidFill>
              <a:schemeClr val="accent2">
                <a:alpha val="100000"/>
              </a:schemeClr>
            </a:solidFill>
            <a:ln w="9525">
              <a:noFill/>
            </a:ln>
          </p:spPr>
          <p:txBody>
            <a:bodyPr/>
            <a:p>
              <a:endParaRPr lang="zh-CN" altLang="en-US"/>
            </a:p>
          </p:txBody>
        </p:sp>
        <p:sp>
          <p:nvSpPr>
            <p:cNvPr id="132106" name="AutoShape 5"/>
            <p:cNvSpPr/>
            <p:nvPr/>
          </p:nvSpPr>
          <p:spPr>
            <a:xfrm>
              <a:off x="0" y="0"/>
              <a:ext cx="2544" cy="2544"/>
            </a:xfrm>
            <a:custGeom>
              <a:avLst/>
              <a:gdLst>
                <a:gd name="txL" fmla="*/ 50994 w 64000"/>
                <a:gd name="txT" fmla="*/ -25761 h 64000"/>
                <a:gd name="txR" fmla="*/ 50994 w 64000"/>
                <a:gd name="txB" fmla="*/ 25761 h 64000"/>
              </a:gdLst>
              <a:ahLst/>
              <a:cxnLst>
                <a:cxn ang="0">
                  <a:pos x="0" y="0"/>
                </a:cxn>
                <a:cxn ang="0">
                  <a:pos x="0" y="0"/>
                </a:cxn>
                <a:cxn ang="0">
                  <a:pos x="0" y="0"/>
                </a:cxn>
                <a:cxn ang="0">
                  <a:pos x="0" y="0"/>
                </a:cxn>
                <a:cxn ang="0">
                  <a:pos x="0" y="0"/>
                </a:cxn>
                <a:cxn ang="0">
                  <a:pos x="0" y="0"/>
                </a:cxn>
              </a:cxnLst>
              <a:rect l="txL" t="txT" r="txR" b="txB"/>
              <a:pathLst>
                <a:path w="64000" h="64000">
                  <a:moveTo>
                    <a:pt x="50994" y="6246"/>
                  </a:moveTo>
                  <a:cubicBezTo>
                    <a:pt x="59172" y="12279"/>
                    <a:pt x="64000" y="21837"/>
                    <a:pt x="64000" y="32000"/>
                  </a:cubicBezTo>
                  <a:cubicBezTo>
                    <a:pt x="64000" y="42162"/>
                    <a:pt x="59172" y="51720"/>
                    <a:pt x="50994" y="57753"/>
                  </a:cubicBezTo>
                  <a:cubicBezTo>
                    <a:pt x="50993" y="57753"/>
                    <a:pt x="50993" y="57753"/>
                    <a:pt x="50993" y="57753"/>
                  </a:cubicBezTo>
                  <a:lnTo>
                    <a:pt x="50994" y="57754"/>
                  </a:lnTo>
                  <a:lnTo>
                    <a:pt x="50994" y="6246"/>
                  </a:lnTo>
                  <a:lnTo>
                    <a:pt x="50993" y="6246"/>
                  </a:lnTo>
                  <a:cubicBezTo>
                    <a:pt x="50993" y="6246"/>
                    <a:pt x="50993" y="6246"/>
                    <a:pt x="50994" y="6246"/>
                  </a:cubicBezTo>
                  <a:close/>
                </a:path>
              </a:pathLst>
            </a:custGeom>
            <a:solidFill>
              <a:schemeClr val="hlink">
                <a:alpha val="100000"/>
              </a:schemeClr>
            </a:solidFill>
            <a:ln w="9525">
              <a:noFill/>
            </a:ln>
          </p:spPr>
          <p:txBody>
            <a:bodyPr/>
            <a:p>
              <a:endParaRPr lang="zh-CN" altLang="en-US"/>
            </a:p>
          </p:txBody>
        </p:sp>
      </p:grpSp>
      <p:sp>
        <p:nvSpPr>
          <p:cNvPr id="2054" name="Rectangle 6"/>
          <p:cNvSpPr>
            <a:spLocks noGrp="1" noChangeArrowheads="1"/>
          </p:cNvSpPr>
          <p:nvPr>
            <p:ph type="ctrTitle"/>
          </p:nvPr>
        </p:nvSpPr>
        <p:spPr>
          <a:xfrm>
            <a:off x="1443038" y="985838"/>
            <a:ext cx="7239000" cy="1444625"/>
          </a:xfrm>
        </p:spPr>
        <p:txBody>
          <a:bodyPr/>
          <a:lstStyle>
            <a:lvl1pPr>
              <a:defRPr sz="4000"/>
            </a:lvl1pPr>
          </a:lstStyle>
          <a:p>
            <a:r>
              <a:rPr lang="zh-CN" altLang="en-US" noProof="1"/>
              <a:t>单击此处编辑母版标题样式</a:t>
            </a:r>
            <a:endParaRPr lang="zh-CN" altLang="en-US" noProof="1"/>
          </a:p>
        </p:txBody>
      </p:sp>
      <p:sp>
        <p:nvSpPr>
          <p:cNvPr id="2055" name="Rectangle 7"/>
          <p:cNvSpPr>
            <a:spLocks noGrp="1" noChangeArrowheads="1"/>
          </p:cNvSpPr>
          <p:nvPr>
            <p:ph type="subTitle" idx="1"/>
          </p:nvPr>
        </p:nvSpPr>
        <p:spPr>
          <a:xfrm>
            <a:off x="1443038" y="3427413"/>
            <a:ext cx="7239000" cy="1752600"/>
          </a:xfrm>
        </p:spPr>
        <p:txBody>
          <a:bodyPr/>
          <a:lstStyle>
            <a:lvl1pPr marL="0" indent="0">
              <a:buFont typeface="Wingdings" panose="05000000000000000000" pitchFamily="2" charset="2"/>
              <a:buNone/>
              <a:defRPr/>
            </a:lvl1pPr>
          </a:lstStyle>
          <a:p>
            <a:r>
              <a:rPr lang="zh-CN" altLang="en-US" noProof="1"/>
              <a:t>单击此处编辑母版副标题样式</a:t>
            </a:r>
            <a:endParaRPr lang="zh-CN" altLang="en-US" noProof="1"/>
          </a:p>
        </p:txBody>
      </p:sp>
      <p:sp>
        <p:nvSpPr>
          <p:cNvPr id="15" name="Rectangle 8"/>
          <p:cNvSpPr>
            <a:spLocks noGrp="1" noChangeArrowheads="1"/>
          </p:cNvSpPr>
          <p:nvPr>
            <p:ph type="dt" sz="half" idx="2"/>
          </p:nvPr>
        </p:nvSpPr>
        <p:spPr bwMode="auto">
          <a:xfrm>
            <a:off x="457200" y="6248400"/>
            <a:ext cx="2133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6" name="Rectangle 9"/>
          <p:cNvSpPr>
            <a:spLocks noGrp="1" noChangeArrowheads="1"/>
          </p:cNvSpPr>
          <p:nvPr>
            <p:ph type="ftr" sz="quarter" idx="3"/>
          </p:nvPr>
        </p:nvSpPr>
        <p:spPr bwMode="auto">
          <a:xfrm>
            <a:off x="3124200" y="6248400"/>
            <a:ext cx="2895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7" name="Rectangle 10"/>
          <p:cNvSpPr>
            <a:spLocks noGrp="1" noChangeArrowheads="1"/>
          </p:cNvSpPr>
          <p:nvPr>
            <p:ph type="sldNum" sz="quarter" idx="4"/>
          </p:nvPr>
        </p:nvSpPr>
        <p:spPr bwMode="auto">
          <a:xfrm>
            <a:off x="6553200" y="6248400"/>
            <a:ext cx="2133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B5BE0FC9-1417-CC4D-BF2B-D9C07F149C41}" type="slidenum">
              <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rPr>
            </a:fld>
            <a:endPar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11" name="Rectangle 8"/>
          <p:cNvSpPr>
            <a:spLocks noGrp="1" noChangeArrowheads="1"/>
          </p:cNvSpPr>
          <p:nvPr>
            <p:ph type="dt" sz="half" idx="2"/>
          </p:nvPr>
        </p:nvSpPr>
        <p:spPr bwMode="auto">
          <a:xfrm>
            <a:off x="457200" y="6248400"/>
            <a:ext cx="2133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2" name="Rectangle 9"/>
          <p:cNvSpPr>
            <a:spLocks noGrp="1" noChangeArrowheads="1"/>
          </p:cNvSpPr>
          <p:nvPr>
            <p:ph type="ftr" sz="quarter" idx="3"/>
          </p:nvPr>
        </p:nvSpPr>
        <p:spPr bwMode="auto">
          <a:xfrm>
            <a:off x="3124200" y="6248400"/>
            <a:ext cx="2895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3" name="Rectangle 10"/>
          <p:cNvSpPr>
            <a:spLocks noGrp="1" noChangeArrowheads="1"/>
          </p:cNvSpPr>
          <p:nvPr>
            <p:ph type="sldNum" sz="quarter" idx="4"/>
          </p:nvPr>
        </p:nvSpPr>
        <p:spPr bwMode="auto">
          <a:xfrm>
            <a:off x="6553200" y="6248400"/>
            <a:ext cx="2133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F7236D16-0EB2-5940-B146-D1DAF673B0A9}" type="slidenum">
              <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rPr>
            </a:fld>
            <a:endPar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bg>
      <p:bgPr>
        <a:solidFill>
          <a:schemeClr val="bg1"/>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856413" y="301625"/>
            <a:ext cx="1827212" cy="5640388"/>
          </a:xfrm>
        </p:spPr>
        <p:txBody>
          <a:bodyPr vert="eaVert"/>
          <a:lstStyle/>
          <a:p>
            <a:r>
              <a:rPr lang="zh-CN" altLang="en-US" noProof="1"/>
              <a:t>单击此处编辑母版标题样式</a:t>
            </a:r>
            <a:endParaRPr lang="zh-CN" altLang="en-US" noProof="1"/>
          </a:p>
        </p:txBody>
      </p:sp>
      <p:sp>
        <p:nvSpPr>
          <p:cNvPr id="3" name="竖排文字占位符 2"/>
          <p:cNvSpPr>
            <a:spLocks noGrp="1"/>
          </p:cNvSpPr>
          <p:nvPr>
            <p:ph type="body" orient="vert" idx="1"/>
          </p:nvPr>
        </p:nvSpPr>
        <p:spPr>
          <a:xfrm>
            <a:off x="1370013" y="301625"/>
            <a:ext cx="5334000" cy="5640388"/>
          </a:xfrm>
        </p:spPr>
        <p:txBody>
          <a:bodyPr vert="eaVert"/>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11" name="Rectangle 8"/>
          <p:cNvSpPr>
            <a:spLocks noGrp="1" noChangeArrowheads="1"/>
          </p:cNvSpPr>
          <p:nvPr>
            <p:ph type="dt" sz="half" idx="2"/>
          </p:nvPr>
        </p:nvSpPr>
        <p:spPr bwMode="auto">
          <a:xfrm>
            <a:off x="457200" y="6248400"/>
            <a:ext cx="2133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2" name="Rectangle 9"/>
          <p:cNvSpPr>
            <a:spLocks noGrp="1" noChangeArrowheads="1"/>
          </p:cNvSpPr>
          <p:nvPr>
            <p:ph type="ftr" sz="quarter" idx="3"/>
          </p:nvPr>
        </p:nvSpPr>
        <p:spPr bwMode="auto">
          <a:xfrm>
            <a:off x="3124200" y="6248400"/>
            <a:ext cx="2895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3" name="Rectangle 10"/>
          <p:cNvSpPr>
            <a:spLocks noGrp="1" noChangeArrowheads="1"/>
          </p:cNvSpPr>
          <p:nvPr>
            <p:ph type="sldNum" sz="quarter" idx="4"/>
          </p:nvPr>
        </p:nvSpPr>
        <p:spPr bwMode="auto">
          <a:xfrm>
            <a:off x="6553200" y="6248400"/>
            <a:ext cx="2133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2A8F47E4-E26E-8044-87F5-4B0CBF7B28A9}" type="slidenum">
              <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rPr>
            </a:fld>
            <a:endPar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标题和表格">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1370013" y="301625"/>
            <a:ext cx="7313612" cy="1143000"/>
          </a:xfrm>
        </p:spPr>
        <p:txBody>
          <a:bodyPr/>
          <a:lstStyle/>
          <a:p>
            <a:r>
              <a:rPr lang="zh-CN" altLang="en-US" noProof="1"/>
              <a:t>单击此处编辑母版标题样式</a:t>
            </a:r>
            <a:endParaRPr lang="zh-CN" altLang="en-US" noProof="1"/>
          </a:p>
        </p:txBody>
      </p:sp>
      <p:sp>
        <p:nvSpPr>
          <p:cNvPr id="3" name="表格占位符 2"/>
          <p:cNvSpPr>
            <a:spLocks noGrp="1"/>
          </p:cNvSpPr>
          <p:nvPr>
            <p:ph type="tbl" idx="1"/>
          </p:nvPr>
        </p:nvSpPr>
        <p:spPr>
          <a:xfrm>
            <a:off x="1370013" y="1827213"/>
            <a:ext cx="7313612" cy="4114800"/>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
                <a:schemeClr val="tx2"/>
              </a:buClr>
              <a:buSzPct val="70000"/>
              <a:buFont typeface="Wingdings" panose="05000000000000000000" pitchFamily="2" charset="2"/>
              <a:buChar char="¡"/>
              <a:defRPr/>
            </a:pPr>
            <a:endParaRPr kumimoji="0" lang="zh-CN" altLang="en-US" sz="2900" b="0" i="0" u="none" strike="noStrike" kern="0" cap="none" spc="0" normalizeH="0" baseline="0" noProof="0">
              <a:ln>
                <a:noFill/>
              </a:ln>
              <a:solidFill>
                <a:schemeClr val="tx1"/>
              </a:solidFill>
              <a:effectLst/>
              <a:uLnTx/>
              <a:uFillTx/>
              <a:latin typeface="+mn-lt"/>
              <a:ea typeface="+mn-ea"/>
              <a:cs typeface="+mn-cs"/>
            </a:endParaRPr>
          </a:p>
        </p:txBody>
      </p:sp>
      <p:sp>
        <p:nvSpPr>
          <p:cNvPr id="11" name="Rectangle 8"/>
          <p:cNvSpPr>
            <a:spLocks noGrp="1" noChangeArrowheads="1"/>
          </p:cNvSpPr>
          <p:nvPr>
            <p:ph type="dt" sz="half" idx="2"/>
          </p:nvPr>
        </p:nvSpPr>
        <p:spPr bwMode="auto">
          <a:xfrm>
            <a:off x="457200" y="6248400"/>
            <a:ext cx="2133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2" name="Rectangle 9"/>
          <p:cNvSpPr>
            <a:spLocks noGrp="1" noChangeArrowheads="1"/>
          </p:cNvSpPr>
          <p:nvPr>
            <p:ph type="ftr" sz="quarter" idx="3"/>
          </p:nvPr>
        </p:nvSpPr>
        <p:spPr bwMode="auto">
          <a:xfrm>
            <a:off x="3124200" y="6248400"/>
            <a:ext cx="2895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3" name="Rectangle 10"/>
          <p:cNvSpPr>
            <a:spLocks noGrp="1" noChangeArrowheads="1"/>
          </p:cNvSpPr>
          <p:nvPr>
            <p:ph type="sldNum" sz="quarter" idx="4"/>
          </p:nvPr>
        </p:nvSpPr>
        <p:spPr bwMode="auto">
          <a:xfrm>
            <a:off x="6553200" y="6248400"/>
            <a:ext cx="2133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FEF4C987-0FC0-7147-931A-CBA3CC9319EE}" type="slidenum">
              <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rPr>
            </a:fld>
            <a:endPar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11" name="Rectangle 8"/>
          <p:cNvSpPr>
            <a:spLocks noGrp="1" noChangeArrowheads="1"/>
          </p:cNvSpPr>
          <p:nvPr>
            <p:ph type="dt" sz="half" idx="2"/>
          </p:nvPr>
        </p:nvSpPr>
        <p:spPr bwMode="auto">
          <a:xfrm>
            <a:off x="457200" y="6248400"/>
            <a:ext cx="2133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2" name="Rectangle 9"/>
          <p:cNvSpPr>
            <a:spLocks noGrp="1" noChangeArrowheads="1"/>
          </p:cNvSpPr>
          <p:nvPr>
            <p:ph type="ftr" sz="quarter" idx="3"/>
          </p:nvPr>
        </p:nvSpPr>
        <p:spPr bwMode="auto">
          <a:xfrm>
            <a:off x="3124200" y="6248400"/>
            <a:ext cx="2895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3" name="Rectangle 10"/>
          <p:cNvSpPr>
            <a:spLocks noGrp="1" noChangeArrowheads="1"/>
          </p:cNvSpPr>
          <p:nvPr>
            <p:ph type="sldNum" sz="quarter" idx="4"/>
          </p:nvPr>
        </p:nvSpPr>
        <p:spPr bwMode="auto">
          <a:xfrm>
            <a:off x="6553200" y="6248400"/>
            <a:ext cx="2133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C05C98DE-7146-8341-AF55-0B1C4E7C5D94}" type="slidenum">
              <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rPr>
            </a:fld>
            <a:endPar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noProof="1"/>
              <a:t>单击此处编辑母版标题样式</a:t>
            </a:r>
            <a:endParaRPr lang="zh-CN" altLang="en-US" noProof="1"/>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a:t>单击此处编辑母版文本样式</a:t>
            </a:r>
            <a:endParaRPr lang="zh-CN" altLang="en-US" noProof="1"/>
          </a:p>
        </p:txBody>
      </p:sp>
      <p:sp>
        <p:nvSpPr>
          <p:cNvPr id="11" name="Rectangle 8"/>
          <p:cNvSpPr>
            <a:spLocks noGrp="1" noChangeArrowheads="1"/>
          </p:cNvSpPr>
          <p:nvPr>
            <p:ph type="dt" sz="half" idx="2"/>
          </p:nvPr>
        </p:nvSpPr>
        <p:spPr bwMode="auto">
          <a:xfrm>
            <a:off x="457200" y="6248400"/>
            <a:ext cx="2133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2" name="Rectangle 9"/>
          <p:cNvSpPr>
            <a:spLocks noGrp="1" noChangeArrowheads="1"/>
          </p:cNvSpPr>
          <p:nvPr>
            <p:ph type="ftr" sz="quarter" idx="3"/>
          </p:nvPr>
        </p:nvSpPr>
        <p:spPr bwMode="auto">
          <a:xfrm>
            <a:off x="3124200" y="6248400"/>
            <a:ext cx="2895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3" name="Rectangle 10"/>
          <p:cNvSpPr>
            <a:spLocks noGrp="1" noChangeArrowheads="1"/>
          </p:cNvSpPr>
          <p:nvPr>
            <p:ph type="sldNum" sz="quarter" idx="4"/>
          </p:nvPr>
        </p:nvSpPr>
        <p:spPr bwMode="auto">
          <a:xfrm>
            <a:off x="6553200" y="6248400"/>
            <a:ext cx="2133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442CC9BC-F45A-434B-9A6D-8C5E38F5555E}" type="slidenum">
              <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rPr>
            </a:fld>
            <a:endPar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endParaRPr lang="zh-CN" altLang="en-US" noProof="1"/>
          </a:p>
        </p:txBody>
      </p:sp>
      <p:sp>
        <p:nvSpPr>
          <p:cNvPr id="3" name="内容占位符 2"/>
          <p:cNvSpPr>
            <a:spLocks noGrp="1"/>
          </p:cNvSpPr>
          <p:nvPr>
            <p:ph sz="half" idx="1"/>
          </p:nvPr>
        </p:nvSpPr>
        <p:spPr>
          <a:xfrm>
            <a:off x="1370013" y="1827213"/>
            <a:ext cx="3579812"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4" name="内容占位符 3"/>
          <p:cNvSpPr>
            <a:spLocks noGrp="1"/>
          </p:cNvSpPr>
          <p:nvPr>
            <p:ph sz="half" idx="2"/>
          </p:nvPr>
        </p:nvSpPr>
        <p:spPr>
          <a:xfrm>
            <a:off x="5102225" y="1827213"/>
            <a:ext cx="35814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11" name="Rectangle 8"/>
          <p:cNvSpPr>
            <a:spLocks noGrp="1" noChangeArrowheads="1"/>
          </p:cNvSpPr>
          <p:nvPr>
            <p:ph type="dt" sz="half" idx="12"/>
          </p:nvPr>
        </p:nvSpPr>
        <p:spPr bwMode="auto">
          <a:xfrm>
            <a:off x="457200" y="6248400"/>
            <a:ext cx="2133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2" name="Rectangle 9"/>
          <p:cNvSpPr>
            <a:spLocks noGrp="1" noChangeArrowheads="1"/>
          </p:cNvSpPr>
          <p:nvPr>
            <p:ph type="ftr" sz="quarter" idx="3"/>
          </p:nvPr>
        </p:nvSpPr>
        <p:spPr bwMode="auto">
          <a:xfrm>
            <a:off x="3124200" y="6248400"/>
            <a:ext cx="2895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3" name="Rectangle 10"/>
          <p:cNvSpPr>
            <a:spLocks noGrp="1" noChangeArrowheads="1"/>
          </p:cNvSpPr>
          <p:nvPr>
            <p:ph type="sldNum" sz="quarter" idx="4"/>
          </p:nvPr>
        </p:nvSpPr>
        <p:spPr bwMode="auto">
          <a:xfrm>
            <a:off x="6553200" y="6248400"/>
            <a:ext cx="2133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94559831-5157-5742-B8EF-B123265E9CB7}" type="slidenum">
              <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rPr>
            </a:fld>
            <a:endPar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noProof="1"/>
              <a:t>单击此处编辑母版标题样式</a:t>
            </a:r>
            <a:endParaRPr lang="zh-CN" altLang="en-US" noProof="1"/>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a:t>单击此处编辑母版文本样式</a:t>
            </a:r>
            <a:endParaRPr lang="zh-CN" altLang="en-US" noProof="1"/>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a:t>单击此处编辑母版文本样式</a:t>
            </a:r>
            <a:endParaRPr lang="zh-CN" altLang="en-US" noProof="1"/>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11" name="Rectangle 8"/>
          <p:cNvSpPr>
            <a:spLocks noGrp="1" noChangeArrowheads="1"/>
          </p:cNvSpPr>
          <p:nvPr>
            <p:ph type="dt" sz="half" idx="12"/>
          </p:nvPr>
        </p:nvSpPr>
        <p:spPr bwMode="auto">
          <a:xfrm>
            <a:off x="457200" y="6248400"/>
            <a:ext cx="2133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2" name="Rectangle 9"/>
          <p:cNvSpPr>
            <a:spLocks noGrp="1" noChangeArrowheads="1"/>
          </p:cNvSpPr>
          <p:nvPr>
            <p:ph type="ftr" sz="quarter" idx="13"/>
          </p:nvPr>
        </p:nvSpPr>
        <p:spPr bwMode="auto">
          <a:xfrm>
            <a:off x="3124200" y="6248400"/>
            <a:ext cx="2895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3" name="Rectangle 10"/>
          <p:cNvSpPr>
            <a:spLocks noGrp="1" noChangeArrowheads="1"/>
          </p:cNvSpPr>
          <p:nvPr>
            <p:ph type="sldNum" sz="quarter" idx="14"/>
          </p:nvPr>
        </p:nvSpPr>
        <p:spPr bwMode="auto">
          <a:xfrm>
            <a:off x="6553200" y="6248400"/>
            <a:ext cx="2133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7686EEC-3AFD-C642-A372-CF816EE806C0}" type="slidenum">
              <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rPr>
            </a:fld>
            <a:endPar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endParaRPr lang="zh-CN" altLang="en-US" noProof="1"/>
          </a:p>
        </p:txBody>
      </p:sp>
      <p:sp>
        <p:nvSpPr>
          <p:cNvPr id="11" name="Rectangle 8"/>
          <p:cNvSpPr>
            <a:spLocks noGrp="1" noChangeArrowheads="1"/>
          </p:cNvSpPr>
          <p:nvPr>
            <p:ph type="dt" sz="half" idx="2"/>
          </p:nvPr>
        </p:nvSpPr>
        <p:spPr bwMode="auto">
          <a:xfrm>
            <a:off x="457200" y="6248400"/>
            <a:ext cx="2133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2" name="Rectangle 9"/>
          <p:cNvSpPr>
            <a:spLocks noGrp="1" noChangeArrowheads="1"/>
          </p:cNvSpPr>
          <p:nvPr>
            <p:ph type="ftr" sz="quarter" idx="3"/>
          </p:nvPr>
        </p:nvSpPr>
        <p:spPr bwMode="auto">
          <a:xfrm>
            <a:off x="3124200" y="6248400"/>
            <a:ext cx="2895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3" name="Rectangle 10"/>
          <p:cNvSpPr>
            <a:spLocks noGrp="1" noChangeArrowheads="1"/>
          </p:cNvSpPr>
          <p:nvPr>
            <p:ph type="sldNum" sz="quarter" idx="4"/>
          </p:nvPr>
        </p:nvSpPr>
        <p:spPr bwMode="auto">
          <a:xfrm>
            <a:off x="6553200" y="6248400"/>
            <a:ext cx="2133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73C4C736-85E1-8D4E-9DC1-C45E14A0425C}" type="slidenum">
              <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rPr>
            </a:fld>
            <a:endPar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sp>
        <p:nvSpPr>
          <p:cNvPr id="11" name="Rectangle 8"/>
          <p:cNvSpPr>
            <a:spLocks noGrp="1" noChangeArrowheads="1"/>
          </p:cNvSpPr>
          <p:nvPr>
            <p:ph type="dt" sz="half" idx="2"/>
          </p:nvPr>
        </p:nvSpPr>
        <p:spPr bwMode="auto">
          <a:xfrm>
            <a:off x="457200" y="6248400"/>
            <a:ext cx="2133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2" name="Rectangle 9"/>
          <p:cNvSpPr>
            <a:spLocks noGrp="1" noChangeArrowheads="1"/>
          </p:cNvSpPr>
          <p:nvPr>
            <p:ph type="ftr" sz="quarter" idx="3"/>
          </p:nvPr>
        </p:nvSpPr>
        <p:spPr bwMode="auto">
          <a:xfrm>
            <a:off x="3124200" y="6248400"/>
            <a:ext cx="2895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3" name="Rectangle 10"/>
          <p:cNvSpPr>
            <a:spLocks noGrp="1" noChangeArrowheads="1"/>
          </p:cNvSpPr>
          <p:nvPr>
            <p:ph type="sldNum" sz="quarter" idx="4"/>
          </p:nvPr>
        </p:nvSpPr>
        <p:spPr bwMode="auto">
          <a:xfrm>
            <a:off x="6553200" y="6248400"/>
            <a:ext cx="2133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7025A18-9083-6644-A94D-19E27B6B1CC6}" type="slidenum">
              <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rPr>
            </a:fld>
            <a:endPar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lstStyle>
            <a:lvl1pPr algn="l">
              <a:defRPr sz="2000" b="1"/>
            </a:lvl1pPr>
          </a:lstStyle>
          <a:p>
            <a:r>
              <a:rPr lang="zh-CN" altLang="en-US" noProof="1"/>
              <a:t>单击此处编辑母版标题样式</a:t>
            </a:r>
            <a:endParaRPr lang="zh-CN" altLang="en-US" noProof="1"/>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a:t>单击此处编辑母版文本样式</a:t>
            </a:r>
            <a:endParaRPr lang="zh-CN" altLang="en-US" noProof="1"/>
          </a:p>
        </p:txBody>
      </p:sp>
      <p:sp>
        <p:nvSpPr>
          <p:cNvPr id="11" name="Rectangle 8"/>
          <p:cNvSpPr>
            <a:spLocks noGrp="1" noChangeArrowheads="1"/>
          </p:cNvSpPr>
          <p:nvPr>
            <p:ph type="dt" sz="half" idx="12"/>
          </p:nvPr>
        </p:nvSpPr>
        <p:spPr bwMode="auto">
          <a:xfrm>
            <a:off x="457200" y="6248400"/>
            <a:ext cx="2133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2" name="Rectangle 9"/>
          <p:cNvSpPr>
            <a:spLocks noGrp="1" noChangeArrowheads="1"/>
          </p:cNvSpPr>
          <p:nvPr>
            <p:ph type="ftr" sz="quarter" idx="3"/>
          </p:nvPr>
        </p:nvSpPr>
        <p:spPr bwMode="auto">
          <a:xfrm>
            <a:off x="3124200" y="6248400"/>
            <a:ext cx="2895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3" name="Rectangle 10"/>
          <p:cNvSpPr>
            <a:spLocks noGrp="1" noChangeArrowheads="1"/>
          </p:cNvSpPr>
          <p:nvPr>
            <p:ph type="sldNum" sz="quarter" idx="4"/>
          </p:nvPr>
        </p:nvSpPr>
        <p:spPr bwMode="auto">
          <a:xfrm>
            <a:off x="6553200" y="6248400"/>
            <a:ext cx="2133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7BBF1951-A130-B641-8EE8-228F621B87FA}" type="slidenum">
              <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rPr>
            </a:fld>
            <a:endPar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lstStyle>
            <a:lvl1pPr algn="l">
              <a:defRPr sz="2000" b="1"/>
            </a:lvl1pPr>
          </a:lstStyle>
          <a:p>
            <a:r>
              <a:rPr lang="zh-CN" altLang="en-US" noProof="1"/>
              <a:t>单击此处编辑母版标题样式</a:t>
            </a:r>
            <a:endParaRPr lang="zh-CN" altLang="en-US" noProof="1"/>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chemeClr val="tx2"/>
              </a:buClr>
              <a:buSzPct val="70000"/>
              <a:buFont typeface="Wingdings" panose="05000000000000000000" pitchFamily="2" charset="2"/>
              <a:buNone/>
              <a:defRPr/>
            </a:pPr>
            <a:endParaRPr kumimoji="0" lang="zh-CN" altLang="en-US" sz="3200" b="0" i="0" u="none" strike="noStrike" kern="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a:t>单击此处编辑母版文本样式</a:t>
            </a:r>
            <a:endParaRPr lang="zh-CN" altLang="en-US" noProof="1"/>
          </a:p>
        </p:txBody>
      </p:sp>
      <p:sp>
        <p:nvSpPr>
          <p:cNvPr id="11" name="Rectangle 8"/>
          <p:cNvSpPr>
            <a:spLocks noGrp="1" noChangeArrowheads="1"/>
          </p:cNvSpPr>
          <p:nvPr>
            <p:ph type="dt" sz="half" idx="12"/>
          </p:nvPr>
        </p:nvSpPr>
        <p:spPr bwMode="auto">
          <a:xfrm>
            <a:off x="457200" y="6248400"/>
            <a:ext cx="2133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2" name="Rectangle 9"/>
          <p:cNvSpPr>
            <a:spLocks noGrp="1" noChangeArrowheads="1"/>
          </p:cNvSpPr>
          <p:nvPr>
            <p:ph type="ftr" sz="quarter" idx="3"/>
          </p:nvPr>
        </p:nvSpPr>
        <p:spPr bwMode="auto">
          <a:xfrm>
            <a:off x="3124200" y="6248400"/>
            <a:ext cx="2895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3" name="Rectangle 10"/>
          <p:cNvSpPr>
            <a:spLocks noGrp="1" noChangeArrowheads="1"/>
          </p:cNvSpPr>
          <p:nvPr>
            <p:ph type="sldNum" sz="quarter" idx="4"/>
          </p:nvPr>
        </p:nvSpPr>
        <p:spPr bwMode="auto">
          <a:xfrm>
            <a:off x="6553200" y="6248400"/>
            <a:ext cx="2133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D82604BE-482D-E14B-A8F9-9E9A8DC8A8BB}" type="slidenum">
              <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rPr>
            </a:fld>
            <a:endPar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grpSp>
        <p:nvGrpSpPr>
          <p:cNvPr id="1026" name="Group 2"/>
          <p:cNvGrpSpPr/>
          <p:nvPr/>
        </p:nvGrpSpPr>
        <p:grpSpPr>
          <a:xfrm>
            <a:off x="-3236912" y="0"/>
            <a:ext cx="11923712" cy="3810000"/>
            <a:chOff x="0" y="0"/>
            <a:chExt cx="7512" cy="2400"/>
          </a:xfrm>
        </p:grpSpPr>
        <p:sp>
          <p:nvSpPr>
            <p:cNvPr id="1032" name="AutoShape 3"/>
            <p:cNvSpPr/>
            <p:nvPr/>
          </p:nvSpPr>
          <p:spPr>
            <a:xfrm>
              <a:off x="0" y="432"/>
              <a:ext cx="2592" cy="1968"/>
            </a:xfrm>
            <a:custGeom>
              <a:avLst/>
              <a:gdLst>
                <a:gd name="txL" fmla="*/ 50296 w 64000"/>
                <a:gd name="txT" fmla="*/ -26244 h 64000"/>
                <a:gd name="txR" fmla="*/ 50296 w 64000"/>
                <a:gd name="txB" fmla="*/ 26244 h 64000"/>
              </a:gdLst>
              <a:ahLst/>
              <a:cxnLst>
                <a:cxn ang="0">
                  <a:pos x="0" y="0"/>
                </a:cxn>
                <a:cxn ang="0">
                  <a:pos x="0" y="0"/>
                </a:cxn>
                <a:cxn ang="0">
                  <a:pos x="0" y="0"/>
                </a:cxn>
                <a:cxn ang="0">
                  <a:pos x="0" y="0"/>
                </a:cxn>
                <a:cxn ang="0">
                  <a:pos x="0" y="0"/>
                </a:cxn>
                <a:cxn ang="0">
                  <a:pos x="0" y="0"/>
                </a:cxn>
              </a:cxnLst>
              <a:rect l="txL" t="txT" r="txR" b="txB"/>
              <a:pathLst>
                <a:path w="64000" h="64000">
                  <a:moveTo>
                    <a:pt x="50296" y="5746"/>
                  </a:moveTo>
                  <a:cubicBezTo>
                    <a:pt x="58882" y="11730"/>
                    <a:pt x="64000" y="21534"/>
                    <a:pt x="64000" y="32000"/>
                  </a:cubicBezTo>
                  <a:cubicBezTo>
                    <a:pt x="64000" y="42465"/>
                    <a:pt x="58882" y="52269"/>
                    <a:pt x="50296" y="58253"/>
                  </a:cubicBezTo>
                  <a:cubicBezTo>
                    <a:pt x="50296" y="58253"/>
                    <a:pt x="50296" y="58253"/>
                    <a:pt x="50295" y="58253"/>
                  </a:cubicBezTo>
                  <a:lnTo>
                    <a:pt x="50296" y="58254"/>
                  </a:lnTo>
                  <a:lnTo>
                    <a:pt x="50296" y="5746"/>
                  </a:lnTo>
                  <a:lnTo>
                    <a:pt x="50295" y="5746"/>
                  </a:lnTo>
                  <a:cubicBezTo>
                    <a:pt x="50296" y="5746"/>
                    <a:pt x="50296" y="5746"/>
                    <a:pt x="50296" y="5746"/>
                  </a:cubicBezTo>
                  <a:close/>
                </a:path>
              </a:pathLst>
            </a:custGeom>
            <a:solidFill>
              <a:schemeClr val="accent2">
                <a:alpha val="100000"/>
              </a:schemeClr>
            </a:solidFill>
            <a:ln w="9525">
              <a:noFill/>
            </a:ln>
          </p:spPr>
          <p:txBody>
            <a:bodyPr/>
            <a:p>
              <a:endParaRPr lang="zh-CN" altLang="en-US"/>
            </a:p>
          </p:txBody>
        </p:sp>
        <p:sp>
          <p:nvSpPr>
            <p:cNvPr id="1033" name="AutoShape 4"/>
            <p:cNvSpPr/>
            <p:nvPr/>
          </p:nvSpPr>
          <p:spPr>
            <a:xfrm>
              <a:off x="512" y="0"/>
              <a:ext cx="1949" cy="1987"/>
            </a:xfrm>
            <a:custGeom>
              <a:avLst/>
              <a:gdLst>
                <a:gd name="txL" fmla="*/ 50077 w 64000"/>
                <a:gd name="txT" fmla="*/ -26412 h 64000"/>
                <a:gd name="txR" fmla="*/ 50077 w 64000"/>
                <a:gd name="txB" fmla="*/ 26412 h 64000"/>
              </a:gdLst>
              <a:ahLst/>
              <a:cxnLst>
                <a:cxn ang="0">
                  <a:pos x="0" y="0"/>
                </a:cxn>
                <a:cxn ang="0">
                  <a:pos x="0" y="0"/>
                </a:cxn>
                <a:cxn ang="0">
                  <a:pos x="0" y="0"/>
                </a:cxn>
                <a:cxn ang="0">
                  <a:pos x="0" y="0"/>
                </a:cxn>
                <a:cxn ang="0">
                  <a:pos x="0" y="0"/>
                </a:cxn>
                <a:cxn ang="0">
                  <a:pos x="0" y="0"/>
                </a:cxn>
              </a:cxnLst>
              <a:rect l="txL" t="txT" r="txR" b="txB"/>
              <a:pathLst>
                <a:path w="64000" h="64000">
                  <a:moveTo>
                    <a:pt x="50077" y="5595"/>
                  </a:moveTo>
                  <a:cubicBezTo>
                    <a:pt x="58790" y="11560"/>
                    <a:pt x="64000" y="21440"/>
                    <a:pt x="64000" y="32000"/>
                  </a:cubicBezTo>
                  <a:cubicBezTo>
                    <a:pt x="64000" y="42559"/>
                    <a:pt x="58790" y="52439"/>
                    <a:pt x="50077" y="58404"/>
                  </a:cubicBezTo>
                  <a:cubicBezTo>
                    <a:pt x="50077" y="58404"/>
                    <a:pt x="50077" y="58404"/>
                    <a:pt x="50076" y="58404"/>
                  </a:cubicBezTo>
                  <a:lnTo>
                    <a:pt x="50077" y="58405"/>
                  </a:lnTo>
                  <a:lnTo>
                    <a:pt x="50077" y="5595"/>
                  </a:lnTo>
                  <a:lnTo>
                    <a:pt x="50076" y="5595"/>
                  </a:lnTo>
                  <a:cubicBezTo>
                    <a:pt x="50077" y="5595"/>
                    <a:pt x="50077" y="5595"/>
                    <a:pt x="50077" y="5595"/>
                  </a:cubicBezTo>
                  <a:close/>
                </a:path>
              </a:pathLst>
            </a:custGeom>
            <a:solidFill>
              <a:schemeClr val="hlink">
                <a:alpha val="100000"/>
              </a:schemeClr>
            </a:solidFill>
            <a:ln w="9525">
              <a:noFill/>
            </a:ln>
          </p:spPr>
          <p:txBody>
            <a:bodyPr/>
            <a:p>
              <a:endParaRPr lang="zh-CN" altLang="en-US"/>
            </a:p>
          </p:txBody>
        </p:sp>
        <p:sp>
          <p:nvSpPr>
            <p:cNvPr id="1034" name="Line 5"/>
            <p:cNvSpPr/>
            <p:nvPr/>
          </p:nvSpPr>
          <p:spPr>
            <a:xfrm>
              <a:off x="2904" y="960"/>
              <a:ext cx="4608" cy="0"/>
            </a:xfrm>
            <a:prstGeom prst="line">
              <a:avLst/>
            </a:prstGeom>
            <a:ln w="12700" cap="flat" cmpd="sng">
              <a:solidFill>
                <a:schemeClr val="tx1"/>
              </a:solidFill>
              <a:prstDash val="solid"/>
              <a:headEnd type="none" w="med" len="med"/>
              <a:tailEnd type="none" w="med" len="med"/>
            </a:ln>
          </p:spPr>
        </p:sp>
      </p:grpSp>
      <p:sp>
        <p:nvSpPr>
          <p:cNvPr id="1027" name="Rectangle 6"/>
          <p:cNvSpPr/>
          <p:nvPr>
            <p:ph type="title"/>
          </p:nvPr>
        </p:nvSpPr>
        <p:spPr>
          <a:xfrm>
            <a:off x="1370013" y="301625"/>
            <a:ext cx="7313612" cy="1143000"/>
          </a:xfrm>
          <a:prstGeom prst="rect">
            <a:avLst/>
          </a:prstGeom>
          <a:noFill/>
          <a:ln w="9525">
            <a:noFill/>
          </a:ln>
        </p:spPr>
        <p:txBody>
          <a:bodyPr anchor="b"/>
          <a:p>
            <a:pPr lvl="0"/>
            <a:r>
              <a:rPr lang="zh-CN" altLang="en-US"/>
              <a:t>单击此处编辑母版标题样式</a:t>
            </a:r>
            <a:endParaRPr lang="zh-CN" altLang="en-US"/>
          </a:p>
        </p:txBody>
      </p:sp>
      <p:sp>
        <p:nvSpPr>
          <p:cNvPr id="1028" name="Rectangle 7"/>
          <p:cNvSpPr/>
          <p:nvPr>
            <p:ph type="body"/>
          </p:nvPr>
        </p:nvSpPr>
        <p:spPr>
          <a:xfrm>
            <a:off x="1370013" y="1827213"/>
            <a:ext cx="7313612" cy="4114800"/>
          </a:xfrm>
          <a:prstGeom prst="rect">
            <a:avLst/>
          </a:prstGeom>
          <a:noFill/>
          <a:ln w="9525">
            <a:noFill/>
          </a:ln>
        </p:spPr>
        <p:txBody>
          <a:bodyPr/>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2" name="Rectangle 8"/>
          <p:cNvSpPr>
            <a:spLocks noGrp="1" noChangeArrowheads="1"/>
          </p:cNvSpPr>
          <p:nvPr>
            <p:ph type="dt" sz="half" idx="2"/>
          </p:nvPr>
        </p:nvSpPr>
        <p:spPr bwMode="auto">
          <a:xfrm>
            <a:off x="457200" y="6248400"/>
            <a:ext cx="2133600" cy="457200"/>
          </a:xfrm>
          <a:prstGeom prst="rect">
            <a:avLst/>
          </a:prstGeom>
          <a:noFill/>
          <a:ln w="9525">
            <a:noFill/>
            <a:miter lim="800000"/>
          </a:ln>
          <a:effectLst/>
        </p:spPr>
        <p:txBody>
          <a:bodyPr vert="horz" wrap="square" lIns="91440" tIns="45720" rIns="91440" bIns="45720" numCol="1" anchor="b" anchorCtr="0" compatLnSpc="1"/>
          <a:lstStyle>
            <a:lvl1pPr eaLnBrk="1" hangingPunct="1">
              <a:buFontTx/>
              <a:buNone/>
              <a:defRPr sz="1200"/>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3" name="Rectangle 9"/>
          <p:cNvSpPr>
            <a:spLocks noGrp="1" noChangeArrowheads="1"/>
          </p:cNvSpPr>
          <p:nvPr>
            <p:ph type="ftr" sz="quarter" idx="3"/>
          </p:nvPr>
        </p:nvSpPr>
        <p:spPr bwMode="auto">
          <a:xfrm>
            <a:off x="3124200" y="6248400"/>
            <a:ext cx="2895600" cy="457200"/>
          </a:xfrm>
          <a:prstGeom prst="rect">
            <a:avLst/>
          </a:prstGeom>
          <a:noFill/>
          <a:ln w="9525">
            <a:noFill/>
            <a:miter lim="800000"/>
          </a:ln>
          <a:effectLst/>
        </p:spPr>
        <p:txBody>
          <a:bodyPr vert="horz" wrap="square" lIns="91440" tIns="45720" rIns="91440" bIns="45720" numCol="1" anchor="b" anchorCtr="0" compatLnSpc="1"/>
          <a:lstStyle>
            <a:lvl1pPr algn="ctr" eaLnBrk="1" hangingPunct="1">
              <a:buFontTx/>
              <a:buNone/>
              <a:defRPr sz="1200"/>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4" name="Rectangle 10"/>
          <p:cNvSpPr>
            <a:spLocks noGrp="1" noChangeArrowheads="1"/>
          </p:cNvSpPr>
          <p:nvPr>
            <p:ph type="sldNum" sz="quarter" idx="4"/>
          </p:nvPr>
        </p:nvSpPr>
        <p:spPr bwMode="auto">
          <a:xfrm>
            <a:off x="6553200" y="6248400"/>
            <a:ext cx="2133600" cy="457200"/>
          </a:xfrm>
          <a:prstGeom prst="rect">
            <a:avLst/>
          </a:prstGeom>
          <a:noFill/>
          <a:ln w="9525">
            <a:noFill/>
            <a:miter lim="800000"/>
          </a:ln>
          <a:effectLst/>
        </p:spPr>
        <p:txBody>
          <a:bodyPr vert="horz" wrap="square" lIns="91440" tIns="45720" rIns="91440" bIns="45720" numCol="1" anchor="b" anchorCtr="0" compatLnSpc="1"/>
          <a:lstStyle>
            <a:lvl1pPr algn="r" eaLnBrk="1" hangingPunct="1">
              <a:buFont typeface="Arial" panose="020B0604020202020204" pitchFamily="34" charset="0"/>
              <a:buNone/>
              <a:defRPr sz="1200" noProof="1">
                <a:cs typeface="+mn-ea"/>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4095FB10-F7E0-684F-8927-77E62743FFCB}" type="slidenum">
              <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rPr>
            </a:fld>
            <a:endPar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algn="l" rtl="0" eaLnBrk="0" fontAlgn="base" hangingPunct="0">
        <a:spcBef>
          <a:spcPct val="0"/>
        </a:spcBef>
        <a:spcAft>
          <a:spcPct val="0"/>
        </a:spcAft>
        <a:defRPr sz="3600">
          <a:solidFill>
            <a:schemeClr val="tx1"/>
          </a:solidFill>
          <a:latin typeface="+mj-lt"/>
          <a:ea typeface="+mj-ea"/>
          <a:cs typeface="+mj-cs"/>
        </a:defRPr>
      </a:lvl1pPr>
      <a:lvl2pPr algn="l" rtl="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2pPr>
      <a:lvl3pPr algn="l" rtl="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3pPr>
      <a:lvl4pPr algn="l" rtl="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4pPr>
      <a:lvl5pPr algn="l" rtl="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5pPr>
      <a:lvl6pPr marL="457200" algn="l" rtl="0" fontAlgn="base">
        <a:spcBef>
          <a:spcPct val="0"/>
        </a:spcBef>
        <a:spcAft>
          <a:spcPct val="0"/>
        </a:spcAft>
        <a:defRPr sz="3600">
          <a:solidFill>
            <a:schemeClr val="tx1"/>
          </a:solidFill>
          <a:latin typeface="Arial" panose="020B0604020202020204" pitchFamily="34" charset="0"/>
          <a:ea typeface="宋体" panose="02010600030101010101" pitchFamily="2" charset="-122"/>
        </a:defRPr>
      </a:lvl6pPr>
      <a:lvl7pPr marL="914400" algn="l" rtl="0" fontAlgn="base">
        <a:spcBef>
          <a:spcPct val="0"/>
        </a:spcBef>
        <a:spcAft>
          <a:spcPct val="0"/>
        </a:spcAft>
        <a:defRPr sz="3600">
          <a:solidFill>
            <a:schemeClr val="tx1"/>
          </a:solidFill>
          <a:latin typeface="Arial" panose="020B0604020202020204" pitchFamily="34" charset="0"/>
          <a:ea typeface="宋体" panose="02010600030101010101" pitchFamily="2" charset="-122"/>
        </a:defRPr>
      </a:lvl7pPr>
      <a:lvl8pPr marL="1371600" algn="l" rtl="0" fontAlgn="base">
        <a:spcBef>
          <a:spcPct val="0"/>
        </a:spcBef>
        <a:spcAft>
          <a:spcPct val="0"/>
        </a:spcAft>
        <a:defRPr sz="3600">
          <a:solidFill>
            <a:schemeClr val="tx1"/>
          </a:solidFill>
          <a:latin typeface="Arial" panose="020B0604020202020204" pitchFamily="34" charset="0"/>
          <a:ea typeface="宋体" panose="02010600030101010101" pitchFamily="2" charset="-122"/>
        </a:defRPr>
      </a:lvl8pPr>
      <a:lvl9pPr marL="1828800" algn="l" rtl="0" fontAlgn="base">
        <a:spcBef>
          <a:spcPct val="0"/>
        </a:spcBef>
        <a:spcAft>
          <a:spcPct val="0"/>
        </a:spcAft>
        <a:defRPr sz="3600">
          <a:solidFill>
            <a:schemeClr val="tx1"/>
          </a:solidFill>
          <a:latin typeface="Arial" panose="020B06040202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vl6pPr marL="25146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6pPr>
      <a:lvl7pPr marL="29718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7pPr>
      <a:lvl8pPr marL="34290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8pPr>
      <a:lvl9pPr marL="38862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2.xml"/></Relationships>
</file>

<file path=ppt/slides/_rels/slide10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0.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2.xml"/></Relationships>
</file>

<file path=ppt/slides/_rels/slide10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2.xml"/></Relationships>
</file>

<file path=ppt/slides/_rels/slide10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2.xml"/></Relationships>
</file>

<file path=ppt/slides/_rels/slide10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1.xml"/></Relationships>
</file>

<file path=ppt/slides/_rels/slide10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10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10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4.xml"/></Relationships>
</file>

<file path=ppt/slides/_rels/slide10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2.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2.xml"/></Relationships>
</file>

<file path=ppt/slides/_rels/slide1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2.xml"/></Relationships>
</file>

<file path=ppt/slides/_rels/slide1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2.xml"/></Relationships>
</file>

<file path=ppt/slides/_rels/slide1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2.xml"/></Relationships>
</file>

<file path=ppt/slides/_rels/slide1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2.xml"/></Relationships>
</file>

<file path=ppt/slides/_rels/slide1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2.xml"/></Relationships>
</file>

<file path=ppt/slides/_rels/slide1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2.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2.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2.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2.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2.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2.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2.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2.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2.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2.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2.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xml"/><Relationship Id="rId1" Type="http://schemas.openxmlformats.org/officeDocument/2006/relationships/slide" Target="slide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xml"/><Relationship Id="rId1" Type="http://schemas.openxmlformats.org/officeDocument/2006/relationships/slide" Target="slide2.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xml"/><Relationship Id="rId1" Type="http://schemas.openxmlformats.org/officeDocument/2006/relationships/slide" Target="slide2.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emf"/><Relationship Id="rId1" Type="http://schemas.openxmlformats.org/officeDocument/2006/relationships/slide" Target="slide2.xml"/></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2.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2.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2.xml"/></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emf"/><Relationship Id="rId1" Type="http://schemas.openxmlformats.org/officeDocument/2006/relationships/slide" Target="slide2.xml"/></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2.xml"/></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2.xml"/></Relationships>
</file>

<file path=ppt/slides/_rels/slide37.xml.rels><?xml version="1.0" encoding="UTF-8" standalone="yes"?>
<Relationships xmlns="http://schemas.openxmlformats.org/package/2006/relationships"><Relationship Id="rId9" Type="http://schemas.openxmlformats.org/officeDocument/2006/relationships/vmlDrawing" Target="../drawings/vmlDrawing1.vml"/><Relationship Id="rId8" Type="http://schemas.openxmlformats.org/officeDocument/2006/relationships/slideLayout" Target="../slideLayouts/slideLayout2.xml"/><Relationship Id="rId7" Type="http://schemas.openxmlformats.org/officeDocument/2006/relationships/image" Target="../media/image5.wmf"/><Relationship Id="rId6" Type="http://schemas.openxmlformats.org/officeDocument/2006/relationships/oleObject" Target="../embeddings/oleObject3.bin"/><Relationship Id="rId5" Type="http://schemas.openxmlformats.org/officeDocument/2006/relationships/image" Target="../media/image4.wmf"/><Relationship Id="rId4" Type="http://schemas.openxmlformats.org/officeDocument/2006/relationships/oleObject" Target="../embeddings/oleObject2.bin"/><Relationship Id="rId3" Type="http://schemas.openxmlformats.org/officeDocument/2006/relationships/image" Target="../media/image3.wmf"/><Relationship Id="rId2" Type="http://schemas.openxmlformats.org/officeDocument/2006/relationships/oleObject" Target="../embeddings/oleObject1.bin"/><Relationship Id="rId1" Type="http://schemas.openxmlformats.org/officeDocument/2006/relationships/slide" Target="slide2.xml"/></Relationships>
</file>

<file path=ppt/slides/_rels/slide38.xml.rels><?xml version="1.0" encoding="UTF-8" standalone="yes"?>
<Relationships xmlns="http://schemas.openxmlformats.org/package/2006/relationships"><Relationship Id="rId7" Type="http://schemas.openxmlformats.org/officeDocument/2006/relationships/vmlDrawing" Target="../drawings/vmlDrawing2.vml"/><Relationship Id="rId6" Type="http://schemas.openxmlformats.org/officeDocument/2006/relationships/slideLayout" Target="../slideLayouts/slideLayout2.xml"/><Relationship Id="rId5" Type="http://schemas.openxmlformats.org/officeDocument/2006/relationships/image" Target="../media/image7.wmf"/><Relationship Id="rId4" Type="http://schemas.openxmlformats.org/officeDocument/2006/relationships/oleObject" Target="../embeddings/oleObject5.bin"/><Relationship Id="rId3" Type="http://schemas.openxmlformats.org/officeDocument/2006/relationships/image" Target="../media/image6.wmf"/><Relationship Id="rId2" Type="http://schemas.openxmlformats.org/officeDocument/2006/relationships/oleObject" Target="../embeddings/oleObject4.bin"/><Relationship Id="rId1" Type="http://schemas.openxmlformats.org/officeDocument/2006/relationships/slide" Target="slide2.xml"/></Relationships>
</file>

<file path=ppt/slides/_rels/slide3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2.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2.xml"/></Relationships>
</file>

<file path=ppt/slides/_rels/slide40.xml.rels><?xml version="1.0" encoding="UTF-8" standalone="yes"?>
<Relationships xmlns="http://schemas.openxmlformats.org/package/2006/relationships"><Relationship Id="rId7" Type="http://schemas.openxmlformats.org/officeDocument/2006/relationships/vmlDrawing" Target="../drawings/vmlDrawing3.vml"/><Relationship Id="rId6" Type="http://schemas.openxmlformats.org/officeDocument/2006/relationships/slideLayout" Target="../slideLayouts/slideLayout2.xml"/><Relationship Id="rId5" Type="http://schemas.openxmlformats.org/officeDocument/2006/relationships/image" Target="../media/image9.wmf"/><Relationship Id="rId4" Type="http://schemas.openxmlformats.org/officeDocument/2006/relationships/oleObject" Target="../embeddings/oleObject7.bin"/><Relationship Id="rId3" Type="http://schemas.openxmlformats.org/officeDocument/2006/relationships/image" Target="../media/image8.wmf"/><Relationship Id="rId2" Type="http://schemas.openxmlformats.org/officeDocument/2006/relationships/oleObject" Target="../embeddings/oleObject6.bin"/><Relationship Id="rId1" Type="http://schemas.openxmlformats.org/officeDocument/2006/relationships/slide" Target="slide2.xml"/></Relationships>
</file>

<file path=ppt/slides/_rels/slide4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2.xml"/></Relationships>
</file>

<file path=ppt/slides/_rels/slide4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2.xml"/></Relationships>
</file>

<file path=ppt/slides/_rels/slide4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0.emf"/></Relationships>
</file>

<file path=ppt/slides/_rels/slide4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4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2.xml"/></Relationships>
</file>

<file path=ppt/slides/_rels/slide4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2.xml"/></Relationships>
</file>

<file path=ppt/slides/_rels/slide4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2.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2.xml"/></Relationships>
</file>

<file path=ppt/slides/_rels/slide5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2.xml"/></Relationships>
</file>

<file path=ppt/slides/_rels/slide5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2.xml"/></Relationships>
</file>

<file path=ppt/slides/_rels/slide5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2.xml"/></Relationships>
</file>

<file path=ppt/slides/_rels/slide5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5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1.emf"/></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2.xml"/></Relationships>
</file>

<file path=ppt/slides/_rels/slide6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2.xml"/></Relationships>
</file>

<file path=ppt/slides/_rels/slide6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2.xml"/></Relationships>
</file>

<file path=ppt/slides/_rels/slide6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2.xml"/></Relationships>
</file>

<file path=ppt/slides/_rels/slide6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2.xml"/></Relationships>
</file>

<file path=ppt/slides/_rels/slide6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2.xml"/></Relationships>
</file>

<file path=ppt/slides/_rels/slide6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2.xml"/></Relationships>
</file>

<file path=ppt/slides/_rels/slide6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2.xml"/></Relationships>
</file>

<file path=ppt/slides/_rels/slide6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2.xml"/></Relationships>
</file>

<file path=ppt/slides/_rels/slide6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2.xml"/></Relationships>
</file>

<file path=ppt/slides/_rels/slide6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2.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2.xml"/></Relationships>
</file>

<file path=ppt/slides/_rels/slide7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2.emf"/></Relationships>
</file>

<file path=ppt/slides/_rels/slide7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3.emf"/></Relationships>
</file>

<file path=ppt/slides/_rels/slide7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2.xml"/></Relationships>
</file>

<file path=ppt/slides/_rels/slide7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2.xml"/></Relationships>
</file>

<file path=ppt/slides/_rels/slide7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4.emf"/><Relationship Id="rId1" Type="http://schemas.openxmlformats.org/officeDocument/2006/relationships/slide" Target="slide2.xml"/></Relationships>
</file>

<file path=ppt/slides/_rels/slide7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2.xml"/></Relationships>
</file>

<file path=ppt/slides/_rels/slide7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2.xml"/></Relationships>
</file>

<file path=ppt/slides/_rels/slide7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2.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2.xml"/></Relationships>
</file>

<file path=ppt/slides/_rels/slide8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2.xml"/></Relationships>
</file>

<file path=ppt/slides/_rels/slide8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2.xml"/></Relationships>
</file>

<file path=ppt/slides/_rels/slide8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2.xml"/></Relationships>
</file>

<file path=ppt/slides/_rels/slide8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5.emf"/><Relationship Id="rId1" Type="http://schemas.openxmlformats.org/officeDocument/2006/relationships/slide" Target="slide2.xml"/></Relationships>
</file>

<file path=ppt/slides/_rels/slide8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2.xml"/></Relationships>
</file>

<file path=ppt/slides/_rels/slide8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2.xml"/></Relationships>
</file>

<file path=ppt/slides/_rels/slide8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2.xml"/></Relationships>
</file>

<file path=ppt/slides/_rels/slide8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2.xml"/></Relationships>
</file>

<file path=ppt/slides/_rels/slide8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2.xml"/></Relationships>
</file>

<file path=ppt/slides/_rels/slide8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xml"/><Relationship Id="rId1" Type="http://schemas.openxmlformats.org/officeDocument/2006/relationships/slide" Target="slide2.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6.emf"/></Relationships>
</file>

<file path=ppt/slides/_rels/slide9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2.xml"/></Relationships>
</file>

<file path=ppt/slides/_rels/slide9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7.emf"/><Relationship Id="rId1" Type="http://schemas.openxmlformats.org/officeDocument/2006/relationships/slide" Target="slide2.xml"/></Relationships>
</file>

<file path=ppt/slides/_rels/slide9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2.xml"/></Relationships>
</file>

<file path=ppt/slides/_rels/slide9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2.xml"/></Relationships>
</file>

<file path=ppt/slides/_rels/slide9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2.xml"/></Relationships>
</file>

<file path=ppt/slides/_rels/slide9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xml"/><Relationship Id="rId1" Type="http://schemas.openxmlformats.org/officeDocument/2006/relationships/slide" Target="slide2.xml"/></Relationships>
</file>

<file path=ppt/slides/_rels/slide9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2.xml"/></Relationships>
</file>

<file path=ppt/slides/_rels/slide9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7" name="Rectangle 2"/>
          <p:cNvSpPr/>
          <p:nvPr>
            <p:ph type="ctrTitle"/>
          </p:nvPr>
        </p:nvSpPr>
        <p:spPr/>
        <p:txBody>
          <a:bodyPr vert="horz" wrap="square" lIns="91440" tIns="45720" rIns="91440" bIns="45720" anchor="b"/>
          <a:p>
            <a:pPr eaLnBrk="1" hangingPunct="1">
              <a:buClrTx/>
              <a:buSzTx/>
              <a:buFontTx/>
            </a:pPr>
            <a:r>
              <a:rPr lang="zh-CN" altLang="zh-CN">
                <a:latin typeface="+mj-lt"/>
                <a:ea typeface="+mj-ea"/>
                <a:cs typeface="+mj-cs"/>
              </a:rPr>
              <a:t>第七章</a:t>
            </a:r>
            <a:r>
              <a:rPr lang="en-US" altLang="zh-CN">
                <a:latin typeface="+mj-lt"/>
                <a:ea typeface="+mj-ea"/>
                <a:cs typeface="+mj-cs"/>
              </a:rPr>
              <a:t>  </a:t>
            </a:r>
            <a:r>
              <a:rPr lang="zh-CN" altLang="zh-CN">
                <a:latin typeface="+mj-lt"/>
                <a:ea typeface="+mj-ea"/>
                <a:cs typeface="+mj-cs"/>
              </a:rPr>
              <a:t>证券期货市场统计</a:t>
            </a:r>
            <a:endParaRPr lang="zh-CN" altLang="zh-CN">
              <a:latin typeface="+mj-lt"/>
              <a:ea typeface="+mj-ea"/>
              <a:cs typeface="+mj-cs"/>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553" name="Rectangle 2"/>
          <p:cNvSpPr/>
          <p:nvPr>
            <p:ph type="title"/>
          </p:nvPr>
        </p:nvSpPr>
        <p:spPr/>
        <p:txBody>
          <a:bodyPr vert="horz" wrap="square" lIns="91440" tIns="45720" rIns="91440" bIns="45720" anchor="b"/>
          <a:p>
            <a:endParaRPr lang="zh-CN" altLang="zh-CN" sz="2900"/>
          </a:p>
        </p:txBody>
      </p:sp>
      <p:sp>
        <p:nvSpPr>
          <p:cNvPr id="23554" name="Rectangle 3"/>
          <p:cNvSpPr/>
          <p:nvPr>
            <p:ph idx="1"/>
          </p:nvPr>
        </p:nvSpPr>
        <p:spPr>
          <a:xfrm>
            <a:off x="1331913" y="1628775"/>
            <a:ext cx="7313612" cy="4114800"/>
          </a:xfrm>
        </p:spPr>
        <p:txBody>
          <a:bodyPr vert="horz" wrap="square" lIns="91440" tIns="45720" rIns="91440" bIns="45720" anchor="t"/>
          <a:p>
            <a:r>
              <a:rPr lang="zh-CN" altLang="zh-CN" sz="2800"/>
              <a:t>（二）证券市场的构成要素</a:t>
            </a:r>
            <a:endParaRPr lang="en-US" altLang="zh-CN" sz="2700"/>
          </a:p>
          <a:p>
            <a:pPr lvl="1"/>
            <a:r>
              <a:rPr lang="en-US" altLang="zh-CN" sz="2300"/>
              <a:t>1</a:t>
            </a:r>
            <a:r>
              <a:rPr lang="zh-CN" altLang="zh-CN" sz="2300"/>
              <a:t>．证券市场主体</a:t>
            </a:r>
            <a:endParaRPr lang="en-US" altLang="zh-CN" sz="2300"/>
          </a:p>
          <a:p>
            <a:pPr lvl="1">
              <a:buNone/>
            </a:pPr>
            <a:r>
              <a:rPr lang="en-US" altLang="zh-CN" sz="2300"/>
              <a:t>   </a:t>
            </a:r>
            <a:r>
              <a:rPr lang="zh-CN" altLang="zh-CN" sz="2300"/>
              <a:t>证券市市场的主体包括企业、金融机构、官方机构和居民个人四类交易者，在开放的证券市场上还包括境外投资者。</a:t>
            </a:r>
            <a:endParaRPr lang="en-US" altLang="zh-CN" sz="2300"/>
          </a:p>
          <a:p>
            <a:pPr lvl="1"/>
            <a:r>
              <a:rPr lang="en-US" altLang="zh-CN" sz="2400"/>
              <a:t>2</a:t>
            </a:r>
            <a:r>
              <a:rPr lang="zh-CN" altLang="zh-CN" sz="2400"/>
              <a:t>．证券市场客体</a:t>
            </a:r>
            <a:endParaRPr lang="en-US" altLang="zh-CN" sz="2400"/>
          </a:p>
          <a:p>
            <a:pPr lvl="1">
              <a:buNone/>
            </a:pPr>
            <a:r>
              <a:rPr lang="en-US" altLang="zh-CN" sz="2400"/>
              <a:t>   </a:t>
            </a:r>
            <a:r>
              <a:rPr lang="zh-CN" altLang="zh-CN" sz="2400"/>
              <a:t>证券市场的客体主要包括股票、债券、基金及各类衍生工具（期货、期权）。其中股票和债券作为常用的投融资工具在证券市场中占有重要地位。</a:t>
            </a:r>
            <a:endParaRPr lang="zh-CN" altLang="zh-CN" sz="2400" b="1"/>
          </a:p>
          <a:p>
            <a:pPr>
              <a:buNone/>
            </a:pPr>
            <a:endParaRPr lang="zh-CN" altLang="zh-CN" sz="2700" b="1"/>
          </a:p>
        </p:txBody>
      </p:sp>
      <p:sp>
        <p:nvSpPr>
          <p:cNvPr id="23555"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115713" name="内容占位符 115712"/>
          <p:cNvGraphicFramePr/>
          <p:nvPr>
            <p:ph idx="1"/>
            <p:custDataLst>
              <p:tags r:id="rId1"/>
            </p:custDataLst>
          </p:nvPr>
        </p:nvGraphicFramePr>
        <p:xfrm>
          <a:off x="684213" y="1196975"/>
          <a:ext cx="8280400" cy="5121275"/>
        </p:xfrm>
        <a:graphic>
          <a:graphicData uri="http://schemas.openxmlformats.org/drawingml/2006/table">
            <a:tbl>
              <a:tblPr/>
              <a:tblGrid>
                <a:gridCol w="614363"/>
                <a:gridCol w="2216150"/>
                <a:gridCol w="5449887"/>
              </a:tblGrid>
              <a:tr h="182563">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b="1">
                          <a:solidFill>
                            <a:srgbClr val="000000"/>
                          </a:solidFill>
                          <a:latin typeface="Times New Roman" panose="02020603050405020304" pitchFamily="18" charset="0"/>
                        </a:rPr>
                        <a:t>序号</a:t>
                      </a:r>
                      <a:endParaRPr lang="zh-CN" altLang="zh-CN" sz="1200">
                        <a:latin typeface="Times New Roman" panose="02020603050405020304" pitchFamily="18" charset="0"/>
                        <a:ea typeface="Times New Roman" panose="02020603050405020304" pitchFamily="18" charset="0"/>
                      </a:endParaRPr>
                    </a:p>
                  </a:txBody>
                  <a:tcPr marL="29271" marR="29271"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b="1">
                          <a:solidFill>
                            <a:srgbClr val="000000"/>
                          </a:solidFill>
                          <a:latin typeface="Times New Roman" panose="02020603050405020304" pitchFamily="18" charset="0"/>
                        </a:rPr>
                        <a:t>指标名称</a:t>
                      </a:r>
                      <a:endParaRPr lang="zh-CN" altLang="zh-CN" sz="1200">
                        <a:latin typeface="Times New Roman" panose="02020603050405020304" pitchFamily="18" charset="0"/>
                        <a:ea typeface="Times New Roman" panose="02020603050405020304" pitchFamily="18" charset="0"/>
                      </a:endParaRPr>
                    </a:p>
                  </a:txBody>
                  <a:tcPr marL="29271" marR="29271"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b="1">
                          <a:solidFill>
                            <a:srgbClr val="000000"/>
                          </a:solidFill>
                          <a:latin typeface="Times New Roman" panose="02020603050405020304" pitchFamily="18" charset="0"/>
                        </a:rPr>
                        <a:t>指标定义</a:t>
                      </a:r>
                      <a:endParaRPr lang="zh-CN" altLang="zh-CN" sz="1200">
                        <a:latin typeface="Times New Roman" panose="02020603050405020304" pitchFamily="18" charset="0"/>
                        <a:ea typeface="Times New Roman" panose="02020603050405020304" pitchFamily="18" charset="0"/>
                      </a:endParaRPr>
                    </a:p>
                  </a:txBody>
                  <a:tcPr marL="29271" marR="29271"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solidFill>
                      <a:srgbClr val="FFFFFF"/>
                    </a:solidFill>
                  </a:tcPr>
                </a:tc>
              </a:tr>
              <a:tr h="5492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200">
                          <a:solidFill>
                            <a:srgbClr val="000000"/>
                          </a:solidFill>
                          <a:latin typeface="宋体" panose="02010600030101010101" pitchFamily="2" charset="-122"/>
                        </a:rPr>
                        <a:t>1</a:t>
                      </a:r>
                      <a:endParaRPr lang="zh-CN" altLang="zh-CN" sz="1200">
                        <a:latin typeface="Times New Roman" panose="02020603050405020304" pitchFamily="18" charset="0"/>
                        <a:ea typeface="Times New Roman" panose="02020603050405020304" pitchFamily="18" charset="0"/>
                      </a:endParaRPr>
                    </a:p>
                  </a:txBody>
                  <a:tcPr marL="29271" marR="29271"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投资者帐户总数</a:t>
                      </a:r>
                      <a:endParaRPr lang="zh-CN" altLang="zh-CN" sz="1200">
                        <a:latin typeface="Times New Roman" panose="02020603050405020304" pitchFamily="18" charset="0"/>
                        <a:ea typeface="Times New Roman" panose="02020603050405020304" pitchFamily="18" charset="0"/>
                      </a:endParaRPr>
                    </a:p>
                  </a:txBody>
                  <a:tcPr marL="29271" marR="29271"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指截止到某时点投资者可有效使用的证券帐户数量。公式为上期末帐户总数</a:t>
                      </a:r>
                      <a:r>
                        <a:rPr lang="en-US" altLang="zh-CN" sz="1200">
                          <a:solidFill>
                            <a:srgbClr val="000000"/>
                          </a:solidFill>
                          <a:latin typeface="Times New Roman" panose="02020603050405020304" pitchFamily="18" charset="0"/>
                        </a:rPr>
                        <a:t>+</a:t>
                      </a:r>
                      <a:r>
                        <a:rPr lang="zh-CN" altLang="zh-CN" sz="1200">
                          <a:solidFill>
                            <a:srgbClr val="000000"/>
                          </a:solidFill>
                          <a:latin typeface="Times New Roman" panose="02020603050405020304" pitchFamily="18" charset="0"/>
                        </a:rPr>
                        <a:t>本期新开户数</a:t>
                      </a:r>
                      <a:r>
                        <a:rPr lang="en-US" altLang="zh-CN" sz="1200">
                          <a:solidFill>
                            <a:srgbClr val="000000"/>
                          </a:solidFill>
                          <a:latin typeface="Times New Roman" panose="02020603050405020304" pitchFamily="18" charset="0"/>
                        </a:rPr>
                        <a:t>-</a:t>
                      </a:r>
                      <a:r>
                        <a:rPr lang="zh-CN" altLang="zh-CN" sz="1200">
                          <a:solidFill>
                            <a:srgbClr val="000000"/>
                          </a:solidFill>
                          <a:latin typeface="Times New Roman" panose="02020603050405020304" pitchFamily="18" charset="0"/>
                        </a:rPr>
                        <a:t>本期销户数；内容包括</a:t>
                      </a:r>
                      <a:r>
                        <a:rPr lang="en-US" altLang="zh-CN" sz="1200">
                          <a:solidFill>
                            <a:srgbClr val="000000"/>
                          </a:solidFill>
                          <a:latin typeface="Times New Roman" panose="02020603050405020304" pitchFamily="18" charset="0"/>
                        </a:rPr>
                        <a:t>A</a:t>
                      </a:r>
                      <a:r>
                        <a:rPr lang="zh-CN" altLang="zh-CN" sz="1200">
                          <a:solidFill>
                            <a:srgbClr val="000000"/>
                          </a:solidFill>
                          <a:latin typeface="Times New Roman" panose="02020603050405020304" pitchFamily="18" charset="0"/>
                        </a:rPr>
                        <a:t>股账户、</a:t>
                      </a:r>
                      <a:r>
                        <a:rPr lang="en-US" altLang="zh-CN" sz="1200">
                          <a:solidFill>
                            <a:srgbClr val="000000"/>
                          </a:solidFill>
                          <a:latin typeface="Times New Roman" panose="02020603050405020304" pitchFamily="18" charset="0"/>
                        </a:rPr>
                        <a:t>B</a:t>
                      </a:r>
                      <a:r>
                        <a:rPr lang="zh-CN" altLang="zh-CN" sz="1200">
                          <a:solidFill>
                            <a:srgbClr val="000000"/>
                          </a:solidFill>
                          <a:latin typeface="Times New Roman" panose="02020603050405020304" pitchFamily="18" charset="0"/>
                        </a:rPr>
                        <a:t>股账户和基金账户。其中基金账户指封闭式基金账户。</a:t>
                      </a:r>
                      <a:endParaRPr lang="zh-CN" altLang="zh-CN" sz="1200">
                        <a:latin typeface="Times New Roman" panose="02020603050405020304" pitchFamily="18" charset="0"/>
                        <a:ea typeface="Times New Roman" panose="02020603050405020304" pitchFamily="18" charset="0"/>
                      </a:endParaRPr>
                    </a:p>
                  </a:txBody>
                  <a:tcPr marL="29271" marR="29271"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6512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200">
                          <a:solidFill>
                            <a:srgbClr val="000000"/>
                          </a:solidFill>
                          <a:latin typeface="宋体" panose="02010600030101010101" pitchFamily="2" charset="-122"/>
                        </a:rPr>
                        <a:t>2</a:t>
                      </a:r>
                      <a:endParaRPr lang="zh-CN" altLang="zh-CN" sz="1200">
                        <a:latin typeface="Times New Roman" panose="02020603050405020304" pitchFamily="18" charset="0"/>
                        <a:ea typeface="Times New Roman" panose="02020603050405020304" pitchFamily="18" charset="0"/>
                      </a:endParaRPr>
                    </a:p>
                  </a:txBody>
                  <a:tcPr marL="29271" marR="29271"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境内（境外）机构帐户总数</a:t>
                      </a:r>
                      <a:endParaRPr lang="zh-CN" altLang="zh-CN" sz="1200">
                        <a:latin typeface="Times New Roman" panose="02020603050405020304" pitchFamily="18" charset="0"/>
                        <a:ea typeface="Times New Roman" panose="02020603050405020304" pitchFamily="18" charset="0"/>
                      </a:endParaRPr>
                    </a:p>
                  </a:txBody>
                  <a:tcPr marL="29271" marR="29271"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指境内（境外）投资者以法人名义累计开立的证券帐户总数。包括：证券公司帐户、基金帐户、</a:t>
                      </a:r>
                      <a:r>
                        <a:rPr lang="en-US" altLang="zh-CN" sz="1200">
                          <a:solidFill>
                            <a:srgbClr val="000000"/>
                          </a:solidFill>
                          <a:latin typeface="Times New Roman" panose="02020603050405020304" pitchFamily="18" charset="0"/>
                        </a:rPr>
                        <a:t>QFII</a:t>
                      </a:r>
                      <a:r>
                        <a:rPr lang="zh-CN" altLang="zh-CN" sz="1200">
                          <a:solidFill>
                            <a:srgbClr val="000000"/>
                          </a:solidFill>
                          <a:latin typeface="Times New Roman" panose="02020603050405020304" pitchFamily="18" charset="0"/>
                        </a:rPr>
                        <a:t>帐户、社保基金帐户及其他法人帐户。</a:t>
                      </a:r>
                      <a:endParaRPr lang="zh-CN" altLang="zh-CN" sz="1200">
                        <a:latin typeface="Times New Roman" panose="02020603050405020304" pitchFamily="18" charset="0"/>
                        <a:ea typeface="Times New Roman" panose="02020603050405020304" pitchFamily="18" charset="0"/>
                      </a:endParaRPr>
                    </a:p>
                  </a:txBody>
                  <a:tcPr marL="29271" marR="29271"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84150">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200">
                          <a:solidFill>
                            <a:srgbClr val="000000"/>
                          </a:solidFill>
                          <a:latin typeface="宋体" panose="02010600030101010101" pitchFamily="2" charset="-122"/>
                        </a:rPr>
                        <a:t>3</a:t>
                      </a:r>
                      <a:endParaRPr lang="zh-CN" altLang="zh-CN" sz="1200">
                        <a:latin typeface="Times New Roman" panose="02020603050405020304" pitchFamily="18" charset="0"/>
                        <a:ea typeface="Times New Roman" panose="02020603050405020304" pitchFamily="18" charset="0"/>
                      </a:endParaRPr>
                    </a:p>
                  </a:txBody>
                  <a:tcPr marL="29271" marR="29271"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境内（境外）个人帐户总数</a:t>
                      </a:r>
                      <a:endParaRPr lang="zh-CN" altLang="zh-CN" sz="1200">
                        <a:latin typeface="Times New Roman" panose="02020603050405020304" pitchFamily="18" charset="0"/>
                        <a:ea typeface="Times New Roman" panose="02020603050405020304" pitchFamily="18" charset="0"/>
                      </a:endParaRPr>
                    </a:p>
                  </a:txBody>
                  <a:tcPr marL="29271" marR="29271"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指境内（境外）投资者以自然人名义开立的累计证券帐户数量。</a:t>
                      </a:r>
                      <a:endParaRPr lang="zh-CN" altLang="zh-CN" sz="1200">
                        <a:latin typeface="Times New Roman" panose="02020603050405020304" pitchFamily="18" charset="0"/>
                        <a:ea typeface="Times New Roman" panose="02020603050405020304" pitchFamily="18" charset="0"/>
                      </a:endParaRPr>
                    </a:p>
                  </a:txBody>
                  <a:tcPr marL="29271" marR="29271"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6512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200">
                          <a:solidFill>
                            <a:srgbClr val="000000"/>
                          </a:solidFill>
                          <a:latin typeface="宋体" panose="02010600030101010101" pitchFamily="2" charset="-122"/>
                        </a:rPr>
                        <a:t>4</a:t>
                      </a:r>
                      <a:endParaRPr lang="zh-CN" altLang="zh-CN" sz="1200">
                        <a:latin typeface="Times New Roman" panose="02020603050405020304" pitchFamily="18" charset="0"/>
                        <a:ea typeface="Times New Roman" panose="02020603050405020304" pitchFamily="18" charset="0"/>
                      </a:endParaRPr>
                    </a:p>
                  </a:txBody>
                  <a:tcPr marL="29271" marR="29271"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新开户数</a:t>
                      </a:r>
                      <a:endParaRPr lang="zh-CN" altLang="zh-CN" sz="1200">
                        <a:latin typeface="Times New Roman" panose="02020603050405020304" pitchFamily="18" charset="0"/>
                        <a:ea typeface="Times New Roman" panose="02020603050405020304" pitchFamily="18" charset="0"/>
                      </a:endParaRPr>
                    </a:p>
                  </a:txBody>
                  <a:tcPr marL="29271" marR="29271"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指报告期内新开立的证券账户数量。包括</a:t>
                      </a:r>
                      <a:r>
                        <a:rPr lang="en-US" altLang="zh-CN" sz="1200">
                          <a:solidFill>
                            <a:srgbClr val="000000"/>
                          </a:solidFill>
                          <a:latin typeface="Times New Roman" panose="02020603050405020304" pitchFamily="18" charset="0"/>
                        </a:rPr>
                        <a:t>A</a:t>
                      </a:r>
                      <a:r>
                        <a:rPr lang="zh-CN" altLang="zh-CN" sz="1200">
                          <a:solidFill>
                            <a:srgbClr val="000000"/>
                          </a:solidFill>
                          <a:latin typeface="Times New Roman" panose="02020603050405020304" pitchFamily="18" charset="0"/>
                        </a:rPr>
                        <a:t>股账户、</a:t>
                      </a:r>
                      <a:r>
                        <a:rPr lang="en-US" altLang="zh-CN" sz="1200">
                          <a:solidFill>
                            <a:srgbClr val="000000"/>
                          </a:solidFill>
                          <a:latin typeface="Times New Roman" panose="02020603050405020304" pitchFamily="18" charset="0"/>
                        </a:rPr>
                        <a:t>B</a:t>
                      </a:r>
                      <a:r>
                        <a:rPr lang="zh-CN" altLang="zh-CN" sz="1200">
                          <a:solidFill>
                            <a:srgbClr val="000000"/>
                          </a:solidFill>
                          <a:latin typeface="Times New Roman" panose="02020603050405020304" pitchFamily="18" charset="0"/>
                        </a:rPr>
                        <a:t>股账户和封闭式基金账户。</a:t>
                      </a:r>
                      <a:endParaRPr lang="zh-CN" altLang="zh-CN" sz="1200">
                        <a:latin typeface="Times New Roman" panose="02020603050405020304" pitchFamily="18" charset="0"/>
                        <a:ea typeface="Times New Roman" panose="02020603050405020304" pitchFamily="18" charset="0"/>
                      </a:endParaRPr>
                    </a:p>
                  </a:txBody>
                  <a:tcPr marL="29271" marR="29271"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6512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200">
                          <a:solidFill>
                            <a:srgbClr val="000000"/>
                          </a:solidFill>
                          <a:latin typeface="宋体" panose="02010600030101010101" pitchFamily="2" charset="-122"/>
                        </a:rPr>
                        <a:t>5</a:t>
                      </a:r>
                      <a:endParaRPr lang="zh-CN" altLang="zh-CN" sz="1200">
                        <a:latin typeface="Times New Roman" panose="02020603050405020304" pitchFamily="18" charset="0"/>
                        <a:ea typeface="Times New Roman" panose="02020603050405020304" pitchFamily="18" charset="0"/>
                      </a:endParaRPr>
                    </a:p>
                  </a:txBody>
                  <a:tcPr marL="29271" marR="29271"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销户总数</a:t>
                      </a:r>
                      <a:endParaRPr lang="zh-CN" altLang="zh-CN" sz="1200">
                        <a:latin typeface="Times New Roman" panose="02020603050405020304" pitchFamily="18" charset="0"/>
                        <a:ea typeface="Times New Roman" panose="02020603050405020304" pitchFamily="18" charset="0"/>
                      </a:endParaRPr>
                    </a:p>
                  </a:txBody>
                  <a:tcPr marL="29271" marR="29271"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指报告期内办理了注销手续的证券账户和被清理的证券账户的数量，包括</a:t>
                      </a:r>
                      <a:r>
                        <a:rPr lang="en-US" altLang="zh-CN" sz="1200">
                          <a:solidFill>
                            <a:srgbClr val="000000"/>
                          </a:solidFill>
                          <a:latin typeface="Times New Roman" panose="02020603050405020304" pitchFamily="18" charset="0"/>
                        </a:rPr>
                        <a:t>A</a:t>
                      </a:r>
                      <a:r>
                        <a:rPr lang="zh-CN" altLang="zh-CN" sz="1200">
                          <a:solidFill>
                            <a:srgbClr val="000000"/>
                          </a:solidFill>
                          <a:latin typeface="Times New Roman" panose="02020603050405020304" pitchFamily="18" charset="0"/>
                        </a:rPr>
                        <a:t>股账户、</a:t>
                      </a:r>
                      <a:r>
                        <a:rPr lang="en-US" altLang="zh-CN" sz="1200">
                          <a:solidFill>
                            <a:srgbClr val="000000"/>
                          </a:solidFill>
                          <a:latin typeface="Times New Roman" panose="02020603050405020304" pitchFamily="18" charset="0"/>
                        </a:rPr>
                        <a:t>B</a:t>
                      </a:r>
                      <a:r>
                        <a:rPr lang="zh-CN" altLang="zh-CN" sz="1200">
                          <a:solidFill>
                            <a:srgbClr val="000000"/>
                          </a:solidFill>
                          <a:latin typeface="Times New Roman" panose="02020603050405020304" pitchFamily="18" charset="0"/>
                        </a:rPr>
                        <a:t>股账户和封闭式基金账户。</a:t>
                      </a:r>
                      <a:endParaRPr lang="zh-CN" altLang="zh-CN" sz="1200">
                        <a:latin typeface="Times New Roman" panose="02020603050405020304" pitchFamily="18" charset="0"/>
                        <a:ea typeface="Times New Roman" panose="02020603050405020304" pitchFamily="18" charset="0"/>
                      </a:endParaRPr>
                    </a:p>
                  </a:txBody>
                  <a:tcPr marL="29271" marR="29271"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6512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200">
                          <a:solidFill>
                            <a:srgbClr val="000000"/>
                          </a:solidFill>
                          <a:latin typeface="宋体" panose="02010600030101010101" pitchFamily="2" charset="-122"/>
                        </a:rPr>
                        <a:t>6</a:t>
                      </a:r>
                      <a:endParaRPr lang="zh-CN" altLang="zh-CN" sz="1200">
                        <a:latin typeface="Times New Roman" panose="02020603050405020304" pitchFamily="18" charset="0"/>
                        <a:ea typeface="Times New Roman" panose="02020603050405020304" pitchFamily="18" charset="0"/>
                      </a:endParaRPr>
                    </a:p>
                  </a:txBody>
                  <a:tcPr marL="29271" marR="29271"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登记结算公司清算备付金余额</a:t>
                      </a:r>
                      <a:endParaRPr lang="zh-CN" altLang="zh-CN" sz="1200">
                        <a:latin typeface="Times New Roman" panose="02020603050405020304" pitchFamily="18" charset="0"/>
                        <a:ea typeface="Times New Roman" panose="02020603050405020304" pitchFamily="18" charset="0"/>
                      </a:endParaRPr>
                    </a:p>
                  </a:txBody>
                  <a:tcPr marL="29271" marR="29271"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即结算备付金，指特定时期末结算参与人结算备付金帐户上的存款余额。包括</a:t>
                      </a:r>
                      <a:r>
                        <a:rPr lang="en-US" altLang="zh-CN" sz="1200">
                          <a:solidFill>
                            <a:srgbClr val="000000"/>
                          </a:solidFill>
                          <a:latin typeface="Times New Roman" panose="02020603050405020304" pitchFamily="18" charset="0"/>
                        </a:rPr>
                        <a:t>A</a:t>
                      </a:r>
                      <a:r>
                        <a:rPr lang="zh-CN" altLang="zh-CN" sz="1200">
                          <a:solidFill>
                            <a:srgbClr val="000000"/>
                          </a:solidFill>
                          <a:latin typeface="Times New Roman" panose="02020603050405020304" pitchFamily="18" charset="0"/>
                        </a:rPr>
                        <a:t>股、债券、基金和</a:t>
                      </a:r>
                      <a:r>
                        <a:rPr lang="en-US" altLang="zh-CN" sz="1200">
                          <a:solidFill>
                            <a:srgbClr val="000000"/>
                          </a:solidFill>
                          <a:latin typeface="Times New Roman" panose="02020603050405020304" pitchFamily="18" charset="0"/>
                        </a:rPr>
                        <a:t>B</a:t>
                      </a:r>
                      <a:r>
                        <a:rPr lang="zh-CN" altLang="zh-CN" sz="1200">
                          <a:solidFill>
                            <a:srgbClr val="000000"/>
                          </a:solidFill>
                          <a:latin typeface="Times New Roman" panose="02020603050405020304" pitchFamily="18" charset="0"/>
                        </a:rPr>
                        <a:t>股的结算备付金。汇率按当日汇率</a:t>
                      </a:r>
                      <a:endParaRPr lang="zh-CN" altLang="zh-CN" sz="1200">
                        <a:latin typeface="Times New Roman" panose="02020603050405020304" pitchFamily="18" charset="0"/>
                        <a:ea typeface="Times New Roman" panose="02020603050405020304" pitchFamily="18" charset="0"/>
                      </a:endParaRPr>
                    </a:p>
                  </a:txBody>
                  <a:tcPr marL="29271" marR="29271"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5492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200">
                          <a:solidFill>
                            <a:srgbClr val="000000"/>
                          </a:solidFill>
                          <a:latin typeface="宋体" panose="02010600030101010101" pitchFamily="2" charset="-122"/>
                        </a:rPr>
                        <a:t>7</a:t>
                      </a:r>
                      <a:endParaRPr lang="zh-CN" altLang="zh-CN" sz="1200">
                        <a:latin typeface="Times New Roman" panose="02020603050405020304" pitchFamily="18" charset="0"/>
                        <a:ea typeface="Times New Roman" panose="02020603050405020304" pitchFamily="18" charset="0"/>
                      </a:endParaRPr>
                    </a:p>
                  </a:txBody>
                  <a:tcPr marL="29271" marR="29271"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地区</a:t>
                      </a:r>
                      <a:r>
                        <a:rPr lang="en-US" altLang="zh-CN" sz="1200">
                          <a:solidFill>
                            <a:srgbClr val="000000"/>
                          </a:solidFill>
                          <a:latin typeface="Times New Roman" panose="02020603050405020304" pitchFamily="18" charset="0"/>
                        </a:rPr>
                        <a:t>A</a:t>
                      </a:r>
                      <a:r>
                        <a:rPr lang="zh-CN" altLang="zh-CN" sz="1200">
                          <a:solidFill>
                            <a:srgbClr val="000000"/>
                          </a:solidFill>
                          <a:latin typeface="Times New Roman" panose="02020603050405020304" pitchFamily="18" charset="0"/>
                        </a:rPr>
                        <a:t>股（</a:t>
                      </a:r>
                      <a:r>
                        <a:rPr lang="en-US" altLang="zh-CN" sz="1200">
                          <a:solidFill>
                            <a:srgbClr val="000000"/>
                          </a:solidFill>
                          <a:latin typeface="Times New Roman" panose="02020603050405020304" pitchFamily="18" charset="0"/>
                        </a:rPr>
                        <a:t>B</a:t>
                      </a:r>
                      <a:r>
                        <a:rPr lang="zh-CN" altLang="zh-CN" sz="1200">
                          <a:solidFill>
                            <a:srgbClr val="000000"/>
                          </a:solidFill>
                          <a:latin typeface="Times New Roman" panose="02020603050405020304" pitchFamily="18" charset="0"/>
                        </a:rPr>
                        <a:t>股）托管流通市值</a:t>
                      </a:r>
                      <a:endParaRPr lang="zh-CN" altLang="zh-CN" sz="1200">
                        <a:latin typeface="Times New Roman" panose="02020603050405020304" pitchFamily="18" charset="0"/>
                        <a:ea typeface="Times New Roman" panose="02020603050405020304" pitchFamily="18" charset="0"/>
                      </a:endParaRPr>
                    </a:p>
                  </a:txBody>
                  <a:tcPr marL="29271" marR="29271"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某时点上按投资者指定</a:t>
                      </a:r>
                      <a:r>
                        <a:rPr lang="en-US" altLang="zh-CN" sz="1200">
                          <a:solidFill>
                            <a:srgbClr val="000000"/>
                          </a:solidFill>
                          <a:latin typeface="Times New Roman" panose="02020603050405020304" pitchFamily="18" charset="0"/>
                        </a:rPr>
                        <a:t>/</a:t>
                      </a:r>
                      <a:r>
                        <a:rPr lang="zh-CN" altLang="zh-CN" sz="1200">
                          <a:solidFill>
                            <a:srgbClr val="000000"/>
                          </a:solidFill>
                          <a:latin typeface="Times New Roman" panose="02020603050405020304" pitchFamily="18" charset="0"/>
                        </a:rPr>
                        <a:t>托管的营业部或托管银行的联系地址统计的</a:t>
                      </a:r>
                      <a:r>
                        <a:rPr lang="en-US" altLang="zh-CN" sz="1200">
                          <a:solidFill>
                            <a:srgbClr val="000000"/>
                          </a:solidFill>
                          <a:latin typeface="Times New Roman" panose="02020603050405020304" pitchFamily="18" charset="0"/>
                        </a:rPr>
                        <a:t>A</a:t>
                      </a:r>
                      <a:r>
                        <a:rPr lang="zh-CN" altLang="zh-CN" sz="1200">
                          <a:solidFill>
                            <a:srgbClr val="000000"/>
                          </a:solidFill>
                          <a:latin typeface="Times New Roman" panose="02020603050405020304" pitchFamily="18" charset="0"/>
                        </a:rPr>
                        <a:t>股（</a:t>
                      </a:r>
                      <a:r>
                        <a:rPr lang="en-US" altLang="zh-CN" sz="1200">
                          <a:solidFill>
                            <a:srgbClr val="000000"/>
                          </a:solidFill>
                          <a:latin typeface="Times New Roman" panose="02020603050405020304" pitchFamily="18" charset="0"/>
                        </a:rPr>
                        <a:t>B</a:t>
                      </a:r>
                      <a:r>
                        <a:rPr lang="zh-CN" altLang="zh-CN" sz="1200">
                          <a:solidFill>
                            <a:srgbClr val="000000"/>
                          </a:solidFill>
                          <a:latin typeface="Times New Roman" panose="02020603050405020304" pitchFamily="18" charset="0"/>
                        </a:rPr>
                        <a:t>股）流通市值。包括已上市的流通股市值和按发行价计算的未上市的流通股市值。</a:t>
                      </a:r>
                      <a:endParaRPr lang="zh-CN" altLang="zh-CN" sz="1200">
                        <a:latin typeface="Times New Roman" panose="02020603050405020304" pitchFamily="18" charset="0"/>
                        <a:ea typeface="Times New Roman" panose="02020603050405020304" pitchFamily="18" charset="0"/>
                      </a:endParaRPr>
                    </a:p>
                  </a:txBody>
                  <a:tcPr marL="29271" marR="29271"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5492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200">
                          <a:solidFill>
                            <a:srgbClr val="000000"/>
                          </a:solidFill>
                          <a:latin typeface="宋体" panose="02010600030101010101" pitchFamily="2" charset="-122"/>
                        </a:rPr>
                        <a:t>8</a:t>
                      </a:r>
                      <a:endParaRPr lang="zh-CN" altLang="zh-CN" sz="1200">
                        <a:latin typeface="Times New Roman" panose="02020603050405020304" pitchFamily="18" charset="0"/>
                        <a:ea typeface="Times New Roman" panose="02020603050405020304" pitchFamily="18" charset="0"/>
                      </a:endParaRPr>
                    </a:p>
                  </a:txBody>
                  <a:tcPr marL="29271" marR="29271"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券商托管</a:t>
                      </a:r>
                      <a:r>
                        <a:rPr lang="en-US" altLang="zh-CN" sz="1200">
                          <a:solidFill>
                            <a:srgbClr val="000000"/>
                          </a:solidFill>
                          <a:latin typeface="Times New Roman" panose="02020603050405020304" pitchFamily="18" charset="0"/>
                        </a:rPr>
                        <a:t>A</a:t>
                      </a:r>
                      <a:r>
                        <a:rPr lang="zh-CN" altLang="zh-CN" sz="1200">
                          <a:solidFill>
                            <a:srgbClr val="000000"/>
                          </a:solidFill>
                          <a:latin typeface="Times New Roman" panose="02020603050405020304" pitchFamily="18" charset="0"/>
                        </a:rPr>
                        <a:t>股（</a:t>
                      </a:r>
                      <a:r>
                        <a:rPr lang="en-US" altLang="zh-CN" sz="1200">
                          <a:solidFill>
                            <a:srgbClr val="000000"/>
                          </a:solidFill>
                          <a:latin typeface="Times New Roman" panose="02020603050405020304" pitchFamily="18" charset="0"/>
                        </a:rPr>
                        <a:t>B</a:t>
                      </a:r>
                      <a:r>
                        <a:rPr lang="zh-CN" altLang="zh-CN" sz="1200">
                          <a:solidFill>
                            <a:srgbClr val="000000"/>
                          </a:solidFill>
                          <a:latin typeface="Times New Roman" panose="02020603050405020304" pitchFamily="18" charset="0"/>
                        </a:rPr>
                        <a:t>股）流通市值</a:t>
                      </a:r>
                      <a:endParaRPr lang="zh-CN" altLang="zh-CN" sz="1200">
                        <a:latin typeface="Times New Roman" panose="02020603050405020304" pitchFamily="18" charset="0"/>
                        <a:ea typeface="Times New Roman" panose="02020603050405020304" pitchFamily="18" charset="0"/>
                      </a:endParaRPr>
                    </a:p>
                  </a:txBody>
                  <a:tcPr marL="29271" marR="29271"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某时点上券商托管的</a:t>
                      </a:r>
                      <a:r>
                        <a:rPr lang="en-US" altLang="zh-CN" sz="1200">
                          <a:solidFill>
                            <a:srgbClr val="000000"/>
                          </a:solidFill>
                          <a:latin typeface="Times New Roman" panose="02020603050405020304" pitchFamily="18" charset="0"/>
                        </a:rPr>
                        <a:t>A</a:t>
                      </a:r>
                      <a:r>
                        <a:rPr lang="zh-CN" altLang="zh-CN" sz="1200">
                          <a:solidFill>
                            <a:srgbClr val="000000"/>
                          </a:solidFill>
                          <a:latin typeface="Times New Roman" panose="02020603050405020304" pitchFamily="18" charset="0"/>
                        </a:rPr>
                        <a:t>股（</a:t>
                      </a:r>
                      <a:r>
                        <a:rPr lang="en-US" altLang="zh-CN" sz="1200">
                          <a:solidFill>
                            <a:srgbClr val="000000"/>
                          </a:solidFill>
                          <a:latin typeface="Times New Roman" panose="02020603050405020304" pitchFamily="18" charset="0"/>
                        </a:rPr>
                        <a:t>B</a:t>
                      </a:r>
                      <a:r>
                        <a:rPr lang="zh-CN" altLang="zh-CN" sz="1200">
                          <a:solidFill>
                            <a:srgbClr val="000000"/>
                          </a:solidFill>
                          <a:latin typeface="Times New Roman" panose="02020603050405020304" pitchFamily="18" charset="0"/>
                        </a:rPr>
                        <a:t>股）流通市值。包括自营的和为其名下投资者托管的</a:t>
                      </a:r>
                      <a:r>
                        <a:rPr lang="en-US" altLang="zh-CN" sz="1200">
                          <a:solidFill>
                            <a:srgbClr val="000000"/>
                          </a:solidFill>
                          <a:latin typeface="Times New Roman" panose="02020603050405020304" pitchFamily="18" charset="0"/>
                        </a:rPr>
                        <a:t>A</a:t>
                      </a:r>
                      <a:r>
                        <a:rPr lang="zh-CN" altLang="zh-CN" sz="1200">
                          <a:solidFill>
                            <a:srgbClr val="000000"/>
                          </a:solidFill>
                          <a:latin typeface="Times New Roman" panose="02020603050405020304" pitchFamily="18" charset="0"/>
                        </a:rPr>
                        <a:t>股流通市值。含已上市的流通股市值和按发行价计算的未上市的流通股市值。</a:t>
                      </a:r>
                      <a:endParaRPr lang="zh-CN" altLang="zh-CN" sz="1200">
                        <a:latin typeface="Times New Roman" panose="02020603050405020304" pitchFamily="18" charset="0"/>
                        <a:ea typeface="Times New Roman" panose="02020603050405020304" pitchFamily="18" charset="0"/>
                      </a:endParaRPr>
                    </a:p>
                  </a:txBody>
                  <a:tcPr marL="29271" marR="29271"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6512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200">
                          <a:solidFill>
                            <a:srgbClr val="000000"/>
                          </a:solidFill>
                          <a:latin typeface="宋体" panose="02010600030101010101" pitchFamily="2" charset="-122"/>
                        </a:rPr>
                        <a:t>9</a:t>
                      </a:r>
                      <a:endParaRPr lang="zh-CN" altLang="zh-CN" sz="1200">
                        <a:latin typeface="Times New Roman" panose="02020603050405020304" pitchFamily="18" charset="0"/>
                        <a:ea typeface="Times New Roman" panose="02020603050405020304" pitchFamily="18" charset="0"/>
                      </a:endParaRPr>
                    </a:p>
                  </a:txBody>
                  <a:tcPr marL="29271" marR="29271"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证券资金法人结算交收违约金额</a:t>
                      </a:r>
                      <a:endParaRPr lang="zh-CN" altLang="zh-CN" sz="1200">
                        <a:latin typeface="Times New Roman" panose="02020603050405020304" pitchFamily="18" charset="0"/>
                        <a:ea typeface="Times New Roman" panose="02020603050405020304" pitchFamily="18" charset="0"/>
                      </a:endParaRPr>
                    </a:p>
                  </a:txBody>
                  <a:tcPr marL="29271" marR="29271"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法人在某次证券资金结算交收违约行为中涉及的金额</a:t>
                      </a:r>
                      <a:endParaRPr lang="zh-CN" altLang="zh-CN" sz="1200">
                        <a:latin typeface="Times New Roman" panose="02020603050405020304" pitchFamily="18" charset="0"/>
                        <a:ea typeface="Times New Roman" panose="02020603050405020304" pitchFamily="18" charset="0"/>
                      </a:endParaRPr>
                    </a:p>
                  </a:txBody>
                  <a:tcPr marL="29271" marR="29271"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66712">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200">
                          <a:solidFill>
                            <a:srgbClr val="000000"/>
                          </a:solidFill>
                          <a:latin typeface="宋体" panose="02010600030101010101" pitchFamily="2" charset="-122"/>
                        </a:rPr>
                        <a:t>10</a:t>
                      </a:r>
                      <a:endParaRPr lang="zh-CN" altLang="zh-CN" sz="1200">
                        <a:latin typeface="Times New Roman" panose="02020603050405020304" pitchFamily="18" charset="0"/>
                        <a:ea typeface="Times New Roman" panose="02020603050405020304" pitchFamily="18" charset="0"/>
                      </a:endParaRPr>
                    </a:p>
                  </a:txBody>
                  <a:tcPr marL="29271" marR="29271"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股票申购资金不到位不到位违约金额</a:t>
                      </a:r>
                      <a:endParaRPr lang="zh-CN" altLang="zh-CN" sz="1200">
                        <a:latin typeface="Times New Roman" panose="02020603050405020304" pitchFamily="18" charset="0"/>
                        <a:ea typeface="Times New Roman" panose="02020603050405020304" pitchFamily="18" charset="0"/>
                      </a:endParaRPr>
                    </a:p>
                  </a:txBody>
                  <a:tcPr marL="29271" marR="29271"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在股票发行过程中出现券商申购资金不到位情况所涉及的金额</a:t>
                      </a:r>
                      <a:endParaRPr lang="zh-CN" altLang="zh-CN" sz="1200">
                        <a:latin typeface="Times New Roman" panose="02020603050405020304" pitchFamily="18" charset="0"/>
                        <a:ea typeface="Times New Roman" panose="02020603050405020304" pitchFamily="18" charset="0"/>
                      </a:endParaRPr>
                    </a:p>
                  </a:txBody>
                  <a:tcPr marL="29271" marR="29271"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731838">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200">
                          <a:solidFill>
                            <a:srgbClr val="000000"/>
                          </a:solidFill>
                          <a:latin typeface="宋体" panose="02010600030101010101" pitchFamily="2" charset="-122"/>
                        </a:rPr>
                        <a:t>11</a:t>
                      </a:r>
                      <a:endParaRPr lang="zh-CN" altLang="zh-CN" sz="1200">
                        <a:latin typeface="Times New Roman" panose="02020603050405020304" pitchFamily="18" charset="0"/>
                        <a:ea typeface="Times New Roman" panose="02020603050405020304" pitchFamily="18" charset="0"/>
                      </a:endParaRPr>
                    </a:p>
                  </a:txBody>
                  <a:tcPr marL="29271" marR="29271"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持</a:t>
                      </a:r>
                      <a:r>
                        <a:rPr lang="en-US" altLang="zh-CN" sz="1200">
                          <a:solidFill>
                            <a:srgbClr val="000000"/>
                          </a:solidFill>
                          <a:latin typeface="宋体" panose="02010600030101010101" pitchFamily="2" charset="-122"/>
                          <a:cs typeface="Times New Roman" panose="02020603050405020304" pitchFamily="18" charset="0"/>
                        </a:rPr>
                        <a:t>n1-n</a:t>
                      </a:r>
                      <a:r>
                        <a:rPr lang="zh-CN" altLang="zh-CN" sz="1200">
                          <a:solidFill>
                            <a:srgbClr val="000000"/>
                          </a:solidFill>
                          <a:latin typeface="Times New Roman" panose="02020603050405020304" pitchFamily="18" charset="0"/>
                        </a:rPr>
                        <a:t>股流通股的投资者帐户数（总持股数、总持股市值）</a:t>
                      </a:r>
                      <a:endParaRPr lang="zh-CN" altLang="zh-CN" sz="1200">
                        <a:latin typeface="Times New Roman" panose="02020603050405020304" pitchFamily="18" charset="0"/>
                        <a:ea typeface="Times New Roman" panose="02020603050405020304" pitchFamily="18" charset="0"/>
                      </a:endParaRPr>
                    </a:p>
                  </a:txBody>
                  <a:tcPr marL="29271" marR="29271"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某时点上持有数量为</a:t>
                      </a:r>
                      <a:r>
                        <a:rPr lang="en-US" altLang="zh-CN" sz="1200">
                          <a:solidFill>
                            <a:srgbClr val="000000"/>
                          </a:solidFill>
                          <a:latin typeface="宋体" panose="02010600030101010101" pitchFamily="2" charset="-122"/>
                          <a:cs typeface="Times New Roman" panose="02020603050405020304" pitchFamily="18" charset="0"/>
                        </a:rPr>
                        <a:t>n1-n2</a:t>
                      </a:r>
                      <a:r>
                        <a:rPr lang="zh-CN" altLang="zh-CN" sz="1200">
                          <a:solidFill>
                            <a:srgbClr val="000000"/>
                          </a:solidFill>
                          <a:latin typeface="Times New Roman" panose="02020603050405020304" pitchFamily="18" charset="0"/>
                        </a:rPr>
                        <a:t>的已上市</a:t>
                      </a:r>
                      <a:r>
                        <a:rPr lang="en-US" altLang="zh-CN" sz="1200">
                          <a:solidFill>
                            <a:srgbClr val="000000"/>
                          </a:solidFill>
                          <a:latin typeface="宋体" panose="02010600030101010101" pitchFamily="2" charset="-122"/>
                          <a:cs typeface="Times New Roman" panose="02020603050405020304" pitchFamily="18" charset="0"/>
                        </a:rPr>
                        <a:t>A</a:t>
                      </a:r>
                      <a:r>
                        <a:rPr lang="zh-CN" altLang="zh-CN" sz="1200">
                          <a:solidFill>
                            <a:srgbClr val="000000"/>
                          </a:solidFill>
                          <a:latin typeface="Times New Roman" panose="02020603050405020304" pitchFamily="18" charset="0"/>
                        </a:rPr>
                        <a:t>股流通股的投资者帐户的数量（总持股数、总持股市值）。现行统计的数量期间划分为：小于</a:t>
                      </a:r>
                      <a:r>
                        <a:rPr lang="en-US" altLang="zh-CN" sz="1200">
                          <a:solidFill>
                            <a:srgbClr val="000000"/>
                          </a:solidFill>
                          <a:latin typeface="宋体" panose="02010600030101010101" pitchFamily="2" charset="-122"/>
                          <a:cs typeface="Times New Roman" panose="02020603050405020304" pitchFamily="18" charset="0"/>
                        </a:rPr>
                        <a:t>1000</a:t>
                      </a:r>
                      <a:r>
                        <a:rPr lang="zh-CN" altLang="zh-CN" sz="1200">
                          <a:solidFill>
                            <a:srgbClr val="000000"/>
                          </a:solidFill>
                          <a:latin typeface="Times New Roman" panose="02020603050405020304" pitchFamily="18" charset="0"/>
                        </a:rPr>
                        <a:t>，</a:t>
                      </a:r>
                      <a:r>
                        <a:rPr lang="en-US" altLang="zh-CN" sz="1200">
                          <a:solidFill>
                            <a:srgbClr val="000000"/>
                          </a:solidFill>
                          <a:latin typeface="宋体" panose="02010600030101010101" pitchFamily="2" charset="-122"/>
                          <a:cs typeface="Times New Roman" panose="02020603050405020304" pitchFamily="18" charset="0"/>
                        </a:rPr>
                        <a:t>1000-4999</a:t>
                      </a:r>
                      <a:r>
                        <a:rPr lang="zh-CN" altLang="zh-CN" sz="1200">
                          <a:solidFill>
                            <a:srgbClr val="000000"/>
                          </a:solidFill>
                          <a:latin typeface="Times New Roman" panose="02020603050405020304" pitchFamily="18" charset="0"/>
                        </a:rPr>
                        <a:t>，</a:t>
                      </a:r>
                      <a:r>
                        <a:rPr lang="en-US" altLang="zh-CN" sz="1200">
                          <a:solidFill>
                            <a:srgbClr val="000000"/>
                          </a:solidFill>
                          <a:latin typeface="宋体" panose="02010600030101010101" pitchFamily="2" charset="-122"/>
                          <a:cs typeface="Times New Roman" panose="02020603050405020304" pitchFamily="18" charset="0"/>
                        </a:rPr>
                        <a:t>5000-9999</a:t>
                      </a:r>
                      <a:r>
                        <a:rPr lang="zh-CN" altLang="zh-CN" sz="1200">
                          <a:solidFill>
                            <a:srgbClr val="000000"/>
                          </a:solidFill>
                          <a:latin typeface="Times New Roman" panose="02020603050405020304" pitchFamily="18" charset="0"/>
                        </a:rPr>
                        <a:t>，</a:t>
                      </a:r>
                      <a:r>
                        <a:rPr lang="en-US" altLang="zh-CN" sz="1200">
                          <a:solidFill>
                            <a:srgbClr val="000000"/>
                          </a:solidFill>
                          <a:latin typeface="宋体" panose="02010600030101010101" pitchFamily="2" charset="-122"/>
                          <a:cs typeface="Times New Roman" panose="02020603050405020304" pitchFamily="18" charset="0"/>
                        </a:rPr>
                        <a:t>10000-49999</a:t>
                      </a:r>
                      <a:r>
                        <a:rPr lang="zh-CN" altLang="zh-CN" sz="1200">
                          <a:solidFill>
                            <a:srgbClr val="000000"/>
                          </a:solidFill>
                          <a:latin typeface="Times New Roman" panose="02020603050405020304" pitchFamily="18" charset="0"/>
                        </a:rPr>
                        <a:t>，</a:t>
                      </a:r>
                      <a:r>
                        <a:rPr lang="en-US" altLang="zh-CN" sz="1200">
                          <a:solidFill>
                            <a:srgbClr val="000000"/>
                          </a:solidFill>
                          <a:latin typeface="宋体" panose="02010600030101010101" pitchFamily="2" charset="-122"/>
                          <a:cs typeface="Times New Roman" panose="02020603050405020304" pitchFamily="18" charset="0"/>
                        </a:rPr>
                        <a:t>50000-99999</a:t>
                      </a:r>
                      <a:r>
                        <a:rPr lang="zh-CN" altLang="zh-CN" sz="1200">
                          <a:solidFill>
                            <a:srgbClr val="000000"/>
                          </a:solidFill>
                          <a:latin typeface="Times New Roman" panose="02020603050405020304" pitchFamily="18" charset="0"/>
                        </a:rPr>
                        <a:t>，</a:t>
                      </a:r>
                      <a:r>
                        <a:rPr lang="en-US" altLang="zh-CN" sz="1200">
                          <a:solidFill>
                            <a:srgbClr val="000000"/>
                          </a:solidFill>
                          <a:latin typeface="宋体" panose="02010600030101010101" pitchFamily="2" charset="-122"/>
                          <a:cs typeface="Times New Roman" panose="02020603050405020304" pitchFamily="18" charset="0"/>
                        </a:rPr>
                        <a:t>10</a:t>
                      </a:r>
                      <a:r>
                        <a:rPr lang="zh-CN" altLang="zh-CN" sz="1200">
                          <a:solidFill>
                            <a:srgbClr val="000000"/>
                          </a:solidFill>
                          <a:latin typeface="Times New Roman" panose="02020603050405020304" pitchFamily="18" charset="0"/>
                        </a:rPr>
                        <a:t>万</a:t>
                      </a:r>
                      <a:r>
                        <a:rPr lang="en-US" altLang="zh-CN" sz="1200">
                          <a:solidFill>
                            <a:srgbClr val="000000"/>
                          </a:solidFill>
                          <a:latin typeface="宋体" panose="02010600030101010101" pitchFamily="2" charset="-122"/>
                          <a:cs typeface="Times New Roman" panose="02020603050405020304" pitchFamily="18" charset="0"/>
                        </a:rPr>
                        <a:t>-50</a:t>
                      </a:r>
                      <a:r>
                        <a:rPr lang="zh-CN" altLang="zh-CN" sz="1200">
                          <a:solidFill>
                            <a:srgbClr val="000000"/>
                          </a:solidFill>
                          <a:latin typeface="Times New Roman" panose="02020603050405020304" pitchFamily="18" charset="0"/>
                        </a:rPr>
                        <a:t>万，</a:t>
                      </a:r>
                      <a:r>
                        <a:rPr lang="en-US" altLang="zh-CN" sz="1200">
                          <a:solidFill>
                            <a:srgbClr val="000000"/>
                          </a:solidFill>
                          <a:latin typeface="宋体" panose="02010600030101010101" pitchFamily="2" charset="-122"/>
                          <a:cs typeface="Times New Roman" panose="02020603050405020304" pitchFamily="18" charset="0"/>
                        </a:rPr>
                        <a:t>50</a:t>
                      </a:r>
                      <a:r>
                        <a:rPr lang="zh-CN" altLang="zh-CN" sz="1200">
                          <a:solidFill>
                            <a:srgbClr val="000000"/>
                          </a:solidFill>
                          <a:latin typeface="Times New Roman" panose="02020603050405020304" pitchFamily="18" charset="0"/>
                        </a:rPr>
                        <a:t>万</a:t>
                      </a:r>
                      <a:r>
                        <a:rPr lang="en-US" altLang="zh-CN" sz="1200">
                          <a:solidFill>
                            <a:srgbClr val="000000"/>
                          </a:solidFill>
                          <a:latin typeface="宋体" panose="02010600030101010101" pitchFamily="2" charset="-122"/>
                          <a:cs typeface="Times New Roman" panose="02020603050405020304" pitchFamily="18" charset="0"/>
                        </a:rPr>
                        <a:t>-100</a:t>
                      </a:r>
                      <a:r>
                        <a:rPr lang="zh-CN" altLang="zh-CN" sz="1200">
                          <a:solidFill>
                            <a:srgbClr val="000000"/>
                          </a:solidFill>
                          <a:latin typeface="Times New Roman" panose="02020603050405020304" pitchFamily="18" charset="0"/>
                        </a:rPr>
                        <a:t>万，</a:t>
                      </a:r>
                      <a:r>
                        <a:rPr lang="en-US" altLang="zh-CN" sz="1200">
                          <a:solidFill>
                            <a:srgbClr val="000000"/>
                          </a:solidFill>
                          <a:latin typeface="宋体" panose="02010600030101010101" pitchFamily="2" charset="-122"/>
                          <a:cs typeface="Times New Roman" panose="02020603050405020304" pitchFamily="18" charset="0"/>
                        </a:rPr>
                        <a:t>100</a:t>
                      </a:r>
                      <a:r>
                        <a:rPr lang="zh-CN" altLang="zh-CN" sz="1200">
                          <a:solidFill>
                            <a:srgbClr val="000000"/>
                          </a:solidFill>
                          <a:latin typeface="Times New Roman" panose="02020603050405020304" pitchFamily="18" charset="0"/>
                        </a:rPr>
                        <a:t>万以上。</a:t>
                      </a:r>
                      <a:endParaRPr lang="zh-CN" altLang="zh-CN" sz="1200">
                        <a:latin typeface="Times New Roman" panose="02020603050405020304" pitchFamily="18" charset="0"/>
                        <a:ea typeface="Times New Roman" panose="02020603050405020304" pitchFamily="18" charset="0"/>
                      </a:endParaRPr>
                    </a:p>
                  </a:txBody>
                  <a:tcPr marL="29271" marR="29271"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82562">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200">
                          <a:solidFill>
                            <a:srgbClr val="000000"/>
                          </a:solidFill>
                          <a:latin typeface="宋体" panose="02010600030101010101" pitchFamily="2" charset="-122"/>
                          <a:cs typeface="Times New Roman" panose="02020603050405020304" pitchFamily="18" charset="0"/>
                        </a:rPr>
                        <a:t>12</a:t>
                      </a:r>
                      <a:endParaRPr lang="zh-CN" altLang="zh-CN" sz="1200">
                        <a:latin typeface="Times New Roman" panose="02020603050405020304" pitchFamily="18" charset="0"/>
                        <a:ea typeface="Times New Roman" panose="02020603050405020304" pitchFamily="18" charset="0"/>
                      </a:endParaRPr>
                    </a:p>
                  </a:txBody>
                  <a:tcPr marL="29271" marR="29271"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200">
                          <a:solidFill>
                            <a:srgbClr val="000000"/>
                          </a:solidFill>
                          <a:latin typeface="宋体" panose="02010600030101010101" pitchFamily="2" charset="-122"/>
                          <a:cs typeface="Times New Roman" panose="02020603050405020304" pitchFamily="18" charset="0"/>
                        </a:rPr>
                        <a:t>A</a:t>
                      </a:r>
                      <a:r>
                        <a:rPr lang="zh-CN" altLang="zh-CN" sz="1200">
                          <a:solidFill>
                            <a:srgbClr val="000000"/>
                          </a:solidFill>
                          <a:latin typeface="Times New Roman" panose="02020603050405020304" pitchFamily="18" charset="0"/>
                          <a:cs typeface="Times New Roman" panose="02020603050405020304" pitchFamily="18" charset="0"/>
                        </a:rPr>
                        <a:t>股参与交易帐户数</a:t>
                      </a:r>
                      <a:endParaRPr lang="zh-CN" altLang="zh-CN" sz="1200">
                        <a:latin typeface="Times New Roman" panose="02020603050405020304" pitchFamily="18" charset="0"/>
                        <a:ea typeface="Times New Roman" panose="02020603050405020304" pitchFamily="18" charset="0"/>
                      </a:endParaRPr>
                    </a:p>
                  </a:txBody>
                  <a:tcPr marL="29271" marR="29271"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某期间内进行了</a:t>
                      </a:r>
                      <a:r>
                        <a:rPr lang="en-US" altLang="zh-CN" sz="1200">
                          <a:solidFill>
                            <a:srgbClr val="000000"/>
                          </a:solidFill>
                          <a:latin typeface="宋体" panose="02010600030101010101" pitchFamily="2" charset="-122"/>
                          <a:cs typeface="Times New Roman" panose="02020603050405020304" pitchFamily="18" charset="0"/>
                        </a:rPr>
                        <a:t>A</a:t>
                      </a:r>
                      <a:r>
                        <a:rPr lang="zh-CN" altLang="zh-CN" sz="1200">
                          <a:solidFill>
                            <a:srgbClr val="000000"/>
                          </a:solidFill>
                          <a:latin typeface="Times New Roman" panose="02020603050405020304" pitchFamily="18" charset="0"/>
                        </a:rPr>
                        <a:t>股交易的投资者帐户数量。</a:t>
                      </a:r>
                      <a:endParaRPr lang="zh-CN" altLang="zh-CN" sz="1200">
                        <a:latin typeface="Times New Roman" panose="02020603050405020304" pitchFamily="18" charset="0"/>
                        <a:ea typeface="Times New Roman" panose="02020603050405020304" pitchFamily="18" charset="0"/>
                      </a:endParaRPr>
                    </a:p>
                  </a:txBody>
                  <a:tcPr marL="29271" marR="29271"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bl>
          </a:graphicData>
        </a:graphic>
      </p:graphicFrame>
      <p:sp>
        <p:nvSpPr>
          <p:cNvPr id="115771" name="Rectangle 1"/>
          <p:cNvSpPr/>
          <p:nvPr/>
        </p:nvSpPr>
        <p:spPr>
          <a:xfrm>
            <a:off x="3489643" y="589598"/>
            <a:ext cx="2209165" cy="306705"/>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algn="ctr">
              <a:spcBef>
                <a:spcPct val="0"/>
              </a:spcBef>
              <a:buClrTx/>
              <a:buSzTx/>
              <a:buFont typeface="Arial" panose="020B0604020202020204" pitchFamily="34" charset="0"/>
              <a:buNone/>
            </a:pPr>
            <a:r>
              <a:rPr lang="zh-CN" altLang="en-US" sz="1400" b="1">
                <a:solidFill>
                  <a:srgbClr val="FF0000"/>
                </a:solidFill>
                <a:latin typeface="Times New Roman" panose="02020603050405020304" pitchFamily="18" charset="0"/>
                <a:cs typeface="Times New Roman" panose="02020603050405020304" pitchFamily="18" charset="0"/>
              </a:rPr>
              <a:t>表</a:t>
            </a:r>
            <a:r>
              <a:rPr lang="en-US" altLang="zh-CN" sz="1400" b="1">
                <a:solidFill>
                  <a:srgbClr val="FF0000"/>
                </a:solidFill>
                <a:latin typeface="Times New Roman" panose="02020603050405020304" pitchFamily="18" charset="0"/>
                <a:cs typeface="Times New Roman" panose="02020603050405020304" pitchFamily="18" charset="0"/>
              </a:rPr>
              <a:t>7-30</a:t>
            </a:r>
            <a:r>
              <a:rPr lang="en-US" altLang="zh-CN" sz="1400" b="1">
                <a:solidFill>
                  <a:srgbClr val="000000"/>
                </a:solidFill>
                <a:latin typeface="Times New Roman" panose="02020603050405020304" pitchFamily="18" charset="0"/>
                <a:cs typeface="Times New Roman" panose="02020603050405020304" pitchFamily="18" charset="0"/>
              </a:rPr>
              <a:t>  </a:t>
            </a:r>
            <a:r>
              <a:rPr lang="zh-CN" altLang="en-US" sz="1400" b="1">
                <a:solidFill>
                  <a:srgbClr val="000000"/>
                </a:solidFill>
                <a:latin typeface="Times New Roman" panose="02020603050405020304" pitchFamily="18" charset="0"/>
                <a:cs typeface="Times New Roman" panose="02020603050405020304" pitchFamily="18" charset="0"/>
              </a:rPr>
              <a:t>登记结算统计指标</a:t>
            </a:r>
            <a:endParaRPr lang="zh-CN" altLang="en-US" sz="3200"/>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116737" name="内容占位符 116736"/>
          <p:cNvGraphicFramePr/>
          <p:nvPr>
            <p:ph idx="1"/>
          </p:nvPr>
        </p:nvGraphicFramePr>
        <p:xfrm>
          <a:off x="1370013" y="1182688"/>
          <a:ext cx="7345363" cy="5491163"/>
        </p:xfrm>
        <a:graphic>
          <a:graphicData uri="http://schemas.openxmlformats.org/drawingml/2006/table">
            <a:tbl>
              <a:tblPr/>
              <a:tblGrid>
                <a:gridCol w="546100"/>
                <a:gridCol w="1965325"/>
                <a:gridCol w="4833938"/>
              </a:tblGrid>
              <a:tr h="36512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200">
                          <a:solidFill>
                            <a:srgbClr val="000000"/>
                          </a:solidFill>
                          <a:latin typeface="宋体" panose="02010600030101010101" pitchFamily="2" charset="-122"/>
                          <a:cs typeface="Times New Roman" panose="02020603050405020304" pitchFamily="18" charset="0"/>
                        </a:rPr>
                        <a:t>13</a:t>
                      </a:r>
                      <a:endParaRPr lang="zh-CN" altLang="zh-CN" sz="1200">
                        <a:latin typeface="Times New Roman" panose="02020603050405020304" pitchFamily="18" charset="0"/>
                        <a:ea typeface="Times New Roman" panose="02020603050405020304" pitchFamily="18" charset="0"/>
                      </a:endParaRPr>
                    </a:p>
                  </a:txBody>
                  <a:tcPr marL="29269" marR="2926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200">
                          <a:solidFill>
                            <a:srgbClr val="000000"/>
                          </a:solidFill>
                          <a:latin typeface="宋体" panose="02010600030101010101" pitchFamily="2" charset="-122"/>
                          <a:cs typeface="Times New Roman" panose="02020603050405020304" pitchFamily="18" charset="0"/>
                        </a:rPr>
                        <a:t>A</a:t>
                      </a:r>
                      <a:r>
                        <a:rPr lang="zh-CN" altLang="en-US" sz="1200">
                          <a:solidFill>
                            <a:srgbClr val="000000"/>
                          </a:solidFill>
                          <a:latin typeface="Times New Roman" panose="02020603050405020304" pitchFamily="18" charset="0"/>
                          <a:cs typeface="Times New Roman" panose="02020603050405020304" pitchFamily="18" charset="0"/>
                        </a:rPr>
                        <a:t>股个人投资者交易帐户数（交易股数、交易金额）</a:t>
                      </a:r>
                      <a:endParaRPr lang="zh-CN" altLang="en-US" sz="1200">
                        <a:latin typeface="Times New Roman" panose="02020603050405020304" pitchFamily="18" charset="0"/>
                        <a:ea typeface="Times New Roman" panose="02020603050405020304" pitchFamily="18" charset="0"/>
                      </a:endParaRPr>
                    </a:p>
                  </a:txBody>
                  <a:tcPr marL="29269" marR="2926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en-US" sz="1200">
                          <a:solidFill>
                            <a:srgbClr val="000000"/>
                          </a:solidFill>
                          <a:latin typeface="Times New Roman" panose="02020603050405020304" pitchFamily="18" charset="0"/>
                        </a:rPr>
                        <a:t>某期间内进行了</a:t>
                      </a:r>
                      <a:r>
                        <a:rPr lang="en-US" altLang="zh-CN" sz="1200">
                          <a:solidFill>
                            <a:srgbClr val="000000"/>
                          </a:solidFill>
                          <a:latin typeface="宋体" panose="02010600030101010101" pitchFamily="2" charset="-122"/>
                          <a:cs typeface="Times New Roman" panose="02020603050405020304" pitchFamily="18" charset="0"/>
                        </a:rPr>
                        <a:t>A</a:t>
                      </a:r>
                      <a:r>
                        <a:rPr lang="zh-CN" altLang="en-US" sz="1200">
                          <a:solidFill>
                            <a:srgbClr val="000000"/>
                          </a:solidFill>
                          <a:latin typeface="Times New Roman" panose="02020603050405020304" pitchFamily="18" charset="0"/>
                        </a:rPr>
                        <a:t>股交易的个人投资者帐户数量</a:t>
                      </a:r>
                      <a:r>
                        <a:rPr lang="zh-CN" altLang="en-US" sz="1200">
                          <a:solidFill>
                            <a:srgbClr val="000000"/>
                          </a:solidFill>
                          <a:latin typeface="Times New Roman" panose="02020603050405020304" pitchFamily="18" charset="0"/>
                          <a:cs typeface="Times New Roman" panose="02020603050405020304" pitchFamily="18" charset="0"/>
                        </a:rPr>
                        <a:t>（交易股数、交易金额）</a:t>
                      </a:r>
                      <a:r>
                        <a:rPr lang="zh-CN" altLang="en-US" sz="1200">
                          <a:solidFill>
                            <a:srgbClr val="000000"/>
                          </a:solidFill>
                          <a:latin typeface="Times New Roman" panose="02020603050405020304" pitchFamily="18" charset="0"/>
                        </a:rPr>
                        <a:t>。</a:t>
                      </a:r>
                      <a:endParaRPr lang="zh-CN" altLang="en-US" sz="1200">
                        <a:latin typeface="Times New Roman" panose="02020603050405020304" pitchFamily="18" charset="0"/>
                        <a:ea typeface="Times New Roman" panose="02020603050405020304" pitchFamily="18" charset="0"/>
                      </a:endParaRPr>
                    </a:p>
                  </a:txBody>
                  <a:tcPr marL="29269" marR="2926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84150">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200">
                          <a:solidFill>
                            <a:srgbClr val="000000"/>
                          </a:solidFill>
                          <a:latin typeface="宋体" panose="02010600030101010101" pitchFamily="2" charset="-122"/>
                        </a:rPr>
                        <a:t>14</a:t>
                      </a:r>
                      <a:endParaRPr lang="zh-CN" altLang="zh-CN" sz="1200">
                        <a:latin typeface="Times New Roman" panose="02020603050405020304" pitchFamily="18" charset="0"/>
                        <a:ea typeface="Times New Roman" panose="02020603050405020304" pitchFamily="18" charset="0"/>
                      </a:endParaRPr>
                    </a:p>
                  </a:txBody>
                  <a:tcPr marL="29269" marR="2926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200">
                          <a:solidFill>
                            <a:srgbClr val="000000"/>
                          </a:solidFill>
                          <a:latin typeface="宋体" panose="02010600030101010101" pitchFamily="2" charset="-122"/>
                        </a:rPr>
                        <a:t>A</a:t>
                      </a:r>
                      <a:r>
                        <a:rPr lang="zh-CN" altLang="en-US" sz="1200">
                          <a:solidFill>
                            <a:srgbClr val="000000"/>
                          </a:solidFill>
                          <a:latin typeface="Times New Roman" panose="02020603050405020304" pitchFamily="18" charset="0"/>
                        </a:rPr>
                        <a:t>股个人买入（卖出）金额</a:t>
                      </a:r>
                      <a:endParaRPr lang="zh-CN" altLang="en-US" sz="1200">
                        <a:latin typeface="Times New Roman" panose="02020603050405020304" pitchFamily="18" charset="0"/>
                        <a:ea typeface="Times New Roman" panose="02020603050405020304" pitchFamily="18" charset="0"/>
                      </a:endParaRPr>
                    </a:p>
                  </a:txBody>
                  <a:tcPr marL="29269" marR="2926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en-US" sz="1200">
                          <a:solidFill>
                            <a:srgbClr val="000000"/>
                          </a:solidFill>
                          <a:latin typeface="Times New Roman" panose="02020603050405020304" pitchFamily="18" charset="0"/>
                        </a:rPr>
                        <a:t>某期间内买入</a:t>
                      </a:r>
                      <a:r>
                        <a:rPr lang="en-US" altLang="zh-CN" sz="1200">
                          <a:solidFill>
                            <a:srgbClr val="000000"/>
                          </a:solidFill>
                          <a:latin typeface="宋体" panose="02010600030101010101" pitchFamily="2" charset="-122"/>
                          <a:cs typeface="Times New Roman" panose="02020603050405020304" pitchFamily="18" charset="0"/>
                        </a:rPr>
                        <a:t>A</a:t>
                      </a:r>
                      <a:r>
                        <a:rPr lang="zh-CN" altLang="en-US" sz="1200">
                          <a:solidFill>
                            <a:srgbClr val="000000"/>
                          </a:solidFill>
                          <a:latin typeface="Times New Roman" panose="02020603050405020304" pitchFamily="18" charset="0"/>
                        </a:rPr>
                        <a:t>股的个人投资者帐户的买入（卖出）</a:t>
                      </a:r>
                      <a:r>
                        <a:rPr lang="en-US" altLang="zh-CN" sz="1200">
                          <a:solidFill>
                            <a:srgbClr val="000000"/>
                          </a:solidFill>
                          <a:latin typeface="宋体" panose="02010600030101010101" pitchFamily="2" charset="-122"/>
                          <a:cs typeface="Times New Roman" panose="02020603050405020304" pitchFamily="18" charset="0"/>
                        </a:rPr>
                        <a:t>A</a:t>
                      </a:r>
                      <a:r>
                        <a:rPr lang="zh-CN" altLang="en-US" sz="1200">
                          <a:solidFill>
                            <a:srgbClr val="000000"/>
                          </a:solidFill>
                          <a:latin typeface="Times New Roman" panose="02020603050405020304" pitchFamily="18" charset="0"/>
                        </a:rPr>
                        <a:t>股金额</a:t>
                      </a:r>
                      <a:endParaRPr lang="zh-CN" altLang="en-US" sz="1200">
                        <a:latin typeface="Times New Roman" panose="02020603050405020304" pitchFamily="18" charset="0"/>
                        <a:ea typeface="Times New Roman" panose="02020603050405020304" pitchFamily="18" charset="0"/>
                      </a:endParaRPr>
                    </a:p>
                  </a:txBody>
                  <a:tcPr marL="29269" marR="2926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66713">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200">
                          <a:solidFill>
                            <a:srgbClr val="000000"/>
                          </a:solidFill>
                          <a:latin typeface="宋体" panose="02010600030101010101" pitchFamily="2" charset="-122"/>
                        </a:rPr>
                        <a:t>15</a:t>
                      </a:r>
                      <a:endParaRPr lang="zh-CN" altLang="zh-CN" sz="1200">
                        <a:latin typeface="Times New Roman" panose="02020603050405020304" pitchFamily="18" charset="0"/>
                        <a:ea typeface="Times New Roman" panose="02020603050405020304" pitchFamily="18" charset="0"/>
                      </a:endParaRPr>
                    </a:p>
                  </a:txBody>
                  <a:tcPr marL="29269" marR="2926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200">
                          <a:solidFill>
                            <a:srgbClr val="000000"/>
                          </a:solidFill>
                          <a:latin typeface="宋体" panose="02010600030101010101" pitchFamily="2" charset="-122"/>
                        </a:rPr>
                        <a:t>A</a:t>
                      </a:r>
                      <a:r>
                        <a:rPr lang="zh-CN" altLang="en-US" sz="1200">
                          <a:solidFill>
                            <a:srgbClr val="000000"/>
                          </a:solidFill>
                          <a:latin typeface="Times New Roman" panose="02020603050405020304" pitchFamily="18" charset="0"/>
                        </a:rPr>
                        <a:t>股个人买入（卖出）帐户数量</a:t>
                      </a:r>
                      <a:endParaRPr lang="zh-CN" altLang="en-US" sz="1200">
                        <a:latin typeface="Times New Roman" panose="02020603050405020304" pitchFamily="18" charset="0"/>
                        <a:ea typeface="Times New Roman" panose="02020603050405020304" pitchFamily="18" charset="0"/>
                      </a:endParaRPr>
                    </a:p>
                  </a:txBody>
                  <a:tcPr marL="29269" marR="2926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en-US" sz="1200">
                          <a:solidFill>
                            <a:srgbClr val="000000"/>
                          </a:solidFill>
                          <a:latin typeface="Times New Roman" panose="02020603050405020304" pitchFamily="18" charset="0"/>
                        </a:rPr>
                        <a:t>某期间内买入（卖出）</a:t>
                      </a:r>
                      <a:r>
                        <a:rPr lang="en-US" altLang="zh-CN" sz="1200">
                          <a:solidFill>
                            <a:srgbClr val="000000"/>
                          </a:solidFill>
                          <a:latin typeface="宋体" panose="02010600030101010101" pitchFamily="2" charset="-122"/>
                          <a:cs typeface="Times New Roman" panose="02020603050405020304" pitchFamily="18" charset="0"/>
                        </a:rPr>
                        <a:t>A</a:t>
                      </a:r>
                      <a:r>
                        <a:rPr lang="zh-CN" altLang="en-US" sz="1200">
                          <a:solidFill>
                            <a:srgbClr val="000000"/>
                          </a:solidFill>
                          <a:latin typeface="Times New Roman" panose="02020603050405020304" pitchFamily="18" charset="0"/>
                        </a:rPr>
                        <a:t>股的个人投资者帐户的数量</a:t>
                      </a:r>
                      <a:endParaRPr lang="zh-CN" altLang="en-US" sz="1200">
                        <a:latin typeface="Times New Roman" panose="02020603050405020304" pitchFamily="18" charset="0"/>
                        <a:ea typeface="Times New Roman" panose="02020603050405020304" pitchFamily="18" charset="0"/>
                      </a:endParaRPr>
                    </a:p>
                  </a:txBody>
                  <a:tcPr marL="29269" marR="2926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5492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200">
                          <a:solidFill>
                            <a:srgbClr val="000000"/>
                          </a:solidFill>
                          <a:latin typeface="宋体" panose="02010600030101010101" pitchFamily="2" charset="-122"/>
                        </a:rPr>
                        <a:t>16</a:t>
                      </a:r>
                      <a:endParaRPr lang="zh-CN" altLang="zh-CN" sz="1200">
                        <a:latin typeface="Times New Roman" panose="02020603050405020304" pitchFamily="18" charset="0"/>
                        <a:ea typeface="Times New Roman" panose="02020603050405020304" pitchFamily="18" charset="0"/>
                      </a:endParaRPr>
                    </a:p>
                  </a:txBody>
                  <a:tcPr marL="29269" marR="2926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en-US" sz="1200">
                          <a:solidFill>
                            <a:srgbClr val="000000"/>
                          </a:solidFill>
                          <a:latin typeface="Times New Roman" panose="02020603050405020304" pitchFamily="18" charset="0"/>
                        </a:rPr>
                        <a:t>交易金额界于</a:t>
                      </a:r>
                      <a:r>
                        <a:rPr lang="en-US" altLang="zh-CN" sz="1200">
                          <a:solidFill>
                            <a:srgbClr val="000000"/>
                          </a:solidFill>
                          <a:latin typeface="宋体" panose="02010600030101010101" pitchFamily="2" charset="-122"/>
                          <a:cs typeface="Times New Roman" panose="02020603050405020304" pitchFamily="18" charset="0"/>
                        </a:rPr>
                        <a:t>n1-n2</a:t>
                      </a:r>
                      <a:r>
                        <a:rPr lang="zh-CN" altLang="en-US" sz="1200">
                          <a:solidFill>
                            <a:srgbClr val="000000"/>
                          </a:solidFill>
                          <a:latin typeface="Times New Roman" panose="02020603050405020304" pitchFamily="18" charset="0"/>
                        </a:rPr>
                        <a:t>之间的帐户买入（卖出）金额</a:t>
                      </a:r>
                      <a:endParaRPr lang="zh-CN" altLang="en-US" sz="1200">
                        <a:latin typeface="Times New Roman" panose="02020603050405020304" pitchFamily="18" charset="0"/>
                        <a:ea typeface="Times New Roman" panose="02020603050405020304" pitchFamily="18" charset="0"/>
                      </a:endParaRPr>
                    </a:p>
                  </a:txBody>
                  <a:tcPr marL="29269" marR="2926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en-US" sz="1200">
                          <a:solidFill>
                            <a:srgbClr val="000000"/>
                          </a:solidFill>
                          <a:latin typeface="Times New Roman" panose="02020603050405020304" pitchFamily="18" charset="0"/>
                        </a:rPr>
                        <a:t>某期间内买入金额界于</a:t>
                      </a:r>
                      <a:r>
                        <a:rPr lang="en-US" altLang="zh-CN" sz="1200">
                          <a:solidFill>
                            <a:srgbClr val="000000"/>
                          </a:solidFill>
                          <a:latin typeface="宋体" panose="02010600030101010101" pitchFamily="2" charset="-122"/>
                          <a:cs typeface="Times New Roman" panose="02020603050405020304" pitchFamily="18" charset="0"/>
                        </a:rPr>
                        <a:t>n1-n2</a:t>
                      </a:r>
                      <a:r>
                        <a:rPr lang="zh-CN" altLang="en-US" sz="1200">
                          <a:solidFill>
                            <a:srgbClr val="000000"/>
                          </a:solidFill>
                          <a:latin typeface="Times New Roman" panose="02020603050405020304" pitchFamily="18" charset="0"/>
                        </a:rPr>
                        <a:t>之间的帐户的买入（卖出）金额之和。现行统计的区间划分为：小于</a:t>
                      </a:r>
                      <a:r>
                        <a:rPr lang="en-US" altLang="zh-CN" sz="1200">
                          <a:solidFill>
                            <a:srgbClr val="000000"/>
                          </a:solidFill>
                          <a:latin typeface="宋体" panose="02010600030101010101" pitchFamily="2" charset="-122"/>
                          <a:cs typeface="Times New Roman" panose="02020603050405020304" pitchFamily="18" charset="0"/>
                        </a:rPr>
                        <a:t>1</a:t>
                      </a:r>
                      <a:r>
                        <a:rPr lang="zh-CN" altLang="en-US" sz="1200">
                          <a:solidFill>
                            <a:srgbClr val="000000"/>
                          </a:solidFill>
                          <a:latin typeface="Times New Roman" panose="02020603050405020304" pitchFamily="18" charset="0"/>
                        </a:rPr>
                        <a:t>万、</a:t>
                      </a:r>
                      <a:r>
                        <a:rPr lang="en-US" altLang="zh-CN" sz="1200">
                          <a:solidFill>
                            <a:srgbClr val="000000"/>
                          </a:solidFill>
                          <a:latin typeface="宋体" panose="02010600030101010101" pitchFamily="2" charset="-122"/>
                          <a:cs typeface="Times New Roman" panose="02020603050405020304" pitchFamily="18" charset="0"/>
                        </a:rPr>
                        <a:t>1</a:t>
                      </a:r>
                      <a:r>
                        <a:rPr lang="zh-CN" altLang="en-US" sz="1200">
                          <a:solidFill>
                            <a:srgbClr val="000000"/>
                          </a:solidFill>
                          <a:latin typeface="Times New Roman" panose="02020603050405020304" pitchFamily="18" charset="0"/>
                        </a:rPr>
                        <a:t>万</a:t>
                      </a:r>
                      <a:r>
                        <a:rPr lang="zh-CN" altLang="zh-CN" sz="1200">
                          <a:solidFill>
                            <a:srgbClr val="000000"/>
                          </a:solidFill>
                          <a:latin typeface="Times New Roman" panose="02020603050405020304" pitchFamily="18" charset="0"/>
                        </a:rPr>
                        <a:t>—</a:t>
                      </a:r>
                      <a:r>
                        <a:rPr lang="en-US" altLang="zh-CN" sz="1200">
                          <a:solidFill>
                            <a:srgbClr val="000000"/>
                          </a:solidFill>
                          <a:latin typeface="宋体" panose="02010600030101010101" pitchFamily="2" charset="-122"/>
                          <a:cs typeface="Times New Roman" panose="02020603050405020304" pitchFamily="18" charset="0"/>
                        </a:rPr>
                        <a:t>10</a:t>
                      </a:r>
                      <a:r>
                        <a:rPr lang="zh-CN" altLang="en-US" sz="1200">
                          <a:solidFill>
                            <a:srgbClr val="000000"/>
                          </a:solidFill>
                          <a:latin typeface="Times New Roman" panose="02020603050405020304" pitchFamily="18" charset="0"/>
                        </a:rPr>
                        <a:t>万、</a:t>
                      </a:r>
                      <a:r>
                        <a:rPr lang="en-US" altLang="zh-CN" sz="1200">
                          <a:solidFill>
                            <a:srgbClr val="000000"/>
                          </a:solidFill>
                          <a:latin typeface="宋体" panose="02010600030101010101" pitchFamily="2" charset="-122"/>
                          <a:cs typeface="Times New Roman" panose="02020603050405020304" pitchFamily="18" charset="0"/>
                        </a:rPr>
                        <a:t>10</a:t>
                      </a:r>
                      <a:r>
                        <a:rPr lang="zh-CN" altLang="en-US" sz="1200">
                          <a:solidFill>
                            <a:srgbClr val="000000"/>
                          </a:solidFill>
                          <a:latin typeface="Times New Roman" panose="02020603050405020304" pitchFamily="18" charset="0"/>
                        </a:rPr>
                        <a:t>万</a:t>
                      </a:r>
                      <a:r>
                        <a:rPr lang="zh-CN" altLang="zh-CN" sz="1200">
                          <a:solidFill>
                            <a:srgbClr val="000000"/>
                          </a:solidFill>
                          <a:latin typeface="Times New Roman" panose="02020603050405020304" pitchFamily="18" charset="0"/>
                        </a:rPr>
                        <a:t>—</a:t>
                      </a:r>
                      <a:r>
                        <a:rPr lang="en-US" altLang="zh-CN" sz="1200">
                          <a:solidFill>
                            <a:srgbClr val="000000"/>
                          </a:solidFill>
                          <a:latin typeface="宋体" panose="02010600030101010101" pitchFamily="2" charset="-122"/>
                          <a:cs typeface="Times New Roman" panose="02020603050405020304" pitchFamily="18" charset="0"/>
                        </a:rPr>
                        <a:t>100</a:t>
                      </a:r>
                      <a:r>
                        <a:rPr lang="zh-CN" altLang="en-US" sz="1200">
                          <a:solidFill>
                            <a:srgbClr val="000000"/>
                          </a:solidFill>
                          <a:latin typeface="Times New Roman" panose="02020603050405020304" pitchFamily="18" charset="0"/>
                        </a:rPr>
                        <a:t>万、</a:t>
                      </a:r>
                      <a:r>
                        <a:rPr lang="en-US" altLang="zh-CN" sz="1200">
                          <a:solidFill>
                            <a:srgbClr val="000000"/>
                          </a:solidFill>
                          <a:latin typeface="宋体" panose="02010600030101010101" pitchFamily="2" charset="-122"/>
                          <a:cs typeface="Times New Roman" panose="02020603050405020304" pitchFamily="18" charset="0"/>
                        </a:rPr>
                        <a:t>100</a:t>
                      </a:r>
                      <a:r>
                        <a:rPr lang="zh-CN" altLang="en-US" sz="1200">
                          <a:solidFill>
                            <a:srgbClr val="000000"/>
                          </a:solidFill>
                          <a:latin typeface="Times New Roman" panose="02020603050405020304" pitchFamily="18" charset="0"/>
                        </a:rPr>
                        <a:t>万</a:t>
                      </a:r>
                      <a:r>
                        <a:rPr lang="zh-CN" altLang="zh-CN" sz="1200">
                          <a:solidFill>
                            <a:srgbClr val="000000"/>
                          </a:solidFill>
                          <a:latin typeface="Times New Roman" panose="02020603050405020304" pitchFamily="18" charset="0"/>
                        </a:rPr>
                        <a:t>—</a:t>
                      </a:r>
                      <a:r>
                        <a:rPr lang="en-US" altLang="zh-CN" sz="1200">
                          <a:solidFill>
                            <a:srgbClr val="000000"/>
                          </a:solidFill>
                          <a:latin typeface="宋体" panose="02010600030101010101" pitchFamily="2" charset="-122"/>
                          <a:cs typeface="Times New Roman" panose="02020603050405020304" pitchFamily="18" charset="0"/>
                        </a:rPr>
                        <a:t>500</a:t>
                      </a:r>
                      <a:r>
                        <a:rPr lang="zh-CN" altLang="en-US" sz="1200">
                          <a:solidFill>
                            <a:srgbClr val="000000"/>
                          </a:solidFill>
                          <a:latin typeface="Times New Roman" panose="02020603050405020304" pitchFamily="18" charset="0"/>
                        </a:rPr>
                        <a:t>万、</a:t>
                      </a:r>
                      <a:r>
                        <a:rPr lang="en-US" altLang="zh-CN" sz="1200">
                          <a:solidFill>
                            <a:srgbClr val="000000"/>
                          </a:solidFill>
                          <a:latin typeface="宋体" panose="02010600030101010101" pitchFamily="2" charset="-122"/>
                          <a:cs typeface="Times New Roman" panose="02020603050405020304" pitchFamily="18" charset="0"/>
                        </a:rPr>
                        <a:t>500</a:t>
                      </a:r>
                      <a:r>
                        <a:rPr lang="zh-CN" altLang="en-US" sz="1200">
                          <a:solidFill>
                            <a:srgbClr val="000000"/>
                          </a:solidFill>
                          <a:latin typeface="Times New Roman" panose="02020603050405020304" pitchFamily="18" charset="0"/>
                        </a:rPr>
                        <a:t>万</a:t>
                      </a:r>
                      <a:r>
                        <a:rPr lang="zh-CN" altLang="zh-CN" sz="1200">
                          <a:solidFill>
                            <a:srgbClr val="000000"/>
                          </a:solidFill>
                          <a:latin typeface="Times New Roman" panose="02020603050405020304" pitchFamily="18" charset="0"/>
                        </a:rPr>
                        <a:t>—</a:t>
                      </a:r>
                      <a:r>
                        <a:rPr lang="en-US" altLang="zh-CN" sz="1200">
                          <a:solidFill>
                            <a:srgbClr val="000000"/>
                          </a:solidFill>
                          <a:latin typeface="宋体" panose="02010600030101010101" pitchFamily="2" charset="-122"/>
                          <a:cs typeface="Times New Roman" panose="02020603050405020304" pitchFamily="18" charset="0"/>
                        </a:rPr>
                        <a:t>1000</a:t>
                      </a:r>
                      <a:r>
                        <a:rPr lang="zh-CN" altLang="en-US" sz="1200">
                          <a:solidFill>
                            <a:srgbClr val="000000"/>
                          </a:solidFill>
                          <a:latin typeface="Times New Roman" panose="02020603050405020304" pitchFamily="18" charset="0"/>
                        </a:rPr>
                        <a:t>万、</a:t>
                      </a:r>
                      <a:r>
                        <a:rPr lang="en-US" altLang="zh-CN" sz="1200">
                          <a:solidFill>
                            <a:srgbClr val="000000"/>
                          </a:solidFill>
                          <a:latin typeface="宋体" panose="02010600030101010101" pitchFamily="2" charset="-122"/>
                          <a:cs typeface="Times New Roman" panose="02020603050405020304" pitchFamily="18" charset="0"/>
                        </a:rPr>
                        <a:t>1000</a:t>
                      </a:r>
                      <a:r>
                        <a:rPr lang="zh-CN" altLang="en-US" sz="1200">
                          <a:solidFill>
                            <a:srgbClr val="000000"/>
                          </a:solidFill>
                          <a:latin typeface="Times New Roman" panose="02020603050405020304" pitchFamily="18" charset="0"/>
                        </a:rPr>
                        <a:t>万以上。</a:t>
                      </a:r>
                      <a:endParaRPr lang="zh-CN" altLang="en-US" sz="1200">
                        <a:latin typeface="Times New Roman" panose="02020603050405020304" pitchFamily="18" charset="0"/>
                        <a:ea typeface="Times New Roman" panose="02020603050405020304" pitchFamily="18" charset="0"/>
                      </a:endParaRPr>
                    </a:p>
                  </a:txBody>
                  <a:tcPr marL="29269" marR="2926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5492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200">
                          <a:solidFill>
                            <a:srgbClr val="000000"/>
                          </a:solidFill>
                          <a:latin typeface="宋体" panose="02010600030101010101" pitchFamily="2" charset="-122"/>
                        </a:rPr>
                        <a:t>17</a:t>
                      </a:r>
                      <a:endParaRPr lang="zh-CN" altLang="zh-CN" sz="1200">
                        <a:latin typeface="Times New Roman" panose="02020603050405020304" pitchFamily="18" charset="0"/>
                        <a:ea typeface="Times New Roman" panose="02020603050405020304" pitchFamily="18" charset="0"/>
                      </a:endParaRPr>
                    </a:p>
                  </a:txBody>
                  <a:tcPr marL="29269" marR="2926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en-US" sz="1200">
                          <a:solidFill>
                            <a:srgbClr val="000000"/>
                          </a:solidFill>
                          <a:latin typeface="Times New Roman" panose="02020603050405020304" pitchFamily="18" charset="0"/>
                        </a:rPr>
                        <a:t>交易金额界于</a:t>
                      </a:r>
                      <a:r>
                        <a:rPr lang="en-US" altLang="zh-CN" sz="1200">
                          <a:solidFill>
                            <a:srgbClr val="000000"/>
                          </a:solidFill>
                          <a:latin typeface="宋体" panose="02010600030101010101" pitchFamily="2" charset="-122"/>
                          <a:cs typeface="Times New Roman" panose="02020603050405020304" pitchFamily="18" charset="0"/>
                        </a:rPr>
                        <a:t>n1-n2</a:t>
                      </a:r>
                      <a:r>
                        <a:rPr lang="zh-CN" altLang="en-US" sz="1200">
                          <a:solidFill>
                            <a:srgbClr val="000000"/>
                          </a:solidFill>
                          <a:latin typeface="Times New Roman" panose="02020603050405020304" pitchFamily="18" charset="0"/>
                        </a:rPr>
                        <a:t>之间的帐户买入（卖出）帐户数量</a:t>
                      </a:r>
                      <a:endParaRPr lang="zh-CN" altLang="en-US" sz="1200">
                        <a:latin typeface="Times New Roman" panose="02020603050405020304" pitchFamily="18" charset="0"/>
                        <a:ea typeface="Times New Roman" panose="02020603050405020304" pitchFamily="18" charset="0"/>
                      </a:endParaRPr>
                    </a:p>
                  </a:txBody>
                  <a:tcPr marL="29269" marR="2926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en-US" sz="1200">
                          <a:solidFill>
                            <a:srgbClr val="000000"/>
                          </a:solidFill>
                          <a:latin typeface="Times New Roman" panose="02020603050405020304" pitchFamily="18" charset="0"/>
                        </a:rPr>
                        <a:t>某期间内买入（卖出）金额界于</a:t>
                      </a:r>
                      <a:r>
                        <a:rPr lang="en-US" altLang="zh-CN" sz="1200">
                          <a:solidFill>
                            <a:srgbClr val="000000"/>
                          </a:solidFill>
                          <a:latin typeface="宋体" panose="02010600030101010101" pitchFamily="2" charset="-122"/>
                          <a:cs typeface="Times New Roman" panose="02020603050405020304" pitchFamily="18" charset="0"/>
                        </a:rPr>
                        <a:t>n1-n2</a:t>
                      </a:r>
                      <a:r>
                        <a:rPr lang="zh-CN" altLang="en-US" sz="1200">
                          <a:solidFill>
                            <a:srgbClr val="000000"/>
                          </a:solidFill>
                          <a:latin typeface="Times New Roman" panose="02020603050405020304" pitchFamily="18" charset="0"/>
                        </a:rPr>
                        <a:t>之间的帐户的数量。现行统计的区间划分为：小于</a:t>
                      </a:r>
                      <a:r>
                        <a:rPr lang="en-US" altLang="zh-CN" sz="1200">
                          <a:solidFill>
                            <a:srgbClr val="000000"/>
                          </a:solidFill>
                          <a:latin typeface="宋体" panose="02010600030101010101" pitchFamily="2" charset="-122"/>
                          <a:cs typeface="Times New Roman" panose="02020603050405020304" pitchFamily="18" charset="0"/>
                        </a:rPr>
                        <a:t>1</a:t>
                      </a:r>
                      <a:r>
                        <a:rPr lang="zh-CN" altLang="en-US" sz="1200">
                          <a:solidFill>
                            <a:srgbClr val="000000"/>
                          </a:solidFill>
                          <a:latin typeface="Times New Roman" panose="02020603050405020304" pitchFamily="18" charset="0"/>
                        </a:rPr>
                        <a:t>万、</a:t>
                      </a:r>
                      <a:r>
                        <a:rPr lang="en-US" altLang="zh-CN" sz="1200">
                          <a:solidFill>
                            <a:srgbClr val="000000"/>
                          </a:solidFill>
                          <a:latin typeface="宋体" panose="02010600030101010101" pitchFamily="2" charset="-122"/>
                          <a:cs typeface="Times New Roman" panose="02020603050405020304" pitchFamily="18" charset="0"/>
                        </a:rPr>
                        <a:t>1</a:t>
                      </a:r>
                      <a:r>
                        <a:rPr lang="zh-CN" altLang="en-US" sz="1200">
                          <a:solidFill>
                            <a:srgbClr val="000000"/>
                          </a:solidFill>
                          <a:latin typeface="Times New Roman" panose="02020603050405020304" pitchFamily="18" charset="0"/>
                        </a:rPr>
                        <a:t>万</a:t>
                      </a:r>
                      <a:r>
                        <a:rPr lang="zh-CN" altLang="zh-CN" sz="1200">
                          <a:solidFill>
                            <a:srgbClr val="000000"/>
                          </a:solidFill>
                          <a:latin typeface="Times New Roman" panose="02020603050405020304" pitchFamily="18" charset="0"/>
                        </a:rPr>
                        <a:t>—</a:t>
                      </a:r>
                      <a:r>
                        <a:rPr lang="en-US" altLang="zh-CN" sz="1200">
                          <a:solidFill>
                            <a:srgbClr val="000000"/>
                          </a:solidFill>
                          <a:latin typeface="宋体" panose="02010600030101010101" pitchFamily="2" charset="-122"/>
                          <a:cs typeface="Times New Roman" panose="02020603050405020304" pitchFamily="18" charset="0"/>
                        </a:rPr>
                        <a:t>10</a:t>
                      </a:r>
                      <a:r>
                        <a:rPr lang="zh-CN" altLang="en-US" sz="1200">
                          <a:solidFill>
                            <a:srgbClr val="000000"/>
                          </a:solidFill>
                          <a:latin typeface="Times New Roman" panose="02020603050405020304" pitchFamily="18" charset="0"/>
                        </a:rPr>
                        <a:t>万、</a:t>
                      </a:r>
                      <a:r>
                        <a:rPr lang="en-US" altLang="zh-CN" sz="1200">
                          <a:solidFill>
                            <a:srgbClr val="000000"/>
                          </a:solidFill>
                          <a:latin typeface="宋体" panose="02010600030101010101" pitchFamily="2" charset="-122"/>
                          <a:cs typeface="Times New Roman" panose="02020603050405020304" pitchFamily="18" charset="0"/>
                        </a:rPr>
                        <a:t>10</a:t>
                      </a:r>
                      <a:r>
                        <a:rPr lang="zh-CN" altLang="en-US" sz="1200">
                          <a:solidFill>
                            <a:srgbClr val="000000"/>
                          </a:solidFill>
                          <a:latin typeface="Times New Roman" panose="02020603050405020304" pitchFamily="18" charset="0"/>
                        </a:rPr>
                        <a:t>万</a:t>
                      </a:r>
                      <a:r>
                        <a:rPr lang="zh-CN" altLang="zh-CN" sz="1200">
                          <a:solidFill>
                            <a:srgbClr val="000000"/>
                          </a:solidFill>
                          <a:latin typeface="Times New Roman" panose="02020603050405020304" pitchFamily="18" charset="0"/>
                        </a:rPr>
                        <a:t>—</a:t>
                      </a:r>
                      <a:r>
                        <a:rPr lang="en-US" altLang="zh-CN" sz="1200">
                          <a:solidFill>
                            <a:srgbClr val="000000"/>
                          </a:solidFill>
                          <a:latin typeface="宋体" panose="02010600030101010101" pitchFamily="2" charset="-122"/>
                          <a:cs typeface="Times New Roman" panose="02020603050405020304" pitchFamily="18" charset="0"/>
                        </a:rPr>
                        <a:t>100</a:t>
                      </a:r>
                      <a:r>
                        <a:rPr lang="zh-CN" altLang="en-US" sz="1200">
                          <a:solidFill>
                            <a:srgbClr val="000000"/>
                          </a:solidFill>
                          <a:latin typeface="Times New Roman" panose="02020603050405020304" pitchFamily="18" charset="0"/>
                        </a:rPr>
                        <a:t>万、</a:t>
                      </a:r>
                      <a:r>
                        <a:rPr lang="en-US" altLang="zh-CN" sz="1200">
                          <a:solidFill>
                            <a:srgbClr val="000000"/>
                          </a:solidFill>
                          <a:latin typeface="宋体" panose="02010600030101010101" pitchFamily="2" charset="-122"/>
                          <a:cs typeface="Times New Roman" panose="02020603050405020304" pitchFamily="18" charset="0"/>
                        </a:rPr>
                        <a:t>100</a:t>
                      </a:r>
                      <a:r>
                        <a:rPr lang="zh-CN" altLang="en-US" sz="1200">
                          <a:solidFill>
                            <a:srgbClr val="000000"/>
                          </a:solidFill>
                          <a:latin typeface="Times New Roman" panose="02020603050405020304" pitchFamily="18" charset="0"/>
                        </a:rPr>
                        <a:t>万</a:t>
                      </a:r>
                      <a:r>
                        <a:rPr lang="zh-CN" altLang="zh-CN" sz="1200">
                          <a:solidFill>
                            <a:srgbClr val="000000"/>
                          </a:solidFill>
                          <a:latin typeface="Times New Roman" panose="02020603050405020304" pitchFamily="18" charset="0"/>
                        </a:rPr>
                        <a:t>—</a:t>
                      </a:r>
                      <a:r>
                        <a:rPr lang="en-US" altLang="zh-CN" sz="1200">
                          <a:solidFill>
                            <a:srgbClr val="000000"/>
                          </a:solidFill>
                          <a:latin typeface="宋体" panose="02010600030101010101" pitchFamily="2" charset="-122"/>
                          <a:cs typeface="Times New Roman" panose="02020603050405020304" pitchFamily="18" charset="0"/>
                        </a:rPr>
                        <a:t>500</a:t>
                      </a:r>
                      <a:r>
                        <a:rPr lang="zh-CN" altLang="en-US" sz="1200">
                          <a:solidFill>
                            <a:srgbClr val="000000"/>
                          </a:solidFill>
                          <a:latin typeface="Times New Roman" panose="02020603050405020304" pitchFamily="18" charset="0"/>
                        </a:rPr>
                        <a:t>万、</a:t>
                      </a:r>
                      <a:r>
                        <a:rPr lang="en-US" altLang="zh-CN" sz="1200">
                          <a:solidFill>
                            <a:srgbClr val="000000"/>
                          </a:solidFill>
                          <a:latin typeface="宋体" panose="02010600030101010101" pitchFamily="2" charset="-122"/>
                          <a:cs typeface="Times New Roman" panose="02020603050405020304" pitchFamily="18" charset="0"/>
                        </a:rPr>
                        <a:t>500</a:t>
                      </a:r>
                      <a:r>
                        <a:rPr lang="zh-CN" altLang="en-US" sz="1200">
                          <a:solidFill>
                            <a:srgbClr val="000000"/>
                          </a:solidFill>
                          <a:latin typeface="Times New Roman" panose="02020603050405020304" pitchFamily="18" charset="0"/>
                        </a:rPr>
                        <a:t>万</a:t>
                      </a:r>
                      <a:r>
                        <a:rPr lang="zh-CN" altLang="zh-CN" sz="1200">
                          <a:solidFill>
                            <a:srgbClr val="000000"/>
                          </a:solidFill>
                          <a:latin typeface="Times New Roman" panose="02020603050405020304" pitchFamily="18" charset="0"/>
                        </a:rPr>
                        <a:t>—</a:t>
                      </a:r>
                      <a:r>
                        <a:rPr lang="en-US" altLang="zh-CN" sz="1200">
                          <a:solidFill>
                            <a:srgbClr val="000000"/>
                          </a:solidFill>
                          <a:latin typeface="宋体" panose="02010600030101010101" pitchFamily="2" charset="-122"/>
                          <a:cs typeface="Times New Roman" panose="02020603050405020304" pitchFamily="18" charset="0"/>
                        </a:rPr>
                        <a:t>1000</a:t>
                      </a:r>
                      <a:r>
                        <a:rPr lang="zh-CN" altLang="en-US" sz="1200">
                          <a:solidFill>
                            <a:srgbClr val="000000"/>
                          </a:solidFill>
                          <a:latin typeface="Times New Roman" panose="02020603050405020304" pitchFamily="18" charset="0"/>
                        </a:rPr>
                        <a:t>万、</a:t>
                      </a:r>
                      <a:r>
                        <a:rPr lang="en-US" altLang="zh-CN" sz="1200">
                          <a:solidFill>
                            <a:srgbClr val="000000"/>
                          </a:solidFill>
                          <a:latin typeface="宋体" panose="02010600030101010101" pitchFamily="2" charset="-122"/>
                          <a:cs typeface="Times New Roman" panose="02020603050405020304" pitchFamily="18" charset="0"/>
                        </a:rPr>
                        <a:t>1000</a:t>
                      </a:r>
                      <a:r>
                        <a:rPr lang="zh-CN" altLang="en-US" sz="1200">
                          <a:solidFill>
                            <a:srgbClr val="000000"/>
                          </a:solidFill>
                          <a:latin typeface="Times New Roman" panose="02020603050405020304" pitchFamily="18" charset="0"/>
                        </a:rPr>
                        <a:t>万以上。</a:t>
                      </a:r>
                      <a:endParaRPr lang="zh-CN" altLang="en-US" sz="1200">
                        <a:latin typeface="Times New Roman" panose="02020603050405020304" pitchFamily="18" charset="0"/>
                        <a:ea typeface="Times New Roman" panose="02020603050405020304" pitchFamily="18" charset="0"/>
                      </a:endParaRPr>
                    </a:p>
                  </a:txBody>
                  <a:tcPr marL="29269" marR="2926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82562">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200">
                          <a:solidFill>
                            <a:srgbClr val="000000"/>
                          </a:solidFill>
                          <a:latin typeface="宋体" panose="02010600030101010101" pitchFamily="2" charset="-122"/>
                        </a:rPr>
                        <a:t>18</a:t>
                      </a:r>
                      <a:endParaRPr lang="zh-CN" altLang="zh-CN" sz="1200">
                        <a:latin typeface="Times New Roman" panose="02020603050405020304" pitchFamily="18" charset="0"/>
                        <a:ea typeface="Times New Roman" panose="02020603050405020304" pitchFamily="18" charset="0"/>
                      </a:endParaRPr>
                    </a:p>
                  </a:txBody>
                  <a:tcPr marL="29269" marR="2926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200">
                          <a:solidFill>
                            <a:srgbClr val="000000"/>
                          </a:solidFill>
                          <a:latin typeface="宋体" panose="02010600030101010101" pitchFamily="2" charset="-122"/>
                        </a:rPr>
                        <a:t>QFII</a:t>
                      </a:r>
                      <a:r>
                        <a:rPr lang="zh-CN" altLang="en-US" sz="1200">
                          <a:solidFill>
                            <a:srgbClr val="000000"/>
                          </a:solidFill>
                          <a:latin typeface="Times New Roman" panose="02020603050405020304" pitchFamily="18" charset="0"/>
                        </a:rPr>
                        <a:t>机构数</a:t>
                      </a:r>
                      <a:endParaRPr lang="zh-CN" altLang="en-US" sz="1200">
                        <a:latin typeface="Times New Roman" panose="02020603050405020304" pitchFamily="18" charset="0"/>
                        <a:ea typeface="Times New Roman" panose="02020603050405020304" pitchFamily="18" charset="0"/>
                      </a:endParaRPr>
                    </a:p>
                  </a:txBody>
                  <a:tcPr marL="29269" marR="2926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en-US" sz="1200">
                          <a:solidFill>
                            <a:srgbClr val="000000"/>
                          </a:solidFill>
                          <a:latin typeface="Times New Roman" panose="02020603050405020304" pitchFamily="18" charset="0"/>
                        </a:rPr>
                        <a:t>特定时点上已取得资格的境外投资机构（</a:t>
                      </a:r>
                      <a:r>
                        <a:rPr lang="en-US" altLang="zh-CN" sz="1200">
                          <a:solidFill>
                            <a:srgbClr val="000000"/>
                          </a:solidFill>
                          <a:latin typeface="宋体" panose="02010600030101010101" pitchFamily="2" charset="-122"/>
                          <a:cs typeface="Times New Roman" panose="02020603050405020304" pitchFamily="18" charset="0"/>
                        </a:rPr>
                        <a:t>QFII</a:t>
                      </a:r>
                      <a:r>
                        <a:rPr lang="zh-CN" altLang="en-US" sz="1200">
                          <a:solidFill>
                            <a:srgbClr val="000000"/>
                          </a:solidFill>
                          <a:latin typeface="Times New Roman" panose="02020603050405020304" pitchFamily="18" charset="0"/>
                        </a:rPr>
                        <a:t>）的数量。</a:t>
                      </a:r>
                      <a:endParaRPr lang="zh-CN" altLang="en-US" sz="1200">
                        <a:latin typeface="Times New Roman" panose="02020603050405020304" pitchFamily="18" charset="0"/>
                        <a:ea typeface="Times New Roman" panose="02020603050405020304" pitchFamily="18" charset="0"/>
                      </a:endParaRPr>
                    </a:p>
                  </a:txBody>
                  <a:tcPr marL="29269" marR="2926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84150">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200">
                          <a:solidFill>
                            <a:srgbClr val="000000"/>
                          </a:solidFill>
                          <a:latin typeface="宋体" panose="02010600030101010101" pitchFamily="2" charset="-122"/>
                        </a:rPr>
                        <a:t>19</a:t>
                      </a:r>
                      <a:endParaRPr lang="zh-CN" altLang="zh-CN" sz="1200">
                        <a:latin typeface="Times New Roman" panose="02020603050405020304" pitchFamily="18" charset="0"/>
                        <a:ea typeface="Times New Roman" panose="02020603050405020304" pitchFamily="18" charset="0"/>
                      </a:endParaRPr>
                    </a:p>
                  </a:txBody>
                  <a:tcPr marL="29269" marR="2926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200">
                          <a:solidFill>
                            <a:srgbClr val="000000"/>
                          </a:solidFill>
                          <a:latin typeface="宋体" panose="02010600030101010101" pitchFamily="2" charset="-122"/>
                        </a:rPr>
                        <a:t>QFII</a:t>
                      </a:r>
                      <a:r>
                        <a:rPr lang="zh-CN" altLang="en-US" sz="1200">
                          <a:solidFill>
                            <a:srgbClr val="000000"/>
                          </a:solidFill>
                          <a:latin typeface="Times New Roman" panose="02020603050405020304" pitchFamily="18" charset="0"/>
                        </a:rPr>
                        <a:t>持仓市值</a:t>
                      </a:r>
                      <a:endParaRPr lang="zh-CN" altLang="en-US" sz="1200">
                        <a:latin typeface="Times New Roman" panose="02020603050405020304" pitchFamily="18" charset="0"/>
                        <a:ea typeface="Times New Roman" panose="02020603050405020304" pitchFamily="18" charset="0"/>
                      </a:endParaRPr>
                    </a:p>
                  </a:txBody>
                  <a:tcPr marL="29269" marR="2926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en-US" sz="1200">
                          <a:solidFill>
                            <a:srgbClr val="000000"/>
                          </a:solidFill>
                          <a:latin typeface="Times New Roman" panose="02020603050405020304" pitchFamily="18" charset="0"/>
                        </a:rPr>
                        <a:t>特定时点上</a:t>
                      </a:r>
                      <a:r>
                        <a:rPr lang="en-US" altLang="zh-CN" sz="1200">
                          <a:solidFill>
                            <a:srgbClr val="000000"/>
                          </a:solidFill>
                          <a:latin typeface="宋体" panose="02010600030101010101" pitchFamily="2" charset="-122"/>
                          <a:cs typeface="Times New Roman" panose="02020603050405020304" pitchFamily="18" charset="0"/>
                        </a:rPr>
                        <a:t>QFII</a:t>
                      </a:r>
                      <a:r>
                        <a:rPr lang="zh-CN" altLang="en-US" sz="1200">
                          <a:solidFill>
                            <a:srgbClr val="000000"/>
                          </a:solidFill>
                          <a:latin typeface="Times New Roman" panose="02020603050405020304" pitchFamily="18" charset="0"/>
                        </a:rPr>
                        <a:t>帐户的持股市值。</a:t>
                      </a:r>
                      <a:endParaRPr lang="zh-CN" altLang="en-US" sz="1200">
                        <a:latin typeface="Times New Roman" panose="02020603050405020304" pitchFamily="18" charset="0"/>
                        <a:ea typeface="Times New Roman" panose="02020603050405020304" pitchFamily="18" charset="0"/>
                      </a:endParaRPr>
                    </a:p>
                  </a:txBody>
                  <a:tcPr marL="29269" marR="2926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82563">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200">
                          <a:solidFill>
                            <a:srgbClr val="000000"/>
                          </a:solidFill>
                          <a:latin typeface="宋体" panose="02010600030101010101" pitchFamily="2" charset="-122"/>
                        </a:rPr>
                        <a:t>20</a:t>
                      </a:r>
                      <a:endParaRPr lang="zh-CN" altLang="zh-CN" sz="1200">
                        <a:latin typeface="Times New Roman" panose="02020603050405020304" pitchFamily="18" charset="0"/>
                        <a:ea typeface="Times New Roman" panose="02020603050405020304" pitchFamily="18" charset="0"/>
                      </a:endParaRPr>
                    </a:p>
                  </a:txBody>
                  <a:tcPr marL="29269" marR="2926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200">
                          <a:solidFill>
                            <a:srgbClr val="000000"/>
                          </a:solidFill>
                          <a:latin typeface="宋体" panose="02010600030101010101" pitchFamily="2" charset="-122"/>
                        </a:rPr>
                        <a:t>QFII</a:t>
                      </a:r>
                      <a:r>
                        <a:rPr lang="zh-CN" altLang="en-US" sz="1200">
                          <a:solidFill>
                            <a:srgbClr val="000000"/>
                          </a:solidFill>
                          <a:latin typeface="Times New Roman" panose="02020603050405020304" pitchFamily="18" charset="0"/>
                        </a:rPr>
                        <a:t>持股帐户数</a:t>
                      </a:r>
                      <a:endParaRPr lang="zh-CN" altLang="en-US" sz="1200">
                        <a:latin typeface="Times New Roman" panose="02020603050405020304" pitchFamily="18" charset="0"/>
                        <a:ea typeface="Times New Roman" panose="02020603050405020304" pitchFamily="18" charset="0"/>
                      </a:endParaRPr>
                    </a:p>
                  </a:txBody>
                  <a:tcPr marL="29269" marR="2926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en-US" sz="1200">
                          <a:solidFill>
                            <a:srgbClr val="000000"/>
                          </a:solidFill>
                          <a:latin typeface="Times New Roman" panose="02020603050405020304" pitchFamily="18" charset="0"/>
                        </a:rPr>
                        <a:t>特定时点上持有股票的</a:t>
                      </a:r>
                      <a:r>
                        <a:rPr lang="en-US" altLang="zh-CN" sz="1200">
                          <a:solidFill>
                            <a:srgbClr val="000000"/>
                          </a:solidFill>
                          <a:latin typeface="Times New Roman" panose="02020603050405020304" pitchFamily="18" charset="0"/>
                        </a:rPr>
                        <a:t>QFII</a:t>
                      </a:r>
                      <a:r>
                        <a:rPr lang="zh-CN" altLang="en-US" sz="1200">
                          <a:solidFill>
                            <a:srgbClr val="000000"/>
                          </a:solidFill>
                          <a:latin typeface="Times New Roman" panose="02020603050405020304" pitchFamily="18" charset="0"/>
                        </a:rPr>
                        <a:t>帐户数。</a:t>
                      </a:r>
                      <a:endParaRPr lang="zh-CN" altLang="en-US" sz="1200">
                        <a:latin typeface="Times New Roman" panose="02020603050405020304" pitchFamily="18" charset="0"/>
                        <a:ea typeface="Times New Roman" panose="02020603050405020304" pitchFamily="18" charset="0"/>
                      </a:endParaRPr>
                    </a:p>
                  </a:txBody>
                  <a:tcPr marL="29269" marR="2926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011362">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200">
                          <a:solidFill>
                            <a:srgbClr val="000000"/>
                          </a:solidFill>
                          <a:latin typeface="宋体" panose="02010600030101010101" pitchFamily="2" charset="-122"/>
                        </a:rPr>
                        <a:t>21</a:t>
                      </a:r>
                      <a:endParaRPr lang="zh-CN" altLang="zh-CN" sz="1200">
                        <a:latin typeface="Times New Roman" panose="02020603050405020304" pitchFamily="18" charset="0"/>
                        <a:ea typeface="Times New Roman" panose="02020603050405020304" pitchFamily="18" charset="0"/>
                      </a:endParaRPr>
                    </a:p>
                  </a:txBody>
                  <a:tcPr marL="29269" marR="2926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200">
                          <a:solidFill>
                            <a:srgbClr val="000000"/>
                          </a:solidFill>
                          <a:latin typeface="宋体" panose="02010600030101010101" pitchFamily="2" charset="-122"/>
                        </a:rPr>
                        <a:t>QFII</a:t>
                      </a:r>
                      <a:r>
                        <a:rPr lang="zh-CN" altLang="en-US" sz="1200">
                          <a:solidFill>
                            <a:srgbClr val="000000"/>
                          </a:solidFill>
                          <a:latin typeface="Times New Roman" panose="02020603050405020304" pitchFamily="18" charset="0"/>
                        </a:rPr>
                        <a:t>浮动盈亏总额</a:t>
                      </a:r>
                      <a:endParaRPr lang="zh-CN" altLang="en-US" sz="1200">
                        <a:latin typeface="Times New Roman" panose="02020603050405020304" pitchFamily="18" charset="0"/>
                        <a:ea typeface="Times New Roman" panose="02020603050405020304" pitchFamily="18" charset="0"/>
                      </a:endParaRPr>
                    </a:p>
                  </a:txBody>
                  <a:tcPr marL="29269" marR="2926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en-US" sz="1200">
                          <a:solidFill>
                            <a:srgbClr val="000000"/>
                          </a:solidFill>
                          <a:latin typeface="Times New Roman" panose="02020603050405020304" pitchFamily="18" charset="0"/>
                        </a:rPr>
                        <a:t>特定时期内</a:t>
                      </a:r>
                      <a:r>
                        <a:rPr lang="en-US" altLang="zh-CN" sz="1200">
                          <a:solidFill>
                            <a:srgbClr val="000000"/>
                          </a:solidFill>
                          <a:latin typeface="Times New Roman" panose="02020603050405020304" pitchFamily="18" charset="0"/>
                        </a:rPr>
                        <a:t>QFII</a:t>
                      </a:r>
                      <a:r>
                        <a:rPr lang="zh-CN" altLang="en-US" sz="1200">
                          <a:solidFill>
                            <a:srgbClr val="000000"/>
                          </a:solidFill>
                          <a:latin typeface="Times New Roman" panose="02020603050405020304" pitchFamily="18" charset="0"/>
                        </a:rPr>
                        <a:t>帐户的浮动盈亏总额。浮动盈亏的公式为：浮动盈亏</a:t>
                      </a:r>
                      <a:r>
                        <a:rPr lang="en-US" altLang="zh-CN" sz="1200">
                          <a:solidFill>
                            <a:srgbClr val="000000"/>
                          </a:solidFill>
                          <a:latin typeface="Times New Roman" panose="02020603050405020304" pitchFamily="18" charset="0"/>
                        </a:rPr>
                        <a:t>= </a:t>
                      </a:r>
                      <a:r>
                        <a:rPr lang="zh-CN" altLang="en-US" sz="1200">
                          <a:solidFill>
                            <a:srgbClr val="000000"/>
                          </a:solidFill>
                          <a:latin typeface="Times New Roman" panose="02020603050405020304" pitchFamily="18" charset="0"/>
                        </a:rPr>
                        <a:t>期末持股市值</a:t>
                      </a:r>
                      <a:r>
                        <a:rPr lang="en-US" altLang="zh-CN" sz="1200">
                          <a:solidFill>
                            <a:srgbClr val="000000"/>
                          </a:solidFill>
                          <a:latin typeface="Times New Roman" panose="02020603050405020304" pitchFamily="18" charset="0"/>
                        </a:rPr>
                        <a:t>+</a:t>
                      </a:r>
                      <a:r>
                        <a:rPr lang="zh-CN" altLang="en-US" sz="1200">
                          <a:solidFill>
                            <a:srgbClr val="000000"/>
                          </a:solidFill>
                          <a:latin typeface="Times New Roman" panose="02020603050405020304" pitchFamily="18" charset="0"/>
                        </a:rPr>
                        <a:t>本期卖出金额</a:t>
                      </a:r>
                      <a:r>
                        <a:rPr lang="en-US" altLang="zh-CN" sz="1200">
                          <a:solidFill>
                            <a:srgbClr val="000000"/>
                          </a:solidFill>
                          <a:latin typeface="Times New Roman" panose="02020603050405020304" pitchFamily="18" charset="0"/>
                        </a:rPr>
                        <a:t>+</a:t>
                      </a:r>
                      <a:r>
                        <a:rPr lang="zh-CN" altLang="en-US" sz="1200">
                          <a:solidFill>
                            <a:srgbClr val="000000"/>
                          </a:solidFill>
                          <a:latin typeface="Times New Roman" panose="02020603050405020304" pitchFamily="18" charset="0"/>
                        </a:rPr>
                        <a:t>本期资金收入</a:t>
                      </a:r>
                      <a:r>
                        <a:rPr lang="en-US" altLang="zh-CN" sz="1200">
                          <a:solidFill>
                            <a:srgbClr val="000000"/>
                          </a:solidFill>
                          <a:latin typeface="Times New Roman" panose="02020603050405020304" pitchFamily="18" charset="0"/>
                        </a:rPr>
                        <a:t>-</a:t>
                      </a:r>
                      <a:r>
                        <a:rPr lang="zh-CN" altLang="en-US" sz="1200">
                          <a:solidFill>
                            <a:srgbClr val="000000"/>
                          </a:solidFill>
                          <a:latin typeface="Times New Roman" panose="02020603050405020304" pitchFamily="18" charset="0"/>
                        </a:rPr>
                        <a:t>期初持股市值</a:t>
                      </a:r>
                      <a:r>
                        <a:rPr lang="en-US" altLang="zh-CN" sz="1200">
                          <a:solidFill>
                            <a:srgbClr val="000000"/>
                          </a:solidFill>
                          <a:latin typeface="Times New Roman" panose="02020603050405020304" pitchFamily="18" charset="0"/>
                        </a:rPr>
                        <a:t>-</a:t>
                      </a:r>
                      <a:r>
                        <a:rPr lang="zh-CN" altLang="en-US" sz="1200">
                          <a:solidFill>
                            <a:srgbClr val="000000"/>
                          </a:solidFill>
                          <a:latin typeface="Times New Roman" panose="02020603050405020304" pitchFamily="18" charset="0"/>
                        </a:rPr>
                        <a:t>本期买入金额</a:t>
                      </a:r>
                      <a:r>
                        <a:rPr lang="en-US" altLang="zh-CN" sz="1200">
                          <a:solidFill>
                            <a:srgbClr val="000000"/>
                          </a:solidFill>
                          <a:latin typeface="Times New Roman" panose="02020603050405020304" pitchFamily="18" charset="0"/>
                        </a:rPr>
                        <a:t>-</a:t>
                      </a:r>
                      <a:r>
                        <a:rPr lang="zh-CN" altLang="en-US" sz="1200">
                          <a:solidFill>
                            <a:srgbClr val="000000"/>
                          </a:solidFill>
                          <a:latin typeface="Times New Roman" panose="02020603050405020304" pitchFamily="18" charset="0"/>
                        </a:rPr>
                        <a:t>本期资金支出</a:t>
                      </a:r>
                      <a:r>
                        <a:rPr lang="en-US" altLang="zh-CN" sz="1200">
                          <a:solidFill>
                            <a:srgbClr val="000000"/>
                          </a:solidFill>
                          <a:latin typeface="Times New Roman" panose="02020603050405020304" pitchFamily="18" charset="0"/>
                        </a:rPr>
                        <a:t>-</a:t>
                      </a:r>
                      <a:r>
                        <a:rPr lang="zh-CN" altLang="en-US" sz="1200">
                          <a:solidFill>
                            <a:srgbClr val="000000"/>
                          </a:solidFill>
                          <a:latin typeface="Times New Roman" panose="02020603050405020304" pitchFamily="18" charset="0"/>
                        </a:rPr>
                        <a:t>交易成本。</a:t>
                      </a:r>
                      <a:endParaRPr lang="zh-CN" altLang="en-US" sz="1200">
                        <a:latin typeface="Times New Roman" panose="02020603050405020304" pitchFamily="18" charset="0"/>
                        <a:cs typeface="Times New Roman" panose="02020603050405020304" pitchFamily="18" charset="0"/>
                      </a:endParaRPr>
                    </a:p>
                    <a:p>
                      <a:pPr lvl="0" algn="just" eaLnBrk="1" hangingPunct="1">
                        <a:buNone/>
                      </a:pPr>
                      <a:r>
                        <a:rPr lang="zh-CN" altLang="en-US" sz="1200">
                          <a:solidFill>
                            <a:srgbClr val="000000"/>
                          </a:solidFill>
                          <a:latin typeface="Times New Roman" panose="02020603050405020304" pitchFamily="18" charset="0"/>
                        </a:rPr>
                        <a:t>其中：</a:t>
                      </a:r>
                      <a:endParaRPr lang="zh-CN" altLang="en-US" sz="1200">
                        <a:latin typeface="Times New Roman" panose="02020603050405020304" pitchFamily="18" charset="0"/>
                        <a:cs typeface="Times New Roman" panose="02020603050405020304" pitchFamily="18" charset="0"/>
                      </a:endParaRPr>
                    </a:p>
                    <a:p>
                      <a:pPr lvl="0" algn="just" eaLnBrk="1" hangingPunct="1">
                        <a:buNone/>
                      </a:pPr>
                      <a:r>
                        <a:rPr lang="zh-CN" altLang="en-US" sz="1200">
                          <a:solidFill>
                            <a:srgbClr val="000000"/>
                          </a:solidFill>
                          <a:latin typeface="Times New Roman" panose="02020603050405020304" pitchFamily="18" charset="0"/>
                        </a:rPr>
                        <a:t>（</a:t>
                      </a:r>
                      <a:r>
                        <a:rPr lang="en-US" altLang="zh-CN" sz="1200">
                          <a:solidFill>
                            <a:srgbClr val="000000"/>
                          </a:solidFill>
                          <a:latin typeface="Times New Roman" panose="02020603050405020304" pitchFamily="18" charset="0"/>
                        </a:rPr>
                        <a:t>1</a:t>
                      </a:r>
                      <a:r>
                        <a:rPr lang="zh-CN" altLang="en-US" sz="1200">
                          <a:solidFill>
                            <a:srgbClr val="000000"/>
                          </a:solidFill>
                          <a:latin typeface="Times New Roman" panose="02020603050405020304" pitchFamily="18" charset="0"/>
                        </a:rPr>
                        <a:t>）期末总市值</a:t>
                      </a:r>
                      <a:r>
                        <a:rPr lang="en-US" altLang="zh-CN" sz="1200">
                          <a:solidFill>
                            <a:srgbClr val="000000"/>
                          </a:solidFill>
                          <a:latin typeface="Times New Roman" panose="02020603050405020304" pitchFamily="18" charset="0"/>
                        </a:rPr>
                        <a:t>=</a:t>
                      </a:r>
                      <a:r>
                        <a:rPr lang="zh-CN" altLang="zh-CN" sz="1200">
                          <a:solidFill>
                            <a:srgbClr val="000000"/>
                          </a:solidFill>
                          <a:latin typeface="Times New Roman" panose="02020603050405020304" pitchFamily="18" charset="0"/>
                        </a:rPr>
                        <a:t>∑</a:t>
                      </a:r>
                      <a:r>
                        <a:rPr lang="zh-CN" altLang="en-US" sz="1200">
                          <a:solidFill>
                            <a:srgbClr val="000000"/>
                          </a:solidFill>
                          <a:latin typeface="Times New Roman" panose="02020603050405020304" pitchFamily="18" charset="0"/>
                        </a:rPr>
                        <a:t>（期末持股股数</a:t>
                      </a:r>
                      <a:r>
                        <a:rPr lang="en-US" altLang="zh-CN" sz="1200">
                          <a:solidFill>
                            <a:srgbClr val="000000"/>
                          </a:solidFill>
                          <a:latin typeface="Times New Roman" panose="02020603050405020304" pitchFamily="18" charset="0"/>
                        </a:rPr>
                        <a:t>*</a:t>
                      </a:r>
                      <a:r>
                        <a:rPr lang="zh-CN" altLang="en-US" sz="1200">
                          <a:solidFill>
                            <a:srgbClr val="000000"/>
                          </a:solidFill>
                          <a:latin typeface="Times New Roman" panose="02020603050405020304" pitchFamily="18" charset="0"/>
                        </a:rPr>
                        <a:t>期末收市价）</a:t>
                      </a:r>
                      <a:endParaRPr lang="zh-CN" altLang="en-US" sz="1200">
                        <a:latin typeface="Times New Roman" panose="02020603050405020304" pitchFamily="18" charset="0"/>
                        <a:cs typeface="Times New Roman" panose="02020603050405020304" pitchFamily="18" charset="0"/>
                      </a:endParaRPr>
                    </a:p>
                    <a:p>
                      <a:pPr lvl="0" algn="just" eaLnBrk="1" hangingPunct="1">
                        <a:buNone/>
                      </a:pPr>
                      <a:r>
                        <a:rPr lang="zh-CN" altLang="en-US" sz="1200">
                          <a:solidFill>
                            <a:srgbClr val="000000"/>
                          </a:solidFill>
                          <a:latin typeface="Times New Roman" panose="02020603050405020304" pitchFamily="18" charset="0"/>
                        </a:rPr>
                        <a:t>含暂未上市的可流通股，未上市新股以发行价计算</a:t>
                      </a:r>
                      <a:endParaRPr lang="zh-CN" altLang="en-US" sz="1200">
                        <a:latin typeface="Times New Roman" panose="02020603050405020304" pitchFamily="18" charset="0"/>
                        <a:cs typeface="Times New Roman" panose="02020603050405020304" pitchFamily="18" charset="0"/>
                      </a:endParaRPr>
                    </a:p>
                    <a:p>
                      <a:pPr lvl="0" algn="just" eaLnBrk="1" hangingPunct="1">
                        <a:buNone/>
                      </a:pPr>
                      <a:r>
                        <a:rPr lang="zh-CN" altLang="en-US" sz="1200">
                          <a:solidFill>
                            <a:srgbClr val="000000"/>
                          </a:solidFill>
                          <a:latin typeface="Times New Roman" panose="02020603050405020304" pitchFamily="18" charset="0"/>
                        </a:rPr>
                        <a:t>（</a:t>
                      </a:r>
                      <a:r>
                        <a:rPr lang="en-US" altLang="zh-CN" sz="1200">
                          <a:solidFill>
                            <a:srgbClr val="000000"/>
                          </a:solidFill>
                          <a:latin typeface="Times New Roman" panose="02020603050405020304" pitchFamily="18" charset="0"/>
                        </a:rPr>
                        <a:t>2</a:t>
                      </a:r>
                      <a:r>
                        <a:rPr lang="zh-CN" altLang="en-US" sz="1200">
                          <a:solidFill>
                            <a:srgbClr val="000000"/>
                          </a:solidFill>
                          <a:latin typeface="Times New Roman" panose="02020603050405020304" pitchFamily="18" charset="0"/>
                        </a:rPr>
                        <a:t>）期初总市值</a:t>
                      </a:r>
                      <a:r>
                        <a:rPr lang="en-US" altLang="zh-CN" sz="1200">
                          <a:solidFill>
                            <a:srgbClr val="000000"/>
                          </a:solidFill>
                          <a:latin typeface="Times New Roman" panose="02020603050405020304" pitchFamily="18" charset="0"/>
                        </a:rPr>
                        <a:t>=</a:t>
                      </a:r>
                      <a:r>
                        <a:rPr lang="zh-CN" altLang="zh-CN" sz="1200">
                          <a:solidFill>
                            <a:srgbClr val="000000"/>
                          </a:solidFill>
                          <a:latin typeface="Times New Roman" panose="02020603050405020304" pitchFamily="18" charset="0"/>
                        </a:rPr>
                        <a:t>∑</a:t>
                      </a:r>
                      <a:r>
                        <a:rPr lang="zh-CN" altLang="en-US" sz="1200">
                          <a:solidFill>
                            <a:srgbClr val="000000"/>
                          </a:solidFill>
                          <a:latin typeface="Times New Roman" panose="02020603050405020304" pitchFamily="18" charset="0"/>
                        </a:rPr>
                        <a:t>（期初持股股数</a:t>
                      </a:r>
                      <a:r>
                        <a:rPr lang="en-US" altLang="zh-CN" sz="1200">
                          <a:solidFill>
                            <a:srgbClr val="000000"/>
                          </a:solidFill>
                          <a:latin typeface="Times New Roman" panose="02020603050405020304" pitchFamily="18" charset="0"/>
                        </a:rPr>
                        <a:t>*</a:t>
                      </a:r>
                      <a:r>
                        <a:rPr lang="zh-CN" altLang="en-US" sz="1200">
                          <a:solidFill>
                            <a:srgbClr val="000000"/>
                          </a:solidFill>
                          <a:latin typeface="Times New Roman" panose="02020603050405020304" pitchFamily="18" charset="0"/>
                        </a:rPr>
                        <a:t>期初收市价）</a:t>
                      </a:r>
                      <a:endParaRPr lang="zh-CN" altLang="en-US" sz="1200">
                        <a:latin typeface="Times New Roman" panose="02020603050405020304" pitchFamily="18" charset="0"/>
                        <a:cs typeface="Times New Roman" panose="02020603050405020304" pitchFamily="18" charset="0"/>
                      </a:endParaRPr>
                    </a:p>
                    <a:p>
                      <a:pPr lvl="0" algn="just" eaLnBrk="1" hangingPunct="1">
                        <a:buNone/>
                      </a:pPr>
                      <a:r>
                        <a:rPr lang="zh-CN" altLang="en-US" sz="1200">
                          <a:solidFill>
                            <a:srgbClr val="000000"/>
                          </a:solidFill>
                          <a:latin typeface="Times New Roman" panose="02020603050405020304" pitchFamily="18" charset="0"/>
                        </a:rPr>
                        <a:t>含暂未上市的可流通股，未上市新股以发行价计算</a:t>
                      </a:r>
                      <a:endParaRPr lang="zh-CN" altLang="en-US" sz="1200">
                        <a:latin typeface="Times New Roman" panose="02020603050405020304" pitchFamily="18" charset="0"/>
                        <a:cs typeface="Times New Roman" panose="02020603050405020304" pitchFamily="18" charset="0"/>
                      </a:endParaRPr>
                    </a:p>
                    <a:p>
                      <a:pPr lvl="0" algn="just" eaLnBrk="1" hangingPunct="1">
                        <a:buNone/>
                      </a:pPr>
                      <a:r>
                        <a:rPr lang="zh-CN" altLang="en-US" sz="1200">
                          <a:solidFill>
                            <a:srgbClr val="000000"/>
                          </a:solidFill>
                          <a:latin typeface="Times New Roman" panose="02020603050405020304" pitchFamily="18" charset="0"/>
                        </a:rPr>
                        <a:t>（</a:t>
                      </a:r>
                      <a:r>
                        <a:rPr lang="en-US" altLang="zh-CN" sz="1200">
                          <a:solidFill>
                            <a:srgbClr val="000000"/>
                          </a:solidFill>
                          <a:latin typeface="Times New Roman" panose="02020603050405020304" pitchFamily="18" charset="0"/>
                        </a:rPr>
                        <a:t>3</a:t>
                      </a:r>
                      <a:r>
                        <a:rPr lang="zh-CN" altLang="en-US" sz="1200">
                          <a:solidFill>
                            <a:srgbClr val="000000"/>
                          </a:solidFill>
                          <a:latin typeface="Times New Roman" panose="02020603050405020304" pitchFamily="18" charset="0"/>
                        </a:rPr>
                        <a:t>）本期卖出金额</a:t>
                      </a:r>
                      <a:r>
                        <a:rPr lang="en-US" altLang="zh-CN" sz="1200">
                          <a:solidFill>
                            <a:srgbClr val="000000"/>
                          </a:solidFill>
                          <a:latin typeface="Times New Roman" panose="02020603050405020304" pitchFamily="18" charset="0"/>
                        </a:rPr>
                        <a:t>=</a:t>
                      </a:r>
                      <a:r>
                        <a:rPr lang="zh-CN" altLang="zh-CN" sz="1200">
                          <a:solidFill>
                            <a:srgbClr val="000000"/>
                          </a:solidFill>
                          <a:latin typeface="Times New Roman" panose="02020603050405020304" pitchFamily="18" charset="0"/>
                        </a:rPr>
                        <a:t>∑</a:t>
                      </a:r>
                      <a:r>
                        <a:rPr lang="zh-CN" altLang="en-US" sz="1200">
                          <a:solidFill>
                            <a:srgbClr val="000000"/>
                          </a:solidFill>
                          <a:latin typeface="Times New Roman" panose="02020603050405020304" pitchFamily="18" charset="0"/>
                        </a:rPr>
                        <a:t>本期投资者卖出股票数量</a:t>
                      </a:r>
                      <a:r>
                        <a:rPr lang="en-US" altLang="zh-CN" sz="1200">
                          <a:solidFill>
                            <a:srgbClr val="000000"/>
                          </a:solidFill>
                          <a:latin typeface="Times New Roman" panose="02020603050405020304" pitchFamily="18" charset="0"/>
                        </a:rPr>
                        <a:t>*</a:t>
                      </a:r>
                      <a:r>
                        <a:rPr lang="zh-CN" altLang="en-US" sz="1200">
                          <a:solidFill>
                            <a:srgbClr val="000000"/>
                          </a:solidFill>
                          <a:latin typeface="Times New Roman" panose="02020603050405020304" pitchFamily="18" charset="0"/>
                        </a:rPr>
                        <a:t>卖出价格</a:t>
                      </a:r>
                      <a:endParaRPr lang="zh-CN" altLang="en-US" sz="1200">
                        <a:latin typeface="Times New Roman" panose="02020603050405020304" pitchFamily="18" charset="0"/>
                        <a:cs typeface="Times New Roman" panose="02020603050405020304" pitchFamily="18" charset="0"/>
                      </a:endParaRPr>
                    </a:p>
                    <a:p>
                      <a:pPr lvl="0" algn="just" eaLnBrk="1" hangingPunct="1">
                        <a:buNone/>
                      </a:pPr>
                      <a:r>
                        <a:rPr lang="zh-CN" altLang="en-US" sz="1200">
                          <a:solidFill>
                            <a:srgbClr val="000000"/>
                          </a:solidFill>
                          <a:latin typeface="Times New Roman" panose="02020603050405020304" pitchFamily="18" charset="0"/>
                        </a:rPr>
                        <a:t>（</a:t>
                      </a:r>
                      <a:r>
                        <a:rPr lang="en-US" altLang="zh-CN" sz="1200">
                          <a:solidFill>
                            <a:srgbClr val="000000"/>
                          </a:solidFill>
                          <a:latin typeface="Times New Roman" panose="02020603050405020304" pitchFamily="18" charset="0"/>
                        </a:rPr>
                        <a:t>4</a:t>
                      </a:r>
                      <a:r>
                        <a:rPr lang="zh-CN" altLang="en-US" sz="1200">
                          <a:solidFill>
                            <a:srgbClr val="000000"/>
                          </a:solidFill>
                          <a:latin typeface="Times New Roman" panose="02020603050405020304" pitchFamily="18" charset="0"/>
                        </a:rPr>
                        <a:t>）本期买入金额</a:t>
                      </a:r>
                      <a:r>
                        <a:rPr lang="en-US" altLang="zh-CN" sz="1200">
                          <a:solidFill>
                            <a:srgbClr val="000000"/>
                          </a:solidFill>
                          <a:latin typeface="Times New Roman" panose="02020603050405020304" pitchFamily="18" charset="0"/>
                        </a:rPr>
                        <a:t>=</a:t>
                      </a:r>
                      <a:r>
                        <a:rPr lang="zh-CN" altLang="zh-CN" sz="1200">
                          <a:solidFill>
                            <a:srgbClr val="000000"/>
                          </a:solidFill>
                          <a:latin typeface="Times New Roman" panose="02020603050405020304" pitchFamily="18" charset="0"/>
                        </a:rPr>
                        <a:t>∑</a:t>
                      </a:r>
                      <a:r>
                        <a:rPr lang="zh-CN" altLang="en-US" sz="1200">
                          <a:solidFill>
                            <a:srgbClr val="000000"/>
                          </a:solidFill>
                          <a:latin typeface="Times New Roman" panose="02020603050405020304" pitchFamily="18" charset="0"/>
                        </a:rPr>
                        <a:t>本期投资者买入股票数量</a:t>
                      </a:r>
                      <a:r>
                        <a:rPr lang="en-US" altLang="zh-CN" sz="1200">
                          <a:solidFill>
                            <a:srgbClr val="000000"/>
                          </a:solidFill>
                          <a:latin typeface="Times New Roman" panose="02020603050405020304" pitchFamily="18" charset="0"/>
                        </a:rPr>
                        <a:t>*</a:t>
                      </a:r>
                      <a:r>
                        <a:rPr lang="zh-CN" altLang="en-US" sz="1200">
                          <a:solidFill>
                            <a:srgbClr val="000000"/>
                          </a:solidFill>
                          <a:latin typeface="Times New Roman" panose="02020603050405020304" pitchFamily="18" charset="0"/>
                        </a:rPr>
                        <a:t>买入价格</a:t>
                      </a:r>
                      <a:endParaRPr lang="zh-CN" altLang="en-US" sz="1200">
                        <a:latin typeface="Times New Roman" panose="02020603050405020304" pitchFamily="18" charset="0"/>
                        <a:cs typeface="Times New Roman" panose="02020603050405020304" pitchFamily="18" charset="0"/>
                      </a:endParaRPr>
                    </a:p>
                    <a:p>
                      <a:pPr lvl="0" algn="just" eaLnBrk="1" hangingPunct="1">
                        <a:buNone/>
                      </a:pPr>
                      <a:r>
                        <a:rPr lang="zh-CN" altLang="en-US" sz="1200">
                          <a:solidFill>
                            <a:srgbClr val="000000"/>
                          </a:solidFill>
                          <a:latin typeface="Times New Roman" panose="02020603050405020304" pitchFamily="18" charset="0"/>
                        </a:rPr>
                        <a:t>（</a:t>
                      </a:r>
                      <a:r>
                        <a:rPr lang="en-US" altLang="zh-CN" sz="1200">
                          <a:solidFill>
                            <a:srgbClr val="000000"/>
                          </a:solidFill>
                          <a:latin typeface="Times New Roman" panose="02020603050405020304" pitchFamily="18" charset="0"/>
                        </a:rPr>
                        <a:t>5</a:t>
                      </a:r>
                      <a:r>
                        <a:rPr lang="zh-CN" altLang="en-US" sz="1200">
                          <a:solidFill>
                            <a:srgbClr val="000000"/>
                          </a:solidFill>
                          <a:latin typeface="Times New Roman" panose="02020603050405020304" pitchFamily="18" charset="0"/>
                        </a:rPr>
                        <a:t>）交易成本</a:t>
                      </a:r>
                      <a:r>
                        <a:rPr lang="en-US" altLang="zh-CN" sz="1200">
                          <a:solidFill>
                            <a:srgbClr val="000000"/>
                          </a:solidFill>
                          <a:latin typeface="Times New Roman" panose="02020603050405020304" pitchFamily="18" charset="0"/>
                        </a:rPr>
                        <a:t>=</a:t>
                      </a:r>
                      <a:r>
                        <a:rPr lang="zh-CN" altLang="en-US" sz="1200">
                          <a:solidFill>
                            <a:srgbClr val="000000"/>
                          </a:solidFill>
                          <a:latin typeface="Times New Roman" panose="02020603050405020304" pitchFamily="18" charset="0"/>
                        </a:rPr>
                        <a:t>本期总交易金</a:t>
                      </a:r>
                      <a:endParaRPr lang="zh-CN" altLang="en-US" sz="1200">
                        <a:latin typeface="Times New Roman" panose="02020603050405020304" pitchFamily="18" charset="0"/>
                        <a:ea typeface="Times New Roman" panose="02020603050405020304" pitchFamily="18" charset="0"/>
                      </a:endParaRPr>
                    </a:p>
                  </a:txBody>
                  <a:tcPr marL="29269" marR="2926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84150">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200">
                          <a:solidFill>
                            <a:srgbClr val="000000"/>
                          </a:solidFill>
                          <a:latin typeface="宋体" panose="02010600030101010101" pitchFamily="2" charset="-122"/>
                          <a:cs typeface="Times New Roman" panose="02020603050405020304" pitchFamily="18" charset="0"/>
                        </a:rPr>
                        <a:t>22</a:t>
                      </a:r>
                      <a:endParaRPr lang="zh-CN" altLang="zh-CN" sz="1200">
                        <a:latin typeface="Times New Roman" panose="02020603050405020304" pitchFamily="18" charset="0"/>
                        <a:ea typeface="Times New Roman" panose="02020603050405020304" pitchFamily="18" charset="0"/>
                      </a:endParaRPr>
                    </a:p>
                  </a:txBody>
                  <a:tcPr marL="29269" marR="2926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200">
                          <a:solidFill>
                            <a:srgbClr val="000000"/>
                          </a:solidFill>
                          <a:latin typeface="宋体" panose="02010600030101010101" pitchFamily="2" charset="-122"/>
                          <a:cs typeface="Times New Roman" panose="02020603050405020304" pitchFamily="18" charset="0"/>
                        </a:rPr>
                        <a:t>QFII</a:t>
                      </a:r>
                      <a:r>
                        <a:rPr lang="zh-CN" altLang="en-US" sz="1200">
                          <a:solidFill>
                            <a:srgbClr val="000000"/>
                          </a:solidFill>
                          <a:latin typeface="Times New Roman" panose="02020603050405020304" pitchFamily="18" charset="0"/>
                          <a:cs typeface="Times New Roman" panose="02020603050405020304" pitchFamily="18" charset="0"/>
                        </a:rPr>
                        <a:t>交易帐户数</a:t>
                      </a:r>
                      <a:endParaRPr lang="zh-CN" altLang="en-US" sz="1200">
                        <a:latin typeface="Times New Roman" panose="02020603050405020304" pitchFamily="18" charset="0"/>
                        <a:ea typeface="Times New Roman" panose="02020603050405020304" pitchFamily="18" charset="0"/>
                      </a:endParaRPr>
                    </a:p>
                  </a:txBody>
                  <a:tcPr marL="29269" marR="2926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en-US" sz="1200">
                          <a:solidFill>
                            <a:srgbClr val="000000"/>
                          </a:solidFill>
                          <a:latin typeface="Times New Roman" panose="02020603050405020304" pitchFamily="18" charset="0"/>
                        </a:rPr>
                        <a:t>特定时期内进行了证券交易的</a:t>
                      </a:r>
                      <a:r>
                        <a:rPr lang="en-US" altLang="zh-CN" sz="1200">
                          <a:solidFill>
                            <a:srgbClr val="000000"/>
                          </a:solidFill>
                          <a:latin typeface="Times New Roman" panose="02020603050405020304" pitchFamily="18" charset="0"/>
                        </a:rPr>
                        <a:t>QFII</a:t>
                      </a:r>
                      <a:r>
                        <a:rPr lang="zh-CN" altLang="en-US" sz="1200">
                          <a:solidFill>
                            <a:srgbClr val="000000"/>
                          </a:solidFill>
                          <a:latin typeface="Times New Roman" panose="02020603050405020304" pitchFamily="18" charset="0"/>
                        </a:rPr>
                        <a:t>帐户数量</a:t>
                      </a:r>
                      <a:endParaRPr lang="zh-CN" altLang="en-US" sz="1200">
                        <a:latin typeface="Times New Roman" panose="02020603050405020304" pitchFamily="18" charset="0"/>
                        <a:ea typeface="Times New Roman" panose="02020603050405020304" pitchFamily="18" charset="0"/>
                      </a:endParaRPr>
                    </a:p>
                  </a:txBody>
                  <a:tcPr marL="29269" marR="2926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82563">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200">
                          <a:solidFill>
                            <a:srgbClr val="000000"/>
                          </a:solidFill>
                          <a:latin typeface="宋体" panose="02010600030101010101" pitchFamily="2" charset="-122"/>
                        </a:rPr>
                        <a:t>23</a:t>
                      </a:r>
                      <a:endParaRPr lang="zh-CN" altLang="zh-CN" sz="1200">
                        <a:latin typeface="Times New Roman" panose="02020603050405020304" pitchFamily="18" charset="0"/>
                        <a:ea typeface="Times New Roman" panose="02020603050405020304" pitchFamily="18" charset="0"/>
                      </a:endParaRPr>
                    </a:p>
                  </a:txBody>
                  <a:tcPr marL="29269" marR="2926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200">
                          <a:solidFill>
                            <a:srgbClr val="000000"/>
                          </a:solidFill>
                          <a:latin typeface="宋体" panose="02010600030101010101" pitchFamily="2" charset="-122"/>
                        </a:rPr>
                        <a:t>QFII</a:t>
                      </a:r>
                      <a:r>
                        <a:rPr lang="zh-CN" altLang="en-US" sz="1200">
                          <a:solidFill>
                            <a:srgbClr val="000000"/>
                          </a:solidFill>
                          <a:latin typeface="Times New Roman" panose="02020603050405020304" pitchFamily="18" charset="0"/>
                        </a:rPr>
                        <a:t>资金规模</a:t>
                      </a:r>
                      <a:endParaRPr lang="zh-CN" altLang="en-US" sz="1200">
                        <a:latin typeface="Times New Roman" panose="02020603050405020304" pitchFamily="18" charset="0"/>
                        <a:ea typeface="Times New Roman" panose="02020603050405020304" pitchFamily="18" charset="0"/>
                      </a:endParaRPr>
                    </a:p>
                  </a:txBody>
                  <a:tcPr marL="29269" marR="2926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en-US" sz="1200">
                          <a:solidFill>
                            <a:srgbClr val="000000"/>
                          </a:solidFill>
                          <a:latin typeface="Times New Roman" panose="02020603050405020304" pitchFamily="18" charset="0"/>
                        </a:rPr>
                        <a:t>特定时点上已转入</a:t>
                      </a:r>
                      <a:r>
                        <a:rPr lang="en-US" altLang="zh-CN" sz="1200">
                          <a:solidFill>
                            <a:srgbClr val="000000"/>
                          </a:solidFill>
                          <a:latin typeface="Times New Roman" panose="02020603050405020304" pitchFamily="18" charset="0"/>
                        </a:rPr>
                        <a:t>QFII</a:t>
                      </a:r>
                      <a:r>
                        <a:rPr lang="zh-CN" altLang="en-US" sz="1200">
                          <a:solidFill>
                            <a:srgbClr val="000000"/>
                          </a:solidFill>
                          <a:latin typeface="Times New Roman" panose="02020603050405020304" pitchFamily="18" charset="0"/>
                        </a:rPr>
                        <a:t>帐户上的累计资金量</a:t>
                      </a:r>
                      <a:endParaRPr lang="zh-CN" altLang="en-US" sz="1200">
                        <a:latin typeface="Times New Roman" panose="02020603050405020304" pitchFamily="18" charset="0"/>
                        <a:ea typeface="Times New Roman" panose="02020603050405020304" pitchFamily="18" charset="0"/>
                      </a:endParaRPr>
                    </a:p>
                  </a:txBody>
                  <a:tcPr marL="29269" marR="2926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66712">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200">
                          <a:solidFill>
                            <a:srgbClr val="000000"/>
                          </a:solidFill>
                          <a:latin typeface="宋体" panose="02010600030101010101" pitchFamily="2" charset="-122"/>
                        </a:rPr>
                        <a:t>24</a:t>
                      </a:r>
                      <a:endParaRPr lang="zh-CN" altLang="zh-CN" sz="1200">
                        <a:latin typeface="Times New Roman" panose="02020603050405020304" pitchFamily="18" charset="0"/>
                        <a:ea typeface="Times New Roman" panose="02020603050405020304" pitchFamily="18" charset="0"/>
                      </a:endParaRPr>
                    </a:p>
                  </a:txBody>
                  <a:tcPr marL="29269" marR="2926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en-US" sz="1200">
                          <a:solidFill>
                            <a:srgbClr val="000000"/>
                          </a:solidFill>
                          <a:latin typeface="Times New Roman" panose="02020603050405020304" pitchFamily="18" charset="0"/>
                        </a:rPr>
                        <a:t>单位帐户平均持有封闭式基金市值（数量）</a:t>
                      </a:r>
                      <a:endParaRPr lang="zh-CN" altLang="en-US" sz="1200">
                        <a:latin typeface="Times New Roman" panose="02020603050405020304" pitchFamily="18" charset="0"/>
                        <a:ea typeface="Times New Roman" panose="02020603050405020304" pitchFamily="18" charset="0"/>
                      </a:endParaRPr>
                    </a:p>
                  </a:txBody>
                  <a:tcPr marL="29269" marR="2926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en-US" sz="1200">
                          <a:solidFill>
                            <a:srgbClr val="000000"/>
                          </a:solidFill>
                          <a:latin typeface="Times New Roman" panose="02020603050405020304" pitchFamily="18" charset="0"/>
                        </a:rPr>
                        <a:t>封闭式基金总市值（数量）与持有封闭式基金的帐户数量的比值。</a:t>
                      </a:r>
                      <a:endParaRPr lang="zh-CN" altLang="en-US" sz="1200">
                        <a:latin typeface="Times New Roman" panose="02020603050405020304" pitchFamily="18" charset="0"/>
                        <a:ea typeface="Times New Roman" panose="02020603050405020304" pitchFamily="18" charset="0"/>
                      </a:endParaRPr>
                    </a:p>
                  </a:txBody>
                  <a:tcPr marL="29269" marR="2926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82563">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200">
                          <a:solidFill>
                            <a:srgbClr val="000000"/>
                          </a:solidFill>
                          <a:latin typeface="宋体" panose="02010600030101010101" pitchFamily="2" charset="-122"/>
                        </a:rPr>
                        <a:t>25</a:t>
                      </a:r>
                      <a:endParaRPr lang="zh-CN" altLang="zh-CN" sz="1200">
                        <a:latin typeface="Times New Roman" panose="02020603050405020304" pitchFamily="18" charset="0"/>
                        <a:ea typeface="Times New Roman" panose="02020603050405020304" pitchFamily="18" charset="0"/>
                      </a:endParaRPr>
                    </a:p>
                  </a:txBody>
                  <a:tcPr marL="29269" marR="2926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en-US" sz="1200">
                          <a:solidFill>
                            <a:srgbClr val="000000"/>
                          </a:solidFill>
                          <a:latin typeface="Times New Roman" panose="02020603050405020304" pitchFamily="18" charset="0"/>
                        </a:rPr>
                        <a:t>投资基金平均交易天数</a:t>
                      </a:r>
                      <a:endParaRPr lang="zh-CN" altLang="en-US" sz="1200">
                        <a:latin typeface="Times New Roman" panose="02020603050405020304" pitchFamily="18" charset="0"/>
                        <a:ea typeface="Times New Roman" panose="02020603050405020304" pitchFamily="18" charset="0"/>
                      </a:endParaRPr>
                    </a:p>
                  </a:txBody>
                  <a:tcPr marL="29269" marR="2926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en-US" sz="1200">
                          <a:solidFill>
                            <a:srgbClr val="000000"/>
                          </a:solidFill>
                          <a:latin typeface="Times New Roman" panose="02020603050405020304" pitchFamily="18" charset="0"/>
                        </a:rPr>
                        <a:t>特定时期内投资基金帐户进行证券交易的平均天数。</a:t>
                      </a:r>
                      <a:endParaRPr lang="zh-CN" altLang="en-US" sz="1200">
                        <a:latin typeface="Times New Roman" panose="02020603050405020304" pitchFamily="18" charset="0"/>
                        <a:ea typeface="Times New Roman" panose="02020603050405020304" pitchFamily="18" charset="0"/>
                      </a:endParaRPr>
                    </a:p>
                  </a:txBody>
                  <a:tcPr marL="29269" marR="2926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bl>
          </a:graphicData>
        </a:graphic>
      </p:graphicFrame>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7761" name="Rectangle 2"/>
          <p:cNvSpPr/>
          <p:nvPr>
            <p:ph type="title"/>
          </p:nvPr>
        </p:nvSpPr>
        <p:spPr/>
        <p:txBody>
          <a:bodyPr vert="horz" wrap="square" lIns="91440" tIns="45720" rIns="91440" bIns="45720" anchor="b"/>
          <a:p>
            <a:r>
              <a:rPr lang="zh-CN" altLang="zh-CN"/>
              <a:t>四、证券公司</a:t>
            </a:r>
            <a:endParaRPr lang="zh-CN" altLang="zh-CN"/>
          </a:p>
        </p:txBody>
      </p:sp>
      <p:sp>
        <p:nvSpPr>
          <p:cNvPr id="117762" name="Rectangle 3"/>
          <p:cNvSpPr/>
          <p:nvPr>
            <p:ph idx="1"/>
          </p:nvPr>
        </p:nvSpPr>
        <p:spPr/>
        <p:txBody>
          <a:bodyPr vert="horz" wrap="square" lIns="91440" tIns="45720" rIns="91440" bIns="45720" anchor="t"/>
          <a:p>
            <a:r>
              <a:rPr lang="zh-CN" altLang="zh-CN"/>
              <a:t>（一）证券公司的功能</a:t>
            </a:r>
            <a:endParaRPr lang="en-US" altLang="zh-CN"/>
          </a:p>
          <a:p>
            <a:pPr lvl="1"/>
            <a:r>
              <a:rPr lang="en-US" altLang="zh-CN" sz="1800"/>
              <a:t>1.</a:t>
            </a:r>
            <a:r>
              <a:rPr lang="zh-CN" altLang="zh-CN" sz="1800"/>
              <a:t>媒介资金供需</a:t>
            </a:r>
            <a:endParaRPr lang="zh-CN" altLang="zh-CN" sz="1800"/>
          </a:p>
          <a:p>
            <a:pPr lvl="1"/>
            <a:r>
              <a:rPr lang="en-US" altLang="zh-CN" sz="1800"/>
              <a:t>2.</a:t>
            </a:r>
            <a:r>
              <a:rPr lang="zh-CN" altLang="zh-CN" sz="1800"/>
              <a:t>构造证券市场。</a:t>
            </a:r>
            <a:endParaRPr lang="zh-CN" altLang="zh-CN" sz="1800"/>
          </a:p>
          <a:p>
            <a:pPr lvl="1"/>
            <a:r>
              <a:rPr lang="en-US" altLang="zh-CN" sz="1800"/>
              <a:t>3.</a:t>
            </a:r>
            <a:r>
              <a:rPr lang="zh-CN" altLang="zh-CN" sz="1800"/>
              <a:t>优化资源配置</a:t>
            </a:r>
            <a:endParaRPr lang="zh-CN" altLang="zh-CN" sz="1800"/>
          </a:p>
          <a:p>
            <a:pPr lvl="1"/>
            <a:r>
              <a:rPr lang="en-US" altLang="zh-CN" sz="1800"/>
              <a:t>4.</a:t>
            </a:r>
            <a:r>
              <a:rPr lang="zh-CN" altLang="zh-CN" sz="1800"/>
              <a:t>促进产业集中</a:t>
            </a:r>
            <a:endParaRPr lang="zh-CN" altLang="zh-CN" sz="1800"/>
          </a:p>
          <a:p>
            <a:r>
              <a:rPr lang="zh-CN" altLang="zh-CN"/>
              <a:t>（二）证券公司的类型</a:t>
            </a:r>
            <a:endParaRPr lang="zh-CN" altLang="zh-CN"/>
          </a:p>
          <a:p>
            <a:r>
              <a:rPr lang="zh-CN" altLang="zh-CN"/>
              <a:t>（三）证券公司的主要业务</a:t>
            </a:r>
            <a:endParaRPr lang="zh-CN" altLang="zh-CN"/>
          </a:p>
          <a:p>
            <a:r>
              <a:rPr lang="zh-CN" altLang="zh-CN"/>
              <a:t>（四）证券公司统计指标体系</a:t>
            </a:r>
            <a:endParaRPr lang="zh-CN" altLang="zh-CN"/>
          </a:p>
        </p:txBody>
      </p:sp>
      <p:sp>
        <p:nvSpPr>
          <p:cNvPr id="117763"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8785" name="Rectangle 2"/>
          <p:cNvSpPr/>
          <p:nvPr>
            <p:ph type="title"/>
          </p:nvPr>
        </p:nvSpPr>
        <p:spPr/>
        <p:txBody>
          <a:bodyPr vert="horz" wrap="square" lIns="91440" tIns="45720" rIns="91440" bIns="45720" anchor="b"/>
          <a:p>
            <a:endParaRPr lang="zh-CN" altLang="zh-CN" sz="2900"/>
          </a:p>
        </p:txBody>
      </p:sp>
      <p:sp>
        <p:nvSpPr>
          <p:cNvPr id="118786" name="Rectangle 3"/>
          <p:cNvSpPr/>
          <p:nvPr>
            <p:ph idx="1"/>
          </p:nvPr>
        </p:nvSpPr>
        <p:spPr/>
        <p:txBody>
          <a:bodyPr vert="horz" wrap="square" lIns="91440" tIns="45720" rIns="91440" bIns="45720" anchor="t"/>
          <a:p>
            <a:r>
              <a:rPr lang="zh-CN" altLang="zh-CN" sz="2400"/>
              <a:t>（二）证券公司的类型</a:t>
            </a:r>
            <a:endParaRPr lang="en-US" altLang="zh-CN" sz="2400"/>
          </a:p>
          <a:p>
            <a:pPr lvl="1"/>
            <a:r>
              <a:rPr lang="zh-CN" altLang="zh-CN" sz="2000"/>
              <a:t>为了方便对证券市场的监督管理，根据《证券法》将我国的证券公司分为综合类证券公司和经纪类证券公司。综合类证券公司经营的业务范围包括：证券经纪业务、证券自营业务、证券承销业务、证券投资咨询业务以及经证券监管机构核定的其它证券业务。经纪类证券公司只允许专门经营证券经纪业务。</a:t>
            </a:r>
            <a:endParaRPr lang="zh-CN" altLang="zh-CN" sz="2000"/>
          </a:p>
          <a:p>
            <a:endParaRPr lang="zh-CN" altLang="zh-CN" sz="2400"/>
          </a:p>
        </p:txBody>
      </p:sp>
      <p:sp>
        <p:nvSpPr>
          <p:cNvPr id="118787"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9809" name="Rectangle 2"/>
          <p:cNvSpPr/>
          <p:nvPr>
            <p:ph type="title"/>
          </p:nvPr>
        </p:nvSpPr>
        <p:spPr/>
        <p:txBody>
          <a:bodyPr vert="horz" wrap="square" lIns="91440" tIns="45720" rIns="91440" bIns="45720" anchor="b"/>
          <a:p>
            <a:endParaRPr lang="zh-CN" altLang="zh-CN" sz="2900"/>
          </a:p>
        </p:txBody>
      </p:sp>
      <p:sp>
        <p:nvSpPr>
          <p:cNvPr id="119810" name="Rectangle 3"/>
          <p:cNvSpPr/>
          <p:nvPr>
            <p:ph idx="1"/>
          </p:nvPr>
        </p:nvSpPr>
        <p:spPr>
          <a:xfrm>
            <a:off x="1370013" y="1557338"/>
            <a:ext cx="7313612" cy="4114800"/>
          </a:xfrm>
        </p:spPr>
        <p:txBody>
          <a:bodyPr vert="horz" wrap="square" lIns="91440" tIns="45720" rIns="91440" bIns="45720" anchor="t"/>
          <a:p>
            <a:r>
              <a:rPr lang="zh-CN" altLang="zh-CN" sz="2000"/>
              <a:t>（三）证券公司的主要业务</a:t>
            </a:r>
            <a:endParaRPr lang="en-US" altLang="zh-CN" sz="2000"/>
          </a:p>
          <a:p>
            <a:pPr lvl="1"/>
            <a:r>
              <a:rPr lang="en-US" altLang="zh-CN" sz="1600"/>
              <a:t>1.</a:t>
            </a:r>
            <a:r>
              <a:rPr lang="zh-CN" altLang="zh-CN" sz="1600"/>
              <a:t>承销</a:t>
            </a:r>
            <a:endParaRPr lang="zh-CN" altLang="zh-CN" sz="1600"/>
          </a:p>
          <a:p>
            <a:pPr lvl="1"/>
            <a:r>
              <a:rPr lang="en-US" altLang="zh-CN" sz="1600"/>
              <a:t>2.</a:t>
            </a:r>
            <a:r>
              <a:rPr lang="zh-CN" altLang="zh-CN" sz="1600"/>
              <a:t>经纪</a:t>
            </a:r>
            <a:endParaRPr lang="zh-CN" altLang="zh-CN" sz="1600"/>
          </a:p>
          <a:p>
            <a:pPr lvl="1"/>
            <a:r>
              <a:rPr lang="en-US" altLang="zh-CN" sz="1600"/>
              <a:t>3.</a:t>
            </a:r>
            <a:r>
              <a:rPr lang="zh-CN" altLang="zh-CN" sz="1600"/>
              <a:t>自营</a:t>
            </a:r>
            <a:endParaRPr lang="en-US" altLang="zh-CN" sz="1600"/>
          </a:p>
          <a:p>
            <a:pPr lvl="1"/>
            <a:r>
              <a:rPr lang="en-US" altLang="zh-CN" sz="1600"/>
              <a:t>4.</a:t>
            </a:r>
            <a:r>
              <a:rPr lang="zh-CN" altLang="zh-CN" sz="1600"/>
              <a:t>投资咨询</a:t>
            </a:r>
            <a:endParaRPr lang="zh-CN" altLang="zh-CN" sz="1600"/>
          </a:p>
          <a:p>
            <a:pPr lvl="1"/>
            <a:r>
              <a:rPr lang="en-US" altLang="zh-CN" sz="1600"/>
              <a:t>5.</a:t>
            </a:r>
            <a:r>
              <a:rPr lang="zh-CN" altLang="zh-CN" sz="1600"/>
              <a:t>企业购并业务</a:t>
            </a:r>
            <a:endParaRPr lang="zh-CN" altLang="zh-CN" sz="1600"/>
          </a:p>
          <a:p>
            <a:pPr lvl="1"/>
            <a:r>
              <a:rPr lang="en-US" altLang="zh-CN" sz="1600"/>
              <a:t>6</a:t>
            </a:r>
            <a:r>
              <a:rPr lang="zh-CN" altLang="zh-CN" sz="1600"/>
              <a:t>．资产管理</a:t>
            </a:r>
            <a:endParaRPr lang="zh-CN" altLang="zh-CN" sz="1600"/>
          </a:p>
          <a:p>
            <a:pPr lvl="1"/>
            <a:r>
              <a:rPr lang="en-US" altLang="zh-CN" sz="1600"/>
              <a:t>7</a:t>
            </a:r>
            <a:r>
              <a:rPr lang="zh-CN" altLang="zh-CN" sz="1600"/>
              <a:t>．其它业务</a:t>
            </a:r>
            <a:endParaRPr lang="zh-CN" altLang="zh-CN" sz="1600"/>
          </a:p>
          <a:p>
            <a:endParaRPr lang="zh-CN" altLang="zh-CN" sz="2000"/>
          </a:p>
        </p:txBody>
      </p:sp>
      <p:sp>
        <p:nvSpPr>
          <p:cNvPr id="119811"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0833" name="Rectangle 2"/>
          <p:cNvSpPr/>
          <p:nvPr>
            <p:ph type="title"/>
          </p:nvPr>
        </p:nvSpPr>
        <p:spPr/>
        <p:txBody>
          <a:bodyPr vert="horz" wrap="square" lIns="91440" tIns="45720" rIns="91440" bIns="45720" anchor="b"/>
          <a:p>
            <a:endParaRPr lang="zh-CN" altLang="zh-CN" sz="2900"/>
          </a:p>
        </p:txBody>
      </p:sp>
      <p:sp>
        <p:nvSpPr>
          <p:cNvPr id="120834" name="Rectangle 3"/>
          <p:cNvSpPr/>
          <p:nvPr>
            <p:ph idx="1"/>
          </p:nvPr>
        </p:nvSpPr>
        <p:spPr>
          <a:xfrm>
            <a:off x="1370013" y="1628775"/>
            <a:ext cx="7313612" cy="4114800"/>
          </a:xfrm>
        </p:spPr>
        <p:txBody>
          <a:bodyPr vert="horz" wrap="square" lIns="91440" tIns="45720" rIns="91440" bIns="45720" anchor="t"/>
          <a:p>
            <a:r>
              <a:rPr lang="zh-CN" altLang="zh-CN" sz="2000"/>
              <a:t>（四）证券公司统计指标体系</a:t>
            </a:r>
            <a:endParaRPr lang="en-US" altLang="zh-CN" sz="2000"/>
          </a:p>
          <a:p>
            <a:pPr lvl="1"/>
            <a:r>
              <a:rPr lang="zh-CN" altLang="zh-CN" sz="1800"/>
              <a:t>证券公司统计指标体系包括财务评价统计指标体系、经营管理指标体系、成长指标体系、声誉指标体系、证券公司的风险统计指标体系等。下面重点介绍指标体系。如表</a:t>
            </a:r>
            <a:r>
              <a:rPr lang="en-US" altLang="zh-CN" sz="1800">
                <a:solidFill>
                  <a:srgbClr val="FF0000"/>
                </a:solidFill>
              </a:rPr>
              <a:t>7-32</a:t>
            </a:r>
            <a:r>
              <a:rPr lang="zh-CN" altLang="zh-CN" sz="1800">
                <a:solidFill>
                  <a:srgbClr val="FF0000"/>
                </a:solidFill>
              </a:rPr>
              <a:t>～表</a:t>
            </a:r>
            <a:r>
              <a:rPr lang="en-US" altLang="zh-CN" sz="1800">
                <a:solidFill>
                  <a:srgbClr val="FF0000"/>
                </a:solidFill>
              </a:rPr>
              <a:t>7-35</a:t>
            </a:r>
            <a:r>
              <a:rPr lang="zh-CN" altLang="zh-CN" sz="1800"/>
              <a:t>所示。</a:t>
            </a:r>
            <a:endParaRPr lang="en-US" altLang="zh-CN" sz="1800"/>
          </a:p>
          <a:p>
            <a:endParaRPr lang="zh-CN" altLang="zh-CN" sz="2400"/>
          </a:p>
        </p:txBody>
      </p:sp>
      <p:graphicFrame>
        <p:nvGraphicFramePr>
          <p:cNvPr id="120835" name="表格 120834"/>
          <p:cNvGraphicFramePr/>
          <p:nvPr>
            <p:custDataLst>
              <p:tags r:id="rId1"/>
            </p:custDataLst>
          </p:nvPr>
        </p:nvGraphicFramePr>
        <p:xfrm>
          <a:off x="2417763" y="3413125"/>
          <a:ext cx="4903788" cy="3395663"/>
        </p:xfrm>
        <a:graphic>
          <a:graphicData uri="http://schemas.openxmlformats.org/drawingml/2006/table">
            <a:tbl>
              <a:tblPr/>
              <a:tblGrid>
                <a:gridCol w="641350"/>
                <a:gridCol w="995363"/>
                <a:gridCol w="1358900"/>
                <a:gridCol w="1908175"/>
              </a:tblGrid>
              <a:tr h="254000">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lnSpc>
                          <a:spcPts val="2000"/>
                        </a:lnSpc>
                        <a:buNone/>
                      </a:pPr>
                      <a:endParaRPr lang="en-US" altLang="zh-CN" sz="1000">
                        <a:solidFill>
                          <a:srgbClr val="000000"/>
                        </a:solidFill>
                        <a:latin typeface="宋体" panose="02010600030101010101" pitchFamily="2" charset="-122"/>
                        <a:ea typeface="Times New Roman" panose="02020603050405020304" pitchFamily="18" charset="0"/>
                      </a:endParaRPr>
                    </a:p>
                  </a:txBody>
                  <a:tcPr marL="43886" marR="43886"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lnSpc>
                          <a:spcPts val="2000"/>
                        </a:lnSpc>
                        <a:buNone/>
                      </a:pPr>
                      <a:r>
                        <a:rPr lang="zh-CN" altLang="zh-CN" sz="1000" b="1">
                          <a:solidFill>
                            <a:srgbClr val="000000"/>
                          </a:solidFill>
                          <a:latin typeface="Times New Roman" panose="02020603050405020304" pitchFamily="18" charset="0"/>
                          <a:cs typeface="Times New Roman" panose="02020603050405020304" pitchFamily="18" charset="0"/>
                        </a:rPr>
                        <a:t>评价指标体系</a:t>
                      </a:r>
                      <a:endParaRPr lang="zh-CN" altLang="zh-CN" sz="1000">
                        <a:latin typeface="Times New Roman" panose="02020603050405020304" pitchFamily="18" charset="0"/>
                        <a:ea typeface="Times New Roman" panose="02020603050405020304" pitchFamily="18" charset="0"/>
                      </a:endParaRPr>
                    </a:p>
                  </a:txBody>
                  <a:tcPr marL="43886" marR="43886"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gridSpan="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lnSpc>
                          <a:spcPts val="2000"/>
                        </a:lnSpc>
                        <a:buNone/>
                      </a:pPr>
                      <a:r>
                        <a:rPr lang="zh-CN" altLang="zh-CN" sz="1000" b="1">
                          <a:solidFill>
                            <a:srgbClr val="000000"/>
                          </a:solidFill>
                          <a:latin typeface="Times New Roman" panose="02020603050405020304" pitchFamily="18" charset="0"/>
                          <a:cs typeface="Times New Roman" panose="02020603050405020304" pitchFamily="18" charset="0"/>
                        </a:rPr>
                        <a:t>指标名称</a:t>
                      </a:r>
                      <a:endParaRPr lang="zh-CN" altLang="zh-CN" sz="1000">
                        <a:latin typeface="Times New Roman" panose="02020603050405020304" pitchFamily="18" charset="0"/>
                        <a:ea typeface="Times New Roman" panose="02020603050405020304" pitchFamily="18" charset="0"/>
                      </a:endParaRPr>
                    </a:p>
                  </a:txBody>
                  <a:tcPr marL="43886" marR="43886"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r>
              <a:tr h="160338">
                <a:tc rowSpan="1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000">
                          <a:solidFill>
                            <a:srgbClr val="000000"/>
                          </a:solidFill>
                          <a:latin typeface="Times New Roman" panose="02020603050405020304" pitchFamily="18" charset="0"/>
                          <a:cs typeface="Times New Roman" panose="02020603050405020304" pitchFamily="18" charset="0"/>
                        </a:rPr>
                        <a:t>财</a:t>
                      </a:r>
                      <a:endParaRPr lang="zh-CN" altLang="zh-CN" sz="1000">
                        <a:latin typeface="Times New Roman" panose="02020603050405020304" pitchFamily="18" charset="0"/>
                        <a:cs typeface="Times New Roman" panose="02020603050405020304" pitchFamily="18" charset="0"/>
                      </a:endParaRPr>
                    </a:p>
                    <a:p>
                      <a:pPr lvl="0" algn="ctr" eaLnBrk="1" hangingPunct="1">
                        <a:buNone/>
                      </a:pPr>
                      <a:r>
                        <a:rPr lang="zh-CN" altLang="zh-CN" sz="1000">
                          <a:solidFill>
                            <a:srgbClr val="000000"/>
                          </a:solidFill>
                          <a:latin typeface="Times New Roman" panose="02020603050405020304" pitchFamily="18" charset="0"/>
                          <a:cs typeface="Times New Roman" panose="02020603050405020304" pitchFamily="18" charset="0"/>
                        </a:rPr>
                        <a:t>务</a:t>
                      </a:r>
                      <a:endParaRPr lang="zh-CN" altLang="zh-CN" sz="1000">
                        <a:latin typeface="Times New Roman" panose="02020603050405020304" pitchFamily="18" charset="0"/>
                        <a:cs typeface="Times New Roman" panose="02020603050405020304" pitchFamily="18" charset="0"/>
                      </a:endParaRPr>
                    </a:p>
                    <a:p>
                      <a:pPr lvl="0" algn="ctr" eaLnBrk="1" hangingPunct="1">
                        <a:buNone/>
                      </a:pPr>
                      <a:r>
                        <a:rPr lang="zh-CN" altLang="zh-CN" sz="1000">
                          <a:solidFill>
                            <a:srgbClr val="000000"/>
                          </a:solidFill>
                          <a:latin typeface="Times New Roman" panose="02020603050405020304" pitchFamily="18" charset="0"/>
                          <a:cs typeface="Times New Roman" panose="02020603050405020304" pitchFamily="18" charset="0"/>
                        </a:rPr>
                        <a:t>评</a:t>
                      </a:r>
                      <a:endParaRPr lang="zh-CN" altLang="zh-CN" sz="1000">
                        <a:latin typeface="Times New Roman" panose="02020603050405020304" pitchFamily="18" charset="0"/>
                        <a:cs typeface="Times New Roman" panose="02020603050405020304" pitchFamily="18" charset="0"/>
                      </a:endParaRPr>
                    </a:p>
                    <a:p>
                      <a:pPr lvl="0" algn="ctr" eaLnBrk="1" hangingPunct="1">
                        <a:buNone/>
                      </a:pPr>
                      <a:r>
                        <a:rPr lang="zh-CN" altLang="zh-CN" sz="1000">
                          <a:solidFill>
                            <a:srgbClr val="000000"/>
                          </a:solidFill>
                          <a:latin typeface="Times New Roman" panose="02020603050405020304" pitchFamily="18" charset="0"/>
                          <a:cs typeface="Times New Roman" panose="02020603050405020304" pitchFamily="18" charset="0"/>
                        </a:rPr>
                        <a:t>价</a:t>
                      </a:r>
                      <a:endParaRPr lang="zh-CN" altLang="zh-CN" sz="1000">
                        <a:latin typeface="Times New Roman" panose="02020603050405020304" pitchFamily="18" charset="0"/>
                        <a:ea typeface="Times New Roman" panose="02020603050405020304" pitchFamily="18" charset="0"/>
                      </a:endParaRPr>
                    </a:p>
                  </a:txBody>
                  <a:tcPr marL="43886" marR="43886"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rowSpan="3">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000">
                          <a:solidFill>
                            <a:srgbClr val="000000"/>
                          </a:solidFill>
                          <a:latin typeface="Times New Roman" panose="02020603050405020304" pitchFamily="18" charset="0"/>
                          <a:cs typeface="Times New Roman" panose="02020603050405020304" pitchFamily="18" charset="0"/>
                        </a:rPr>
                        <a:t>盈利能力</a:t>
                      </a:r>
                      <a:endParaRPr lang="zh-CN" altLang="zh-CN" sz="1000">
                        <a:latin typeface="Times New Roman" panose="02020603050405020304" pitchFamily="18" charset="0"/>
                        <a:ea typeface="Times New Roman" panose="02020603050405020304" pitchFamily="18" charset="0"/>
                      </a:endParaRPr>
                    </a:p>
                  </a:txBody>
                  <a:tcPr marL="43886" marR="43886"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gridSpan="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000">
                          <a:solidFill>
                            <a:srgbClr val="000000"/>
                          </a:solidFill>
                          <a:latin typeface="Times New Roman" panose="02020603050405020304" pitchFamily="18" charset="0"/>
                          <a:cs typeface="Times New Roman" panose="02020603050405020304" pitchFamily="18" charset="0"/>
                        </a:rPr>
                        <a:t>主营业务利润率</a:t>
                      </a:r>
                      <a:endParaRPr lang="zh-CN" altLang="zh-CN" sz="1000">
                        <a:latin typeface="Times New Roman" panose="02020603050405020304" pitchFamily="18" charset="0"/>
                        <a:ea typeface="Times New Roman" panose="02020603050405020304" pitchFamily="18" charset="0"/>
                      </a:endParaRPr>
                    </a:p>
                  </a:txBody>
                  <a:tcPr marL="43886" marR="43886"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r>
              <a:tr h="160337">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gridSpan="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000">
                          <a:solidFill>
                            <a:srgbClr val="000000"/>
                          </a:solidFill>
                          <a:latin typeface="Times New Roman" panose="02020603050405020304" pitchFamily="18" charset="0"/>
                          <a:cs typeface="Times New Roman" panose="02020603050405020304" pitchFamily="18" charset="0"/>
                        </a:rPr>
                        <a:t>总资产利润率</a:t>
                      </a:r>
                      <a:endParaRPr lang="zh-CN" altLang="zh-CN" sz="1000">
                        <a:latin typeface="Times New Roman" panose="02020603050405020304" pitchFamily="18" charset="0"/>
                        <a:ea typeface="Times New Roman" panose="02020603050405020304" pitchFamily="18" charset="0"/>
                      </a:endParaRPr>
                    </a:p>
                  </a:txBody>
                  <a:tcPr marL="43886" marR="43886"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r>
              <a:tr h="160338">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gridSpan="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000">
                          <a:solidFill>
                            <a:srgbClr val="000000"/>
                          </a:solidFill>
                          <a:latin typeface="Times New Roman" panose="02020603050405020304" pitchFamily="18" charset="0"/>
                          <a:cs typeface="Times New Roman" panose="02020603050405020304" pitchFamily="18" charset="0"/>
                        </a:rPr>
                        <a:t>净资产利润率</a:t>
                      </a:r>
                      <a:endParaRPr lang="zh-CN" altLang="zh-CN" sz="1000">
                        <a:latin typeface="Times New Roman" panose="02020603050405020304" pitchFamily="18" charset="0"/>
                        <a:ea typeface="Times New Roman" panose="02020603050405020304" pitchFamily="18" charset="0"/>
                      </a:endParaRPr>
                    </a:p>
                  </a:txBody>
                  <a:tcPr marL="43886" marR="43886"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r>
              <a:tr h="160337">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rowSpan="3">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000">
                          <a:solidFill>
                            <a:srgbClr val="000000"/>
                          </a:solidFill>
                          <a:latin typeface="Times New Roman" panose="02020603050405020304" pitchFamily="18" charset="0"/>
                          <a:cs typeface="Times New Roman" panose="02020603050405020304" pitchFamily="18" charset="0"/>
                        </a:rPr>
                        <a:t>偿债能力</a:t>
                      </a:r>
                      <a:endParaRPr lang="zh-CN" altLang="zh-CN" sz="1000">
                        <a:latin typeface="Times New Roman" panose="02020603050405020304" pitchFamily="18" charset="0"/>
                        <a:ea typeface="Times New Roman" panose="02020603050405020304" pitchFamily="18" charset="0"/>
                      </a:endParaRPr>
                    </a:p>
                  </a:txBody>
                  <a:tcPr marL="43886" marR="43886"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gridSpan="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000">
                          <a:solidFill>
                            <a:srgbClr val="000000"/>
                          </a:solidFill>
                          <a:latin typeface="Times New Roman" panose="02020603050405020304" pitchFamily="18" charset="0"/>
                          <a:cs typeface="Times New Roman" panose="02020603050405020304" pitchFamily="18" charset="0"/>
                        </a:rPr>
                        <a:t>资产负债率</a:t>
                      </a:r>
                      <a:endParaRPr lang="zh-CN" altLang="zh-CN" sz="1000">
                        <a:latin typeface="Times New Roman" panose="02020603050405020304" pitchFamily="18" charset="0"/>
                        <a:ea typeface="Times New Roman" panose="02020603050405020304" pitchFamily="18" charset="0"/>
                      </a:endParaRPr>
                    </a:p>
                  </a:txBody>
                  <a:tcPr marL="43886" marR="43886"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r>
              <a:tr h="158750">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gridSpan="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000">
                          <a:solidFill>
                            <a:srgbClr val="000000"/>
                          </a:solidFill>
                          <a:latin typeface="Times New Roman" panose="02020603050405020304" pitchFamily="18" charset="0"/>
                          <a:cs typeface="Times New Roman" panose="02020603050405020304" pitchFamily="18" charset="0"/>
                        </a:rPr>
                        <a:t>流动比率</a:t>
                      </a:r>
                      <a:endParaRPr lang="zh-CN" altLang="zh-CN" sz="1000">
                        <a:latin typeface="Times New Roman" panose="02020603050405020304" pitchFamily="18" charset="0"/>
                        <a:ea typeface="Times New Roman" panose="02020603050405020304" pitchFamily="18" charset="0"/>
                      </a:endParaRPr>
                    </a:p>
                  </a:txBody>
                  <a:tcPr marL="43886" marR="43886"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r>
              <a:tr h="160338">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gridSpan="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000">
                          <a:solidFill>
                            <a:srgbClr val="000000"/>
                          </a:solidFill>
                          <a:latin typeface="Times New Roman" panose="02020603050405020304" pitchFamily="18" charset="0"/>
                          <a:cs typeface="Times New Roman" panose="02020603050405020304" pitchFamily="18" charset="0"/>
                        </a:rPr>
                        <a:t>速动比率</a:t>
                      </a:r>
                      <a:endParaRPr lang="zh-CN" altLang="zh-CN" sz="1000">
                        <a:latin typeface="Times New Roman" panose="02020603050405020304" pitchFamily="18" charset="0"/>
                        <a:ea typeface="Times New Roman" panose="02020603050405020304" pitchFamily="18" charset="0"/>
                      </a:endParaRPr>
                    </a:p>
                  </a:txBody>
                  <a:tcPr marL="43886" marR="43886"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r>
              <a:tr h="360362">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rowSpan="6">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000">
                          <a:solidFill>
                            <a:srgbClr val="000000"/>
                          </a:solidFill>
                          <a:latin typeface="Times New Roman" panose="02020603050405020304" pitchFamily="18" charset="0"/>
                          <a:cs typeface="Times New Roman" panose="02020603050405020304" pitchFamily="18" charset="0"/>
                        </a:rPr>
                        <a:t>资本实力</a:t>
                      </a:r>
                      <a:endParaRPr lang="zh-CN" altLang="zh-CN" sz="1000">
                        <a:latin typeface="Times New Roman" panose="02020603050405020304" pitchFamily="18" charset="0"/>
                        <a:ea typeface="Times New Roman" panose="02020603050405020304" pitchFamily="18" charset="0"/>
                      </a:endParaRPr>
                    </a:p>
                  </a:txBody>
                  <a:tcPr marL="43886" marR="43886"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rowSpan="4">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000">
                          <a:solidFill>
                            <a:srgbClr val="000000"/>
                          </a:solidFill>
                          <a:latin typeface="Times New Roman" panose="02020603050405020304" pitchFamily="18" charset="0"/>
                          <a:cs typeface="Times New Roman" panose="02020603050405020304" pitchFamily="18" charset="0"/>
                        </a:rPr>
                        <a:t>资产规模</a:t>
                      </a:r>
                      <a:endParaRPr lang="zh-CN" altLang="zh-CN" sz="1000">
                        <a:latin typeface="Times New Roman" panose="02020603050405020304" pitchFamily="18" charset="0"/>
                        <a:ea typeface="Times New Roman" panose="02020603050405020304" pitchFamily="18" charset="0"/>
                      </a:endParaRPr>
                    </a:p>
                  </a:txBody>
                  <a:tcPr marL="43886" marR="43886"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000">
                          <a:solidFill>
                            <a:srgbClr val="000000"/>
                          </a:solidFill>
                          <a:latin typeface="Times New Roman" panose="02020603050405020304" pitchFamily="18" charset="0"/>
                          <a:cs typeface="Times New Roman" panose="02020603050405020304" pitchFamily="18" charset="0"/>
                        </a:rPr>
                        <a:t>总资产规模</a:t>
                      </a:r>
                      <a:endParaRPr lang="zh-CN" altLang="zh-CN" sz="1000">
                        <a:latin typeface="Times New Roman" panose="02020603050405020304" pitchFamily="18" charset="0"/>
                        <a:ea typeface="Times New Roman" panose="02020603050405020304" pitchFamily="18" charset="0"/>
                      </a:endParaRPr>
                    </a:p>
                  </a:txBody>
                  <a:tcPr marL="43886" marR="43886"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15900">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000">
                          <a:solidFill>
                            <a:srgbClr val="000000"/>
                          </a:solidFill>
                          <a:latin typeface="Times New Roman" panose="02020603050405020304" pitchFamily="18" charset="0"/>
                          <a:cs typeface="Times New Roman" panose="02020603050405020304" pitchFamily="18" charset="0"/>
                        </a:rPr>
                        <a:t>净资产规模</a:t>
                      </a:r>
                      <a:endParaRPr lang="zh-CN" altLang="zh-CN" sz="1000">
                        <a:latin typeface="Times New Roman" panose="02020603050405020304" pitchFamily="18" charset="0"/>
                        <a:ea typeface="Times New Roman" panose="02020603050405020304" pitchFamily="18" charset="0"/>
                      </a:endParaRPr>
                    </a:p>
                  </a:txBody>
                  <a:tcPr marL="43886" marR="43886"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15900">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000">
                          <a:solidFill>
                            <a:srgbClr val="000000"/>
                          </a:solidFill>
                          <a:latin typeface="Times New Roman" panose="02020603050405020304" pitchFamily="18" charset="0"/>
                          <a:cs typeface="Times New Roman" panose="02020603050405020304" pitchFamily="18" charset="0"/>
                        </a:rPr>
                        <a:t>净资本规模</a:t>
                      </a:r>
                      <a:endParaRPr lang="zh-CN" altLang="zh-CN" sz="1000">
                        <a:latin typeface="Times New Roman" panose="02020603050405020304" pitchFamily="18" charset="0"/>
                        <a:ea typeface="Times New Roman" panose="02020603050405020304" pitchFamily="18" charset="0"/>
                      </a:endParaRPr>
                    </a:p>
                  </a:txBody>
                  <a:tcPr marL="43886" marR="43886"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60338">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000">
                          <a:solidFill>
                            <a:srgbClr val="000000"/>
                          </a:solidFill>
                          <a:latin typeface="Times New Roman" panose="02020603050405020304" pitchFamily="18" charset="0"/>
                          <a:cs typeface="Times New Roman" panose="02020603050405020304" pitchFamily="18" charset="0"/>
                        </a:rPr>
                        <a:t>保证金倍数</a:t>
                      </a:r>
                      <a:endParaRPr lang="zh-CN" altLang="zh-CN" sz="1000">
                        <a:latin typeface="Times New Roman" panose="02020603050405020304" pitchFamily="18" charset="0"/>
                        <a:ea typeface="Times New Roman" panose="02020603050405020304" pitchFamily="18" charset="0"/>
                      </a:endParaRPr>
                    </a:p>
                  </a:txBody>
                  <a:tcPr marL="43886" marR="43886"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614362">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rowSpan="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000">
                          <a:solidFill>
                            <a:srgbClr val="000000"/>
                          </a:solidFill>
                          <a:latin typeface="Times New Roman" panose="02020603050405020304" pitchFamily="18" charset="0"/>
                          <a:cs typeface="Times New Roman" panose="02020603050405020304" pitchFamily="18" charset="0"/>
                        </a:rPr>
                        <a:t>资本质量</a:t>
                      </a:r>
                      <a:endParaRPr lang="zh-CN" altLang="zh-CN" sz="1000">
                        <a:latin typeface="Times New Roman" panose="02020603050405020304" pitchFamily="18" charset="0"/>
                        <a:ea typeface="Times New Roman" panose="02020603050405020304" pitchFamily="18" charset="0"/>
                      </a:endParaRPr>
                    </a:p>
                  </a:txBody>
                  <a:tcPr marL="43886" marR="43886"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000">
                          <a:solidFill>
                            <a:srgbClr val="000000"/>
                          </a:solidFill>
                          <a:latin typeface="Times New Roman" panose="02020603050405020304" pitchFamily="18" charset="0"/>
                          <a:cs typeface="Times New Roman" panose="02020603050405020304" pitchFamily="18" charset="0"/>
                        </a:rPr>
                        <a:t>或有债务比率</a:t>
                      </a:r>
                      <a:endParaRPr lang="zh-CN" altLang="zh-CN" sz="1000">
                        <a:latin typeface="Times New Roman" panose="02020603050405020304" pitchFamily="18" charset="0"/>
                        <a:ea typeface="Times New Roman" panose="02020603050405020304" pitchFamily="18" charset="0"/>
                      </a:endParaRPr>
                    </a:p>
                  </a:txBody>
                  <a:tcPr marL="43886" marR="43886"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614363">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000">
                          <a:solidFill>
                            <a:srgbClr val="000000"/>
                          </a:solidFill>
                          <a:latin typeface="Times New Roman" panose="02020603050405020304" pitchFamily="18" charset="0"/>
                          <a:cs typeface="Times New Roman" panose="02020603050405020304" pitchFamily="18" charset="0"/>
                        </a:rPr>
                        <a:t>净资本折扣率</a:t>
                      </a:r>
                      <a:endParaRPr lang="zh-CN" altLang="zh-CN" sz="1000">
                        <a:latin typeface="Times New Roman" panose="02020603050405020304" pitchFamily="18" charset="0"/>
                        <a:ea typeface="Times New Roman" panose="02020603050405020304" pitchFamily="18" charset="0"/>
                      </a:endParaRPr>
                    </a:p>
                  </a:txBody>
                  <a:tcPr marL="43886" marR="43886"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bl>
          </a:graphicData>
        </a:graphic>
      </p:graphicFrame>
      <p:sp>
        <p:nvSpPr>
          <p:cNvPr id="120876" name="Rectangle 3"/>
          <p:cNvSpPr/>
          <p:nvPr/>
        </p:nvSpPr>
        <p:spPr>
          <a:xfrm>
            <a:off x="2268538" y="3137218"/>
            <a:ext cx="5163820" cy="27559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1338580">
              <a:spcBef>
                <a:spcPct val="0"/>
              </a:spcBef>
              <a:buClrTx/>
              <a:buSzTx/>
              <a:buFont typeface="Arial" panose="020B0604020202020204" pitchFamily="34" charset="0"/>
              <a:buNone/>
            </a:pPr>
            <a:r>
              <a:rPr lang="zh-CN" altLang="en-US" sz="1200" b="1">
                <a:solidFill>
                  <a:srgbClr val="000000"/>
                </a:solidFill>
                <a:latin typeface="Times New Roman" panose="02020603050405020304" pitchFamily="18" charset="0"/>
                <a:cs typeface="Times New Roman" panose="02020603050405020304" pitchFamily="18" charset="0"/>
              </a:rPr>
              <a:t>表</a:t>
            </a:r>
            <a:r>
              <a:rPr lang="en-US" altLang="zh-CN" sz="1200" b="1">
                <a:solidFill>
                  <a:srgbClr val="FF0000"/>
                </a:solidFill>
                <a:latin typeface="Times New Roman" panose="02020603050405020304" pitchFamily="18" charset="0"/>
                <a:cs typeface="Times New Roman" panose="02020603050405020304" pitchFamily="18" charset="0"/>
              </a:rPr>
              <a:t>7-31 </a:t>
            </a:r>
            <a:r>
              <a:rPr lang="zh-CN" altLang="en-US" sz="1200" b="1">
                <a:solidFill>
                  <a:srgbClr val="000000"/>
                </a:solidFill>
                <a:latin typeface="Times New Roman" panose="02020603050405020304" pitchFamily="18" charset="0"/>
                <a:cs typeface="Times New Roman" panose="02020603050405020304" pitchFamily="18" charset="0"/>
              </a:rPr>
              <a:t>证券公司财务评价指标体系                   单位：</a:t>
            </a:r>
            <a:r>
              <a:rPr lang="en-US" altLang="zh-CN" sz="1200" b="1">
                <a:solidFill>
                  <a:srgbClr val="000000"/>
                </a:solidFill>
                <a:latin typeface="Times New Roman" panose="02020603050405020304" pitchFamily="18" charset="0"/>
                <a:cs typeface="Times New Roman" panose="02020603050405020304" pitchFamily="18" charset="0"/>
              </a:rPr>
              <a:t>%</a:t>
            </a:r>
            <a:endParaRPr lang="en-US" altLang="zh-CN" sz="2800"/>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121857" name="内容占位符 121856"/>
          <p:cNvGraphicFramePr/>
          <p:nvPr>
            <p:ph idx="1"/>
            <p:custDataLst>
              <p:tags r:id="rId1"/>
            </p:custDataLst>
          </p:nvPr>
        </p:nvGraphicFramePr>
        <p:xfrm>
          <a:off x="1187450" y="1052513"/>
          <a:ext cx="7272338" cy="5632450"/>
        </p:xfrm>
        <a:graphic>
          <a:graphicData uri="http://schemas.openxmlformats.org/drawingml/2006/table">
            <a:tbl>
              <a:tblPr/>
              <a:tblGrid>
                <a:gridCol w="720725"/>
                <a:gridCol w="1439863"/>
                <a:gridCol w="2374900"/>
                <a:gridCol w="2736850"/>
              </a:tblGrid>
              <a:tr h="244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600">
                        <a:solidFill>
                          <a:srgbClr val="000000"/>
                        </a:solidFill>
                        <a:latin typeface="宋体" panose="02010600030101010101" pitchFamily="2" charset="-122"/>
                        <a:ea typeface="Times New Roman" panose="02020603050405020304" pitchFamily="18" charset="0"/>
                      </a:endParaRPr>
                    </a:p>
                  </a:txBody>
                  <a:tcPr marL="37955" marR="37955"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b="1">
                          <a:solidFill>
                            <a:srgbClr val="000000"/>
                          </a:solidFill>
                          <a:latin typeface="Times New Roman" panose="02020603050405020304" pitchFamily="18" charset="0"/>
                          <a:cs typeface="Times New Roman" panose="02020603050405020304" pitchFamily="18" charset="0"/>
                        </a:rPr>
                        <a:t>评价指标体系</a:t>
                      </a:r>
                      <a:endParaRPr lang="zh-CN" altLang="zh-CN" sz="1600">
                        <a:latin typeface="Times New Roman" panose="02020603050405020304" pitchFamily="18" charset="0"/>
                        <a:ea typeface="Times New Roman" panose="02020603050405020304" pitchFamily="18" charset="0"/>
                      </a:endParaRPr>
                    </a:p>
                  </a:txBody>
                  <a:tcPr marL="37955" marR="37955"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gridSpan="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b="1">
                          <a:solidFill>
                            <a:srgbClr val="000000"/>
                          </a:solidFill>
                          <a:latin typeface="Times New Roman" panose="02020603050405020304" pitchFamily="18" charset="0"/>
                          <a:cs typeface="Times New Roman" panose="02020603050405020304" pitchFamily="18" charset="0"/>
                        </a:rPr>
                        <a:t>指标名称</a:t>
                      </a:r>
                      <a:endParaRPr lang="zh-CN" altLang="zh-CN" sz="1600">
                        <a:latin typeface="Times New Roman" panose="02020603050405020304" pitchFamily="18" charset="0"/>
                        <a:ea typeface="Times New Roman" panose="02020603050405020304" pitchFamily="18" charset="0"/>
                      </a:endParaRPr>
                    </a:p>
                  </a:txBody>
                  <a:tcPr marL="37955" marR="37955"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r>
              <a:tr h="242888">
                <a:tc rowSpan="13">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a:solidFill>
                            <a:srgbClr val="000000"/>
                          </a:solidFill>
                          <a:latin typeface="Times New Roman" panose="02020603050405020304" pitchFamily="18" charset="0"/>
                          <a:cs typeface="Times New Roman" panose="02020603050405020304" pitchFamily="18" charset="0"/>
                        </a:rPr>
                        <a:t>经</a:t>
                      </a:r>
                      <a:endParaRPr lang="zh-CN" altLang="zh-CN" sz="1600">
                        <a:latin typeface="Times New Roman" panose="02020603050405020304" pitchFamily="18" charset="0"/>
                        <a:cs typeface="Times New Roman" panose="02020603050405020304" pitchFamily="18" charset="0"/>
                      </a:endParaRPr>
                    </a:p>
                    <a:p>
                      <a:pPr lvl="0" algn="ctr" eaLnBrk="1" hangingPunct="1">
                        <a:buNone/>
                      </a:pPr>
                      <a:r>
                        <a:rPr lang="zh-CN" altLang="zh-CN" sz="1600">
                          <a:solidFill>
                            <a:srgbClr val="000000"/>
                          </a:solidFill>
                          <a:latin typeface="Times New Roman" panose="02020603050405020304" pitchFamily="18" charset="0"/>
                          <a:cs typeface="Times New Roman" panose="02020603050405020304" pitchFamily="18" charset="0"/>
                        </a:rPr>
                        <a:t>营</a:t>
                      </a:r>
                      <a:endParaRPr lang="zh-CN" altLang="zh-CN" sz="1600">
                        <a:latin typeface="Times New Roman" panose="02020603050405020304" pitchFamily="18" charset="0"/>
                        <a:cs typeface="Times New Roman" panose="02020603050405020304" pitchFamily="18" charset="0"/>
                      </a:endParaRPr>
                    </a:p>
                    <a:p>
                      <a:pPr lvl="0" algn="ctr" eaLnBrk="1" hangingPunct="1">
                        <a:buNone/>
                      </a:pPr>
                      <a:r>
                        <a:rPr lang="zh-CN" altLang="zh-CN" sz="1600">
                          <a:solidFill>
                            <a:srgbClr val="000000"/>
                          </a:solidFill>
                          <a:latin typeface="Times New Roman" panose="02020603050405020304" pitchFamily="18" charset="0"/>
                          <a:cs typeface="Times New Roman" panose="02020603050405020304" pitchFamily="18" charset="0"/>
                        </a:rPr>
                        <a:t>管</a:t>
                      </a:r>
                      <a:endParaRPr lang="zh-CN" altLang="zh-CN" sz="1600">
                        <a:latin typeface="Times New Roman" panose="02020603050405020304" pitchFamily="18" charset="0"/>
                        <a:cs typeface="Times New Roman" panose="02020603050405020304" pitchFamily="18" charset="0"/>
                      </a:endParaRPr>
                    </a:p>
                    <a:p>
                      <a:pPr lvl="0" algn="ctr" eaLnBrk="1" hangingPunct="1">
                        <a:buNone/>
                      </a:pPr>
                      <a:r>
                        <a:rPr lang="zh-CN" altLang="zh-CN" sz="1600">
                          <a:solidFill>
                            <a:srgbClr val="000000"/>
                          </a:solidFill>
                          <a:latin typeface="Times New Roman" panose="02020603050405020304" pitchFamily="18" charset="0"/>
                          <a:cs typeface="Times New Roman" panose="02020603050405020304" pitchFamily="18" charset="0"/>
                        </a:rPr>
                        <a:t>理</a:t>
                      </a:r>
                      <a:endParaRPr lang="zh-CN" altLang="zh-CN" sz="1600">
                        <a:latin typeface="Times New Roman" panose="02020603050405020304" pitchFamily="18" charset="0"/>
                        <a:ea typeface="Times New Roman" panose="02020603050405020304" pitchFamily="18" charset="0"/>
                      </a:endParaRPr>
                    </a:p>
                  </a:txBody>
                  <a:tcPr marL="37955" marR="37955"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rowSpan="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600">
                          <a:solidFill>
                            <a:srgbClr val="000000"/>
                          </a:solidFill>
                          <a:latin typeface="Times New Roman" panose="02020603050405020304" pitchFamily="18" charset="0"/>
                          <a:cs typeface="Times New Roman" panose="02020603050405020304" pitchFamily="18" charset="0"/>
                        </a:rPr>
                        <a:t>战略规划能力</a:t>
                      </a:r>
                      <a:endParaRPr lang="zh-CN" altLang="zh-CN" sz="1600">
                        <a:latin typeface="Times New Roman" panose="02020603050405020304" pitchFamily="18" charset="0"/>
                        <a:ea typeface="Times New Roman" panose="02020603050405020304" pitchFamily="18" charset="0"/>
                      </a:endParaRPr>
                    </a:p>
                  </a:txBody>
                  <a:tcPr marL="37955" marR="37955"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gridSpan="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600">
                          <a:solidFill>
                            <a:srgbClr val="000000"/>
                          </a:solidFill>
                          <a:latin typeface="Times New Roman" panose="02020603050405020304" pitchFamily="18" charset="0"/>
                          <a:cs typeface="Times New Roman" panose="02020603050405020304" pitchFamily="18" charset="0"/>
                        </a:rPr>
                        <a:t>是否有完善的战略计划</a:t>
                      </a:r>
                      <a:endParaRPr lang="zh-CN" altLang="zh-CN" sz="1600">
                        <a:latin typeface="Times New Roman" panose="02020603050405020304" pitchFamily="18" charset="0"/>
                        <a:ea typeface="Times New Roman" panose="02020603050405020304" pitchFamily="18" charset="0"/>
                      </a:endParaRPr>
                    </a:p>
                  </a:txBody>
                  <a:tcPr marL="37955" marR="37955"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r>
              <a:tr h="244475">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gridSpan="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600">
                          <a:solidFill>
                            <a:srgbClr val="000000"/>
                          </a:solidFill>
                          <a:latin typeface="Times New Roman" panose="02020603050405020304" pitchFamily="18" charset="0"/>
                          <a:cs typeface="Times New Roman" panose="02020603050405020304" pitchFamily="18" charset="0"/>
                        </a:rPr>
                        <a:t>制定战略流程和实施的有效性</a:t>
                      </a:r>
                      <a:endParaRPr lang="zh-CN" altLang="zh-CN" sz="1600">
                        <a:latin typeface="Times New Roman" panose="02020603050405020304" pitchFamily="18" charset="0"/>
                        <a:ea typeface="Times New Roman" panose="02020603050405020304" pitchFamily="18" charset="0"/>
                      </a:endParaRPr>
                    </a:p>
                  </a:txBody>
                  <a:tcPr marL="37955" marR="37955"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r>
              <a:tr h="244475">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rowSpan="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600">
                          <a:solidFill>
                            <a:srgbClr val="000000"/>
                          </a:solidFill>
                          <a:latin typeface="Times New Roman" panose="02020603050405020304" pitchFamily="18" charset="0"/>
                          <a:cs typeface="Times New Roman" panose="02020603050405020304" pitchFamily="18" charset="0"/>
                        </a:rPr>
                        <a:t>经营管理能力</a:t>
                      </a:r>
                      <a:endParaRPr lang="zh-CN" altLang="zh-CN" sz="1600">
                        <a:latin typeface="Times New Roman" panose="02020603050405020304" pitchFamily="18" charset="0"/>
                        <a:ea typeface="Times New Roman" panose="02020603050405020304" pitchFamily="18" charset="0"/>
                      </a:endParaRPr>
                    </a:p>
                  </a:txBody>
                  <a:tcPr marL="37955" marR="37955"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gridSpan="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600">
                          <a:solidFill>
                            <a:srgbClr val="000000"/>
                          </a:solidFill>
                          <a:latin typeface="Times New Roman" panose="02020603050405020304" pitchFamily="18" charset="0"/>
                          <a:cs typeface="Times New Roman" panose="02020603050405020304" pitchFamily="18" charset="0"/>
                        </a:rPr>
                        <a:t>企业家综合能力与素质</a:t>
                      </a:r>
                      <a:endParaRPr lang="zh-CN" altLang="zh-CN" sz="1600">
                        <a:latin typeface="Times New Roman" panose="02020603050405020304" pitchFamily="18" charset="0"/>
                        <a:ea typeface="Times New Roman" panose="02020603050405020304" pitchFamily="18" charset="0"/>
                      </a:endParaRPr>
                    </a:p>
                  </a:txBody>
                  <a:tcPr marL="37955" marR="37955"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r>
              <a:tr h="242887">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gridSpan="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600">
                          <a:solidFill>
                            <a:srgbClr val="000000"/>
                          </a:solidFill>
                          <a:latin typeface="Times New Roman" panose="02020603050405020304" pitchFamily="18" charset="0"/>
                          <a:cs typeface="Times New Roman" panose="02020603050405020304" pitchFamily="18" charset="0"/>
                        </a:rPr>
                        <a:t>管理层综合素质</a:t>
                      </a:r>
                      <a:endParaRPr lang="zh-CN" altLang="zh-CN" sz="1600">
                        <a:latin typeface="Times New Roman" panose="02020603050405020304" pitchFamily="18" charset="0"/>
                        <a:ea typeface="Times New Roman" panose="02020603050405020304" pitchFamily="18" charset="0"/>
                      </a:endParaRPr>
                    </a:p>
                  </a:txBody>
                  <a:tcPr marL="37955" marR="37955"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r>
              <a:tr h="930275">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rowSpan="5">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600">
                          <a:solidFill>
                            <a:srgbClr val="000000"/>
                          </a:solidFill>
                          <a:latin typeface="Times New Roman" panose="02020603050405020304" pitchFamily="18" charset="0"/>
                          <a:cs typeface="Times New Roman" panose="02020603050405020304" pitchFamily="18" charset="0"/>
                        </a:rPr>
                        <a:t>风险控制能力</a:t>
                      </a:r>
                      <a:endParaRPr lang="zh-CN" altLang="zh-CN" sz="1600">
                        <a:latin typeface="Times New Roman" panose="02020603050405020304" pitchFamily="18" charset="0"/>
                        <a:ea typeface="Times New Roman" panose="02020603050405020304" pitchFamily="18" charset="0"/>
                      </a:endParaRPr>
                    </a:p>
                  </a:txBody>
                  <a:tcPr marL="37955" marR="37955"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rowSpan="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a:solidFill>
                            <a:srgbClr val="000000"/>
                          </a:solidFill>
                          <a:latin typeface="Times New Roman" panose="02020603050405020304" pitchFamily="18" charset="0"/>
                          <a:cs typeface="Times New Roman" panose="02020603050405020304" pitchFamily="18" charset="0"/>
                        </a:rPr>
                        <a:t>总风险测度</a:t>
                      </a:r>
                      <a:endParaRPr lang="zh-CN" altLang="zh-CN" sz="1600">
                        <a:latin typeface="Times New Roman" panose="02020603050405020304" pitchFamily="18" charset="0"/>
                        <a:ea typeface="Times New Roman" panose="02020603050405020304" pitchFamily="18" charset="0"/>
                      </a:endParaRPr>
                    </a:p>
                  </a:txBody>
                  <a:tcPr marL="37955" marR="37955"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600">
                          <a:solidFill>
                            <a:srgbClr val="000000"/>
                          </a:solidFill>
                          <a:latin typeface="Times New Roman" panose="02020603050405020304" pitchFamily="18" charset="0"/>
                          <a:cs typeface="Times New Roman" panose="02020603050405020304" pitchFamily="18" charset="0"/>
                        </a:rPr>
                        <a:t>夏普值评价（</a:t>
                      </a:r>
                      <a:r>
                        <a:rPr lang="en-US" altLang="zh-CN" sz="1600">
                          <a:solidFill>
                            <a:srgbClr val="000000"/>
                          </a:solidFill>
                          <a:latin typeface="Times New Roman" panose="02020603050405020304" pitchFamily="18" charset="0"/>
                          <a:cs typeface="Times New Roman" panose="02020603050405020304" pitchFamily="18" charset="0"/>
                        </a:rPr>
                        <a:t>Sp</a:t>
                      </a:r>
                      <a:r>
                        <a:rPr lang="zh-CN" altLang="zh-CN" sz="1600">
                          <a:solidFill>
                            <a:srgbClr val="000000"/>
                          </a:solidFill>
                          <a:latin typeface="Times New Roman" panose="02020603050405020304" pitchFamily="18" charset="0"/>
                          <a:cs typeface="Times New Roman" panose="02020603050405020304" pitchFamily="18" charset="0"/>
                        </a:rPr>
                        <a:t>）</a:t>
                      </a:r>
                      <a:endParaRPr lang="zh-CN" altLang="zh-CN" sz="1600">
                        <a:latin typeface="Times New Roman" panose="02020603050405020304" pitchFamily="18" charset="0"/>
                        <a:ea typeface="Times New Roman" panose="02020603050405020304" pitchFamily="18" charset="0"/>
                      </a:endParaRPr>
                    </a:p>
                  </a:txBody>
                  <a:tcPr marL="37955" marR="37955"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447675">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600">
                          <a:solidFill>
                            <a:srgbClr val="000000"/>
                          </a:solidFill>
                          <a:latin typeface="宋体" panose="02010600030101010101" pitchFamily="2" charset="-122"/>
                          <a:cs typeface="Times New Roman" panose="02020603050405020304" pitchFamily="18" charset="0"/>
                        </a:rPr>
                        <a:t>M</a:t>
                      </a:r>
                      <a:r>
                        <a:rPr lang="en-US" altLang="zh-CN" sz="1600" baseline="30000">
                          <a:solidFill>
                            <a:srgbClr val="000000"/>
                          </a:solidFill>
                          <a:latin typeface="宋体" panose="02010600030101010101" pitchFamily="2" charset="-122"/>
                          <a:cs typeface="Times New Roman" panose="02020603050405020304" pitchFamily="18" charset="0"/>
                        </a:rPr>
                        <a:t>2 </a:t>
                      </a:r>
                      <a:r>
                        <a:rPr lang="zh-CN" altLang="zh-CN" sz="1600">
                          <a:solidFill>
                            <a:srgbClr val="000000"/>
                          </a:solidFill>
                          <a:latin typeface="Times New Roman" panose="02020603050405020304" pitchFamily="18" charset="0"/>
                          <a:cs typeface="Times New Roman" panose="02020603050405020304" pitchFamily="18" charset="0"/>
                        </a:rPr>
                        <a:t>测度</a:t>
                      </a:r>
                      <a:endParaRPr lang="zh-CN" altLang="zh-CN" sz="1600">
                        <a:latin typeface="Times New Roman" panose="02020603050405020304" pitchFamily="18" charset="0"/>
                        <a:ea typeface="Times New Roman" panose="02020603050405020304" pitchFamily="18" charset="0"/>
                      </a:endParaRPr>
                    </a:p>
                  </a:txBody>
                  <a:tcPr marL="37955" marR="37955"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138238">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rowSpan="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a:solidFill>
                            <a:srgbClr val="000000"/>
                          </a:solidFill>
                          <a:latin typeface="Times New Roman" panose="02020603050405020304" pitchFamily="18" charset="0"/>
                          <a:cs typeface="Times New Roman" panose="02020603050405020304" pitchFamily="18" charset="0"/>
                        </a:rPr>
                        <a:t>系统风险测度</a:t>
                      </a:r>
                      <a:endParaRPr lang="zh-CN" altLang="zh-CN" sz="1600">
                        <a:latin typeface="Times New Roman" panose="02020603050405020304" pitchFamily="18" charset="0"/>
                        <a:ea typeface="Times New Roman" panose="02020603050405020304" pitchFamily="18" charset="0"/>
                      </a:endParaRPr>
                    </a:p>
                  </a:txBody>
                  <a:tcPr marL="37955" marR="37955"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600">
                          <a:solidFill>
                            <a:srgbClr val="000000"/>
                          </a:solidFill>
                          <a:latin typeface="Times New Roman" panose="02020603050405020304" pitchFamily="18" charset="0"/>
                          <a:cs typeface="Times New Roman" panose="02020603050405020304" pitchFamily="18" charset="0"/>
                        </a:rPr>
                        <a:t>特雷诺指数评价（</a:t>
                      </a:r>
                      <a:r>
                        <a:rPr lang="en-US" altLang="zh-CN" sz="1600">
                          <a:solidFill>
                            <a:srgbClr val="000000"/>
                          </a:solidFill>
                          <a:latin typeface="Times New Roman" panose="02020603050405020304" pitchFamily="18" charset="0"/>
                          <a:cs typeface="Times New Roman" panose="02020603050405020304" pitchFamily="18" charset="0"/>
                        </a:rPr>
                        <a:t>Tp</a:t>
                      </a:r>
                      <a:r>
                        <a:rPr lang="zh-CN" altLang="zh-CN" sz="1600">
                          <a:solidFill>
                            <a:srgbClr val="000000"/>
                          </a:solidFill>
                          <a:latin typeface="Times New Roman" panose="02020603050405020304" pitchFamily="18" charset="0"/>
                          <a:cs typeface="Times New Roman" panose="02020603050405020304" pitchFamily="18" charset="0"/>
                        </a:rPr>
                        <a:t>）</a:t>
                      </a:r>
                      <a:endParaRPr lang="zh-CN" altLang="zh-CN" sz="1600">
                        <a:latin typeface="Times New Roman" panose="02020603050405020304" pitchFamily="18" charset="0"/>
                        <a:ea typeface="Times New Roman" panose="02020603050405020304" pitchFamily="18" charset="0"/>
                      </a:endParaRPr>
                    </a:p>
                  </a:txBody>
                  <a:tcPr marL="37955" marR="37955"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677862">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600">
                          <a:solidFill>
                            <a:srgbClr val="000000"/>
                          </a:solidFill>
                          <a:latin typeface="Times New Roman" panose="02020603050405020304" pitchFamily="18" charset="0"/>
                          <a:cs typeface="Times New Roman" panose="02020603050405020304" pitchFamily="18" charset="0"/>
                        </a:rPr>
                        <a:t>詹森指数评价（</a:t>
                      </a:r>
                      <a:r>
                        <a:rPr lang="en-US" altLang="zh-CN" sz="1600">
                          <a:solidFill>
                            <a:srgbClr val="000000"/>
                          </a:solidFill>
                          <a:latin typeface="Times New Roman" panose="02020603050405020304" pitchFamily="18" charset="0"/>
                          <a:cs typeface="Times New Roman" panose="02020603050405020304" pitchFamily="18" charset="0"/>
                        </a:rPr>
                        <a:t>Jp</a:t>
                      </a:r>
                      <a:r>
                        <a:rPr lang="zh-CN" altLang="zh-CN" sz="1600">
                          <a:solidFill>
                            <a:srgbClr val="000000"/>
                          </a:solidFill>
                          <a:latin typeface="Times New Roman" panose="02020603050405020304" pitchFamily="18" charset="0"/>
                          <a:cs typeface="Times New Roman" panose="02020603050405020304" pitchFamily="18" charset="0"/>
                        </a:rPr>
                        <a:t>）</a:t>
                      </a:r>
                      <a:endParaRPr lang="zh-CN" altLang="zh-CN" sz="1600">
                        <a:latin typeface="Times New Roman" panose="02020603050405020304" pitchFamily="18" charset="0"/>
                        <a:ea typeface="Times New Roman" panose="02020603050405020304" pitchFamily="18" charset="0"/>
                      </a:endParaRPr>
                    </a:p>
                  </a:txBody>
                  <a:tcPr marL="37955" marR="37955"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44475">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gridSpan="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a:solidFill>
                            <a:srgbClr val="000000"/>
                          </a:solidFill>
                          <a:latin typeface="Times New Roman" panose="02020603050405020304" pitchFamily="18" charset="0"/>
                          <a:cs typeface="Times New Roman" panose="02020603050405020304" pitchFamily="18" charset="0"/>
                        </a:rPr>
                        <a:t>非系统风险控制能力评价</a:t>
                      </a:r>
                      <a:endParaRPr lang="zh-CN" altLang="zh-CN" sz="1600">
                        <a:latin typeface="Times New Roman" panose="02020603050405020304" pitchFamily="18" charset="0"/>
                        <a:ea typeface="Times New Roman" panose="02020603050405020304" pitchFamily="18" charset="0"/>
                      </a:endParaRPr>
                    </a:p>
                  </a:txBody>
                  <a:tcPr marL="37955" marR="37955"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r>
              <a:tr h="242888">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rowSpan="4">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600">
                          <a:solidFill>
                            <a:srgbClr val="000000"/>
                          </a:solidFill>
                          <a:latin typeface="Times New Roman" panose="02020603050405020304" pitchFamily="18" charset="0"/>
                          <a:cs typeface="Times New Roman" panose="02020603050405020304" pitchFamily="18" charset="0"/>
                        </a:rPr>
                        <a:t>组织、控制和激励</a:t>
                      </a:r>
                      <a:endParaRPr lang="zh-CN" altLang="zh-CN" sz="1600">
                        <a:latin typeface="Times New Roman" panose="02020603050405020304" pitchFamily="18" charset="0"/>
                        <a:ea typeface="Times New Roman" panose="02020603050405020304" pitchFamily="18" charset="0"/>
                      </a:endParaRPr>
                    </a:p>
                  </a:txBody>
                  <a:tcPr marL="37955" marR="37955"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gridSpan="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600">
                          <a:solidFill>
                            <a:srgbClr val="000000"/>
                          </a:solidFill>
                          <a:latin typeface="Times New Roman" panose="02020603050405020304" pitchFamily="18" charset="0"/>
                          <a:cs typeface="Times New Roman" panose="02020603050405020304" pitchFamily="18" charset="0"/>
                        </a:rPr>
                        <a:t>法人治理结构是否完善</a:t>
                      </a:r>
                      <a:endParaRPr lang="zh-CN" altLang="zh-CN" sz="1600">
                        <a:latin typeface="Times New Roman" panose="02020603050405020304" pitchFamily="18" charset="0"/>
                        <a:ea typeface="Times New Roman" panose="02020603050405020304" pitchFamily="18" charset="0"/>
                      </a:endParaRPr>
                    </a:p>
                  </a:txBody>
                  <a:tcPr marL="37955" marR="37955"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r>
              <a:tr h="244475">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gridSpan="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600">
                          <a:solidFill>
                            <a:srgbClr val="000000"/>
                          </a:solidFill>
                          <a:latin typeface="Times New Roman" panose="02020603050405020304" pitchFamily="18" charset="0"/>
                          <a:cs typeface="Times New Roman" panose="02020603050405020304" pitchFamily="18" charset="0"/>
                        </a:rPr>
                        <a:t>是否具有完整有效控制的内控系统与内控制度</a:t>
                      </a:r>
                      <a:endParaRPr lang="zh-CN" altLang="zh-CN" sz="1600">
                        <a:latin typeface="Times New Roman" panose="02020603050405020304" pitchFamily="18" charset="0"/>
                        <a:ea typeface="Times New Roman" panose="02020603050405020304" pitchFamily="18" charset="0"/>
                      </a:endParaRPr>
                    </a:p>
                  </a:txBody>
                  <a:tcPr marL="37955" marR="37955"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r>
              <a:tr h="244475">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gridSpan="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600">
                          <a:solidFill>
                            <a:srgbClr val="000000"/>
                          </a:solidFill>
                          <a:latin typeface="Times New Roman" panose="02020603050405020304" pitchFamily="18" charset="0"/>
                          <a:cs typeface="Times New Roman" panose="02020603050405020304" pitchFamily="18" charset="0"/>
                        </a:rPr>
                        <a:t>是否具有高效率的业务模式与业务流程</a:t>
                      </a:r>
                      <a:endParaRPr lang="zh-CN" altLang="zh-CN" sz="1600">
                        <a:latin typeface="Times New Roman" panose="02020603050405020304" pitchFamily="18" charset="0"/>
                        <a:ea typeface="Times New Roman" panose="02020603050405020304" pitchFamily="18" charset="0"/>
                      </a:endParaRPr>
                    </a:p>
                  </a:txBody>
                  <a:tcPr marL="37955" marR="37955"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r>
              <a:tr h="242887">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gridSpan="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600">
                          <a:solidFill>
                            <a:srgbClr val="000000"/>
                          </a:solidFill>
                          <a:latin typeface="Times New Roman" panose="02020603050405020304" pitchFamily="18" charset="0"/>
                          <a:cs typeface="Times New Roman" panose="02020603050405020304" pitchFamily="18" charset="0"/>
                        </a:rPr>
                        <a:t>是否具有高效率的激励机制</a:t>
                      </a:r>
                      <a:endParaRPr lang="zh-CN" altLang="zh-CN" sz="1600">
                        <a:latin typeface="Times New Roman" panose="02020603050405020304" pitchFamily="18" charset="0"/>
                        <a:ea typeface="Times New Roman" panose="02020603050405020304" pitchFamily="18" charset="0"/>
                      </a:endParaRPr>
                    </a:p>
                  </a:txBody>
                  <a:tcPr marL="37955" marR="37955"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r>
            </a:tbl>
          </a:graphicData>
        </a:graphic>
      </p:graphicFrame>
      <p:sp>
        <p:nvSpPr>
          <p:cNvPr id="121901" name="Rectangle 1"/>
          <p:cNvSpPr/>
          <p:nvPr/>
        </p:nvSpPr>
        <p:spPr>
          <a:xfrm>
            <a:off x="2268538" y="445135"/>
            <a:ext cx="5801360" cy="306705"/>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1271905">
              <a:spcBef>
                <a:spcPct val="0"/>
              </a:spcBef>
              <a:buClrTx/>
              <a:buSzTx/>
              <a:buFont typeface="Arial" panose="020B0604020202020204" pitchFamily="34" charset="0"/>
              <a:buNone/>
            </a:pPr>
            <a:r>
              <a:rPr lang="zh-CN" altLang="en-US" sz="1400" b="1">
                <a:solidFill>
                  <a:srgbClr val="FF0000"/>
                </a:solidFill>
                <a:latin typeface="Times New Roman" panose="02020603050405020304" pitchFamily="18" charset="0"/>
                <a:cs typeface="Times New Roman" panose="02020603050405020304" pitchFamily="18" charset="0"/>
              </a:rPr>
              <a:t>表</a:t>
            </a:r>
            <a:r>
              <a:rPr lang="en-US" altLang="zh-CN" sz="1400" b="1">
                <a:solidFill>
                  <a:srgbClr val="FF0000"/>
                </a:solidFill>
                <a:latin typeface="Times New Roman" panose="02020603050405020304" pitchFamily="18" charset="0"/>
                <a:cs typeface="Times New Roman" panose="02020603050405020304" pitchFamily="18" charset="0"/>
              </a:rPr>
              <a:t>7-32 </a:t>
            </a:r>
            <a:r>
              <a:rPr lang="zh-CN" altLang="en-US" sz="1400" b="1">
                <a:solidFill>
                  <a:srgbClr val="000000"/>
                </a:solidFill>
                <a:latin typeface="Times New Roman" panose="02020603050405020304" pitchFamily="18" charset="0"/>
                <a:cs typeface="Times New Roman" panose="02020603050405020304" pitchFamily="18" charset="0"/>
              </a:rPr>
              <a:t>证券公司经营管理指标体系                     单位：</a:t>
            </a:r>
            <a:r>
              <a:rPr lang="en-US" altLang="zh-CN" sz="1400" b="1">
                <a:solidFill>
                  <a:srgbClr val="000000"/>
                </a:solidFill>
                <a:latin typeface="Times New Roman" panose="02020603050405020304" pitchFamily="18" charset="0"/>
                <a:cs typeface="Times New Roman" panose="02020603050405020304" pitchFamily="18" charset="0"/>
              </a:rPr>
              <a:t>%</a:t>
            </a:r>
            <a:endParaRPr lang="en-US" altLang="zh-CN" sz="3200"/>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122881" name="表格 122880"/>
          <p:cNvGraphicFramePr/>
          <p:nvPr>
            <p:custDataLst>
              <p:tags r:id="rId1"/>
            </p:custDataLst>
          </p:nvPr>
        </p:nvGraphicFramePr>
        <p:xfrm>
          <a:off x="1579563" y="1557338"/>
          <a:ext cx="6886575" cy="4070350"/>
        </p:xfrm>
        <a:graphic>
          <a:graphicData uri="http://schemas.openxmlformats.org/drawingml/2006/table">
            <a:tbl>
              <a:tblPr/>
              <a:tblGrid>
                <a:gridCol w="1979613"/>
                <a:gridCol w="2243137"/>
                <a:gridCol w="2663825"/>
              </a:tblGrid>
              <a:tr h="273050">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b="1">
                          <a:solidFill>
                            <a:srgbClr val="000000"/>
                          </a:solidFill>
                          <a:latin typeface="Times New Roman" panose="02020603050405020304" pitchFamily="18" charset="0"/>
                          <a:cs typeface="Times New Roman" panose="02020603050405020304" pitchFamily="18" charset="0"/>
                        </a:rPr>
                        <a:t>评价指标体系</a:t>
                      </a:r>
                      <a:endParaRPr lang="zh-CN" altLang="zh-CN">
                        <a:latin typeface="Times New Roman" panose="02020603050405020304" pitchFamily="18" charset="0"/>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b="1">
                          <a:solidFill>
                            <a:srgbClr val="000000"/>
                          </a:solidFill>
                          <a:latin typeface="Times New Roman" panose="02020603050405020304" pitchFamily="18" charset="0"/>
                          <a:cs typeface="Times New Roman" panose="02020603050405020304" pitchFamily="18" charset="0"/>
                        </a:rPr>
                        <a:t>指标名称</a:t>
                      </a:r>
                      <a:endParaRPr lang="zh-CN" altLang="zh-CN">
                        <a:latin typeface="Times New Roman" panose="02020603050405020304" pitchFamily="18" charset="0"/>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74638">
                <a:tc rowSpan="10">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a:solidFill>
                            <a:srgbClr val="000000"/>
                          </a:solidFill>
                          <a:latin typeface="Times New Roman" panose="02020603050405020304" pitchFamily="18" charset="0"/>
                          <a:cs typeface="Times New Roman" panose="02020603050405020304" pitchFamily="18" charset="0"/>
                        </a:rPr>
                        <a:t>公</a:t>
                      </a:r>
                      <a:endParaRPr lang="zh-CN" altLang="zh-CN">
                        <a:latin typeface="Times New Roman" panose="02020603050405020304" pitchFamily="18" charset="0"/>
                        <a:cs typeface="Times New Roman" panose="02020603050405020304" pitchFamily="18" charset="0"/>
                      </a:endParaRPr>
                    </a:p>
                    <a:p>
                      <a:pPr lvl="0" algn="ctr" eaLnBrk="1" hangingPunct="1">
                        <a:buNone/>
                      </a:pPr>
                      <a:r>
                        <a:rPr lang="zh-CN" altLang="zh-CN">
                          <a:solidFill>
                            <a:srgbClr val="000000"/>
                          </a:solidFill>
                          <a:latin typeface="Times New Roman" panose="02020603050405020304" pitchFamily="18" charset="0"/>
                          <a:cs typeface="Times New Roman" panose="02020603050405020304" pitchFamily="18" charset="0"/>
                        </a:rPr>
                        <a:t>司</a:t>
                      </a:r>
                      <a:endParaRPr lang="zh-CN" altLang="zh-CN">
                        <a:latin typeface="Times New Roman" panose="02020603050405020304" pitchFamily="18" charset="0"/>
                        <a:cs typeface="Times New Roman" panose="02020603050405020304" pitchFamily="18" charset="0"/>
                      </a:endParaRPr>
                    </a:p>
                    <a:p>
                      <a:pPr lvl="0" algn="ctr" eaLnBrk="1" hangingPunct="1">
                        <a:buNone/>
                      </a:pPr>
                      <a:r>
                        <a:rPr lang="zh-CN" altLang="zh-CN">
                          <a:solidFill>
                            <a:srgbClr val="000000"/>
                          </a:solidFill>
                          <a:latin typeface="Times New Roman" panose="02020603050405020304" pitchFamily="18" charset="0"/>
                          <a:cs typeface="Times New Roman" panose="02020603050405020304" pitchFamily="18" charset="0"/>
                        </a:rPr>
                        <a:t>成</a:t>
                      </a:r>
                      <a:endParaRPr lang="zh-CN" altLang="zh-CN">
                        <a:latin typeface="Times New Roman" panose="02020603050405020304" pitchFamily="18" charset="0"/>
                        <a:cs typeface="Times New Roman" panose="02020603050405020304" pitchFamily="18" charset="0"/>
                      </a:endParaRPr>
                    </a:p>
                    <a:p>
                      <a:pPr lvl="0" algn="ctr" eaLnBrk="1" hangingPunct="1">
                        <a:buNone/>
                      </a:pPr>
                      <a:r>
                        <a:rPr lang="zh-CN" altLang="zh-CN">
                          <a:solidFill>
                            <a:srgbClr val="000000"/>
                          </a:solidFill>
                          <a:latin typeface="Times New Roman" panose="02020603050405020304" pitchFamily="18" charset="0"/>
                          <a:cs typeface="Times New Roman" panose="02020603050405020304" pitchFamily="18" charset="0"/>
                        </a:rPr>
                        <a:t>长</a:t>
                      </a:r>
                      <a:endParaRPr lang="zh-CN" altLang="zh-CN">
                        <a:latin typeface="Times New Roman" panose="02020603050405020304" pitchFamily="18" charset="0"/>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rowSpan="3">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a:solidFill>
                            <a:srgbClr val="000000"/>
                          </a:solidFill>
                          <a:latin typeface="Times New Roman" panose="02020603050405020304" pitchFamily="18" charset="0"/>
                          <a:cs typeface="Times New Roman" panose="02020603050405020304" pitchFamily="18" charset="0"/>
                        </a:rPr>
                        <a:t>财务成长能力</a:t>
                      </a:r>
                      <a:endParaRPr lang="zh-CN" altLang="zh-CN">
                        <a:latin typeface="Times New Roman" panose="02020603050405020304" pitchFamily="18" charset="0"/>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a:solidFill>
                            <a:srgbClr val="000000"/>
                          </a:solidFill>
                          <a:latin typeface="Times New Roman" panose="02020603050405020304" pitchFamily="18" charset="0"/>
                          <a:cs typeface="Times New Roman" panose="02020603050405020304" pitchFamily="18" charset="0"/>
                        </a:rPr>
                        <a:t>总资产增长率</a:t>
                      </a:r>
                      <a:endParaRPr lang="zh-CN" altLang="zh-CN">
                        <a:latin typeface="Times New Roman" panose="02020603050405020304" pitchFamily="18" charset="0"/>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423862">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a:solidFill>
                            <a:srgbClr val="000000"/>
                          </a:solidFill>
                          <a:latin typeface="Times New Roman" panose="02020603050405020304" pitchFamily="18" charset="0"/>
                          <a:cs typeface="Times New Roman" panose="02020603050405020304" pitchFamily="18" charset="0"/>
                        </a:rPr>
                        <a:t>主营业务收入增长率</a:t>
                      </a:r>
                      <a:endParaRPr lang="zh-CN" altLang="zh-CN">
                        <a:latin typeface="Times New Roman" panose="02020603050405020304" pitchFamily="18" charset="0"/>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74638">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a:solidFill>
                            <a:srgbClr val="000000"/>
                          </a:solidFill>
                          <a:latin typeface="Times New Roman" panose="02020603050405020304" pitchFamily="18" charset="0"/>
                          <a:cs typeface="Times New Roman" panose="02020603050405020304" pitchFamily="18" charset="0"/>
                        </a:rPr>
                        <a:t>净利润增长率</a:t>
                      </a:r>
                      <a:endParaRPr lang="zh-CN" altLang="zh-CN">
                        <a:latin typeface="Times New Roman" panose="02020603050405020304" pitchFamily="18" charset="0"/>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427037">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rowSpan="3">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a:solidFill>
                          <a:srgbClr val="000000"/>
                        </a:solidFill>
                        <a:latin typeface="宋体" panose="02010600030101010101" pitchFamily="2" charset="-122"/>
                        <a:cs typeface="Times New Roman" panose="02020603050405020304" pitchFamily="18" charset="0"/>
                      </a:endParaRPr>
                    </a:p>
                    <a:p>
                      <a:pPr lvl="0" algn="just" eaLnBrk="1" hangingPunct="1">
                        <a:buNone/>
                      </a:pPr>
                      <a:r>
                        <a:rPr lang="zh-CN" altLang="zh-CN">
                          <a:solidFill>
                            <a:srgbClr val="000000"/>
                          </a:solidFill>
                          <a:latin typeface="Times New Roman" panose="02020603050405020304" pitchFamily="18" charset="0"/>
                          <a:cs typeface="Times New Roman" panose="02020603050405020304" pitchFamily="18" charset="0"/>
                        </a:rPr>
                        <a:t>发展潜力</a:t>
                      </a:r>
                      <a:endParaRPr lang="zh-CN" altLang="zh-CN">
                        <a:latin typeface="Times New Roman" panose="02020603050405020304" pitchFamily="18" charset="0"/>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zh-CN">
                          <a:solidFill>
                            <a:srgbClr val="000000"/>
                          </a:solidFill>
                          <a:latin typeface="Calibri" panose="020F0502020204030204" charset="0"/>
                          <a:cs typeface="Times New Roman" panose="02020603050405020304" pitchFamily="18" charset="0"/>
                        </a:rPr>
                        <a:t>协同市场发展的综合能力</a:t>
                      </a:r>
                      <a:endParaRPr lang="zh-CN" altLang="zh-CN">
                        <a:latin typeface="Calibri" panose="020F0502020204030204" charset="0"/>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423863">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a:solidFill>
                            <a:srgbClr val="000000"/>
                          </a:solidFill>
                          <a:latin typeface="Times New Roman" panose="02020603050405020304" pitchFamily="18" charset="0"/>
                          <a:cs typeface="Times New Roman" panose="02020603050405020304" pitchFamily="18" charset="0"/>
                        </a:rPr>
                        <a:t>研究机构的综合实力</a:t>
                      </a:r>
                      <a:endParaRPr lang="zh-CN" altLang="zh-CN">
                        <a:latin typeface="Times New Roman" panose="02020603050405020304" pitchFamily="18" charset="0"/>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74637">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a:solidFill>
                            <a:srgbClr val="000000"/>
                          </a:solidFill>
                          <a:latin typeface="Times New Roman" panose="02020603050405020304" pitchFamily="18" charset="0"/>
                          <a:cs typeface="Times New Roman" panose="02020603050405020304" pitchFamily="18" charset="0"/>
                        </a:rPr>
                        <a:t>公司人才储备</a:t>
                      </a:r>
                      <a:endParaRPr lang="zh-CN" altLang="zh-CN">
                        <a:latin typeface="Times New Roman" panose="02020603050405020304" pitchFamily="18" charset="0"/>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423863">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rowSpan="4">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a:solidFill>
                            <a:srgbClr val="000000"/>
                          </a:solidFill>
                          <a:latin typeface="Times New Roman" panose="02020603050405020304" pitchFamily="18" charset="0"/>
                          <a:cs typeface="Times New Roman" panose="02020603050405020304" pitchFamily="18" charset="0"/>
                        </a:rPr>
                        <a:t>创新能力</a:t>
                      </a:r>
                      <a:endParaRPr lang="zh-CN" altLang="zh-CN">
                        <a:latin typeface="Times New Roman" panose="02020603050405020304" pitchFamily="18" charset="0"/>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a:solidFill>
                            <a:srgbClr val="000000"/>
                          </a:solidFill>
                          <a:latin typeface="Times New Roman" panose="02020603050405020304" pitchFamily="18" charset="0"/>
                          <a:cs typeface="Times New Roman" panose="02020603050405020304" pitchFamily="18" charset="0"/>
                        </a:rPr>
                        <a:t>企业制度的创新能力</a:t>
                      </a:r>
                      <a:endParaRPr lang="zh-CN" altLang="zh-CN">
                        <a:latin typeface="Times New Roman" panose="02020603050405020304" pitchFamily="18" charset="0"/>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427037">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a:solidFill>
                            <a:srgbClr val="000000"/>
                          </a:solidFill>
                          <a:latin typeface="Times New Roman" panose="02020603050405020304" pitchFamily="18" charset="0"/>
                          <a:cs typeface="Times New Roman" panose="02020603050405020304" pitchFamily="18" charset="0"/>
                        </a:rPr>
                        <a:t>法人治理结构创新能力</a:t>
                      </a:r>
                      <a:endParaRPr lang="zh-CN" altLang="zh-CN">
                        <a:latin typeface="Times New Roman" panose="02020603050405020304" pitchFamily="18" charset="0"/>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423863">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a:solidFill>
                            <a:srgbClr val="000000"/>
                          </a:solidFill>
                          <a:latin typeface="Times New Roman" panose="02020603050405020304" pitchFamily="18" charset="0"/>
                          <a:cs typeface="Times New Roman" panose="02020603050405020304" pitchFamily="18" charset="0"/>
                        </a:rPr>
                        <a:t>管理与组织创新能力</a:t>
                      </a:r>
                      <a:endParaRPr lang="zh-CN" altLang="zh-CN">
                        <a:latin typeface="Times New Roman" panose="02020603050405020304" pitchFamily="18" charset="0"/>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423862">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a:solidFill>
                            <a:srgbClr val="000000"/>
                          </a:solidFill>
                          <a:latin typeface="Times New Roman" panose="02020603050405020304" pitchFamily="18" charset="0"/>
                          <a:cs typeface="Times New Roman" panose="02020603050405020304" pitchFamily="18" charset="0"/>
                        </a:rPr>
                        <a:t>投资新产品开发能力</a:t>
                      </a:r>
                      <a:endParaRPr lang="zh-CN" altLang="zh-CN">
                        <a:latin typeface="Times New Roman" panose="02020603050405020304" pitchFamily="18" charset="0"/>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bl>
          </a:graphicData>
        </a:graphic>
      </p:graphicFrame>
      <p:sp>
        <p:nvSpPr>
          <p:cNvPr id="122915" name="Rectangle 1"/>
          <p:cNvSpPr/>
          <p:nvPr/>
        </p:nvSpPr>
        <p:spPr>
          <a:xfrm>
            <a:off x="1766888" y="790258"/>
            <a:ext cx="6393180" cy="337185"/>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1806575">
              <a:spcBef>
                <a:spcPct val="0"/>
              </a:spcBef>
              <a:buClrTx/>
              <a:buSzTx/>
              <a:buFont typeface="Arial" panose="020B0604020202020204" pitchFamily="34" charset="0"/>
              <a:buNone/>
            </a:pPr>
            <a:r>
              <a:rPr lang="zh-CN" altLang="en-US" sz="1600" b="1">
                <a:solidFill>
                  <a:srgbClr val="000000"/>
                </a:solidFill>
                <a:latin typeface="Times New Roman" panose="02020603050405020304" pitchFamily="18" charset="0"/>
                <a:cs typeface="Times New Roman" panose="02020603050405020304" pitchFamily="18" charset="0"/>
              </a:rPr>
              <a:t>表</a:t>
            </a:r>
            <a:r>
              <a:rPr lang="en-US" altLang="zh-CN" sz="1600" b="1">
                <a:solidFill>
                  <a:srgbClr val="000000"/>
                </a:solidFill>
                <a:latin typeface="Times New Roman" panose="02020603050405020304" pitchFamily="18" charset="0"/>
                <a:cs typeface="Times New Roman" panose="02020603050405020304" pitchFamily="18" charset="0"/>
              </a:rPr>
              <a:t>7</a:t>
            </a:r>
            <a:r>
              <a:rPr lang="en-US" altLang="zh-CN" sz="1600" b="1">
                <a:solidFill>
                  <a:srgbClr val="FF0000"/>
                </a:solidFill>
                <a:latin typeface="Times New Roman" panose="02020603050405020304" pitchFamily="18" charset="0"/>
                <a:cs typeface="Times New Roman" panose="02020603050405020304" pitchFamily="18" charset="0"/>
              </a:rPr>
              <a:t>-33  </a:t>
            </a:r>
            <a:r>
              <a:rPr lang="zh-CN" altLang="en-US" sz="1600" b="1">
                <a:solidFill>
                  <a:srgbClr val="000000"/>
                </a:solidFill>
                <a:latin typeface="Times New Roman" panose="02020603050405020304" pitchFamily="18" charset="0"/>
                <a:cs typeface="Times New Roman" panose="02020603050405020304" pitchFamily="18" charset="0"/>
              </a:rPr>
              <a:t>证券公司成长指标体系                 单位：</a:t>
            </a:r>
            <a:r>
              <a:rPr lang="en-US" altLang="zh-CN" sz="1600" b="1">
                <a:solidFill>
                  <a:srgbClr val="000000"/>
                </a:solidFill>
                <a:latin typeface="Times New Roman" panose="02020603050405020304" pitchFamily="18" charset="0"/>
                <a:cs typeface="Times New Roman" panose="02020603050405020304" pitchFamily="18" charset="0"/>
              </a:rPr>
              <a:t>%</a:t>
            </a:r>
            <a:endParaRPr lang="en-US" altLang="zh-CN" sz="3600"/>
          </a:p>
        </p:txBody>
      </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123905" name="内容占位符 123904"/>
          <p:cNvGraphicFramePr/>
          <p:nvPr>
            <p:ph idx="1"/>
            <p:custDataLst>
              <p:tags r:id="rId1"/>
            </p:custDataLst>
          </p:nvPr>
        </p:nvGraphicFramePr>
        <p:xfrm>
          <a:off x="1978025" y="1773238"/>
          <a:ext cx="6096000" cy="3248025"/>
        </p:xfrm>
        <a:graphic>
          <a:graphicData uri="http://schemas.openxmlformats.org/drawingml/2006/table">
            <a:tbl>
              <a:tblPr/>
              <a:tblGrid>
                <a:gridCol w="2527300"/>
                <a:gridCol w="2082800"/>
                <a:gridCol w="1485900"/>
              </a:tblGrid>
              <a:tr h="28892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400">
                        <a:solidFill>
                          <a:srgbClr val="000000"/>
                        </a:solidFill>
                        <a:latin typeface="宋体" panose="02010600030101010101" pitchFamily="2" charset="-122"/>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400" b="1">
                          <a:solidFill>
                            <a:srgbClr val="000000"/>
                          </a:solidFill>
                          <a:latin typeface="Times New Roman" panose="02020603050405020304" pitchFamily="18" charset="0"/>
                          <a:cs typeface="Times New Roman" panose="02020603050405020304" pitchFamily="18" charset="0"/>
                        </a:rPr>
                        <a:t>评价指标体系</a:t>
                      </a:r>
                      <a:endParaRPr lang="zh-CN" altLang="zh-CN" sz="1400">
                        <a:latin typeface="Times New Roman" panose="02020603050405020304" pitchFamily="18" charset="0"/>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400" b="1">
                          <a:solidFill>
                            <a:srgbClr val="000000"/>
                          </a:solidFill>
                          <a:latin typeface="Times New Roman" panose="02020603050405020304" pitchFamily="18" charset="0"/>
                          <a:cs typeface="Times New Roman" panose="02020603050405020304" pitchFamily="18" charset="0"/>
                        </a:rPr>
                        <a:t>指标名称</a:t>
                      </a:r>
                      <a:endParaRPr lang="zh-CN" altLang="zh-CN" sz="1400">
                        <a:latin typeface="Times New Roman" panose="02020603050405020304" pitchFamily="18" charset="0"/>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579438">
                <a:tc rowSpan="8">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400">
                          <a:solidFill>
                            <a:srgbClr val="000000"/>
                          </a:solidFill>
                          <a:latin typeface="Times New Roman" panose="02020603050405020304" pitchFamily="18" charset="0"/>
                          <a:cs typeface="Times New Roman" panose="02020603050405020304" pitchFamily="18" charset="0"/>
                        </a:rPr>
                        <a:t>公</a:t>
                      </a:r>
                      <a:endParaRPr lang="zh-CN" altLang="zh-CN" sz="1400">
                        <a:latin typeface="Times New Roman" panose="02020603050405020304" pitchFamily="18" charset="0"/>
                        <a:cs typeface="Times New Roman" panose="02020603050405020304" pitchFamily="18" charset="0"/>
                      </a:endParaRPr>
                    </a:p>
                    <a:p>
                      <a:pPr lvl="0" algn="ctr" eaLnBrk="1" hangingPunct="1">
                        <a:buNone/>
                      </a:pPr>
                      <a:r>
                        <a:rPr lang="zh-CN" altLang="zh-CN" sz="1400">
                          <a:solidFill>
                            <a:srgbClr val="000000"/>
                          </a:solidFill>
                          <a:latin typeface="Times New Roman" panose="02020603050405020304" pitchFamily="18" charset="0"/>
                          <a:cs typeface="Times New Roman" panose="02020603050405020304" pitchFamily="18" charset="0"/>
                        </a:rPr>
                        <a:t>司</a:t>
                      </a:r>
                      <a:endParaRPr lang="zh-CN" altLang="zh-CN" sz="1400">
                        <a:latin typeface="Times New Roman" panose="02020603050405020304" pitchFamily="18" charset="0"/>
                        <a:cs typeface="Times New Roman" panose="02020603050405020304" pitchFamily="18" charset="0"/>
                      </a:endParaRPr>
                    </a:p>
                    <a:p>
                      <a:pPr lvl="0" algn="ctr" eaLnBrk="1" hangingPunct="1">
                        <a:buNone/>
                      </a:pPr>
                      <a:r>
                        <a:rPr lang="zh-CN" altLang="zh-CN" sz="1400">
                          <a:solidFill>
                            <a:srgbClr val="000000"/>
                          </a:solidFill>
                          <a:latin typeface="Times New Roman" panose="02020603050405020304" pitchFamily="18" charset="0"/>
                          <a:cs typeface="Times New Roman" panose="02020603050405020304" pitchFamily="18" charset="0"/>
                        </a:rPr>
                        <a:t>声</a:t>
                      </a:r>
                      <a:endParaRPr lang="zh-CN" altLang="zh-CN" sz="1400">
                        <a:latin typeface="Times New Roman" panose="02020603050405020304" pitchFamily="18" charset="0"/>
                        <a:cs typeface="Times New Roman" panose="02020603050405020304" pitchFamily="18" charset="0"/>
                      </a:endParaRPr>
                    </a:p>
                    <a:p>
                      <a:pPr lvl="0" algn="ctr" eaLnBrk="1" hangingPunct="1">
                        <a:buNone/>
                      </a:pPr>
                      <a:r>
                        <a:rPr lang="zh-CN" altLang="zh-CN" sz="1400">
                          <a:solidFill>
                            <a:srgbClr val="000000"/>
                          </a:solidFill>
                          <a:latin typeface="Times New Roman" panose="02020603050405020304" pitchFamily="18" charset="0"/>
                          <a:cs typeface="Times New Roman" panose="02020603050405020304" pitchFamily="18" charset="0"/>
                        </a:rPr>
                        <a:t>誉</a:t>
                      </a:r>
                      <a:endParaRPr lang="zh-CN" altLang="zh-CN" sz="1400">
                        <a:latin typeface="Times New Roman" panose="02020603050405020304" pitchFamily="18" charset="0"/>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rowSpan="3">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400">
                          <a:solidFill>
                            <a:srgbClr val="000000"/>
                          </a:solidFill>
                          <a:latin typeface="Times New Roman" panose="02020603050405020304" pitchFamily="18" charset="0"/>
                          <a:cs typeface="Times New Roman" panose="02020603050405020304" pitchFamily="18" charset="0"/>
                        </a:rPr>
                        <a:t>资本市场上的知名度</a:t>
                      </a:r>
                      <a:endParaRPr lang="zh-CN" altLang="zh-CN" sz="1400">
                        <a:latin typeface="Times New Roman" panose="02020603050405020304" pitchFamily="18" charset="0"/>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400">
                          <a:solidFill>
                            <a:srgbClr val="000000"/>
                          </a:solidFill>
                          <a:latin typeface="Times New Roman" panose="02020603050405020304" pitchFamily="18" charset="0"/>
                          <a:cs typeface="Times New Roman" panose="02020603050405020304" pitchFamily="18" charset="0"/>
                        </a:rPr>
                        <a:t>公司品牌知名度</a:t>
                      </a:r>
                      <a:endParaRPr lang="zh-CN" altLang="zh-CN" sz="1400">
                        <a:latin typeface="Times New Roman" panose="02020603050405020304" pitchFamily="18" charset="0"/>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88925">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400">
                          <a:solidFill>
                            <a:srgbClr val="000000"/>
                          </a:solidFill>
                          <a:latin typeface="Times New Roman" panose="02020603050405020304" pitchFamily="18" charset="0"/>
                          <a:cs typeface="Times New Roman" panose="02020603050405020304" pitchFamily="18" charset="0"/>
                        </a:rPr>
                        <a:t>市场影响力</a:t>
                      </a:r>
                      <a:endParaRPr lang="zh-CN" altLang="zh-CN" sz="1400">
                        <a:latin typeface="Times New Roman" panose="02020603050405020304" pitchFamily="18" charset="0"/>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579437">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400">
                          <a:solidFill>
                            <a:srgbClr val="000000"/>
                          </a:solidFill>
                          <a:latin typeface="Times New Roman" panose="02020603050405020304" pitchFamily="18" charset="0"/>
                          <a:cs typeface="Times New Roman" panose="02020603050405020304" pitchFamily="18" charset="0"/>
                        </a:rPr>
                        <a:t>公司业务在市场排名</a:t>
                      </a:r>
                      <a:endParaRPr lang="zh-CN" altLang="zh-CN" sz="1400">
                        <a:latin typeface="Times New Roman" panose="02020603050405020304" pitchFamily="18" charset="0"/>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88925">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rowSpan="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400">
                          <a:solidFill>
                            <a:srgbClr val="000000"/>
                          </a:solidFill>
                          <a:latin typeface="Times New Roman" panose="02020603050405020304" pitchFamily="18" charset="0"/>
                          <a:cs typeface="Times New Roman" panose="02020603050405020304" pitchFamily="18" charset="0"/>
                        </a:rPr>
                        <a:t>财务状况信用</a:t>
                      </a:r>
                      <a:endParaRPr lang="zh-CN" altLang="zh-CN" sz="1400">
                        <a:latin typeface="Times New Roman" panose="02020603050405020304" pitchFamily="18" charset="0"/>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400">
                          <a:solidFill>
                            <a:srgbClr val="000000"/>
                          </a:solidFill>
                          <a:latin typeface="Times New Roman" panose="02020603050405020304" pitchFamily="18" charset="0"/>
                          <a:cs typeface="Times New Roman" panose="02020603050405020304" pitchFamily="18" charset="0"/>
                        </a:rPr>
                        <a:t>公司信用等级</a:t>
                      </a:r>
                      <a:endParaRPr lang="zh-CN" altLang="zh-CN" sz="1400">
                        <a:latin typeface="Times New Roman" panose="02020603050405020304" pitchFamily="18" charset="0"/>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55600">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400">
                          <a:solidFill>
                            <a:srgbClr val="000000"/>
                          </a:solidFill>
                          <a:latin typeface="Times New Roman" panose="02020603050405020304" pitchFamily="18" charset="0"/>
                          <a:cs typeface="Times New Roman" panose="02020603050405020304" pitchFamily="18" charset="0"/>
                        </a:rPr>
                        <a:t>银行信用评级</a:t>
                      </a:r>
                      <a:endParaRPr lang="zh-CN" altLang="zh-CN" sz="1400">
                        <a:latin typeface="Times New Roman" panose="02020603050405020304" pitchFamily="18" charset="0"/>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88925">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rowSpan="3">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400">
                          <a:solidFill>
                            <a:srgbClr val="000000"/>
                          </a:solidFill>
                          <a:latin typeface="Times New Roman" panose="02020603050405020304" pitchFamily="18" charset="0"/>
                          <a:cs typeface="Times New Roman" panose="02020603050405020304" pitchFamily="18" charset="0"/>
                        </a:rPr>
                        <a:t>市场主体对公司的声誉</a:t>
                      </a:r>
                      <a:endParaRPr lang="zh-CN" altLang="zh-CN" sz="1400">
                        <a:latin typeface="Times New Roman" panose="02020603050405020304" pitchFamily="18" charset="0"/>
                        <a:cs typeface="Times New Roman" panose="02020603050405020304" pitchFamily="18" charset="0"/>
                      </a:endParaRPr>
                    </a:p>
                    <a:p>
                      <a:pPr lvl="0" algn="just" eaLnBrk="1" hangingPunct="1">
                        <a:buNone/>
                      </a:pPr>
                      <a:r>
                        <a:rPr lang="zh-CN" altLang="zh-CN" sz="1400">
                          <a:solidFill>
                            <a:srgbClr val="000000"/>
                          </a:solidFill>
                          <a:latin typeface="Times New Roman" panose="02020603050405020304" pitchFamily="18" charset="0"/>
                          <a:cs typeface="Times New Roman" panose="02020603050405020304" pitchFamily="18" charset="0"/>
                        </a:rPr>
                        <a:t>评价</a:t>
                      </a:r>
                      <a:endParaRPr lang="zh-CN" altLang="zh-CN" sz="1400">
                        <a:latin typeface="Times New Roman" panose="02020603050405020304" pitchFamily="18" charset="0"/>
                        <a:ea typeface="Times New Roman" panose="02020603050405020304" pitchFamily="18" charset="0"/>
                      </a:endParaRPr>
                    </a:p>
                  </a:txBody>
                  <a:tcPr marL="68580" marR="6858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400">
                          <a:solidFill>
                            <a:srgbClr val="000000"/>
                          </a:solidFill>
                          <a:latin typeface="Times New Roman" panose="02020603050405020304" pitchFamily="18" charset="0"/>
                          <a:cs typeface="Times New Roman" panose="02020603050405020304" pitchFamily="18" charset="0"/>
                        </a:rPr>
                        <a:t>投资者评价</a:t>
                      </a:r>
                      <a:endParaRPr lang="zh-CN" altLang="zh-CN" sz="1400">
                        <a:latin typeface="Times New Roman" panose="02020603050405020304" pitchFamily="18" charset="0"/>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88925">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400">
                          <a:solidFill>
                            <a:srgbClr val="000000"/>
                          </a:solidFill>
                          <a:latin typeface="Times New Roman" panose="02020603050405020304" pitchFamily="18" charset="0"/>
                          <a:cs typeface="Times New Roman" panose="02020603050405020304" pitchFamily="18" charset="0"/>
                        </a:rPr>
                        <a:t>客户评价</a:t>
                      </a:r>
                      <a:endParaRPr lang="zh-CN" altLang="zh-CN" sz="1400">
                        <a:latin typeface="Times New Roman" panose="02020603050405020304" pitchFamily="18" charset="0"/>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88925">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400">
                          <a:solidFill>
                            <a:srgbClr val="000000"/>
                          </a:solidFill>
                          <a:latin typeface="Times New Roman" panose="02020603050405020304" pitchFamily="18" charset="0"/>
                          <a:cs typeface="Times New Roman" panose="02020603050405020304" pitchFamily="18" charset="0"/>
                        </a:rPr>
                        <a:t>市场中介评价</a:t>
                      </a:r>
                      <a:endParaRPr lang="zh-CN" altLang="zh-CN" sz="1400">
                        <a:latin typeface="Times New Roman" panose="02020603050405020304" pitchFamily="18" charset="0"/>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bl>
          </a:graphicData>
        </a:graphic>
      </p:graphicFrame>
      <p:sp>
        <p:nvSpPr>
          <p:cNvPr id="123935" name="Rectangle 1"/>
          <p:cNvSpPr/>
          <p:nvPr/>
        </p:nvSpPr>
        <p:spPr>
          <a:xfrm>
            <a:off x="1116013" y="1126014"/>
            <a:ext cx="6377305" cy="337185"/>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1739900">
              <a:spcBef>
                <a:spcPct val="0"/>
              </a:spcBef>
              <a:buClrTx/>
              <a:buSzTx/>
              <a:buFont typeface="Arial" panose="020B0604020202020204" pitchFamily="34" charset="0"/>
              <a:buNone/>
            </a:pPr>
            <a:r>
              <a:rPr lang="zh-CN" altLang="en-US" sz="1600" b="1">
                <a:solidFill>
                  <a:srgbClr val="FF0000"/>
                </a:solidFill>
                <a:latin typeface="Times New Roman" panose="02020603050405020304" pitchFamily="18" charset="0"/>
                <a:cs typeface="Times New Roman" panose="02020603050405020304" pitchFamily="18" charset="0"/>
              </a:rPr>
              <a:t>表</a:t>
            </a:r>
            <a:r>
              <a:rPr lang="en-US" altLang="zh-CN" sz="1600" b="1">
                <a:solidFill>
                  <a:srgbClr val="FF0000"/>
                </a:solidFill>
                <a:latin typeface="Times New Roman" panose="02020603050405020304" pitchFamily="18" charset="0"/>
                <a:cs typeface="Times New Roman" panose="02020603050405020304" pitchFamily="18" charset="0"/>
              </a:rPr>
              <a:t>7-34</a:t>
            </a:r>
            <a:r>
              <a:rPr lang="en-US" altLang="zh-CN" sz="1600" b="1">
                <a:solidFill>
                  <a:srgbClr val="000000"/>
                </a:solidFill>
                <a:latin typeface="Times New Roman" panose="02020603050405020304" pitchFamily="18" charset="0"/>
                <a:cs typeface="Times New Roman" panose="02020603050405020304" pitchFamily="18" charset="0"/>
              </a:rPr>
              <a:t>  </a:t>
            </a:r>
            <a:r>
              <a:rPr lang="zh-CN" altLang="en-US" sz="1600" b="1">
                <a:solidFill>
                  <a:srgbClr val="000000"/>
                </a:solidFill>
                <a:latin typeface="Times New Roman" panose="02020603050405020304" pitchFamily="18" charset="0"/>
                <a:cs typeface="Times New Roman" panose="02020603050405020304" pitchFamily="18" charset="0"/>
              </a:rPr>
              <a:t>证券公司声誉指标体系                  单位：</a:t>
            </a:r>
            <a:r>
              <a:rPr lang="en-US" altLang="zh-CN" sz="1600" b="1">
                <a:solidFill>
                  <a:srgbClr val="000000"/>
                </a:solidFill>
                <a:latin typeface="Times New Roman" panose="02020603050405020304" pitchFamily="18" charset="0"/>
                <a:cs typeface="Times New Roman" panose="02020603050405020304" pitchFamily="18" charset="0"/>
              </a:rPr>
              <a:t>%</a:t>
            </a:r>
            <a:endParaRPr lang="en-US" altLang="zh-CN" sz="3600"/>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4929" name="Rectangle 2"/>
          <p:cNvSpPr/>
          <p:nvPr>
            <p:ph type="title"/>
          </p:nvPr>
        </p:nvSpPr>
        <p:spPr/>
        <p:txBody>
          <a:bodyPr vert="horz" wrap="square" lIns="91440" tIns="45720" rIns="91440" bIns="45720" anchor="b"/>
          <a:p>
            <a:endParaRPr lang="zh-CN" altLang="zh-CN" sz="2900"/>
          </a:p>
        </p:txBody>
      </p:sp>
      <p:sp>
        <p:nvSpPr>
          <p:cNvPr id="124930" name="Rectangle 3"/>
          <p:cNvSpPr/>
          <p:nvPr>
            <p:ph idx="1"/>
          </p:nvPr>
        </p:nvSpPr>
        <p:spPr>
          <a:xfrm>
            <a:off x="1370013" y="1628775"/>
            <a:ext cx="7313612" cy="4114800"/>
          </a:xfrm>
        </p:spPr>
        <p:txBody>
          <a:bodyPr vert="horz" wrap="square" lIns="91440" tIns="45720" rIns="91440" bIns="45720" anchor="t"/>
          <a:p>
            <a:r>
              <a:rPr lang="zh-CN" altLang="zh-CN" sz="2000"/>
              <a:t>（四）证券公司统计指标体系</a:t>
            </a:r>
            <a:endParaRPr lang="en-US" altLang="zh-CN" sz="2000"/>
          </a:p>
          <a:p>
            <a:pPr lvl="1"/>
            <a:r>
              <a:rPr lang="en-US" altLang="zh-CN" sz="1600"/>
              <a:t>1.</a:t>
            </a:r>
            <a:r>
              <a:rPr lang="zh-CN" altLang="zh-CN" sz="1600"/>
              <a:t>证券公司风险综合评价</a:t>
            </a:r>
            <a:endParaRPr lang="en-US" altLang="zh-CN" sz="1600"/>
          </a:p>
          <a:p>
            <a:pPr lvl="1"/>
            <a:r>
              <a:rPr lang="zh-CN" altLang="zh-CN" sz="1600"/>
              <a:t>（</a:t>
            </a:r>
            <a:r>
              <a:rPr lang="en-US" altLang="zh-CN" sz="1600"/>
              <a:t>1</a:t>
            </a:r>
            <a:r>
              <a:rPr lang="zh-CN" altLang="zh-CN" sz="1600"/>
              <a:t>）系统风险的综合评价</a:t>
            </a:r>
            <a:endParaRPr lang="en-US" altLang="zh-CN" sz="1600"/>
          </a:p>
          <a:p>
            <a:pPr lvl="1">
              <a:buNone/>
            </a:pPr>
            <a:r>
              <a:rPr lang="en-US" altLang="zh-CN" sz="1600"/>
              <a:t>    </a:t>
            </a:r>
            <a:r>
              <a:rPr lang="zh-CN" altLang="zh-CN" sz="1600"/>
              <a:t>对系统风险的综合评价，事实上是在拟合各种资产损失联合分布的条件下，计算损失和的</a:t>
            </a:r>
            <a:r>
              <a:rPr lang="en-US" altLang="zh-CN" sz="1600"/>
              <a:t>VAR</a:t>
            </a:r>
            <a:r>
              <a:rPr lang="zh-CN" altLang="zh-CN" sz="1600"/>
              <a:t>值。当各自营或委托各项资产价格与大盘同步从而正相关时，自营、委托资产管理可采用近似计算公式：</a:t>
            </a:r>
            <a:endParaRPr lang="zh-CN" altLang="zh-CN" sz="1600"/>
          </a:p>
          <a:p>
            <a:pPr lvl="1"/>
            <a:r>
              <a:rPr lang="en-US" altLang="zh-CN" sz="1600"/>
              <a:t>S</a:t>
            </a:r>
            <a:r>
              <a:rPr lang="en-US" altLang="zh-CN" sz="1600" baseline="-25000"/>
              <a:t>1</a:t>
            </a:r>
            <a:r>
              <a:rPr lang="en-US" altLang="zh-CN" sz="1600"/>
              <a:t>=</a:t>
            </a:r>
            <a:r>
              <a:rPr lang="zh-CN" altLang="zh-CN" sz="1600"/>
              <a:t>∑</a:t>
            </a:r>
            <a:r>
              <a:rPr lang="en-US" altLang="zh-CN" sz="1600"/>
              <a:t>I*S</a:t>
            </a:r>
            <a:r>
              <a:rPr lang="en-US" altLang="zh-CN" sz="1600" baseline="-25000"/>
              <a:t>1i</a:t>
            </a:r>
            <a:r>
              <a:rPr lang="en-US" altLang="zh-CN" sz="1600"/>
              <a:t>                                                              </a:t>
            </a:r>
            <a:endParaRPr lang="zh-CN" altLang="zh-CN" sz="1600"/>
          </a:p>
          <a:p>
            <a:pPr lvl="1">
              <a:buNone/>
            </a:pPr>
            <a:r>
              <a:rPr lang="en-US" altLang="zh-CN" sz="1600"/>
              <a:t>    </a:t>
            </a:r>
            <a:r>
              <a:rPr lang="zh-CN" altLang="zh-CN" sz="1600"/>
              <a:t>自营与经纪（二级市场）业务由于面临同一市场，风险影响因素价格与交易量的变化趋势通常是同步的，两类</a:t>
            </a:r>
            <a:r>
              <a:rPr lang="en-US" altLang="zh-CN" sz="1600"/>
              <a:t>VAR</a:t>
            </a:r>
            <a:r>
              <a:rPr lang="zh-CN" altLang="zh-CN" sz="1600"/>
              <a:t>可以简单相加，得系统风险综合评价值：</a:t>
            </a:r>
            <a:endParaRPr lang="zh-CN" altLang="zh-CN" sz="1600"/>
          </a:p>
          <a:p>
            <a:pPr lvl="1"/>
            <a:r>
              <a:rPr lang="en-US" altLang="zh-CN" sz="1600"/>
              <a:t>S=S</a:t>
            </a:r>
            <a:r>
              <a:rPr lang="en-US" altLang="zh-CN" sz="1600" baseline="-25000"/>
              <a:t>1</a:t>
            </a:r>
            <a:r>
              <a:rPr lang="zh-CN" altLang="zh-CN" sz="1600"/>
              <a:t>＋</a:t>
            </a:r>
            <a:r>
              <a:rPr lang="en-US" altLang="zh-CN" sz="1600"/>
              <a:t>S</a:t>
            </a:r>
            <a:r>
              <a:rPr lang="en-US" altLang="zh-CN" sz="1600" baseline="-25000"/>
              <a:t>2</a:t>
            </a:r>
            <a:r>
              <a:rPr lang="en-US" altLang="zh-CN" sz="1600"/>
              <a:t>                                                              </a:t>
            </a:r>
            <a:endParaRPr lang="zh-CN" altLang="zh-CN" sz="1600"/>
          </a:p>
          <a:p>
            <a:pPr lvl="1">
              <a:buNone/>
            </a:pPr>
            <a:r>
              <a:rPr lang="en-US" altLang="zh-CN" sz="1600"/>
              <a:t>    S</a:t>
            </a:r>
            <a:r>
              <a:rPr lang="zh-CN" altLang="zh-CN" sz="1600"/>
              <a:t>值以</a:t>
            </a:r>
            <a:r>
              <a:rPr lang="en-US" altLang="zh-CN" sz="1600"/>
              <a:t>95%</a:t>
            </a:r>
            <a:r>
              <a:rPr lang="zh-CN" altLang="zh-CN" sz="1600"/>
              <a:t>的置信程度反映了自营、委托管理和经纪业务面临的未来市场风险总损失（</a:t>
            </a:r>
            <a:r>
              <a:rPr lang="en-US" altLang="zh-CN" sz="1600"/>
              <a:t>S</a:t>
            </a:r>
            <a:r>
              <a:rPr lang="zh-CN" altLang="zh-CN" sz="1600"/>
              <a:t>小于</a:t>
            </a:r>
            <a:r>
              <a:rPr lang="en-US" altLang="zh-CN" sz="1600"/>
              <a:t>0</a:t>
            </a:r>
            <a:r>
              <a:rPr lang="zh-CN" altLang="zh-CN" sz="1600"/>
              <a:t>时为净收益）。。</a:t>
            </a:r>
            <a:endParaRPr lang="zh-CN" altLang="zh-CN" sz="1600"/>
          </a:p>
          <a:p>
            <a:endParaRPr lang="zh-CN" altLang="zh-CN" sz="2800"/>
          </a:p>
        </p:txBody>
      </p:sp>
      <p:sp>
        <p:nvSpPr>
          <p:cNvPr id="124931"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577" name="Rectangle 3"/>
          <p:cNvSpPr/>
          <p:nvPr>
            <p:ph idx="1"/>
          </p:nvPr>
        </p:nvSpPr>
        <p:spPr>
          <a:xfrm>
            <a:off x="1370013" y="1762125"/>
            <a:ext cx="7313612" cy="4114800"/>
          </a:xfrm>
        </p:spPr>
        <p:txBody>
          <a:bodyPr vert="horz" wrap="square" lIns="91440" tIns="45720" rIns="91440" bIns="45720" anchor="t"/>
          <a:p>
            <a:pPr lvl="1"/>
            <a:r>
              <a:rPr lang="en-US" altLang="zh-CN" sz="2000"/>
              <a:t>3</a:t>
            </a:r>
            <a:r>
              <a:rPr lang="zh-CN" altLang="zh-CN" sz="2000"/>
              <a:t>．中介机构</a:t>
            </a:r>
            <a:endParaRPr lang="en-US" altLang="zh-CN" sz="2000"/>
          </a:p>
          <a:p>
            <a:pPr lvl="1">
              <a:buNone/>
            </a:pPr>
            <a:r>
              <a:rPr lang="en-US" altLang="zh-CN" sz="2000"/>
              <a:t>   </a:t>
            </a:r>
            <a:r>
              <a:rPr lang="zh-CN" altLang="zh-CN" sz="2000"/>
              <a:t>证券市场中介机构是指为证券的发行和交易提供服务的各类机构。它是连接证券投资者和筹资者的桥梁，是证券市场运行的组织系统。在我国，证券市场中介机构主要包括证券交易所、证券登记结算公司、证券公司、基金管理公司以及其他证券服务机构。</a:t>
            </a:r>
            <a:endParaRPr lang="en-US" altLang="zh-CN" sz="2000"/>
          </a:p>
          <a:p>
            <a:pPr lvl="1"/>
            <a:r>
              <a:rPr lang="en-US" altLang="zh-CN" sz="2000"/>
              <a:t>4</a:t>
            </a:r>
            <a:r>
              <a:rPr lang="zh-CN" altLang="zh-CN" sz="2000"/>
              <a:t>．证券监管机构</a:t>
            </a:r>
            <a:endParaRPr lang="en-US" altLang="zh-CN" sz="2000"/>
          </a:p>
          <a:p>
            <a:pPr lvl="1">
              <a:buNone/>
            </a:pPr>
            <a:r>
              <a:rPr lang="en-US" altLang="zh-CN" sz="2000"/>
              <a:t>    </a:t>
            </a:r>
            <a:r>
              <a:rPr lang="zh-CN" altLang="zh-CN" sz="2000"/>
              <a:t>证券监管机构的主要职责是根据证券法规和行业规定，对证券发行、交易活动及市场参与者实施监督和管理，以保护投资者的利益。各个国家根据证券市场监管模式的不同采取不同的形式。</a:t>
            </a:r>
            <a:endParaRPr lang="zh-CN" altLang="zh-CN" sz="2000" b="1"/>
          </a:p>
          <a:p>
            <a:pPr>
              <a:buNone/>
            </a:pPr>
            <a:endParaRPr lang="zh-CN" altLang="zh-CN" sz="2800" b="1"/>
          </a:p>
          <a:p>
            <a:endParaRPr lang="zh-CN" altLang="zh-CN" sz="2800"/>
          </a:p>
        </p:txBody>
      </p:sp>
      <p:sp>
        <p:nvSpPr>
          <p:cNvPr id="24578" name="AutoShape 4">
            <a:hlinkClick r:id="rId1" action="ppaction://hlinksldjump"/>
          </p:cNvPr>
          <p:cNvSpPr/>
          <p:nvPr/>
        </p:nvSpPr>
        <p:spPr>
          <a:xfrm>
            <a:off x="8785225" y="6497638"/>
            <a:ext cx="358775" cy="360362"/>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
        <p:nvSpPr>
          <p:cNvPr id="24579" name="标题 1"/>
          <p:cNvSpPr>
            <a:spLocks noGrp="1"/>
          </p:cNvSpPr>
          <p:nvPr>
            <p:ph type="title"/>
          </p:nvPr>
        </p:nvSpPr>
        <p:spPr/>
        <p:txBody>
          <a:bodyPr vert="horz" wrap="square" lIns="91440" tIns="45720" rIns="91440" bIns="45720" anchor="b"/>
          <a:p>
            <a:endParaRPr lang="zh-CN" altLang="en-US"/>
          </a:p>
        </p:txBody>
      </p:sp>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5953" name="Rectangle 3"/>
          <p:cNvSpPr/>
          <p:nvPr>
            <p:ph idx="1"/>
          </p:nvPr>
        </p:nvSpPr>
        <p:spPr>
          <a:xfrm>
            <a:off x="1182688" y="1628775"/>
            <a:ext cx="7313612" cy="4114800"/>
          </a:xfrm>
        </p:spPr>
        <p:txBody>
          <a:bodyPr vert="horz" wrap="square" lIns="91440" tIns="45720" rIns="91440" bIns="45720" anchor="t"/>
          <a:p>
            <a:pPr lvl="1"/>
            <a:r>
              <a:rPr lang="zh-CN" altLang="zh-CN" sz="2000"/>
              <a:t>（</a:t>
            </a:r>
            <a:r>
              <a:rPr lang="en-US" altLang="zh-CN" sz="2000"/>
              <a:t>2</a:t>
            </a:r>
            <a:r>
              <a:rPr lang="zh-CN" altLang="zh-CN" sz="2000"/>
              <a:t>）非系统风险的综合评价</a:t>
            </a:r>
            <a:endParaRPr lang="en-US" altLang="zh-CN" sz="2000"/>
          </a:p>
          <a:p>
            <a:pPr lvl="2"/>
            <a:r>
              <a:rPr lang="zh-CN" altLang="zh-CN" sz="1700"/>
              <a:t>采用层次分析法对非系统风险进行综合评价。为使指标能在一个平台上进行比较，先将一些基础指标统一转化成</a:t>
            </a:r>
            <a:r>
              <a:rPr lang="en-US" altLang="zh-CN" sz="1700"/>
              <a:t>5</a:t>
            </a:r>
            <a:r>
              <a:rPr lang="zh-CN" altLang="zh-CN" sz="1700"/>
              <a:t>分制，正向指标（越大越好）和逆向指标（越大越不好）转化公式为：</a:t>
            </a:r>
            <a:endParaRPr lang="zh-CN" altLang="zh-CN" sz="1700"/>
          </a:p>
          <a:p>
            <a:pPr lvl="2"/>
            <a:r>
              <a:rPr lang="zh-CN" altLang="zh-CN" sz="1700"/>
              <a:t>某指标得分</a:t>
            </a:r>
            <a:r>
              <a:rPr lang="en-US" altLang="zh-CN" sz="1700"/>
              <a:t>=</a:t>
            </a:r>
            <a:r>
              <a:rPr lang="zh-CN" altLang="zh-CN" sz="1700"/>
              <a:t>〔（该指标实际值</a:t>
            </a:r>
            <a:r>
              <a:rPr lang="en-US" altLang="zh-CN" sz="1700"/>
              <a:t>-</a:t>
            </a:r>
            <a:r>
              <a:rPr lang="zh-CN" altLang="zh-CN" sz="1700"/>
              <a:t>同行业该指标最低值）</a:t>
            </a:r>
            <a:r>
              <a:rPr lang="en-US" altLang="zh-CN" sz="1700"/>
              <a:t>÷</a:t>
            </a:r>
            <a:r>
              <a:rPr lang="zh-CN" altLang="zh-CN" sz="1700"/>
              <a:t>（同行业该指标最高值</a:t>
            </a:r>
            <a:r>
              <a:rPr lang="en-US" altLang="zh-CN" sz="1700"/>
              <a:t>-</a:t>
            </a:r>
            <a:r>
              <a:rPr lang="zh-CN" altLang="zh-CN" sz="1700"/>
              <a:t>同行业该指标最低值）〕×</a:t>
            </a:r>
            <a:r>
              <a:rPr lang="en-US" altLang="zh-CN" sz="1700"/>
              <a:t>5     </a:t>
            </a:r>
            <a:endParaRPr lang="zh-CN" altLang="zh-CN" sz="1700"/>
          </a:p>
          <a:p>
            <a:pPr lvl="2"/>
            <a:r>
              <a:rPr lang="zh-CN" altLang="zh-CN" sz="1700"/>
              <a:t>某指标得分</a:t>
            </a:r>
            <a:r>
              <a:rPr lang="en-US" altLang="zh-CN" sz="1700"/>
              <a:t>=</a:t>
            </a:r>
            <a:r>
              <a:rPr lang="zh-CN" altLang="zh-CN" sz="1700"/>
              <a:t>〔（同行业该指标最高值</a:t>
            </a:r>
            <a:r>
              <a:rPr lang="en-US" altLang="zh-CN" sz="1700"/>
              <a:t>-</a:t>
            </a:r>
            <a:r>
              <a:rPr lang="zh-CN" altLang="zh-CN" sz="1700"/>
              <a:t>该指标实际值）</a:t>
            </a:r>
            <a:r>
              <a:rPr lang="en-US" altLang="zh-CN" sz="1700"/>
              <a:t>÷</a:t>
            </a:r>
            <a:r>
              <a:rPr lang="zh-CN" altLang="zh-CN" sz="1700"/>
              <a:t>（同行业该指标最高值</a:t>
            </a:r>
            <a:r>
              <a:rPr lang="en-US" altLang="zh-CN" sz="1700"/>
              <a:t>-</a:t>
            </a:r>
            <a:r>
              <a:rPr lang="zh-CN" altLang="zh-CN" sz="1700"/>
              <a:t>同行业该指标最低值）〕×</a:t>
            </a:r>
            <a:r>
              <a:rPr lang="en-US" altLang="zh-CN" sz="1700"/>
              <a:t>5      </a:t>
            </a:r>
            <a:endParaRPr lang="zh-CN" altLang="zh-CN" sz="1700"/>
          </a:p>
          <a:p>
            <a:pPr lvl="2"/>
            <a:r>
              <a:rPr lang="zh-CN" altLang="zh-CN" sz="1700"/>
              <a:t>整理后的指标均为正向指标，在四层次评分体系中α为权数。</a:t>
            </a:r>
            <a:endParaRPr lang="zh-CN" altLang="zh-CN" sz="1700"/>
          </a:p>
          <a:p>
            <a:pPr>
              <a:buNone/>
            </a:pPr>
            <a:endParaRPr lang="zh-CN" altLang="zh-CN" sz="2400"/>
          </a:p>
        </p:txBody>
      </p:sp>
      <p:sp>
        <p:nvSpPr>
          <p:cNvPr id="125954"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6977" name="Rectangle 3"/>
          <p:cNvSpPr/>
          <p:nvPr>
            <p:ph idx="1"/>
          </p:nvPr>
        </p:nvSpPr>
        <p:spPr>
          <a:xfrm>
            <a:off x="1370013" y="1628775"/>
            <a:ext cx="7313612" cy="4114800"/>
          </a:xfrm>
        </p:spPr>
        <p:txBody>
          <a:bodyPr vert="horz" wrap="square" lIns="91440" tIns="45720" rIns="91440" bIns="45720" anchor="t"/>
          <a:p>
            <a:pPr lvl="1"/>
            <a:r>
              <a:rPr lang="zh-CN" altLang="zh-CN" sz="2000"/>
              <a:t>按照层次分析法，每一层次的风险得分等于其直接子层所有指标得分的加权平均值。最高层次的权重设为</a:t>
            </a:r>
            <a:r>
              <a:rPr lang="en-US" altLang="zh-CN" sz="2000"/>
              <a:t>1</a:t>
            </a:r>
            <a:r>
              <a:rPr lang="zh-CN" altLang="zh-CN" sz="2000"/>
              <a:t>，之后按下一层次对上一层次指标的直接影响程度，逐层分解权重。对某个层次上的权重分配可运用主观两两比较法，通过专家咨询获得。</a:t>
            </a:r>
            <a:endParaRPr lang="zh-CN" altLang="zh-CN" sz="2000"/>
          </a:p>
          <a:p>
            <a:pPr lvl="1"/>
            <a:r>
              <a:rPr lang="zh-CN" altLang="zh-CN" sz="2000"/>
              <a:t>资产风险评估的主要指标有：</a:t>
            </a:r>
            <a:endParaRPr lang="en-US" altLang="zh-CN" sz="2000"/>
          </a:p>
          <a:p>
            <a:pPr lvl="2"/>
            <a:r>
              <a:rPr lang="en-US" altLang="zh-CN" sz="1700"/>
              <a:t>(1)</a:t>
            </a:r>
            <a:r>
              <a:rPr lang="zh-CN" altLang="zh-CN" sz="1700"/>
              <a:t>安全性指标：对外担保比例占资本总额的比例不得超过</a:t>
            </a:r>
            <a:r>
              <a:rPr lang="en-US" altLang="zh-CN" sz="1700"/>
              <a:t>100</a:t>
            </a:r>
            <a:r>
              <a:rPr lang="zh-CN" altLang="zh-CN" sz="1700"/>
              <a:t>％；自营股票余额占资本总额的比例不得超过</a:t>
            </a:r>
            <a:r>
              <a:rPr lang="en-US" altLang="zh-CN" sz="1700"/>
              <a:t>30</a:t>
            </a:r>
            <a:r>
              <a:rPr lang="zh-CN" altLang="zh-CN" sz="1700"/>
              <a:t>％，自营债券余额占资本的比例不得超过</a:t>
            </a:r>
            <a:r>
              <a:rPr lang="en-US" altLang="zh-CN" sz="1700"/>
              <a:t>50</a:t>
            </a:r>
            <a:r>
              <a:rPr lang="zh-CN" altLang="zh-CN" sz="1700"/>
              <a:t>％等。</a:t>
            </a:r>
            <a:endParaRPr lang="en-US" altLang="zh-CN" sz="1700"/>
          </a:p>
          <a:p>
            <a:pPr lvl="2"/>
            <a:r>
              <a:rPr lang="en-US" altLang="zh-CN" sz="1700"/>
              <a:t>(2)</a:t>
            </a:r>
            <a:r>
              <a:rPr lang="zh-CN" altLang="zh-CN" sz="1700"/>
              <a:t>流动性指标：流动资产余额占资本总额的比例不得低于</a:t>
            </a:r>
            <a:r>
              <a:rPr lang="en-US" altLang="zh-CN" sz="1700"/>
              <a:t>25</a:t>
            </a:r>
            <a:r>
              <a:rPr lang="zh-CN" altLang="zh-CN" sz="1700"/>
              <a:t>％；长期投资余额占资本的比例不得超过</a:t>
            </a:r>
            <a:r>
              <a:rPr lang="en-US" altLang="zh-CN" sz="1700"/>
              <a:t>30</a:t>
            </a:r>
            <a:r>
              <a:rPr lang="zh-CN" altLang="zh-CN" sz="1700"/>
              <a:t>％。</a:t>
            </a:r>
            <a:endParaRPr lang="en-US" altLang="zh-CN" sz="1700"/>
          </a:p>
          <a:p>
            <a:pPr lvl="2"/>
            <a:r>
              <a:rPr lang="en-US" altLang="zh-CN" sz="1700"/>
              <a:t>(3)</a:t>
            </a:r>
            <a:r>
              <a:rPr lang="zh-CN" altLang="zh-CN" sz="1700"/>
              <a:t>盈利性指标：包括资产收益率、资本收益率等。</a:t>
            </a:r>
            <a:endParaRPr lang="zh-CN" altLang="zh-CN" sz="1700"/>
          </a:p>
        </p:txBody>
      </p:sp>
      <p:sp>
        <p:nvSpPr>
          <p:cNvPr id="126978"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8001" name="Rectangle 3"/>
          <p:cNvSpPr/>
          <p:nvPr>
            <p:ph idx="1"/>
          </p:nvPr>
        </p:nvSpPr>
        <p:spPr>
          <a:xfrm>
            <a:off x="1370013" y="1628775"/>
            <a:ext cx="7313612" cy="4114800"/>
          </a:xfrm>
        </p:spPr>
        <p:txBody>
          <a:bodyPr vert="horz" wrap="square" lIns="91440" tIns="45720" rIns="91440" bIns="45720" anchor="t"/>
          <a:p>
            <a:r>
              <a:rPr lang="en-US" altLang="zh-CN" sz="2400"/>
              <a:t>2</a:t>
            </a:r>
            <a:r>
              <a:rPr lang="zh-CN" altLang="zh-CN" sz="2400"/>
              <a:t>．证券公司内部风险指标体系</a:t>
            </a:r>
            <a:endParaRPr lang="zh-CN" altLang="zh-CN" sz="2400"/>
          </a:p>
          <a:p>
            <a:pPr lvl="1"/>
            <a:r>
              <a:rPr lang="zh-CN" altLang="zh-CN" sz="2000"/>
              <a:t>（</a:t>
            </a:r>
            <a:r>
              <a:rPr lang="en-US" altLang="zh-CN" sz="2000"/>
              <a:t>1</a:t>
            </a:r>
            <a:r>
              <a:rPr lang="zh-CN" altLang="zh-CN" sz="2000"/>
              <a:t>）一级指标体系</a:t>
            </a:r>
            <a:endParaRPr lang="zh-CN" altLang="zh-CN" sz="2000"/>
          </a:p>
          <a:p>
            <a:pPr lvl="2"/>
            <a:r>
              <a:rPr lang="zh-CN" altLang="zh-CN" sz="1700"/>
              <a:t>①资本充足率指标</a:t>
            </a:r>
            <a:r>
              <a:rPr lang="en-US" altLang="zh-CN" sz="1700"/>
              <a:t>:</a:t>
            </a:r>
            <a:endParaRPr lang="zh-CN" altLang="zh-CN" sz="1700"/>
          </a:p>
          <a:p>
            <a:pPr lvl="2">
              <a:buNone/>
            </a:pPr>
            <a:r>
              <a:rPr lang="en-US" altLang="zh-CN" sz="1700"/>
              <a:t>    </a:t>
            </a:r>
            <a:r>
              <a:rPr lang="zh-CN" altLang="zh-CN" sz="1700"/>
              <a:t>资产负债率</a:t>
            </a:r>
            <a:r>
              <a:rPr lang="en-US" altLang="zh-CN" sz="1700"/>
              <a:t>=</a:t>
            </a:r>
            <a:r>
              <a:rPr lang="zh-CN" altLang="zh-CN" sz="1700"/>
              <a:t>负债期末余额</a:t>
            </a:r>
            <a:r>
              <a:rPr lang="en-US" altLang="zh-CN" sz="1700"/>
              <a:t>/</a:t>
            </a:r>
            <a:r>
              <a:rPr lang="zh-CN" altLang="zh-CN" sz="1700"/>
              <a:t>资产期末余额</a:t>
            </a:r>
            <a:endParaRPr lang="zh-CN" altLang="zh-CN" sz="1700"/>
          </a:p>
          <a:p>
            <a:pPr lvl="2">
              <a:buNone/>
            </a:pPr>
            <a:r>
              <a:rPr lang="en-US" altLang="zh-CN" sz="1700"/>
              <a:t>    </a:t>
            </a:r>
            <a:r>
              <a:rPr lang="zh-CN" altLang="zh-CN" sz="1700"/>
              <a:t>资产权益率</a:t>
            </a:r>
            <a:r>
              <a:rPr lang="en-US" altLang="zh-CN" sz="1700"/>
              <a:t>=</a:t>
            </a:r>
            <a:r>
              <a:rPr lang="zh-CN" altLang="zh-CN" sz="1700"/>
              <a:t>净资产期末余额</a:t>
            </a:r>
            <a:r>
              <a:rPr lang="en-US" altLang="zh-CN" sz="1700"/>
              <a:t>/</a:t>
            </a:r>
            <a:r>
              <a:rPr lang="zh-CN" altLang="zh-CN" sz="1700"/>
              <a:t>总资产期末余额</a:t>
            </a:r>
            <a:endParaRPr lang="zh-CN" altLang="zh-CN" sz="1700"/>
          </a:p>
          <a:p>
            <a:pPr lvl="2"/>
            <a:r>
              <a:rPr lang="zh-CN" altLang="zh-CN" sz="1700"/>
              <a:t>②流动性风险度量指标</a:t>
            </a:r>
            <a:r>
              <a:rPr lang="en-US" altLang="zh-CN" sz="1700"/>
              <a:t>:</a:t>
            </a:r>
            <a:endParaRPr lang="zh-CN" altLang="zh-CN" sz="1700"/>
          </a:p>
          <a:p>
            <a:pPr lvl="2">
              <a:buNone/>
            </a:pPr>
            <a:r>
              <a:rPr lang="en-US" altLang="zh-CN" sz="1700"/>
              <a:t>    </a:t>
            </a:r>
            <a:r>
              <a:rPr lang="zh-CN" altLang="zh-CN" sz="1700"/>
              <a:t>流动比率</a:t>
            </a:r>
            <a:r>
              <a:rPr lang="en-US" altLang="zh-CN" sz="1700"/>
              <a:t>=</a:t>
            </a:r>
            <a:r>
              <a:rPr lang="zh-CN" altLang="zh-CN" sz="1700"/>
              <a:t>流动资产期末余额</a:t>
            </a:r>
            <a:r>
              <a:rPr lang="en-US" altLang="zh-CN" sz="1700"/>
              <a:t>/</a:t>
            </a:r>
            <a:r>
              <a:rPr lang="zh-CN" altLang="zh-CN" sz="1700"/>
              <a:t>流动负债期末余额</a:t>
            </a:r>
            <a:endParaRPr lang="zh-CN" altLang="zh-CN" sz="1700"/>
          </a:p>
          <a:p>
            <a:pPr lvl="2">
              <a:buNone/>
            </a:pPr>
            <a:r>
              <a:rPr lang="en-US" altLang="zh-CN" sz="1700"/>
              <a:t>    </a:t>
            </a:r>
            <a:r>
              <a:rPr lang="zh-CN" altLang="zh-CN" sz="1700"/>
              <a:t>速动比率</a:t>
            </a:r>
            <a:r>
              <a:rPr lang="en-US" altLang="zh-CN" sz="1700"/>
              <a:t>=(</a:t>
            </a:r>
            <a:r>
              <a:rPr lang="zh-CN" altLang="zh-CN" sz="1700"/>
              <a:t>流动资产</a:t>
            </a:r>
            <a:r>
              <a:rPr lang="en-US" altLang="zh-CN" sz="1700"/>
              <a:t>-</a:t>
            </a:r>
            <a:r>
              <a:rPr lang="zh-CN" altLang="zh-CN" sz="1700"/>
              <a:t>应收帐款</a:t>
            </a:r>
            <a:r>
              <a:rPr lang="en-US" altLang="zh-CN" sz="1700"/>
              <a:t>)/</a:t>
            </a:r>
            <a:r>
              <a:rPr lang="zh-CN" altLang="zh-CN" sz="1700"/>
              <a:t>流动负债期末余额</a:t>
            </a:r>
            <a:endParaRPr lang="zh-CN" altLang="zh-CN" sz="1700"/>
          </a:p>
          <a:p>
            <a:pPr lvl="2">
              <a:buNone/>
            </a:pPr>
            <a:r>
              <a:rPr lang="en-US" altLang="zh-CN" sz="1700"/>
              <a:t>    </a:t>
            </a:r>
            <a:r>
              <a:rPr lang="zh-CN" altLang="zh-CN" sz="1700"/>
              <a:t>固定资本比率</a:t>
            </a:r>
            <a:r>
              <a:rPr lang="en-US" altLang="zh-CN" sz="1700"/>
              <a:t>=(</a:t>
            </a:r>
            <a:r>
              <a:rPr lang="zh-CN" altLang="zh-CN" sz="1700"/>
              <a:t>固定资产期末净值＋期末在建工程</a:t>
            </a:r>
            <a:r>
              <a:rPr lang="en-US" altLang="zh-CN" sz="1700"/>
              <a:t>)/</a:t>
            </a:r>
            <a:r>
              <a:rPr lang="zh-CN" altLang="zh-CN" sz="1700"/>
              <a:t>所有者权益</a:t>
            </a:r>
            <a:endParaRPr lang="zh-CN" altLang="zh-CN" sz="1700"/>
          </a:p>
        </p:txBody>
      </p:sp>
      <p:sp>
        <p:nvSpPr>
          <p:cNvPr id="128002"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9025" name="Rectangle 3"/>
          <p:cNvSpPr/>
          <p:nvPr>
            <p:ph idx="1"/>
          </p:nvPr>
        </p:nvSpPr>
        <p:spPr>
          <a:xfrm>
            <a:off x="1370013" y="1628775"/>
            <a:ext cx="7313612" cy="4114800"/>
          </a:xfrm>
        </p:spPr>
        <p:txBody>
          <a:bodyPr vert="horz" wrap="square" lIns="91440" tIns="45720" rIns="91440" bIns="45720" anchor="t"/>
          <a:p>
            <a:pPr lvl="1"/>
            <a:r>
              <a:rPr lang="zh-CN" altLang="zh-CN" sz="2000"/>
              <a:t>③市场风险度量指标</a:t>
            </a:r>
            <a:r>
              <a:rPr lang="en-US" altLang="zh-CN" sz="2000"/>
              <a:t>:</a:t>
            </a:r>
            <a:endParaRPr lang="zh-CN" altLang="zh-CN" sz="2000"/>
          </a:p>
          <a:p>
            <a:pPr lvl="1">
              <a:buNone/>
            </a:pPr>
            <a:r>
              <a:rPr lang="en-US" altLang="zh-CN" sz="2000"/>
              <a:t>    </a:t>
            </a:r>
            <a:r>
              <a:rPr lang="zh-CN" altLang="zh-CN" sz="2000"/>
              <a:t>权益类自营比率</a:t>
            </a:r>
            <a:r>
              <a:rPr lang="en-US" altLang="zh-CN" sz="2000"/>
              <a:t>=</a:t>
            </a:r>
            <a:r>
              <a:rPr lang="zh-CN" altLang="zh-CN" sz="2000"/>
              <a:t>权益类自营证券期末余额</a:t>
            </a:r>
            <a:r>
              <a:rPr lang="en-US" altLang="zh-CN" sz="2000"/>
              <a:t>/</a:t>
            </a:r>
            <a:r>
              <a:rPr lang="zh-CN" altLang="zh-CN" sz="2000"/>
              <a:t>所有者权益</a:t>
            </a:r>
            <a:r>
              <a:rPr lang="en-US" altLang="zh-CN" sz="2000"/>
              <a:t>                      </a:t>
            </a:r>
            <a:endParaRPr lang="zh-CN" altLang="zh-CN" sz="2000"/>
          </a:p>
          <a:p>
            <a:pPr lvl="1">
              <a:buNone/>
            </a:pPr>
            <a:r>
              <a:rPr lang="en-US" altLang="zh-CN" sz="2000"/>
              <a:t>    </a:t>
            </a:r>
            <a:r>
              <a:rPr lang="zh-CN" altLang="zh-CN" sz="2000"/>
              <a:t>委托资产倍率</a:t>
            </a:r>
            <a:r>
              <a:rPr lang="en-US" altLang="zh-CN" sz="2000"/>
              <a:t>=</a:t>
            </a:r>
            <a:r>
              <a:rPr lang="zh-CN" altLang="zh-CN" sz="2000"/>
              <a:t>委托资产账户购入的权益类证券的期末余额</a:t>
            </a:r>
            <a:r>
              <a:rPr lang="en-US" altLang="zh-CN" sz="2000"/>
              <a:t>/</a:t>
            </a:r>
            <a:r>
              <a:rPr lang="zh-CN" altLang="zh-CN" sz="2000"/>
              <a:t>所有者权益</a:t>
            </a:r>
            <a:r>
              <a:rPr lang="en-US" altLang="zh-CN" sz="2000"/>
              <a:t>        </a:t>
            </a:r>
            <a:endParaRPr lang="zh-CN" altLang="zh-CN" sz="2000"/>
          </a:p>
          <a:p>
            <a:pPr lvl="1"/>
            <a:r>
              <a:rPr lang="zh-CN" altLang="zh-CN" sz="2000"/>
              <a:t>④风险资产指标</a:t>
            </a:r>
            <a:r>
              <a:rPr lang="en-US" altLang="zh-CN" sz="2000"/>
              <a:t>:</a:t>
            </a:r>
            <a:endParaRPr lang="zh-CN" altLang="zh-CN" sz="2000"/>
          </a:p>
          <a:p>
            <a:pPr lvl="1">
              <a:buNone/>
            </a:pPr>
            <a:r>
              <a:rPr lang="en-US" altLang="zh-CN" sz="2000"/>
              <a:t>    </a:t>
            </a:r>
            <a:r>
              <a:rPr lang="zh-CN" altLang="zh-CN" sz="2000"/>
              <a:t>应收账款比率</a:t>
            </a:r>
            <a:r>
              <a:rPr lang="en-US" altLang="zh-CN" sz="2000"/>
              <a:t>=</a:t>
            </a:r>
            <a:r>
              <a:rPr lang="zh-CN" altLang="zh-CN" sz="2000"/>
              <a:t>应收账款总额</a:t>
            </a:r>
            <a:r>
              <a:rPr lang="en-US" altLang="zh-CN" sz="2000"/>
              <a:t>/</a:t>
            </a:r>
            <a:r>
              <a:rPr lang="zh-CN" altLang="zh-CN" sz="2000"/>
              <a:t>资产总额</a:t>
            </a:r>
            <a:r>
              <a:rPr lang="en-US" altLang="zh-CN" sz="2000"/>
              <a:t>                                    </a:t>
            </a:r>
            <a:endParaRPr lang="zh-CN" altLang="zh-CN" sz="2000"/>
          </a:p>
          <a:p>
            <a:pPr lvl="1">
              <a:buNone/>
            </a:pPr>
            <a:r>
              <a:rPr lang="en-US" altLang="zh-CN" sz="2000"/>
              <a:t>    </a:t>
            </a:r>
            <a:r>
              <a:rPr lang="zh-CN" altLang="zh-CN" sz="2000"/>
              <a:t>未变现投资与未销售证券比率</a:t>
            </a:r>
            <a:r>
              <a:rPr lang="en-US" altLang="zh-CN" sz="2000"/>
              <a:t>=(</a:t>
            </a:r>
            <a:r>
              <a:rPr lang="zh-CN" altLang="zh-CN" sz="2000"/>
              <a:t>未变现投资＋未销售证券</a:t>
            </a:r>
            <a:r>
              <a:rPr lang="en-US" altLang="zh-CN" sz="2000"/>
              <a:t>)</a:t>
            </a:r>
            <a:r>
              <a:rPr lang="zh-CN" altLang="zh-CN" sz="2000"/>
              <a:t>资金总额</a:t>
            </a:r>
            <a:r>
              <a:rPr lang="en-US" altLang="zh-CN" sz="2000"/>
              <a:t>/</a:t>
            </a:r>
            <a:r>
              <a:rPr lang="zh-CN" altLang="zh-CN" sz="2000"/>
              <a:t>股东权益</a:t>
            </a:r>
            <a:r>
              <a:rPr lang="en-US" altLang="zh-CN" sz="2000"/>
              <a:t>   </a:t>
            </a:r>
            <a:endParaRPr lang="zh-CN" altLang="zh-CN" sz="2000"/>
          </a:p>
          <a:p>
            <a:pPr lvl="1">
              <a:buNone/>
            </a:pPr>
            <a:r>
              <a:rPr lang="en-US" altLang="zh-CN" sz="2000"/>
              <a:t>    </a:t>
            </a:r>
            <a:r>
              <a:rPr lang="zh-CN" altLang="zh-CN" sz="2000"/>
              <a:t>风险投资比率</a:t>
            </a:r>
            <a:r>
              <a:rPr lang="en-US" altLang="zh-CN" sz="2000"/>
              <a:t>=</a:t>
            </a:r>
            <a:r>
              <a:rPr lang="zh-CN" altLang="zh-CN" sz="2000"/>
              <a:t>风险投资额</a:t>
            </a:r>
            <a:r>
              <a:rPr lang="en-US" altLang="zh-CN" sz="2000"/>
              <a:t>/</a:t>
            </a:r>
            <a:r>
              <a:rPr lang="zh-CN" altLang="zh-CN" sz="2000"/>
              <a:t>长期投资额</a:t>
            </a:r>
            <a:r>
              <a:rPr lang="en-US" altLang="zh-CN" sz="2000"/>
              <a:t>                                    </a:t>
            </a:r>
            <a:endParaRPr lang="zh-CN" altLang="zh-CN" sz="2000"/>
          </a:p>
          <a:p>
            <a:pPr lvl="1">
              <a:buNone/>
            </a:pPr>
            <a:r>
              <a:rPr lang="en-US" altLang="zh-CN" sz="2000"/>
              <a:t>    </a:t>
            </a:r>
            <a:r>
              <a:rPr lang="zh-CN" altLang="zh-CN" sz="2000"/>
              <a:t>或有债务比率</a:t>
            </a:r>
            <a:r>
              <a:rPr lang="en-US" altLang="zh-CN" sz="2000"/>
              <a:t>=</a:t>
            </a:r>
            <a:r>
              <a:rPr lang="zh-CN" altLang="zh-CN" sz="2000"/>
              <a:t>或有债务</a:t>
            </a:r>
            <a:r>
              <a:rPr lang="en-US" altLang="zh-CN" sz="2000"/>
              <a:t>/</a:t>
            </a:r>
            <a:r>
              <a:rPr lang="zh-CN" altLang="zh-CN" sz="2000"/>
              <a:t>总资产</a:t>
            </a:r>
            <a:r>
              <a:rPr lang="en-US" altLang="zh-CN" sz="2000"/>
              <a:t> </a:t>
            </a:r>
            <a:endParaRPr lang="en-US" altLang="zh-CN" sz="2000"/>
          </a:p>
          <a:p>
            <a:endParaRPr lang="zh-CN" altLang="zh-CN" sz="2400"/>
          </a:p>
        </p:txBody>
      </p:sp>
      <p:sp>
        <p:nvSpPr>
          <p:cNvPr id="129026"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0049" name="Rectangle 3"/>
          <p:cNvSpPr/>
          <p:nvPr>
            <p:ph idx="1"/>
          </p:nvPr>
        </p:nvSpPr>
        <p:spPr>
          <a:xfrm>
            <a:off x="1370013" y="1628775"/>
            <a:ext cx="7313612" cy="4114800"/>
          </a:xfrm>
        </p:spPr>
        <p:txBody>
          <a:bodyPr vert="horz" wrap="square" lIns="91440" tIns="45720" rIns="91440" bIns="45720" anchor="t"/>
          <a:p>
            <a:r>
              <a:rPr lang="zh-CN" altLang="zh-CN" sz="2400"/>
              <a:t>（</a:t>
            </a:r>
            <a:r>
              <a:rPr lang="en-US" altLang="zh-CN" sz="2400"/>
              <a:t>2</a:t>
            </a:r>
            <a:r>
              <a:rPr lang="zh-CN" altLang="zh-CN" sz="2400"/>
              <a:t>）二级指标体系</a:t>
            </a:r>
            <a:endParaRPr lang="zh-CN" altLang="zh-CN" sz="2400"/>
          </a:p>
          <a:p>
            <a:pPr lvl="1"/>
            <a:r>
              <a:rPr lang="zh-CN" altLang="zh-CN" sz="1800"/>
              <a:t>①证券自营部门和投资管理部门的主要监控指标</a:t>
            </a:r>
            <a:endParaRPr lang="zh-CN" altLang="zh-CN" sz="1800"/>
          </a:p>
          <a:p>
            <a:pPr lvl="1">
              <a:buNone/>
            </a:pPr>
            <a:r>
              <a:rPr lang="en-US" altLang="zh-CN" sz="1800"/>
              <a:t>    </a:t>
            </a:r>
            <a:r>
              <a:rPr lang="zh-CN" altLang="zh-CN" sz="1800"/>
              <a:t>流动资产比率</a:t>
            </a:r>
            <a:r>
              <a:rPr lang="en-US" altLang="zh-CN" sz="1800"/>
              <a:t>=(</a:t>
            </a:r>
            <a:r>
              <a:rPr lang="zh-CN" altLang="zh-CN" sz="1800"/>
              <a:t>现金＋国债</a:t>
            </a:r>
            <a:r>
              <a:rPr lang="en-US" altLang="zh-CN" sz="1800"/>
              <a:t>)/</a:t>
            </a:r>
            <a:r>
              <a:rPr lang="zh-CN" altLang="zh-CN" sz="1800"/>
              <a:t>自营资产总值</a:t>
            </a:r>
            <a:endParaRPr lang="zh-CN" altLang="zh-CN" sz="1800"/>
          </a:p>
          <a:p>
            <a:pPr lvl="1">
              <a:buNone/>
            </a:pPr>
            <a:r>
              <a:rPr lang="en-US" altLang="zh-CN" sz="1800"/>
              <a:t>    </a:t>
            </a:r>
            <a:r>
              <a:rPr lang="zh-CN" altLang="zh-CN" sz="1800"/>
              <a:t>单一证券投资比率</a:t>
            </a:r>
            <a:r>
              <a:rPr lang="en-US" altLang="zh-CN" sz="1800"/>
              <a:t>=</a:t>
            </a:r>
            <a:r>
              <a:rPr lang="zh-CN" altLang="zh-CN" sz="1800"/>
              <a:t>在单一证券品种上的投资金额</a:t>
            </a:r>
            <a:r>
              <a:rPr lang="en-US" altLang="zh-CN" sz="1800"/>
              <a:t>/</a:t>
            </a:r>
            <a:r>
              <a:rPr lang="zh-CN" altLang="zh-CN" sz="1800"/>
              <a:t>自营资产总额</a:t>
            </a:r>
            <a:endParaRPr lang="zh-CN" altLang="zh-CN" sz="1800"/>
          </a:p>
          <a:p>
            <a:pPr lvl="1">
              <a:buNone/>
            </a:pPr>
            <a:r>
              <a:rPr lang="en-US" altLang="zh-CN" sz="1800"/>
              <a:t>    </a:t>
            </a:r>
            <a:r>
              <a:rPr lang="zh-CN" altLang="zh-CN" sz="1800"/>
              <a:t>单一证券投资占比率</a:t>
            </a:r>
            <a:r>
              <a:rPr lang="en-US" altLang="zh-CN" sz="1800"/>
              <a:t>=</a:t>
            </a:r>
            <a:r>
              <a:rPr lang="zh-CN" altLang="zh-CN" sz="1800"/>
              <a:t>持有单一证券数量</a:t>
            </a:r>
            <a:r>
              <a:rPr lang="en-US" altLang="zh-CN" sz="1800"/>
              <a:t>/</a:t>
            </a:r>
            <a:r>
              <a:rPr lang="zh-CN" altLang="zh-CN" sz="1800"/>
              <a:t>该品种流通份额总量</a:t>
            </a:r>
            <a:endParaRPr lang="zh-CN" altLang="zh-CN" sz="1800"/>
          </a:p>
          <a:p>
            <a:pPr lvl="1"/>
            <a:r>
              <a:rPr lang="zh-CN" altLang="zh-CN" sz="1800"/>
              <a:t>②经纪业务主要监控指标</a:t>
            </a:r>
            <a:endParaRPr lang="zh-CN" altLang="zh-CN" sz="1800"/>
          </a:p>
          <a:p>
            <a:pPr lvl="1">
              <a:buNone/>
            </a:pPr>
            <a:r>
              <a:rPr lang="en-US" altLang="zh-CN" sz="1800"/>
              <a:t>    </a:t>
            </a:r>
            <a:r>
              <a:rPr lang="zh-CN" altLang="zh-CN" sz="1800"/>
              <a:t>主要有以下指标：代理交易赔偿率、交易出错率、内部拆入资金占营运资金比率、代买卖证券上存比率、违规代客理财资金占营运资金比率、担保资金占营运资金比率</a:t>
            </a:r>
            <a:endParaRPr lang="zh-CN" altLang="zh-CN" sz="1800"/>
          </a:p>
        </p:txBody>
      </p:sp>
      <p:sp>
        <p:nvSpPr>
          <p:cNvPr id="130050" name="AutoShape 4">
            <a:hlinkClick r:id="rId1" action="ppaction://hlinksldjump"/>
          </p:cNvPr>
          <p:cNvSpPr/>
          <p:nvPr/>
        </p:nvSpPr>
        <p:spPr>
          <a:xfrm>
            <a:off x="8605838" y="63087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1073" name="Rectangle 3"/>
          <p:cNvSpPr/>
          <p:nvPr>
            <p:ph idx="1"/>
          </p:nvPr>
        </p:nvSpPr>
        <p:spPr>
          <a:xfrm>
            <a:off x="1370013" y="1628775"/>
            <a:ext cx="7313612" cy="4114800"/>
          </a:xfrm>
        </p:spPr>
        <p:txBody>
          <a:bodyPr vert="horz" wrap="square" lIns="91440" tIns="45720" rIns="91440" bIns="45720" anchor="t"/>
          <a:p>
            <a:pPr lvl="1"/>
            <a:r>
              <a:rPr lang="zh-CN" altLang="zh-CN" sz="2000"/>
              <a:t>③承销业务主要监控指标</a:t>
            </a:r>
            <a:endParaRPr lang="zh-CN" altLang="zh-CN" sz="2000"/>
          </a:p>
          <a:p>
            <a:pPr lvl="1">
              <a:buNone/>
            </a:pPr>
            <a:r>
              <a:rPr lang="en-US" altLang="zh-CN" sz="2000"/>
              <a:t>    </a:t>
            </a:r>
            <a:r>
              <a:rPr lang="zh-CN" altLang="zh-CN" sz="2000"/>
              <a:t>主要有以下指标：承销股票收益率、承销债券未兑付率、包销留存证券比率、核心项目人员流失比率、过桥贷款逾期比率、项目内核未通过比率。</a:t>
            </a:r>
            <a:endParaRPr lang="zh-CN" altLang="zh-CN" sz="2000"/>
          </a:p>
          <a:p>
            <a:pPr lvl="1"/>
            <a:r>
              <a:rPr lang="zh-CN" altLang="zh-CN" sz="2000"/>
              <a:t>④计划资金部监控指标</a:t>
            </a:r>
            <a:endParaRPr lang="zh-CN" altLang="zh-CN" sz="2000"/>
          </a:p>
          <a:p>
            <a:pPr lvl="1">
              <a:buNone/>
            </a:pPr>
            <a:r>
              <a:rPr lang="en-US" altLang="zh-CN" sz="2000"/>
              <a:t>    </a:t>
            </a:r>
            <a:r>
              <a:rPr lang="zh-CN" altLang="zh-CN" sz="2000"/>
              <a:t>主要有以下指标：流动比率、营业现金流比率、自有资金拆出比率、内部拆借资金逾期率。</a:t>
            </a:r>
            <a:endParaRPr lang="zh-CN" altLang="zh-CN" sz="2000"/>
          </a:p>
        </p:txBody>
      </p:sp>
      <p:sp>
        <p:nvSpPr>
          <p:cNvPr id="131074" name="AutoShape 4">
            <a:hlinkClick r:id="rId1" action="ppaction://hlinksldjump"/>
          </p:cNvPr>
          <p:cNvSpPr/>
          <p:nvPr/>
        </p:nvSpPr>
        <p:spPr>
          <a:xfrm>
            <a:off x="8605838" y="63087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601" name="Rectangle 2"/>
          <p:cNvSpPr/>
          <p:nvPr>
            <p:ph type="title"/>
          </p:nvPr>
        </p:nvSpPr>
        <p:spPr/>
        <p:txBody>
          <a:bodyPr vert="horz" wrap="square" lIns="91440" tIns="45720" rIns="91440" bIns="45720" anchor="b"/>
          <a:p>
            <a:endParaRPr lang="zh-CN" altLang="zh-CN" sz="3200"/>
          </a:p>
        </p:txBody>
      </p:sp>
      <p:sp>
        <p:nvSpPr>
          <p:cNvPr id="25602" name="Rectangle 3"/>
          <p:cNvSpPr/>
          <p:nvPr>
            <p:ph idx="1"/>
          </p:nvPr>
        </p:nvSpPr>
        <p:spPr>
          <a:xfrm>
            <a:off x="1370013" y="1762125"/>
            <a:ext cx="7523162" cy="4114800"/>
          </a:xfrm>
        </p:spPr>
        <p:txBody>
          <a:bodyPr vert="horz" wrap="square" lIns="91440" tIns="45720" rIns="91440" bIns="45720" anchor="t"/>
          <a:p>
            <a:r>
              <a:rPr lang="zh-CN" altLang="zh-CN" sz="2400"/>
              <a:t>（三）证券市场分类</a:t>
            </a:r>
            <a:endParaRPr lang="en-US" altLang="zh-CN" sz="2400"/>
          </a:p>
          <a:p>
            <a:pPr lvl="1"/>
            <a:r>
              <a:rPr lang="en-US" altLang="zh-CN" sz="2000"/>
              <a:t>1</a:t>
            </a:r>
            <a:r>
              <a:rPr lang="zh-CN" altLang="zh-CN" sz="2000"/>
              <a:t>．按照市场的职能，证券市场可分为证券发行市场和证券流通市场。</a:t>
            </a:r>
            <a:endParaRPr lang="en-US" altLang="zh-CN" sz="2000"/>
          </a:p>
          <a:p>
            <a:pPr lvl="1">
              <a:buNone/>
            </a:pPr>
            <a:r>
              <a:rPr lang="en-US" altLang="zh-CN" sz="2000"/>
              <a:t>   2.</a:t>
            </a:r>
            <a:r>
              <a:rPr lang="zh-CN" altLang="zh-CN" sz="2000"/>
              <a:t>按照交易的对象，证券市场可分为股票市场、债券市场和基金市场等。</a:t>
            </a:r>
            <a:endParaRPr lang="en-US" altLang="zh-CN" sz="2000"/>
          </a:p>
          <a:p>
            <a:pPr lvl="1"/>
            <a:r>
              <a:rPr lang="en-US" altLang="zh-CN" sz="2000"/>
              <a:t>3</a:t>
            </a:r>
            <a:r>
              <a:rPr lang="zh-CN" altLang="zh-CN" sz="2000"/>
              <a:t>．按照组织形式的不同，证券市场可分为场内市场和场外市场。</a:t>
            </a:r>
            <a:endParaRPr lang="en-US" altLang="zh-CN" sz="2000"/>
          </a:p>
          <a:p>
            <a:pPr lvl="1">
              <a:buNone/>
            </a:pPr>
            <a:r>
              <a:rPr lang="en-US" altLang="zh-CN" sz="2000"/>
              <a:t>   </a:t>
            </a:r>
            <a:r>
              <a:rPr lang="zh-CN" altLang="zh-CN" sz="2000"/>
              <a:t>场内市场指的是证券交易所；场外市场则主要指店头市场（柜台市场），以及第三市场、第四市场。</a:t>
            </a:r>
            <a:endParaRPr lang="zh-CN" altLang="zh-CN" sz="2000"/>
          </a:p>
          <a:p>
            <a:endParaRPr lang="zh-CN" altLang="zh-CN" sz="2400"/>
          </a:p>
        </p:txBody>
      </p:sp>
      <p:sp>
        <p:nvSpPr>
          <p:cNvPr id="25603" name="AutoShape 4">
            <a:hlinkClick r:id="rId1" action="ppaction://hlinksldjump"/>
          </p:cNvPr>
          <p:cNvSpPr/>
          <p:nvPr/>
        </p:nvSpPr>
        <p:spPr>
          <a:xfrm>
            <a:off x="8785225" y="6497638"/>
            <a:ext cx="358775" cy="360362"/>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Rectangle 2"/>
          <p:cNvSpPr/>
          <p:nvPr>
            <p:ph type="title"/>
          </p:nvPr>
        </p:nvSpPr>
        <p:spPr/>
        <p:txBody>
          <a:bodyPr vert="horz" wrap="square" lIns="91440" tIns="45720" rIns="91440" bIns="45720" anchor="b"/>
          <a:p>
            <a:pPr eaLnBrk="1" hangingPunct="1"/>
            <a:r>
              <a:rPr lang="zh-CN" altLang="zh-CN" sz="4000"/>
              <a:t>第二节</a:t>
            </a:r>
            <a:r>
              <a:rPr lang="en-US" altLang="zh-CN" sz="4000"/>
              <a:t>  </a:t>
            </a:r>
            <a:r>
              <a:rPr lang="zh-CN" altLang="zh-CN" sz="4000"/>
              <a:t>股票市场统计</a:t>
            </a:r>
            <a:endParaRPr lang="zh-CN" altLang="zh-CN" sz="4000"/>
          </a:p>
        </p:txBody>
      </p:sp>
      <p:sp>
        <p:nvSpPr>
          <p:cNvPr id="26626" name="Rectangle 3"/>
          <p:cNvSpPr/>
          <p:nvPr>
            <p:ph idx="1"/>
          </p:nvPr>
        </p:nvSpPr>
        <p:spPr/>
        <p:txBody>
          <a:bodyPr vert="horz" wrap="square" lIns="91440" tIns="45720" rIns="91440" bIns="45720" anchor="t"/>
          <a:p>
            <a:pPr eaLnBrk="1" hangingPunct="1"/>
            <a:r>
              <a:rPr lang="zh-CN" altLang="zh-CN"/>
              <a:t>一、股票概述</a:t>
            </a:r>
            <a:endParaRPr lang="zh-CN" altLang="zh-CN"/>
          </a:p>
          <a:p>
            <a:pPr eaLnBrk="1" hangingPunct="1"/>
            <a:r>
              <a:rPr lang="zh-CN" altLang="zh-CN"/>
              <a:t>二、股票发行市场统计</a:t>
            </a:r>
            <a:endParaRPr lang="zh-CN" altLang="zh-CN"/>
          </a:p>
          <a:p>
            <a:pPr eaLnBrk="1" hangingPunct="1"/>
            <a:r>
              <a:rPr lang="zh-CN" altLang="zh-CN"/>
              <a:t>三、股票的流通市场统计</a:t>
            </a:r>
            <a:endParaRPr lang="zh-CN" altLang="zh-CN"/>
          </a:p>
        </p:txBody>
      </p:sp>
      <p:sp>
        <p:nvSpPr>
          <p:cNvPr id="26627"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7649" name="Rectangle 2"/>
          <p:cNvSpPr/>
          <p:nvPr>
            <p:ph type="title"/>
          </p:nvPr>
        </p:nvSpPr>
        <p:spPr/>
        <p:txBody>
          <a:bodyPr vert="horz" wrap="square" lIns="91440" tIns="45720" rIns="91440" bIns="45720" anchor="b"/>
          <a:p>
            <a:r>
              <a:rPr lang="zh-CN" altLang="zh-CN"/>
              <a:t>一、股票概述</a:t>
            </a:r>
            <a:endParaRPr lang="zh-CN" altLang="zh-CN"/>
          </a:p>
        </p:txBody>
      </p:sp>
      <p:sp>
        <p:nvSpPr>
          <p:cNvPr id="27650" name="Rectangle 3"/>
          <p:cNvSpPr/>
          <p:nvPr>
            <p:ph idx="1"/>
          </p:nvPr>
        </p:nvSpPr>
        <p:spPr/>
        <p:txBody>
          <a:bodyPr vert="horz" wrap="square" lIns="91440" tIns="45720" rIns="91440" bIns="45720" anchor="t"/>
          <a:p>
            <a:r>
              <a:rPr lang="zh-CN" altLang="zh-CN"/>
              <a:t>（一）股票的定义</a:t>
            </a:r>
            <a:endParaRPr lang="en-US" altLang="zh-CN"/>
          </a:p>
          <a:p>
            <a:pPr lvl="1"/>
            <a:r>
              <a:rPr lang="zh-CN" altLang="zh-CN" sz="2800"/>
              <a:t>股票</a:t>
            </a:r>
            <a:r>
              <a:rPr lang="en-US" altLang="zh-CN" sz="2800"/>
              <a:t>(Stocks)</a:t>
            </a:r>
            <a:r>
              <a:rPr lang="zh-CN" altLang="zh-CN" sz="2800"/>
              <a:t>一种有价证券，它是股份有限公司发行的、用以证明投资者的股东身份和权益，并据以获得股息和红利的凭证。</a:t>
            </a:r>
            <a:endParaRPr lang="zh-CN" altLang="zh-CN" sz="2800"/>
          </a:p>
        </p:txBody>
      </p:sp>
      <p:sp>
        <p:nvSpPr>
          <p:cNvPr id="27651"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673" name="Rectangle 2"/>
          <p:cNvSpPr/>
          <p:nvPr>
            <p:ph type="title"/>
          </p:nvPr>
        </p:nvSpPr>
        <p:spPr/>
        <p:txBody>
          <a:bodyPr vert="horz" wrap="square" lIns="91440" tIns="45720" rIns="91440" bIns="45720" anchor="b"/>
          <a:p>
            <a:endParaRPr lang="zh-CN" altLang="zh-CN" sz="2900"/>
          </a:p>
        </p:txBody>
      </p:sp>
      <p:sp>
        <p:nvSpPr>
          <p:cNvPr id="28674" name="Rectangle 3"/>
          <p:cNvSpPr/>
          <p:nvPr>
            <p:ph idx="1"/>
          </p:nvPr>
        </p:nvSpPr>
        <p:spPr>
          <a:xfrm>
            <a:off x="1370013" y="1827213"/>
            <a:ext cx="7313612" cy="4481512"/>
          </a:xfrm>
        </p:spPr>
        <p:txBody>
          <a:bodyPr vert="horz" wrap="square" lIns="91440" tIns="45720" rIns="91440" bIns="45720" anchor="t"/>
          <a:p>
            <a:r>
              <a:rPr lang="en-US" altLang="en-US" sz="2800"/>
              <a:t>（二）</a:t>
            </a:r>
            <a:r>
              <a:rPr lang="zh-CN" altLang="zh-CN" sz="2800"/>
              <a:t>股票的种类</a:t>
            </a:r>
            <a:endParaRPr lang="en-US" altLang="zh-CN" sz="2800"/>
          </a:p>
          <a:p>
            <a:pPr lvl="1"/>
            <a:r>
              <a:rPr lang="en-US" altLang="zh-CN" sz="2000"/>
              <a:t>1</a:t>
            </a:r>
            <a:r>
              <a:rPr lang="zh-CN" altLang="zh-CN" sz="2000"/>
              <a:t>．普通股和优先股</a:t>
            </a:r>
            <a:endParaRPr lang="zh-CN" altLang="zh-CN" sz="2000"/>
          </a:p>
          <a:p>
            <a:pPr lvl="2"/>
            <a:r>
              <a:rPr lang="zh-CN" altLang="zh-CN" sz="1600"/>
              <a:t>（</a:t>
            </a:r>
            <a:r>
              <a:rPr lang="en-US" altLang="zh-CN" sz="1600"/>
              <a:t>1</a:t>
            </a:r>
            <a:r>
              <a:rPr lang="zh-CN" altLang="zh-CN" sz="1600"/>
              <a:t>）普通股（</a:t>
            </a:r>
            <a:r>
              <a:rPr lang="en-US" altLang="zh-CN" sz="1600"/>
              <a:t>common stock</a:t>
            </a:r>
            <a:r>
              <a:rPr lang="zh-CN" altLang="zh-CN" sz="1600"/>
              <a:t>）</a:t>
            </a:r>
            <a:endParaRPr lang="zh-CN" altLang="zh-CN" sz="1600"/>
          </a:p>
          <a:p>
            <a:pPr lvl="2">
              <a:buNone/>
            </a:pPr>
            <a:r>
              <a:rPr lang="en-US" altLang="zh-CN" sz="1600"/>
              <a:t>  </a:t>
            </a:r>
            <a:r>
              <a:rPr lang="zh-CN" altLang="zh-CN" sz="1600"/>
              <a:t>普通股是最基本、最常见的一种股票，其持有者享有股东的基本权利和义务。普通股的股利是不确定的，它随着公司的盈利水平变化而变化。而且在公司盈利分配顺序以及破产清算时分配剩余财产，普通股的利益都是最后考虑。因此，普通股的风险较大，如果公司经营不善，普通股股东可能血本无归。</a:t>
            </a:r>
            <a:endParaRPr lang="en-US" altLang="zh-CN" sz="1600"/>
          </a:p>
          <a:p>
            <a:pPr lvl="2"/>
            <a:r>
              <a:rPr lang="zh-CN" altLang="zh-CN" sz="1600"/>
              <a:t>（</a:t>
            </a:r>
            <a:r>
              <a:rPr lang="en-US" altLang="zh-CN" sz="1600"/>
              <a:t>2</a:t>
            </a:r>
            <a:r>
              <a:rPr lang="zh-CN" altLang="zh-CN" sz="1600"/>
              <a:t>）优先股</a:t>
            </a:r>
            <a:r>
              <a:rPr lang="en-US" altLang="zh-CN" sz="1600"/>
              <a:t>(preferred stock)</a:t>
            </a:r>
            <a:endParaRPr lang="zh-CN" altLang="zh-CN" sz="1600"/>
          </a:p>
          <a:p>
            <a:pPr lvl="2">
              <a:buNone/>
            </a:pPr>
            <a:r>
              <a:rPr lang="en-US" altLang="zh-CN" sz="1600"/>
              <a:t>    </a:t>
            </a:r>
            <a:r>
              <a:rPr lang="zh-CN" altLang="zh-CN" sz="1600"/>
              <a:t>优先股是一种介于普通股和债券之间的证券，它同时具有普通股的长期性和债券的收益的稳定性，并且在股份公司收益分红和剩余财产分配上较普通股优先。</a:t>
            </a:r>
            <a:endParaRPr lang="en-US" altLang="zh-CN" sz="1600"/>
          </a:p>
          <a:p>
            <a:pPr>
              <a:buNone/>
            </a:pPr>
            <a:endParaRPr lang="zh-CN" altLang="zh-CN" sz="2800"/>
          </a:p>
          <a:p>
            <a:pPr>
              <a:buNone/>
            </a:pPr>
            <a:endParaRPr lang="zh-CN" altLang="zh-CN" sz="2800"/>
          </a:p>
        </p:txBody>
      </p:sp>
      <p:sp>
        <p:nvSpPr>
          <p:cNvPr id="28675"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9697" name="Rectangle 3"/>
          <p:cNvSpPr/>
          <p:nvPr>
            <p:ph idx="1"/>
          </p:nvPr>
        </p:nvSpPr>
        <p:spPr/>
        <p:txBody>
          <a:bodyPr vert="horz" wrap="square" lIns="91440" tIns="45720" rIns="91440" bIns="45720" anchor="t"/>
          <a:p>
            <a:pPr lvl="1"/>
            <a:r>
              <a:rPr lang="en-US" altLang="zh-CN"/>
              <a:t>2</a:t>
            </a:r>
            <a:r>
              <a:rPr lang="zh-CN" altLang="zh-CN"/>
              <a:t>．记名股票和不记名股票</a:t>
            </a:r>
            <a:endParaRPr lang="zh-CN" altLang="zh-CN"/>
          </a:p>
          <a:p>
            <a:pPr lvl="1">
              <a:buNone/>
            </a:pPr>
            <a:r>
              <a:rPr lang="en-US" altLang="zh-CN"/>
              <a:t>  </a:t>
            </a:r>
            <a:r>
              <a:rPr lang="zh-CN" altLang="zh-CN"/>
              <a:t>（</a:t>
            </a:r>
            <a:r>
              <a:rPr lang="en-US" altLang="zh-CN"/>
              <a:t>1</a:t>
            </a:r>
            <a:r>
              <a:rPr lang="zh-CN" altLang="zh-CN"/>
              <a:t>）记名股票</a:t>
            </a:r>
            <a:endParaRPr lang="zh-CN" altLang="zh-CN"/>
          </a:p>
          <a:p>
            <a:pPr lvl="1">
              <a:buNone/>
            </a:pPr>
            <a:r>
              <a:rPr lang="en-US" altLang="zh-CN" sz="2800"/>
              <a:t>    </a:t>
            </a:r>
            <a:r>
              <a:rPr lang="zh-CN" altLang="zh-CN" sz="2800"/>
              <a:t>这是将股东姓名同时记载在股票票面和股东名册上的股票。</a:t>
            </a:r>
            <a:endParaRPr lang="zh-CN" altLang="zh-CN"/>
          </a:p>
          <a:p>
            <a:pPr lvl="1"/>
            <a:r>
              <a:rPr lang="zh-CN" altLang="zh-CN"/>
              <a:t>（</a:t>
            </a:r>
            <a:r>
              <a:rPr lang="en-US" altLang="zh-CN"/>
              <a:t>2</a:t>
            </a:r>
            <a:r>
              <a:rPr lang="zh-CN" altLang="zh-CN"/>
              <a:t>）不记名股票</a:t>
            </a:r>
            <a:endParaRPr lang="zh-CN" altLang="zh-CN"/>
          </a:p>
          <a:p>
            <a:pPr lvl="1">
              <a:buNone/>
            </a:pPr>
            <a:r>
              <a:rPr lang="en-US" altLang="zh-CN"/>
              <a:t>   </a:t>
            </a:r>
            <a:r>
              <a:rPr lang="zh-CN" altLang="zh-CN"/>
              <a:t>这是指股票票面不记载股东姓名的股票，又称无记名股票。</a:t>
            </a:r>
            <a:endParaRPr lang="zh-CN" altLang="zh-CN"/>
          </a:p>
        </p:txBody>
      </p:sp>
      <p:sp>
        <p:nvSpPr>
          <p:cNvPr id="29698"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
        <p:nvSpPr>
          <p:cNvPr id="29699" name="标题 1"/>
          <p:cNvSpPr>
            <a:spLocks noGrp="1"/>
          </p:cNvSpPr>
          <p:nvPr>
            <p:ph type="title"/>
          </p:nvPr>
        </p:nvSpPr>
        <p:spPr/>
        <p:txBody>
          <a:bodyPr vert="horz" wrap="square" lIns="91440" tIns="45720" rIns="91440" bIns="45720" anchor="b"/>
          <a:p>
            <a:endParaRPr lang="zh-CN" alt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21" name="Rectangle 3"/>
          <p:cNvSpPr/>
          <p:nvPr>
            <p:ph idx="1"/>
          </p:nvPr>
        </p:nvSpPr>
        <p:spPr>
          <a:xfrm>
            <a:off x="1370013" y="1827213"/>
            <a:ext cx="7594600" cy="4114800"/>
          </a:xfrm>
        </p:spPr>
        <p:txBody>
          <a:bodyPr vert="horz" wrap="square" lIns="91440" tIns="45720" rIns="91440" bIns="45720" anchor="t"/>
          <a:p>
            <a:pPr lvl="1"/>
            <a:r>
              <a:rPr lang="en-US" altLang="zh-CN" sz="2400"/>
              <a:t>3</a:t>
            </a:r>
            <a:r>
              <a:rPr lang="zh-CN" altLang="zh-CN" sz="2400"/>
              <a:t>．有面值股票和无面值股票</a:t>
            </a:r>
            <a:endParaRPr lang="zh-CN" altLang="zh-CN" sz="2400"/>
          </a:p>
          <a:p>
            <a:pPr lvl="1"/>
            <a:r>
              <a:rPr lang="zh-CN" altLang="zh-CN" sz="2400"/>
              <a:t>（</a:t>
            </a:r>
            <a:r>
              <a:rPr lang="en-US" altLang="zh-CN" sz="2400"/>
              <a:t>1</a:t>
            </a:r>
            <a:r>
              <a:rPr lang="zh-CN" altLang="zh-CN" sz="2400"/>
              <a:t>）有面值股票</a:t>
            </a:r>
            <a:endParaRPr lang="en-US" altLang="zh-CN" sz="2400"/>
          </a:p>
          <a:p>
            <a:pPr lvl="1">
              <a:buNone/>
            </a:pPr>
            <a:r>
              <a:rPr lang="en-US" altLang="zh-CN" sz="1800"/>
              <a:t>   </a:t>
            </a:r>
            <a:r>
              <a:rPr lang="zh-CN" altLang="zh-CN" sz="1800"/>
              <a:t>这是指在股票票面上记载一定金额的股票，这一记载的金额又叫票面金额、票面价值或股票面值。</a:t>
            </a:r>
            <a:endParaRPr lang="en-US" altLang="zh-CN" sz="1800"/>
          </a:p>
          <a:p>
            <a:pPr lvl="1"/>
            <a:r>
              <a:rPr lang="zh-CN" altLang="zh-CN" sz="1800"/>
              <a:t>（</a:t>
            </a:r>
            <a:r>
              <a:rPr lang="en-US" altLang="zh-CN" sz="1800"/>
              <a:t>2</a:t>
            </a:r>
            <a:r>
              <a:rPr lang="zh-CN" altLang="zh-CN" sz="1800"/>
              <a:t>）无面值股票</a:t>
            </a:r>
            <a:endParaRPr lang="en-US" altLang="zh-CN" sz="1800"/>
          </a:p>
          <a:p>
            <a:pPr lvl="1">
              <a:buNone/>
            </a:pPr>
            <a:r>
              <a:rPr lang="en-US" altLang="zh-CN" sz="1800"/>
              <a:t>   </a:t>
            </a:r>
            <a:r>
              <a:rPr lang="zh-CN" altLang="zh-CN" sz="1800"/>
              <a:t>这类股票不标明它的股票面额，但要在票面上注明其在公司资本金额中所占的比例，所以，它又称为比例股票和份额股票。无面值股票的价值随公司资产的变化而变化，公司资产增加，每股价值增加；反之，则减小。它与有面值股票的区别仅在表面上，它们都代表着股东在股份公司中所占有的资产，公司享有同等的股东权利。</a:t>
            </a:r>
            <a:endParaRPr lang="zh-CN" altLang="zh-CN" sz="2800"/>
          </a:p>
        </p:txBody>
      </p:sp>
      <p:sp>
        <p:nvSpPr>
          <p:cNvPr id="30722"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
        <p:nvSpPr>
          <p:cNvPr id="30723" name="标题 1"/>
          <p:cNvSpPr>
            <a:spLocks noGrp="1"/>
          </p:cNvSpPr>
          <p:nvPr>
            <p:ph type="title"/>
          </p:nvPr>
        </p:nvSpPr>
        <p:spPr/>
        <p:txBody>
          <a:bodyPr vert="horz" wrap="square" lIns="91440" tIns="45720" rIns="91440" bIns="45720" anchor="b"/>
          <a:p>
            <a:endParaRPr lang="zh-CN" alt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1745" name="Rectangle 3"/>
          <p:cNvSpPr/>
          <p:nvPr>
            <p:ph idx="1"/>
          </p:nvPr>
        </p:nvSpPr>
        <p:spPr>
          <a:xfrm>
            <a:off x="827088" y="1557338"/>
            <a:ext cx="8137525" cy="5111750"/>
          </a:xfrm>
        </p:spPr>
        <p:txBody>
          <a:bodyPr vert="horz" wrap="square" lIns="91440" tIns="45720" rIns="91440" bIns="45720" anchor="t"/>
          <a:p>
            <a:pPr lvl="1"/>
            <a:r>
              <a:rPr lang="en-US" altLang="zh-CN" sz="1600"/>
              <a:t>4</a:t>
            </a:r>
            <a:r>
              <a:rPr lang="zh-CN" altLang="zh-CN" sz="1600"/>
              <a:t>．我国的</a:t>
            </a:r>
            <a:r>
              <a:rPr lang="en-US" altLang="zh-CN" sz="1600"/>
              <a:t>A</a:t>
            </a:r>
            <a:r>
              <a:rPr lang="zh-CN" altLang="zh-CN" sz="1600"/>
              <a:t>股、</a:t>
            </a:r>
            <a:r>
              <a:rPr lang="en-US" altLang="zh-CN" sz="1600"/>
              <a:t>B</a:t>
            </a:r>
            <a:r>
              <a:rPr lang="zh-CN" altLang="zh-CN" sz="1600"/>
              <a:t>股、</a:t>
            </a:r>
            <a:r>
              <a:rPr lang="en-US" altLang="zh-CN" sz="1600"/>
              <a:t>H</a:t>
            </a:r>
            <a:r>
              <a:rPr lang="zh-CN" altLang="zh-CN" sz="1600"/>
              <a:t>股、</a:t>
            </a:r>
            <a:r>
              <a:rPr lang="en-US" altLang="zh-CN" sz="1600"/>
              <a:t>N</a:t>
            </a:r>
            <a:r>
              <a:rPr lang="zh-CN" altLang="zh-CN" sz="1600"/>
              <a:t>股及</a:t>
            </a:r>
            <a:r>
              <a:rPr lang="en-US" altLang="zh-CN" sz="1600"/>
              <a:t>S</a:t>
            </a:r>
            <a:r>
              <a:rPr lang="zh-CN" altLang="zh-CN" sz="1600"/>
              <a:t>股</a:t>
            </a:r>
            <a:endParaRPr lang="zh-CN" altLang="zh-CN" sz="1600"/>
          </a:p>
          <a:p>
            <a:pPr lvl="1"/>
            <a:r>
              <a:rPr lang="zh-CN" altLang="zh-CN" sz="1600"/>
              <a:t>（</a:t>
            </a:r>
            <a:r>
              <a:rPr lang="en-US" altLang="zh-CN" sz="1600"/>
              <a:t>1</a:t>
            </a:r>
            <a:r>
              <a:rPr lang="zh-CN" altLang="zh-CN" sz="1600"/>
              <a:t>）</a:t>
            </a:r>
            <a:r>
              <a:rPr lang="en-US" altLang="zh-CN" sz="1600"/>
              <a:t>A</a:t>
            </a:r>
            <a:r>
              <a:rPr lang="zh-CN" altLang="zh-CN" sz="1600"/>
              <a:t>股</a:t>
            </a:r>
            <a:endParaRPr lang="zh-CN" altLang="zh-CN" sz="1600"/>
          </a:p>
          <a:p>
            <a:pPr lvl="1">
              <a:buNone/>
            </a:pPr>
            <a:r>
              <a:rPr lang="en-US" altLang="zh-CN" sz="1600"/>
              <a:t>   </a:t>
            </a:r>
            <a:r>
              <a:rPr lang="zh-CN" altLang="zh-CN" sz="1600"/>
              <a:t>其是指由我国境内上市公司发行，供境内投资者（不含台、港、澳投资者）以人们币认购和交易的普通股股票，也称人民币普通股票。</a:t>
            </a:r>
            <a:endParaRPr lang="en-US" altLang="zh-CN" sz="1600"/>
          </a:p>
          <a:p>
            <a:pPr lvl="1"/>
            <a:r>
              <a:rPr lang="zh-CN" altLang="zh-CN" sz="1600"/>
              <a:t>（</a:t>
            </a:r>
            <a:r>
              <a:rPr lang="en-US" altLang="zh-CN" sz="1600"/>
              <a:t>2</a:t>
            </a:r>
            <a:r>
              <a:rPr lang="zh-CN" altLang="zh-CN" sz="1600"/>
              <a:t>）</a:t>
            </a:r>
            <a:r>
              <a:rPr lang="en-US" altLang="zh-CN" sz="1600"/>
              <a:t>B</a:t>
            </a:r>
            <a:r>
              <a:rPr lang="zh-CN" altLang="zh-CN" sz="1600"/>
              <a:t>股</a:t>
            </a:r>
            <a:endParaRPr lang="zh-CN" altLang="zh-CN" sz="1600"/>
          </a:p>
          <a:p>
            <a:pPr lvl="1">
              <a:buNone/>
            </a:pPr>
            <a:r>
              <a:rPr lang="en-US" altLang="zh-CN" sz="1600"/>
              <a:t>   </a:t>
            </a:r>
            <a:r>
              <a:rPr lang="zh-CN" altLang="zh-CN" sz="1600"/>
              <a:t>其是以人民币标明面值，以外币认购和买卖，并在境内（上海和深圳）证券交易所上市交易的股票，又称人民币特种股票。其认购对象为，外国的自然人、法人和其他组织，港、澳、台地区的自然人、法人和其他组织，定居在国外的中国居民，境内居民个人以及中国证监会规定的其他投资人。</a:t>
            </a:r>
            <a:endParaRPr lang="en-US" altLang="zh-CN" sz="1600"/>
          </a:p>
          <a:p>
            <a:pPr lvl="1"/>
            <a:r>
              <a:rPr lang="zh-CN" altLang="zh-CN" sz="1600"/>
              <a:t>（</a:t>
            </a:r>
            <a:r>
              <a:rPr lang="en-US" altLang="zh-CN" sz="1600"/>
              <a:t>3</a:t>
            </a:r>
            <a:r>
              <a:rPr lang="zh-CN" altLang="zh-CN" sz="1600"/>
              <a:t>）</a:t>
            </a:r>
            <a:r>
              <a:rPr lang="en-US" altLang="zh-CN" sz="1600"/>
              <a:t>H</a:t>
            </a:r>
            <a:r>
              <a:rPr lang="zh-CN" altLang="zh-CN" sz="1600"/>
              <a:t>股</a:t>
            </a:r>
            <a:endParaRPr lang="zh-CN" altLang="zh-CN" sz="1600"/>
          </a:p>
          <a:p>
            <a:pPr lvl="1">
              <a:buNone/>
            </a:pPr>
            <a:r>
              <a:rPr lang="en-US" altLang="zh-CN" sz="1600"/>
              <a:t>     </a:t>
            </a:r>
            <a:r>
              <a:rPr lang="zh-CN" altLang="zh-CN" sz="1600"/>
              <a:t>其是指发行公司在内地注册，用人民币标价，用港币认购和交易，在香港</a:t>
            </a:r>
            <a:r>
              <a:rPr lang="en-US" altLang="zh-CN" sz="1600"/>
              <a:t>(HongKong)</a:t>
            </a:r>
            <a:r>
              <a:rPr lang="zh-CN" altLang="zh-CN" sz="1600"/>
              <a:t>上市的股票。我国在香港发行的第一只股票是</a:t>
            </a:r>
            <a:r>
              <a:rPr lang="en-US" altLang="zh-CN" sz="1600"/>
              <a:t>1993</a:t>
            </a:r>
            <a:r>
              <a:rPr lang="zh-CN" altLang="zh-CN" sz="1600"/>
              <a:t>年的青岛啤酒</a:t>
            </a:r>
            <a:r>
              <a:rPr lang="en-US" altLang="zh-CN" sz="1600"/>
              <a:t>H</a:t>
            </a:r>
            <a:r>
              <a:rPr lang="zh-CN" altLang="zh-CN" sz="1600"/>
              <a:t>股。</a:t>
            </a:r>
            <a:endParaRPr lang="zh-CN" altLang="zh-CN" sz="1600"/>
          </a:p>
          <a:p>
            <a:pPr lvl="1"/>
            <a:r>
              <a:rPr lang="zh-CN" altLang="zh-CN" sz="1600"/>
              <a:t>（</a:t>
            </a:r>
            <a:r>
              <a:rPr lang="en-US" altLang="zh-CN" sz="1600"/>
              <a:t>4</a:t>
            </a:r>
            <a:r>
              <a:rPr lang="zh-CN" altLang="zh-CN" sz="1600"/>
              <a:t>）</a:t>
            </a:r>
            <a:r>
              <a:rPr lang="en-US" altLang="zh-CN" sz="1600"/>
              <a:t>N</a:t>
            </a:r>
            <a:r>
              <a:rPr lang="zh-CN" altLang="zh-CN" sz="1600"/>
              <a:t>股</a:t>
            </a:r>
            <a:endParaRPr lang="zh-CN" altLang="zh-CN" sz="1600"/>
          </a:p>
          <a:p>
            <a:pPr lvl="1">
              <a:buNone/>
            </a:pPr>
            <a:r>
              <a:rPr lang="en-US" altLang="zh-CN" sz="1600"/>
              <a:t>     </a:t>
            </a:r>
            <a:r>
              <a:rPr lang="zh-CN" altLang="zh-CN" sz="1600"/>
              <a:t>其是我国的股份有限公司在美国纽约</a:t>
            </a:r>
            <a:r>
              <a:rPr lang="en-US" altLang="zh-CN" sz="1600"/>
              <a:t>(NewYork)</a:t>
            </a:r>
            <a:r>
              <a:rPr lang="zh-CN" altLang="zh-CN" sz="1600"/>
              <a:t>上市的股票。</a:t>
            </a:r>
            <a:endParaRPr lang="en-US" altLang="zh-CN" sz="1600"/>
          </a:p>
          <a:p>
            <a:pPr lvl="1"/>
            <a:r>
              <a:rPr lang="zh-CN" altLang="zh-CN" sz="1600"/>
              <a:t>（</a:t>
            </a:r>
            <a:r>
              <a:rPr lang="en-US" altLang="zh-CN" sz="1600"/>
              <a:t>5</a:t>
            </a:r>
            <a:r>
              <a:rPr lang="zh-CN" altLang="zh-CN" sz="1600"/>
              <a:t>）</a:t>
            </a:r>
            <a:r>
              <a:rPr lang="en-US" altLang="zh-CN" sz="1600"/>
              <a:t>S</a:t>
            </a:r>
            <a:r>
              <a:rPr lang="zh-CN" altLang="zh-CN" sz="1600"/>
              <a:t>股</a:t>
            </a:r>
            <a:endParaRPr lang="zh-CN" altLang="zh-CN" sz="1600"/>
          </a:p>
          <a:p>
            <a:pPr lvl="1">
              <a:buNone/>
            </a:pPr>
            <a:r>
              <a:rPr lang="en-US" altLang="zh-CN" sz="1600"/>
              <a:t>    </a:t>
            </a:r>
            <a:r>
              <a:rPr lang="zh-CN" altLang="zh-CN" sz="1600"/>
              <a:t>其是我国的股份有限公司在新加坡（</a:t>
            </a:r>
            <a:r>
              <a:rPr lang="en-US" altLang="zh-CN" sz="1600"/>
              <a:t>  Singapore</a:t>
            </a:r>
            <a:r>
              <a:rPr lang="zh-CN" altLang="zh-CN" sz="1600"/>
              <a:t>）上市的股票</a:t>
            </a:r>
            <a:endParaRPr lang="en-US" altLang="zh-CN" sz="1600"/>
          </a:p>
          <a:p>
            <a:pPr lvl="1">
              <a:buNone/>
            </a:pPr>
            <a:r>
              <a:rPr lang="en-US" altLang="zh-CN" sz="1600"/>
              <a:t>5</a:t>
            </a:r>
            <a:r>
              <a:rPr lang="zh-CN" altLang="zh-CN" sz="1600"/>
              <a:t>．按投资主体的不同性质，可以将我国的股票分为国家股、法人股和个人股</a:t>
            </a:r>
            <a:endParaRPr lang="zh-CN" altLang="zh-CN" sz="1600"/>
          </a:p>
        </p:txBody>
      </p:sp>
      <p:sp>
        <p:nvSpPr>
          <p:cNvPr id="31746"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
        <p:nvSpPr>
          <p:cNvPr id="31747" name="标题 1"/>
          <p:cNvSpPr>
            <a:spLocks noGrp="1"/>
          </p:cNvSpPr>
          <p:nvPr>
            <p:ph type="title"/>
          </p:nvPr>
        </p:nvSpPr>
        <p:spPr/>
        <p:txBody>
          <a:bodyPr vert="horz" wrap="square" lIns="91440" tIns="45720" rIns="91440" bIns="45720" anchor="b"/>
          <a:p>
            <a:endParaRPr lang="zh-CN" alt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2769" name="Rectangle 2"/>
          <p:cNvSpPr/>
          <p:nvPr>
            <p:ph type="title"/>
          </p:nvPr>
        </p:nvSpPr>
        <p:spPr/>
        <p:txBody>
          <a:bodyPr vert="horz" wrap="square" lIns="91440" tIns="45720" rIns="91440" bIns="45720" anchor="b"/>
          <a:p>
            <a:r>
              <a:rPr lang="zh-CN" altLang="zh-CN"/>
              <a:t>二、股票发行市场统计</a:t>
            </a:r>
            <a:endParaRPr lang="zh-CN" altLang="zh-CN"/>
          </a:p>
        </p:txBody>
      </p:sp>
      <p:sp>
        <p:nvSpPr>
          <p:cNvPr id="32770" name="Rectangle 3"/>
          <p:cNvSpPr/>
          <p:nvPr>
            <p:ph idx="1"/>
          </p:nvPr>
        </p:nvSpPr>
        <p:spPr/>
        <p:txBody>
          <a:bodyPr vert="horz" wrap="square" lIns="91440" tIns="45720" rIns="91440" bIns="45720" anchor="t"/>
          <a:p>
            <a:r>
              <a:rPr lang="zh-CN" altLang="zh-CN"/>
              <a:t>（一）股票发行市场的参与者统计</a:t>
            </a:r>
            <a:endParaRPr lang="zh-CN" altLang="zh-CN"/>
          </a:p>
          <a:p>
            <a:r>
              <a:rPr lang="zh-CN" altLang="zh-CN"/>
              <a:t>（二）股票的发行方式统计</a:t>
            </a:r>
            <a:endParaRPr lang="zh-CN" altLang="zh-CN"/>
          </a:p>
          <a:p>
            <a:r>
              <a:rPr lang="zh-CN" altLang="zh-CN"/>
              <a:t>（三）股票的发行价格统计</a:t>
            </a:r>
            <a:endParaRPr lang="zh-CN" altLang="zh-CN"/>
          </a:p>
          <a:p>
            <a:r>
              <a:rPr lang="zh-CN" altLang="zh-CN"/>
              <a:t>（</a:t>
            </a:r>
            <a:r>
              <a:rPr lang="zh-CN" altLang="en-US"/>
              <a:t>四</a:t>
            </a:r>
            <a:r>
              <a:rPr lang="zh-CN" altLang="zh-CN"/>
              <a:t>）股票发行统计指标</a:t>
            </a:r>
            <a:endParaRPr lang="zh-CN" altLang="zh-CN"/>
          </a:p>
          <a:p>
            <a:r>
              <a:rPr lang="zh-CN" altLang="zh-CN"/>
              <a:t>（</a:t>
            </a:r>
            <a:r>
              <a:rPr lang="zh-CN" altLang="en-US"/>
              <a:t>五</a:t>
            </a:r>
            <a:r>
              <a:rPr lang="zh-CN" altLang="zh-CN"/>
              <a:t>）股票发行统计举例</a:t>
            </a:r>
            <a:endParaRPr lang="zh-CN" altLang="zh-CN"/>
          </a:p>
        </p:txBody>
      </p:sp>
      <p:sp>
        <p:nvSpPr>
          <p:cNvPr id="32771"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1" name="Rectangle 2"/>
          <p:cNvSpPr/>
          <p:nvPr>
            <p:ph type="title"/>
          </p:nvPr>
        </p:nvSpPr>
        <p:spPr/>
        <p:txBody>
          <a:bodyPr vert="horz" wrap="square" lIns="91440" tIns="45720" rIns="91440" bIns="45720" anchor="b"/>
          <a:p>
            <a:pPr eaLnBrk="1" hangingPunct="1"/>
            <a:r>
              <a:rPr lang="zh-CN" altLang="en-US" b="1">
                <a:latin typeface="宋体" panose="02010600030101010101" pitchFamily="2" charset="-122"/>
              </a:rPr>
              <a:t>目   录</a:t>
            </a:r>
            <a:endParaRPr lang="zh-CN" altLang="en-US" b="1">
              <a:latin typeface="宋体" panose="02010600030101010101" pitchFamily="2" charset="-122"/>
            </a:endParaRPr>
          </a:p>
        </p:txBody>
      </p:sp>
      <p:sp>
        <p:nvSpPr>
          <p:cNvPr id="15362" name="Rectangle 3"/>
          <p:cNvSpPr/>
          <p:nvPr>
            <p:ph idx="1"/>
          </p:nvPr>
        </p:nvSpPr>
        <p:spPr>
          <a:xfrm>
            <a:off x="1370013" y="1474788"/>
            <a:ext cx="7313612" cy="4114800"/>
          </a:xfrm>
        </p:spPr>
        <p:txBody>
          <a:bodyPr vert="horz" wrap="square" lIns="91440" tIns="45720" rIns="91440" bIns="45720" anchor="t"/>
          <a:p>
            <a:pPr eaLnBrk="1" hangingPunct="1"/>
            <a:r>
              <a:rPr lang="zh-CN" altLang="zh-CN" sz="2800"/>
              <a:t>本章学习目标</a:t>
            </a:r>
            <a:endParaRPr lang="zh-CN" altLang="zh-CN" sz="2800"/>
          </a:p>
          <a:p>
            <a:pPr eaLnBrk="1" hangingPunct="1"/>
            <a:r>
              <a:rPr lang="zh-CN" altLang="zh-CN" sz="2800"/>
              <a:t>第一节</a:t>
            </a:r>
            <a:r>
              <a:rPr lang="en-US" altLang="zh-CN" sz="2800"/>
              <a:t>  </a:t>
            </a:r>
            <a:r>
              <a:rPr lang="zh-CN" altLang="zh-CN" sz="2800"/>
              <a:t>证券与证券市场</a:t>
            </a:r>
            <a:endParaRPr lang="zh-CN" altLang="zh-CN" sz="2800"/>
          </a:p>
          <a:p>
            <a:pPr eaLnBrk="1" hangingPunct="1"/>
            <a:r>
              <a:rPr lang="zh-CN" altLang="zh-CN" sz="2800"/>
              <a:t>第二节</a:t>
            </a:r>
            <a:r>
              <a:rPr lang="en-US" altLang="zh-CN" sz="2800"/>
              <a:t>  </a:t>
            </a:r>
            <a:r>
              <a:rPr lang="zh-CN" altLang="zh-CN" sz="2800"/>
              <a:t>股票市场统计</a:t>
            </a:r>
            <a:endParaRPr lang="zh-CN" altLang="zh-CN" sz="2800"/>
          </a:p>
          <a:p>
            <a:pPr eaLnBrk="1" hangingPunct="1"/>
            <a:r>
              <a:rPr lang="zh-CN" altLang="zh-CN" sz="2800"/>
              <a:t>第三节</a:t>
            </a:r>
            <a:r>
              <a:rPr lang="en-US" altLang="zh-CN" sz="2800"/>
              <a:t>  </a:t>
            </a:r>
            <a:r>
              <a:rPr lang="zh-CN" altLang="zh-CN" sz="2800"/>
              <a:t>债券市场统计</a:t>
            </a:r>
            <a:endParaRPr lang="zh-CN" altLang="zh-CN" sz="2800"/>
          </a:p>
          <a:p>
            <a:pPr eaLnBrk="1" hangingPunct="1"/>
            <a:r>
              <a:rPr lang="zh-CN" altLang="zh-CN" sz="2800"/>
              <a:t>第四节</a:t>
            </a:r>
            <a:r>
              <a:rPr lang="en-US" altLang="zh-CN" sz="2800"/>
              <a:t>  </a:t>
            </a:r>
            <a:r>
              <a:rPr lang="zh-CN" altLang="zh-CN" sz="2800"/>
              <a:t>证券投资基金市场统计</a:t>
            </a:r>
            <a:endParaRPr lang="zh-CN" altLang="zh-CN" sz="2800"/>
          </a:p>
          <a:p>
            <a:pPr eaLnBrk="1" hangingPunct="1"/>
            <a:r>
              <a:rPr lang="zh-CN" altLang="zh-CN" sz="2800"/>
              <a:t>第五节</a:t>
            </a:r>
            <a:r>
              <a:rPr lang="en-US" altLang="zh-CN" sz="2800"/>
              <a:t>  </a:t>
            </a:r>
            <a:r>
              <a:rPr lang="zh-CN" altLang="zh-CN" sz="2800"/>
              <a:t>期货市场统计</a:t>
            </a:r>
            <a:endParaRPr lang="zh-CN" altLang="zh-CN" sz="2800"/>
          </a:p>
          <a:p>
            <a:pPr eaLnBrk="1" hangingPunct="1"/>
            <a:r>
              <a:rPr lang="zh-CN" altLang="zh-CN" sz="2800"/>
              <a:t>第六节</a:t>
            </a:r>
            <a:r>
              <a:rPr lang="en-US" altLang="zh-CN" sz="2800"/>
              <a:t>  </a:t>
            </a:r>
            <a:r>
              <a:rPr lang="zh-CN" altLang="zh-CN" sz="2800"/>
              <a:t>证券期货市场中介机构统计</a:t>
            </a:r>
            <a:endParaRPr lang="zh-CN" altLang="en-US" sz="2800">
              <a:latin typeface="宋体" panose="02010600030101010101" pitchFamily="2" charset="-122"/>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3793" name="标题 2"/>
          <p:cNvSpPr>
            <a:spLocks noGrp="1"/>
          </p:cNvSpPr>
          <p:nvPr>
            <p:ph type="title"/>
          </p:nvPr>
        </p:nvSpPr>
        <p:spPr/>
        <p:txBody>
          <a:bodyPr vert="horz" wrap="square" lIns="91440" tIns="45720" rIns="91440" bIns="45720" anchor="b"/>
          <a:p>
            <a:pPr>
              <a:buNone/>
            </a:pPr>
            <a:endParaRPr lang="zh-CN" altLang="en-US"/>
          </a:p>
        </p:txBody>
      </p:sp>
      <p:sp>
        <p:nvSpPr>
          <p:cNvPr id="33794" name="Rectangle 3"/>
          <p:cNvSpPr/>
          <p:nvPr>
            <p:ph idx="1"/>
          </p:nvPr>
        </p:nvSpPr>
        <p:spPr/>
        <p:txBody>
          <a:bodyPr vert="horz" wrap="square" lIns="91440" tIns="45720" rIns="91440" bIns="45720" anchor="t"/>
          <a:p>
            <a:r>
              <a:rPr lang="zh-CN" altLang="zh-CN" sz="1600"/>
              <a:t>（一）股票发行市场的参与者统计</a:t>
            </a:r>
            <a:endParaRPr lang="zh-CN" altLang="zh-CN" sz="1600"/>
          </a:p>
          <a:p>
            <a:pPr lvl="1"/>
            <a:r>
              <a:rPr lang="en-US" altLang="zh-CN" sz="1600"/>
              <a:t>1</a:t>
            </a:r>
            <a:r>
              <a:rPr lang="zh-CN" altLang="zh-CN" sz="1600"/>
              <a:t>．发行股票的股份公司</a:t>
            </a:r>
            <a:endParaRPr lang="en-US" altLang="zh-CN" sz="1600"/>
          </a:p>
          <a:p>
            <a:pPr lvl="2"/>
            <a:r>
              <a:rPr lang="zh-CN" altLang="zh-CN" sz="1600"/>
              <a:t>股份公司发行股票主要有两类：第一，成立募股，这是一个新的股份公司成立的必然之举，用来筹集自己的自有资金。第二，增资扩股，就是已成立的股份公司发行新股票的行为。增资的目的主要有提高自有资金的比重；满足证券交易所的上市标准；维护经营支配权等。</a:t>
            </a:r>
            <a:endParaRPr lang="en-US" altLang="zh-CN" sz="1600"/>
          </a:p>
          <a:p>
            <a:pPr lvl="1"/>
            <a:r>
              <a:rPr lang="en-US" altLang="zh-CN" sz="1600"/>
              <a:t>2</a:t>
            </a:r>
            <a:r>
              <a:rPr lang="zh-CN" altLang="zh-CN" sz="1600"/>
              <a:t>．购买股票的投资者（股东）</a:t>
            </a:r>
            <a:endParaRPr lang="en-US" altLang="zh-CN" sz="1600"/>
          </a:p>
          <a:p>
            <a:pPr lvl="2"/>
            <a:r>
              <a:rPr lang="zh-CN" altLang="zh-CN" sz="1600"/>
              <a:t>投资者可以为一般股民，也可以是各类机构投资者。各类投资者购买股票的目的主要有两种，一是纯粹为了获利，挣取股票价格的差价；二是为了取得股份公司的股权，参与公司事务。</a:t>
            </a:r>
            <a:endParaRPr lang="en-US" altLang="zh-CN" sz="1600"/>
          </a:p>
          <a:p>
            <a:pPr lvl="1"/>
            <a:r>
              <a:rPr lang="en-US" altLang="zh-CN" sz="1600"/>
              <a:t>3</a:t>
            </a:r>
            <a:r>
              <a:rPr lang="zh-CN" altLang="zh-CN" sz="1600"/>
              <a:t>．为发行股票提供服务的金融中介机构</a:t>
            </a:r>
            <a:endParaRPr lang="en-US" altLang="zh-CN" sz="1600"/>
          </a:p>
          <a:p>
            <a:pPr lvl="2"/>
            <a:r>
              <a:rPr lang="zh-CN" altLang="zh-CN" sz="1600"/>
              <a:t>主要为各种投资银行或证券公司</a:t>
            </a:r>
            <a:endParaRPr lang="en-US" altLang="zh-CN" sz="1600"/>
          </a:p>
          <a:p>
            <a:pPr lvl="2"/>
            <a:r>
              <a:rPr lang="zh-CN" altLang="zh-CN" sz="1600"/>
              <a:t>在间接发行的市场中，发行公司将发行股票的活动委托给中介机构，而中介机构则可以获得一定的发行收益。</a:t>
            </a:r>
            <a:endParaRPr lang="zh-CN" altLang="zh-CN" sz="1600"/>
          </a:p>
          <a:p>
            <a:endParaRPr lang="zh-CN" altLang="zh-CN" sz="1600"/>
          </a:p>
        </p:txBody>
      </p:sp>
      <p:sp>
        <p:nvSpPr>
          <p:cNvPr id="33795"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817" name="Rectangle 3"/>
          <p:cNvSpPr/>
          <p:nvPr>
            <p:ph idx="1"/>
          </p:nvPr>
        </p:nvSpPr>
        <p:spPr>
          <a:xfrm>
            <a:off x="781050" y="1547813"/>
            <a:ext cx="7920038" cy="4752975"/>
          </a:xfrm>
        </p:spPr>
        <p:txBody>
          <a:bodyPr vert="horz" wrap="square" lIns="91440" tIns="45720" rIns="91440" bIns="45720" anchor="t"/>
          <a:p>
            <a:r>
              <a:rPr lang="zh-CN" altLang="zh-CN" sz="2400"/>
              <a:t>（二）股票的发行方式统计</a:t>
            </a:r>
            <a:endParaRPr lang="zh-CN" altLang="zh-CN" sz="2400"/>
          </a:p>
          <a:p>
            <a:pPr lvl="2"/>
            <a:r>
              <a:rPr lang="en-US" altLang="zh-CN" sz="1800"/>
              <a:t>1.</a:t>
            </a:r>
            <a:r>
              <a:rPr lang="zh-CN" altLang="zh-CN" sz="1800"/>
              <a:t>根据股票认购的对象不同可分为公募发行和私募发行</a:t>
            </a:r>
            <a:endParaRPr lang="en-US" altLang="zh-CN" sz="1800"/>
          </a:p>
          <a:p>
            <a:pPr lvl="3">
              <a:buNone/>
            </a:pPr>
            <a:r>
              <a:rPr lang="en-US" altLang="zh-CN" sz="1400"/>
              <a:t>   </a:t>
            </a:r>
            <a:r>
              <a:rPr lang="zh-CN" altLang="zh-CN" sz="1400"/>
              <a:t>公募发行是不限定发行对象，向社会公众公开发行的方式。</a:t>
            </a:r>
            <a:endParaRPr lang="zh-CN" altLang="zh-CN" sz="1400"/>
          </a:p>
          <a:p>
            <a:pPr lvl="3">
              <a:buNone/>
            </a:pPr>
            <a:r>
              <a:rPr lang="en-US" altLang="zh-CN" sz="1400"/>
              <a:t>   </a:t>
            </a:r>
            <a:r>
              <a:rPr lang="zh-CN" altLang="zh-CN" sz="1400"/>
              <a:t>私募发行是向特定投资者出售股票的方式。</a:t>
            </a:r>
            <a:endParaRPr lang="en-US" altLang="zh-CN" sz="1400"/>
          </a:p>
          <a:p>
            <a:pPr lvl="2"/>
            <a:r>
              <a:rPr lang="en-US" altLang="zh-CN" sz="1800"/>
              <a:t>2</a:t>
            </a:r>
            <a:r>
              <a:rPr lang="zh-CN" altLang="zh-CN" sz="1800"/>
              <a:t>．根据股票的发行是否通过中介机构分为直接发行和间接发行</a:t>
            </a:r>
            <a:endParaRPr lang="zh-CN" altLang="zh-CN" sz="1800"/>
          </a:p>
          <a:p>
            <a:pPr lvl="3">
              <a:buNone/>
            </a:pPr>
            <a:r>
              <a:rPr lang="zh-CN" altLang="zh-CN" sz="1400"/>
              <a:t>（</a:t>
            </a:r>
            <a:r>
              <a:rPr lang="en-US" altLang="zh-CN" sz="1400"/>
              <a:t>1</a:t>
            </a:r>
            <a:r>
              <a:rPr lang="zh-CN" altLang="zh-CN" sz="1400"/>
              <a:t>）直接发行</a:t>
            </a:r>
            <a:endParaRPr lang="en-US" altLang="zh-CN" sz="1400"/>
          </a:p>
          <a:p>
            <a:pPr lvl="3">
              <a:buNone/>
            </a:pPr>
            <a:r>
              <a:rPr lang="en-US" altLang="zh-CN" sz="1400"/>
              <a:t>   </a:t>
            </a:r>
            <a:r>
              <a:rPr lang="zh-CN" altLang="zh-CN" sz="1400"/>
              <a:t>其指由发行者直接将股票出售给投资者，发行者自己承担发行风险。</a:t>
            </a:r>
            <a:endParaRPr lang="zh-CN" altLang="zh-CN" sz="1400"/>
          </a:p>
          <a:p>
            <a:pPr lvl="3">
              <a:buNone/>
            </a:pPr>
            <a:r>
              <a:rPr lang="zh-CN" altLang="zh-CN" sz="1400"/>
              <a:t>（</a:t>
            </a:r>
            <a:r>
              <a:rPr lang="en-US" altLang="zh-CN" sz="1400"/>
              <a:t>2</a:t>
            </a:r>
            <a:r>
              <a:rPr lang="zh-CN" altLang="zh-CN" sz="1400"/>
              <a:t>）间接发行</a:t>
            </a:r>
            <a:endParaRPr lang="en-US" altLang="zh-CN" sz="1400"/>
          </a:p>
          <a:p>
            <a:pPr lvl="3">
              <a:buNone/>
            </a:pPr>
            <a:r>
              <a:rPr lang="en-US" altLang="zh-CN" sz="1400"/>
              <a:t>   </a:t>
            </a:r>
            <a:r>
              <a:rPr lang="zh-CN" altLang="zh-CN" sz="1400"/>
              <a:t>其指将股票的发行委托给投资银行或证券公司等的金融中介机构。</a:t>
            </a:r>
            <a:endParaRPr lang="en-US" altLang="zh-CN" sz="1400"/>
          </a:p>
          <a:p>
            <a:pPr lvl="3">
              <a:buNone/>
            </a:pPr>
            <a:r>
              <a:rPr lang="zh-CN" altLang="zh-CN" sz="1400"/>
              <a:t>①全额包销</a:t>
            </a:r>
            <a:endParaRPr lang="en-US" altLang="zh-CN" sz="1400"/>
          </a:p>
          <a:p>
            <a:pPr lvl="3">
              <a:buNone/>
            </a:pPr>
            <a:r>
              <a:rPr lang="zh-CN" altLang="zh-CN" sz="1400"/>
              <a:t>②余额包销</a:t>
            </a:r>
            <a:endParaRPr lang="en-US" altLang="zh-CN" sz="1400"/>
          </a:p>
          <a:p>
            <a:pPr lvl="3">
              <a:buNone/>
            </a:pPr>
            <a:r>
              <a:rPr lang="en-US" altLang="zh-CN" sz="1400"/>
              <a:t>   </a:t>
            </a:r>
            <a:r>
              <a:rPr lang="zh-CN" altLang="zh-CN" sz="1400"/>
              <a:t>③代销</a:t>
            </a:r>
            <a:endParaRPr lang="en-US" altLang="zh-CN" sz="1400"/>
          </a:p>
          <a:p>
            <a:pPr lvl="2"/>
            <a:r>
              <a:rPr lang="en-US" altLang="zh-CN" sz="1800"/>
              <a:t>3</a:t>
            </a:r>
            <a:r>
              <a:rPr lang="zh-CN" altLang="zh-CN" sz="1800"/>
              <a:t>．根据发行区域分为境内发行和境外发行</a:t>
            </a:r>
            <a:endParaRPr lang="en-US" altLang="zh-CN" sz="1800"/>
          </a:p>
          <a:p>
            <a:pPr lvl="3"/>
            <a:r>
              <a:rPr lang="zh-CN" altLang="zh-CN" sz="1400"/>
              <a:t>一国的股票可以在本国发行，也可在国外发行。中国的上市公司</a:t>
            </a:r>
            <a:r>
              <a:rPr lang="en-US" altLang="zh-CN" sz="1400"/>
              <a:t>H</a:t>
            </a:r>
            <a:r>
              <a:rPr lang="zh-CN" altLang="zh-CN" sz="1400"/>
              <a:t>股发行情况如表所示。</a:t>
            </a:r>
            <a:endParaRPr lang="zh-CN" altLang="zh-CN" sz="1400"/>
          </a:p>
        </p:txBody>
      </p:sp>
      <p:sp>
        <p:nvSpPr>
          <p:cNvPr id="34818"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5841" name="Rectangle 2"/>
          <p:cNvSpPr/>
          <p:nvPr>
            <p:ph type="title"/>
          </p:nvPr>
        </p:nvSpPr>
        <p:spPr/>
        <p:txBody>
          <a:bodyPr vert="horz" wrap="square" lIns="91440" tIns="45720" rIns="91440" bIns="45720" anchor="b"/>
          <a:p>
            <a:endParaRPr lang="zh-CN" altLang="zh-CN" sz="2900"/>
          </a:p>
        </p:txBody>
      </p:sp>
      <p:sp>
        <p:nvSpPr>
          <p:cNvPr id="35842" name="Rectangle 3"/>
          <p:cNvSpPr/>
          <p:nvPr>
            <p:ph idx="1"/>
          </p:nvPr>
        </p:nvSpPr>
        <p:spPr>
          <a:xfrm>
            <a:off x="1403350" y="1773238"/>
            <a:ext cx="7345363" cy="2303462"/>
          </a:xfrm>
        </p:spPr>
        <p:txBody>
          <a:bodyPr vert="horz" wrap="square" lIns="91440" tIns="45720" rIns="91440" bIns="45720" anchor="t"/>
          <a:p>
            <a:r>
              <a:rPr lang="zh-CN" altLang="zh-CN" sz="2400"/>
              <a:t>（三）股票的发行价格统计</a:t>
            </a:r>
            <a:endParaRPr lang="en-US" altLang="zh-CN" sz="2400"/>
          </a:p>
          <a:p>
            <a:pPr lvl="1"/>
            <a:r>
              <a:rPr lang="en-US" altLang="zh-CN" sz="2000"/>
              <a:t>1</a:t>
            </a:r>
            <a:r>
              <a:rPr lang="zh-CN" altLang="zh-CN" sz="2000"/>
              <a:t>．平价发行（</a:t>
            </a:r>
            <a:r>
              <a:rPr lang="en-US" altLang="zh-CN" sz="2000"/>
              <a:t>at par</a:t>
            </a:r>
            <a:r>
              <a:rPr lang="zh-CN" altLang="zh-CN" sz="2000"/>
              <a:t>）</a:t>
            </a:r>
            <a:endParaRPr lang="zh-CN" altLang="zh-CN" sz="2000"/>
          </a:p>
          <a:p>
            <a:pPr lvl="1"/>
            <a:r>
              <a:rPr lang="en-US" altLang="zh-CN" sz="2000"/>
              <a:t>2</a:t>
            </a:r>
            <a:r>
              <a:rPr lang="zh-CN" altLang="zh-CN" sz="2000"/>
              <a:t>．时价发行（</a:t>
            </a:r>
            <a:r>
              <a:rPr lang="en-US" altLang="zh-CN" sz="2000"/>
              <a:t>market price</a:t>
            </a:r>
            <a:r>
              <a:rPr lang="zh-CN" altLang="zh-CN" sz="2000"/>
              <a:t>）</a:t>
            </a:r>
            <a:endParaRPr lang="en-US" altLang="zh-CN" sz="2000"/>
          </a:p>
          <a:p>
            <a:pPr lvl="1"/>
            <a:r>
              <a:rPr lang="en-US" altLang="zh-CN" sz="2000"/>
              <a:t>3</a:t>
            </a:r>
            <a:r>
              <a:rPr lang="zh-CN" altLang="zh-CN" sz="2000"/>
              <a:t>．中间价格发行（</a:t>
            </a:r>
            <a:r>
              <a:rPr lang="en-US" altLang="zh-CN" sz="2000"/>
              <a:t>middle price</a:t>
            </a:r>
            <a:r>
              <a:rPr lang="zh-CN" altLang="zh-CN" sz="2000"/>
              <a:t>）</a:t>
            </a:r>
            <a:endParaRPr lang="zh-CN" altLang="zh-CN" sz="2000"/>
          </a:p>
          <a:p>
            <a:pPr lvl="1"/>
            <a:r>
              <a:rPr lang="en-US" altLang="zh-CN" sz="2000"/>
              <a:t>4</a:t>
            </a:r>
            <a:r>
              <a:rPr lang="zh-CN" altLang="zh-CN" sz="2000"/>
              <a:t>．折价发行（</a:t>
            </a:r>
            <a:r>
              <a:rPr lang="en-US" altLang="zh-CN" sz="2000"/>
              <a:t>at a discount</a:t>
            </a:r>
            <a:r>
              <a:rPr lang="zh-CN" altLang="zh-CN" sz="2000"/>
              <a:t>）</a:t>
            </a:r>
            <a:endParaRPr lang="zh-CN" altLang="zh-CN" sz="2000"/>
          </a:p>
          <a:p>
            <a:pPr>
              <a:buNone/>
            </a:pPr>
            <a:r>
              <a:rPr lang="en-US" altLang="zh-CN" sz="2400"/>
              <a:t>   </a:t>
            </a:r>
            <a:endParaRPr lang="zh-CN" altLang="zh-CN" sz="2400"/>
          </a:p>
        </p:txBody>
      </p:sp>
      <p:sp>
        <p:nvSpPr>
          <p:cNvPr id="35843"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6865" name="Rectangle 2"/>
          <p:cNvSpPr/>
          <p:nvPr>
            <p:ph type="title"/>
          </p:nvPr>
        </p:nvSpPr>
        <p:spPr>
          <a:xfrm>
            <a:off x="1370013" y="260350"/>
            <a:ext cx="7313612" cy="720725"/>
          </a:xfrm>
        </p:spPr>
        <p:txBody>
          <a:bodyPr vert="horz" wrap="square" lIns="91440" tIns="45720" rIns="91440" bIns="45720" anchor="b"/>
          <a:p>
            <a:r>
              <a:rPr lang="en-US" altLang="en-US" sz="2900"/>
              <a:t>（四）</a:t>
            </a:r>
            <a:r>
              <a:rPr lang="zh-CN" altLang="zh-CN" sz="2900"/>
              <a:t>股票发行统计指标</a:t>
            </a:r>
            <a:endParaRPr lang="zh-CN" altLang="zh-CN" sz="2900"/>
          </a:p>
        </p:txBody>
      </p:sp>
      <p:sp>
        <p:nvSpPr>
          <p:cNvPr id="36866" name="AutoShape 4">
            <a:hlinkClick r:id="rId1" action="ppaction://hlinksldjump"/>
          </p:cNvPr>
          <p:cNvSpPr/>
          <p:nvPr/>
        </p:nvSpPr>
        <p:spPr>
          <a:xfrm>
            <a:off x="8785225" y="6497638"/>
            <a:ext cx="358775" cy="360362"/>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graphicFrame>
        <p:nvGraphicFramePr>
          <p:cNvPr id="36867" name="表格 36866"/>
          <p:cNvGraphicFramePr/>
          <p:nvPr>
            <p:custDataLst>
              <p:tags r:id="rId2"/>
            </p:custDataLst>
          </p:nvPr>
        </p:nvGraphicFramePr>
        <p:xfrm>
          <a:off x="1331913" y="1628775"/>
          <a:ext cx="7416800" cy="4711700"/>
        </p:xfrm>
        <a:graphic>
          <a:graphicData uri="http://schemas.openxmlformats.org/drawingml/2006/table">
            <a:tbl>
              <a:tblPr/>
              <a:tblGrid>
                <a:gridCol w="2225675"/>
                <a:gridCol w="5191125"/>
              </a:tblGrid>
              <a:tr h="287338">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b="1">
                          <a:solidFill>
                            <a:srgbClr val="000000"/>
                          </a:solidFill>
                          <a:latin typeface="Times New Roman" panose="02020603050405020304" pitchFamily="18" charset="0"/>
                        </a:rPr>
                        <a:t>指标名称</a:t>
                      </a:r>
                      <a:endParaRPr lang="zh-CN" altLang="zh-CN" sz="1200">
                        <a:latin typeface="Times New Roman" panose="02020603050405020304" pitchFamily="18" charset="0"/>
                        <a:ea typeface="Times New Roman" panose="02020603050405020304" pitchFamily="18" charset="0"/>
                      </a:endParaRPr>
                    </a:p>
                  </a:txBody>
                  <a:tcPr marL="33711" marR="33711"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b="1">
                          <a:solidFill>
                            <a:srgbClr val="000000"/>
                          </a:solidFill>
                          <a:latin typeface="Times New Roman" panose="02020603050405020304" pitchFamily="18" charset="0"/>
                        </a:rPr>
                        <a:t>定义口径描述</a:t>
                      </a:r>
                      <a:endParaRPr lang="zh-CN" altLang="zh-CN" sz="1200">
                        <a:latin typeface="Times New Roman" panose="02020603050405020304" pitchFamily="18" charset="0"/>
                        <a:ea typeface="Times New Roman" panose="02020603050405020304" pitchFamily="18" charset="0"/>
                      </a:endParaRPr>
                    </a:p>
                  </a:txBody>
                  <a:tcPr marL="33711" marR="33711"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57187">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400" b="1">
                          <a:solidFill>
                            <a:srgbClr val="000000"/>
                          </a:solidFill>
                          <a:latin typeface="宋体" panose="02010600030101010101" pitchFamily="2" charset="-122"/>
                          <a:cs typeface="Times New Roman" panose="02020603050405020304" pitchFamily="18" charset="0"/>
                        </a:rPr>
                        <a:t>A</a:t>
                      </a:r>
                      <a:r>
                        <a:rPr lang="zh-CN" altLang="zh-CN" sz="1400" b="1">
                          <a:solidFill>
                            <a:srgbClr val="000000"/>
                          </a:solidFill>
                          <a:latin typeface="Times New Roman" panose="02020603050405020304" pitchFamily="18" charset="0"/>
                          <a:cs typeface="Times New Roman" panose="02020603050405020304" pitchFamily="18" charset="0"/>
                        </a:rPr>
                        <a:t>股股票发行量</a:t>
                      </a:r>
                      <a:endParaRPr lang="zh-CN" altLang="zh-CN" sz="1400" b="1">
                        <a:latin typeface="Times New Roman" panose="02020603050405020304" pitchFamily="18" charset="0"/>
                        <a:ea typeface="Times New Roman" panose="02020603050405020304" pitchFamily="18" charset="0"/>
                      </a:endParaRPr>
                    </a:p>
                  </a:txBody>
                  <a:tcPr marL="33711" marR="33711"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400" b="1">
                          <a:solidFill>
                            <a:srgbClr val="000000"/>
                          </a:solidFill>
                          <a:latin typeface="Times New Roman" panose="02020603050405020304" pitchFamily="18" charset="0"/>
                        </a:rPr>
                        <a:t>公司公开发行</a:t>
                      </a:r>
                      <a:r>
                        <a:rPr lang="en-US" altLang="zh-CN" sz="1400" b="1">
                          <a:solidFill>
                            <a:srgbClr val="000000"/>
                          </a:solidFill>
                          <a:latin typeface="宋体" panose="02010600030101010101" pitchFamily="2" charset="-122"/>
                          <a:cs typeface="Times New Roman" panose="02020603050405020304" pitchFamily="18" charset="0"/>
                        </a:rPr>
                        <a:t>A</a:t>
                      </a:r>
                      <a:r>
                        <a:rPr lang="zh-CN" altLang="zh-CN" sz="1400" b="1">
                          <a:solidFill>
                            <a:srgbClr val="000000"/>
                          </a:solidFill>
                          <a:latin typeface="Times New Roman" panose="02020603050405020304" pitchFamily="18" charset="0"/>
                        </a:rPr>
                        <a:t>股流通股股票（</a:t>
                      </a:r>
                      <a:r>
                        <a:rPr lang="en-US" altLang="zh-CN" sz="1400" b="1">
                          <a:solidFill>
                            <a:srgbClr val="000000"/>
                          </a:solidFill>
                          <a:latin typeface="宋体" panose="02010600030101010101" pitchFamily="2" charset="-122"/>
                          <a:cs typeface="Times New Roman" panose="02020603050405020304" pitchFamily="18" charset="0"/>
                        </a:rPr>
                        <a:t>SSB</a:t>
                      </a:r>
                      <a:r>
                        <a:rPr lang="zh-CN" altLang="zh-CN" sz="1400" b="1">
                          <a:solidFill>
                            <a:srgbClr val="000000"/>
                          </a:solidFill>
                          <a:latin typeface="Times New Roman" panose="02020603050405020304" pitchFamily="18" charset="0"/>
                        </a:rPr>
                        <a:t>）的数量。</a:t>
                      </a:r>
                      <a:endParaRPr lang="zh-CN" altLang="zh-CN" sz="1400" b="1">
                        <a:latin typeface="Times New Roman" panose="02020603050405020304" pitchFamily="18" charset="0"/>
                        <a:ea typeface="Times New Roman" panose="02020603050405020304" pitchFamily="18" charset="0"/>
                      </a:endParaRPr>
                    </a:p>
                  </a:txBody>
                  <a:tcPr marL="33711" marR="33711"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57188">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400" b="1">
                          <a:solidFill>
                            <a:srgbClr val="000000"/>
                          </a:solidFill>
                          <a:latin typeface="宋体" panose="02010600030101010101" pitchFamily="2" charset="-122"/>
                          <a:cs typeface="Times New Roman" panose="02020603050405020304" pitchFamily="18" charset="0"/>
                        </a:rPr>
                        <a:t>A</a:t>
                      </a:r>
                      <a:r>
                        <a:rPr lang="zh-CN" altLang="zh-CN" sz="1400" b="1">
                          <a:solidFill>
                            <a:srgbClr val="000000"/>
                          </a:solidFill>
                          <a:latin typeface="Times New Roman" panose="02020603050405020304" pitchFamily="18" charset="0"/>
                          <a:cs typeface="Times New Roman" panose="02020603050405020304" pitchFamily="18" charset="0"/>
                        </a:rPr>
                        <a:t>股股票发行价</a:t>
                      </a:r>
                      <a:endParaRPr lang="zh-CN" altLang="zh-CN" sz="1400" b="1">
                        <a:latin typeface="Times New Roman" panose="02020603050405020304" pitchFamily="18" charset="0"/>
                        <a:ea typeface="Times New Roman" panose="02020603050405020304" pitchFamily="18" charset="0"/>
                      </a:endParaRPr>
                    </a:p>
                  </a:txBody>
                  <a:tcPr marL="33711" marR="33711"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400" b="1">
                          <a:solidFill>
                            <a:srgbClr val="000000"/>
                          </a:solidFill>
                          <a:latin typeface="宋体" panose="02010600030101010101" pitchFamily="2" charset="-122"/>
                          <a:cs typeface="Times New Roman" panose="02020603050405020304" pitchFamily="18" charset="0"/>
                        </a:rPr>
                        <a:t>A</a:t>
                      </a:r>
                      <a:r>
                        <a:rPr lang="zh-CN" altLang="zh-CN" sz="1400" b="1">
                          <a:solidFill>
                            <a:srgbClr val="000000"/>
                          </a:solidFill>
                          <a:latin typeface="Times New Roman" panose="02020603050405020304" pitchFamily="18" charset="0"/>
                          <a:cs typeface="Times New Roman" panose="02020603050405020304" pitchFamily="18" charset="0"/>
                        </a:rPr>
                        <a:t>股股票发行的价格。</a:t>
                      </a:r>
                      <a:endParaRPr lang="zh-CN" altLang="zh-CN" sz="1400" b="1">
                        <a:latin typeface="Times New Roman" panose="02020603050405020304" pitchFamily="18" charset="0"/>
                        <a:ea typeface="Times New Roman" panose="02020603050405020304" pitchFamily="18" charset="0"/>
                      </a:endParaRPr>
                    </a:p>
                  </a:txBody>
                  <a:tcPr marL="33711" marR="33711"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630237">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400" b="1">
                          <a:solidFill>
                            <a:srgbClr val="000000"/>
                          </a:solidFill>
                          <a:latin typeface="宋体" panose="02010600030101010101" pitchFamily="2" charset="-122"/>
                          <a:cs typeface="Times New Roman" panose="02020603050405020304" pitchFamily="18" charset="0"/>
                        </a:rPr>
                        <a:t>A</a:t>
                      </a:r>
                      <a:r>
                        <a:rPr lang="zh-CN" altLang="zh-CN" sz="1400" b="1">
                          <a:solidFill>
                            <a:srgbClr val="000000"/>
                          </a:solidFill>
                          <a:latin typeface="Times New Roman" panose="02020603050405020304" pitchFamily="18" charset="0"/>
                          <a:cs typeface="Times New Roman" panose="02020603050405020304" pitchFamily="18" charset="0"/>
                        </a:rPr>
                        <a:t>股股票筹资总额</a:t>
                      </a:r>
                      <a:endParaRPr lang="zh-CN" altLang="zh-CN" sz="1400" b="1">
                        <a:latin typeface="Times New Roman" panose="02020603050405020304" pitchFamily="18" charset="0"/>
                        <a:ea typeface="Times New Roman" panose="02020603050405020304" pitchFamily="18" charset="0"/>
                      </a:endParaRPr>
                    </a:p>
                  </a:txBody>
                  <a:tcPr marL="33711" marR="33711"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400" b="1">
                          <a:solidFill>
                            <a:srgbClr val="000000"/>
                          </a:solidFill>
                          <a:latin typeface="Times New Roman" panose="02020603050405020304" pitchFamily="18" charset="0"/>
                        </a:rPr>
                        <a:t>发行</a:t>
                      </a:r>
                      <a:r>
                        <a:rPr lang="en-US" altLang="zh-CN" sz="1400" b="1">
                          <a:solidFill>
                            <a:srgbClr val="000000"/>
                          </a:solidFill>
                          <a:latin typeface="Times New Roman" panose="02020603050405020304" pitchFamily="18" charset="0"/>
                        </a:rPr>
                        <a:t>A</a:t>
                      </a:r>
                      <a:r>
                        <a:rPr lang="zh-CN" altLang="zh-CN" sz="1400" b="1">
                          <a:solidFill>
                            <a:srgbClr val="000000"/>
                          </a:solidFill>
                          <a:latin typeface="Times New Roman" panose="02020603050405020304" pitchFamily="18" charset="0"/>
                        </a:rPr>
                        <a:t>股股票的总筹资金额。公式为：筹资总额</a:t>
                      </a:r>
                      <a:r>
                        <a:rPr lang="en-US" altLang="zh-CN" sz="1400" b="1">
                          <a:solidFill>
                            <a:srgbClr val="000000"/>
                          </a:solidFill>
                          <a:latin typeface="Times New Roman" panose="02020603050405020304" pitchFamily="18" charset="0"/>
                        </a:rPr>
                        <a:t>=</a:t>
                      </a:r>
                      <a:r>
                        <a:rPr lang="zh-CN" altLang="zh-CN" sz="1400" b="1">
                          <a:solidFill>
                            <a:srgbClr val="000000"/>
                          </a:solidFill>
                          <a:latin typeface="Times New Roman" panose="02020603050405020304" pitchFamily="18" charset="0"/>
                        </a:rPr>
                        <a:t>总发行量×发行价。统计日期为发行期间结束日。</a:t>
                      </a:r>
                      <a:endParaRPr lang="zh-CN" altLang="zh-CN" sz="1400" b="1">
                        <a:latin typeface="Times New Roman" panose="02020603050405020304" pitchFamily="18" charset="0"/>
                        <a:ea typeface="Times New Roman" panose="02020603050405020304" pitchFamily="18" charset="0"/>
                      </a:endParaRPr>
                    </a:p>
                  </a:txBody>
                  <a:tcPr marL="33711" marR="33711"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655638">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400" b="1">
                          <a:solidFill>
                            <a:srgbClr val="000000"/>
                          </a:solidFill>
                          <a:latin typeface="宋体" panose="02010600030101010101" pitchFamily="2" charset="-122"/>
                          <a:cs typeface="Times New Roman" panose="02020603050405020304" pitchFamily="18" charset="0"/>
                        </a:rPr>
                        <a:t>A</a:t>
                      </a:r>
                      <a:r>
                        <a:rPr lang="zh-CN" altLang="zh-CN" sz="1400" b="1">
                          <a:solidFill>
                            <a:srgbClr val="000000"/>
                          </a:solidFill>
                          <a:latin typeface="Times New Roman" panose="02020603050405020304" pitchFamily="18" charset="0"/>
                          <a:cs typeface="Times New Roman" panose="02020603050405020304" pitchFamily="18" charset="0"/>
                        </a:rPr>
                        <a:t>股股票筹资净额</a:t>
                      </a:r>
                      <a:endParaRPr lang="zh-CN" altLang="zh-CN" sz="1400" b="1">
                        <a:latin typeface="Times New Roman" panose="02020603050405020304" pitchFamily="18" charset="0"/>
                        <a:ea typeface="Times New Roman" panose="02020603050405020304" pitchFamily="18" charset="0"/>
                      </a:endParaRPr>
                    </a:p>
                  </a:txBody>
                  <a:tcPr marL="33711" marR="33711"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400" b="1">
                          <a:solidFill>
                            <a:srgbClr val="000000"/>
                          </a:solidFill>
                          <a:latin typeface="Times New Roman" panose="02020603050405020304" pitchFamily="18" charset="0"/>
                        </a:rPr>
                        <a:t>发行</a:t>
                      </a:r>
                      <a:r>
                        <a:rPr lang="en-US" altLang="zh-CN" sz="1400" b="1">
                          <a:solidFill>
                            <a:srgbClr val="000000"/>
                          </a:solidFill>
                          <a:latin typeface="宋体" panose="02010600030101010101" pitchFamily="2" charset="-122"/>
                          <a:cs typeface="Times New Roman" panose="02020603050405020304" pitchFamily="18" charset="0"/>
                        </a:rPr>
                        <a:t>A</a:t>
                      </a:r>
                      <a:r>
                        <a:rPr lang="zh-CN" altLang="zh-CN" sz="1400" b="1">
                          <a:solidFill>
                            <a:srgbClr val="000000"/>
                          </a:solidFill>
                          <a:latin typeface="Times New Roman" panose="02020603050405020304" pitchFamily="18" charset="0"/>
                        </a:rPr>
                        <a:t>股股票的筹资总额扣除发行费用后，上市公司实际得到的资金。发行费用主要包括承销费用、审计费用、验资费用、评估费用、律师费用、发行手续费用、审核费用及其他发行费用。</a:t>
                      </a:r>
                      <a:endParaRPr lang="zh-CN" altLang="zh-CN" sz="1400" b="1">
                        <a:latin typeface="Times New Roman" panose="02020603050405020304" pitchFamily="18" charset="0"/>
                        <a:ea typeface="Times New Roman" panose="02020603050405020304" pitchFamily="18" charset="0"/>
                      </a:endParaRPr>
                    </a:p>
                  </a:txBody>
                  <a:tcPr marL="33711" marR="33711"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57187">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400" b="1">
                          <a:solidFill>
                            <a:srgbClr val="000000"/>
                          </a:solidFill>
                          <a:latin typeface="宋体" panose="02010600030101010101" pitchFamily="2" charset="-122"/>
                          <a:cs typeface="Times New Roman" panose="02020603050405020304" pitchFamily="18" charset="0"/>
                        </a:rPr>
                        <a:t>A</a:t>
                      </a:r>
                      <a:r>
                        <a:rPr lang="zh-CN" altLang="zh-CN" sz="1400" b="1">
                          <a:solidFill>
                            <a:srgbClr val="000000"/>
                          </a:solidFill>
                          <a:latin typeface="Times New Roman" panose="02020603050405020304" pitchFamily="18" charset="0"/>
                          <a:cs typeface="Times New Roman" panose="02020603050405020304" pitchFamily="18" charset="0"/>
                        </a:rPr>
                        <a:t>股股票有效申购户数</a:t>
                      </a:r>
                      <a:endParaRPr lang="zh-CN" altLang="zh-CN" sz="1400" b="1">
                        <a:latin typeface="Times New Roman" panose="02020603050405020304" pitchFamily="18" charset="0"/>
                        <a:ea typeface="Times New Roman" panose="02020603050405020304" pitchFamily="18" charset="0"/>
                      </a:endParaRPr>
                    </a:p>
                  </a:txBody>
                  <a:tcPr marL="33711" marR="33711"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400" b="1">
                          <a:solidFill>
                            <a:srgbClr val="000000"/>
                          </a:solidFill>
                          <a:latin typeface="Times New Roman" panose="02020603050405020304" pitchFamily="18" charset="0"/>
                        </a:rPr>
                        <a:t>股票发行中符合申购规定并且确认资金已经到位的投资者帐户数。</a:t>
                      </a:r>
                      <a:endParaRPr lang="zh-CN" altLang="zh-CN" sz="1400" b="1">
                        <a:latin typeface="Times New Roman" panose="02020603050405020304" pitchFamily="18" charset="0"/>
                        <a:ea typeface="Times New Roman" panose="02020603050405020304" pitchFamily="18" charset="0"/>
                      </a:endParaRPr>
                    </a:p>
                  </a:txBody>
                  <a:tcPr marL="33711" marR="33711"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57188">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400" b="1">
                          <a:solidFill>
                            <a:srgbClr val="000000"/>
                          </a:solidFill>
                          <a:latin typeface="宋体" panose="02010600030101010101" pitchFamily="2" charset="-122"/>
                          <a:cs typeface="Times New Roman" panose="02020603050405020304" pitchFamily="18" charset="0"/>
                        </a:rPr>
                        <a:t>A</a:t>
                      </a:r>
                      <a:r>
                        <a:rPr lang="zh-CN" altLang="zh-CN" sz="1400" b="1">
                          <a:solidFill>
                            <a:srgbClr val="000000"/>
                          </a:solidFill>
                          <a:latin typeface="Times New Roman" panose="02020603050405020304" pitchFamily="18" charset="0"/>
                          <a:cs typeface="Times New Roman" panose="02020603050405020304" pitchFamily="18" charset="0"/>
                        </a:rPr>
                        <a:t>股股票有效申报量</a:t>
                      </a:r>
                      <a:endParaRPr lang="zh-CN" altLang="zh-CN" sz="1400" b="1">
                        <a:latin typeface="Times New Roman" panose="02020603050405020304" pitchFamily="18" charset="0"/>
                        <a:ea typeface="Times New Roman" panose="02020603050405020304" pitchFamily="18" charset="0"/>
                      </a:endParaRPr>
                    </a:p>
                  </a:txBody>
                  <a:tcPr marL="33711" marR="33711"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400" b="1">
                          <a:solidFill>
                            <a:srgbClr val="000000"/>
                          </a:solidFill>
                          <a:latin typeface="宋体" panose="02010600030101010101" pitchFamily="2" charset="-122"/>
                          <a:cs typeface="Times New Roman" panose="02020603050405020304" pitchFamily="18" charset="0"/>
                        </a:rPr>
                        <a:t>A</a:t>
                      </a:r>
                      <a:r>
                        <a:rPr lang="zh-CN" altLang="zh-CN" sz="1400" b="1">
                          <a:solidFill>
                            <a:srgbClr val="000000"/>
                          </a:solidFill>
                          <a:latin typeface="Times New Roman" panose="02020603050405020304" pitchFamily="18" charset="0"/>
                          <a:cs typeface="Times New Roman" panose="02020603050405020304" pitchFamily="18" charset="0"/>
                        </a:rPr>
                        <a:t>股股票发行中有效申购帐户上申购股票的总量。</a:t>
                      </a:r>
                      <a:endParaRPr lang="zh-CN" altLang="zh-CN" sz="1400" b="1">
                        <a:latin typeface="Times New Roman" panose="02020603050405020304" pitchFamily="18" charset="0"/>
                        <a:ea typeface="Times New Roman" panose="02020603050405020304" pitchFamily="18" charset="0"/>
                      </a:endParaRPr>
                    </a:p>
                  </a:txBody>
                  <a:tcPr marL="33711" marR="33711"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57187">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400" b="1">
                          <a:solidFill>
                            <a:srgbClr val="000000"/>
                          </a:solidFill>
                          <a:latin typeface="宋体" panose="02010600030101010101" pitchFamily="2" charset="-122"/>
                          <a:cs typeface="Times New Roman" panose="02020603050405020304" pitchFamily="18" charset="0"/>
                        </a:rPr>
                        <a:t>A</a:t>
                      </a:r>
                      <a:r>
                        <a:rPr lang="zh-CN" altLang="zh-CN" sz="1400" b="1">
                          <a:solidFill>
                            <a:srgbClr val="000000"/>
                          </a:solidFill>
                          <a:latin typeface="Times New Roman" panose="02020603050405020304" pitchFamily="18" charset="0"/>
                          <a:cs typeface="Times New Roman" panose="02020603050405020304" pitchFamily="18" charset="0"/>
                        </a:rPr>
                        <a:t>股股票认购倍数</a:t>
                      </a:r>
                      <a:endParaRPr lang="zh-CN" altLang="zh-CN" sz="1400" b="1">
                        <a:latin typeface="Times New Roman" panose="02020603050405020304" pitchFamily="18" charset="0"/>
                        <a:ea typeface="Times New Roman" panose="02020603050405020304" pitchFamily="18" charset="0"/>
                      </a:endParaRPr>
                    </a:p>
                  </a:txBody>
                  <a:tcPr marL="33711" marR="33711"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400" b="1">
                          <a:solidFill>
                            <a:srgbClr val="000000"/>
                          </a:solidFill>
                          <a:latin typeface="Times New Roman" panose="02020603050405020304" pitchFamily="18" charset="0"/>
                        </a:rPr>
                        <a:t>公式为：认购倍数</a:t>
                      </a:r>
                      <a:r>
                        <a:rPr lang="en-US" altLang="zh-CN" sz="1400" b="1">
                          <a:solidFill>
                            <a:srgbClr val="000000"/>
                          </a:solidFill>
                          <a:latin typeface="宋体" panose="02010600030101010101" pitchFamily="2" charset="-122"/>
                          <a:cs typeface="Times New Roman" panose="02020603050405020304" pitchFamily="18" charset="0"/>
                        </a:rPr>
                        <a:t>=</a:t>
                      </a:r>
                      <a:r>
                        <a:rPr lang="zh-CN" altLang="zh-CN" sz="1400" b="1">
                          <a:solidFill>
                            <a:srgbClr val="000000"/>
                          </a:solidFill>
                          <a:latin typeface="Times New Roman" panose="02020603050405020304" pitchFamily="18" charset="0"/>
                        </a:rPr>
                        <a:t>有效申购量</a:t>
                      </a:r>
                      <a:r>
                        <a:rPr lang="en-US" altLang="zh-CN" sz="1400" b="1">
                          <a:solidFill>
                            <a:srgbClr val="000000"/>
                          </a:solidFill>
                          <a:latin typeface="宋体" panose="02010600030101010101" pitchFamily="2" charset="-122"/>
                          <a:cs typeface="Times New Roman" panose="02020603050405020304" pitchFamily="18" charset="0"/>
                        </a:rPr>
                        <a:t>/</a:t>
                      </a:r>
                      <a:r>
                        <a:rPr lang="zh-CN" altLang="zh-CN" sz="1400" b="1">
                          <a:solidFill>
                            <a:srgbClr val="000000"/>
                          </a:solidFill>
                          <a:latin typeface="Times New Roman" panose="02020603050405020304" pitchFamily="18" charset="0"/>
                        </a:rPr>
                        <a:t>发行量。</a:t>
                      </a:r>
                      <a:endParaRPr lang="zh-CN" altLang="zh-CN" sz="1400" b="1">
                        <a:latin typeface="Times New Roman" panose="02020603050405020304" pitchFamily="18" charset="0"/>
                        <a:ea typeface="Times New Roman" panose="02020603050405020304" pitchFamily="18" charset="0"/>
                      </a:endParaRPr>
                    </a:p>
                  </a:txBody>
                  <a:tcPr marL="33711" marR="33711"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57188">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400" b="1">
                          <a:solidFill>
                            <a:srgbClr val="000000"/>
                          </a:solidFill>
                          <a:latin typeface="宋体" panose="02010600030101010101" pitchFamily="2" charset="-122"/>
                          <a:cs typeface="Times New Roman" panose="02020603050405020304" pitchFamily="18" charset="0"/>
                        </a:rPr>
                        <a:t>A</a:t>
                      </a:r>
                      <a:r>
                        <a:rPr lang="zh-CN" altLang="zh-CN" sz="1400" b="1">
                          <a:solidFill>
                            <a:srgbClr val="000000"/>
                          </a:solidFill>
                          <a:latin typeface="Times New Roman" panose="02020603050405020304" pitchFamily="18" charset="0"/>
                          <a:cs typeface="Times New Roman" panose="02020603050405020304" pitchFamily="18" charset="0"/>
                        </a:rPr>
                        <a:t>股股票申购资金</a:t>
                      </a:r>
                      <a:endParaRPr lang="zh-CN" altLang="zh-CN" sz="1400" b="1">
                        <a:latin typeface="Times New Roman" panose="02020603050405020304" pitchFamily="18" charset="0"/>
                        <a:ea typeface="Times New Roman" panose="02020603050405020304" pitchFamily="18" charset="0"/>
                      </a:endParaRPr>
                    </a:p>
                  </a:txBody>
                  <a:tcPr marL="33711" marR="33711"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400" b="1">
                          <a:solidFill>
                            <a:srgbClr val="000000"/>
                          </a:solidFill>
                          <a:latin typeface="宋体" panose="02010600030101010101" pitchFamily="2" charset="-122"/>
                          <a:cs typeface="Times New Roman" panose="02020603050405020304" pitchFamily="18" charset="0"/>
                        </a:rPr>
                        <a:t>A</a:t>
                      </a:r>
                      <a:r>
                        <a:rPr lang="zh-CN" altLang="zh-CN" sz="1400" b="1">
                          <a:solidFill>
                            <a:srgbClr val="000000"/>
                          </a:solidFill>
                          <a:latin typeface="Times New Roman" panose="02020603050405020304" pitchFamily="18" charset="0"/>
                          <a:cs typeface="Times New Roman" panose="02020603050405020304" pitchFamily="18" charset="0"/>
                        </a:rPr>
                        <a:t>股股票发行中有效申购帐户上申购资金的总额。</a:t>
                      </a:r>
                      <a:endParaRPr lang="zh-CN" altLang="zh-CN" sz="1400" b="1">
                        <a:latin typeface="Times New Roman" panose="02020603050405020304" pitchFamily="18" charset="0"/>
                        <a:ea typeface="Times New Roman" panose="02020603050405020304" pitchFamily="18" charset="0"/>
                      </a:endParaRPr>
                    </a:p>
                  </a:txBody>
                  <a:tcPr marL="33711" marR="33711"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6381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400" b="1">
                          <a:solidFill>
                            <a:srgbClr val="000000"/>
                          </a:solidFill>
                          <a:latin typeface="宋体" panose="02010600030101010101" pitchFamily="2" charset="-122"/>
                          <a:cs typeface="Times New Roman" panose="02020603050405020304" pitchFamily="18" charset="0"/>
                        </a:rPr>
                        <a:t>A</a:t>
                      </a:r>
                      <a:r>
                        <a:rPr lang="zh-CN" altLang="zh-CN" sz="1400" b="1">
                          <a:solidFill>
                            <a:srgbClr val="000000"/>
                          </a:solidFill>
                          <a:latin typeface="Times New Roman" panose="02020603050405020304" pitchFamily="18" charset="0"/>
                          <a:cs typeface="Times New Roman" panose="02020603050405020304" pitchFamily="18" charset="0"/>
                        </a:rPr>
                        <a:t>股股票中签率</a:t>
                      </a:r>
                      <a:endParaRPr lang="zh-CN" altLang="zh-CN" sz="1400" b="1">
                        <a:latin typeface="Times New Roman" panose="02020603050405020304" pitchFamily="18" charset="0"/>
                        <a:ea typeface="Times New Roman" panose="02020603050405020304" pitchFamily="18" charset="0"/>
                      </a:endParaRPr>
                    </a:p>
                  </a:txBody>
                  <a:tcPr marL="33711" marR="33711"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400" b="1">
                          <a:solidFill>
                            <a:srgbClr val="000000"/>
                          </a:solidFill>
                          <a:latin typeface="宋体" panose="02010600030101010101" pitchFamily="2" charset="-122"/>
                          <a:cs typeface="Times New Roman" panose="02020603050405020304" pitchFamily="18" charset="0"/>
                        </a:rPr>
                        <a:t>A</a:t>
                      </a:r>
                      <a:r>
                        <a:rPr lang="zh-CN" altLang="zh-CN" sz="1400" b="1">
                          <a:solidFill>
                            <a:srgbClr val="000000"/>
                          </a:solidFill>
                          <a:latin typeface="Times New Roman" panose="02020603050405020304" pitchFamily="18" charset="0"/>
                          <a:cs typeface="Times New Roman" panose="02020603050405020304" pitchFamily="18" charset="0"/>
                        </a:rPr>
                        <a:t>股股票发行量占有效申购量的百分比。公式为：中签率</a:t>
                      </a:r>
                      <a:r>
                        <a:rPr lang="en-US" altLang="zh-CN" sz="1400" b="1">
                          <a:solidFill>
                            <a:srgbClr val="000000"/>
                          </a:solidFill>
                          <a:latin typeface="Times New Roman" panose="02020603050405020304" pitchFamily="18" charset="0"/>
                          <a:cs typeface="Times New Roman" panose="02020603050405020304" pitchFamily="18" charset="0"/>
                        </a:rPr>
                        <a:t>=</a:t>
                      </a:r>
                      <a:r>
                        <a:rPr lang="zh-CN" altLang="zh-CN" sz="1400" b="1">
                          <a:solidFill>
                            <a:srgbClr val="000000"/>
                          </a:solidFill>
                          <a:latin typeface="Times New Roman" panose="02020603050405020304" pitchFamily="18" charset="0"/>
                          <a:cs typeface="Times New Roman" panose="02020603050405020304" pitchFamily="18" charset="0"/>
                        </a:rPr>
                        <a:t>发行量</a:t>
                      </a:r>
                      <a:r>
                        <a:rPr lang="en-US" altLang="zh-CN" sz="1400" b="1">
                          <a:solidFill>
                            <a:srgbClr val="000000"/>
                          </a:solidFill>
                          <a:latin typeface="Times New Roman" panose="02020603050405020304" pitchFamily="18" charset="0"/>
                          <a:cs typeface="Times New Roman" panose="02020603050405020304" pitchFamily="18" charset="0"/>
                        </a:rPr>
                        <a:t>/</a:t>
                      </a:r>
                      <a:r>
                        <a:rPr lang="zh-CN" altLang="zh-CN" sz="1400" b="1">
                          <a:solidFill>
                            <a:srgbClr val="000000"/>
                          </a:solidFill>
                          <a:latin typeface="Times New Roman" panose="02020603050405020304" pitchFamily="18" charset="0"/>
                          <a:cs typeface="Times New Roman" panose="02020603050405020304" pitchFamily="18" charset="0"/>
                        </a:rPr>
                        <a:t>有效申购量</a:t>
                      </a:r>
                      <a:r>
                        <a:rPr lang="en-US" altLang="zh-CN" sz="1400" b="1">
                          <a:solidFill>
                            <a:srgbClr val="000000"/>
                          </a:solidFill>
                          <a:latin typeface="Times New Roman" panose="02020603050405020304" pitchFamily="18" charset="0"/>
                          <a:cs typeface="Times New Roman" panose="02020603050405020304" pitchFamily="18" charset="0"/>
                        </a:rPr>
                        <a:t>×100</a:t>
                      </a:r>
                      <a:r>
                        <a:rPr lang="zh-CN" altLang="zh-CN" sz="1400" b="1">
                          <a:solidFill>
                            <a:srgbClr val="000000"/>
                          </a:solidFill>
                          <a:latin typeface="Times New Roman" panose="02020603050405020304" pitchFamily="18" charset="0"/>
                          <a:cs typeface="Times New Roman" panose="02020603050405020304" pitchFamily="18" charset="0"/>
                        </a:rPr>
                        <a:t>％</a:t>
                      </a:r>
                      <a:endParaRPr lang="zh-CN" altLang="zh-CN" sz="1400" b="1">
                        <a:latin typeface="Times New Roman" panose="02020603050405020304" pitchFamily="18" charset="0"/>
                        <a:ea typeface="Times New Roman" panose="02020603050405020304" pitchFamily="18" charset="0"/>
                      </a:endParaRPr>
                    </a:p>
                  </a:txBody>
                  <a:tcPr marL="33711" marR="33711"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57187">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400" b="1">
                          <a:solidFill>
                            <a:srgbClr val="000000"/>
                          </a:solidFill>
                          <a:latin typeface="宋体" panose="02010600030101010101" pitchFamily="2" charset="-122"/>
                          <a:cs typeface="Times New Roman" panose="02020603050405020304" pitchFamily="18" charset="0"/>
                        </a:rPr>
                        <a:t>A</a:t>
                      </a:r>
                      <a:r>
                        <a:rPr lang="zh-CN" altLang="zh-CN" sz="1400" b="1">
                          <a:solidFill>
                            <a:srgbClr val="000000"/>
                          </a:solidFill>
                          <a:latin typeface="Times New Roman" panose="02020603050405020304" pitchFamily="18" charset="0"/>
                          <a:cs typeface="Times New Roman" panose="02020603050405020304" pitchFamily="18" charset="0"/>
                        </a:rPr>
                        <a:t>股股票发行市盈率</a:t>
                      </a:r>
                      <a:endParaRPr lang="zh-CN" altLang="zh-CN" sz="1400" b="1">
                        <a:latin typeface="Times New Roman" panose="02020603050405020304" pitchFamily="18" charset="0"/>
                        <a:ea typeface="Times New Roman" panose="02020603050405020304" pitchFamily="18" charset="0"/>
                      </a:endParaRPr>
                    </a:p>
                  </a:txBody>
                  <a:tcPr marL="33711" marR="33711"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400" b="1">
                          <a:solidFill>
                            <a:srgbClr val="000000"/>
                          </a:solidFill>
                          <a:latin typeface="Times New Roman" panose="02020603050405020304" pitchFamily="18" charset="0"/>
                        </a:rPr>
                        <a:t>公式为：发行市盈率</a:t>
                      </a:r>
                      <a:r>
                        <a:rPr lang="en-US" altLang="zh-CN" sz="1400" b="1">
                          <a:solidFill>
                            <a:srgbClr val="000000"/>
                          </a:solidFill>
                          <a:latin typeface="宋体" panose="02010600030101010101" pitchFamily="2" charset="-122"/>
                          <a:cs typeface="Times New Roman" panose="02020603050405020304" pitchFamily="18" charset="0"/>
                        </a:rPr>
                        <a:t>=</a:t>
                      </a:r>
                      <a:r>
                        <a:rPr lang="zh-CN" altLang="zh-CN" sz="1400" b="1">
                          <a:solidFill>
                            <a:srgbClr val="000000"/>
                          </a:solidFill>
                          <a:latin typeface="Times New Roman" panose="02020603050405020304" pitchFamily="18" charset="0"/>
                        </a:rPr>
                        <a:t>发行价</a:t>
                      </a:r>
                      <a:r>
                        <a:rPr lang="en-US" altLang="zh-CN" sz="1400" b="1">
                          <a:solidFill>
                            <a:srgbClr val="000000"/>
                          </a:solidFill>
                          <a:latin typeface="宋体" panose="02010600030101010101" pitchFamily="2" charset="-122"/>
                          <a:cs typeface="Times New Roman" panose="02020603050405020304" pitchFamily="18" charset="0"/>
                        </a:rPr>
                        <a:t>/</a:t>
                      </a:r>
                      <a:r>
                        <a:rPr lang="zh-CN" altLang="zh-CN" sz="1400" b="1">
                          <a:solidFill>
                            <a:srgbClr val="000000"/>
                          </a:solidFill>
                          <a:latin typeface="Times New Roman" panose="02020603050405020304" pitchFamily="18" charset="0"/>
                        </a:rPr>
                        <a:t>上年每股税后摊薄盈利。</a:t>
                      </a:r>
                      <a:endParaRPr lang="zh-CN" altLang="zh-CN" sz="1400" b="1">
                        <a:latin typeface="Times New Roman" panose="02020603050405020304" pitchFamily="18" charset="0"/>
                        <a:ea typeface="Times New Roman" panose="02020603050405020304" pitchFamily="18" charset="0"/>
                      </a:endParaRPr>
                    </a:p>
                  </a:txBody>
                  <a:tcPr marL="33711" marR="33711"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bl>
          </a:graphicData>
        </a:graphic>
      </p:graphicFrame>
      <p:sp>
        <p:nvSpPr>
          <p:cNvPr id="36905" name="Rectangle 1"/>
          <p:cNvSpPr/>
          <p:nvPr/>
        </p:nvSpPr>
        <p:spPr>
          <a:xfrm>
            <a:off x="0" y="1196975"/>
            <a:ext cx="9144000" cy="45720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285750" algn="ctr">
              <a:spcBef>
                <a:spcPct val="0"/>
              </a:spcBef>
              <a:buClrTx/>
              <a:buSzTx/>
              <a:buFont typeface="Arial" panose="020B0604020202020204" pitchFamily="34" charset="0"/>
              <a:buNone/>
            </a:pPr>
            <a:r>
              <a:rPr lang="zh-CN" altLang="en-US" sz="1000" b="1">
                <a:solidFill>
                  <a:srgbClr val="000000"/>
                </a:solidFill>
                <a:latin typeface="Times New Roman" panose="02020603050405020304" pitchFamily="18" charset="0"/>
                <a:cs typeface="Times New Roman" panose="02020603050405020304" pitchFamily="18" charset="0"/>
              </a:rPr>
              <a:t>表</a:t>
            </a:r>
            <a:r>
              <a:rPr lang="en-US" altLang="zh-CN" sz="1000" b="1">
                <a:solidFill>
                  <a:srgbClr val="000000"/>
                </a:solidFill>
                <a:latin typeface="Times New Roman" panose="02020603050405020304" pitchFamily="18" charset="0"/>
                <a:cs typeface="Times New Roman" panose="02020603050405020304" pitchFamily="18" charset="0"/>
              </a:rPr>
              <a:t>7-2   </a:t>
            </a:r>
            <a:r>
              <a:rPr lang="zh-CN" altLang="en-US" sz="1000" b="1">
                <a:solidFill>
                  <a:srgbClr val="000000"/>
                </a:solidFill>
                <a:latin typeface="Times New Roman" panose="02020603050405020304" pitchFamily="18" charset="0"/>
                <a:cs typeface="Times New Roman" panose="02020603050405020304" pitchFamily="18" charset="0"/>
              </a:rPr>
              <a:t>股票发行主要统计指标</a:t>
            </a:r>
            <a:endParaRPr lang="zh-CN" altLang="en-US" sz="180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37889" name="内容占位符 37888"/>
          <p:cNvGraphicFramePr/>
          <p:nvPr>
            <p:ph idx="1"/>
          </p:nvPr>
        </p:nvGraphicFramePr>
        <p:xfrm>
          <a:off x="900113" y="836613"/>
          <a:ext cx="7704138" cy="5337175"/>
        </p:xfrm>
        <a:graphic>
          <a:graphicData uri="http://schemas.openxmlformats.org/drawingml/2006/table">
            <a:tbl>
              <a:tblPr/>
              <a:tblGrid>
                <a:gridCol w="2312988"/>
                <a:gridCol w="5391150"/>
              </a:tblGrid>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en-US" sz="1400" b="1">
                          <a:solidFill>
                            <a:srgbClr val="000000"/>
                          </a:solidFill>
                          <a:latin typeface="Times New Roman" panose="02020603050405020304" pitchFamily="18" charset="0"/>
                        </a:rPr>
                        <a:t>可转债债券利率</a:t>
                      </a:r>
                      <a:endParaRPr lang="zh-CN" altLang="en-US" sz="1400" b="1">
                        <a:latin typeface="Times New Roman" panose="02020603050405020304" pitchFamily="18" charset="0"/>
                        <a:ea typeface="Times New Roman" panose="02020603050405020304" pitchFamily="18" charset="0"/>
                      </a:endParaRPr>
                    </a:p>
                  </a:txBody>
                  <a:tcPr marL="33711" marR="33711"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en-US" sz="1400" b="1">
                          <a:solidFill>
                            <a:srgbClr val="000000"/>
                          </a:solidFill>
                          <a:latin typeface="Times New Roman" panose="02020603050405020304" pitchFamily="18" charset="0"/>
                        </a:rPr>
                        <a:t>可转债的债券利率。</a:t>
                      </a:r>
                      <a:endParaRPr lang="zh-CN" altLang="en-US" sz="1400" b="1">
                        <a:latin typeface="Times New Roman" panose="02020603050405020304" pitchFamily="18" charset="0"/>
                        <a:ea typeface="Times New Roman" panose="02020603050405020304" pitchFamily="18" charset="0"/>
                      </a:endParaRPr>
                    </a:p>
                  </a:txBody>
                  <a:tcPr marL="33711" marR="33711"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73063">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en-US" sz="1400" b="1">
                          <a:solidFill>
                            <a:srgbClr val="000000"/>
                          </a:solidFill>
                          <a:latin typeface="Times New Roman" panose="02020603050405020304" pitchFamily="18" charset="0"/>
                        </a:rPr>
                        <a:t>可转债发行量</a:t>
                      </a:r>
                      <a:endParaRPr lang="zh-CN" altLang="en-US" sz="1400" b="1">
                        <a:latin typeface="Times New Roman" panose="02020603050405020304" pitchFamily="18" charset="0"/>
                        <a:ea typeface="Times New Roman" panose="02020603050405020304" pitchFamily="18" charset="0"/>
                      </a:endParaRPr>
                    </a:p>
                  </a:txBody>
                  <a:tcPr marL="33711" marR="33711"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en-US" sz="1400" b="1">
                          <a:solidFill>
                            <a:srgbClr val="000000"/>
                          </a:solidFill>
                          <a:latin typeface="Times New Roman" panose="02020603050405020304" pitchFamily="18" charset="0"/>
                        </a:rPr>
                        <a:t>公司发行可转债的数量。</a:t>
                      </a:r>
                      <a:endParaRPr lang="zh-CN" altLang="en-US" sz="1400" b="1">
                        <a:latin typeface="Times New Roman" panose="02020603050405020304" pitchFamily="18" charset="0"/>
                        <a:ea typeface="Times New Roman" panose="02020603050405020304" pitchFamily="18" charset="0"/>
                      </a:endParaRPr>
                    </a:p>
                  </a:txBody>
                  <a:tcPr marL="33711" marR="33711"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665162">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en-US" sz="1400" b="1">
                          <a:solidFill>
                            <a:srgbClr val="000000"/>
                          </a:solidFill>
                          <a:latin typeface="Times New Roman" panose="02020603050405020304" pitchFamily="18" charset="0"/>
                        </a:rPr>
                        <a:t>可转债筹资总额</a:t>
                      </a:r>
                      <a:endParaRPr lang="zh-CN" altLang="en-US" sz="1400" b="1">
                        <a:latin typeface="Times New Roman" panose="02020603050405020304" pitchFamily="18" charset="0"/>
                        <a:ea typeface="Times New Roman" panose="02020603050405020304" pitchFamily="18" charset="0"/>
                      </a:endParaRPr>
                    </a:p>
                  </a:txBody>
                  <a:tcPr marL="33711" marR="33711"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en-US" sz="1400" b="1">
                          <a:solidFill>
                            <a:srgbClr val="000000"/>
                          </a:solidFill>
                          <a:latin typeface="Times New Roman" panose="02020603050405020304" pitchFamily="18" charset="0"/>
                        </a:rPr>
                        <a:t>发行可转债的总筹资金额。公式为：筹资总额</a:t>
                      </a:r>
                      <a:r>
                        <a:rPr lang="en-US" altLang="zh-CN" sz="1400" b="1">
                          <a:solidFill>
                            <a:srgbClr val="000000"/>
                          </a:solidFill>
                          <a:latin typeface="宋体" panose="02010600030101010101" pitchFamily="2" charset="-122"/>
                          <a:cs typeface="Times New Roman" panose="02020603050405020304" pitchFamily="18" charset="0"/>
                        </a:rPr>
                        <a:t>=</a:t>
                      </a:r>
                      <a:r>
                        <a:rPr lang="zh-CN" altLang="en-US" sz="1400" b="1">
                          <a:solidFill>
                            <a:srgbClr val="000000"/>
                          </a:solidFill>
                          <a:latin typeface="Times New Roman" panose="02020603050405020304" pitchFamily="18" charset="0"/>
                        </a:rPr>
                        <a:t>总发行量</a:t>
                      </a:r>
                      <a:r>
                        <a:rPr lang="zh-CN" altLang="zh-CN" sz="1400" b="1">
                          <a:solidFill>
                            <a:srgbClr val="000000"/>
                          </a:solidFill>
                          <a:latin typeface="Times New Roman" panose="02020603050405020304" pitchFamily="18" charset="0"/>
                        </a:rPr>
                        <a:t>×</a:t>
                      </a:r>
                      <a:r>
                        <a:rPr lang="zh-CN" altLang="en-US" sz="1400" b="1">
                          <a:solidFill>
                            <a:srgbClr val="000000"/>
                          </a:solidFill>
                          <a:latin typeface="Times New Roman" panose="02020603050405020304" pitchFamily="18" charset="0"/>
                        </a:rPr>
                        <a:t>发行价。统计日期为发行结束日。</a:t>
                      </a:r>
                      <a:endParaRPr lang="zh-CN" altLang="en-US" sz="1400" b="1">
                        <a:latin typeface="Times New Roman" panose="02020603050405020304" pitchFamily="18" charset="0"/>
                        <a:ea typeface="Times New Roman" panose="02020603050405020304" pitchFamily="18" charset="0"/>
                      </a:endParaRPr>
                    </a:p>
                  </a:txBody>
                  <a:tcPr marL="33711" marR="33711"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en-US" sz="1400" b="1">
                          <a:solidFill>
                            <a:srgbClr val="000000"/>
                          </a:solidFill>
                          <a:latin typeface="Times New Roman" panose="02020603050405020304" pitchFamily="18" charset="0"/>
                        </a:rPr>
                        <a:t>可转债认购倍数</a:t>
                      </a:r>
                      <a:endParaRPr lang="zh-CN" altLang="en-US" sz="1400" b="1">
                        <a:latin typeface="Times New Roman" panose="02020603050405020304" pitchFamily="18" charset="0"/>
                        <a:ea typeface="Times New Roman" panose="02020603050405020304" pitchFamily="18" charset="0"/>
                      </a:endParaRPr>
                    </a:p>
                  </a:txBody>
                  <a:tcPr marL="33711" marR="33711"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en-US" sz="1400" b="1">
                          <a:solidFill>
                            <a:srgbClr val="000000"/>
                          </a:solidFill>
                          <a:latin typeface="Times New Roman" panose="02020603050405020304" pitchFamily="18" charset="0"/>
                        </a:rPr>
                        <a:t>公式为：认购倍数</a:t>
                      </a:r>
                      <a:r>
                        <a:rPr lang="en-US" altLang="zh-CN" sz="1400" b="1">
                          <a:solidFill>
                            <a:srgbClr val="000000"/>
                          </a:solidFill>
                          <a:latin typeface="宋体" panose="02010600030101010101" pitchFamily="2" charset="-122"/>
                          <a:cs typeface="Times New Roman" panose="02020603050405020304" pitchFamily="18" charset="0"/>
                        </a:rPr>
                        <a:t>=</a:t>
                      </a:r>
                      <a:r>
                        <a:rPr lang="zh-CN" altLang="en-US" sz="1400" b="1">
                          <a:solidFill>
                            <a:srgbClr val="000000"/>
                          </a:solidFill>
                          <a:latin typeface="Times New Roman" panose="02020603050405020304" pitchFamily="18" charset="0"/>
                        </a:rPr>
                        <a:t>有效申购量</a:t>
                      </a:r>
                      <a:r>
                        <a:rPr lang="en-US" altLang="zh-CN" sz="1400" b="1">
                          <a:solidFill>
                            <a:srgbClr val="000000"/>
                          </a:solidFill>
                          <a:latin typeface="宋体" panose="02010600030101010101" pitchFamily="2" charset="-122"/>
                          <a:cs typeface="Times New Roman" panose="02020603050405020304" pitchFamily="18" charset="0"/>
                        </a:rPr>
                        <a:t>/</a:t>
                      </a:r>
                      <a:r>
                        <a:rPr lang="zh-CN" altLang="en-US" sz="1400" b="1">
                          <a:solidFill>
                            <a:srgbClr val="000000"/>
                          </a:solidFill>
                          <a:latin typeface="Times New Roman" panose="02020603050405020304" pitchFamily="18" charset="0"/>
                        </a:rPr>
                        <a:t>发行量</a:t>
                      </a:r>
                      <a:endParaRPr lang="zh-CN" altLang="en-US" sz="1400" b="1">
                        <a:latin typeface="Times New Roman" panose="02020603050405020304" pitchFamily="18" charset="0"/>
                        <a:ea typeface="Times New Roman" panose="02020603050405020304" pitchFamily="18" charset="0"/>
                      </a:endParaRPr>
                    </a:p>
                  </a:txBody>
                  <a:tcPr marL="33711" marR="33711"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73063">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en-US" sz="1400" b="1">
                          <a:solidFill>
                            <a:srgbClr val="000000"/>
                          </a:solidFill>
                          <a:latin typeface="Times New Roman" panose="02020603050405020304" pitchFamily="18" charset="0"/>
                        </a:rPr>
                        <a:t>可转债申购资金</a:t>
                      </a:r>
                      <a:endParaRPr lang="zh-CN" altLang="en-US" sz="1400" b="1">
                        <a:latin typeface="Times New Roman" panose="02020603050405020304" pitchFamily="18" charset="0"/>
                        <a:ea typeface="Times New Roman" panose="02020603050405020304" pitchFamily="18" charset="0"/>
                      </a:endParaRPr>
                    </a:p>
                  </a:txBody>
                  <a:tcPr marL="33711" marR="33711"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en-US" sz="1400" b="1">
                          <a:solidFill>
                            <a:srgbClr val="000000"/>
                          </a:solidFill>
                          <a:latin typeface="Times New Roman" panose="02020603050405020304" pitchFamily="18" charset="0"/>
                        </a:rPr>
                        <a:t>可转债发行中有效申购帐户上的申购资金总额。</a:t>
                      </a:r>
                      <a:endParaRPr lang="zh-CN" altLang="en-US" sz="1400" b="1">
                        <a:latin typeface="Times New Roman" panose="02020603050405020304" pitchFamily="18" charset="0"/>
                        <a:ea typeface="Times New Roman" panose="02020603050405020304" pitchFamily="18" charset="0"/>
                      </a:endParaRPr>
                    </a:p>
                  </a:txBody>
                  <a:tcPr marL="33711" marR="33711"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65722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en-US" sz="1400" b="1">
                          <a:solidFill>
                            <a:srgbClr val="000000"/>
                          </a:solidFill>
                          <a:latin typeface="Times New Roman" panose="02020603050405020304" pitchFamily="18" charset="0"/>
                        </a:rPr>
                        <a:t>可转债中签率</a:t>
                      </a:r>
                      <a:endParaRPr lang="zh-CN" altLang="en-US" sz="1400" b="1">
                        <a:latin typeface="Times New Roman" panose="02020603050405020304" pitchFamily="18" charset="0"/>
                        <a:ea typeface="Times New Roman" panose="02020603050405020304" pitchFamily="18" charset="0"/>
                      </a:endParaRPr>
                    </a:p>
                  </a:txBody>
                  <a:tcPr marL="33711" marR="33711"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en-US" sz="1400" b="1">
                          <a:solidFill>
                            <a:srgbClr val="000000"/>
                          </a:solidFill>
                          <a:latin typeface="Times New Roman" panose="02020603050405020304" pitchFamily="18" charset="0"/>
                        </a:rPr>
                        <a:t>可转债发行量占有效申购量的百分比。</a:t>
                      </a:r>
                      <a:r>
                        <a:rPr lang="zh-CN" altLang="en-US" sz="1400" b="1">
                          <a:solidFill>
                            <a:srgbClr val="000000"/>
                          </a:solidFill>
                          <a:latin typeface="Times New Roman" panose="02020603050405020304" pitchFamily="18" charset="0"/>
                          <a:cs typeface="Times New Roman" panose="02020603050405020304" pitchFamily="18" charset="0"/>
                        </a:rPr>
                        <a:t>公式为：中签率</a:t>
                      </a:r>
                      <a:r>
                        <a:rPr lang="en-US" altLang="zh-CN" sz="1400" b="1">
                          <a:solidFill>
                            <a:srgbClr val="000000"/>
                          </a:solidFill>
                          <a:latin typeface="Times New Roman" panose="02020603050405020304" pitchFamily="18" charset="0"/>
                          <a:cs typeface="Times New Roman" panose="02020603050405020304" pitchFamily="18" charset="0"/>
                        </a:rPr>
                        <a:t>=</a:t>
                      </a:r>
                      <a:r>
                        <a:rPr lang="zh-CN" altLang="en-US" sz="1400" b="1">
                          <a:solidFill>
                            <a:srgbClr val="000000"/>
                          </a:solidFill>
                          <a:latin typeface="Times New Roman" panose="02020603050405020304" pitchFamily="18" charset="0"/>
                          <a:cs typeface="Times New Roman" panose="02020603050405020304" pitchFamily="18" charset="0"/>
                        </a:rPr>
                        <a:t>发行量</a:t>
                      </a:r>
                      <a:r>
                        <a:rPr lang="en-US" altLang="zh-CN" sz="1400" b="1">
                          <a:solidFill>
                            <a:srgbClr val="000000"/>
                          </a:solidFill>
                          <a:latin typeface="Times New Roman" panose="02020603050405020304" pitchFamily="18" charset="0"/>
                          <a:cs typeface="Times New Roman" panose="02020603050405020304" pitchFamily="18" charset="0"/>
                        </a:rPr>
                        <a:t>/</a:t>
                      </a:r>
                      <a:r>
                        <a:rPr lang="zh-CN" altLang="en-US" sz="1400" b="1">
                          <a:solidFill>
                            <a:srgbClr val="000000"/>
                          </a:solidFill>
                          <a:latin typeface="Times New Roman" panose="02020603050405020304" pitchFamily="18" charset="0"/>
                          <a:cs typeface="Times New Roman" panose="02020603050405020304" pitchFamily="18" charset="0"/>
                        </a:rPr>
                        <a:t>有效申购量</a:t>
                      </a:r>
                      <a:r>
                        <a:rPr lang="en-US" altLang="zh-CN" sz="1400" b="1">
                          <a:solidFill>
                            <a:srgbClr val="000000"/>
                          </a:solidFill>
                          <a:latin typeface="Times New Roman" panose="02020603050405020304" pitchFamily="18" charset="0"/>
                          <a:cs typeface="Times New Roman" panose="02020603050405020304" pitchFamily="18" charset="0"/>
                        </a:rPr>
                        <a:t>×100</a:t>
                      </a:r>
                      <a:r>
                        <a:rPr lang="zh-CN" altLang="en-US" sz="1400" b="1">
                          <a:solidFill>
                            <a:srgbClr val="000000"/>
                          </a:solidFill>
                          <a:latin typeface="Times New Roman" panose="02020603050405020304" pitchFamily="18" charset="0"/>
                          <a:cs typeface="Times New Roman" panose="02020603050405020304" pitchFamily="18" charset="0"/>
                        </a:rPr>
                        <a:t>％</a:t>
                      </a:r>
                      <a:r>
                        <a:rPr lang="zh-CN" altLang="en-US" sz="1400" b="1">
                          <a:solidFill>
                            <a:srgbClr val="000000"/>
                          </a:solidFill>
                          <a:latin typeface="Times New Roman" panose="02020603050405020304" pitchFamily="18" charset="0"/>
                        </a:rPr>
                        <a:t>。</a:t>
                      </a:r>
                      <a:endParaRPr lang="zh-CN" altLang="en-US" sz="1400" b="1">
                        <a:latin typeface="Times New Roman" panose="02020603050405020304" pitchFamily="18" charset="0"/>
                        <a:ea typeface="Times New Roman" panose="02020603050405020304" pitchFamily="18" charset="0"/>
                      </a:endParaRPr>
                    </a:p>
                  </a:txBody>
                  <a:tcPr marL="33711" marR="33711"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665162">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en-US" sz="1400" b="1">
                          <a:solidFill>
                            <a:srgbClr val="000000"/>
                          </a:solidFill>
                          <a:latin typeface="Times New Roman" panose="02020603050405020304" pitchFamily="18" charset="0"/>
                        </a:rPr>
                        <a:t>所配</a:t>
                      </a:r>
                      <a:r>
                        <a:rPr lang="en-US" altLang="zh-CN" sz="1400" b="1">
                          <a:solidFill>
                            <a:srgbClr val="000000"/>
                          </a:solidFill>
                          <a:latin typeface="Times New Roman" panose="02020603050405020304" pitchFamily="18" charset="0"/>
                        </a:rPr>
                        <a:t>A</a:t>
                      </a:r>
                      <a:r>
                        <a:rPr lang="zh-CN" altLang="en-US" sz="1400" b="1">
                          <a:solidFill>
                            <a:srgbClr val="000000"/>
                          </a:solidFill>
                          <a:latin typeface="Times New Roman" panose="02020603050405020304" pitchFamily="18" charset="0"/>
                        </a:rPr>
                        <a:t>股配股比例</a:t>
                      </a:r>
                      <a:endParaRPr lang="zh-CN" altLang="en-US" sz="1400" b="1">
                        <a:latin typeface="Times New Roman" panose="02020603050405020304" pitchFamily="18" charset="0"/>
                        <a:ea typeface="Times New Roman" panose="02020603050405020304" pitchFamily="18" charset="0"/>
                      </a:endParaRPr>
                    </a:p>
                  </a:txBody>
                  <a:tcPr marL="33711" marR="33711"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en-US" sz="1400" b="1">
                          <a:solidFill>
                            <a:srgbClr val="000000"/>
                          </a:solidFill>
                          <a:latin typeface="Times New Roman" panose="02020603050405020304" pitchFamily="18" charset="0"/>
                        </a:rPr>
                        <a:t>配股公司配发</a:t>
                      </a:r>
                      <a:r>
                        <a:rPr lang="en-US" altLang="zh-CN" sz="1400" b="1">
                          <a:solidFill>
                            <a:srgbClr val="000000"/>
                          </a:solidFill>
                          <a:latin typeface="宋体" panose="02010600030101010101" pitchFamily="2" charset="-122"/>
                          <a:cs typeface="Times New Roman" panose="02020603050405020304" pitchFamily="18" charset="0"/>
                        </a:rPr>
                        <a:t>A</a:t>
                      </a:r>
                      <a:r>
                        <a:rPr lang="zh-CN" altLang="en-US" sz="1400" b="1">
                          <a:solidFill>
                            <a:srgbClr val="000000"/>
                          </a:solidFill>
                          <a:latin typeface="Times New Roman" panose="02020603050405020304" pitchFamily="18" charset="0"/>
                        </a:rPr>
                        <a:t>股的数量与配股前公司总股本的比。一般表述为十股配多少。</a:t>
                      </a:r>
                      <a:endParaRPr lang="zh-CN" altLang="en-US" sz="1400" b="1">
                        <a:latin typeface="Times New Roman" panose="02020603050405020304" pitchFamily="18" charset="0"/>
                        <a:ea typeface="Times New Roman" panose="02020603050405020304" pitchFamily="18" charset="0"/>
                      </a:endParaRPr>
                    </a:p>
                  </a:txBody>
                  <a:tcPr marL="33711" marR="33711"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73063">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en-US" sz="1400" b="1">
                          <a:solidFill>
                            <a:srgbClr val="000000"/>
                          </a:solidFill>
                          <a:latin typeface="Times New Roman" panose="02020603050405020304" pitchFamily="18" charset="0"/>
                        </a:rPr>
                        <a:t>所配</a:t>
                      </a:r>
                      <a:r>
                        <a:rPr lang="en-US" altLang="zh-CN" sz="1400" b="1">
                          <a:solidFill>
                            <a:srgbClr val="000000"/>
                          </a:solidFill>
                          <a:latin typeface="Times New Roman" panose="02020603050405020304" pitchFamily="18" charset="0"/>
                        </a:rPr>
                        <a:t>A</a:t>
                      </a:r>
                      <a:r>
                        <a:rPr lang="zh-CN" altLang="en-US" sz="1400" b="1">
                          <a:solidFill>
                            <a:srgbClr val="000000"/>
                          </a:solidFill>
                          <a:latin typeface="Times New Roman" panose="02020603050405020304" pitchFamily="18" charset="0"/>
                        </a:rPr>
                        <a:t>股配股价</a:t>
                      </a:r>
                      <a:endParaRPr lang="zh-CN" altLang="en-US" sz="1400" b="1">
                        <a:latin typeface="Times New Roman" panose="02020603050405020304" pitchFamily="18" charset="0"/>
                        <a:ea typeface="Times New Roman" panose="02020603050405020304" pitchFamily="18" charset="0"/>
                      </a:endParaRPr>
                    </a:p>
                  </a:txBody>
                  <a:tcPr marL="33711" marR="33711"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en-US" sz="1400" b="1">
                          <a:solidFill>
                            <a:srgbClr val="000000"/>
                          </a:solidFill>
                          <a:latin typeface="Times New Roman" panose="02020603050405020304" pitchFamily="18" charset="0"/>
                        </a:rPr>
                        <a:t>配股公司所配</a:t>
                      </a:r>
                      <a:r>
                        <a:rPr lang="en-US" altLang="zh-CN" sz="1400" b="1">
                          <a:solidFill>
                            <a:srgbClr val="000000"/>
                          </a:solidFill>
                          <a:latin typeface="宋体" panose="02010600030101010101" pitchFamily="2" charset="-122"/>
                          <a:cs typeface="Times New Roman" panose="02020603050405020304" pitchFamily="18" charset="0"/>
                        </a:rPr>
                        <a:t>A</a:t>
                      </a:r>
                      <a:r>
                        <a:rPr lang="zh-CN" altLang="en-US" sz="1400" b="1">
                          <a:solidFill>
                            <a:srgbClr val="000000"/>
                          </a:solidFill>
                          <a:latin typeface="Times New Roman" panose="02020603050405020304" pitchFamily="18" charset="0"/>
                        </a:rPr>
                        <a:t>股的价格。</a:t>
                      </a:r>
                      <a:endParaRPr lang="zh-CN" altLang="en-US" sz="1400" b="1">
                        <a:latin typeface="Times New Roman" panose="02020603050405020304" pitchFamily="18" charset="0"/>
                        <a:ea typeface="Times New Roman" panose="02020603050405020304" pitchFamily="18" charset="0"/>
                      </a:endParaRPr>
                    </a:p>
                  </a:txBody>
                  <a:tcPr marL="33711" marR="33711"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en-US" sz="1400" b="1">
                          <a:solidFill>
                            <a:srgbClr val="000000"/>
                          </a:solidFill>
                          <a:latin typeface="Times New Roman" panose="02020603050405020304" pitchFamily="18" charset="0"/>
                        </a:rPr>
                        <a:t>公司配股前股本总额</a:t>
                      </a:r>
                      <a:endParaRPr lang="zh-CN" altLang="en-US" sz="1400" b="1">
                        <a:latin typeface="Times New Roman" panose="02020603050405020304" pitchFamily="18" charset="0"/>
                        <a:ea typeface="Times New Roman" panose="02020603050405020304" pitchFamily="18" charset="0"/>
                      </a:endParaRPr>
                    </a:p>
                  </a:txBody>
                  <a:tcPr marL="33711" marR="33711"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en-US" sz="1400" b="1">
                          <a:solidFill>
                            <a:srgbClr val="000000"/>
                          </a:solidFill>
                          <a:latin typeface="Times New Roman" panose="02020603050405020304" pitchFamily="18" charset="0"/>
                        </a:rPr>
                        <a:t>配股公司配股前的总股本数量。</a:t>
                      </a:r>
                      <a:endParaRPr lang="zh-CN" altLang="en-US" sz="1400" b="1">
                        <a:latin typeface="Times New Roman" panose="02020603050405020304" pitchFamily="18" charset="0"/>
                        <a:ea typeface="Times New Roman" panose="02020603050405020304" pitchFamily="18" charset="0"/>
                      </a:endParaRPr>
                    </a:p>
                  </a:txBody>
                  <a:tcPr marL="33711" marR="33711"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en-US" sz="1400" b="1">
                          <a:solidFill>
                            <a:srgbClr val="000000"/>
                          </a:solidFill>
                          <a:latin typeface="Times New Roman" panose="02020603050405020304" pitchFamily="18" charset="0"/>
                        </a:rPr>
                        <a:t>配股国家股增加数</a:t>
                      </a:r>
                      <a:endParaRPr lang="zh-CN" altLang="en-US" sz="1400" b="1">
                        <a:latin typeface="Times New Roman" panose="02020603050405020304" pitchFamily="18" charset="0"/>
                        <a:ea typeface="Times New Roman" panose="02020603050405020304" pitchFamily="18" charset="0"/>
                      </a:endParaRPr>
                    </a:p>
                  </a:txBody>
                  <a:tcPr marL="33711" marR="33711"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en-US" sz="1400" b="1">
                          <a:solidFill>
                            <a:srgbClr val="000000"/>
                          </a:solidFill>
                          <a:latin typeface="Times New Roman" panose="02020603050405020304" pitchFamily="18" charset="0"/>
                        </a:rPr>
                        <a:t>配股公司配股后的国家股增加量。</a:t>
                      </a:r>
                      <a:endParaRPr lang="zh-CN" altLang="en-US" sz="1400" b="1">
                        <a:latin typeface="Times New Roman" panose="02020603050405020304" pitchFamily="18" charset="0"/>
                        <a:ea typeface="Times New Roman" panose="02020603050405020304" pitchFamily="18" charset="0"/>
                      </a:endParaRPr>
                    </a:p>
                  </a:txBody>
                  <a:tcPr marL="33711" marR="33711"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73062">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en-US" sz="1400" b="1">
                          <a:solidFill>
                            <a:srgbClr val="000000"/>
                          </a:solidFill>
                          <a:latin typeface="Times New Roman" panose="02020603050405020304" pitchFamily="18" charset="0"/>
                        </a:rPr>
                        <a:t>配股境内法人增加数</a:t>
                      </a:r>
                      <a:endParaRPr lang="zh-CN" altLang="en-US" sz="1400" b="1">
                        <a:latin typeface="Times New Roman" panose="02020603050405020304" pitchFamily="18" charset="0"/>
                        <a:ea typeface="Times New Roman" panose="02020603050405020304" pitchFamily="18" charset="0"/>
                      </a:endParaRPr>
                    </a:p>
                  </a:txBody>
                  <a:tcPr marL="33711" marR="33711"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en-US" sz="1400" b="1">
                          <a:solidFill>
                            <a:srgbClr val="000000"/>
                          </a:solidFill>
                          <a:latin typeface="Times New Roman" panose="02020603050405020304" pitchFamily="18" charset="0"/>
                        </a:rPr>
                        <a:t>配股公司配股后的境内法人增加量。</a:t>
                      </a:r>
                      <a:endParaRPr lang="zh-CN" altLang="en-US" sz="1400" b="1">
                        <a:latin typeface="Times New Roman" panose="02020603050405020304" pitchFamily="18" charset="0"/>
                        <a:ea typeface="Times New Roman" panose="02020603050405020304" pitchFamily="18" charset="0"/>
                      </a:endParaRPr>
                    </a:p>
                  </a:txBody>
                  <a:tcPr marL="33711" marR="33711"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en-US" sz="1400" b="1">
                          <a:solidFill>
                            <a:srgbClr val="000000"/>
                          </a:solidFill>
                          <a:latin typeface="Times New Roman" panose="02020603050405020304" pitchFamily="18" charset="0"/>
                        </a:rPr>
                        <a:t>配股境外法人增加数</a:t>
                      </a:r>
                      <a:endParaRPr lang="zh-CN" altLang="en-US" sz="1400" b="1">
                        <a:latin typeface="Times New Roman" panose="02020603050405020304" pitchFamily="18" charset="0"/>
                        <a:ea typeface="Times New Roman" panose="02020603050405020304" pitchFamily="18" charset="0"/>
                      </a:endParaRPr>
                    </a:p>
                  </a:txBody>
                  <a:tcPr marL="33711" marR="33711"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en-US" sz="1400" b="1">
                          <a:solidFill>
                            <a:srgbClr val="000000"/>
                          </a:solidFill>
                          <a:latin typeface="Times New Roman" panose="02020603050405020304" pitchFamily="18" charset="0"/>
                        </a:rPr>
                        <a:t>配股公司配股后的境外法人增加量。</a:t>
                      </a:r>
                      <a:endParaRPr lang="zh-CN" altLang="en-US" sz="1400" b="1">
                        <a:latin typeface="Times New Roman" panose="02020603050405020304" pitchFamily="18" charset="0"/>
                        <a:ea typeface="Times New Roman" panose="02020603050405020304" pitchFamily="18" charset="0"/>
                      </a:endParaRPr>
                    </a:p>
                  </a:txBody>
                  <a:tcPr marL="33711" marR="33711"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bl>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38913" name="内容占位符 38912"/>
          <p:cNvGraphicFramePr/>
          <p:nvPr>
            <p:ph idx="1"/>
          </p:nvPr>
        </p:nvGraphicFramePr>
        <p:xfrm>
          <a:off x="1370013" y="404813"/>
          <a:ext cx="7488238" cy="5692775"/>
        </p:xfrm>
        <a:graphic>
          <a:graphicData uri="http://schemas.openxmlformats.org/drawingml/2006/table">
            <a:tbl>
              <a:tblPr/>
              <a:tblGrid>
                <a:gridCol w="2246313"/>
                <a:gridCol w="5241925"/>
              </a:tblGrid>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b="1">
                          <a:solidFill>
                            <a:srgbClr val="000000"/>
                          </a:solidFill>
                          <a:latin typeface="Times New Roman" panose="02020603050405020304" pitchFamily="18" charset="0"/>
                        </a:rPr>
                        <a:t>配股定向募集法人增加数</a:t>
                      </a:r>
                      <a:endParaRPr lang="zh-CN" altLang="zh-CN" sz="1200" b="1">
                        <a:latin typeface="Times New Roman" panose="02020603050405020304" pitchFamily="18" charset="0"/>
                        <a:ea typeface="Times New Roman" panose="02020603050405020304" pitchFamily="18" charset="0"/>
                      </a:endParaRPr>
                    </a:p>
                  </a:txBody>
                  <a:tcPr marL="33708" marR="33708" marT="0" marB="0" anchor="ctr" anchorCtr="1">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b="1">
                          <a:solidFill>
                            <a:srgbClr val="000000"/>
                          </a:solidFill>
                          <a:latin typeface="Times New Roman" panose="02020603050405020304" pitchFamily="18" charset="0"/>
                        </a:rPr>
                        <a:t>配股公司配股后的定向募集法人增加量。</a:t>
                      </a:r>
                      <a:endParaRPr lang="zh-CN" altLang="zh-CN" sz="1200" b="1">
                        <a:latin typeface="Times New Roman" panose="02020603050405020304" pitchFamily="18" charset="0"/>
                        <a:ea typeface="Times New Roman" panose="02020603050405020304" pitchFamily="18" charset="0"/>
                      </a:endParaRPr>
                    </a:p>
                  </a:txBody>
                  <a:tcPr marL="33708" marR="33708" marT="0" marB="0" anchor="ctr" anchorCtr="1">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b="1">
                          <a:solidFill>
                            <a:srgbClr val="000000"/>
                          </a:solidFill>
                          <a:latin typeface="Times New Roman" panose="02020603050405020304" pitchFamily="18" charset="0"/>
                        </a:rPr>
                        <a:t>配股内部职工股增加数</a:t>
                      </a:r>
                      <a:endParaRPr lang="zh-CN" altLang="zh-CN" sz="1200" b="1">
                        <a:latin typeface="Times New Roman" panose="02020603050405020304" pitchFamily="18" charset="0"/>
                        <a:ea typeface="Times New Roman" panose="02020603050405020304" pitchFamily="18" charset="0"/>
                      </a:endParaRPr>
                    </a:p>
                  </a:txBody>
                  <a:tcPr marL="33708" marR="33708" marT="0" marB="0" anchor="ctr" anchorCtr="1">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b="1">
                          <a:solidFill>
                            <a:srgbClr val="000000"/>
                          </a:solidFill>
                          <a:latin typeface="Times New Roman" panose="02020603050405020304" pitchFamily="18" charset="0"/>
                        </a:rPr>
                        <a:t>配股公司配股后的内部职工股增加量。</a:t>
                      </a:r>
                      <a:endParaRPr lang="zh-CN" altLang="zh-CN" sz="1200" b="1">
                        <a:latin typeface="Times New Roman" panose="02020603050405020304" pitchFamily="18" charset="0"/>
                        <a:ea typeface="Times New Roman" panose="02020603050405020304" pitchFamily="18" charset="0"/>
                      </a:endParaRPr>
                    </a:p>
                  </a:txBody>
                  <a:tcPr marL="33708" marR="33708" marT="0" marB="0" anchor="ctr" anchorCtr="1">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b="1">
                          <a:solidFill>
                            <a:srgbClr val="000000"/>
                          </a:solidFill>
                          <a:latin typeface="Times New Roman" panose="02020603050405020304" pitchFamily="18" charset="0"/>
                        </a:rPr>
                        <a:t>配股其它未流通股增加数</a:t>
                      </a:r>
                      <a:endParaRPr lang="zh-CN" altLang="zh-CN" sz="1200" b="1">
                        <a:latin typeface="Times New Roman" panose="02020603050405020304" pitchFamily="18" charset="0"/>
                        <a:ea typeface="Times New Roman" panose="02020603050405020304" pitchFamily="18" charset="0"/>
                      </a:endParaRPr>
                    </a:p>
                  </a:txBody>
                  <a:tcPr marL="33708" marR="33708" marT="0" marB="0" anchor="ctr" anchorCtr="1">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b="1">
                          <a:solidFill>
                            <a:srgbClr val="000000"/>
                          </a:solidFill>
                          <a:latin typeface="Times New Roman" panose="02020603050405020304" pitchFamily="18" charset="0"/>
                        </a:rPr>
                        <a:t>配股公司配股后的其它未流通股增加量。</a:t>
                      </a:r>
                      <a:endParaRPr lang="zh-CN" altLang="zh-CN" sz="1200" b="1">
                        <a:latin typeface="Times New Roman" panose="02020603050405020304" pitchFamily="18" charset="0"/>
                        <a:ea typeface="Times New Roman" panose="02020603050405020304" pitchFamily="18" charset="0"/>
                      </a:endParaRPr>
                    </a:p>
                  </a:txBody>
                  <a:tcPr marL="33708" marR="33708" marT="0" marB="0" anchor="ctr" anchorCtr="1">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b="1">
                          <a:solidFill>
                            <a:srgbClr val="000000"/>
                          </a:solidFill>
                          <a:latin typeface="Times New Roman" panose="02020603050405020304" pitchFamily="18" charset="0"/>
                        </a:rPr>
                        <a:t>配股流通Ａ股增加数</a:t>
                      </a:r>
                      <a:endParaRPr lang="zh-CN" altLang="zh-CN" sz="1200" b="1">
                        <a:latin typeface="Times New Roman" panose="02020603050405020304" pitchFamily="18" charset="0"/>
                        <a:ea typeface="Times New Roman" panose="02020603050405020304" pitchFamily="18" charset="0"/>
                      </a:endParaRPr>
                    </a:p>
                  </a:txBody>
                  <a:tcPr marL="33708" marR="33708" marT="0" marB="0" anchor="ctr" anchorCtr="1">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b="1">
                          <a:solidFill>
                            <a:srgbClr val="000000"/>
                          </a:solidFill>
                          <a:latin typeface="Times New Roman" panose="02020603050405020304" pitchFamily="18" charset="0"/>
                        </a:rPr>
                        <a:t>配股公司配股后的流通Ａ股增加量。</a:t>
                      </a:r>
                      <a:endParaRPr lang="zh-CN" altLang="zh-CN" sz="1200" b="1">
                        <a:latin typeface="Times New Roman" panose="02020603050405020304" pitchFamily="18" charset="0"/>
                        <a:ea typeface="Times New Roman" panose="02020603050405020304" pitchFamily="18" charset="0"/>
                      </a:endParaRPr>
                    </a:p>
                  </a:txBody>
                  <a:tcPr marL="33708" marR="33708" marT="0" marB="0" anchor="ctr" anchorCtr="1">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b="1">
                          <a:solidFill>
                            <a:srgbClr val="000000"/>
                          </a:solidFill>
                          <a:latin typeface="Times New Roman" panose="02020603050405020304" pitchFamily="18" charset="0"/>
                        </a:rPr>
                        <a:t>配股其它流通股增加数</a:t>
                      </a:r>
                      <a:endParaRPr lang="zh-CN" altLang="zh-CN" sz="1200" b="1">
                        <a:latin typeface="Times New Roman" panose="02020603050405020304" pitchFamily="18" charset="0"/>
                        <a:ea typeface="Times New Roman" panose="02020603050405020304" pitchFamily="18" charset="0"/>
                      </a:endParaRPr>
                    </a:p>
                  </a:txBody>
                  <a:tcPr marL="33708" marR="33708" marT="0" marB="0" anchor="ctr" anchorCtr="1">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b="1">
                          <a:solidFill>
                            <a:srgbClr val="000000"/>
                          </a:solidFill>
                          <a:latin typeface="Times New Roman" panose="02020603050405020304" pitchFamily="18" charset="0"/>
                        </a:rPr>
                        <a:t>配股公司配股后的其它流通股增加量。</a:t>
                      </a:r>
                      <a:endParaRPr lang="zh-CN" altLang="zh-CN" sz="1200" b="1">
                        <a:latin typeface="Times New Roman" panose="02020603050405020304" pitchFamily="18" charset="0"/>
                        <a:ea typeface="Times New Roman" panose="02020603050405020304" pitchFamily="18" charset="0"/>
                      </a:endParaRPr>
                    </a:p>
                  </a:txBody>
                  <a:tcPr marL="33708" marR="33708" marT="0" marB="0" anchor="ctr" anchorCtr="1">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b="1">
                          <a:solidFill>
                            <a:srgbClr val="000000"/>
                          </a:solidFill>
                          <a:latin typeface="Times New Roman" panose="02020603050405020304" pitchFamily="18" charset="0"/>
                        </a:rPr>
                        <a:t>公司配股后股本总额</a:t>
                      </a:r>
                      <a:endParaRPr lang="zh-CN" altLang="zh-CN" sz="1200" b="1">
                        <a:latin typeface="Times New Roman" panose="02020603050405020304" pitchFamily="18" charset="0"/>
                        <a:ea typeface="Times New Roman" panose="02020603050405020304" pitchFamily="18" charset="0"/>
                      </a:endParaRPr>
                    </a:p>
                  </a:txBody>
                  <a:tcPr marL="33708" marR="33708" marT="0" marB="0" anchor="ctr" anchorCtr="1">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b="1">
                          <a:solidFill>
                            <a:srgbClr val="000000"/>
                          </a:solidFill>
                          <a:latin typeface="Times New Roman" panose="02020603050405020304" pitchFamily="18" charset="0"/>
                        </a:rPr>
                        <a:t>配股公司配股后的总股本数量。</a:t>
                      </a:r>
                      <a:endParaRPr lang="zh-CN" altLang="zh-CN" sz="1200" b="1">
                        <a:latin typeface="Times New Roman" panose="02020603050405020304" pitchFamily="18" charset="0"/>
                        <a:ea typeface="Times New Roman" panose="02020603050405020304" pitchFamily="18" charset="0"/>
                      </a:endParaRPr>
                    </a:p>
                  </a:txBody>
                  <a:tcPr marL="33708" marR="33708" marT="0" marB="0" anchor="ctr" anchorCtr="1">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200" b="1">
                          <a:solidFill>
                            <a:srgbClr val="000000"/>
                          </a:solidFill>
                          <a:latin typeface="宋体" panose="02010600030101010101" pitchFamily="2" charset="-122"/>
                        </a:rPr>
                        <a:t>A</a:t>
                      </a:r>
                      <a:r>
                        <a:rPr lang="zh-CN" altLang="zh-CN" sz="1200" b="1">
                          <a:solidFill>
                            <a:srgbClr val="000000"/>
                          </a:solidFill>
                          <a:latin typeface="Times New Roman" panose="02020603050405020304" pitchFamily="18" charset="0"/>
                        </a:rPr>
                        <a:t>股增发价</a:t>
                      </a:r>
                      <a:endParaRPr lang="zh-CN" altLang="zh-CN" sz="1200" b="1">
                        <a:latin typeface="Times New Roman" panose="02020603050405020304" pitchFamily="18" charset="0"/>
                        <a:ea typeface="Times New Roman" panose="02020603050405020304" pitchFamily="18" charset="0"/>
                      </a:endParaRPr>
                    </a:p>
                  </a:txBody>
                  <a:tcPr marL="33708" marR="33708" marT="0" marB="0" anchor="ctr" anchorCtr="1">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b="1">
                          <a:solidFill>
                            <a:srgbClr val="000000"/>
                          </a:solidFill>
                          <a:latin typeface="Times New Roman" panose="02020603050405020304" pitchFamily="18" charset="0"/>
                        </a:rPr>
                        <a:t>公司增发</a:t>
                      </a:r>
                      <a:r>
                        <a:rPr lang="en-US" altLang="zh-CN" sz="1200" b="1">
                          <a:solidFill>
                            <a:srgbClr val="000000"/>
                          </a:solidFill>
                          <a:latin typeface="宋体" panose="02010600030101010101" pitchFamily="2" charset="-122"/>
                          <a:cs typeface="Times New Roman" panose="02020603050405020304" pitchFamily="18" charset="0"/>
                        </a:rPr>
                        <a:t>A</a:t>
                      </a:r>
                      <a:r>
                        <a:rPr lang="zh-CN" altLang="zh-CN" sz="1200" b="1">
                          <a:solidFill>
                            <a:srgbClr val="000000"/>
                          </a:solidFill>
                          <a:latin typeface="Times New Roman" panose="02020603050405020304" pitchFamily="18" charset="0"/>
                        </a:rPr>
                        <a:t>股的价格。</a:t>
                      </a:r>
                      <a:endParaRPr lang="zh-CN" altLang="zh-CN" sz="1200" b="1">
                        <a:latin typeface="Times New Roman" panose="02020603050405020304" pitchFamily="18" charset="0"/>
                        <a:ea typeface="Times New Roman" panose="02020603050405020304" pitchFamily="18" charset="0"/>
                      </a:endParaRPr>
                    </a:p>
                  </a:txBody>
                  <a:tcPr marL="33708" marR="33708" marT="0" marB="0" anchor="ctr" anchorCtr="1">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563563">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b="1">
                          <a:solidFill>
                            <a:srgbClr val="000000"/>
                          </a:solidFill>
                          <a:latin typeface="Times New Roman" panose="02020603050405020304" pitchFamily="18" charset="0"/>
                        </a:rPr>
                        <a:t>增发价格折扣率</a:t>
                      </a:r>
                      <a:endParaRPr lang="zh-CN" altLang="zh-CN" sz="1200" b="1">
                        <a:latin typeface="Times New Roman" panose="02020603050405020304" pitchFamily="18" charset="0"/>
                        <a:ea typeface="Times New Roman" panose="02020603050405020304" pitchFamily="18" charset="0"/>
                      </a:endParaRPr>
                    </a:p>
                  </a:txBody>
                  <a:tcPr marL="33708" marR="33708" marT="0" marB="0" anchor="ctr" anchorCtr="1">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b="1">
                          <a:solidFill>
                            <a:srgbClr val="000000"/>
                          </a:solidFill>
                          <a:latin typeface="Times New Roman" panose="02020603050405020304" pitchFamily="18" charset="0"/>
                        </a:rPr>
                        <a:t>股票增发价与增发基准价相比的折扣比率：增发价格折扣率</a:t>
                      </a:r>
                      <a:r>
                        <a:rPr lang="en-US" altLang="zh-CN" sz="1200" b="1">
                          <a:solidFill>
                            <a:srgbClr val="000000"/>
                          </a:solidFill>
                          <a:latin typeface="Times New Roman" panose="02020603050405020304" pitchFamily="18" charset="0"/>
                        </a:rPr>
                        <a:t>=(</a:t>
                      </a:r>
                      <a:r>
                        <a:rPr lang="zh-CN" altLang="zh-CN" sz="1200" b="1">
                          <a:solidFill>
                            <a:srgbClr val="000000"/>
                          </a:solidFill>
                          <a:latin typeface="Times New Roman" panose="02020603050405020304" pitchFamily="18" charset="0"/>
                        </a:rPr>
                        <a:t>增发基准价</a:t>
                      </a:r>
                      <a:r>
                        <a:rPr lang="en-US" altLang="zh-CN" sz="1200" b="1">
                          <a:solidFill>
                            <a:srgbClr val="000000"/>
                          </a:solidFill>
                          <a:latin typeface="Times New Roman" panose="02020603050405020304" pitchFamily="18" charset="0"/>
                        </a:rPr>
                        <a:t>-</a:t>
                      </a:r>
                      <a:r>
                        <a:rPr lang="zh-CN" altLang="zh-CN" sz="1200" b="1">
                          <a:solidFill>
                            <a:srgbClr val="000000"/>
                          </a:solidFill>
                          <a:latin typeface="Times New Roman" panose="02020603050405020304" pitchFamily="18" charset="0"/>
                        </a:rPr>
                        <a:t>增发价</a:t>
                      </a:r>
                      <a:r>
                        <a:rPr lang="en-US" altLang="zh-CN" sz="1200" b="1">
                          <a:solidFill>
                            <a:srgbClr val="000000"/>
                          </a:solidFill>
                          <a:latin typeface="Times New Roman" panose="02020603050405020304" pitchFamily="18" charset="0"/>
                        </a:rPr>
                        <a:t>)/</a:t>
                      </a:r>
                      <a:r>
                        <a:rPr lang="zh-CN" altLang="zh-CN" sz="1200" b="1">
                          <a:solidFill>
                            <a:srgbClr val="000000"/>
                          </a:solidFill>
                          <a:latin typeface="Times New Roman" panose="02020603050405020304" pitchFamily="18" charset="0"/>
                        </a:rPr>
                        <a:t>增发基准价。增发基准价指增发公司根据相关规定或原则确定的用以确定增发股票价格的价格。</a:t>
                      </a:r>
                      <a:endParaRPr lang="zh-CN" altLang="zh-CN" sz="1200" b="1">
                        <a:latin typeface="Times New Roman" panose="02020603050405020304" pitchFamily="18" charset="0"/>
                        <a:ea typeface="Times New Roman" panose="02020603050405020304" pitchFamily="18" charset="0"/>
                      </a:endParaRPr>
                    </a:p>
                  </a:txBody>
                  <a:tcPr marL="33708" marR="33708" marT="0" marB="0" anchor="ctr" anchorCtr="1">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b="1">
                          <a:solidFill>
                            <a:srgbClr val="000000"/>
                          </a:solidFill>
                          <a:latin typeface="Times New Roman" panose="02020603050405020304" pitchFamily="18" charset="0"/>
                        </a:rPr>
                        <a:t>增发前总股本</a:t>
                      </a:r>
                      <a:endParaRPr lang="zh-CN" altLang="zh-CN" sz="1200" b="1">
                        <a:latin typeface="Times New Roman" panose="02020603050405020304" pitchFamily="18" charset="0"/>
                        <a:ea typeface="Times New Roman" panose="02020603050405020304" pitchFamily="18" charset="0"/>
                      </a:endParaRPr>
                    </a:p>
                  </a:txBody>
                  <a:tcPr marL="33708" marR="33708" marT="0" marB="0" anchor="ctr" anchorCtr="1">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b="1">
                          <a:solidFill>
                            <a:srgbClr val="000000"/>
                          </a:solidFill>
                          <a:latin typeface="Times New Roman" panose="02020603050405020304" pitchFamily="18" charset="0"/>
                        </a:rPr>
                        <a:t>公司增发前的股本总额。</a:t>
                      </a:r>
                      <a:endParaRPr lang="zh-CN" altLang="zh-CN" sz="1200" b="1">
                        <a:latin typeface="Times New Roman" panose="02020603050405020304" pitchFamily="18" charset="0"/>
                        <a:ea typeface="Times New Roman" panose="02020603050405020304" pitchFamily="18" charset="0"/>
                      </a:endParaRPr>
                    </a:p>
                  </a:txBody>
                  <a:tcPr marL="33708" marR="33708" marT="0" marB="0" anchor="ctr" anchorCtr="1">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b="1">
                          <a:solidFill>
                            <a:srgbClr val="000000"/>
                          </a:solidFill>
                          <a:latin typeface="Times New Roman" panose="02020603050405020304" pitchFamily="18" charset="0"/>
                        </a:rPr>
                        <a:t>增发流通Ａ股增加数</a:t>
                      </a:r>
                      <a:endParaRPr lang="zh-CN" altLang="zh-CN" sz="1200" b="1">
                        <a:latin typeface="Times New Roman" panose="02020603050405020304" pitchFamily="18" charset="0"/>
                        <a:ea typeface="Times New Roman" panose="02020603050405020304" pitchFamily="18" charset="0"/>
                      </a:endParaRPr>
                    </a:p>
                  </a:txBody>
                  <a:tcPr marL="33708" marR="33708" marT="0" marB="0" anchor="ctr" anchorCtr="1">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b="1">
                          <a:solidFill>
                            <a:srgbClr val="000000"/>
                          </a:solidFill>
                          <a:latin typeface="Times New Roman" panose="02020603050405020304" pitchFamily="18" charset="0"/>
                        </a:rPr>
                        <a:t>公司增发后的流通Ａ股增加数量。</a:t>
                      </a:r>
                      <a:endParaRPr lang="zh-CN" altLang="zh-CN" sz="1200" b="1">
                        <a:latin typeface="Times New Roman" panose="02020603050405020304" pitchFamily="18" charset="0"/>
                        <a:ea typeface="Times New Roman" panose="02020603050405020304" pitchFamily="18" charset="0"/>
                      </a:endParaRPr>
                    </a:p>
                  </a:txBody>
                  <a:tcPr marL="33708" marR="33708" marT="0" marB="0" anchor="ctr" anchorCtr="1">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b="1">
                          <a:solidFill>
                            <a:srgbClr val="000000"/>
                          </a:solidFill>
                          <a:latin typeface="Times New Roman" panose="02020603050405020304" pitchFamily="18" charset="0"/>
                        </a:rPr>
                        <a:t>增发其它流通股增加数</a:t>
                      </a:r>
                      <a:endParaRPr lang="zh-CN" altLang="zh-CN" sz="1200" b="1">
                        <a:latin typeface="Times New Roman" panose="02020603050405020304" pitchFamily="18" charset="0"/>
                        <a:ea typeface="Times New Roman" panose="02020603050405020304" pitchFamily="18" charset="0"/>
                      </a:endParaRPr>
                    </a:p>
                  </a:txBody>
                  <a:tcPr marL="33708" marR="33708" marT="0" marB="0" anchor="ctr" anchorCtr="1">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b="1">
                          <a:solidFill>
                            <a:srgbClr val="000000"/>
                          </a:solidFill>
                          <a:latin typeface="Times New Roman" panose="02020603050405020304" pitchFamily="18" charset="0"/>
                        </a:rPr>
                        <a:t>公司增发后其他流通股的增加数量。</a:t>
                      </a:r>
                      <a:endParaRPr lang="zh-CN" altLang="zh-CN" sz="1200" b="1">
                        <a:latin typeface="Times New Roman" panose="02020603050405020304" pitchFamily="18" charset="0"/>
                        <a:ea typeface="Times New Roman" panose="02020603050405020304" pitchFamily="18" charset="0"/>
                      </a:endParaRPr>
                    </a:p>
                  </a:txBody>
                  <a:tcPr marL="33708" marR="33708" marT="0" marB="0" anchor="ctr" anchorCtr="1">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b="1">
                          <a:solidFill>
                            <a:srgbClr val="000000"/>
                          </a:solidFill>
                          <a:latin typeface="Times New Roman" panose="02020603050405020304" pitchFamily="18" charset="0"/>
                        </a:rPr>
                        <a:t>增发后总股本</a:t>
                      </a:r>
                      <a:endParaRPr lang="zh-CN" altLang="zh-CN" sz="1200" b="1">
                        <a:latin typeface="Times New Roman" panose="02020603050405020304" pitchFamily="18" charset="0"/>
                        <a:ea typeface="Times New Roman" panose="02020603050405020304" pitchFamily="18" charset="0"/>
                      </a:endParaRPr>
                    </a:p>
                  </a:txBody>
                  <a:tcPr marL="33708" marR="33708" marT="0" marB="0" anchor="ctr" anchorCtr="1">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b="1">
                          <a:solidFill>
                            <a:srgbClr val="000000"/>
                          </a:solidFill>
                          <a:latin typeface="Times New Roman" panose="02020603050405020304" pitchFamily="18" charset="0"/>
                        </a:rPr>
                        <a:t>公司增发后的股本总额。</a:t>
                      </a:r>
                      <a:endParaRPr lang="zh-CN" altLang="zh-CN" sz="1200" b="1">
                        <a:latin typeface="Times New Roman" panose="02020603050405020304" pitchFamily="18" charset="0"/>
                        <a:ea typeface="Times New Roman" panose="02020603050405020304" pitchFamily="18" charset="0"/>
                      </a:endParaRPr>
                    </a:p>
                  </a:txBody>
                  <a:tcPr marL="33708" marR="33708" marT="0" marB="0" anchor="ctr" anchorCtr="1">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b="1">
                          <a:solidFill>
                            <a:srgbClr val="000000"/>
                          </a:solidFill>
                          <a:latin typeface="Times New Roman" panose="02020603050405020304" pitchFamily="18" charset="0"/>
                        </a:rPr>
                        <a:t>增发变动股本</a:t>
                      </a:r>
                      <a:endParaRPr lang="zh-CN" altLang="zh-CN" sz="1200" b="1">
                        <a:latin typeface="Times New Roman" panose="02020603050405020304" pitchFamily="18" charset="0"/>
                        <a:ea typeface="Times New Roman" panose="02020603050405020304" pitchFamily="18" charset="0"/>
                      </a:endParaRPr>
                    </a:p>
                  </a:txBody>
                  <a:tcPr marL="33708" marR="33708" marT="0" marB="0" anchor="ctr" anchorCtr="1">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b="1">
                          <a:solidFill>
                            <a:srgbClr val="000000"/>
                          </a:solidFill>
                          <a:latin typeface="Times New Roman" panose="02020603050405020304" pitchFamily="18" charset="0"/>
                        </a:rPr>
                        <a:t>公司由增发引起的股本变动数量。</a:t>
                      </a:r>
                      <a:endParaRPr lang="zh-CN" altLang="zh-CN" sz="1200" b="1">
                        <a:latin typeface="Times New Roman" panose="02020603050405020304" pitchFamily="18" charset="0"/>
                        <a:ea typeface="Times New Roman" panose="02020603050405020304" pitchFamily="18" charset="0"/>
                      </a:endParaRPr>
                    </a:p>
                  </a:txBody>
                  <a:tcPr marL="33708" marR="33708" marT="0" marB="0" anchor="ctr" anchorCtr="1">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00037">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b="1">
                          <a:solidFill>
                            <a:srgbClr val="000000"/>
                          </a:solidFill>
                          <a:latin typeface="Times New Roman" panose="02020603050405020304" pitchFamily="18" charset="0"/>
                        </a:rPr>
                        <a:t>增发</a:t>
                      </a:r>
                      <a:r>
                        <a:rPr lang="en-US" altLang="zh-CN" sz="1200" b="1">
                          <a:solidFill>
                            <a:srgbClr val="000000"/>
                          </a:solidFill>
                          <a:latin typeface="Times New Roman" panose="02020603050405020304" pitchFamily="18" charset="0"/>
                        </a:rPr>
                        <a:t>A</a:t>
                      </a:r>
                      <a:r>
                        <a:rPr lang="zh-CN" altLang="zh-CN" sz="1200" b="1">
                          <a:solidFill>
                            <a:srgbClr val="000000"/>
                          </a:solidFill>
                          <a:latin typeface="Times New Roman" panose="02020603050405020304" pitchFamily="18" charset="0"/>
                        </a:rPr>
                        <a:t>股总筹资额</a:t>
                      </a:r>
                      <a:endParaRPr lang="zh-CN" altLang="zh-CN" sz="1200" b="1">
                        <a:latin typeface="Times New Roman" panose="02020603050405020304" pitchFamily="18" charset="0"/>
                        <a:ea typeface="Times New Roman" panose="02020603050405020304" pitchFamily="18" charset="0"/>
                      </a:endParaRPr>
                    </a:p>
                  </a:txBody>
                  <a:tcPr marL="33708" marR="33708" marT="0" marB="0" anchor="ctr" anchorCtr="1">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b="1">
                          <a:solidFill>
                            <a:srgbClr val="000000"/>
                          </a:solidFill>
                          <a:latin typeface="Times New Roman" panose="02020603050405020304" pitchFamily="18" charset="0"/>
                        </a:rPr>
                        <a:t>公司增发</a:t>
                      </a:r>
                      <a:r>
                        <a:rPr lang="en-US" altLang="zh-CN" sz="1200" b="1">
                          <a:solidFill>
                            <a:srgbClr val="000000"/>
                          </a:solidFill>
                          <a:latin typeface="Times New Roman" panose="02020603050405020304" pitchFamily="18" charset="0"/>
                        </a:rPr>
                        <a:t>A</a:t>
                      </a:r>
                      <a:r>
                        <a:rPr lang="zh-CN" altLang="zh-CN" sz="1200" b="1">
                          <a:solidFill>
                            <a:srgbClr val="000000"/>
                          </a:solidFill>
                          <a:latin typeface="Times New Roman" panose="02020603050405020304" pitchFamily="18" charset="0"/>
                        </a:rPr>
                        <a:t>股股份的总筹资额。统计日期为增发结束日。</a:t>
                      </a:r>
                      <a:endParaRPr lang="zh-CN" altLang="zh-CN" sz="1200" b="1">
                        <a:latin typeface="Times New Roman" panose="02020603050405020304" pitchFamily="18" charset="0"/>
                        <a:ea typeface="Times New Roman" panose="02020603050405020304" pitchFamily="18" charset="0"/>
                      </a:endParaRPr>
                    </a:p>
                  </a:txBody>
                  <a:tcPr marL="33708" marR="33708" marT="0" marB="0" anchor="ctr" anchorCtr="1">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b="1">
                          <a:solidFill>
                            <a:srgbClr val="000000"/>
                          </a:solidFill>
                          <a:latin typeface="Times New Roman" panose="02020603050405020304" pitchFamily="18" charset="0"/>
                        </a:rPr>
                        <a:t>增发</a:t>
                      </a:r>
                      <a:r>
                        <a:rPr lang="en-US" altLang="zh-CN" sz="1200" b="1">
                          <a:solidFill>
                            <a:srgbClr val="000000"/>
                          </a:solidFill>
                          <a:latin typeface="Times New Roman" panose="02020603050405020304" pitchFamily="18" charset="0"/>
                        </a:rPr>
                        <a:t>A</a:t>
                      </a:r>
                      <a:r>
                        <a:rPr lang="zh-CN" altLang="zh-CN" sz="1200" b="1">
                          <a:solidFill>
                            <a:srgbClr val="000000"/>
                          </a:solidFill>
                          <a:latin typeface="Times New Roman" panose="02020603050405020304" pitchFamily="18" charset="0"/>
                        </a:rPr>
                        <a:t>股净筹资额</a:t>
                      </a:r>
                      <a:endParaRPr lang="zh-CN" altLang="zh-CN" sz="1200" b="1">
                        <a:latin typeface="Times New Roman" panose="02020603050405020304" pitchFamily="18" charset="0"/>
                        <a:ea typeface="Times New Roman" panose="02020603050405020304" pitchFamily="18" charset="0"/>
                      </a:endParaRPr>
                    </a:p>
                  </a:txBody>
                  <a:tcPr marL="33708" marR="33708" marT="0" marB="0" anchor="ctr" anchorCtr="1">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b="1">
                          <a:solidFill>
                            <a:srgbClr val="000000"/>
                          </a:solidFill>
                          <a:latin typeface="Times New Roman" panose="02020603050405020304" pitchFamily="18" charset="0"/>
                        </a:rPr>
                        <a:t>公司增发</a:t>
                      </a:r>
                      <a:r>
                        <a:rPr lang="en-US" altLang="zh-CN" sz="1200" b="1">
                          <a:solidFill>
                            <a:srgbClr val="000000"/>
                          </a:solidFill>
                          <a:latin typeface="宋体" panose="02010600030101010101" pitchFamily="2" charset="-122"/>
                          <a:cs typeface="Times New Roman" panose="02020603050405020304" pitchFamily="18" charset="0"/>
                        </a:rPr>
                        <a:t>A</a:t>
                      </a:r>
                      <a:r>
                        <a:rPr lang="zh-CN" altLang="zh-CN" sz="1200" b="1">
                          <a:solidFill>
                            <a:srgbClr val="000000"/>
                          </a:solidFill>
                          <a:latin typeface="Times New Roman" panose="02020603050405020304" pitchFamily="18" charset="0"/>
                        </a:rPr>
                        <a:t>股股份的净筹资额。</a:t>
                      </a:r>
                      <a:endParaRPr lang="zh-CN" altLang="zh-CN" sz="1200" b="1">
                        <a:latin typeface="Times New Roman" panose="02020603050405020304" pitchFamily="18" charset="0"/>
                        <a:ea typeface="Times New Roman" panose="02020603050405020304" pitchFamily="18" charset="0"/>
                      </a:endParaRPr>
                    </a:p>
                  </a:txBody>
                  <a:tcPr marL="33708" marR="33708" marT="0" marB="0" anchor="ctr" anchorCtr="1">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bl>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9937" name="Rectangle 2"/>
          <p:cNvSpPr/>
          <p:nvPr>
            <p:ph type="title"/>
          </p:nvPr>
        </p:nvSpPr>
        <p:spPr/>
        <p:txBody>
          <a:bodyPr vert="horz" wrap="square" lIns="91440" tIns="45720" rIns="91440" bIns="45720" anchor="b"/>
          <a:p>
            <a:r>
              <a:rPr lang="en-US" altLang="zh-CN" sz="2900"/>
              <a:t>(</a:t>
            </a:r>
            <a:r>
              <a:rPr lang="zh-CN" altLang="zh-CN" sz="2900"/>
              <a:t>五</a:t>
            </a:r>
            <a:r>
              <a:rPr lang="en-US" altLang="zh-CN" sz="2900"/>
              <a:t>)</a:t>
            </a:r>
            <a:r>
              <a:rPr lang="zh-CN" altLang="zh-CN" sz="2900"/>
              <a:t>股票发行统计举例</a:t>
            </a:r>
            <a:endParaRPr lang="zh-CN" altLang="zh-CN" sz="2900"/>
          </a:p>
        </p:txBody>
      </p:sp>
      <p:sp>
        <p:nvSpPr>
          <p:cNvPr id="39938" name="AutoShape 4">
            <a:hlinkClick r:id="rId1" action="ppaction://hlinksldjump"/>
          </p:cNvPr>
          <p:cNvSpPr/>
          <p:nvPr/>
        </p:nvSpPr>
        <p:spPr>
          <a:xfrm>
            <a:off x="8677275" y="6453188"/>
            <a:ext cx="358775" cy="360362"/>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
        <p:nvSpPr>
          <p:cNvPr id="39939" name="Rectangle 2"/>
          <p:cNvSpPr/>
          <p:nvPr/>
        </p:nvSpPr>
        <p:spPr>
          <a:xfrm>
            <a:off x="2088833" y="1559560"/>
            <a:ext cx="4966335" cy="306705"/>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257175" algn="ctr">
              <a:spcBef>
                <a:spcPct val="0"/>
              </a:spcBef>
              <a:buClrTx/>
              <a:buSzTx/>
              <a:buFont typeface="Arial" panose="020B0604020202020204" pitchFamily="34" charset="0"/>
              <a:buNone/>
            </a:pPr>
            <a:r>
              <a:rPr lang="zh-CN" altLang="en-US" sz="1400" b="1">
                <a:solidFill>
                  <a:srgbClr val="000000"/>
                </a:solidFill>
                <a:latin typeface="Times New Roman" panose="02020603050405020304" pitchFamily="18" charset="0"/>
                <a:cs typeface="Times New Roman" panose="02020603050405020304" pitchFamily="18" charset="0"/>
              </a:rPr>
              <a:t>表</a:t>
            </a:r>
            <a:r>
              <a:rPr lang="en-US" altLang="zh-CN" sz="1400" b="1">
                <a:solidFill>
                  <a:srgbClr val="000000"/>
                </a:solidFill>
                <a:latin typeface="Times New Roman" panose="02020603050405020304" pitchFamily="18" charset="0"/>
                <a:cs typeface="Times New Roman" panose="02020603050405020304" pitchFamily="18" charset="0"/>
              </a:rPr>
              <a:t>7-3</a:t>
            </a:r>
            <a:r>
              <a:rPr lang="en-US" altLang="zh-CN" sz="1400" b="1">
                <a:solidFill>
                  <a:srgbClr val="FF0000"/>
                </a:solidFill>
                <a:latin typeface="Times New Roman" panose="02020603050405020304" pitchFamily="18" charset="0"/>
                <a:cs typeface="Times New Roman" panose="02020603050405020304" pitchFamily="18" charset="0"/>
              </a:rPr>
              <a:t>    </a:t>
            </a:r>
            <a:r>
              <a:rPr sz="1400" b="1">
                <a:latin typeface="Times New Roman" panose="02020603050405020304" pitchFamily="18" charset="0"/>
                <a:cs typeface="Times New Roman" panose="02020603050405020304" pitchFamily="18" charset="0"/>
              </a:rPr>
              <a:t>中国历年境内外证券市场筹资情况统计(2009-2018)</a:t>
            </a:r>
            <a:endParaRPr sz="1400" b="1">
              <a:latin typeface="Times New Roman" panose="02020603050405020304" pitchFamily="18" charset="0"/>
              <a:cs typeface="Times New Roman" panose="02020603050405020304" pitchFamily="18" charset="0"/>
            </a:endParaRPr>
          </a:p>
        </p:txBody>
      </p:sp>
      <p:graphicFrame>
        <p:nvGraphicFramePr>
          <p:cNvPr id="3" name="表格 2"/>
          <p:cNvGraphicFramePr/>
          <p:nvPr>
            <p:custDataLst>
              <p:tags r:id="rId2"/>
            </p:custDataLst>
          </p:nvPr>
        </p:nvGraphicFramePr>
        <p:xfrm>
          <a:off x="1701800" y="2082800"/>
          <a:ext cx="6089650" cy="4091940"/>
        </p:xfrm>
        <a:graphic>
          <a:graphicData uri="http://schemas.openxmlformats.org/drawingml/2006/table">
            <a:tbl>
              <a:tblPr firstRow="1" bandRow="1">
                <a:tableStyleId>{5940675A-B579-460E-94D1-54222C63F5DA}</a:tableStyleId>
              </a:tblPr>
              <a:tblGrid>
                <a:gridCol w="869950"/>
                <a:gridCol w="869950"/>
                <a:gridCol w="869950"/>
                <a:gridCol w="869950"/>
                <a:gridCol w="869950"/>
                <a:gridCol w="869950"/>
                <a:gridCol w="869950"/>
              </a:tblGrid>
              <a:tr h="311150">
                <a:tc>
                  <a:txBody>
                    <a:bodyPr/>
                    <a:p>
                      <a:pPr indent="0" algn="ctr">
                        <a:buNone/>
                      </a:pPr>
                      <a:r>
                        <a:rPr lang="en-US" sz="1200" b="0">
                          <a:solidFill>
                            <a:srgbClr val="000000"/>
                          </a:solidFill>
                          <a:latin typeface="宋体" panose="02010600030101010101" pitchFamily="2" charset="-122"/>
                          <a:ea typeface="宋体" panose="02010600030101010101" pitchFamily="2" charset="-122"/>
                          <a:cs typeface="方正书宋_GBK" charset="0"/>
                        </a:rPr>
                        <a:t>年份</a:t>
                      </a:r>
                      <a:endParaRPr lang="en-US" altLang="en-US" sz="1200" b="0">
                        <a:solidFill>
                          <a:srgbClr val="000000"/>
                        </a:solidFill>
                        <a:latin typeface="宋体" panose="02010600030101010101" pitchFamily="2" charset="-122"/>
                        <a:ea typeface="宋体" panose="02010600030101010101" pitchFamily="2" charset="-122"/>
                        <a:cs typeface="方正书宋_GBK" charset="0"/>
                      </a:endParaRPr>
                    </a:p>
                  </a:txBody>
                  <a:tcPr marL="7620" marR="7620" marT="762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gridSpan="3">
                  <a:txBody>
                    <a:bodyPr/>
                    <a:p>
                      <a:pPr indent="0" algn="ctr">
                        <a:buNone/>
                      </a:pPr>
                      <a:r>
                        <a:rPr lang="en-US" sz="1200" b="0">
                          <a:solidFill>
                            <a:srgbClr val="000000"/>
                          </a:solidFill>
                          <a:latin typeface="宋体" panose="02010600030101010101" pitchFamily="2" charset="-122"/>
                          <a:ea typeface="宋体" panose="02010600030101010101" pitchFamily="2" charset="-122"/>
                          <a:cs typeface="方正书宋_GBK" charset="0"/>
                        </a:rPr>
                        <a:t>境内股票筹资金额（亿元）</a:t>
                      </a:r>
                      <a:endParaRPr lang="en-US" altLang="en-US" sz="1200" b="0">
                        <a:solidFill>
                          <a:srgbClr val="000000"/>
                        </a:solidFill>
                        <a:latin typeface="宋体" panose="02010600030101010101" pitchFamily="2" charset="-122"/>
                        <a:ea typeface="宋体" panose="02010600030101010101" pitchFamily="2" charset="-122"/>
                        <a:cs typeface="方正书宋_GBK" charset="0"/>
                      </a:endParaRPr>
                    </a:p>
                  </a:txBody>
                  <a:tcPr marL="7620" marR="7620" marT="762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hMerge="1">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hMerge="1">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gridSpan="3">
                  <a:txBody>
                    <a:bodyPr/>
                    <a:p>
                      <a:pPr indent="0" algn="ctr">
                        <a:buNone/>
                      </a:pPr>
                      <a:r>
                        <a:rPr lang="en-US" sz="1200" b="0">
                          <a:solidFill>
                            <a:srgbClr val="000000"/>
                          </a:solidFill>
                          <a:latin typeface="宋体" panose="02010600030101010101" pitchFamily="2" charset="-122"/>
                          <a:ea typeface="宋体" panose="02010600030101010101" pitchFamily="2" charset="-122"/>
                          <a:cs typeface="方正书宋_GBK" charset="0"/>
                        </a:rPr>
                        <a:t>境外股票筹资</a:t>
                      </a:r>
                      <a:endParaRPr lang="en-US" altLang="en-US" sz="1200" b="0">
                        <a:solidFill>
                          <a:srgbClr val="000000"/>
                        </a:solidFill>
                        <a:latin typeface="宋体" panose="02010600030101010101" pitchFamily="2" charset="-122"/>
                        <a:ea typeface="宋体" panose="02010600030101010101" pitchFamily="2" charset="-122"/>
                        <a:cs typeface="方正书宋_GBK" charset="0"/>
                      </a:endParaRPr>
                    </a:p>
                  </a:txBody>
                  <a:tcPr marL="7620" marR="7620" marT="762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hMerge="1">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hMerge="1">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11150">
                <a:tc>
                  <a:txBody>
                    <a:bodyPr/>
                    <a:p>
                      <a:pPr indent="0" algn="ctr">
                        <a:buNone/>
                      </a:pPr>
                      <a:r>
                        <a:rPr lang="en-US" sz="1200" b="0">
                          <a:solidFill>
                            <a:srgbClr val="000000"/>
                          </a:solidFill>
                          <a:latin typeface="宋体" panose="02010600030101010101" pitchFamily="2" charset="-122"/>
                          <a:ea typeface="宋体" panose="02010600030101010101" pitchFamily="2" charset="-122"/>
                          <a:cs typeface="NEU-BZ-S92" charset="0"/>
                        </a:rPr>
                        <a:t> </a:t>
                      </a:r>
                      <a:endParaRPr lang="en-US" altLang="en-US" sz="12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宋体" panose="02010600030101010101" pitchFamily="2" charset="-122"/>
                          <a:ea typeface="宋体" panose="02010600030101010101" pitchFamily="2" charset="-122"/>
                          <a:cs typeface="方正书宋_GBK" charset="0"/>
                        </a:rPr>
                        <a:t>合计</a:t>
                      </a:r>
                      <a:endParaRPr lang="en-US" altLang="en-US" sz="1200" b="0">
                        <a:solidFill>
                          <a:srgbClr val="000000"/>
                        </a:solidFill>
                        <a:latin typeface="宋体" panose="02010600030101010101" pitchFamily="2" charset="-122"/>
                        <a:ea typeface="宋体" panose="02010600030101010101" pitchFamily="2" charset="-122"/>
                        <a:cs typeface="方正书宋_GBK" charset="0"/>
                      </a:endParaRPr>
                    </a:p>
                  </a:txBody>
                  <a:tcPr marL="7620" marR="7620" marT="762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宋体" panose="02010600030101010101" pitchFamily="2" charset="-122"/>
                          <a:ea typeface="宋体" panose="02010600030101010101" pitchFamily="2" charset="-122"/>
                          <a:cs typeface="方正书宋_GBK" charset="0"/>
                        </a:rPr>
                        <a:t>首发筹资</a:t>
                      </a:r>
                      <a:endParaRPr lang="en-US" altLang="en-US" sz="1200" b="0">
                        <a:solidFill>
                          <a:srgbClr val="000000"/>
                        </a:solidFill>
                        <a:latin typeface="宋体" panose="02010600030101010101" pitchFamily="2" charset="-122"/>
                        <a:ea typeface="宋体" panose="02010600030101010101" pitchFamily="2" charset="-122"/>
                        <a:cs typeface="方正书宋_GBK" charset="0"/>
                      </a:endParaRPr>
                    </a:p>
                  </a:txBody>
                  <a:tcPr marL="7620" marR="7620" marT="762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宋体" panose="02010600030101010101" pitchFamily="2" charset="-122"/>
                          <a:ea typeface="宋体" panose="02010600030101010101" pitchFamily="2" charset="-122"/>
                          <a:cs typeface="方正书宋_GBK" charset="0"/>
                        </a:rPr>
                        <a:t>再筹资</a:t>
                      </a:r>
                      <a:endParaRPr lang="en-US" altLang="en-US" sz="1200" b="0">
                        <a:solidFill>
                          <a:srgbClr val="000000"/>
                        </a:solidFill>
                        <a:latin typeface="宋体" panose="02010600030101010101" pitchFamily="2" charset="-122"/>
                        <a:ea typeface="宋体" panose="02010600030101010101" pitchFamily="2" charset="-122"/>
                        <a:cs typeface="方正书宋_GBK" charset="0"/>
                      </a:endParaRPr>
                    </a:p>
                  </a:txBody>
                  <a:tcPr marL="7620" marR="7620" marT="762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宋体" panose="02010600030101010101" pitchFamily="2" charset="-122"/>
                          <a:ea typeface="宋体" panose="02010600030101010101" pitchFamily="2" charset="-122"/>
                          <a:cs typeface="方正书宋_GBK" charset="0"/>
                        </a:rPr>
                        <a:t>合计</a:t>
                      </a:r>
                      <a:endParaRPr lang="en-US" altLang="en-US" sz="1200" b="0">
                        <a:solidFill>
                          <a:srgbClr val="000000"/>
                        </a:solidFill>
                        <a:latin typeface="宋体" panose="02010600030101010101" pitchFamily="2" charset="-122"/>
                        <a:ea typeface="宋体" panose="02010600030101010101" pitchFamily="2" charset="-122"/>
                        <a:cs typeface="方正书宋_GBK" charset="0"/>
                      </a:endParaRPr>
                    </a:p>
                  </a:txBody>
                  <a:tcPr marL="7620" marR="7620" marT="762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宋体" panose="02010600030101010101" pitchFamily="2" charset="-122"/>
                          <a:ea typeface="宋体" panose="02010600030101010101" pitchFamily="2" charset="-122"/>
                          <a:cs typeface="方正书宋_GBK" charset="0"/>
                        </a:rPr>
                        <a:t>首发筹资</a:t>
                      </a:r>
                      <a:endParaRPr lang="en-US" altLang="en-US" sz="1200" b="0">
                        <a:solidFill>
                          <a:srgbClr val="000000"/>
                        </a:solidFill>
                        <a:latin typeface="宋体" panose="02010600030101010101" pitchFamily="2" charset="-122"/>
                        <a:ea typeface="宋体" panose="02010600030101010101" pitchFamily="2" charset="-122"/>
                        <a:cs typeface="方正书宋_GBK" charset="0"/>
                      </a:endParaRPr>
                    </a:p>
                  </a:txBody>
                  <a:tcPr marL="7620" marR="7620" marT="762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宋体" panose="02010600030101010101" pitchFamily="2" charset="-122"/>
                          <a:ea typeface="宋体" panose="02010600030101010101" pitchFamily="2" charset="-122"/>
                          <a:cs typeface="方正书宋_GBK" charset="0"/>
                        </a:rPr>
                        <a:t>再筹资</a:t>
                      </a:r>
                      <a:endParaRPr lang="en-US" altLang="en-US" sz="1200" b="0">
                        <a:solidFill>
                          <a:srgbClr val="000000"/>
                        </a:solidFill>
                        <a:latin typeface="宋体" panose="02010600030101010101" pitchFamily="2" charset="-122"/>
                        <a:ea typeface="宋体" panose="02010600030101010101" pitchFamily="2" charset="-122"/>
                        <a:cs typeface="方正书宋_GBK" charset="0"/>
                      </a:endParaRPr>
                    </a:p>
                  </a:txBody>
                  <a:tcPr marL="7620" marR="7620" marT="762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11785">
                <a:tc>
                  <a:txBody>
                    <a:bodyPr/>
                    <a:p>
                      <a:pPr indent="0" algn="ctr">
                        <a:buNone/>
                      </a:pPr>
                      <a:r>
                        <a:rPr lang="en-US" sz="1200" b="0">
                          <a:solidFill>
                            <a:srgbClr val="000000"/>
                          </a:solidFill>
                          <a:latin typeface="宋体" panose="02010600030101010101" pitchFamily="2" charset="-122"/>
                          <a:ea typeface="宋体" panose="02010600030101010101" pitchFamily="2" charset="-122"/>
                          <a:cs typeface="NEU-BZ-S92" charset="0"/>
                        </a:rPr>
                        <a:t>2009</a:t>
                      </a:r>
                      <a:endParaRPr lang="en-US" altLang="en-US" sz="12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宋体" panose="02010600030101010101" pitchFamily="2" charset="-122"/>
                          <a:ea typeface="宋体" panose="02010600030101010101" pitchFamily="2" charset="-122"/>
                          <a:cs typeface="NEU-BZ-S92" charset="0"/>
                        </a:rPr>
                        <a:t>4834.34</a:t>
                      </a:r>
                      <a:endParaRPr lang="en-US" altLang="en-US" sz="12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宋体" panose="02010600030101010101" pitchFamily="2" charset="-122"/>
                          <a:ea typeface="宋体" panose="02010600030101010101" pitchFamily="2" charset="-122"/>
                          <a:cs typeface="NEU-BZ-S92" charset="0"/>
                        </a:rPr>
                        <a:t>1878.98</a:t>
                      </a:r>
                      <a:endParaRPr lang="en-US" altLang="en-US" sz="12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宋体" panose="02010600030101010101" pitchFamily="2" charset="-122"/>
                          <a:ea typeface="宋体" panose="02010600030101010101" pitchFamily="2" charset="-122"/>
                          <a:cs typeface="NEU-BZ-S92" charset="0"/>
                        </a:rPr>
                        <a:t>2955.36</a:t>
                      </a:r>
                      <a:endParaRPr lang="en-US" altLang="en-US" sz="12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宋体" panose="02010600030101010101" pitchFamily="2" charset="-122"/>
                          <a:ea typeface="宋体" panose="02010600030101010101" pitchFamily="2" charset="-122"/>
                          <a:cs typeface="NEU-BZ-S92" charset="0"/>
                        </a:rPr>
                        <a:t>1067.66</a:t>
                      </a:r>
                      <a:endParaRPr lang="en-US" altLang="en-US" sz="12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宋体" panose="02010600030101010101" pitchFamily="2" charset="-122"/>
                          <a:ea typeface="宋体" panose="02010600030101010101" pitchFamily="2" charset="-122"/>
                          <a:cs typeface="NEU-BZ-S92" charset="0"/>
                        </a:rPr>
                        <a:t>999.51</a:t>
                      </a:r>
                      <a:endParaRPr lang="en-US" altLang="en-US" sz="12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宋体" panose="02010600030101010101" pitchFamily="2" charset="-122"/>
                          <a:ea typeface="宋体" panose="02010600030101010101" pitchFamily="2" charset="-122"/>
                          <a:cs typeface="NEU-BZ-S92" charset="0"/>
                        </a:rPr>
                        <a:t>68.15</a:t>
                      </a:r>
                      <a:endParaRPr lang="en-US" altLang="en-US" sz="12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11150">
                <a:tc>
                  <a:txBody>
                    <a:bodyPr/>
                    <a:p>
                      <a:pPr indent="0" algn="ctr">
                        <a:buNone/>
                      </a:pPr>
                      <a:r>
                        <a:rPr lang="en-US" sz="1200" b="0">
                          <a:solidFill>
                            <a:srgbClr val="000000"/>
                          </a:solidFill>
                          <a:latin typeface="宋体" panose="02010600030101010101" pitchFamily="2" charset="-122"/>
                          <a:ea typeface="宋体" panose="02010600030101010101" pitchFamily="2" charset="-122"/>
                          <a:cs typeface="NEU-BZ-S92" charset="0"/>
                        </a:rPr>
                        <a:t>2010</a:t>
                      </a:r>
                      <a:endParaRPr lang="en-US" altLang="en-US" sz="12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宋体" panose="02010600030101010101" pitchFamily="2" charset="-122"/>
                          <a:ea typeface="宋体" panose="02010600030101010101" pitchFamily="2" charset="-122"/>
                          <a:cs typeface="NEU-BZ-S92" charset="0"/>
                        </a:rPr>
                        <a:t>9799.8</a:t>
                      </a:r>
                      <a:endParaRPr lang="en-US" altLang="en-US" sz="12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宋体" panose="02010600030101010101" pitchFamily="2" charset="-122"/>
                          <a:ea typeface="宋体" panose="02010600030101010101" pitchFamily="2" charset="-122"/>
                          <a:cs typeface="NEU-BZ-S92" charset="0"/>
                        </a:rPr>
                        <a:t>4882.59</a:t>
                      </a:r>
                      <a:endParaRPr lang="en-US" altLang="en-US" sz="12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宋体" panose="02010600030101010101" pitchFamily="2" charset="-122"/>
                          <a:ea typeface="宋体" panose="02010600030101010101" pitchFamily="2" charset="-122"/>
                          <a:cs typeface="NEU-BZ-S92" charset="0"/>
                        </a:rPr>
                        <a:t>4917.21</a:t>
                      </a:r>
                      <a:endParaRPr lang="en-US" altLang="en-US" sz="12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宋体" panose="02010600030101010101" pitchFamily="2" charset="-122"/>
                          <a:ea typeface="宋体" panose="02010600030101010101" pitchFamily="2" charset="-122"/>
                          <a:cs typeface="NEU-BZ-S92" charset="0"/>
                        </a:rPr>
                        <a:t>2343.11</a:t>
                      </a:r>
                      <a:endParaRPr lang="en-US" altLang="en-US" sz="12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宋体" panose="02010600030101010101" pitchFamily="2" charset="-122"/>
                          <a:ea typeface="宋体" panose="02010600030101010101" pitchFamily="2" charset="-122"/>
                          <a:cs typeface="NEU-BZ-S92" charset="0"/>
                        </a:rPr>
                        <a:t>1061.09</a:t>
                      </a:r>
                      <a:endParaRPr lang="en-US" altLang="en-US" sz="12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宋体" panose="02010600030101010101" pitchFamily="2" charset="-122"/>
                          <a:ea typeface="宋体" panose="02010600030101010101" pitchFamily="2" charset="-122"/>
                          <a:cs typeface="NEU-BZ-S92" charset="0"/>
                        </a:rPr>
                        <a:t>1282.02</a:t>
                      </a:r>
                      <a:endParaRPr lang="en-US" altLang="en-US" sz="12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11150">
                <a:tc>
                  <a:txBody>
                    <a:bodyPr/>
                    <a:p>
                      <a:pPr indent="0" algn="ctr">
                        <a:buNone/>
                      </a:pPr>
                      <a:r>
                        <a:rPr lang="en-US" sz="1200" b="0">
                          <a:solidFill>
                            <a:srgbClr val="000000"/>
                          </a:solidFill>
                          <a:latin typeface="宋体" panose="02010600030101010101" pitchFamily="2" charset="-122"/>
                          <a:ea typeface="宋体" panose="02010600030101010101" pitchFamily="2" charset="-122"/>
                          <a:cs typeface="NEU-BZ-S92" charset="0"/>
                        </a:rPr>
                        <a:t>2011</a:t>
                      </a:r>
                      <a:endParaRPr lang="en-US" altLang="en-US" sz="12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宋体" panose="02010600030101010101" pitchFamily="2" charset="-122"/>
                          <a:ea typeface="宋体" panose="02010600030101010101" pitchFamily="2" charset="-122"/>
                          <a:cs typeface="NEU-BZ-S92" charset="0"/>
                        </a:rPr>
                        <a:t>7154.43</a:t>
                      </a:r>
                      <a:endParaRPr lang="en-US" altLang="en-US" sz="12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宋体" panose="02010600030101010101" pitchFamily="2" charset="-122"/>
                          <a:ea typeface="宋体" panose="02010600030101010101" pitchFamily="2" charset="-122"/>
                          <a:cs typeface="NEU-BZ-S92" charset="0"/>
                        </a:rPr>
                        <a:t>2824.43</a:t>
                      </a:r>
                      <a:endParaRPr lang="en-US" altLang="en-US" sz="12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宋体" panose="02010600030101010101" pitchFamily="2" charset="-122"/>
                          <a:ea typeface="宋体" panose="02010600030101010101" pitchFamily="2" charset="-122"/>
                          <a:cs typeface="NEU-BZ-S92" charset="0"/>
                        </a:rPr>
                        <a:t>4330</a:t>
                      </a:r>
                      <a:endParaRPr lang="en-US" altLang="en-US" sz="12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宋体" panose="02010600030101010101" pitchFamily="2" charset="-122"/>
                          <a:ea typeface="宋体" panose="02010600030101010101" pitchFamily="2" charset="-122"/>
                          <a:cs typeface="NEU-BZ-S92" charset="0"/>
                        </a:rPr>
                        <a:t>732.41</a:t>
                      </a:r>
                      <a:endParaRPr lang="en-US" altLang="en-US" sz="12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宋体" panose="02010600030101010101" pitchFamily="2" charset="-122"/>
                          <a:ea typeface="宋体" panose="02010600030101010101" pitchFamily="2" charset="-122"/>
                          <a:cs typeface="NEU-BZ-S92" charset="0"/>
                        </a:rPr>
                        <a:t>431.23</a:t>
                      </a:r>
                      <a:endParaRPr lang="en-US" altLang="en-US" sz="12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宋体" panose="02010600030101010101" pitchFamily="2" charset="-122"/>
                          <a:ea typeface="宋体" panose="02010600030101010101" pitchFamily="2" charset="-122"/>
                          <a:cs typeface="NEU-BZ-S92" charset="0"/>
                        </a:rPr>
                        <a:t>301.18</a:t>
                      </a:r>
                      <a:endParaRPr lang="en-US" altLang="en-US" sz="12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11785">
                <a:tc>
                  <a:txBody>
                    <a:bodyPr/>
                    <a:p>
                      <a:pPr indent="0" algn="ctr">
                        <a:buNone/>
                      </a:pPr>
                      <a:r>
                        <a:rPr lang="en-US" sz="1200" b="0">
                          <a:solidFill>
                            <a:srgbClr val="000000"/>
                          </a:solidFill>
                          <a:latin typeface="宋体" panose="02010600030101010101" pitchFamily="2" charset="-122"/>
                          <a:ea typeface="宋体" panose="02010600030101010101" pitchFamily="2" charset="-122"/>
                          <a:cs typeface="NEU-BZ-S92" charset="0"/>
                        </a:rPr>
                        <a:t>2012</a:t>
                      </a:r>
                      <a:endParaRPr lang="en-US" altLang="en-US" sz="12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宋体" panose="02010600030101010101" pitchFamily="2" charset="-122"/>
                          <a:ea typeface="宋体" panose="02010600030101010101" pitchFamily="2" charset="-122"/>
                          <a:cs typeface="NEU-BZ-S92" charset="0"/>
                        </a:rPr>
                        <a:t>4542.4</a:t>
                      </a:r>
                      <a:endParaRPr lang="en-US" altLang="en-US" sz="12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宋体" panose="02010600030101010101" pitchFamily="2" charset="-122"/>
                          <a:ea typeface="宋体" panose="02010600030101010101" pitchFamily="2" charset="-122"/>
                          <a:cs typeface="NEU-BZ-S92" charset="0"/>
                        </a:rPr>
                        <a:t>1034.32</a:t>
                      </a:r>
                      <a:endParaRPr lang="en-US" altLang="en-US" sz="12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宋体" panose="02010600030101010101" pitchFamily="2" charset="-122"/>
                          <a:ea typeface="宋体" panose="02010600030101010101" pitchFamily="2" charset="-122"/>
                          <a:cs typeface="NEU-BZ-S92" charset="0"/>
                        </a:rPr>
                        <a:t>3508.08</a:t>
                      </a:r>
                      <a:endParaRPr lang="en-US" altLang="en-US" sz="12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宋体" panose="02010600030101010101" pitchFamily="2" charset="-122"/>
                          <a:ea typeface="宋体" panose="02010600030101010101" pitchFamily="2" charset="-122"/>
                          <a:cs typeface="NEU-BZ-S92" charset="0"/>
                        </a:rPr>
                        <a:t>997.83</a:t>
                      </a:r>
                      <a:endParaRPr lang="en-US" altLang="en-US" sz="12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宋体" panose="02010600030101010101" pitchFamily="2" charset="-122"/>
                          <a:ea typeface="宋体" panose="02010600030101010101" pitchFamily="2" charset="-122"/>
                          <a:cs typeface="NEU-BZ-S92" charset="0"/>
                        </a:rPr>
                        <a:t>515.54</a:t>
                      </a:r>
                      <a:endParaRPr lang="en-US" altLang="en-US" sz="12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宋体" panose="02010600030101010101" pitchFamily="2" charset="-122"/>
                          <a:ea typeface="宋体" panose="02010600030101010101" pitchFamily="2" charset="-122"/>
                          <a:cs typeface="NEU-BZ-S92" charset="0"/>
                        </a:rPr>
                        <a:t>482.29</a:t>
                      </a:r>
                      <a:endParaRPr lang="en-US" altLang="en-US" sz="12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61950">
                <a:tc>
                  <a:txBody>
                    <a:bodyPr/>
                    <a:p>
                      <a:pPr indent="0" algn="ctr">
                        <a:buNone/>
                      </a:pPr>
                      <a:r>
                        <a:rPr lang="en-US" sz="1200" b="0">
                          <a:solidFill>
                            <a:srgbClr val="000000"/>
                          </a:solidFill>
                          <a:latin typeface="宋体" panose="02010600030101010101" pitchFamily="2" charset="-122"/>
                          <a:ea typeface="宋体" panose="02010600030101010101" pitchFamily="2" charset="-122"/>
                          <a:cs typeface="NEU-BZ-S92" charset="0"/>
                        </a:rPr>
                        <a:t>2013</a:t>
                      </a:r>
                      <a:endParaRPr lang="en-US" altLang="en-US" sz="12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宋体" panose="02010600030101010101" pitchFamily="2" charset="-122"/>
                          <a:ea typeface="宋体" panose="02010600030101010101" pitchFamily="2" charset="-122"/>
                          <a:cs typeface="NEU-BZ-S92" charset="0"/>
                        </a:rPr>
                        <a:t>4131.46</a:t>
                      </a:r>
                      <a:endParaRPr lang="en-US" altLang="en-US" sz="12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宋体" panose="02010600030101010101" pitchFamily="2" charset="-122"/>
                          <a:ea typeface="宋体" panose="02010600030101010101" pitchFamily="2" charset="-122"/>
                          <a:cs typeface="NEU-BZ-S92" charset="0"/>
                        </a:rPr>
                        <a:t>—</a:t>
                      </a:r>
                      <a:endParaRPr lang="en-US" altLang="en-US" sz="12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宋体" panose="02010600030101010101" pitchFamily="2" charset="-122"/>
                          <a:ea typeface="宋体" panose="02010600030101010101" pitchFamily="2" charset="-122"/>
                          <a:cs typeface="NEU-BZ-S92" charset="0"/>
                        </a:rPr>
                        <a:t>4131.46</a:t>
                      </a:r>
                      <a:endParaRPr lang="en-US" altLang="en-US" sz="12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宋体" panose="02010600030101010101" pitchFamily="2" charset="-122"/>
                          <a:ea typeface="宋体" panose="02010600030101010101" pitchFamily="2" charset="-122"/>
                          <a:cs typeface="NEU-BZ-S92" charset="0"/>
                        </a:rPr>
                        <a:t>1060.24</a:t>
                      </a:r>
                      <a:endParaRPr lang="en-US" altLang="en-US" sz="12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宋体" panose="02010600030101010101" pitchFamily="2" charset="-122"/>
                          <a:ea typeface="宋体" panose="02010600030101010101" pitchFamily="2" charset="-122"/>
                          <a:cs typeface="NEU-BZ-S92" charset="0"/>
                        </a:rPr>
                        <a:t>691.57</a:t>
                      </a:r>
                      <a:endParaRPr lang="en-US" altLang="en-US" sz="12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宋体" panose="02010600030101010101" pitchFamily="2" charset="-122"/>
                          <a:ea typeface="宋体" panose="02010600030101010101" pitchFamily="2" charset="-122"/>
                          <a:cs typeface="NEU-BZ-S92" charset="0"/>
                        </a:rPr>
                        <a:t>368.67</a:t>
                      </a:r>
                      <a:endParaRPr lang="en-US" altLang="en-US" sz="12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61950">
                <a:tc>
                  <a:txBody>
                    <a:bodyPr/>
                    <a:p>
                      <a:pPr indent="0" algn="ctr">
                        <a:buNone/>
                      </a:pPr>
                      <a:r>
                        <a:rPr lang="en-US" sz="1200" b="0">
                          <a:solidFill>
                            <a:srgbClr val="000000"/>
                          </a:solidFill>
                          <a:latin typeface="宋体" panose="02010600030101010101" pitchFamily="2" charset="-122"/>
                          <a:ea typeface="宋体" panose="02010600030101010101" pitchFamily="2" charset="-122"/>
                          <a:cs typeface="NEU-BZ-S92" charset="0"/>
                        </a:rPr>
                        <a:t>2014</a:t>
                      </a:r>
                      <a:endParaRPr lang="en-US" altLang="en-US" sz="12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宋体" panose="02010600030101010101" pitchFamily="2" charset="-122"/>
                          <a:ea typeface="宋体" panose="02010600030101010101" pitchFamily="2" charset="-122"/>
                          <a:cs typeface="NEU-BZ-S92" charset="0"/>
                        </a:rPr>
                        <a:t>8498.26</a:t>
                      </a:r>
                      <a:endParaRPr lang="en-US" altLang="en-US" sz="12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宋体" panose="02010600030101010101" pitchFamily="2" charset="-122"/>
                          <a:ea typeface="宋体" panose="02010600030101010101" pitchFamily="2" charset="-122"/>
                          <a:cs typeface="NEU-BZ-S92" charset="0"/>
                        </a:rPr>
                        <a:t>668.89</a:t>
                      </a:r>
                      <a:endParaRPr lang="en-US" altLang="en-US" sz="12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宋体" panose="02010600030101010101" pitchFamily="2" charset="-122"/>
                          <a:ea typeface="宋体" panose="02010600030101010101" pitchFamily="2" charset="-122"/>
                          <a:cs typeface="NEU-BZ-S92" charset="0"/>
                        </a:rPr>
                        <a:t>7829.38</a:t>
                      </a:r>
                      <a:endParaRPr lang="en-US" altLang="en-US" sz="12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宋体" panose="02010600030101010101" pitchFamily="2" charset="-122"/>
                          <a:ea typeface="宋体" panose="02010600030101010101" pitchFamily="2" charset="-122"/>
                          <a:cs typeface="NEU-BZ-S92" charset="0"/>
                        </a:rPr>
                        <a:t>2253.4</a:t>
                      </a:r>
                      <a:endParaRPr lang="en-US" altLang="en-US" sz="12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宋体" panose="02010600030101010101" pitchFamily="2" charset="-122"/>
                          <a:ea typeface="宋体" panose="02010600030101010101" pitchFamily="2" charset="-122"/>
                          <a:cs typeface="NEU-BZ-S92" charset="0"/>
                        </a:rPr>
                        <a:t>914.51</a:t>
                      </a:r>
                      <a:endParaRPr lang="en-US" altLang="en-US" sz="12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宋体" panose="02010600030101010101" pitchFamily="2" charset="-122"/>
                          <a:ea typeface="宋体" panose="02010600030101010101" pitchFamily="2" charset="-122"/>
                          <a:cs typeface="NEU-BZ-S92" charset="0"/>
                        </a:rPr>
                        <a:t>1338.89</a:t>
                      </a:r>
                      <a:endParaRPr lang="en-US" altLang="en-US" sz="12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62585">
                <a:tc>
                  <a:txBody>
                    <a:bodyPr/>
                    <a:p>
                      <a:pPr indent="0" algn="ctr">
                        <a:buNone/>
                      </a:pPr>
                      <a:r>
                        <a:rPr lang="en-US" sz="1200" b="0">
                          <a:solidFill>
                            <a:srgbClr val="000000"/>
                          </a:solidFill>
                          <a:latin typeface="宋体" panose="02010600030101010101" pitchFamily="2" charset="-122"/>
                          <a:ea typeface="宋体" panose="02010600030101010101" pitchFamily="2" charset="-122"/>
                          <a:cs typeface="NEU-BZ-S92" charset="0"/>
                        </a:rPr>
                        <a:t>2015</a:t>
                      </a:r>
                      <a:endParaRPr lang="en-US" altLang="en-US" sz="12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宋体" panose="02010600030101010101" pitchFamily="2" charset="-122"/>
                          <a:ea typeface="宋体" panose="02010600030101010101" pitchFamily="2" charset="-122"/>
                          <a:cs typeface="NEU-BZ-S92" charset="0"/>
                        </a:rPr>
                        <a:t>16361.62</a:t>
                      </a:r>
                      <a:endParaRPr lang="en-US" altLang="en-US" sz="12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宋体" panose="02010600030101010101" pitchFamily="2" charset="-122"/>
                          <a:ea typeface="宋体" panose="02010600030101010101" pitchFamily="2" charset="-122"/>
                          <a:cs typeface="NEU-BZ-S92" charset="0"/>
                        </a:rPr>
                        <a:t>1576.39</a:t>
                      </a:r>
                      <a:endParaRPr lang="en-US" altLang="en-US" sz="12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宋体" panose="02010600030101010101" pitchFamily="2" charset="-122"/>
                          <a:ea typeface="宋体" panose="02010600030101010101" pitchFamily="2" charset="-122"/>
                          <a:cs typeface="NEU-BZ-S92" charset="0"/>
                        </a:rPr>
                        <a:t>14785.23</a:t>
                      </a:r>
                      <a:endParaRPr lang="en-US" altLang="en-US" sz="12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宋体" panose="02010600030101010101" pitchFamily="2" charset="-122"/>
                          <a:ea typeface="宋体" panose="02010600030101010101" pitchFamily="2" charset="-122"/>
                          <a:cs typeface="NEU-BZ-S92" charset="0"/>
                        </a:rPr>
                        <a:t>7090.12</a:t>
                      </a:r>
                      <a:endParaRPr lang="en-US" altLang="en-US" sz="12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宋体" panose="02010600030101010101" pitchFamily="2" charset="-122"/>
                          <a:ea typeface="宋体" panose="02010600030101010101" pitchFamily="2" charset="-122"/>
                          <a:cs typeface="NEU-BZ-S92" charset="0"/>
                        </a:rPr>
                        <a:t>2053.15</a:t>
                      </a:r>
                      <a:endParaRPr lang="en-US" altLang="en-US" sz="12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宋体" panose="02010600030101010101" pitchFamily="2" charset="-122"/>
                          <a:ea typeface="宋体" panose="02010600030101010101" pitchFamily="2" charset="-122"/>
                          <a:cs typeface="NEU-BZ-S92" charset="0"/>
                        </a:rPr>
                        <a:t>5036.97</a:t>
                      </a:r>
                      <a:endParaRPr lang="en-US" altLang="en-US" sz="12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61950">
                <a:tc>
                  <a:txBody>
                    <a:bodyPr/>
                    <a:p>
                      <a:pPr indent="0" algn="ctr">
                        <a:buNone/>
                      </a:pPr>
                      <a:r>
                        <a:rPr lang="en-US" sz="1200" b="0">
                          <a:solidFill>
                            <a:srgbClr val="000000"/>
                          </a:solidFill>
                          <a:latin typeface="宋体" panose="02010600030101010101" pitchFamily="2" charset="-122"/>
                          <a:ea typeface="宋体" panose="02010600030101010101" pitchFamily="2" charset="-122"/>
                          <a:cs typeface="NEU-BZ-S92" charset="0"/>
                        </a:rPr>
                        <a:t>2016</a:t>
                      </a:r>
                      <a:endParaRPr lang="en-US" altLang="en-US" sz="12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宋体" panose="02010600030101010101" pitchFamily="2" charset="-122"/>
                          <a:ea typeface="宋体" panose="02010600030101010101" pitchFamily="2" charset="-122"/>
                          <a:cs typeface="NEU-BZ-S92" charset="0"/>
                        </a:rPr>
                        <a:t>20297.39</a:t>
                      </a:r>
                      <a:endParaRPr lang="en-US" altLang="en-US" sz="12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宋体" panose="02010600030101010101" pitchFamily="2" charset="-122"/>
                          <a:ea typeface="宋体" panose="02010600030101010101" pitchFamily="2" charset="-122"/>
                          <a:cs typeface="NEU-BZ-S92" charset="0"/>
                        </a:rPr>
                        <a:t>1496.07</a:t>
                      </a:r>
                      <a:endParaRPr lang="en-US" altLang="en-US" sz="12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宋体" panose="02010600030101010101" pitchFamily="2" charset="-122"/>
                          <a:ea typeface="宋体" panose="02010600030101010101" pitchFamily="2" charset="-122"/>
                          <a:cs typeface="NEU-BZ-S92" charset="0"/>
                        </a:rPr>
                        <a:t>18801.32</a:t>
                      </a:r>
                      <a:endParaRPr lang="en-US" altLang="en-US" sz="12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宋体" panose="02010600030101010101" pitchFamily="2" charset="-122"/>
                          <a:ea typeface="宋体" panose="02010600030101010101" pitchFamily="2" charset="-122"/>
                          <a:cs typeface="NEU-BZ-S92" charset="0"/>
                        </a:rPr>
                        <a:t>1271.48</a:t>
                      </a:r>
                      <a:endParaRPr lang="en-US" altLang="en-US" sz="12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宋体" panose="02010600030101010101" pitchFamily="2" charset="-122"/>
                          <a:ea typeface="宋体" panose="02010600030101010101" pitchFamily="2" charset="-122"/>
                          <a:cs typeface="NEU-BZ-S92" charset="0"/>
                        </a:rPr>
                        <a:t>1091.46</a:t>
                      </a:r>
                      <a:endParaRPr lang="en-US" altLang="en-US" sz="12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solidFill>
                            <a:srgbClr val="000000"/>
                          </a:solidFill>
                          <a:latin typeface="宋体" panose="02010600030101010101" pitchFamily="2" charset="-122"/>
                          <a:ea typeface="宋体" panose="02010600030101010101" pitchFamily="2" charset="-122"/>
                          <a:cs typeface="NEU-BZ-S92" charset="0"/>
                        </a:rPr>
                        <a:t>180.02</a:t>
                      </a:r>
                      <a:endParaRPr lang="en-US" altLang="en-US" sz="12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61950">
                <a:tc>
                  <a:txBody>
                    <a:bodyPr/>
                    <a:p>
                      <a:pPr indent="0" algn="ctr">
                        <a:buNone/>
                      </a:pPr>
                      <a:r>
                        <a:rPr lang="en-US" sz="1200" b="0">
                          <a:solidFill>
                            <a:srgbClr val="000000"/>
                          </a:solidFill>
                          <a:latin typeface="宋体" panose="02010600030101010101" pitchFamily="2" charset="-122"/>
                          <a:ea typeface="宋体" panose="02010600030101010101" pitchFamily="2" charset="-122"/>
                          <a:cs typeface="NEU-BZ-S92" charset="0"/>
                        </a:rPr>
                        <a:t>2017</a:t>
                      </a:r>
                      <a:endParaRPr lang="en-US" altLang="en-US" sz="12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tc>
                <a:tc>
                  <a:txBody>
                    <a:bodyPr/>
                    <a:p>
                      <a:pPr indent="0" algn="ctr">
                        <a:buNone/>
                      </a:pPr>
                      <a:r>
                        <a:rPr lang="en-US" sz="1200" b="0">
                          <a:solidFill>
                            <a:srgbClr val="000000"/>
                          </a:solidFill>
                          <a:latin typeface="宋体" panose="02010600030101010101" pitchFamily="2" charset="-122"/>
                          <a:ea typeface="宋体" panose="02010600030101010101" pitchFamily="2" charset="-122"/>
                          <a:cs typeface="NEU-BZ-S92" charset="0"/>
                        </a:rPr>
                        <a:t>15534.98</a:t>
                      </a:r>
                      <a:endParaRPr lang="en-US" altLang="en-US" sz="12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tc>
                <a:tc>
                  <a:txBody>
                    <a:bodyPr/>
                    <a:p>
                      <a:pPr indent="0" algn="ctr">
                        <a:buNone/>
                      </a:pPr>
                      <a:r>
                        <a:rPr lang="en-US" sz="1200" b="0">
                          <a:solidFill>
                            <a:srgbClr val="000000"/>
                          </a:solidFill>
                          <a:latin typeface="宋体" panose="02010600030101010101" pitchFamily="2" charset="-122"/>
                          <a:ea typeface="宋体" panose="02010600030101010101" pitchFamily="2" charset="-122"/>
                          <a:cs typeface="NEU-BZ-S92" charset="0"/>
                        </a:rPr>
                        <a:t>2301.08</a:t>
                      </a:r>
                      <a:endParaRPr lang="en-US" altLang="en-US" sz="12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tc>
                <a:tc>
                  <a:txBody>
                    <a:bodyPr/>
                    <a:p>
                      <a:pPr indent="0" algn="ctr">
                        <a:buNone/>
                      </a:pPr>
                      <a:r>
                        <a:rPr lang="en-US" sz="1200" b="0">
                          <a:solidFill>
                            <a:srgbClr val="000000"/>
                          </a:solidFill>
                          <a:latin typeface="宋体" panose="02010600030101010101" pitchFamily="2" charset="-122"/>
                          <a:ea typeface="宋体" panose="02010600030101010101" pitchFamily="2" charset="-122"/>
                          <a:cs typeface="NEU-BZ-S92" charset="0"/>
                        </a:rPr>
                        <a:t>13233.9</a:t>
                      </a:r>
                      <a:endParaRPr lang="en-US" altLang="en-US" sz="12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tc>
                <a:tc>
                  <a:txBody>
                    <a:bodyPr/>
                    <a:p>
                      <a:pPr indent="0" algn="ctr">
                        <a:buNone/>
                      </a:pPr>
                      <a:r>
                        <a:rPr lang="en-US" sz="1200" b="0">
                          <a:solidFill>
                            <a:srgbClr val="000000"/>
                          </a:solidFill>
                          <a:latin typeface="宋体" panose="02010600030101010101" pitchFamily="2" charset="-122"/>
                          <a:ea typeface="宋体" panose="02010600030101010101" pitchFamily="2" charset="-122"/>
                          <a:cs typeface="NEU-BZ-S92" charset="0"/>
                        </a:rPr>
                        <a:t>1829.19</a:t>
                      </a:r>
                      <a:endParaRPr lang="en-US" altLang="en-US" sz="12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tc>
                <a:tc>
                  <a:txBody>
                    <a:bodyPr/>
                    <a:p>
                      <a:pPr indent="0" algn="ctr">
                        <a:buNone/>
                      </a:pPr>
                      <a:r>
                        <a:rPr lang="en-US" sz="1200" b="0">
                          <a:solidFill>
                            <a:srgbClr val="000000"/>
                          </a:solidFill>
                          <a:latin typeface="宋体" panose="02010600030101010101" pitchFamily="2" charset="-122"/>
                          <a:ea typeface="宋体" panose="02010600030101010101" pitchFamily="2" charset="-122"/>
                          <a:cs typeface="NEU-BZ-S92" charset="0"/>
                        </a:rPr>
                        <a:t>487.26</a:t>
                      </a:r>
                      <a:endParaRPr lang="en-US" altLang="en-US" sz="12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tc>
                <a:tc>
                  <a:txBody>
                    <a:bodyPr/>
                    <a:p>
                      <a:pPr indent="0" algn="ctr">
                        <a:buNone/>
                      </a:pPr>
                      <a:r>
                        <a:rPr lang="en-US" sz="1200" b="0">
                          <a:solidFill>
                            <a:srgbClr val="000000"/>
                          </a:solidFill>
                          <a:latin typeface="宋体" panose="02010600030101010101" pitchFamily="2" charset="-122"/>
                          <a:ea typeface="宋体" panose="02010600030101010101" pitchFamily="2" charset="-122"/>
                          <a:cs typeface="NEU-BZ-S92" charset="0"/>
                        </a:rPr>
                        <a:t>1341.93</a:t>
                      </a:r>
                      <a:endParaRPr lang="en-US" altLang="en-US" sz="12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tc>
              </a:tr>
              <a:tr h="361950">
                <a:tc>
                  <a:txBody>
                    <a:bodyPr/>
                    <a:p>
                      <a:pPr indent="0" algn="ctr">
                        <a:buNone/>
                      </a:pPr>
                      <a:r>
                        <a:rPr lang="en-US" sz="1200" b="0">
                          <a:solidFill>
                            <a:srgbClr val="000000"/>
                          </a:solidFill>
                          <a:latin typeface="宋体" panose="02010600030101010101" pitchFamily="2" charset="-122"/>
                          <a:ea typeface="宋体" panose="02010600030101010101" pitchFamily="2" charset="-122"/>
                          <a:cs typeface="NEU-BZ-S92" charset="0"/>
                        </a:rPr>
                        <a:t>2018</a:t>
                      </a:r>
                      <a:endParaRPr lang="en-US" altLang="en-US" sz="12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tc>
                <a:tc>
                  <a:txBody>
                    <a:bodyPr/>
                    <a:p>
                      <a:pPr indent="0" algn="ctr">
                        <a:buNone/>
                      </a:pPr>
                      <a:r>
                        <a:rPr lang="en-US" sz="1200" b="0">
                          <a:solidFill>
                            <a:srgbClr val="000000"/>
                          </a:solidFill>
                          <a:latin typeface="宋体" panose="02010600030101010101" pitchFamily="2" charset="-122"/>
                          <a:ea typeface="宋体" panose="02010600030101010101" pitchFamily="2" charset="-122"/>
                          <a:cs typeface="NEU-BZ-S92" charset="0"/>
                        </a:rPr>
                        <a:t>11377.88</a:t>
                      </a:r>
                      <a:endParaRPr lang="en-US" altLang="en-US" sz="12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tc>
                <a:tc>
                  <a:txBody>
                    <a:bodyPr/>
                    <a:p>
                      <a:pPr indent="0" algn="ctr">
                        <a:buNone/>
                      </a:pPr>
                      <a:r>
                        <a:rPr lang="en-US" sz="1200" b="0">
                          <a:solidFill>
                            <a:srgbClr val="000000"/>
                          </a:solidFill>
                          <a:latin typeface="宋体" panose="02010600030101010101" pitchFamily="2" charset="-122"/>
                          <a:ea typeface="宋体" panose="02010600030101010101" pitchFamily="2" charset="-122"/>
                          <a:cs typeface="NEU-BZ-S92" charset="0"/>
                        </a:rPr>
                        <a:t>1378.15</a:t>
                      </a:r>
                      <a:endParaRPr lang="en-US" altLang="en-US" sz="12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tc>
                <a:tc>
                  <a:txBody>
                    <a:bodyPr/>
                    <a:p>
                      <a:pPr indent="0" algn="ctr">
                        <a:buNone/>
                      </a:pPr>
                      <a:r>
                        <a:rPr lang="en-US" sz="1200" b="0">
                          <a:solidFill>
                            <a:srgbClr val="000000"/>
                          </a:solidFill>
                          <a:latin typeface="宋体" panose="02010600030101010101" pitchFamily="2" charset="-122"/>
                          <a:ea typeface="宋体" panose="02010600030101010101" pitchFamily="2" charset="-122"/>
                          <a:cs typeface="NEU-BZ-S92" charset="0"/>
                        </a:rPr>
                        <a:t>9999.73</a:t>
                      </a:r>
                      <a:endParaRPr lang="en-US" altLang="en-US" sz="12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tc>
                <a:tc>
                  <a:txBody>
                    <a:bodyPr/>
                    <a:p>
                      <a:pPr indent="0" algn="ctr">
                        <a:buNone/>
                      </a:pPr>
                      <a:r>
                        <a:rPr lang="en-US" sz="1200" b="0">
                          <a:solidFill>
                            <a:srgbClr val="000000"/>
                          </a:solidFill>
                          <a:latin typeface="宋体" panose="02010600030101010101" pitchFamily="2" charset="-122"/>
                          <a:ea typeface="宋体" panose="02010600030101010101" pitchFamily="2" charset="-122"/>
                          <a:cs typeface="NEU-BZ-S92" charset="0"/>
                        </a:rPr>
                        <a:t>1387.61</a:t>
                      </a:r>
                      <a:endParaRPr lang="en-US" altLang="en-US" sz="12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tc>
                <a:tc>
                  <a:txBody>
                    <a:bodyPr/>
                    <a:p>
                      <a:pPr indent="0" algn="ctr">
                        <a:buNone/>
                      </a:pPr>
                      <a:r>
                        <a:rPr lang="en-US" sz="1200" b="0">
                          <a:solidFill>
                            <a:srgbClr val="000000"/>
                          </a:solidFill>
                          <a:latin typeface="宋体" panose="02010600030101010101" pitchFamily="2" charset="-122"/>
                          <a:ea typeface="宋体" panose="02010600030101010101" pitchFamily="2" charset="-122"/>
                          <a:cs typeface="NEU-BZ-S92" charset="0"/>
                        </a:rPr>
                        <a:t>938.45</a:t>
                      </a:r>
                      <a:endParaRPr lang="en-US" altLang="en-US" sz="12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tc>
                <a:tc>
                  <a:txBody>
                    <a:bodyPr/>
                    <a:p>
                      <a:pPr indent="0" algn="ctr">
                        <a:buNone/>
                      </a:pPr>
                      <a:r>
                        <a:rPr lang="en-US" sz="1200" b="0">
                          <a:solidFill>
                            <a:srgbClr val="000000"/>
                          </a:solidFill>
                          <a:latin typeface="宋体" panose="02010600030101010101" pitchFamily="2" charset="-122"/>
                          <a:ea typeface="宋体" panose="02010600030101010101" pitchFamily="2" charset="-122"/>
                          <a:cs typeface="NEU-BZ-S92" charset="0"/>
                        </a:rPr>
                        <a:t>449.16</a:t>
                      </a:r>
                      <a:endParaRPr lang="en-US" altLang="en-US" sz="12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tc>
              </a:tr>
            </a:tbl>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61" name="AutoShape 4">
            <a:hlinkClick r:id="rId1" action="ppaction://hlinksldjump"/>
          </p:cNvPr>
          <p:cNvSpPr/>
          <p:nvPr/>
        </p:nvSpPr>
        <p:spPr>
          <a:xfrm>
            <a:off x="8677275" y="6453188"/>
            <a:ext cx="358775" cy="360362"/>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
        <p:nvSpPr>
          <p:cNvPr id="40962" name="Rectangle 1"/>
          <p:cNvSpPr/>
          <p:nvPr/>
        </p:nvSpPr>
        <p:spPr>
          <a:xfrm>
            <a:off x="2792254" y="1262380"/>
            <a:ext cx="3875405" cy="27559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algn="ctr">
              <a:spcBef>
                <a:spcPct val="0"/>
              </a:spcBef>
              <a:buClrTx/>
              <a:buSzTx/>
              <a:buFont typeface="Arial" panose="020B0604020202020204" pitchFamily="34" charset="0"/>
              <a:buNone/>
            </a:pPr>
            <a:r>
              <a:rPr lang="zh-CN" altLang="en-US" sz="1200" b="1">
                <a:solidFill>
                  <a:srgbClr val="000000"/>
                </a:solidFill>
                <a:latin typeface="Times New Roman" panose="02020603050405020304" pitchFamily="18" charset="0"/>
                <a:cs typeface="Arial" panose="020B0604020202020204" pitchFamily="34" charset="0"/>
              </a:rPr>
              <a:t>表</a:t>
            </a:r>
            <a:r>
              <a:rPr lang="en-US" altLang="zh-CN" sz="1200" b="1">
                <a:solidFill>
                  <a:srgbClr val="000000"/>
                </a:solidFill>
                <a:latin typeface="Times New Roman" panose="02020603050405020304" pitchFamily="18" charset="0"/>
                <a:cs typeface="Arial" panose="020B0604020202020204" pitchFamily="34" charset="0"/>
              </a:rPr>
              <a:t>7-4              </a:t>
            </a:r>
            <a:r>
              <a:rPr sz="1200" b="1">
                <a:latin typeface="Times New Roman" panose="02020603050405020304" pitchFamily="18" charset="0"/>
                <a:cs typeface="Arial" panose="020B0604020202020204" pitchFamily="34" charset="0"/>
              </a:rPr>
              <a:t>2009-2017年我国股票市场发行情况统计表</a:t>
            </a:r>
            <a:endParaRPr sz="1200" b="1">
              <a:latin typeface="Times New Roman" panose="02020603050405020304" pitchFamily="18" charset="0"/>
              <a:cs typeface="Arial" panose="020B0604020202020204" pitchFamily="34" charset="0"/>
            </a:endParaRPr>
          </a:p>
        </p:txBody>
      </p:sp>
      <p:graphicFrame>
        <p:nvGraphicFramePr>
          <p:cNvPr id="3" name="表格 2"/>
          <p:cNvGraphicFramePr/>
          <p:nvPr>
            <p:custDataLst>
              <p:tags r:id="rId2"/>
            </p:custDataLst>
          </p:nvPr>
        </p:nvGraphicFramePr>
        <p:xfrm>
          <a:off x="1031240" y="1744345"/>
          <a:ext cx="7645400" cy="4382770"/>
        </p:xfrm>
        <a:graphic>
          <a:graphicData uri="http://schemas.openxmlformats.org/drawingml/2006/table">
            <a:tbl>
              <a:tblPr firstRow="1" bandRow="1">
                <a:tableStyleId>{5940675A-B579-460E-94D1-54222C63F5DA}</a:tableStyleId>
              </a:tblPr>
              <a:tblGrid>
                <a:gridCol w="845820"/>
                <a:gridCol w="718820"/>
                <a:gridCol w="572770"/>
                <a:gridCol w="575945"/>
                <a:gridCol w="575310"/>
                <a:gridCol w="575945"/>
                <a:gridCol w="574040"/>
                <a:gridCol w="630555"/>
                <a:gridCol w="629285"/>
                <a:gridCol w="630555"/>
                <a:gridCol w="629285"/>
                <a:gridCol w="687070"/>
              </a:tblGrid>
              <a:tr h="626110">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NEU-BZ-S92" charset="0"/>
                        </a:rPr>
                        <a:t>年</a:t>
                      </a:r>
                      <a:r>
                        <a:rPr lang="en-US" sz="1400" b="0">
                          <a:solidFill>
                            <a:srgbClr val="000000"/>
                          </a:solidFill>
                          <a:latin typeface="宋体" panose="02010600030101010101" pitchFamily="2" charset="-122"/>
                          <a:ea typeface="宋体" panose="02010600030101010101" pitchFamily="2" charset="-122"/>
                          <a:cs typeface="Times New Roman" panose="02020603050405020304" pitchFamily="18" charset="0"/>
                        </a:rPr>
                        <a:t>　份</a:t>
                      </a:r>
                      <a:endParaRPr lang="en-US" altLang="en-US" sz="14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NEU-BZ-S92" charset="0"/>
                        </a:rPr>
                        <a:t>2009</a:t>
                      </a:r>
                      <a:endParaRPr lang="en-US" altLang="en-US" sz="14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NEU-BZ-S92" charset="0"/>
                        </a:rPr>
                        <a:t>2010</a:t>
                      </a:r>
                      <a:endParaRPr lang="en-US" altLang="en-US" sz="14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NEU-BZ-S92" charset="0"/>
                        </a:rPr>
                        <a:t>2011</a:t>
                      </a:r>
                      <a:endParaRPr lang="en-US" altLang="en-US" sz="14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NEU-BZ-S92" charset="0"/>
                        </a:rPr>
                        <a:t>2012</a:t>
                      </a:r>
                      <a:endParaRPr lang="en-US" altLang="en-US" sz="14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NEU-BZ-S92" charset="0"/>
                        </a:rPr>
                        <a:t>2013</a:t>
                      </a:r>
                      <a:endParaRPr lang="en-US" altLang="en-US" sz="14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NEU-BZ-S92" charset="0"/>
                        </a:rPr>
                        <a:t>2014</a:t>
                      </a:r>
                      <a:endParaRPr lang="en-US" altLang="en-US" sz="14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NEU-BZ-S92" charset="0"/>
                        </a:rPr>
                        <a:t>2015</a:t>
                      </a:r>
                      <a:endParaRPr lang="en-US" altLang="en-US" sz="14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NEU-BZ-S92" charset="0"/>
                        </a:rPr>
                        <a:t>2016</a:t>
                      </a:r>
                      <a:endParaRPr lang="en-US" altLang="en-US" sz="14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NEU-BZ-S92" charset="0"/>
                        </a:rPr>
                        <a:t>2017</a:t>
                      </a:r>
                      <a:endParaRPr lang="en-US" altLang="en-US" sz="14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NEU-BZ-S92" charset="0"/>
                        </a:rPr>
                        <a:t>2018</a:t>
                      </a:r>
                      <a:endParaRPr lang="en-US" altLang="en-US" sz="14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NEU-BZ-S92" charset="0"/>
                        </a:rPr>
                        <a:t>合　计</a:t>
                      </a:r>
                      <a:endParaRPr lang="en-US" altLang="en-US" sz="14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626110">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股票发行量(亿股)</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7620" marR="7620" marT="762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NEU-BZ-S92" charset="0"/>
                        </a:rPr>
                        <a:t>400.05 </a:t>
                      </a:r>
                      <a:endParaRPr lang="en-US" altLang="en-US" sz="14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NEU-BZ-S92" charset="0"/>
                        </a:rPr>
                        <a:t>920.99 </a:t>
                      </a:r>
                      <a:endParaRPr lang="en-US" altLang="en-US" sz="14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NEU-BZ-S92" charset="0"/>
                        </a:rPr>
                        <a:t>272.36 </a:t>
                      </a:r>
                      <a:endParaRPr lang="en-US" altLang="en-US" sz="14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NEU-BZ-S92" charset="0"/>
                        </a:rPr>
                        <a:t>299.81 </a:t>
                      </a:r>
                      <a:endParaRPr lang="en-US" altLang="en-US" sz="14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NEU-BZ-S92" charset="0"/>
                        </a:rPr>
                        <a:t>259.92 </a:t>
                      </a:r>
                      <a:endParaRPr lang="en-US" altLang="en-US" sz="14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NEU-BZ-S92" charset="0"/>
                        </a:rPr>
                        <a:t>358.50 </a:t>
                      </a:r>
                      <a:endParaRPr lang="en-US" altLang="en-US" sz="14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NEU-BZ-S92" charset="0"/>
                        </a:rPr>
                        <a:t>595.67 </a:t>
                      </a:r>
                      <a:endParaRPr lang="en-US" altLang="en-US" sz="14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NEU-BZ-S92" charset="0"/>
                        </a:rPr>
                        <a:t>137.47 </a:t>
                      </a:r>
                      <a:endParaRPr lang="en-US" altLang="en-US" sz="14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NEU-BZ-S92" charset="0"/>
                        </a:rPr>
                        <a:t>402.38 </a:t>
                      </a:r>
                      <a:endParaRPr lang="en-US" altLang="en-US" sz="14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NEU-BZ-S92" charset="0"/>
                        </a:rPr>
                        <a:t>781.87 </a:t>
                      </a:r>
                      <a:endParaRPr lang="en-US" altLang="en-US" sz="14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NEU-BZ-S92" charset="0"/>
                        </a:rPr>
                        <a:t>4429.02</a:t>
                      </a:r>
                      <a:endParaRPr lang="en-US" altLang="en-US" sz="14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626110">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A股 (只数)</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7620" marR="7620" marT="762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NEU-BZ-S92" charset="0"/>
                        </a:rPr>
                        <a:t>1602.00 </a:t>
                      </a:r>
                      <a:endParaRPr lang="en-US" altLang="en-US" sz="14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NEU-BZ-S92" charset="0"/>
                        </a:rPr>
                        <a:t>2041.00 </a:t>
                      </a:r>
                      <a:endParaRPr lang="en-US" altLang="en-US" sz="14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NEU-BZ-S92" charset="0"/>
                        </a:rPr>
                        <a:t>2320.00 </a:t>
                      </a:r>
                      <a:endParaRPr lang="en-US" altLang="en-US" sz="14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NEU-BZ-S92" charset="0"/>
                        </a:rPr>
                        <a:t>2472.00 </a:t>
                      </a:r>
                      <a:endParaRPr lang="en-US" altLang="en-US" sz="14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NEU-BZ-S92" charset="0"/>
                        </a:rPr>
                        <a:t>2468.00 </a:t>
                      </a:r>
                      <a:endParaRPr lang="en-US" altLang="en-US" sz="14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NEU-BZ-S92" charset="0"/>
                        </a:rPr>
                        <a:t>2592.00 </a:t>
                      </a:r>
                      <a:endParaRPr lang="en-US" altLang="en-US" sz="14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NEU-BZ-S92" charset="0"/>
                        </a:rPr>
                        <a:t>2808.00 </a:t>
                      </a:r>
                      <a:endParaRPr lang="en-US" altLang="en-US" sz="14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NEU-BZ-S92" charset="0"/>
                        </a:rPr>
                        <a:t>3034.00 </a:t>
                      </a:r>
                      <a:endParaRPr lang="en-US" altLang="en-US" sz="14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NEU-BZ-S92" charset="0"/>
                        </a:rPr>
                        <a:t>3467.00 </a:t>
                      </a:r>
                      <a:endParaRPr lang="en-US" altLang="en-US" sz="14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NEU-BZ-S92" charset="0"/>
                        </a:rPr>
                        <a:t>3567.00 </a:t>
                      </a:r>
                      <a:endParaRPr lang="en-US" altLang="en-US" sz="14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NEU-BZ-S92" charset="0"/>
                        </a:rPr>
                        <a:t>26371.00 </a:t>
                      </a:r>
                      <a:endParaRPr lang="en-US" altLang="en-US" sz="14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626110">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　B股 (只数)</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7620" marR="7620" marT="762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NEU-BZ-S92" charset="0"/>
                        </a:rPr>
                        <a:t>108.00 </a:t>
                      </a:r>
                      <a:endParaRPr lang="en-US" altLang="en-US" sz="14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NEU-BZ-S92" charset="0"/>
                        </a:rPr>
                        <a:t>108.00 </a:t>
                      </a:r>
                      <a:endParaRPr lang="en-US" altLang="en-US" sz="14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NEU-BZ-S92" charset="0"/>
                        </a:rPr>
                        <a:t>108.00 </a:t>
                      </a:r>
                      <a:endParaRPr lang="en-US" altLang="en-US" sz="14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NEU-BZ-S92" charset="0"/>
                        </a:rPr>
                        <a:t>107.00 </a:t>
                      </a:r>
                      <a:endParaRPr lang="en-US" altLang="en-US" sz="14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NEU-BZ-S92" charset="0"/>
                        </a:rPr>
                        <a:t>106.00 </a:t>
                      </a:r>
                      <a:endParaRPr lang="en-US" altLang="en-US" sz="14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NEU-BZ-S92" charset="0"/>
                        </a:rPr>
                        <a:t>104.00 </a:t>
                      </a:r>
                      <a:endParaRPr lang="en-US" altLang="en-US" sz="14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NEU-BZ-S92" charset="0"/>
                        </a:rPr>
                        <a:t>101.00 </a:t>
                      </a:r>
                      <a:endParaRPr lang="en-US" altLang="en-US" sz="14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NEU-BZ-S92" charset="0"/>
                        </a:rPr>
                        <a:t>100.00 </a:t>
                      </a:r>
                      <a:endParaRPr lang="en-US" altLang="en-US" sz="14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NEU-BZ-S92" charset="0"/>
                        </a:rPr>
                        <a:t>100.00 </a:t>
                      </a:r>
                      <a:endParaRPr lang="en-US" altLang="en-US" sz="14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NEU-BZ-S92" charset="0"/>
                        </a:rPr>
                        <a:t>99.00 </a:t>
                      </a:r>
                      <a:endParaRPr lang="en-US" altLang="en-US" sz="14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NEU-BZ-S92" charset="0"/>
                        </a:rPr>
                        <a:t>1041.00 </a:t>
                      </a:r>
                      <a:endParaRPr lang="en-US" altLang="en-US" sz="14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626110">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　H股(亿股)</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7620" marR="7620" marT="762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NEU-BZ-S92" charset="0"/>
                        </a:rPr>
                        <a:t>155.58</a:t>
                      </a:r>
                      <a:endParaRPr lang="en-US" altLang="en-US" sz="14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NEU-BZ-S92" charset="0"/>
                        </a:rPr>
                        <a:t>367.04</a:t>
                      </a:r>
                      <a:endParaRPr lang="en-US" altLang="en-US" sz="14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NEU-BZ-S92" charset="0"/>
                        </a:rPr>
                        <a:t>108.37</a:t>
                      </a:r>
                      <a:endParaRPr lang="en-US" altLang="en-US" sz="14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NEU-BZ-S92" charset="0"/>
                        </a:rPr>
                        <a:t>220.95</a:t>
                      </a:r>
                      <a:endParaRPr lang="en-US" altLang="en-US" sz="14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NEU-BZ-S92" charset="0"/>
                        </a:rPr>
                        <a:t>259.92</a:t>
                      </a:r>
                      <a:endParaRPr lang="en-US" altLang="en-US" sz="14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NEU-BZ-S92" charset="0"/>
                        </a:rPr>
                        <a:t>288.4</a:t>
                      </a:r>
                      <a:endParaRPr lang="en-US" altLang="en-US" sz="14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NEU-BZ-S92" charset="0"/>
                        </a:rPr>
                        <a:t>444.15</a:t>
                      </a:r>
                      <a:endParaRPr lang="en-US" altLang="en-US" sz="14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NEU-BZ-S92" charset="0"/>
                        </a:rPr>
                        <a:t>-</a:t>
                      </a:r>
                      <a:endParaRPr lang="en-US" altLang="en-US" sz="14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NEU-BZ-S92" charset="0"/>
                        </a:rPr>
                        <a:t>178.18</a:t>
                      </a:r>
                      <a:endParaRPr lang="en-US" altLang="en-US" sz="14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NEU-BZ-S92" charset="0"/>
                        </a:rPr>
                        <a:t>652.67</a:t>
                      </a:r>
                      <a:endParaRPr lang="en-US" altLang="en-US" sz="14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NEU-BZ-S92" charset="0"/>
                        </a:rPr>
                        <a:t>2675.26</a:t>
                      </a:r>
                      <a:endParaRPr lang="en-US" altLang="en-US" sz="14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626110">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股票筹资额(亿元)</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7620" marR="7620" marT="762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NEU-BZ-S92" charset="0"/>
                        </a:rPr>
                        <a:t>4834.34 </a:t>
                      </a:r>
                      <a:endParaRPr lang="en-US" altLang="en-US" sz="14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NEU-BZ-S92" charset="0"/>
                        </a:rPr>
                        <a:t>9799.80 </a:t>
                      </a:r>
                      <a:endParaRPr lang="en-US" altLang="en-US" sz="14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NEU-BZ-S92" charset="0"/>
                        </a:rPr>
                        <a:t>7154.43 </a:t>
                      </a:r>
                      <a:endParaRPr lang="en-US" altLang="en-US" sz="14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NEU-BZ-S92" charset="0"/>
                        </a:rPr>
                        <a:t>4542.40 </a:t>
                      </a:r>
                      <a:endParaRPr lang="en-US" altLang="en-US" sz="14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NEU-BZ-S92" charset="0"/>
                        </a:rPr>
                        <a:t>4131.46 </a:t>
                      </a:r>
                      <a:endParaRPr lang="en-US" altLang="en-US" sz="14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NEU-BZ-S92" charset="0"/>
                        </a:rPr>
                        <a:t>8498.26 </a:t>
                      </a:r>
                      <a:endParaRPr lang="en-US" altLang="en-US" sz="14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NEU-BZ-S92" charset="0"/>
                        </a:rPr>
                        <a:t>16361.62 </a:t>
                      </a:r>
                      <a:endParaRPr lang="en-US" altLang="en-US" sz="14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NEU-BZ-S92" charset="0"/>
                        </a:rPr>
                        <a:t>20297.39 </a:t>
                      </a:r>
                      <a:endParaRPr lang="en-US" altLang="en-US" sz="14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NEU-BZ-S92" charset="0"/>
                        </a:rPr>
                        <a:t>15534.98 </a:t>
                      </a:r>
                      <a:endParaRPr lang="en-US" altLang="en-US" sz="14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NEU-BZ-S92" charset="0"/>
                        </a:rPr>
                        <a:t>11377.88 </a:t>
                      </a:r>
                      <a:endParaRPr lang="en-US" altLang="en-US" sz="14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NEU-BZ-S92" charset="0"/>
                        </a:rPr>
                        <a:t>102532.56</a:t>
                      </a:r>
                      <a:endParaRPr lang="en-US" altLang="en-US" sz="14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626110">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H股</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7620" marR="7620" marT="762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NEU-BZ-S92" charset="0"/>
                        </a:rPr>
                        <a:t>1067.66 </a:t>
                      </a:r>
                      <a:endParaRPr lang="en-US" altLang="en-US" sz="14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NEU-BZ-S92" charset="0"/>
                        </a:rPr>
                        <a:t>2343.11 </a:t>
                      </a:r>
                      <a:endParaRPr lang="en-US" altLang="en-US" sz="14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NEU-BZ-S92" charset="0"/>
                        </a:rPr>
                        <a:t>732.41 </a:t>
                      </a:r>
                      <a:endParaRPr lang="en-US" altLang="en-US" sz="14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NEU-BZ-S92" charset="0"/>
                        </a:rPr>
                        <a:t>997.83 </a:t>
                      </a:r>
                      <a:endParaRPr lang="en-US" altLang="en-US" sz="14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NEU-BZ-S92" charset="0"/>
                        </a:rPr>
                        <a:t>1060.24 </a:t>
                      </a:r>
                      <a:endParaRPr lang="en-US" altLang="en-US" sz="14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NEU-BZ-S92" charset="0"/>
                        </a:rPr>
                        <a:t>2253.40 </a:t>
                      </a:r>
                      <a:endParaRPr lang="en-US" altLang="en-US" sz="14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NEU-BZ-S92" charset="0"/>
                        </a:rPr>
                        <a:t>7090.12 </a:t>
                      </a:r>
                      <a:endParaRPr lang="en-US" altLang="en-US" sz="14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NEU-BZ-S92" charset="0"/>
                        </a:rPr>
                        <a:t>1271.48 </a:t>
                      </a:r>
                      <a:endParaRPr lang="en-US" altLang="en-US" sz="14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NEU-BZ-S92" charset="0"/>
                        </a:rPr>
                        <a:t>1829.19 </a:t>
                      </a:r>
                      <a:endParaRPr lang="en-US" altLang="en-US" sz="14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NEU-BZ-S92" charset="0"/>
                        </a:rPr>
                        <a:t>1387.61 </a:t>
                      </a:r>
                      <a:endParaRPr lang="en-US" altLang="en-US" sz="14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400" b="0">
                          <a:solidFill>
                            <a:srgbClr val="000000"/>
                          </a:solidFill>
                          <a:latin typeface="宋体" panose="02010600030101010101" pitchFamily="2" charset="-122"/>
                          <a:ea typeface="宋体" panose="02010600030101010101" pitchFamily="2" charset="-122"/>
                          <a:cs typeface="NEU-BZ-S92" charset="0"/>
                        </a:rPr>
                        <a:t>20033.05 </a:t>
                      </a:r>
                      <a:endParaRPr lang="en-US" altLang="en-US" sz="1400" b="0">
                        <a:solidFill>
                          <a:srgbClr val="000000"/>
                        </a:solidFill>
                        <a:latin typeface="宋体" panose="02010600030101010101" pitchFamily="2" charset="-122"/>
                        <a:ea typeface="宋体" panose="02010600030101010101" pitchFamily="2" charset="-122"/>
                        <a:cs typeface="NEU-BZ-S92" charset="0"/>
                      </a:endParaRPr>
                    </a:p>
                  </a:txBody>
                  <a:tcPr marL="7620" marR="7620" marT="762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bl>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1985" name="AutoShape 4">
            <a:hlinkClick r:id="rId1" action="ppaction://hlinksldjump"/>
          </p:cNvPr>
          <p:cNvSpPr/>
          <p:nvPr/>
        </p:nvSpPr>
        <p:spPr>
          <a:xfrm>
            <a:off x="8677275" y="6453188"/>
            <a:ext cx="358775" cy="360362"/>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
        <p:nvSpPr>
          <p:cNvPr id="41986" name="Rectangle 1"/>
          <p:cNvSpPr/>
          <p:nvPr/>
        </p:nvSpPr>
        <p:spPr>
          <a:xfrm>
            <a:off x="911225" y="1015048"/>
            <a:ext cx="7312025" cy="306705"/>
          </a:xfrm>
          <a:prstGeom prst="rect">
            <a:avLst/>
          </a:prstGeom>
          <a:noFill/>
          <a:ln w="9525">
            <a:noFill/>
          </a:ln>
        </p:spPr>
        <p:txBody>
          <a:bodyPr anchor="ct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r>
              <a:rPr lang="en-US" altLang="zh-CN" sz="1400" b="1">
                <a:solidFill>
                  <a:srgbClr val="FF0000"/>
                </a:solidFill>
              </a:rPr>
              <a:t>表7-</a:t>
            </a:r>
            <a:r>
              <a:rPr lang="en-US" altLang="en-US" sz="1400" b="1">
                <a:solidFill>
                  <a:srgbClr val="FF0000"/>
                </a:solidFill>
              </a:rPr>
              <a:t>5</a:t>
            </a:r>
            <a:r>
              <a:rPr lang="en-US" altLang="zh-CN" sz="1400" b="1">
                <a:solidFill>
                  <a:srgbClr val="FF0000"/>
                </a:solidFill>
              </a:rPr>
              <a:t>          </a:t>
            </a:r>
            <a:r>
              <a:rPr altLang="zh-CN" sz="1400" b="1"/>
              <a:t>2005-2019年我国沪市股本结构情况统计表单位:百万股</a:t>
            </a:r>
            <a:endParaRPr altLang="zh-CN" sz="1400" b="1"/>
          </a:p>
        </p:txBody>
      </p:sp>
      <p:pic>
        <p:nvPicPr>
          <p:cNvPr id="3" name="图片 2"/>
          <p:cNvPicPr>
            <a:picLocks noChangeAspect="1"/>
          </p:cNvPicPr>
          <p:nvPr/>
        </p:nvPicPr>
        <p:blipFill>
          <a:blip r:embed="rId2"/>
          <a:stretch>
            <a:fillRect/>
          </a:stretch>
        </p:blipFill>
        <p:spPr>
          <a:xfrm>
            <a:off x="1048385" y="2179320"/>
            <a:ext cx="9283065" cy="3962400"/>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009" name="Rectangle 2"/>
          <p:cNvSpPr/>
          <p:nvPr>
            <p:ph type="title"/>
          </p:nvPr>
        </p:nvSpPr>
        <p:spPr/>
        <p:txBody>
          <a:bodyPr vert="horz" wrap="square" lIns="91440" tIns="45720" rIns="91440" bIns="45720" anchor="b"/>
          <a:p>
            <a:r>
              <a:rPr lang="zh-CN" altLang="zh-CN"/>
              <a:t>三、股票的流通市场统计</a:t>
            </a:r>
            <a:endParaRPr lang="zh-CN" altLang="zh-CN"/>
          </a:p>
        </p:txBody>
      </p:sp>
      <p:sp>
        <p:nvSpPr>
          <p:cNvPr id="43010" name="Rectangle 3"/>
          <p:cNvSpPr/>
          <p:nvPr>
            <p:ph idx="1"/>
          </p:nvPr>
        </p:nvSpPr>
        <p:spPr/>
        <p:txBody>
          <a:bodyPr vert="horz" wrap="square" lIns="91440" tIns="45720" rIns="91440" bIns="45720" anchor="t"/>
          <a:p>
            <a:r>
              <a:rPr lang="zh-CN" altLang="zh-CN"/>
              <a:t>（一）股票流通市场的基本组织形式</a:t>
            </a:r>
            <a:endParaRPr lang="zh-CN" altLang="zh-CN"/>
          </a:p>
          <a:p>
            <a:r>
              <a:rPr lang="zh-CN" altLang="zh-CN"/>
              <a:t>（二）股票流通市场的交易方式</a:t>
            </a:r>
            <a:endParaRPr lang="en-US" altLang="zh-CN"/>
          </a:p>
          <a:p>
            <a:r>
              <a:rPr lang="zh-CN" altLang="zh-CN"/>
              <a:t>（三）股票交易统计指标</a:t>
            </a:r>
            <a:endParaRPr lang="zh-CN" altLang="zh-CN"/>
          </a:p>
        </p:txBody>
      </p:sp>
      <p:sp>
        <p:nvSpPr>
          <p:cNvPr id="43011"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5" name="Rectangle 2"/>
          <p:cNvSpPr/>
          <p:nvPr>
            <p:ph type="title"/>
          </p:nvPr>
        </p:nvSpPr>
        <p:spPr/>
        <p:txBody>
          <a:bodyPr vert="horz" wrap="square" lIns="91440" tIns="45720" rIns="91440" bIns="45720" anchor="b"/>
          <a:p>
            <a:r>
              <a:rPr lang="en-US" altLang="zh-CN" sz="4000" b="1"/>
              <a:t>           </a:t>
            </a:r>
            <a:r>
              <a:rPr lang="zh-CN" altLang="zh-CN" sz="4000" b="1"/>
              <a:t>本章学习目标</a:t>
            </a:r>
            <a:endParaRPr lang="zh-CN" altLang="zh-CN" sz="4000" b="1"/>
          </a:p>
        </p:txBody>
      </p:sp>
      <p:sp>
        <p:nvSpPr>
          <p:cNvPr id="16386" name="Rectangle 3"/>
          <p:cNvSpPr/>
          <p:nvPr>
            <p:ph idx="1"/>
          </p:nvPr>
        </p:nvSpPr>
        <p:spPr>
          <a:xfrm>
            <a:off x="1403350" y="1773238"/>
            <a:ext cx="7200900" cy="4608512"/>
          </a:xfrm>
        </p:spPr>
        <p:txBody>
          <a:bodyPr vert="horz" wrap="square" lIns="91440" tIns="45720" rIns="91440" bIns="45720" anchor="t"/>
          <a:p>
            <a:pPr marL="552450" indent="-552450" eaLnBrk="1" hangingPunct="1">
              <a:buNone/>
            </a:pPr>
            <a:r>
              <a:rPr lang="en-US" altLang="zh-CN" sz="2000"/>
              <a:t>      </a:t>
            </a:r>
            <a:endParaRPr lang="en-US" altLang="zh-CN" sz="2000"/>
          </a:p>
          <a:p>
            <a:pPr marL="552450" indent="-552450" eaLnBrk="1" hangingPunct="1">
              <a:buNone/>
            </a:pPr>
            <a:endParaRPr lang="en-US" altLang="zh-CN" sz="2000"/>
          </a:p>
          <a:p>
            <a:pPr marL="552450" indent="-552450" eaLnBrk="1" hangingPunct="1">
              <a:buNone/>
            </a:pPr>
            <a:r>
              <a:rPr lang="en-US" altLang="zh-CN" sz="2000"/>
              <a:t>            </a:t>
            </a:r>
            <a:r>
              <a:rPr lang="zh-CN" altLang="zh-CN" sz="2000"/>
              <a:t>通过本章的学习，掌握股票、债券等有价证券的基本概念及分类。了解市场上有价证券之间的联系与区别。结合现实能掌握证券期货市场的基本主体、客体以及组织结构等。同时学习证券公司等证券期货市场中介机构对证券期货市场发展的功能作用，并了解其发展的趋势。</a:t>
            </a:r>
            <a:endParaRPr lang="zh-CN" altLang="zh-CN" sz="2000"/>
          </a:p>
          <a:p>
            <a:pPr marL="552450" indent="-552450" eaLnBrk="1" hangingPunct="1">
              <a:buNone/>
            </a:pPr>
            <a:endParaRPr lang="zh-CN" altLang="en-US" sz="1900" b="1">
              <a:latin typeface="宋体" panose="02010600030101010101" pitchFamily="2" charset="-122"/>
            </a:endParaRPr>
          </a:p>
        </p:txBody>
      </p:sp>
      <p:sp>
        <p:nvSpPr>
          <p:cNvPr id="16387"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4033" name="Rectangle 2"/>
          <p:cNvSpPr/>
          <p:nvPr>
            <p:ph type="title"/>
          </p:nvPr>
        </p:nvSpPr>
        <p:spPr/>
        <p:txBody>
          <a:bodyPr vert="horz" wrap="square" lIns="91440" tIns="45720" rIns="91440" bIns="45720" anchor="b"/>
          <a:p>
            <a:endParaRPr lang="zh-CN" altLang="zh-CN" sz="2900"/>
          </a:p>
        </p:txBody>
      </p:sp>
      <p:sp>
        <p:nvSpPr>
          <p:cNvPr id="44034" name="Rectangle 3"/>
          <p:cNvSpPr/>
          <p:nvPr>
            <p:ph idx="1"/>
          </p:nvPr>
        </p:nvSpPr>
        <p:spPr>
          <a:xfrm>
            <a:off x="1331913" y="1827213"/>
            <a:ext cx="7351712" cy="4481512"/>
          </a:xfrm>
        </p:spPr>
        <p:txBody>
          <a:bodyPr vert="horz" wrap="square" lIns="91440" tIns="45720" rIns="91440" bIns="45720" anchor="t"/>
          <a:p>
            <a:r>
              <a:rPr lang="zh-CN" altLang="zh-CN" sz="2400"/>
              <a:t>（一）股票流通市场的基本组织形式</a:t>
            </a:r>
            <a:endParaRPr lang="en-US" altLang="zh-CN" sz="2400"/>
          </a:p>
          <a:p>
            <a:pPr lvl="1"/>
            <a:r>
              <a:rPr lang="en-US" altLang="zh-CN" sz="2000"/>
              <a:t>1</a:t>
            </a:r>
            <a:r>
              <a:rPr lang="zh-CN" altLang="zh-CN" sz="2000"/>
              <a:t>．场内交易（</a:t>
            </a:r>
            <a:r>
              <a:rPr lang="en-US" altLang="zh-CN" sz="2000"/>
              <a:t>transaction on exchange</a:t>
            </a:r>
            <a:r>
              <a:rPr lang="zh-CN" altLang="zh-CN" sz="2000"/>
              <a:t>）市场</a:t>
            </a:r>
            <a:endParaRPr lang="en-US" altLang="zh-CN" sz="2000"/>
          </a:p>
          <a:p>
            <a:pPr lvl="1">
              <a:buNone/>
            </a:pPr>
            <a:r>
              <a:rPr lang="en-US" altLang="zh-CN" sz="2000"/>
              <a:t>   2</a:t>
            </a:r>
            <a:r>
              <a:rPr lang="zh-CN" altLang="zh-CN" sz="2000"/>
              <a:t>．场外交易</a:t>
            </a:r>
            <a:r>
              <a:rPr lang="en-US" altLang="zh-CN" sz="2000"/>
              <a:t>(curb exchange ,outside dealing)</a:t>
            </a:r>
            <a:r>
              <a:rPr lang="zh-CN" altLang="zh-CN" sz="2000"/>
              <a:t>市场</a:t>
            </a:r>
            <a:endParaRPr lang="en-US" altLang="zh-CN" sz="2000"/>
          </a:p>
          <a:p>
            <a:r>
              <a:rPr lang="zh-CN" altLang="zh-CN" sz="2400"/>
              <a:t>（二）股票流通市场的交易方式</a:t>
            </a:r>
            <a:endParaRPr lang="en-US" altLang="zh-CN" sz="2400"/>
          </a:p>
          <a:p>
            <a:pPr lvl="1"/>
            <a:r>
              <a:rPr lang="en-US" altLang="zh-CN" sz="2000"/>
              <a:t>1.</a:t>
            </a:r>
            <a:r>
              <a:rPr lang="zh-CN" altLang="zh-CN" sz="2000"/>
              <a:t>根据买卖双方决定价格的方式分为竞价交易和议价交易</a:t>
            </a:r>
            <a:endParaRPr lang="zh-CN" altLang="zh-CN" sz="2000"/>
          </a:p>
          <a:p>
            <a:pPr lvl="1"/>
            <a:r>
              <a:rPr lang="zh-CN" altLang="zh-CN" sz="1600"/>
              <a:t>（</a:t>
            </a:r>
            <a:r>
              <a:rPr lang="en-US" altLang="zh-CN" sz="1600"/>
              <a:t>1</a:t>
            </a:r>
            <a:r>
              <a:rPr lang="zh-CN" altLang="zh-CN" sz="1600"/>
              <a:t>）竞价交易</a:t>
            </a:r>
            <a:endParaRPr lang="en-US" altLang="zh-CN" sz="1600"/>
          </a:p>
          <a:p>
            <a:pPr lvl="1">
              <a:buNone/>
            </a:pPr>
            <a:r>
              <a:rPr lang="en-US" altLang="zh-CN" sz="1600"/>
              <a:t>  </a:t>
            </a:r>
            <a:r>
              <a:rPr lang="en-US" altLang="en-US" sz="1600"/>
              <a:t>   </a:t>
            </a:r>
            <a:r>
              <a:rPr lang="zh-CN" altLang="zh-CN" sz="1600"/>
              <a:t>（</a:t>
            </a:r>
            <a:r>
              <a:rPr lang="en-US" altLang="zh-CN" sz="1600"/>
              <a:t>2</a:t>
            </a:r>
            <a:r>
              <a:rPr lang="zh-CN" altLang="zh-CN" sz="1600"/>
              <a:t>）议价交易</a:t>
            </a:r>
            <a:endParaRPr lang="en-US" altLang="zh-CN" sz="1600"/>
          </a:p>
          <a:p>
            <a:pPr lvl="1"/>
            <a:r>
              <a:rPr lang="en-US" altLang="zh-CN" sz="1600"/>
              <a:t>2.</a:t>
            </a:r>
            <a:r>
              <a:rPr lang="zh-CN" altLang="zh-CN" sz="1600"/>
              <a:t>根据交割期限不同分为现货交易和期货交易</a:t>
            </a:r>
            <a:endParaRPr lang="zh-CN" altLang="zh-CN" sz="1600"/>
          </a:p>
          <a:p>
            <a:pPr lvl="1"/>
            <a:r>
              <a:rPr lang="zh-CN" altLang="zh-CN" sz="1600"/>
              <a:t>（</a:t>
            </a:r>
            <a:r>
              <a:rPr lang="en-US" altLang="zh-CN" sz="1600"/>
              <a:t>1</a:t>
            </a:r>
            <a:r>
              <a:rPr lang="zh-CN" altLang="zh-CN" sz="1600"/>
              <a:t>）现货交易</a:t>
            </a:r>
            <a:endParaRPr lang="en-US" altLang="zh-CN" sz="1600"/>
          </a:p>
          <a:p>
            <a:pPr lvl="1"/>
            <a:r>
              <a:rPr lang="zh-CN" altLang="en-US" sz="1600"/>
              <a:t>（</a:t>
            </a:r>
            <a:r>
              <a:rPr lang="en-US" altLang="zh-CN" sz="1600"/>
              <a:t>2</a:t>
            </a:r>
            <a:r>
              <a:rPr lang="zh-CN" altLang="zh-CN" sz="1600"/>
              <a:t>）期货交易</a:t>
            </a:r>
            <a:endParaRPr lang="en-US" altLang="zh-CN" sz="1600"/>
          </a:p>
          <a:p>
            <a:pPr>
              <a:buNone/>
            </a:pPr>
            <a:endParaRPr lang="en-US" altLang="zh-CN" sz="2000"/>
          </a:p>
          <a:p>
            <a:pPr>
              <a:buNone/>
            </a:pPr>
            <a:endParaRPr lang="en-US" altLang="zh-CN" sz="2400"/>
          </a:p>
          <a:p>
            <a:pPr>
              <a:buNone/>
            </a:pPr>
            <a:endParaRPr lang="zh-CN" altLang="zh-CN" sz="2400"/>
          </a:p>
          <a:p>
            <a:endParaRPr lang="zh-CN" altLang="zh-CN" sz="2400"/>
          </a:p>
        </p:txBody>
      </p:sp>
      <p:sp>
        <p:nvSpPr>
          <p:cNvPr id="44035"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5057" name="Rectangle 2"/>
          <p:cNvSpPr/>
          <p:nvPr>
            <p:ph type="title"/>
          </p:nvPr>
        </p:nvSpPr>
        <p:spPr>
          <a:xfrm>
            <a:off x="1187450" y="333375"/>
            <a:ext cx="7313613" cy="628650"/>
          </a:xfrm>
        </p:spPr>
        <p:txBody>
          <a:bodyPr vert="horz" wrap="square" lIns="91440" tIns="45720" rIns="91440" bIns="45720" anchor="b"/>
          <a:p>
            <a:r>
              <a:rPr lang="zh-CN" altLang="zh-CN" sz="2900"/>
              <a:t>（三）股票交易统计指标</a:t>
            </a:r>
            <a:endParaRPr lang="zh-CN" altLang="zh-CN" sz="2900"/>
          </a:p>
        </p:txBody>
      </p:sp>
      <p:sp>
        <p:nvSpPr>
          <p:cNvPr id="45058" name="Rectangle 3"/>
          <p:cNvSpPr/>
          <p:nvPr>
            <p:ph idx="1"/>
          </p:nvPr>
        </p:nvSpPr>
        <p:spPr>
          <a:xfrm>
            <a:off x="1362075" y="976313"/>
            <a:ext cx="7313613" cy="442912"/>
          </a:xfrm>
        </p:spPr>
        <p:txBody>
          <a:bodyPr vert="horz" wrap="square" lIns="91440" tIns="45720" rIns="91440" bIns="45720" anchor="t"/>
          <a:p>
            <a:r>
              <a:rPr lang="en-US" altLang="zh-CN" sz="2400"/>
              <a:t>1</a:t>
            </a:r>
            <a:r>
              <a:rPr lang="zh-CN" altLang="zh-CN" sz="2400"/>
              <a:t>．股票交易的一般指标</a:t>
            </a:r>
            <a:endParaRPr lang="en-US" altLang="zh-CN" sz="2400"/>
          </a:p>
          <a:p>
            <a:endParaRPr lang="zh-CN" altLang="zh-CN" sz="2400"/>
          </a:p>
        </p:txBody>
      </p:sp>
      <p:sp>
        <p:nvSpPr>
          <p:cNvPr id="45059"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graphicFrame>
        <p:nvGraphicFramePr>
          <p:cNvPr id="45060" name="表格 45059"/>
          <p:cNvGraphicFramePr/>
          <p:nvPr/>
        </p:nvGraphicFramePr>
        <p:xfrm>
          <a:off x="892175" y="1989138"/>
          <a:ext cx="7783513" cy="4710113"/>
        </p:xfrm>
        <a:graphic>
          <a:graphicData uri="http://schemas.openxmlformats.org/drawingml/2006/table">
            <a:tbl>
              <a:tblPr/>
              <a:tblGrid>
                <a:gridCol w="1860550"/>
                <a:gridCol w="5922963"/>
              </a:tblGrid>
              <a:tr h="182563">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b="1">
                          <a:solidFill>
                            <a:srgbClr val="000000"/>
                          </a:solidFill>
                          <a:latin typeface="Times New Roman" panose="02020603050405020304" pitchFamily="18" charset="0"/>
                        </a:rPr>
                        <a:t>指标</a:t>
                      </a:r>
                      <a:endParaRPr lang="zh-CN" altLang="zh-CN" sz="1200">
                        <a:latin typeface="Times New Roman" panose="02020603050405020304" pitchFamily="18" charset="0"/>
                        <a:ea typeface="Times New Roman" panose="02020603050405020304" pitchFamily="18" charset="0"/>
                      </a:endParaRPr>
                    </a:p>
                  </a:txBody>
                  <a:tcPr marL="21470" marR="21470"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b="1">
                          <a:solidFill>
                            <a:srgbClr val="000000"/>
                          </a:solidFill>
                          <a:latin typeface="Times New Roman" panose="02020603050405020304" pitchFamily="18" charset="0"/>
                        </a:rPr>
                        <a:t>指标定义</a:t>
                      </a:r>
                      <a:endParaRPr lang="zh-CN" altLang="zh-CN" sz="1200">
                        <a:latin typeface="Times New Roman" panose="02020603050405020304" pitchFamily="18" charset="0"/>
                        <a:ea typeface="Times New Roman" panose="02020603050405020304" pitchFamily="18" charset="0"/>
                      </a:endParaRPr>
                    </a:p>
                  </a:txBody>
                  <a:tcPr marL="21470" marR="21470"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82562">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会员总数</a:t>
                      </a:r>
                      <a:endParaRPr lang="zh-CN" altLang="zh-CN" sz="1200">
                        <a:latin typeface="Times New Roman" panose="02020603050405020304" pitchFamily="18" charset="0"/>
                        <a:ea typeface="Times New Roman" panose="02020603050405020304" pitchFamily="18" charset="0"/>
                      </a:endParaRPr>
                    </a:p>
                  </a:txBody>
                  <a:tcPr marL="21470" marR="2147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某特定时点上交易所正式会员的数量。</a:t>
                      </a:r>
                      <a:endParaRPr lang="zh-CN" altLang="zh-CN" sz="1200">
                        <a:latin typeface="Times New Roman" panose="02020603050405020304" pitchFamily="18" charset="0"/>
                        <a:ea typeface="Times New Roman" panose="02020603050405020304" pitchFamily="18" charset="0"/>
                      </a:endParaRPr>
                    </a:p>
                  </a:txBody>
                  <a:tcPr marL="21470" marR="2147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84150">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异地会员数</a:t>
                      </a:r>
                      <a:endParaRPr lang="zh-CN" altLang="zh-CN" sz="1200">
                        <a:latin typeface="Times New Roman" panose="02020603050405020304" pitchFamily="18" charset="0"/>
                        <a:ea typeface="Times New Roman" panose="02020603050405020304" pitchFamily="18" charset="0"/>
                      </a:endParaRPr>
                    </a:p>
                  </a:txBody>
                  <a:tcPr marL="21470" marR="2147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总部不在交易所所在行政地区的交易所正式会员数量。</a:t>
                      </a:r>
                      <a:endParaRPr lang="zh-CN" altLang="zh-CN" sz="1200">
                        <a:latin typeface="Times New Roman" panose="02020603050405020304" pitchFamily="18" charset="0"/>
                        <a:ea typeface="Times New Roman" panose="02020603050405020304" pitchFamily="18" charset="0"/>
                      </a:endParaRPr>
                    </a:p>
                  </a:txBody>
                  <a:tcPr marL="21470" marR="2147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5242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境内上市公司数</a:t>
                      </a:r>
                      <a:r>
                        <a:rPr lang="en-US" altLang="zh-CN" sz="1200">
                          <a:solidFill>
                            <a:srgbClr val="000000"/>
                          </a:solidFill>
                          <a:latin typeface="Times New Roman" panose="02020603050405020304" pitchFamily="18" charset="0"/>
                        </a:rPr>
                        <a:t>(A</a:t>
                      </a:r>
                      <a:r>
                        <a:rPr lang="zh-CN" altLang="zh-CN" sz="1200">
                          <a:solidFill>
                            <a:srgbClr val="000000"/>
                          </a:solidFill>
                          <a:latin typeface="Times New Roman" panose="02020603050405020304" pitchFamily="18" charset="0"/>
                        </a:rPr>
                        <a:t>、</a:t>
                      </a:r>
                      <a:r>
                        <a:rPr lang="en-US" altLang="zh-CN" sz="1200">
                          <a:solidFill>
                            <a:srgbClr val="000000"/>
                          </a:solidFill>
                          <a:latin typeface="Times New Roman" panose="02020603050405020304" pitchFamily="18" charset="0"/>
                        </a:rPr>
                        <a:t>B</a:t>
                      </a:r>
                      <a:r>
                        <a:rPr lang="zh-CN" altLang="zh-CN" sz="1200">
                          <a:solidFill>
                            <a:srgbClr val="000000"/>
                          </a:solidFill>
                          <a:latin typeface="Times New Roman" panose="02020603050405020304" pitchFamily="18" charset="0"/>
                        </a:rPr>
                        <a:t>股</a:t>
                      </a:r>
                      <a:r>
                        <a:rPr lang="en-US" altLang="zh-CN" sz="1200">
                          <a:solidFill>
                            <a:srgbClr val="000000"/>
                          </a:solidFill>
                          <a:latin typeface="Times New Roman" panose="02020603050405020304" pitchFamily="18" charset="0"/>
                        </a:rPr>
                        <a:t>)</a:t>
                      </a:r>
                      <a:endParaRPr lang="zh-CN" altLang="zh-CN" sz="1200">
                        <a:latin typeface="Times New Roman" panose="02020603050405020304" pitchFamily="18" charset="0"/>
                        <a:ea typeface="Times New Roman" panose="02020603050405020304" pitchFamily="18" charset="0"/>
                      </a:endParaRPr>
                    </a:p>
                  </a:txBody>
                  <a:tcPr marL="21470" marR="2147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股票在境内交易所上市的股份公司数目，包括暂停上市的公司，不包括已经退市的公司。</a:t>
                      </a:r>
                      <a:endParaRPr lang="zh-CN" altLang="zh-CN" sz="1200">
                        <a:latin typeface="Times New Roman" panose="02020603050405020304" pitchFamily="18" charset="0"/>
                        <a:ea typeface="Times New Roman" panose="02020603050405020304" pitchFamily="18" charset="0"/>
                      </a:endParaRPr>
                    </a:p>
                  </a:txBody>
                  <a:tcPr marL="21470" marR="2147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82563">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200">
                          <a:solidFill>
                            <a:srgbClr val="000000"/>
                          </a:solidFill>
                          <a:latin typeface="宋体" panose="02010600030101010101" pitchFamily="2" charset="-122"/>
                        </a:rPr>
                        <a:t>ST</a:t>
                      </a:r>
                      <a:r>
                        <a:rPr lang="zh-CN" altLang="zh-CN" sz="1200">
                          <a:solidFill>
                            <a:srgbClr val="000000"/>
                          </a:solidFill>
                          <a:latin typeface="Times New Roman" panose="02020603050405020304" pitchFamily="18" charset="0"/>
                        </a:rPr>
                        <a:t>公司数目</a:t>
                      </a:r>
                      <a:endParaRPr lang="zh-CN" altLang="zh-CN" sz="1200">
                        <a:latin typeface="Times New Roman" panose="02020603050405020304" pitchFamily="18" charset="0"/>
                        <a:ea typeface="Times New Roman" panose="02020603050405020304" pitchFamily="18" charset="0"/>
                      </a:endParaRPr>
                    </a:p>
                  </a:txBody>
                  <a:tcPr marL="21470" marR="2147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股票在交易所被特别处理的上市公司数目。</a:t>
                      </a:r>
                      <a:endParaRPr lang="zh-CN" altLang="zh-CN" sz="1200">
                        <a:latin typeface="Times New Roman" panose="02020603050405020304" pitchFamily="18" charset="0"/>
                        <a:ea typeface="Times New Roman" panose="02020603050405020304" pitchFamily="18" charset="0"/>
                      </a:endParaRPr>
                    </a:p>
                  </a:txBody>
                  <a:tcPr marL="21470" marR="2147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82562">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上市证券数目</a:t>
                      </a:r>
                      <a:endParaRPr lang="zh-CN" altLang="zh-CN" sz="1200">
                        <a:latin typeface="Times New Roman" panose="02020603050405020304" pitchFamily="18" charset="0"/>
                        <a:ea typeface="Times New Roman" panose="02020603050405020304" pitchFamily="18" charset="0"/>
                      </a:endParaRPr>
                    </a:p>
                  </a:txBody>
                  <a:tcPr marL="21470" marR="2147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在交易所交易的证券（包括股票、封闭基金、国债、企业债等）的数目。</a:t>
                      </a:r>
                      <a:endParaRPr lang="zh-CN" altLang="zh-CN" sz="1200">
                        <a:latin typeface="Times New Roman" panose="02020603050405020304" pitchFamily="18" charset="0"/>
                        <a:ea typeface="Times New Roman" panose="02020603050405020304" pitchFamily="18" charset="0"/>
                      </a:endParaRPr>
                    </a:p>
                  </a:txBody>
                  <a:tcPr marL="21470" marR="2147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82563">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上市股票数</a:t>
                      </a:r>
                      <a:endParaRPr lang="zh-CN" altLang="zh-CN" sz="1200">
                        <a:latin typeface="Times New Roman" panose="02020603050405020304" pitchFamily="18" charset="0"/>
                        <a:ea typeface="Times New Roman" panose="02020603050405020304" pitchFamily="18" charset="0"/>
                      </a:endParaRPr>
                    </a:p>
                  </a:txBody>
                  <a:tcPr marL="21470" marR="2147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在交易所交易的股票的数目。</a:t>
                      </a:r>
                      <a:endParaRPr lang="zh-CN" altLang="zh-CN" sz="1200">
                        <a:latin typeface="Times New Roman" panose="02020603050405020304" pitchFamily="18" charset="0"/>
                        <a:ea typeface="Times New Roman" panose="02020603050405020304" pitchFamily="18" charset="0"/>
                      </a:endParaRPr>
                    </a:p>
                  </a:txBody>
                  <a:tcPr marL="21470" marR="2147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66712">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200">
                          <a:solidFill>
                            <a:srgbClr val="000000"/>
                          </a:solidFill>
                          <a:latin typeface="宋体" panose="02010600030101010101" pitchFamily="2" charset="-122"/>
                        </a:rPr>
                        <a:t>A</a:t>
                      </a:r>
                      <a:r>
                        <a:rPr lang="zh-CN" altLang="zh-CN" sz="1200">
                          <a:solidFill>
                            <a:srgbClr val="000000"/>
                          </a:solidFill>
                          <a:latin typeface="Times New Roman" panose="02020603050405020304" pitchFamily="18" charset="0"/>
                        </a:rPr>
                        <a:t>股上市股票数</a:t>
                      </a:r>
                      <a:endParaRPr lang="zh-CN" altLang="zh-CN" sz="1200">
                        <a:latin typeface="Times New Roman" panose="02020603050405020304" pitchFamily="18" charset="0"/>
                        <a:ea typeface="Times New Roman" panose="02020603050405020304" pitchFamily="18" charset="0"/>
                      </a:endParaRPr>
                    </a:p>
                  </a:txBody>
                  <a:tcPr marL="21470" marR="2147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在交易所挂牌交易的所有</a:t>
                      </a:r>
                      <a:r>
                        <a:rPr lang="en-US" altLang="zh-CN" sz="1200">
                          <a:solidFill>
                            <a:srgbClr val="000000"/>
                          </a:solidFill>
                          <a:latin typeface="Times New Roman" panose="02020603050405020304" pitchFamily="18" charset="0"/>
                          <a:cs typeface="Times New Roman" panose="02020603050405020304" pitchFamily="18" charset="0"/>
                        </a:rPr>
                        <a:t>A</a:t>
                      </a:r>
                      <a:r>
                        <a:rPr lang="zh-CN" altLang="zh-CN" sz="1200">
                          <a:solidFill>
                            <a:srgbClr val="000000"/>
                          </a:solidFill>
                          <a:latin typeface="Times New Roman" panose="02020603050405020304" pitchFamily="18" charset="0"/>
                        </a:rPr>
                        <a:t>股股票的数目总和。包括暂停上市的公司股票，不包括已经退市的公司股票。</a:t>
                      </a:r>
                      <a:endParaRPr lang="zh-CN" altLang="zh-CN" sz="1200">
                        <a:latin typeface="Times New Roman" panose="02020603050405020304" pitchFamily="18" charset="0"/>
                        <a:ea typeface="Times New Roman" panose="02020603050405020304" pitchFamily="18" charset="0"/>
                      </a:endParaRPr>
                    </a:p>
                  </a:txBody>
                  <a:tcPr marL="21470" marR="2147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27952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股票市价总值</a:t>
                      </a:r>
                      <a:endParaRPr lang="zh-CN" altLang="zh-CN" sz="1200">
                        <a:latin typeface="Times New Roman" panose="02020603050405020304" pitchFamily="18" charset="0"/>
                        <a:ea typeface="Times New Roman" panose="02020603050405020304" pitchFamily="18" charset="0"/>
                      </a:endParaRPr>
                    </a:p>
                  </a:txBody>
                  <a:tcPr marL="21470" marR="2147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指某时点上所有上市公司的股票总市值之和。公式为：股票市价总值</a:t>
                      </a:r>
                      <a:r>
                        <a:rPr lang="en-US" altLang="zh-CN" sz="1200">
                          <a:solidFill>
                            <a:srgbClr val="000000"/>
                          </a:solidFill>
                          <a:latin typeface="Times New Roman" panose="02020603050405020304" pitchFamily="18" charset="0"/>
                        </a:rPr>
                        <a:t>=</a:t>
                      </a:r>
                      <a:r>
                        <a:rPr lang="zh-CN" altLang="zh-CN" sz="1200">
                          <a:solidFill>
                            <a:srgbClr val="000000"/>
                          </a:solidFill>
                          <a:latin typeface="Times New Roman" panose="02020603050405020304" pitchFamily="18" charset="0"/>
                        </a:rPr>
                        <a:t>∑发行股本×收市价，不包括股权投资类上市公司。同一上市公司中发行的不同股份（如</a:t>
                      </a:r>
                      <a:r>
                        <a:rPr lang="en-US" altLang="zh-CN" sz="1200">
                          <a:solidFill>
                            <a:srgbClr val="000000"/>
                          </a:solidFill>
                          <a:latin typeface="Times New Roman" panose="02020603050405020304" pitchFamily="18" charset="0"/>
                        </a:rPr>
                        <a:t>A</a:t>
                      </a:r>
                      <a:r>
                        <a:rPr lang="zh-CN" altLang="zh-CN" sz="1200">
                          <a:solidFill>
                            <a:srgbClr val="000000"/>
                          </a:solidFill>
                          <a:latin typeface="Times New Roman" panose="02020603050405020304" pitchFamily="18" charset="0"/>
                        </a:rPr>
                        <a:t>、</a:t>
                      </a:r>
                      <a:r>
                        <a:rPr lang="en-US" altLang="zh-CN" sz="1200">
                          <a:solidFill>
                            <a:srgbClr val="000000"/>
                          </a:solidFill>
                          <a:latin typeface="Times New Roman" panose="02020603050405020304" pitchFamily="18" charset="0"/>
                        </a:rPr>
                        <a:t>B</a:t>
                      </a:r>
                      <a:r>
                        <a:rPr lang="zh-CN" altLang="zh-CN" sz="1200">
                          <a:solidFill>
                            <a:srgbClr val="000000"/>
                          </a:solidFill>
                          <a:latin typeface="Times New Roman" panose="02020603050405020304" pitchFamily="18" charset="0"/>
                        </a:rPr>
                        <a:t>股），按不同的价格计算。对于同时发行</a:t>
                      </a:r>
                      <a:r>
                        <a:rPr lang="en-US" altLang="zh-CN" sz="1200">
                          <a:solidFill>
                            <a:srgbClr val="000000"/>
                          </a:solidFill>
                          <a:latin typeface="Times New Roman" panose="02020603050405020304" pitchFamily="18" charset="0"/>
                        </a:rPr>
                        <a:t>A</a:t>
                      </a:r>
                      <a:r>
                        <a:rPr lang="zh-CN" altLang="zh-CN" sz="1200">
                          <a:solidFill>
                            <a:srgbClr val="000000"/>
                          </a:solidFill>
                          <a:latin typeface="Times New Roman" panose="02020603050405020304" pitchFamily="18" charset="0"/>
                        </a:rPr>
                        <a:t>、</a:t>
                      </a:r>
                      <a:r>
                        <a:rPr lang="en-US" altLang="zh-CN" sz="1200">
                          <a:solidFill>
                            <a:srgbClr val="000000"/>
                          </a:solidFill>
                          <a:latin typeface="Times New Roman" panose="02020603050405020304" pitchFamily="18" charset="0"/>
                        </a:rPr>
                        <a:t>H</a:t>
                      </a:r>
                      <a:r>
                        <a:rPr lang="zh-CN" altLang="zh-CN" sz="1200">
                          <a:solidFill>
                            <a:srgbClr val="000000"/>
                          </a:solidFill>
                          <a:latin typeface="Times New Roman" panose="02020603050405020304" pitchFamily="18" charset="0"/>
                        </a:rPr>
                        <a:t>股的公司，不包括境外上市的股份（</a:t>
                      </a:r>
                      <a:r>
                        <a:rPr lang="en-US" altLang="zh-CN" sz="1200">
                          <a:solidFill>
                            <a:srgbClr val="000000"/>
                          </a:solidFill>
                          <a:latin typeface="Times New Roman" panose="02020603050405020304" pitchFamily="18" charset="0"/>
                        </a:rPr>
                        <a:t>H</a:t>
                      </a:r>
                      <a:r>
                        <a:rPr lang="zh-CN" altLang="zh-CN" sz="1200">
                          <a:solidFill>
                            <a:srgbClr val="000000"/>
                          </a:solidFill>
                          <a:latin typeface="Times New Roman" panose="02020603050405020304" pitchFamily="18" charset="0"/>
                        </a:rPr>
                        <a:t>股）市值。各类上市公司总市值的计算公式为：仅发</a:t>
                      </a:r>
                      <a:r>
                        <a:rPr lang="en-US" altLang="zh-CN" sz="1200">
                          <a:solidFill>
                            <a:srgbClr val="000000"/>
                          </a:solidFill>
                          <a:latin typeface="Times New Roman" panose="02020603050405020304" pitchFamily="18" charset="0"/>
                        </a:rPr>
                        <a:t>A</a:t>
                      </a:r>
                      <a:r>
                        <a:rPr lang="zh-CN" altLang="zh-CN" sz="1200">
                          <a:solidFill>
                            <a:srgbClr val="000000"/>
                          </a:solidFill>
                          <a:latin typeface="Times New Roman" panose="02020603050405020304" pitchFamily="18" charset="0"/>
                        </a:rPr>
                        <a:t>股公司总市值</a:t>
                      </a:r>
                      <a:r>
                        <a:rPr lang="en-US" altLang="zh-CN" sz="1200">
                          <a:solidFill>
                            <a:srgbClr val="000000"/>
                          </a:solidFill>
                          <a:latin typeface="Times New Roman" panose="02020603050405020304" pitchFamily="18" charset="0"/>
                        </a:rPr>
                        <a:t>=</a:t>
                      </a:r>
                      <a:r>
                        <a:rPr lang="zh-CN" altLang="zh-CN" sz="1200">
                          <a:solidFill>
                            <a:srgbClr val="000000"/>
                          </a:solidFill>
                          <a:latin typeface="Times New Roman" panose="02020603050405020304" pitchFamily="18" charset="0"/>
                        </a:rPr>
                        <a:t>总股本×</a:t>
                      </a:r>
                      <a:r>
                        <a:rPr lang="en-US" altLang="zh-CN" sz="1200">
                          <a:solidFill>
                            <a:srgbClr val="000000"/>
                          </a:solidFill>
                          <a:latin typeface="Times New Roman" panose="02020603050405020304" pitchFamily="18" charset="0"/>
                        </a:rPr>
                        <a:t>A</a:t>
                      </a:r>
                      <a:r>
                        <a:rPr lang="zh-CN" altLang="zh-CN" sz="1200">
                          <a:solidFill>
                            <a:srgbClr val="000000"/>
                          </a:solidFill>
                          <a:latin typeface="Times New Roman" panose="02020603050405020304" pitchFamily="18" charset="0"/>
                        </a:rPr>
                        <a:t>股收市价；仅发</a:t>
                      </a:r>
                      <a:r>
                        <a:rPr lang="en-US" altLang="zh-CN" sz="1200">
                          <a:solidFill>
                            <a:srgbClr val="000000"/>
                          </a:solidFill>
                          <a:latin typeface="Times New Roman" panose="02020603050405020304" pitchFamily="18" charset="0"/>
                        </a:rPr>
                        <a:t>B</a:t>
                      </a:r>
                      <a:r>
                        <a:rPr lang="zh-CN" altLang="zh-CN" sz="1200">
                          <a:solidFill>
                            <a:srgbClr val="000000"/>
                          </a:solidFill>
                          <a:latin typeface="Times New Roman" panose="02020603050405020304" pitchFamily="18" charset="0"/>
                        </a:rPr>
                        <a:t>股的公司总市值</a:t>
                      </a:r>
                      <a:r>
                        <a:rPr lang="en-US" altLang="zh-CN" sz="1200">
                          <a:solidFill>
                            <a:srgbClr val="000000"/>
                          </a:solidFill>
                          <a:latin typeface="Times New Roman" panose="02020603050405020304" pitchFamily="18" charset="0"/>
                        </a:rPr>
                        <a:t>=</a:t>
                      </a:r>
                      <a:r>
                        <a:rPr lang="zh-CN" altLang="zh-CN" sz="1200">
                          <a:solidFill>
                            <a:srgbClr val="000000"/>
                          </a:solidFill>
                          <a:latin typeface="Times New Roman" panose="02020603050405020304" pitchFamily="18" charset="0"/>
                        </a:rPr>
                        <a:t>总股本×</a:t>
                      </a:r>
                      <a:r>
                        <a:rPr lang="en-US" altLang="zh-CN" sz="1200">
                          <a:solidFill>
                            <a:srgbClr val="000000"/>
                          </a:solidFill>
                          <a:latin typeface="Times New Roman" panose="02020603050405020304" pitchFamily="18" charset="0"/>
                        </a:rPr>
                        <a:t>B</a:t>
                      </a:r>
                      <a:r>
                        <a:rPr lang="zh-CN" altLang="zh-CN" sz="1200">
                          <a:solidFill>
                            <a:srgbClr val="000000"/>
                          </a:solidFill>
                          <a:latin typeface="Times New Roman" panose="02020603050405020304" pitchFamily="18" charset="0"/>
                        </a:rPr>
                        <a:t>股收市价×汇率；同时发</a:t>
                      </a:r>
                      <a:r>
                        <a:rPr lang="en-US" altLang="zh-CN" sz="1200">
                          <a:solidFill>
                            <a:srgbClr val="000000"/>
                          </a:solidFill>
                          <a:latin typeface="Times New Roman" panose="02020603050405020304" pitchFamily="18" charset="0"/>
                        </a:rPr>
                        <a:t>AB</a:t>
                      </a:r>
                      <a:r>
                        <a:rPr lang="zh-CN" altLang="zh-CN" sz="1200">
                          <a:solidFill>
                            <a:srgbClr val="000000"/>
                          </a:solidFill>
                          <a:latin typeface="Times New Roman" panose="02020603050405020304" pitchFamily="18" charset="0"/>
                        </a:rPr>
                        <a:t>股的公司总市值为：（</a:t>
                      </a:r>
                      <a:r>
                        <a:rPr lang="en-US" altLang="zh-CN" sz="1200">
                          <a:solidFill>
                            <a:srgbClr val="000000"/>
                          </a:solidFill>
                          <a:latin typeface="Times New Roman" panose="02020603050405020304" pitchFamily="18" charset="0"/>
                        </a:rPr>
                        <a:t>A</a:t>
                      </a:r>
                      <a:r>
                        <a:rPr lang="zh-CN" altLang="zh-CN" sz="1200">
                          <a:solidFill>
                            <a:srgbClr val="000000"/>
                          </a:solidFill>
                          <a:latin typeface="Times New Roman" panose="02020603050405020304" pitchFamily="18" charset="0"/>
                        </a:rPr>
                        <a:t>股流通股</a:t>
                      </a:r>
                      <a:r>
                        <a:rPr lang="en-US" altLang="zh-CN" sz="1200">
                          <a:solidFill>
                            <a:srgbClr val="000000"/>
                          </a:solidFill>
                          <a:latin typeface="Times New Roman" panose="02020603050405020304" pitchFamily="18" charset="0"/>
                        </a:rPr>
                        <a:t>+</a:t>
                      </a:r>
                      <a:r>
                        <a:rPr lang="zh-CN" altLang="zh-CN" sz="1200">
                          <a:solidFill>
                            <a:srgbClr val="000000"/>
                          </a:solidFill>
                          <a:latin typeface="Times New Roman" panose="02020603050405020304" pitchFamily="18" charset="0"/>
                        </a:rPr>
                        <a:t>非流通股）×</a:t>
                      </a:r>
                      <a:r>
                        <a:rPr lang="en-US" altLang="zh-CN" sz="1200">
                          <a:solidFill>
                            <a:srgbClr val="000000"/>
                          </a:solidFill>
                          <a:latin typeface="Times New Roman" panose="02020603050405020304" pitchFamily="18" charset="0"/>
                        </a:rPr>
                        <a:t>A</a:t>
                      </a:r>
                      <a:r>
                        <a:rPr lang="zh-CN" altLang="zh-CN" sz="1200">
                          <a:solidFill>
                            <a:srgbClr val="000000"/>
                          </a:solidFill>
                          <a:latin typeface="Times New Roman" panose="02020603050405020304" pitchFamily="18" charset="0"/>
                        </a:rPr>
                        <a:t>股股价</a:t>
                      </a:r>
                      <a:r>
                        <a:rPr lang="en-US" altLang="zh-CN" sz="1200">
                          <a:solidFill>
                            <a:srgbClr val="000000"/>
                          </a:solidFill>
                          <a:latin typeface="Times New Roman" panose="02020603050405020304" pitchFamily="18" charset="0"/>
                        </a:rPr>
                        <a:t>+B</a:t>
                      </a:r>
                      <a:r>
                        <a:rPr lang="zh-CN" altLang="zh-CN" sz="1200">
                          <a:solidFill>
                            <a:srgbClr val="000000"/>
                          </a:solidFill>
                          <a:latin typeface="Times New Roman" panose="02020603050405020304" pitchFamily="18" charset="0"/>
                        </a:rPr>
                        <a:t>股流通股本×</a:t>
                      </a:r>
                      <a:r>
                        <a:rPr lang="en-US" altLang="zh-CN" sz="1200">
                          <a:solidFill>
                            <a:srgbClr val="000000"/>
                          </a:solidFill>
                          <a:latin typeface="Times New Roman" panose="02020603050405020304" pitchFamily="18" charset="0"/>
                        </a:rPr>
                        <a:t>B</a:t>
                      </a:r>
                      <a:r>
                        <a:rPr lang="zh-CN" altLang="zh-CN" sz="1200">
                          <a:solidFill>
                            <a:srgbClr val="000000"/>
                          </a:solidFill>
                          <a:latin typeface="Times New Roman" panose="02020603050405020304" pitchFamily="18" charset="0"/>
                        </a:rPr>
                        <a:t>股价格×汇率；同时发</a:t>
                      </a:r>
                      <a:r>
                        <a:rPr lang="en-US" altLang="zh-CN" sz="1200">
                          <a:solidFill>
                            <a:srgbClr val="000000"/>
                          </a:solidFill>
                          <a:latin typeface="Times New Roman" panose="02020603050405020304" pitchFamily="18" charset="0"/>
                        </a:rPr>
                        <a:t>AH</a:t>
                      </a:r>
                      <a:r>
                        <a:rPr lang="zh-CN" altLang="zh-CN" sz="1200">
                          <a:solidFill>
                            <a:srgbClr val="000000"/>
                          </a:solidFill>
                          <a:latin typeface="Times New Roman" panose="02020603050405020304" pitchFamily="18" charset="0"/>
                        </a:rPr>
                        <a:t>股的公司总市值为：（非流通股</a:t>
                      </a:r>
                      <a:r>
                        <a:rPr lang="en-US" altLang="zh-CN" sz="1200">
                          <a:solidFill>
                            <a:srgbClr val="000000"/>
                          </a:solidFill>
                          <a:latin typeface="Times New Roman" panose="02020603050405020304" pitchFamily="18" charset="0"/>
                        </a:rPr>
                        <a:t>+A</a:t>
                      </a:r>
                      <a:r>
                        <a:rPr lang="zh-CN" altLang="zh-CN" sz="1200">
                          <a:solidFill>
                            <a:srgbClr val="000000"/>
                          </a:solidFill>
                          <a:latin typeface="Times New Roman" panose="02020603050405020304" pitchFamily="18" charset="0"/>
                        </a:rPr>
                        <a:t>股流通股）×</a:t>
                      </a:r>
                      <a:r>
                        <a:rPr lang="en-US" altLang="zh-CN" sz="1200">
                          <a:solidFill>
                            <a:srgbClr val="000000"/>
                          </a:solidFill>
                          <a:latin typeface="Times New Roman" panose="02020603050405020304" pitchFamily="18" charset="0"/>
                        </a:rPr>
                        <a:t>A</a:t>
                      </a:r>
                      <a:r>
                        <a:rPr lang="zh-CN" altLang="zh-CN" sz="1200">
                          <a:solidFill>
                            <a:srgbClr val="000000"/>
                          </a:solidFill>
                          <a:latin typeface="Times New Roman" panose="02020603050405020304" pitchFamily="18" charset="0"/>
                        </a:rPr>
                        <a:t>股股价。</a:t>
                      </a:r>
                      <a:endParaRPr lang="zh-CN" altLang="zh-CN" sz="1200">
                        <a:latin typeface="Times New Roman" panose="02020603050405020304" pitchFamily="18" charset="0"/>
                        <a:ea typeface="Times New Roman" panose="02020603050405020304" pitchFamily="18" charset="0"/>
                      </a:endParaRPr>
                    </a:p>
                  </a:txBody>
                  <a:tcPr marL="21470" marR="2147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96202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股票流通市值</a:t>
                      </a:r>
                      <a:endParaRPr lang="zh-CN" altLang="zh-CN" sz="1200">
                        <a:latin typeface="Times New Roman" panose="02020603050405020304" pitchFamily="18" charset="0"/>
                        <a:ea typeface="Times New Roman" panose="02020603050405020304" pitchFamily="18" charset="0"/>
                      </a:endParaRPr>
                    </a:p>
                  </a:txBody>
                  <a:tcPr marL="21470" marR="2147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指某时点上所有上市公司流通股的市值之和。公式为：股票流通市值</a:t>
                      </a:r>
                      <a:r>
                        <a:rPr lang="en-US" altLang="zh-CN" sz="1200">
                          <a:solidFill>
                            <a:srgbClr val="000000"/>
                          </a:solidFill>
                          <a:latin typeface="Times New Roman" panose="02020603050405020304" pitchFamily="18" charset="0"/>
                        </a:rPr>
                        <a:t>=</a:t>
                      </a:r>
                      <a:r>
                        <a:rPr lang="zh-CN" altLang="zh-CN" sz="1200">
                          <a:solidFill>
                            <a:srgbClr val="000000"/>
                          </a:solidFill>
                          <a:latin typeface="Times New Roman" panose="02020603050405020304" pitchFamily="18" charset="0"/>
                        </a:rPr>
                        <a:t>∑流通股本×收市价，不包括股权投资类上市公司。同一上市公司中发行的不同股份（如</a:t>
                      </a:r>
                      <a:r>
                        <a:rPr lang="en-US" altLang="zh-CN" sz="1200">
                          <a:solidFill>
                            <a:srgbClr val="000000"/>
                          </a:solidFill>
                          <a:latin typeface="Times New Roman" panose="02020603050405020304" pitchFamily="18" charset="0"/>
                        </a:rPr>
                        <a:t>A</a:t>
                      </a:r>
                      <a:r>
                        <a:rPr lang="zh-CN" altLang="zh-CN" sz="1200">
                          <a:solidFill>
                            <a:srgbClr val="000000"/>
                          </a:solidFill>
                          <a:latin typeface="Times New Roman" panose="02020603050405020304" pitchFamily="18" charset="0"/>
                        </a:rPr>
                        <a:t>、</a:t>
                      </a:r>
                      <a:r>
                        <a:rPr lang="en-US" altLang="zh-CN" sz="1200">
                          <a:solidFill>
                            <a:srgbClr val="000000"/>
                          </a:solidFill>
                          <a:latin typeface="Times New Roman" panose="02020603050405020304" pitchFamily="18" charset="0"/>
                        </a:rPr>
                        <a:t>B</a:t>
                      </a:r>
                      <a:r>
                        <a:rPr lang="zh-CN" altLang="zh-CN" sz="1200">
                          <a:solidFill>
                            <a:srgbClr val="000000"/>
                          </a:solidFill>
                          <a:latin typeface="Times New Roman" panose="02020603050405020304" pitchFamily="18" charset="0"/>
                        </a:rPr>
                        <a:t>股），按不同的价格计算。目前，我国股票市场的流通市值是</a:t>
                      </a:r>
                      <a:r>
                        <a:rPr lang="en-US" altLang="zh-CN" sz="1200">
                          <a:solidFill>
                            <a:srgbClr val="000000"/>
                          </a:solidFill>
                          <a:latin typeface="Times New Roman" panose="02020603050405020304" pitchFamily="18" charset="0"/>
                        </a:rPr>
                        <a:t>A</a:t>
                      </a:r>
                      <a:r>
                        <a:rPr lang="zh-CN" altLang="zh-CN" sz="1200">
                          <a:solidFill>
                            <a:srgbClr val="000000"/>
                          </a:solidFill>
                          <a:latin typeface="Times New Roman" panose="02020603050405020304" pitchFamily="18" charset="0"/>
                        </a:rPr>
                        <a:t>、</a:t>
                      </a:r>
                      <a:r>
                        <a:rPr lang="en-US" altLang="zh-CN" sz="1200">
                          <a:solidFill>
                            <a:srgbClr val="000000"/>
                          </a:solidFill>
                          <a:latin typeface="Times New Roman" panose="02020603050405020304" pitchFamily="18" charset="0"/>
                        </a:rPr>
                        <a:t>B</a:t>
                      </a:r>
                      <a:r>
                        <a:rPr lang="zh-CN" altLang="zh-CN" sz="1200">
                          <a:solidFill>
                            <a:srgbClr val="000000"/>
                          </a:solidFill>
                          <a:latin typeface="Times New Roman" panose="02020603050405020304" pitchFamily="18" charset="0"/>
                        </a:rPr>
                        <a:t>股流通市值之和，不包括境外上市股份（</a:t>
                      </a:r>
                      <a:r>
                        <a:rPr lang="en-US" altLang="zh-CN" sz="1200">
                          <a:solidFill>
                            <a:srgbClr val="000000"/>
                          </a:solidFill>
                          <a:latin typeface="Times New Roman" panose="02020603050405020304" pitchFamily="18" charset="0"/>
                        </a:rPr>
                        <a:t>H</a:t>
                      </a:r>
                      <a:r>
                        <a:rPr lang="zh-CN" altLang="zh-CN" sz="1200">
                          <a:solidFill>
                            <a:srgbClr val="000000"/>
                          </a:solidFill>
                          <a:latin typeface="Times New Roman" panose="02020603050405020304" pitchFamily="18" charset="0"/>
                        </a:rPr>
                        <a:t>股）的市值。其中：同时发</a:t>
                      </a:r>
                      <a:r>
                        <a:rPr lang="en-US" altLang="zh-CN" sz="1200">
                          <a:solidFill>
                            <a:srgbClr val="000000"/>
                          </a:solidFill>
                          <a:latin typeface="Times New Roman" panose="02020603050405020304" pitchFamily="18" charset="0"/>
                        </a:rPr>
                        <a:t>AB</a:t>
                      </a:r>
                      <a:r>
                        <a:rPr lang="zh-CN" altLang="zh-CN" sz="1200">
                          <a:solidFill>
                            <a:srgbClr val="000000"/>
                          </a:solidFill>
                          <a:latin typeface="Times New Roman" panose="02020603050405020304" pitchFamily="18" charset="0"/>
                        </a:rPr>
                        <a:t>股的公司流通市值为：</a:t>
                      </a:r>
                      <a:r>
                        <a:rPr lang="en-US" altLang="zh-CN" sz="1200">
                          <a:solidFill>
                            <a:srgbClr val="000000"/>
                          </a:solidFill>
                          <a:latin typeface="Times New Roman" panose="02020603050405020304" pitchFamily="18" charset="0"/>
                        </a:rPr>
                        <a:t>A</a:t>
                      </a:r>
                      <a:r>
                        <a:rPr lang="zh-CN" altLang="zh-CN" sz="1200">
                          <a:solidFill>
                            <a:srgbClr val="000000"/>
                          </a:solidFill>
                          <a:latin typeface="Times New Roman" panose="02020603050405020304" pitchFamily="18" charset="0"/>
                        </a:rPr>
                        <a:t>股流通股×</a:t>
                      </a:r>
                      <a:r>
                        <a:rPr lang="en-US" altLang="zh-CN" sz="1200">
                          <a:solidFill>
                            <a:srgbClr val="000000"/>
                          </a:solidFill>
                          <a:latin typeface="Times New Roman" panose="02020603050405020304" pitchFamily="18" charset="0"/>
                        </a:rPr>
                        <a:t>A</a:t>
                      </a:r>
                      <a:r>
                        <a:rPr lang="zh-CN" altLang="zh-CN" sz="1200">
                          <a:solidFill>
                            <a:srgbClr val="000000"/>
                          </a:solidFill>
                          <a:latin typeface="Times New Roman" panose="02020603050405020304" pitchFamily="18" charset="0"/>
                        </a:rPr>
                        <a:t>股股价</a:t>
                      </a:r>
                      <a:r>
                        <a:rPr lang="en-US" altLang="zh-CN" sz="1200">
                          <a:solidFill>
                            <a:srgbClr val="000000"/>
                          </a:solidFill>
                          <a:latin typeface="Times New Roman" panose="02020603050405020304" pitchFamily="18" charset="0"/>
                        </a:rPr>
                        <a:t>+B</a:t>
                      </a:r>
                      <a:r>
                        <a:rPr lang="zh-CN" altLang="zh-CN" sz="1200">
                          <a:solidFill>
                            <a:srgbClr val="000000"/>
                          </a:solidFill>
                          <a:latin typeface="Times New Roman" panose="02020603050405020304" pitchFamily="18" charset="0"/>
                        </a:rPr>
                        <a:t>股流通股×</a:t>
                      </a:r>
                      <a:r>
                        <a:rPr lang="en-US" altLang="zh-CN" sz="1200">
                          <a:solidFill>
                            <a:srgbClr val="000000"/>
                          </a:solidFill>
                          <a:latin typeface="Times New Roman" panose="02020603050405020304" pitchFamily="18" charset="0"/>
                        </a:rPr>
                        <a:t>B</a:t>
                      </a:r>
                      <a:r>
                        <a:rPr lang="zh-CN" altLang="zh-CN" sz="1200">
                          <a:solidFill>
                            <a:srgbClr val="000000"/>
                          </a:solidFill>
                          <a:latin typeface="Times New Roman" panose="02020603050405020304" pitchFamily="18" charset="0"/>
                        </a:rPr>
                        <a:t>股价格×汇率；同时发</a:t>
                      </a:r>
                      <a:r>
                        <a:rPr lang="en-US" altLang="zh-CN" sz="1200">
                          <a:solidFill>
                            <a:srgbClr val="000000"/>
                          </a:solidFill>
                          <a:latin typeface="Times New Roman" panose="02020603050405020304" pitchFamily="18" charset="0"/>
                        </a:rPr>
                        <a:t>AH</a:t>
                      </a:r>
                      <a:r>
                        <a:rPr lang="zh-CN" altLang="zh-CN" sz="1200">
                          <a:solidFill>
                            <a:srgbClr val="000000"/>
                          </a:solidFill>
                          <a:latin typeface="Times New Roman" panose="02020603050405020304" pitchFamily="18" charset="0"/>
                        </a:rPr>
                        <a:t>股的公司流通市值为：</a:t>
                      </a:r>
                      <a:r>
                        <a:rPr lang="en-US" altLang="zh-CN" sz="1200">
                          <a:solidFill>
                            <a:srgbClr val="000000"/>
                          </a:solidFill>
                          <a:latin typeface="Times New Roman" panose="02020603050405020304" pitchFamily="18" charset="0"/>
                        </a:rPr>
                        <a:t>A</a:t>
                      </a:r>
                      <a:r>
                        <a:rPr lang="zh-CN" altLang="zh-CN" sz="1200">
                          <a:solidFill>
                            <a:srgbClr val="000000"/>
                          </a:solidFill>
                          <a:latin typeface="Times New Roman" panose="02020603050405020304" pitchFamily="18" charset="0"/>
                        </a:rPr>
                        <a:t>股流通股×</a:t>
                      </a:r>
                      <a:r>
                        <a:rPr lang="en-US" altLang="zh-CN" sz="1200">
                          <a:solidFill>
                            <a:srgbClr val="000000"/>
                          </a:solidFill>
                          <a:latin typeface="Times New Roman" panose="02020603050405020304" pitchFamily="18" charset="0"/>
                        </a:rPr>
                        <a:t>A</a:t>
                      </a:r>
                      <a:r>
                        <a:rPr lang="zh-CN" altLang="zh-CN" sz="1200">
                          <a:solidFill>
                            <a:srgbClr val="000000"/>
                          </a:solidFill>
                          <a:latin typeface="Times New Roman" panose="02020603050405020304" pitchFamily="18" charset="0"/>
                        </a:rPr>
                        <a:t>股股价。</a:t>
                      </a:r>
                      <a:endParaRPr lang="zh-CN" altLang="zh-CN" sz="1200">
                        <a:latin typeface="Times New Roman" panose="02020603050405020304" pitchFamily="18" charset="0"/>
                        <a:ea typeface="Times New Roman" panose="02020603050405020304" pitchFamily="18" charset="0"/>
                      </a:endParaRPr>
                    </a:p>
                  </a:txBody>
                  <a:tcPr marL="21470" marR="2147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87338">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证券交易印花税</a:t>
                      </a:r>
                      <a:endParaRPr lang="zh-CN" altLang="zh-CN" sz="1200">
                        <a:latin typeface="Times New Roman" panose="02020603050405020304" pitchFamily="18" charset="0"/>
                        <a:ea typeface="Times New Roman" panose="02020603050405020304" pitchFamily="18" charset="0"/>
                      </a:endParaRPr>
                    </a:p>
                  </a:txBody>
                  <a:tcPr marL="21470" marR="2147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国家按印花税率对股票交易金额收取的税金。证券交易印花税</a:t>
                      </a:r>
                      <a:r>
                        <a:rPr lang="en-US" altLang="zh-CN" sz="1200">
                          <a:solidFill>
                            <a:srgbClr val="000000"/>
                          </a:solidFill>
                          <a:latin typeface="Times New Roman" panose="02020603050405020304" pitchFamily="18" charset="0"/>
                        </a:rPr>
                        <a:t>=</a:t>
                      </a:r>
                      <a:r>
                        <a:rPr lang="zh-CN" altLang="zh-CN" sz="1200">
                          <a:solidFill>
                            <a:srgbClr val="000000"/>
                          </a:solidFill>
                          <a:latin typeface="Times New Roman" panose="02020603050405020304" pitchFamily="18" charset="0"/>
                        </a:rPr>
                        <a:t>成交金额×印花税率×</a:t>
                      </a:r>
                      <a:r>
                        <a:rPr lang="en-US" altLang="zh-CN" sz="1200">
                          <a:solidFill>
                            <a:srgbClr val="000000"/>
                          </a:solidFill>
                          <a:latin typeface="Times New Roman" panose="02020603050405020304" pitchFamily="18" charset="0"/>
                        </a:rPr>
                        <a:t>2</a:t>
                      </a:r>
                      <a:r>
                        <a:rPr lang="zh-CN" altLang="zh-CN" sz="1200">
                          <a:solidFill>
                            <a:srgbClr val="000000"/>
                          </a:solidFill>
                          <a:latin typeface="Times New Roman" panose="02020603050405020304" pitchFamily="18" charset="0"/>
                        </a:rPr>
                        <a:t>。</a:t>
                      </a:r>
                      <a:endParaRPr lang="zh-CN" altLang="zh-CN" sz="1200">
                        <a:latin typeface="Times New Roman" panose="02020603050405020304" pitchFamily="18" charset="0"/>
                        <a:ea typeface="Times New Roman" panose="02020603050405020304" pitchFamily="18" charset="0"/>
                      </a:endParaRPr>
                    </a:p>
                  </a:txBody>
                  <a:tcPr marL="21470" marR="2147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6512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股票成交金额</a:t>
                      </a:r>
                      <a:endParaRPr lang="zh-CN" altLang="zh-CN" sz="1200">
                        <a:latin typeface="Times New Roman" panose="02020603050405020304" pitchFamily="18" charset="0"/>
                        <a:ea typeface="Times New Roman" panose="02020603050405020304" pitchFamily="18" charset="0"/>
                      </a:endParaRPr>
                    </a:p>
                  </a:txBody>
                  <a:tcPr marL="21470" marR="21470"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由交易系统完成的每笔交易的成交价格与成交股数的乘积之和。成交金额</a:t>
                      </a:r>
                      <a:r>
                        <a:rPr lang="en-US" altLang="zh-CN" sz="1200">
                          <a:solidFill>
                            <a:srgbClr val="000000"/>
                          </a:solidFill>
                          <a:latin typeface="Times New Roman" panose="02020603050405020304" pitchFamily="18" charset="0"/>
                        </a:rPr>
                        <a:t>=</a:t>
                      </a:r>
                      <a:r>
                        <a:rPr lang="zh-CN" altLang="zh-CN" sz="1200">
                          <a:solidFill>
                            <a:srgbClr val="000000"/>
                          </a:solidFill>
                          <a:latin typeface="Times New Roman" panose="02020603050405020304" pitchFamily="18" charset="0"/>
                        </a:rPr>
                        <a:t>∑成交价格×成交股数，按单边计算。</a:t>
                      </a:r>
                      <a:endParaRPr lang="zh-CN" altLang="zh-CN" sz="1200">
                        <a:latin typeface="Times New Roman" panose="02020603050405020304" pitchFamily="18" charset="0"/>
                        <a:ea typeface="Times New Roman" panose="02020603050405020304" pitchFamily="18" charset="0"/>
                      </a:endParaRPr>
                    </a:p>
                  </a:txBody>
                  <a:tcPr marL="21470" marR="2147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bl>
          </a:graphicData>
        </a:graphic>
      </p:graphicFrame>
      <p:sp>
        <p:nvSpPr>
          <p:cNvPr id="45101" name="Rectangle 1"/>
          <p:cNvSpPr/>
          <p:nvPr/>
        </p:nvSpPr>
        <p:spPr>
          <a:xfrm>
            <a:off x="3235325" y="1549400"/>
            <a:ext cx="2443163" cy="307975"/>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algn="ctr">
              <a:spcBef>
                <a:spcPct val="0"/>
              </a:spcBef>
              <a:buClrTx/>
              <a:buSzTx/>
              <a:buFont typeface="Arial" panose="020B0604020202020204" pitchFamily="34" charset="0"/>
              <a:buNone/>
            </a:pPr>
            <a:r>
              <a:rPr lang="zh-CN" altLang="en-US" sz="1400" b="1">
                <a:solidFill>
                  <a:srgbClr val="000000"/>
                </a:solidFill>
                <a:latin typeface="Times New Roman" panose="02020603050405020304" pitchFamily="18" charset="0"/>
                <a:cs typeface="Times New Roman" panose="02020603050405020304" pitchFamily="18" charset="0"/>
              </a:rPr>
              <a:t>表 </a:t>
            </a:r>
            <a:r>
              <a:rPr lang="en-US" altLang="zh-CN" sz="1400" b="1">
                <a:solidFill>
                  <a:srgbClr val="000000"/>
                </a:solidFill>
                <a:latin typeface="Times New Roman" panose="02020603050405020304" pitchFamily="18" charset="0"/>
                <a:cs typeface="Times New Roman" panose="02020603050405020304" pitchFamily="18" charset="0"/>
              </a:rPr>
              <a:t>7-6        </a:t>
            </a:r>
            <a:r>
              <a:rPr lang="zh-CN" altLang="en-US" sz="1400" b="1">
                <a:solidFill>
                  <a:srgbClr val="000000"/>
                </a:solidFill>
                <a:latin typeface="Times New Roman" panose="02020603050405020304" pitchFamily="18" charset="0"/>
                <a:cs typeface="Times New Roman" panose="02020603050405020304" pitchFamily="18" charset="0"/>
              </a:rPr>
              <a:t>股票交易一般指标</a:t>
            </a:r>
            <a:endParaRPr lang="zh-CN" altLang="en-US" sz="320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46081" name="内容占位符 46080"/>
          <p:cNvGraphicFramePr/>
          <p:nvPr>
            <p:ph idx="1"/>
          </p:nvPr>
        </p:nvGraphicFramePr>
        <p:xfrm>
          <a:off x="1370013" y="1628775"/>
          <a:ext cx="7305675" cy="5121275"/>
        </p:xfrm>
        <a:graphic>
          <a:graphicData uri="http://schemas.openxmlformats.org/drawingml/2006/table">
            <a:tbl>
              <a:tblPr/>
              <a:tblGrid>
                <a:gridCol w="1746250"/>
                <a:gridCol w="5559425"/>
              </a:tblGrid>
              <a:tr h="5492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股票成交量</a:t>
                      </a:r>
                      <a:endParaRPr lang="zh-CN" altLang="zh-CN" sz="1200">
                        <a:latin typeface="Times New Roman" panose="02020603050405020304" pitchFamily="18" charset="0"/>
                        <a:ea typeface="Times New Roman" panose="02020603050405020304" pitchFamily="18" charset="0"/>
                      </a:endParaRPr>
                    </a:p>
                  </a:txBody>
                  <a:tcPr marL="21469" marR="21469"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由交易系统完成的每笔交易的成交股</a:t>
                      </a:r>
                      <a:r>
                        <a:rPr lang="en-US" altLang="zh-CN" sz="1200">
                          <a:solidFill>
                            <a:srgbClr val="000000"/>
                          </a:solidFill>
                          <a:latin typeface="Times New Roman" panose="02020603050405020304" pitchFamily="18" charset="0"/>
                        </a:rPr>
                        <a:t>(</a:t>
                      </a:r>
                      <a:r>
                        <a:rPr lang="zh-CN" altLang="zh-CN" sz="1200">
                          <a:solidFill>
                            <a:srgbClr val="000000"/>
                          </a:solidFill>
                          <a:latin typeface="Times New Roman" panose="02020603050405020304" pitchFamily="18" charset="0"/>
                        </a:rPr>
                        <a:t>张</a:t>
                      </a:r>
                      <a:r>
                        <a:rPr lang="en-US" altLang="zh-CN" sz="1200">
                          <a:solidFill>
                            <a:srgbClr val="000000"/>
                          </a:solidFill>
                          <a:latin typeface="Times New Roman" panose="02020603050405020304" pitchFamily="18" charset="0"/>
                        </a:rPr>
                        <a:t>/</a:t>
                      </a:r>
                      <a:r>
                        <a:rPr lang="zh-CN" altLang="zh-CN" sz="1200">
                          <a:solidFill>
                            <a:srgbClr val="000000"/>
                          </a:solidFill>
                          <a:latin typeface="Times New Roman" panose="02020603050405020304" pitchFamily="18" charset="0"/>
                        </a:rPr>
                        <a:t>份</a:t>
                      </a:r>
                      <a:r>
                        <a:rPr lang="en-US" altLang="zh-CN" sz="1200">
                          <a:solidFill>
                            <a:srgbClr val="000000"/>
                          </a:solidFill>
                          <a:latin typeface="Times New Roman" panose="02020603050405020304" pitchFamily="18" charset="0"/>
                        </a:rPr>
                        <a:t>)</a:t>
                      </a:r>
                      <a:r>
                        <a:rPr lang="zh-CN" altLang="zh-CN" sz="1200">
                          <a:solidFill>
                            <a:srgbClr val="000000"/>
                          </a:solidFill>
                          <a:latin typeface="Times New Roman" panose="02020603050405020304" pitchFamily="18" charset="0"/>
                        </a:rPr>
                        <a:t>数之和。成交量</a:t>
                      </a:r>
                      <a:r>
                        <a:rPr lang="en-US" altLang="zh-CN" sz="1200">
                          <a:solidFill>
                            <a:srgbClr val="000000"/>
                          </a:solidFill>
                          <a:latin typeface="Times New Roman" panose="02020603050405020304" pitchFamily="18" charset="0"/>
                        </a:rPr>
                        <a:t>=</a:t>
                      </a:r>
                      <a:r>
                        <a:rPr lang="zh-CN" altLang="zh-CN" sz="1200">
                          <a:solidFill>
                            <a:srgbClr val="000000"/>
                          </a:solidFill>
                          <a:latin typeface="Times New Roman" panose="02020603050405020304" pitchFamily="18" charset="0"/>
                        </a:rPr>
                        <a:t>∑成交手数×每手单位，按单边计算。单位：股</a:t>
                      </a:r>
                      <a:r>
                        <a:rPr lang="en-US" altLang="zh-CN" sz="1200">
                          <a:solidFill>
                            <a:srgbClr val="000000"/>
                          </a:solidFill>
                          <a:latin typeface="Times New Roman" panose="02020603050405020304" pitchFamily="18" charset="0"/>
                        </a:rPr>
                        <a:t>/</a:t>
                      </a:r>
                      <a:r>
                        <a:rPr lang="zh-CN" altLang="zh-CN" sz="1200">
                          <a:solidFill>
                            <a:srgbClr val="000000"/>
                          </a:solidFill>
                          <a:latin typeface="Times New Roman" panose="02020603050405020304" pitchFamily="18" charset="0"/>
                        </a:rPr>
                        <a:t>张</a:t>
                      </a:r>
                      <a:r>
                        <a:rPr lang="en-US" altLang="zh-CN" sz="1200">
                          <a:solidFill>
                            <a:srgbClr val="000000"/>
                          </a:solidFill>
                          <a:latin typeface="Times New Roman" panose="02020603050405020304" pitchFamily="18" charset="0"/>
                        </a:rPr>
                        <a:t>/</a:t>
                      </a:r>
                      <a:r>
                        <a:rPr lang="zh-CN" altLang="zh-CN" sz="1200">
                          <a:solidFill>
                            <a:srgbClr val="000000"/>
                          </a:solidFill>
                          <a:latin typeface="Times New Roman" panose="02020603050405020304" pitchFamily="18" charset="0"/>
                        </a:rPr>
                        <a:t>份。股票交易单位每手</a:t>
                      </a:r>
                      <a:r>
                        <a:rPr lang="en-US" altLang="zh-CN" sz="1200">
                          <a:solidFill>
                            <a:srgbClr val="000000"/>
                          </a:solidFill>
                          <a:latin typeface="Times New Roman" panose="02020603050405020304" pitchFamily="18" charset="0"/>
                        </a:rPr>
                        <a:t>100</a:t>
                      </a:r>
                      <a:r>
                        <a:rPr lang="zh-CN" altLang="zh-CN" sz="1200">
                          <a:solidFill>
                            <a:srgbClr val="000000"/>
                          </a:solidFill>
                          <a:latin typeface="Times New Roman" panose="02020603050405020304" pitchFamily="18" charset="0"/>
                        </a:rPr>
                        <a:t>股；权证交易单位每手</a:t>
                      </a:r>
                      <a:r>
                        <a:rPr lang="en-US" altLang="zh-CN" sz="1200">
                          <a:solidFill>
                            <a:srgbClr val="000000"/>
                          </a:solidFill>
                          <a:latin typeface="Times New Roman" panose="02020603050405020304" pitchFamily="18" charset="0"/>
                        </a:rPr>
                        <a:t>100</a:t>
                      </a:r>
                      <a:r>
                        <a:rPr lang="zh-CN" altLang="zh-CN" sz="1200">
                          <a:solidFill>
                            <a:srgbClr val="000000"/>
                          </a:solidFill>
                          <a:latin typeface="Times New Roman" panose="02020603050405020304" pitchFamily="18" charset="0"/>
                        </a:rPr>
                        <a:t>张；基金交易单位每手</a:t>
                      </a:r>
                      <a:r>
                        <a:rPr lang="en-US" altLang="zh-CN" sz="1200">
                          <a:solidFill>
                            <a:srgbClr val="000000"/>
                          </a:solidFill>
                          <a:latin typeface="Times New Roman" panose="02020603050405020304" pitchFamily="18" charset="0"/>
                        </a:rPr>
                        <a:t>100</a:t>
                      </a:r>
                      <a:r>
                        <a:rPr lang="zh-CN" altLang="zh-CN" sz="1200">
                          <a:solidFill>
                            <a:srgbClr val="000000"/>
                          </a:solidFill>
                          <a:latin typeface="Times New Roman" panose="02020603050405020304" pitchFamily="18" charset="0"/>
                        </a:rPr>
                        <a:t>份；债券每手</a:t>
                      </a:r>
                      <a:r>
                        <a:rPr lang="en-US" altLang="zh-CN" sz="1200">
                          <a:solidFill>
                            <a:srgbClr val="000000"/>
                          </a:solidFill>
                          <a:latin typeface="Times New Roman" panose="02020603050405020304" pitchFamily="18" charset="0"/>
                        </a:rPr>
                        <a:t>1000</a:t>
                      </a:r>
                      <a:r>
                        <a:rPr lang="zh-CN" altLang="zh-CN" sz="1200">
                          <a:solidFill>
                            <a:srgbClr val="000000"/>
                          </a:solidFill>
                          <a:latin typeface="Times New Roman" panose="02020603050405020304" pitchFamily="18" charset="0"/>
                        </a:rPr>
                        <a:t>元面额。</a:t>
                      </a:r>
                      <a:endParaRPr lang="zh-CN" altLang="zh-CN" sz="1200">
                        <a:latin typeface="Times New Roman" panose="02020603050405020304" pitchFamily="18" charset="0"/>
                        <a:ea typeface="Times New Roman" panose="02020603050405020304" pitchFamily="18" charset="0"/>
                      </a:endParaRPr>
                    </a:p>
                  </a:txBody>
                  <a:tcPr marL="21469" marR="2146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82563">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股票成交笔数</a:t>
                      </a:r>
                      <a:endParaRPr lang="zh-CN" altLang="zh-CN" sz="1200">
                        <a:latin typeface="Times New Roman" panose="02020603050405020304" pitchFamily="18" charset="0"/>
                        <a:ea typeface="Times New Roman" panose="02020603050405020304" pitchFamily="18" charset="0"/>
                      </a:endParaRPr>
                    </a:p>
                  </a:txBody>
                  <a:tcPr marL="21469" marR="21469"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由交易系统完成配对交易的记录数。按单边计算。</a:t>
                      </a:r>
                      <a:endParaRPr lang="zh-CN" altLang="zh-CN" sz="1200">
                        <a:latin typeface="Times New Roman" panose="02020603050405020304" pitchFamily="18" charset="0"/>
                        <a:ea typeface="Times New Roman" panose="02020603050405020304" pitchFamily="18" charset="0"/>
                      </a:endParaRPr>
                    </a:p>
                  </a:txBody>
                  <a:tcPr marL="21469" marR="2146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82562">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200">
                          <a:solidFill>
                            <a:srgbClr val="000000"/>
                          </a:solidFill>
                          <a:latin typeface="Times New Roman" panose="02020603050405020304" pitchFamily="18" charset="0"/>
                          <a:cs typeface="Times New Roman" panose="02020603050405020304" pitchFamily="18" charset="0"/>
                        </a:rPr>
                        <a:t>STA</a:t>
                      </a:r>
                      <a:r>
                        <a:rPr lang="zh-CN" altLang="zh-CN" sz="1200">
                          <a:solidFill>
                            <a:srgbClr val="000000"/>
                          </a:solidFill>
                          <a:latin typeface="Times New Roman" panose="02020603050405020304" pitchFamily="18" charset="0"/>
                          <a:cs typeface="Times New Roman" panose="02020603050405020304" pitchFamily="18" charset="0"/>
                        </a:rPr>
                        <a:t>股数目</a:t>
                      </a:r>
                      <a:endParaRPr lang="zh-CN" altLang="zh-CN" sz="1200">
                        <a:latin typeface="Times New Roman" panose="02020603050405020304" pitchFamily="18" charset="0"/>
                        <a:ea typeface="Times New Roman" panose="02020603050405020304" pitchFamily="18" charset="0"/>
                      </a:endParaRPr>
                    </a:p>
                  </a:txBody>
                  <a:tcPr marL="21469" marR="21469"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200">
                          <a:solidFill>
                            <a:srgbClr val="000000"/>
                          </a:solidFill>
                          <a:latin typeface="宋体" panose="02010600030101010101" pitchFamily="2" charset="-122"/>
                        </a:rPr>
                        <a:t>A</a:t>
                      </a:r>
                      <a:r>
                        <a:rPr lang="zh-CN" altLang="zh-CN" sz="1200">
                          <a:solidFill>
                            <a:srgbClr val="000000"/>
                          </a:solidFill>
                          <a:latin typeface="Times New Roman" panose="02020603050405020304" pitchFamily="18" charset="0"/>
                        </a:rPr>
                        <a:t>股股票在交易所被特别处理的上市公司数目。</a:t>
                      </a:r>
                      <a:endParaRPr lang="zh-CN" altLang="zh-CN" sz="1200">
                        <a:latin typeface="Times New Roman" panose="02020603050405020304" pitchFamily="18" charset="0"/>
                        <a:ea typeface="Times New Roman" panose="02020603050405020304" pitchFamily="18" charset="0"/>
                      </a:endParaRPr>
                    </a:p>
                  </a:txBody>
                  <a:tcPr marL="21469" marR="2146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66713">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200">
                          <a:solidFill>
                            <a:srgbClr val="000000"/>
                          </a:solidFill>
                          <a:latin typeface="Times New Roman" panose="02020603050405020304" pitchFamily="18" charset="0"/>
                          <a:cs typeface="Times New Roman" panose="02020603050405020304" pitchFamily="18" charset="0"/>
                        </a:rPr>
                        <a:t>A</a:t>
                      </a:r>
                      <a:r>
                        <a:rPr lang="zh-CN" altLang="zh-CN" sz="1200">
                          <a:solidFill>
                            <a:srgbClr val="000000"/>
                          </a:solidFill>
                          <a:latin typeface="Times New Roman" panose="02020603050405020304" pitchFamily="18" charset="0"/>
                          <a:cs typeface="Times New Roman" panose="02020603050405020304" pitchFamily="18" charset="0"/>
                        </a:rPr>
                        <a:t>股市价总值</a:t>
                      </a:r>
                      <a:endParaRPr lang="zh-CN" altLang="zh-CN" sz="1200">
                        <a:latin typeface="Times New Roman" panose="02020603050405020304" pitchFamily="18" charset="0"/>
                        <a:ea typeface="Times New Roman" panose="02020603050405020304" pitchFamily="18" charset="0"/>
                      </a:endParaRPr>
                    </a:p>
                  </a:txBody>
                  <a:tcPr marL="21469" marR="21469"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指某时点上在沪深交易所挂牌交易的</a:t>
                      </a:r>
                      <a:r>
                        <a:rPr lang="en-US" altLang="zh-CN" sz="1200">
                          <a:solidFill>
                            <a:srgbClr val="000000"/>
                          </a:solidFill>
                          <a:latin typeface="Times New Roman" panose="02020603050405020304" pitchFamily="18" charset="0"/>
                        </a:rPr>
                        <a:t>A</a:t>
                      </a:r>
                      <a:r>
                        <a:rPr lang="zh-CN" altLang="zh-CN" sz="1200">
                          <a:solidFill>
                            <a:srgbClr val="000000"/>
                          </a:solidFill>
                          <a:latin typeface="Times New Roman" panose="02020603050405020304" pitchFamily="18" charset="0"/>
                        </a:rPr>
                        <a:t>股股票总市值之和。公式为：</a:t>
                      </a:r>
                      <a:r>
                        <a:rPr lang="en-US" altLang="zh-CN" sz="1200">
                          <a:solidFill>
                            <a:srgbClr val="000000"/>
                          </a:solidFill>
                          <a:latin typeface="Times New Roman" panose="02020603050405020304" pitchFamily="18" charset="0"/>
                        </a:rPr>
                        <a:t>A</a:t>
                      </a:r>
                      <a:r>
                        <a:rPr lang="zh-CN" altLang="zh-CN" sz="1200">
                          <a:solidFill>
                            <a:srgbClr val="000000"/>
                          </a:solidFill>
                          <a:latin typeface="Times New Roman" panose="02020603050405020304" pitchFamily="18" charset="0"/>
                        </a:rPr>
                        <a:t>股市价总值</a:t>
                      </a:r>
                      <a:r>
                        <a:rPr lang="en-US" altLang="zh-CN" sz="1200">
                          <a:solidFill>
                            <a:srgbClr val="000000"/>
                          </a:solidFill>
                          <a:latin typeface="Times New Roman" panose="02020603050405020304" pitchFamily="18" charset="0"/>
                        </a:rPr>
                        <a:t>=</a:t>
                      </a:r>
                      <a:r>
                        <a:rPr lang="zh-CN" altLang="zh-CN" sz="1200">
                          <a:solidFill>
                            <a:srgbClr val="000000"/>
                          </a:solidFill>
                          <a:latin typeface="Times New Roman" panose="02020603050405020304" pitchFamily="18" charset="0"/>
                        </a:rPr>
                        <a:t>∑</a:t>
                      </a:r>
                      <a:r>
                        <a:rPr lang="en-US" altLang="zh-CN" sz="1200">
                          <a:solidFill>
                            <a:srgbClr val="000000"/>
                          </a:solidFill>
                          <a:latin typeface="Times New Roman" panose="02020603050405020304" pitchFamily="18" charset="0"/>
                        </a:rPr>
                        <a:t>A</a:t>
                      </a:r>
                      <a:r>
                        <a:rPr lang="zh-CN" altLang="zh-CN" sz="1200">
                          <a:solidFill>
                            <a:srgbClr val="000000"/>
                          </a:solidFill>
                          <a:latin typeface="Times New Roman" panose="02020603050405020304" pitchFamily="18" charset="0"/>
                        </a:rPr>
                        <a:t>股总股本×</a:t>
                      </a:r>
                      <a:r>
                        <a:rPr lang="en-US" altLang="zh-CN" sz="1200">
                          <a:solidFill>
                            <a:srgbClr val="000000"/>
                          </a:solidFill>
                          <a:latin typeface="Times New Roman" panose="02020603050405020304" pitchFamily="18" charset="0"/>
                        </a:rPr>
                        <a:t>A</a:t>
                      </a:r>
                      <a:r>
                        <a:rPr lang="zh-CN" altLang="zh-CN" sz="1200">
                          <a:solidFill>
                            <a:srgbClr val="000000"/>
                          </a:solidFill>
                          <a:latin typeface="Times New Roman" panose="02020603050405020304" pitchFamily="18" charset="0"/>
                        </a:rPr>
                        <a:t>股收市价，不包括股权投资类上市公司。</a:t>
                      </a:r>
                      <a:endParaRPr lang="zh-CN" altLang="zh-CN" sz="1200">
                        <a:latin typeface="Times New Roman" panose="02020603050405020304" pitchFamily="18" charset="0"/>
                        <a:ea typeface="Times New Roman" panose="02020603050405020304" pitchFamily="18" charset="0"/>
                      </a:endParaRPr>
                    </a:p>
                  </a:txBody>
                  <a:tcPr marL="21469" marR="2146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6512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200">
                          <a:solidFill>
                            <a:srgbClr val="000000"/>
                          </a:solidFill>
                          <a:latin typeface="Times New Roman" panose="02020603050405020304" pitchFamily="18" charset="0"/>
                          <a:cs typeface="Times New Roman" panose="02020603050405020304" pitchFamily="18" charset="0"/>
                        </a:rPr>
                        <a:t>A</a:t>
                      </a:r>
                      <a:r>
                        <a:rPr lang="zh-CN" altLang="zh-CN" sz="1200">
                          <a:solidFill>
                            <a:srgbClr val="000000"/>
                          </a:solidFill>
                          <a:latin typeface="Times New Roman" panose="02020603050405020304" pitchFamily="18" charset="0"/>
                          <a:cs typeface="Times New Roman" panose="02020603050405020304" pitchFamily="18" charset="0"/>
                        </a:rPr>
                        <a:t>股流通市值</a:t>
                      </a:r>
                      <a:endParaRPr lang="zh-CN" altLang="zh-CN" sz="1200">
                        <a:latin typeface="Times New Roman" panose="02020603050405020304" pitchFamily="18" charset="0"/>
                        <a:ea typeface="Times New Roman" panose="02020603050405020304" pitchFamily="18" charset="0"/>
                      </a:endParaRPr>
                    </a:p>
                  </a:txBody>
                  <a:tcPr marL="21469" marR="21469"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指某时点上在沪深交易所挂牌交易的</a:t>
                      </a:r>
                      <a:r>
                        <a:rPr lang="en-US" altLang="zh-CN" sz="1200">
                          <a:solidFill>
                            <a:srgbClr val="000000"/>
                          </a:solidFill>
                          <a:latin typeface="Times New Roman" panose="02020603050405020304" pitchFamily="18" charset="0"/>
                        </a:rPr>
                        <a:t>A</a:t>
                      </a:r>
                      <a:r>
                        <a:rPr lang="zh-CN" altLang="zh-CN" sz="1200">
                          <a:solidFill>
                            <a:srgbClr val="000000"/>
                          </a:solidFill>
                          <a:latin typeface="Times New Roman" panose="02020603050405020304" pitchFamily="18" charset="0"/>
                        </a:rPr>
                        <a:t>股股票的流通股市值之和。公式为：</a:t>
                      </a:r>
                      <a:r>
                        <a:rPr lang="en-US" altLang="zh-CN" sz="1200">
                          <a:solidFill>
                            <a:srgbClr val="000000"/>
                          </a:solidFill>
                          <a:latin typeface="Times New Roman" panose="02020603050405020304" pitchFamily="18" charset="0"/>
                        </a:rPr>
                        <a:t>A</a:t>
                      </a:r>
                      <a:r>
                        <a:rPr lang="zh-CN" altLang="zh-CN" sz="1200">
                          <a:solidFill>
                            <a:srgbClr val="000000"/>
                          </a:solidFill>
                          <a:latin typeface="Times New Roman" panose="02020603050405020304" pitchFamily="18" charset="0"/>
                        </a:rPr>
                        <a:t>股流通市值</a:t>
                      </a:r>
                      <a:r>
                        <a:rPr lang="en-US" altLang="zh-CN" sz="1200">
                          <a:solidFill>
                            <a:srgbClr val="000000"/>
                          </a:solidFill>
                          <a:latin typeface="Times New Roman" panose="02020603050405020304" pitchFamily="18" charset="0"/>
                        </a:rPr>
                        <a:t>=</a:t>
                      </a:r>
                      <a:r>
                        <a:rPr lang="zh-CN" altLang="zh-CN" sz="1200">
                          <a:solidFill>
                            <a:srgbClr val="000000"/>
                          </a:solidFill>
                          <a:latin typeface="Times New Roman" panose="02020603050405020304" pitchFamily="18" charset="0"/>
                        </a:rPr>
                        <a:t>∑</a:t>
                      </a:r>
                      <a:r>
                        <a:rPr lang="en-US" altLang="zh-CN" sz="1200">
                          <a:solidFill>
                            <a:srgbClr val="000000"/>
                          </a:solidFill>
                          <a:latin typeface="Times New Roman" panose="02020603050405020304" pitchFamily="18" charset="0"/>
                        </a:rPr>
                        <a:t>A</a:t>
                      </a:r>
                      <a:r>
                        <a:rPr lang="zh-CN" altLang="zh-CN" sz="1200">
                          <a:solidFill>
                            <a:srgbClr val="000000"/>
                          </a:solidFill>
                          <a:latin typeface="Times New Roman" panose="02020603050405020304" pitchFamily="18" charset="0"/>
                        </a:rPr>
                        <a:t>股流通股本×</a:t>
                      </a:r>
                      <a:r>
                        <a:rPr lang="en-US" altLang="zh-CN" sz="1200">
                          <a:solidFill>
                            <a:srgbClr val="000000"/>
                          </a:solidFill>
                          <a:latin typeface="Times New Roman" panose="02020603050405020304" pitchFamily="18" charset="0"/>
                        </a:rPr>
                        <a:t>A</a:t>
                      </a:r>
                      <a:r>
                        <a:rPr lang="zh-CN" altLang="zh-CN" sz="1200">
                          <a:solidFill>
                            <a:srgbClr val="000000"/>
                          </a:solidFill>
                          <a:latin typeface="Times New Roman" panose="02020603050405020304" pitchFamily="18" charset="0"/>
                        </a:rPr>
                        <a:t>股收市价，不包括股权投资类上市公司。</a:t>
                      </a:r>
                      <a:endParaRPr lang="zh-CN" altLang="zh-CN" sz="1200">
                        <a:latin typeface="Times New Roman" panose="02020603050405020304" pitchFamily="18" charset="0"/>
                        <a:ea typeface="Times New Roman" panose="02020603050405020304" pitchFamily="18" charset="0"/>
                      </a:endParaRPr>
                    </a:p>
                  </a:txBody>
                  <a:tcPr marL="21469" marR="2146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82562">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200">
                          <a:solidFill>
                            <a:srgbClr val="000000"/>
                          </a:solidFill>
                          <a:latin typeface="Times New Roman" panose="02020603050405020304" pitchFamily="18" charset="0"/>
                          <a:cs typeface="Times New Roman" panose="02020603050405020304" pitchFamily="18" charset="0"/>
                        </a:rPr>
                        <a:t>A</a:t>
                      </a:r>
                      <a:r>
                        <a:rPr lang="zh-CN" altLang="zh-CN" sz="1200">
                          <a:solidFill>
                            <a:srgbClr val="000000"/>
                          </a:solidFill>
                          <a:latin typeface="Times New Roman" panose="02020603050405020304" pitchFamily="18" charset="0"/>
                          <a:cs typeface="Times New Roman" panose="02020603050405020304" pitchFamily="18" charset="0"/>
                        </a:rPr>
                        <a:t>股交易日数</a:t>
                      </a:r>
                      <a:endParaRPr lang="zh-CN" altLang="zh-CN" sz="1200">
                        <a:latin typeface="Times New Roman" panose="02020603050405020304" pitchFamily="18" charset="0"/>
                        <a:ea typeface="Times New Roman" panose="02020603050405020304" pitchFamily="18" charset="0"/>
                      </a:endParaRPr>
                    </a:p>
                  </a:txBody>
                  <a:tcPr marL="21469" marR="21469"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某时期内可在交易所进行</a:t>
                      </a:r>
                      <a:r>
                        <a:rPr lang="en-US" altLang="zh-CN" sz="1200">
                          <a:solidFill>
                            <a:srgbClr val="000000"/>
                          </a:solidFill>
                          <a:latin typeface="Times New Roman" panose="02020603050405020304" pitchFamily="18" charset="0"/>
                        </a:rPr>
                        <a:t>A</a:t>
                      </a:r>
                      <a:r>
                        <a:rPr lang="zh-CN" altLang="zh-CN" sz="1200">
                          <a:solidFill>
                            <a:srgbClr val="000000"/>
                          </a:solidFill>
                          <a:latin typeface="Times New Roman" panose="02020603050405020304" pitchFamily="18" charset="0"/>
                        </a:rPr>
                        <a:t>股股票交易的天数。</a:t>
                      </a:r>
                      <a:endParaRPr lang="zh-CN" altLang="zh-CN" sz="1200">
                        <a:latin typeface="Times New Roman" panose="02020603050405020304" pitchFamily="18" charset="0"/>
                        <a:ea typeface="Times New Roman" panose="02020603050405020304" pitchFamily="18" charset="0"/>
                      </a:endParaRPr>
                    </a:p>
                  </a:txBody>
                  <a:tcPr marL="21469" marR="2146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66713">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200">
                          <a:solidFill>
                            <a:srgbClr val="000000"/>
                          </a:solidFill>
                          <a:latin typeface="Times New Roman" panose="02020603050405020304" pitchFamily="18" charset="0"/>
                          <a:cs typeface="Times New Roman" panose="02020603050405020304" pitchFamily="18" charset="0"/>
                        </a:rPr>
                        <a:t>A</a:t>
                      </a:r>
                      <a:r>
                        <a:rPr lang="zh-CN" altLang="zh-CN" sz="1200">
                          <a:solidFill>
                            <a:srgbClr val="000000"/>
                          </a:solidFill>
                          <a:latin typeface="Times New Roman" panose="02020603050405020304" pitchFamily="18" charset="0"/>
                          <a:cs typeface="Times New Roman" panose="02020603050405020304" pitchFamily="18" charset="0"/>
                        </a:rPr>
                        <a:t>股成交金额</a:t>
                      </a:r>
                      <a:endParaRPr lang="zh-CN" altLang="zh-CN" sz="1200">
                        <a:latin typeface="Times New Roman" panose="02020603050405020304" pitchFamily="18" charset="0"/>
                        <a:ea typeface="Times New Roman" panose="02020603050405020304" pitchFamily="18" charset="0"/>
                      </a:endParaRPr>
                    </a:p>
                  </a:txBody>
                  <a:tcPr marL="21469" marR="21469"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由交易系统完成的每笔</a:t>
                      </a:r>
                      <a:r>
                        <a:rPr lang="en-US" altLang="zh-CN" sz="1200">
                          <a:solidFill>
                            <a:srgbClr val="000000"/>
                          </a:solidFill>
                          <a:latin typeface="Times New Roman" panose="02020603050405020304" pitchFamily="18" charset="0"/>
                        </a:rPr>
                        <a:t>A</a:t>
                      </a:r>
                      <a:r>
                        <a:rPr lang="zh-CN" altLang="zh-CN" sz="1200">
                          <a:solidFill>
                            <a:srgbClr val="000000"/>
                          </a:solidFill>
                          <a:latin typeface="Times New Roman" panose="02020603050405020304" pitchFamily="18" charset="0"/>
                        </a:rPr>
                        <a:t>股交易的成交价格与成交股数的乘积之和。</a:t>
                      </a:r>
                      <a:r>
                        <a:rPr lang="en-US" altLang="zh-CN" sz="1200">
                          <a:solidFill>
                            <a:srgbClr val="000000"/>
                          </a:solidFill>
                          <a:latin typeface="Times New Roman" panose="02020603050405020304" pitchFamily="18" charset="0"/>
                        </a:rPr>
                        <a:t>A</a:t>
                      </a:r>
                      <a:r>
                        <a:rPr lang="zh-CN" altLang="zh-CN" sz="1200">
                          <a:solidFill>
                            <a:srgbClr val="000000"/>
                          </a:solidFill>
                          <a:latin typeface="Times New Roman" panose="02020603050405020304" pitchFamily="18" charset="0"/>
                        </a:rPr>
                        <a:t>股成交金额</a:t>
                      </a:r>
                      <a:r>
                        <a:rPr lang="en-US" altLang="zh-CN" sz="1200">
                          <a:solidFill>
                            <a:srgbClr val="000000"/>
                          </a:solidFill>
                          <a:latin typeface="Times New Roman" panose="02020603050405020304" pitchFamily="18" charset="0"/>
                        </a:rPr>
                        <a:t>=</a:t>
                      </a:r>
                      <a:r>
                        <a:rPr lang="zh-CN" altLang="zh-CN" sz="1200">
                          <a:solidFill>
                            <a:srgbClr val="000000"/>
                          </a:solidFill>
                          <a:latin typeface="Times New Roman" panose="02020603050405020304" pitchFamily="18" charset="0"/>
                        </a:rPr>
                        <a:t>∑</a:t>
                      </a:r>
                      <a:r>
                        <a:rPr lang="en-US" altLang="zh-CN" sz="1200">
                          <a:solidFill>
                            <a:srgbClr val="000000"/>
                          </a:solidFill>
                          <a:latin typeface="Times New Roman" panose="02020603050405020304" pitchFamily="18" charset="0"/>
                        </a:rPr>
                        <a:t>A</a:t>
                      </a:r>
                      <a:r>
                        <a:rPr lang="zh-CN" altLang="zh-CN" sz="1200">
                          <a:solidFill>
                            <a:srgbClr val="000000"/>
                          </a:solidFill>
                          <a:latin typeface="Times New Roman" panose="02020603050405020304" pitchFamily="18" charset="0"/>
                        </a:rPr>
                        <a:t>股成交价格×</a:t>
                      </a:r>
                      <a:r>
                        <a:rPr lang="en-US" altLang="zh-CN" sz="1200">
                          <a:solidFill>
                            <a:srgbClr val="000000"/>
                          </a:solidFill>
                          <a:latin typeface="Times New Roman" panose="02020603050405020304" pitchFamily="18" charset="0"/>
                        </a:rPr>
                        <a:t>A</a:t>
                      </a:r>
                      <a:r>
                        <a:rPr lang="zh-CN" altLang="zh-CN" sz="1200">
                          <a:solidFill>
                            <a:srgbClr val="000000"/>
                          </a:solidFill>
                          <a:latin typeface="Times New Roman" panose="02020603050405020304" pitchFamily="18" charset="0"/>
                        </a:rPr>
                        <a:t>股成交股数，按单边计算。</a:t>
                      </a:r>
                      <a:endParaRPr lang="zh-CN" altLang="zh-CN" sz="1200">
                        <a:latin typeface="Times New Roman" panose="02020603050405020304" pitchFamily="18" charset="0"/>
                        <a:ea typeface="Times New Roman" panose="02020603050405020304" pitchFamily="18" charset="0"/>
                      </a:endParaRPr>
                    </a:p>
                  </a:txBody>
                  <a:tcPr marL="21469" marR="2146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6512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200">
                          <a:solidFill>
                            <a:srgbClr val="000000"/>
                          </a:solidFill>
                          <a:latin typeface="Times New Roman" panose="02020603050405020304" pitchFamily="18" charset="0"/>
                          <a:cs typeface="Times New Roman" panose="02020603050405020304" pitchFamily="18" charset="0"/>
                        </a:rPr>
                        <a:t>A</a:t>
                      </a:r>
                      <a:r>
                        <a:rPr lang="zh-CN" altLang="zh-CN" sz="1200">
                          <a:solidFill>
                            <a:srgbClr val="000000"/>
                          </a:solidFill>
                          <a:latin typeface="Times New Roman" panose="02020603050405020304" pitchFamily="18" charset="0"/>
                          <a:cs typeface="Times New Roman" panose="02020603050405020304" pitchFamily="18" charset="0"/>
                        </a:rPr>
                        <a:t>股成交股数</a:t>
                      </a:r>
                      <a:endParaRPr lang="zh-CN" altLang="zh-CN" sz="1200">
                        <a:latin typeface="Times New Roman" panose="02020603050405020304" pitchFamily="18" charset="0"/>
                        <a:ea typeface="Times New Roman" panose="02020603050405020304" pitchFamily="18" charset="0"/>
                      </a:endParaRPr>
                    </a:p>
                  </a:txBody>
                  <a:tcPr marL="21469" marR="21469"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由交易系统完成的每笔</a:t>
                      </a:r>
                      <a:r>
                        <a:rPr lang="en-US" altLang="zh-CN" sz="1200">
                          <a:solidFill>
                            <a:srgbClr val="000000"/>
                          </a:solidFill>
                          <a:latin typeface="Times New Roman" panose="02020603050405020304" pitchFamily="18" charset="0"/>
                        </a:rPr>
                        <a:t>A</a:t>
                      </a:r>
                      <a:r>
                        <a:rPr lang="zh-CN" altLang="zh-CN" sz="1200">
                          <a:solidFill>
                            <a:srgbClr val="000000"/>
                          </a:solidFill>
                          <a:latin typeface="Times New Roman" panose="02020603050405020304" pitchFamily="18" charset="0"/>
                        </a:rPr>
                        <a:t>股交易的成交股数之和。</a:t>
                      </a:r>
                      <a:r>
                        <a:rPr lang="en-US" altLang="zh-CN" sz="1200">
                          <a:solidFill>
                            <a:srgbClr val="000000"/>
                          </a:solidFill>
                          <a:latin typeface="Times New Roman" panose="02020603050405020304" pitchFamily="18" charset="0"/>
                        </a:rPr>
                        <a:t>A</a:t>
                      </a:r>
                      <a:r>
                        <a:rPr lang="zh-CN" altLang="zh-CN" sz="1200">
                          <a:solidFill>
                            <a:srgbClr val="000000"/>
                          </a:solidFill>
                          <a:latin typeface="Times New Roman" panose="02020603050405020304" pitchFamily="18" charset="0"/>
                        </a:rPr>
                        <a:t>股成交股数</a:t>
                      </a:r>
                      <a:r>
                        <a:rPr lang="en-US" altLang="zh-CN" sz="1200">
                          <a:solidFill>
                            <a:srgbClr val="000000"/>
                          </a:solidFill>
                          <a:latin typeface="Times New Roman" panose="02020603050405020304" pitchFamily="18" charset="0"/>
                        </a:rPr>
                        <a:t>=</a:t>
                      </a:r>
                      <a:r>
                        <a:rPr lang="zh-CN" altLang="zh-CN" sz="1200">
                          <a:solidFill>
                            <a:srgbClr val="000000"/>
                          </a:solidFill>
                          <a:latin typeface="Times New Roman" panose="02020603050405020304" pitchFamily="18" charset="0"/>
                        </a:rPr>
                        <a:t>∑</a:t>
                      </a:r>
                      <a:r>
                        <a:rPr lang="en-US" altLang="zh-CN" sz="1200">
                          <a:solidFill>
                            <a:srgbClr val="000000"/>
                          </a:solidFill>
                          <a:latin typeface="Times New Roman" panose="02020603050405020304" pitchFamily="18" charset="0"/>
                        </a:rPr>
                        <a:t>A</a:t>
                      </a:r>
                      <a:r>
                        <a:rPr lang="zh-CN" altLang="zh-CN" sz="1200">
                          <a:solidFill>
                            <a:srgbClr val="000000"/>
                          </a:solidFill>
                          <a:latin typeface="Times New Roman" panose="02020603050405020304" pitchFamily="18" charset="0"/>
                        </a:rPr>
                        <a:t>股成交手数×每手单位，按单边计算。单位：每手</a:t>
                      </a:r>
                      <a:r>
                        <a:rPr lang="en-US" altLang="zh-CN" sz="1200">
                          <a:solidFill>
                            <a:srgbClr val="000000"/>
                          </a:solidFill>
                          <a:latin typeface="Times New Roman" panose="02020603050405020304" pitchFamily="18" charset="0"/>
                        </a:rPr>
                        <a:t>100</a:t>
                      </a:r>
                      <a:r>
                        <a:rPr lang="zh-CN" altLang="zh-CN" sz="1200">
                          <a:solidFill>
                            <a:srgbClr val="000000"/>
                          </a:solidFill>
                          <a:latin typeface="Times New Roman" panose="02020603050405020304" pitchFamily="18" charset="0"/>
                        </a:rPr>
                        <a:t>股。</a:t>
                      </a:r>
                      <a:endParaRPr lang="zh-CN" altLang="zh-CN" sz="1200">
                        <a:latin typeface="Times New Roman" panose="02020603050405020304" pitchFamily="18" charset="0"/>
                        <a:ea typeface="Times New Roman" panose="02020603050405020304" pitchFamily="18" charset="0"/>
                      </a:endParaRPr>
                    </a:p>
                  </a:txBody>
                  <a:tcPr marL="21469" marR="2146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82562">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200">
                          <a:solidFill>
                            <a:srgbClr val="000000"/>
                          </a:solidFill>
                          <a:latin typeface="Times New Roman" panose="02020603050405020304" pitchFamily="18" charset="0"/>
                          <a:cs typeface="Times New Roman" panose="02020603050405020304" pitchFamily="18" charset="0"/>
                        </a:rPr>
                        <a:t>A</a:t>
                      </a:r>
                      <a:r>
                        <a:rPr lang="zh-CN" altLang="zh-CN" sz="1200">
                          <a:solidFill>
                            <a:srgbClr val="000000"/>
                          </a:solidFill>
                          <a:latin typeface="Times New Roman" panose="02020603050405020304" pitchFamily="18" charset="0"/>
                          <a:cs typeface="Times New Roman" panose="02020603050405020304" pitchFamily="18" charset="0"/>
                        </a:rPr>
                        <a:t>股成交笔数</a:t>
                      </a:r>
                      <a:endParaRPr lang="zh-CN" altLang="zh-CN" sz="1200">
                        <a:latin typeface="Times New Roman" panose="02020603050405020304" pitchFamily="18" charset="0"/>
                        <a:ea typeface="Times New Roman" panose="02020603050405020304" pitchFamily="18" charset="0"/>
                      </a:endParaRPr>
                    </a:p>
                  </a:txBody>
                  <a:tcPr marL="21469" marR="21469"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由交易系统完成配对的</a:t>
                      </a:r>
                      <a:r>
                        <a:rPr lang="en-US" altLang="zh-CN" sz="1200">
                          <a:solidFill>
                            <a:srgbClr val="000000"/>
                          </a:solidFill>
                          <a:latin typeface="Times New Roman" panose="02020603050405020304" pitchFamily="18" charset="0"/>
                        </a:rPr>
                        <a:t>A</a:t>
                      </a:r>
                      <a:r>
                        <a:rPr lang="zh-CN" altLang="zh-CN" sz="1200">
                          <a:solidFill>
                            <a:srgbClr val="000000"/>
                          </a:solidFill>
                          <a:latin typeface="Times New Roman" panose="02020603050405020304" pitchFamily="18" charset="0"/>
                        </a:rPr>
                        <a:t>股交易的记录数。按单边计算。</a:t>
                      </a:r>
                      <a:endParaRPr lang="zh-CN" altLang="zh-CN" sz="1200">
                        <a:latin typeface="Times New Roman" panose="02020603050405020304" pitchFamily="18" charset="0"/>
                        <a:ea typeface="Times New Roman" panose="02020603050405020304" pitchFamily="18" charset="0"/>
                      </a:endParaRPr>
                    </a:p>
                  </a:txBody>
                  <a:tcPr marL="21469" marR="2146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66713">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200">
                          <a:solidFill>
                            <a:srgbClr val="000000"/>
                          </a:solidFill>
                          <a:latin typeface="Times New Roman" panose="02020603050405020304" pitchFamily="18" charset="0"/>
                          <a:cs typeface="Times New Roman" panose="02020603050405020304" pitchFamily="18" charset="0"/>
                        </a:rPr>
                        <a:t>A</a:t>
                      </a:r>
                      <a:r>
                        <a:rPr lang="zh-CN" altLang="zh-CN" sz="1200">
                          <a:solidFill>
                            <a:srgbClr val="000000"/>
                          </a:solidFill>
                          <a:latin typeface="Times New Roman" panose="02020603050405020304" pitchFamily="18" charset="0"/>
                          <a:cs typeface="Times New Roman" panose="02020603050405020304" pitchFamily="18" charset="0"/>
                        </a:rPr>
                        <a:t>股交易印花税</a:t>
                      </a:r>
                      <a:endParaRPr lang="zh-CN" altLang="zh-CN" sz="1200">
                        <a:latin typeface="Times New Roman" panose="02020603050405020304" pitchFamily="18" charset="0"/>
                        <a:ea typeface="Times New Roman" panose="02020603050405020304" pitchFamily="18" charset="0"/>
                      </a:endParaRPr>
                    </a:p>
                  </a:txBody>
                  <a:tcPr marL="21469" marR="21469"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国家按印花税率对</a:t>
                      </a:r>
                      <a:r>
                        <a:rPr lang="en-US" altLang="zh-CN" sz="1200">
                          <a:solidFill>
                            <a:srgbClr val="000000"/>
                          </a:solidFill>
                          <a:latin typeface="Times New Roman" panose="02020603050405020304" pitchFamily="18" charset="0"/>
                        </a:rPr>
                        <a:t>A</a:t>
                      </a:r>
                      <a:r>
                        <a:rPr lang="zh-CN" altLang="zh-CN" sz="1200">
                          <a:solidFill>
                            <a:srgbClr val="000000"/>
                          </a:solidFill>
                          <a:latin typeface="Times New Roman" panose="02020603050405020304" pitchFamily="18" charset="0"/>
                        </a:rPr>
                        <a:t>股股票交易金额收取的税金。</a:t>
                      </a:r>
                      <a:r>
                        <a:rPr lang="en-US" altLang="zh-CN" sz="1200">
                          <a:solidFill>
                            <a:srgbClr val="000000"/>
                          </a:solidFill>
                          <a:latin typeface="Times New Roman" panose="02020603050405020304" pitchFamily="18" charset="0"/>
                        </a:rPr>
                        <a:t>A</a:t>
                      </a:r>
                      <a:r>
                        <a:rPr lang="zh-CN" altLang="zh-CN" sz="1200">
                          <a:solidFill>
                            <a:srgbClr val="000000"/>
                          </a:solidFill>
                          <a:latin typeface="Times New Roman" panose="02020603050405020304" pitchFamily="18" charset="0"/>
                        </a:rPr>
                        <a:t>股交易印花税</a:t>
                      </a:r>
                      <a:r>
                        <a:rPr lang="en-US" altLang="zh-CN" sz="1200">
                          <a:solidFill>
                            <a:srgbClr val="000000"/>
                          </a:solidFill>
                          <a:latin typeface="Times New Roman" panose="02020603050405020304" pitchFamily="18" charset="0"/>
                        </a:rPr>
                        <a:t>=A</a:t>
                      </a:r>
                      <a:r>
                        <a:rPr lang="zh-CN" altLang="zh-CN" sz="1200">
                          <a:solidFill>
                            <a:srgbClr val="000000"/>
                          </a:solidFill>
                          <a:latin typeface="Times New Roman" panose="02020603050405020304" pitchFamily="18" charset="0"/>
                        </a:rPr>
                        <a:t>股成交金额×印花税率×</a:t>
                      </a:r>
                      <a:r>
                        <a:rPr lang="en-US" altLang="zh-CN" sz="1200">
                          <a:solidFill>
                            <a:srgbClr val="000000"/>
                          </a:solidFill>
                          <a:latin typeface="Times New Roman" panose="02020603050405020304" pitchFamily="18" charset="0"/>
                        </a:rPr>
                        <a:t>2</a:t>
                      </a:r>
                      <a:r>
                        <a:rPr lang="zh-CN" altLang="zh-CN" sz="1200">
                          <a:solidFill>
                            <a:srgbClr val="000000"/>
                          </a:solidFill>
                          <a:latin typeface="Times New Roman" panose="02020603050405020304" pitchFamily="18" charset="0"/>
                        </a:rPr>
                        <a:t>。</a:t>
                      </a:r>
                      <a:endParaRPr lang="zh-CN" altLang="zh-CN" sz="1200">
                        <a:latin typeface="Times New Roman" panose="02020603050405020304" pitchFamily="18" charset="0"/>
                        <a:ea typeface="Times New Roman" panose="02020603050405020304" pitchFamily="18" charset="0"/>
                      </a:endParaRPr>
                    </a:p>
                  </a:txBody>
                  <a:tcPr marL="21469" marR="2146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6512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200">
                          <a:solidFill>
                            <a:srgbClr val="000000"/>
                          </a:solidFill>
                          <a:latin typeface="Times New Roman" panose="02020603050405020304" pitchFamily="18" charset="0"/>
                          <a:cs typeface="Times New Roman" panose="02020603050405020304" pitchFamily="18" charset="0"/>
                        </a:rPr>
                        <a:t>A</a:t>
                      </a:r>
                      <a:r>
                        <a:rPr lang="zh-CN" altLang="zh-CN" sz="1200">
                          <a:solidFill>
                            <a:srgbClr val="000000"/>
                          </a:solidFill>
                          <a:latin typeface="Times New Roman" panose="02020603050405020304" pitchFamily="18" charset="0"/>
                          <a:cs typeface="Times New Roman" panose="02020603050405020304" pitchFamily="18" charset="0"/>
                        </a:rPr>
                        <a:t>股平均价格</a:t>
                      </a:r>
                      <a:endParaRPr lang="zh-CN" altLang="zh-CN" sz="1200">
                        <a:latin typeface="Times New Roman" panose="02020603050405020304" pitchFamily="18" charset="0"/>
                        <a:ea typeface="Times New Roman" panose="02020603050405020304" pitchFamily="18" charset="0"/>
                      </a:endParaRPr>
                    </a:p>
                  </a:txBody>
                  <a:tcPr marL="21469" marR="21469"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特定时点所有</a:t>
                      </a:r>
                      <a:r>
                        <a:rPr lang="en-US" altLang="zh-CN" sz="1200">
                          <a:solidFill>
                            <a:srgbClr val="000000"/>
                          </a:solidFill>
                          <a:latin typeface="Times New Roman" panose="02020603050405020304" pitchFamily="18" charset="0"/>
                          <a:cs typeface="Times New Roman" panose="02020603050405020304" pitchFamily="18" charset="0"/>
                        </a:rPr>
                        <a:t>A</a:t>
                      </a:r>
                      <a:r>
                        <a:rPr lang="zh-CN" altLang="zh-CN" sz="1200">
                          <a:solidFill>
                            <a:srgbClr val="000000"/>
                          </a:solidFill>
                          <a:latin typeface="Times New Roman" panose="02020603050405020304" pitchFamily="18" charset="0"/>
                        </a:rPr>
                        <a:t>股股票收盘价按流通股本加权的平均价格。公式为：</a:t>
                      </a:r>
                      <a:r>
                        <a:rPr lang="en-US" altLang="zh-CN" sz="1200">
                          <a:solidFill>
                            <a:srgbClr val="000000"/>
                          </a:solidFill>
                          <a:latin typeface="Times New Roman" panose="02020603050405020304" pitchFamily="18" charset="0"/>
                          <a:cs typeface="Times New Roman" panose="02020603050405020304" pitchFamily="18" charset="0"/>
                        </a:rPr>
                        <a:t>A</a:t>
                      </a:r>
                      <a:r>
                        <a:rPr lang="zh-CN" altLang="zh-CN" sz="1200">
                          <a:solidFill>
                            <a:srgbClr val="000000"/>
                          </a:solidFill>
                          <a:latin typeface="Times New Roman" panose="02020603050405020304" pitchFamily="18" charset="0"/>
                        </a:rPr>
                        <a:t>股流通市值</a:t>
                      </a:r>
                      <a:r>
                        <a:rPr lang="en-US" altLang="zh-CN" sz="1200">
                          <a:solidFill>
                            <a:srgbClr val="000000"/>
                          </a:solidFill>
                          <a:latin typeface="Times New Roman" panose="02020603050405020304" pitchFamily="18" charset="0"/>
                          <a:cs typeface="Times New Roman" panose="02020603050405020304" pitchFamily="18" charset="0"/>
                        </a:rPr>
                        <a:t>/A</a:t>
                      </a:r>
                      <a:r>
                        <a:rPr lang="zh-CN" altLang="zh-CN" sz="1200">
                          <a:solidFill>
                            <a:srgbClr val="000000"/>
                          </a:solidFill>
                          <a:latin typeface="Times New Roman" panose="02020603050405020304" pitchFamily="18" charset="0"/>
                        </a:rPr>
                        <a:t>股流通股本</a:t>
                      </a:r>
                      <a:endParaRPr lang="zh-CN" altLang="zh-CN" sz="1200">
                        <a:latin typeface="Times New Roman" panose="02020603050405020304" pitchFamily="18" charset="0"/>
                        <a:ea typeface="Times New Roman" panose="02020603050405020304" pitchFamily="18" charset="0"/>
                      </a:endParaRPr>
                    </a:p>
                  </a:txBody>
                  <a:tcPr marL="21469" marR="2146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82562">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股票价格涨幅</a:t>
                      </a:r>
                      <a:endParaRPr lang="zh-CN" altLang="zh-CN" sz="1200">
                        <a:latin typeface="Times New Roman" panose="02020603050405020304" pitchFamily="18" charset="0"/>
                        <a:ea typeface="Times New Roman" panose="02020603050405020304" pitchFamily="18" charset="0"/>
                      </a:endParaRPr>
                    </a:p>
                  </a:txBody>
                  <a:tcPr marL="21469" marR="21469"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股票价格涨幅</a:t>
                      </a:r>
                      <a:r>
                        <a:rPr lang="en-US" altLang="zh-CN" sz="1200">
                          <a:solidFill>
                            <a:srgbClr val="000000"/>
                          </a:solidFill>
                          <a:latin typeface="Times New Roman" panose="02020603050405020304" pitchFamily="18" charset="0"/>
                        </a:rPr>
                        <a:t>=</a:t>
                      </a:r>
                      <a:r>
                        <a:rPr lang="zh-CN" altLang="zh-CN" sz="1200">
                          <a:solidFill>
                            <a:srgbClr val="000000"/>
                          </a:solidFill>
                          <a:latin typeface="Times New Roman" panose="02020603050405020304" pitchFamily="18" charset="0"/>
                        </a:rPr>
                        <a:t>（期末股票价格收市</a:t>
                      </a:r>
                      <a:r>
                        <a:rPr lang="en-US" altLang="zh-CN" sz="1200">
                          <a:solidFill>
                            <a:srgbClr val="000000"/>
                          </a:solidFill>
                          <a:latin typeface="Times New Roman" panose="02020603050405020304" pitchFamily="18" charset="0"/>
                        </a:rPr>
                        <a:t>/</a:t>
                      </a:r>
                      <a:r>
                        <a:rPr lang="zh-CN" altLang="zh-CN" sz="1200">
                          <a:solidFill>
                            <a:srgbClr val="000000"/>
                          </a:solidFill>
                          <a:latin typeface="Times New Roman" panose="02020603050405020304" pitchFamily="18" charset="0"/>
                        </a:rPr>
                        <a:t>上期末股票复权价格收市</a:t>
                      </a:r>
                      <a:r>
                        <a:rPr lang="en-US" altLang="zh-CN" sz="1200">
                          <a:solidFill>
                            <a:srgbClr val="000000"/>
                          </a:solidFill>
                          <a:latin typeface="Times New Roman" panose="02020603050405020304" pitchFamily="18" charset="0"/>
                        </a:rPr>
                        <a:t>-1</a:t>
                      </a:r>
                      <a:r>
                        <a:rPr lang="zh-CN" altLang="zh-CN" sz="1200">
                          <a:solidFill>
                            <a:srgbClr val="000000"/>
                          </a:solidFill>
                          <a:latin typeface="Times New Roman" panose="02020603050405020304" pitchFamily="18" charset="0"/>
                        </a:rPr>
                        <a:t>）×</a:t>
                      </a:r>
                      <a:r>
                        <a:rPr lang="en-US" altLang="zh-CN" sz="1200">
                          <a:solidFill>
                            <a:srgbClr val="000000"/>
                          </a:solidFill>
                          <a:latin typeface="Times New Roman" panose="02020603050405020304" pitchFamily="18" charset="0"/>
                        </a:rPr>
                        <a:t>100</a:t>
                      </a:r>
                      <a:r>
                        <a:rPr lang="zh-CN" altLang="zh-CN" sz="1200">
                          <a:solidFill>
                            <a:srgbClr val="000000"/>
                          </a:solidFill>
                          <a:latin typeface="Times New Roman" panose="02020603050405020304" pitchFamily="18" charset="0"/>
                        </a:rPr>
                        <a:t>％。</a:t>
                      </a:r>
                      <a:endParaRPr lang="zh-CN" altLang="zh-CN" sz="1200">
                        <a:latin typeface="Times New Roman" panose="02020603050405020304" pitchFamily="18" charset="0"/>
                        <a:ea typeface="Times New Roman" panose="02020603050405020304" pitchFamily="18" charset="0"/>
                      </a:endParaRPr>
                    </a:p>
                  </a:txBody>
                  <a:tcPr marL="21469" marR="2146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84150">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股票价格跌幅</a:t>
                      </a:r>
                      <a:endParaRPr lang="zh-CN" altLang="zh-CN" sz="1200">
                        <a:latin typeface="Times New Roman" panose="02020603050405020304" pitchFamily="18" charset="0"/>
                        <a:ea typeface="Times New Roman" panose="02020603050405020304" pitchFamily="18" charset="0"/>
                      </a:endParaRPr>
                    </a:p>
                  </a:txBody>
                  <a:tcPr marL="21469" marR="21469"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股票价格跌幅</a:t>
                      </a:r>
                      <a:r>
                        <a:rPr lang="en-US" altLang="zh-CN" sz="1200">
                          <a:solidFill>
                            <a:srgbClr val="000000"/>
                          </a:solidFill>
                          <a:latin typeface="Times New Roman" panose="02020603050405020304" pitchFamily="18" charset="0"/>
                        </a:rPr>
                        <a:t>=</a:t>
                      </a:r>
                      <a:r>
                        <a:rPr lang="zh-CN" altLang="zh-CN" sz="1200">
                          <a:solidFill>
                            <a:srgbClr val="000000"/>
                          </a:solidFill>
                          <a:latin typeface="Times New Roman" panose="02020603050405020304" pitchFamily="18" charset="0"/>
                        </a:rPr>
                        <a:t>（期末股票价格收市</a:t>
                      </a:r>
                      <a:r>
                        <a:rPr lang="en-US" altLang="zh-CN" sz="1200">
                          <a:solidFill>
                            <a:srgbClr val="000000"/>
                          </a:solidFill>
                          <a:latin typeface="Times New Roman" panose="02020603050405020304" pitchFamily="18" charset="0"/>
                        </a:rPr>
                        <a:t>/</a:t>
                      </a:r>
                      <a:r>
                        <a:rPr lang="zh-CN" altLang="zh-CN" sz="1200">
                          <a:solidFill>
                            <a:srgbClr val="000000"/>
                          </a:solidFill>
                          <a:latin typeface="Times New Roman" panose="02020603050405020304" pitchFamily="18" charset="0"/>
                        </a:rPr>
                        <a:t>上期末股票复权价格收市</a:t>
                      </a:r>
                      <a:r>
                        <a:rPr lang="en-US" altLang="zh-CN" sz="1200">
                          <a:solidFill>
                            <a:srgbClr val="000000"/>
                          </a:solidFill>
                          <a:latin typeface="Times New Roman" panose="02020603050405020304" pitchFamily="18" charset="0"/>
                        </a:rPr>
                        <a:t>-1</a:t>
                      </a:r>
                      <a:r>
                        <a:rPr lang="zh-CN" altLang="zh-CN" sz="1200">
                          <a:solidFill>
                            <a:srgbClr val="000000"/>
                          </a:solidFill>
                          <a:latin typeface="Times New Roman" panose="02020603050405020304" pitchFamily="18" charset="0"/>
                        </a:rPr>
                        <a:t>）×</a:t>
                      </a:r>
                      <a:r>
                        <a:rPr lang="en-US" altLang="zh-CN" sz="1200">
                          <a:solidFill>
                            <a:srgbClr val="000000"/>
                          </a:solidFill>
                          <a:latin typeface="Times New Roman" panose="02020603050405020304" pitchFamily="18" charset="0"/>
                        </a:rPr>
                        <a:t>100</a:t>
                      </a:r>
                      <a:r>
                        <a:rPr lang="zh-CN" altLang="zh-CN" sz="1200">
                          <a:solidFill>
                            <a:srgbClr val="000000"/>
                          </a:solidFill>
                          <a:latin typeface="Times New Roman" panose="02020603050405020304" pitchFamily="18" charset="0"/>
                        </a:rPr>
                        <a:t>％。</a:t>
                      </a:r>
                      <a:endParaRPr lang="zh-CN" altLang="zh-CN" sz="1200">
                        <a:latin typeface="Times New Roman" panose="02020603050405020304" pitchFamily="18" charset="0"/>
                        <a:ea typeface="Times New Roman" panose="02020603050405020304" pitchFamily="18" charset="0"/>
                      </a:endParaRPr>
                    </a:p>
                  </a:txBody>
                  <a:tcPr marL="21469" marR="2146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82563">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跌幅排行第</a:t>
                      </a:r>
                      <a:r>
                        <a:rPr lang="en-US" altLang="zh-CN" sz="1200">
                          <a:solidFill>
                            <a:srgbClr val="000000"/>
                          </a:solidFill>
                          <a:latin typeface="Times New Roman" panose="02020603050405020304" pitchFamily="18" charset="0"/>
                        </a:rPr>
                        <a:t>N</a:t>
                      </a:r>
                      <a:r>
                        <a:rPr lang="zh-CN" altLang="zh-CN" sz="1200">
                          <a:solidFill>
                            <a:srgbClr val="000000"/>
                          </a:solidFill>
                          <a:latin typeface="Times New Roman" panose="02020603050405020304" pitchFamily="18" charset="0"/>
                        </a:rPr>
                        <a:t>股票跌幅</a:t>
                      </a:r>
                      <a:endParaRPr lang="zh-CN" altLang="zh-CN" sz="1200">
                        <a:latin typeface="Times New Roman" panose="02020603050405020304" pitchFamily="18" charset="0"/>
                        <a:ea typeface="Times New Roman" panose="02020603050405020304" pitchFamily="18" charset="0"/>
                      </a:endParaRPr>
                    </a:p>
                  </a:txBody>
                  <a:tcPr marL="21469" marR="21469"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报告期内跌幅排行第</a:t>
                      </a:r>
                      <a:r>
                        <a:rPr lang="en-US" altLang="zh-CN" sz="1200">
                          <a:solidFill>
                            <a:srgbClr val="000000"/>
                          </a:solidFill>
                          <a:latin typeface="Times New Roman" panose="02020603050405020304" pitchFamily="18" charset="0"/>
                        </a:rPr>
                        <a:t>N</a:t>
                      </a:r>
                      <a:r>
                        <a:rPr lang="zh-CN" altLang="zh-CN" sz="1200">
                          <a:solidFill>
                            <a:srgbClr val="000000"/>
                          </a:solidFill>
                          <a:latin typeface="Times New Roman" panose="02020603050405020304" pitchFamily="18" charset="0"/>
                        </a:rPr>
                        <a:t>股票在本期的价格跌幅。</a:t>
                      </a:r>
                      <a:endParaRPr lang="zh-CN" altLang="zh-CN" sz="1200">
                        <a:latin typeface="Times New Roman" panose="02020603050405020304" pitchFamily="18" charset="0"/>
                        <a:ea typeface="Times New Roman" panose="02020603050405020304" pitchFamily="18" charset="0"/>
                      </a:endParaRPr>
                    </a:p>
                  </a:txBody>
                  <a:tcPr marL="21469" marR="2146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82562">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股票价格振幅</a:t>
                      </a:r>
                      <a:endParaRPr lang="zh-CN" altLang="zh-CN" sz="1200">
                        <a:latin typeface="Times New Roman" panose="02020603050405020304" pitchFamily="18" charset="0"/>
                        <a:ea typeface="Times New Roman" panose="02020603050405020304" pitchFamily="18" charset="0"/>
                      </a:endParaRPr>
                    </a:p>
                  </a:txBody>
                  <a:tcPr marL="21469" marR="21469"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股票价格振幅</a:t>
                      </a:r>
                      <a:r>
                        <a:rPr lang="en-US" altLang="zh-CN" sz="1200">
                          <a:solidFill>
                            <a:srgbClr val="000000"/>
                          </a:solidFill>
                          <a:latin typeface="Times New Roman" panose="02020603050405020304" pitchFamily="18" charset="0"/>
                        </a:rPr>
                        <a:t>=</a:t>
                      </a:r>
                      <a:r>
                        <a:rPr lang="zh-CN" altLang="zh-CN" sz="1200">
                          <a:solidFill>
                            <a:srgbClr val="000000"/>
                          </a:solidFill>
                          <a:latin typeface="Times New Roman" panose="02020603050405020304" pitchFamily="18" charset="0"/>
                        </a:rPr>
                        <a:t>（期内股票价格最高</a:t>
                      </a:r>
                      <a:r>
                        <a:rPr lang="en-US" altLang="zh-CN" sz="1200">
                          <a:solidFill>
                            <a:srgbClr val="000000"/>
                          </a:solidFill>
                          <a:latin typeface="Times New Roman" panose="02020603050405020304" pitchFamily="18" charset="0"/>
                          <a:cs typeface="Times New Roman" panose="02020603050405020304" pitchFamily="18" charset="0"/>
                        </a:rPr>
                        <a:t>/</a:t>
                      </a:r>
                      <a:r>
                        <a:rPr lang="zh-CN" altLang="zh-CN" sz="1200">
                          <a:solidFill>
                            <a:srgbClr val="000000"/>
                          </a:solidFill>
                          <a:latin typeface="Times New Roman" panose="02020603050405020304" pitchFamily="18" charset="0"/>
                        </a:rPr>
                        <a:t>期内股票复权价格最低</a:t>
                      </a:r>
                      <a:r>
                        <a:rPr lang="en-US" altLang="zh-CN" sz="1200">
                          <a:solidFill>
                            <a:srgbClr val="000000"/>
                          </a:solidFill>
                          <a:latin typeface="Times New Roman" panose="02020603050405020304" pitchFamily="18" charset="0"/>
                          <a:cs typeface="Times New Roman" panose="02020603050405020304" pitchFamily="18" charset="0"/>
                        </a:rPr>
                        <a:t>-1</a:t>
                      </a:r>
                      <a:r>
                        <a:rPr lang="zh-CN" altLang="zh-CN" sz="1200">
                          <a:solidFill>
                            <a:srgbClr val="000000"/>
                          </a:solidFill>
                          <a:latin typeface="Times New Roman" panose="02020603050405020304" pitchFamily="18" charset="0"/>
                        </a:rPr>
                        <a:t>）×</a:t>
                      </a:r>
                      <a:r>
                        <a:rPr lang="en-US" altLang="zh-CN" sz="1200">
                          <a:solidFill>
                            <a:srgbClr val="000000"/>
                          </a:solidFill>
                          <a:latin typeface="Times New Roman" panose="02020603050405020304" pitchFamily="18" charset="0"/>
                          <a:cs typeface="Times New Roman" panose="02020603050405020304" pitchFamily="18" charset="0"/>
                        </a:rPr>
                        <a:t>100</a:t>
                      </a:r>
                      <a:r>
                        <a:rPr lang="zh-CN" altLang="zh-CN" sz="1200">
                          <a:solidFill>
                            <a:srgbClr val="000000"/>
                          </a:solidFill>
                          <a:latin typeface="Times New Roman" panose="02020603050405020304" pitchFamily="18" charset="0"/>
                        </a:rPr>
                        <a:t>％。</a:t>
                      </a:r>
                      <a:endParaRPr lang="zh-CN" altLang="zh-CN" sz="1200">
                        <a:latin typeface="Times New Roman" panose="02020603050405020304" pitchFamily="18" charset="0"/>
                        <a:ea typeface="Times New Roman" panose="02020603050405020304" pitchFamily="18" charset="0"/>
                      </a:endParaRPr>
                    </a:p>
                  </a:txBody>
                  <a:tcPr marL="21469" marR="2146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82563">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地区</a:t>
                      </a:r>
                      <a:r>
                        <a:rPr lang="en-US" altLang="zh-CN" sz="1200">
                          <a:solidFill>
                            <a:srgbClr val="000000"/>
                          </a:solidFill>
                          <a:latin typeface="Times New Roman" panose="02020603050405020304" pitchFamily="18" charset="0"/>
                        </a:rPr>
                        <a:t>A</a:t>
                      </a:r>
                      <a:r>
                        <a:rPr lang="zh-CN" altLang="zh-CN" sz="1200">
                          <a:solidFill>
                            <a:srgbClr val="000000"/>
                          </a:solidFill>
                          <a:latin typeface="Times New Roman" panose="02020603050405020304" pitchFamily="18" charset="0"/>
                        </a:rPr>
                        <a:t>股交易金额</a:t>
                      </a:r>
                      <a:endParaRPr lang="zh-CN" altLang="zh-CN" sz="1200">
                        <a:latin typeface="Times New Roman" panose="02020603050405020304" pitchFamily="18" charset="0"/>
                        <a:ea typeface="Times New Roman" panose="02020603050405020304" pitchFamily="18" charset="0"/>
                      </a:endParaRPr>
                    </a:p>
                  </a:txBody>
                  <a:tcPr marL="21469" marR="21469"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按投资者指定或托管营业部所在地统计的</a:t>
                      </a:r>
                      <a:r>
                        <a:rPr lang="en-US" altLang="zh-CN" sz="1200">
                          <a:solidFill>
                            <a:srgbClr val="000000"/>
                          </a:solidFill>
                          <a:latin typeface="Times New Roman" panose="02020603050405020304" pitchFamily="18" charset="0"/>
                        </a:rPr>
                        <a:t>A</a:t>
                      </a:r>
                      <a:r>
                        <a:rPr lang="zh-CN" altLang="zh-CN" sz="1200">
                          <a:solidFill>
                            <a:srgbClr val="000000"/>
                          </a:solidFill>
                          <a:latin typeface="Times New Roman" panose="02020603050405020304" pitchFamily="18" charset="0"/>
                        </a:rPr>
                        <a:t>股成交金额。按双边计算。</a:t>
                      </a:r>
                      <a:endParaRPr lang="zh-CN" altLang="zh-CN" sz="1200">
                        <a:latin typeface="Times New Roman" panose="02020603050405020304" pitchFamily="18" charset="0"/>
                        <a:ea typeface="Times New Roman" panose="02020603050405020304" pitchFamily="18" charset="0"/>
                      </a:endParaRPr>
                    </a:p>
                  </a:txBody>
                  <a:tcPr marL="21469" marR="2146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82562">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地区</a:t>
                      </a:r>
                      <a:r>
                        <a:rPr lang="en-US" altLang="zh-CN" sz="1200">
                          <a:solidFill>
                            <a:srgbClr val="000000"/>
                          </a:solidFill>
                          <a:latin typeface="Times New Roman" panose="02020603050405020304" pitchFamily="18" charset="0"/>
                        </a:rPr>
                        <a:t>A</a:t>
                      </a:r>
                      <a:r>
                        <a:rPr lang="zh-CN" altLang="zh-CN" sz="1200">
                          <a:solidFill>
                            <a:srgbClr val="000000"/>
                          </a:solidFill>
                          <a:latin typeface="Times New Roman" panose="02020603050405020304" pitchFamily="18" charset="0"/>
                        </a:rPr>
                        <a:t>股交易量</a:t>
                      </a:r>
                      <a:endParaRPr lang="zh-CN" altLang="zh-CN" sz="1200">
                        <a:latin typeface="Times New Roman" panose="02020603050405020304" pitchFamily="18" charset="0"/>
                        <a:ea typeface="Times New Roman" panose="02020603050405020304" pitchFamily="18" charset="0"/>
                      </a:endParaRPr>
                    </a:p>
                  </a:txBody>
                  <a:tcPr marL="21469" marR="21469"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按投资者指定或托管营业部所在地统计的</a:t>
                      </a:r>
                      <a:r>
                        <a:rPr lang="en-US" altLang="zh-CN" sz="1200">
                          <a:solidFill>
                            <a:srgbClr val="000000"/>
                          </a:solidFill>
                          <a:latin typeface="Times New Roman" panose="02020603050405020304" pitchFamily="18" charset="0"/>
                        </a:rPr>
                        <a:t>A</a:t>
                      </a:r>
                      <a:r>
                        <a:rPr lang="zh-CN" altLang="zh-CN" sz="1200">
                          <a:solidFill>
                            <a:srgbClr val="000000"/>
                          </a:solidFill>
                          <a:latin typeface="Times New Roman" panose="02020603050405020304" pitchFamily="18" charset="0"/>
                        </a:rPr>
                        <a:t>股成交股数。按双边计算。</a:t>
                      </a:r>
                      <a:endParaRPr lang="zh-CN" altLang="zh-CN" sz="1200">
                        <a:latin typeface="Times New Roman" panose="02020603050405020304" pitchFamily="18" charset="0"/>
                        <a:ea typeface="Times New Roman" panose="02020603050405020304" pitchFamily="18" charset="0"/>
                      </a:endParaRPr>
                    </a:p>
                  </a:txBody>
                  <a:tcPr marL="21469" marR="2146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66713">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地区投资基金交易金额（亿元）</a:t>
                      </a:r>
                      <a:endParaRPr lang="zh-CN" altLang="zh-CN" sz="1200">
                        <a:latin typeface="Times New Roman" panose="02020603050405020304" pitchFamily="18" charset="0"/>
                        <a:ea typeface="Times New Roman" panose="02020603050405020304" pitchFamily="18" charset="0"/>
                      </a:endParaRPr>
                    </a:p>
                  </a:txBody>
                  <a:tcPr marL="21469" marR="21469"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按投资者指定或托管营业部所在地统计的封闭式证券投资基金成交金额。按双边计算。</a:t>
                      </a:r>
                      <a:endParaRPr lang="zh-CN" altLang="zh-CN" sz="1200">
                        <a:latin typeface="Times New Roman" panose="02020603050405020304" pitchFamily="18" charset="0"/>
                        <a:ea typeface="Times New Roman" panose="02020603050405020304" pitchFamily="18" charset="0"/>
                      </a:endParaRPr>
                    </a:p>
                  </a:txBody>
                  <a:tcPr marL="21469" marR="2146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82562">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营业部股票交易金额</a:t>
                      </a:r>
                      <a:endParaRPr lang="zh-CN" altLang="zh-CN" sz="1200">
                        <a:latin typeface="Times New Roman" panose="02020603050405020304" pitchFamily="18" charset="0"/>
                        <a:ea typeface="Times New Roman" panose="02020603050405020304" pitchFamily="18" charset="0"/>
                      </a:endParaRPr>
                    </a:p>
                  </a:txBody>
                  <a:tcPr marL="21469" marR="21469"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指特定时期内在某一营业部发生的股票交易金额。按双边计算。</a:t>
                      </a:r>
                      <a:endParaRPr lang="zh-CN" altLang="zh-CN" sz="1200">
                        <a:latin typeface="Times New Roman" panose="02020603050405020304" pitchFamily="18" charset="0"/>
                        <a:ea typeface="Times New Roman" panose="02020603050405020304" pitchFamily="18" charset="0"/>
                      </a:endParaRPr>
                    </a:p>
                  </a:txBody>
                  <a:tcPr marL="21469" marR="21469"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bl>
          </a:graphicData>
        </a:graphic>
      </p:graphicFrame>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47105" name="内容占位符 47104"/>
          <p:cNvGraphicFramePr/>
          <p:nvPr>
            <p:ph idx="1"/>
            <p:custDataLst>
              <p:tags r:id="rId1"/>
            </p:custDataLst>
          </p:nvPr>
        </p:nvGraphicFramePr>
        <p:xfrm>
          <a:off x="1331913" y="1827213"/>
          <a:ext cx="7345363" cy="3762375"/>
        </p:xfrm>
        <a:graphic>
          <a:graphicData uri="http://schemas.openxmlformats.org/drawingml/2006/table">
            <a:tbl>
              <a:tblPr/>
              <a:tblGrid>
                <a:gridCol w="1755775"/>
                <a:gridCol w="5589588"/>
              </a:tblGrid>
              <a:tr h="25082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营业部投资基金交易金额</a:t>
                      </a:r>
                      <a:endParaRPr lang="zh-CN" altLang="zh-CN" sz="1200">
                        <a:latin typeface="Times New Roman" panose="02020603050405020304" pitchFamily="18" charset="0"/>
                        <a:ea typeface="Times New Roman" panose="02020603050405020304" pitchFamily="18" charset="0"/>
                      </a:endParaRPr>
                    </a:p>
                  </a:txBody>
                  <a:tcPr marL="21473" marR="21473"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指特定时期内在某一营业部发生的封闭式基金交易金额。按双边计算。</a:t>
                      </a:r>
                      <a:endParaRPr lang="zh-CN" altLang="zh-CN" sz="1200">
                        <a:latin typeface="Times New Roman" panose="02020603050405020304" pitchFamily="18" charset="0"/>
                        <a:ea typeface="Times New Roman" panose="02020603050405020304" pitchFamily="18" charset="0"/>
                      </a:endParaRPr>
                    </a:p>
                  </a:txBody>
                  <a:tcPr marL="21473" marR="2147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5082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券商股票交易金额</a:t>
                      </a:r>
                      <a:endParaRPr lang="zh-CN" altLang="zh-CN" sz="1200">
                        <a:latin typeface="Times New Roman" panose="02020603050405020304" pitchFamily="18" charset="0"/>
                        <a:ea typeface="Times New Roman" panose="02020603050405020304" pitchFamily="18" charset="0"/>
                      </a:endParaRPr>
                    </a:p>
                  </a:txBody>
                  <a:tcPr marL="21473" marR="21473"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指特定时期内在某券商交易席位上发生的股票交易金额。按双边计算。</a:t>
                      </a:r>
                      <a:endParaRPr lang="zh-CN" altLang="zh-CN" sz="1200">
                        <a:latin typeface="Times New Roman" panose="02020603050405020304" pitchFamily="18" charset="0"/>
                        <a:ea typeface="Times New Roman" panose="02020603050405020304" pitchFamily="18" charset="0"/>
                      </a:endParaRPr>
                    </a:p>
                  </a:txBody>
                  <a:tcPr marL="21473" marR="2147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5082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新上市股票数</a:t>
                      </a:r>
                      <a:endParaRPr lang="zh-CN" altLang="zh-CN" sz="1200">
                        <a:latin typeface="Times New Roman" panose="02020603050405020304" pitchFamily="18" charset="0"/>
                        <a:ea typeface="Times New Roman" panose="02020603050405020304" pitchFamily="18" charset="0"/>
                      </a:endParaRPr>
                    </a:p>
                  </a:txBody>
                  <a:tcPr marL="21473" marR="21473"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特定期间新上市股票的数量。</a:t>
                      </a:r>
                      <a:endParaRPr lang="zh-CN" altLang="zh-CN" sz="1200">
                        <a:latin typeface="Times New Roman" panose="02020603050405020304" pitchFamily="18" charset="0"/>
                        <a:ea typeface="Times New Roman" panose="02020603050405020304" pitchFamily="18" charset="0"/>
                      </a:endParaRPr>
                    </a:p>
                  </a:txBody>
                  <a:tcPr marL="21473" marR="2147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5082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上升股票数</a:t>
                      </a:r>
                      <a:endParaRPr lang="zh-CN" altLang="zh-CN" sz="1200">
                        <a:latin typeface="Times New Roman" panose="02020603050405020304" pitchFamily="18" charset="0"/>
                        <a:ea typeface="Times New Roman" panose="02020603050405020304" pitchFamily="18" charset="0"/>
                      </a:endParaRPr>
                    </a:p>
                  </a:txBody>
                  <a:tcPr marL="21473" marR="21473"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特定期间价格（复权后）上涨股票的数量。</a:t>
                      </a:r>
                      <a:endParaRPr lang="zh-CN" altLang="zh-CN" sz="1200">
                        <a:latin typeface="Times New Roman" panose="02020603050405020304" pitchFamily="18" charset="0"/>
                        <a:ea typeface="Times New Roman" panose="02020603050405020304" pitchFamily="18" charset="0"/>
                      </a:endParaRPr>
                    </a:p>
                  </a:txBody>
                  <a:tcPr marL="21473" marR="2147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5082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下跌股票数</a:t>
                      </a:r>
                      <a:endParaRPr lang="zh-CN" altLang="zh-CN" sz="1200">
                        <a:latin typeface="Times New Roman" panose="02020603050405020304" pitchFamily="18" charset="0"/>
                        <a:ea typeface="Times New Roman" panose="02020603050405020304" pitchFamily="18" charset="0"/>
                      </a:endParaRPr>
                    </a:p>
                  </a:txBody>
                  <a:tcPr marL="21473" marR="21473"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特定期间价格（复权后）下跌股票的数量。</a:t>
                      </a:r>
                      <a:endParaRPr lang="zh-CN" altLang="zh-CN" sz="1200">
                        <a:latin typeface="Times New Roman" panose="02020603050405020304" pitchFamily="18" charset="0"/>
                        <a:ea typeface="Times New Roman" panose="02020603050405020304" pitchFamily="18" charset="0"/>
                      </a:endParaRPr>
                    </a:p>
                  </a:txBody>
                  <a:tcPr marL="21473" marR="2147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5082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平盘股票数</a:t>
                      </a:r>
                      <a:endParaRPr lang="zh-CN" altLang="zh-CN" sz="1200">
                        <a:latin typeface="Times New Roman" panose="02020603050405020304" pitchFamily="18" charset="0"/>
                        <a:ea typeface="Times New Roman" panose="02020603050405020304" pitchFamily="18" charset="0"/>
                      </a:endParaRPr>
                    </a:p>
                  </a:txBody>
                  <a:tcPr marL="21473" marR="21473"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特定期间价格（复权后）持平股票的数量。</a:t>
                      </a:r>
                      <a:endParaRPr lang="zh-CN" altLang="zh-CN" sz="1200">
                        <a:latin typeface="Times New Roman" panose="02020603050405020304" pitchFamily="18" charset="0"/>
                        <a:ea typeface="Times New Roman" panose="02020603050405020304" pitchFamily="18" charset="0"/>
                      </a:endParaRPr>
                    </a:p>
                  </a:txBody>
                  <a:tcPr marL="21473" marR="2147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5082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上市首日股票总股本</a:t>
                      </a:r>
                      <a:endParaRPr lang="zh-CN" altLang="zh-CN" sz="1200">
                        <a:latin typeface="Times New Roman" panose="02020603050405020304" pitchFamily="18" charset="0"/>
                        <a:ea typeface="Times New Roman" panose="02020603050405020304" pitchFamily="18" charset="0"/>
                      </a:endParaRPr>
                    </a:p>
                  </a:txBody>
                  <a:tcPr marL="21473" marR="21473"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第一天挂牌交易的股票的总股本。</a:t>
                      </a:r>
                      <a:endParaRPr lang="zh-CN" altLang="zh-CN" sz="1200">
                        <a:latin typeface="Times New Roman" panose="02020603050405020304" pitchFamily="18" charset="0"/>
                        <a:ea typeface="Times New Roman" panose="02020603050405020304" pitchFamily="18" charset="0"/>
                      </a:endParaRPr>
                    </a:p>
                  </a:txBody>
                  <a:tcPr marL="21473" marR="2147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5082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上市首日流通股本</a:t>
                      </a:r>
                      <a:endParaRPr lang="zh-CN" altLang="zh-CN" sz="1200">
                        <a:latin typeface="Times New Roman" panose="02020603050405020304" pitchFamily="18" charset="0"/>
                        <a:ea typeface="Times New Roman" panose="02020603050405020304" pitchFamily="18" charset="0"/>
                      </a:endParaRPr>
                    </a:p>
                  </a:txBody>
                  <a:tcPr marL="21473" marR="21473"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第一天挂牌交易的股票的流通股本。</a:t>
                      </a:r>
                      <a:endParaRPr lang="zh-CN" altLang="zh-CN" sz="1200">
                        <a:latin typeface="Times New Roman" panose="02020603050405020304" pitchFamily="18" charset="0"/>
                        <a:ea typeface="Times New Roman" panose="02020603050405020304" pitchFamily="18" charset="0"/>
                      </a:endParaRPr>
                    </a:p>
                  </a:txBody>
                  <a:tcPr marL="21473" marR="2147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5082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上市首日发行价格</a:t>
                      </a:r>
                      <a:endParaRPr lang="zh-CN" altLang="zh-CN" sz="1200">
                        <a:latin typeface="Times New Roman" panose="02020603050405020304" pitchFamily="18" charset="0"/>
                        <a:ea typeface="Times New Roman" panose="02020603050405020304" pitchFamily="18" charset="0"/>
                      </a:endParaRPr>
                    </a:p>
                  </a:txBody>
                  <a:tcPr marL="21473" marR="21473"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第一天挂牌交易的股票的发行价。</a:t>
                      </a:r>
                      <a:endParaRPr lang="zh-CN" altLang="zh-CN" sz="1200">
                        <a:latin typeface="Times New Roman" panose="02020603050405020304" pitchFamily="18" charset="0"/>
                        <a:ea typeface="Times New Roman" panose="02020603050405020304" pitchFamily="18" charset="0"/>
                      </a:endParaRPr>
                    </a:p>
                  </a:txBody>
                  <a:tcPr marL="21473" marR="2147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501650">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期内配股上市首日平均收益率</a:t>
                      </a:r>
                      <a:endParaRPr lang="zh-CN" altLang="zh-CN" sz="1200">
                        <a:latin typeface="Times New Roman" panose="02020603050405020304" pitchFamily="18" charset="0"/>
                        <a:ea typeface="Times New Roman" panose="02020603050405020304" pitchFamily="18" charset="0"/>
                      </a:endParaRPr>
                    </a:p>
                  </a:txBody>
                  <a:tcPr marL="21473" marR="21473"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特定时期内所有配股股票上市首日的收益率以成交量为权重的平均。配股上市首日收益率</a:t>
                      </a:r>
                      <a:r>
                        <a:rPr lang="en-US" altLang="zh-CN" sz="1200">
                          <a:solidFill>
                            <a:srgbClr val="000000"/>
                          </a:solidFill>
                          <a:latin typeface="Times New Roman" panose="02020603050405020304" pitchFamily="18" charset="0"/>
                        </a:rPr>
                        <a:t>=</a:t>
                      </a:r>
                      <a:r>
                        <a:rPr lang="zh-CN" altLang="zh-CN" sz="1200">
                          <a:solidFill>
                            <a:srgbClr val="000000"/>
                          </a:solidFill>
                          <a:latin typeface="Times New Roman" panose="02020603050405020304" pitchFamily="18" charset="0"/>
                        </a:rPr>
                        <a:t>（配股上市首日收盘价</a:t>
                      </a:r>
                      <a:r>
                        <a:rPr lang="en-US" altLang="zh-CN" sz="1200">
                          <a:solidFill>
                            <a:srgbClr val="000000"/>
                          </a:solidFill>
                          <a:latin typeface="Times New Roman" panose="02020603050405020304" pitchFamily="18" charset="0"/>
                        </a:rPr>
                        <a:t>/</a:t>
                      </a:r>
                      <a:r>
                        <a:rPr lang="zh-CN" altLang="zh-CN" sz="1200">
                          <a:solidFill>
                            <a:srgbClr val="000000"/>
                          </a:solidFill>
                          <a:latin typeface="Times New Roman" panose="02020603050405020304" pitchFamily="18" charset="0"/>
                        </a:rPr>
                        <a:t>配股价</a:t>
                      </a:r>
                      <a:r>
                        <a:rPr lang="en-US" altLang="zh-CN" sz="1200">
                          <a:solidFill>
                            <a:srgbClr val="000000"/>
                          </a:solidFill>
                          <a:latin typeface="Times New Roman" panose="02020603050405020304" pitchFamily="18" charset="0"/>
                        </a:rPr>
                        <a:t>-1</a:t>
                      </a:r>
                      <a:r>
                        <a:rPr lang="zh-CN" altLang="zh-CN" sz="1200">
                          <a:solidFill>
                            <a:srgbClr val="000000"/>
                          </a:solidFill>
                          <a:latin typeface="Times New Roman" panose="02020603050405020304" pitchFamily="18" charset="0"/>
                        </a:rPr>
                        <a:t>）×</a:t>
                      </a:r>
                      <a:r>
                        <a:rPr lang="en-US" altLang="zh-CN" sz="1200">
                          <a:solidFill>
                            <a:srgbClr val="000000"/>
                          </a:solidFill>
                          <a:latin typeface="Times New Roman" panose="02020603050405020304" pitchFamily="18" charset="0"/>
                        </a:rPr>
                        <a:t>100%</a:t>
                      </a:r>
                      <a:r>
                        <a:rPr lang="zh-CN" altLang="zh-CN" sz="1200">
                          <a:solidFill>
                            <a:srgbClr val="000000"/>
                          </a:solidFill>
                          <a:latin typeface="Times New Roman" panose="02020603050405020304" pitchFamily="18" charset="0"/>
                        </a:rPr>
                        <a:t>。</a:t>
                      </a:r>
                      <a:endParaRPr lang="zh-CN" altLang="zh-CN" sz="1200">
                        <a:latin typeface="Times New Roman" panose="02020603050405020304" pitchFamily="18" charset="0"/>
                        <a:ea typeface="Times New Roman" panose="02020603050405020304" pitchFamily="18" charset="0"/>
                      </a:endParaRPr>
                    </a:p>
                  </a:txBody>
                  <a:tcPr marL="21473" marR="2147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501650">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期内新股上市首日平均收益率</a:t>
                      </a:r>
                      <a:endParaRPr lang="zh-CN" altLang="zh-CN" sz="1200">
                        <a:latin typeface="Times New Roman" panose="02020603050405020304" pitchFamily="18" charset="0"/>
                        <a:ea typeface="Times New Roman" panose="02020603050405020304" pitchFamily="18" charset="0"/>
                      </a:endParaRPr>
                    </a:p>
                  </a:txBody>
                  <a:tcPr marL="21473" marR="21473"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特定时期内所有新股上市首日的收益率以成交量为权重的平均。新股上市首日收益率</a:t>
                      </a:r>
                      <a:r>
                        <a:rPr lang="en-US" altLang="zh-CN" sz="1200">
                          <a:solidFill>
                            <a:srgbClr val="000000"/>
                          </a:solidFill>
                          <a:latin typeface="Times New Roman" panose="02020603050405020304" pitchFamily="18" charset="0"/>
                        </a:rPr>
                        <a:t>=</a:t>
                      </a:r>
                      <a:r>
                        <a:rPr lang="zh-CN" altLang="zh-CN" sz="1200">
                          <a:solidFill>
                            <a:srgbClr val="000000"/>
                          </a:solidFill>
                          <a:latin typeface="Times New Roman" panose="02020603050405020304" pitchFamily="18" charset="0"/>
                        </a:rPr>
                        <a:t>（新股上市首日收盘价</a:t>
                      </a:r>
                      <a:r>
                        <a:rPr lang="en-US" altLang="zh-CN" sz="1200">
                          <a:solidFill>
                            <a:srgbClr val="000000"/>
                          </a:solidFill>
                          <a:latin typeface="Times New Roman" panose="02020603050405020304" pitchFamily="18" charset="0"/>
                        </a:rPr>
                        <a:t>/</a:t>
                      </a:r>
                      <a:r>
                        <a:rPr lang="zh-CN" altLang="zh-CN" sz="1200">
                          <a:solidFill>
                            <a:srgbClr val="000000"/>
                          </a:solidFill>
                          <a:latin typeface="Times New Roman" panose="02020603050405020304" pitchFamily="18" charset="0"/>
                        </a:rPr>
                        <a:t>发行价</a:t>
                      </a:r>
                      <a:r>
                        <a:rPr lang="en-US" altLang="zh-CN" sz="1200">
                          <a:solidFill>
                            <a:srgbClr val="000000"/>
                          </a:solidFill>
                          <a:latin typeface="Times New Roman" panose="02020603050405020304" pitchFamily="18" charset="0"/>
                        </a:rPr>
                        <a:t>-1</a:t>
                      </a:r>
                      <a:r>
                        <a:rPr lang="zh-CN" altLang="zh-CN" sz="1200">
                          <a:solidFill>
                            <a:srgbClr val="000000"/>
                          </a:solidFill>
                          <a:latin typeface="Times New Roman" panose="02020603050405020304" pitchFamily="18" charset="0"/>
                        </a:rPr>
                        <a:t>）×</a:t>
                      </a:r>
                      <a:r>
                        <a:rPr lang="en-US" altLang="zh-CN" sz="1200">
                          <a:solidFill>
                            <a:srgbClr val="000000"/>
                          </a:solidFill>
                          <a:latin typeface="Times New Roman" panose="02020603050405020304" pitchFamily="18" charset="0"/>
                        </a:rPr>
                        <a:t>100%</a:t>
                      </a:r>
                      <a:r>
                        <a:rPr lang="zh-CN" altLang="zh-CN" sz="1200">
                          <a:solidFill>
                            <a:srgbClr val="000000"/>
                          </a:solidFill>
                          <a:latin typeface="Times New Roman" panose="02020603050405020304" pitchFamily="18" charset="0"/>
                        </a:rPr>
                        <a:t>。</a:t>
                      </a:r>
                      <a:endParaRPr lang="zh-CN" altLang="zh-CN" sz="1200">
                        <a:latin typeface="Times New Roman" panose="02020603050405020304" pitchFamily="18" charset="0"/>
                        <a:ea typeface="Times New Roman" panose="02020603050405020304" pitchFamily="18" charset="0"/>
                      </a:endParaRPr>
                    </a:p>
                  </a:txBody>
                  <a:tcPr marL="21473" marR="2147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501650">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期内增发上市首日平均收益率</a:t>
                      </a:r>
                      <a:endParaRPr lang="zh-CN" altLang="zh-CN" sz="1200">
                        <a:latin typeface="Times New Roman" panose="02020603050405020304" pitchFamily="18" charset="0"/>
                        <a:ea typeface="Times New Roman" panose="02020603050405020304" pitchFamily="18" charset="0"/>
                      </a:endParaRPr>
                    </a:p>
                  </a:txBody>
                  <a:tcPr marL="21473" marR="21473"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特定时期内所有增发股上市首日的收益率以成交量为权重的平均。增发股上市首日收益率</a:t>
                      </a:r>
                      <a:r>
                        <a:rPr lang="en-US" altLang="zh-CN" sz="1200">
                          <a:solidFill>
                            <a:srgbClr val="000000"/>
                          </a:solidFill>
                          <a:latin typeface="Times New Roman" panose="02020603050405020304" pitchFamily="18" charset="0"/>
                        </a:rPr>
                        <a:t>=</a:t>
                      </a:r>
                      <a:r>
                        <a:rPr lang="zh-CN" altLang="zh-CN" sz="1200">
                          <a:solidFill>
                            <a:srgbClr val="000000"/>
                          </a:solidFill>
                          <a:latin typeface="Times New Roman" panose="02020603050405020304" pitchFamily="18" charset="0"/>
                        </a:rPr>
                        <a:t>（增发股上市首日收盘价</a:t>
                      </a:r>
                      <a:r>
                        <a:rPr lang="en-US" altLang="zh-CN" sz="1200">
                          <a:solidFill>
                            <a:srgbClr val="000000"/>
                          </a:solidFill>
                          <a:latin typeface="Times New Roman" panose="02020603050405020304" pitchFamily="18" charset="0"/>
                        </a:rPr>
                        <a:t>/</a:t>
                      </a:r>
                      <a:r>
                        <a:rPr lang="zh-CN" altLang="zh-CN" sz="1200">
                          <a:solidFill>
                            <a:srgbClr val="000000"/>
                          </a:solidFill>
                          <a:latin typeface="Times New Roman" panose="02020603050405020304" pitchFamily="18" charset="0"/>
                        </a:rPr>
                        <a:t>发行价</a:t>
                      </a:r>
                      <a:r>
                        <a:rPr lang="en-US" altLang="zh-CN" sz="1200">
                          <a:solidFill>
                            <a:srgbClr val="000000"/>
                          </a:solidFill>
                          <a:latin typeface="Times New Roman" panose="02020603050405020304" pitchFamily="18" charset="0"/>
                        </a:rPr>
                        <a:t>-1</a:t>
                      </a:r>
                      <a:r>
                        <a:rPr lang="zh-CN" altLang="zh-CN" sz="1200">
                          <a:solidFill>
                            <a:srgbClr val="000000"/>
                          </a:solidFill>
                          <a:latin typeface="Times New Roman" panose="02020603050405020304" pitchFamily="18" charset="0"/>
                        </a:rPr>
                        <a:t>）×</a:t>
                      </a:r>
                      <a:r>
                        <a:rPr lang="en-US" altLang="zh-CN" sz="1200">
                          <a:solidFill>
                            <a:srgbClr val="000000"/>
                          </a:solidFill>
                          <a:latin typeface="Times New Roman" panose="02020603050405020304" pitchFamily="18" charset="0"/>
                        </a:rPr>
                        <a:t>100%</a:t>
                      </a:r>
                      <a:r>
                        <a:rPr lang="zh-CN" altLang="zh-CN" sz="1200">
                          <a:solidFill>
                            <a:srgbClr val="000000"/>
                          </a:solidFill>
                          <a:latin typeface="Times New Roman" panose="02020603050405020304" pitchFamily="18" charset="0"/>
                        </a:rPr>
                        <a:t>。</a:t>
                      </a:r>
                      <a:endParaRPr lang="zh-CN" altLang="zh-CN" sz="1200">
                        <a:latin typeface="Times New Roman" panose="02020603050405020304" pitchFamily="18" charset="0"/>
                        <a:ea typeface="Times New Roman" panose="02020603050405020304" pitchFamily="18" charset="0"/>
                      </a:endParaRPr>
                    </a:p>
                  </a:txBody>
                  <a:tcPr marL="21473" marR="2147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bl>
          </a:graphicData>
        </a:graphic>
      </p:graphicFrame>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8129"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
        <p:nvSpPr>
          <p:cNvPr id="48130" name="Rectangle 1"/>
          <p:cNvSpPr/>
          <p:nvPr/>
        </p:nvSpPr>
        <p:spPr>
          <a:xfrm>
            <a:off x="2756694" y="1093629"/>
            <a:ext cx="3784600" cy="306705"/>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algn="ctr">
              <a:spcBef>
                <a:spcPct val="0"/>
              </a:spcBef>
              <a:buClrTx/>
              <a:buSzTx/>
              <a:buFont typeface="Arial" panose="020B0604020202020204" pitchFamily="34" charset="0"/>
              <a:buNone/>
            </a:pPr>
            <a:r>
              <a:rPr lang="zh-CN" altLang="en-US" sz="1400" b="1">
                <a:solidFill>
                  <a:srgbClr val="FF0000"/>
                </a:solidFill>
                <a:latin typeface="Times New Roman" panose="02020603050405020304" pitchFamily="18" charset="0"/>
              </a:rPr>
              <a:t>表</a:t>
            </a:r>
            <a:r>
              <a:rPr lang="en-US" altLang="zh-CN" sz="1400" b="1">
                <a:solidFill>
                  <a:srgbClr val="FF0000"/>
                </a:solidFill>
                <a:latin typeface="Times New Roman" panose="02020603050405020304" pitchFamily="18" charset="0"/>
              </a:rPr>
              <a:t>7-7      2009-2018</a:t>
            </a:r>
            <a:r>
              <a:rPr lang="zh-CN" altLang="en-US" sz="1400" b="1">
                <a:solidFill>
                  <a:srgbClr val="000000"/>
                </a:solidFill>
                <a:latin typeface="Times New Roman" panose="02020603050405020304" pitchFamily="18" charset="0"/>
              </a:rPr>
              <a:t>年我国股票交易情况统计表</a:t>
            </a:r>
            <a:endParaRPr lang="zh-CN" altLang="en-US" sz="3200"/>
          </a:p>
        </p:txBody>
      </p:sp>
      <p:pic>
        <p:nvPicPr>
          <p:cNvPr id="3" name="图片 2"/>
          <p:cNvPicPr>
            <a:picLocks noChangeAspect="1"/>
          </p:cNvPicPr>
          <p:nvPr/>
        </p:nvPicPr>
        <p:blipFill>
          <a:blip r:embed="rId2"/>
          <a:stretch>
            <a:fillRect/>
          </a:stretch>
        </p:blipFill>
        <p:spPr>
          <a:xfrm>
            <a:off x="1848485" y="1877060"/>
            <a:ext cx="8298180" cy="3928110"/>
          </a:xfrm>
          <a:prstGeom prst="rect">
            <a:avLst/>
          </a:prstGeom>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9153" name="Rectangle 3"/>
          <p:cNvSpPr/>
          <p:nvPr>
            <p:ph idx="1"/>
          </p:nvPr>
        </p:nvSpPr>
        <p:spPr/>
        <p:txBody>
          <a:bodyPr vert="horz" wrap="square" lIns="91440" tIns="45720" rIns="91440" bIns="45720" anchor="t"/>
          <a:p>
            <a:r>
              <a:rPr lang="en-US" altLang="zh-CN" sz="2400"/>
              <a:t>2.</a:t>
            </a:r>
            <a:r>
              <a:rPr lang="zh-CN" altLang="zh-CN" sz="2400"/>
              <a:t>股票价格指数统计</a:t>
            </a:r>
            <a:endParaRPr lang="zh-CN" altLang="zh-CN" sz="2400"/>
          </a:p>
          <a:p>
            <a:pPr lvl="1"/>
            <a:r>
              <a:rPr lang="zh-CN" altLang="zh-CN" sz="2000"/>
              <a:t>（</a:t>
            </a:r>
            <a:r>
              <a:rPr lang="en-US" altLang="zh-CN" sz="2000"/>
              <a:t>1</a:t>
            </a:r>
            <a:r>
              <a:rPr lang="zh-CN" altLang="zh-CN" sz="2000"/>
              <a:t>）股票价格指数</a:t>
            </a:r>
            <a:endParaRPr lang="en-US" altLang="zh-CN" sz="2000"/>
          </a:p>
          <a:p>
            <a:pPr lvl="1">
              <a:buNone/>
            </a:pPr>
            <a:r>
              <a:rPr lang="en-US" altLang="zh-CN" sz="2000"/>
              <a:t>   </a:t>
            </a:r>
            <a:r>
              <a:rPr lang="zh-CN" altLang="zh-CN" sz="2000"/>
              <a:t>股票价格指数就是用以反映整个股票市场上各种股票市场价格的总体水平及其变动情况的指标，简称为股票指数。</a:t>
            </a:r>
            <a:endParaRPr lang="en-US" altLang="zh-CN" sz="2000"/>
          </a:p>
          <a:p>
            <a:pPr lvl="1"/>
            <a:r>
              <a:rPr lang="zh-CN" altLang="zh-CN" sz="2000"/>
              <a:t>（</a:t>
            </a:r>
            <a:r>
              <a:rPr lang="en-US" altLang="zh-CN" sz="2000"/>
              <a:t>2</a:t>
            </a:r>
            <a:r>
              <a:rPr lang="zh-CN" altLang="zh-CN" sz="2000"/>
              <a:t>）计算股票指数要考虑三个因素</a:t>
            </a:r>
            <a:endParaRPr lang="en-US" altLang="zh-CN" sz="2000"/>
          </a:p>
          <a:p>
            <a:pPr lvl="1">
              <a:buNone/>
            </a:pPr>
            <a:r>
              <a:rPr lang="en-US" altLang="zh-CN" sz="2000"/>
              <a:t>      </a:t>
            </a:r>
            <a:r>
              <a:rPr lang="zh-CN" altLang="zh-CN" sz="2000"/>
              <a:t>一是抽样；</a:t>
            </a:r>
            <a:endParaRPr lang="en-US" altLang="zh-CN" sz="2000"/>
          </a:p>
          <a:p>
            <a:pPr lvl="1">
              <a:buNone/>
            </a:pPr>
            <a:r>
              <a:rPr lang="en-US" altLang="zh-CN" sz="2000"/>
              <a:t>      </a:t>
            </a:r>
            <a:r>
              <a:rPr lang="zh-CN" altLang="zh-CN" sz="2000"/>
              <a:t>二是加权；</a:t>
            </a:r>
            <a:endParaRPr lang="en-US" altLang="zh-CN" sz="2000"/>
          </a:p>
          <a:p>
            <a:pPr lvl="1">
              <a:buNone/>
            </a:pPr>
            <a:r>
              <a:rPr lang="en-US" altLang="zh-CN" sz="2000"/>
              <a:t>      </a:t>
            </a:r>
            <a:r>
              <a:rPr lang="zh-CN" altLang="zh-CN" sz="2000"/>
              <a:t>三是计算程序。</a:t>
            </a:r>
            <a:endParaRPr lang="zh-CN" altLang="zh-CN" sz="2000"/>
          </a:p>
          <a:p>
            <a:pPr>
              <a:buNone/>
            </a:pPr>
            <a:endParaRPr lang="zh-CN" altLang="zh-CN" sz="2400"/>
          </a:p>
        </p:txBody>
      </p:sp>
      <p:sp>
        <p:nvSpPr>
          <p:cNvPr id="49154"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0177" name="Rectangle 3"/>
          <p:cNvSpPr/>
          <p:nvPr>
            <p:ph idx="1"/>
          </p:nvPr>
        </p:nvSpPr>
        <p:spPr/>
        <p:txBody>
          <a:bodyPr vert="horz" wrap="square" lIns="91440" tIns="45720" rIns="91440" bIns="45720" anchor="t"/>
          <a:p>
            <a:pPr lvl="1"/>
            <a:r>
              <a:rPr lang="zh-CN" altLang="zh-CN" sz="2000"/>
              <a:t>（</a:t>
            </a:r>
            <a:r>
              <a:rPr lang="en-US" altLang="zh-CN" sz="2000"/>
              <a:t>3</a:t>
            </a:r>
            <a:r>
              <a:rPr lang="zh-CN" altLang="zh-CN" sz="2000"/>
              <a:t>） 股票指数计算方法</a:t>
            </a:r>
            <a:endParaRPr lang="en-US" altLang="zh-CN" sz="2000"/>
          </a:p>
          <a:p>
            <a:pPr lvl="2"/>
            <a:r>
              <a:rPr lang="zh-CN" altLang="zh-CN" sz="1700"/>
              <a:t>股价平均数是反映多种股票价格变动的一般水平，通常以算术平均数表示。</a:t>
            </a:r>
            <a:endParaRPr lang="en-US" altLang="zh-CN" sz="1700"/>
          </a:p>
          <a:p>
            <a:pPr lvl="2"/>
            <a:r>
              <a:rPr lang="zh-CN" altLang="zh-CN" sz="1700"/>
              <a:t>人们通过对不同的时期股价平均数的比较，可以认识多种股票价格变动水平。</a:t>
            </a:r>
            <a:endParaRPr lang="en-US" altLang="zh-CN" sz="1700"/>
          </a:p>
          <a:p>
            <a:pPr lvl="2"/>
            <a:r>
              <a:rPr lang="zh-CN" altLang="zh-CN" sz="1700"/>
              <a:t>股票指数是反映不同时期的股价变动情况的相对指标，也就是将第一时期的股价平均数作为另一时期股价平均数的基准的百分数。</a:t>
            </a:r>
            <a:endParaRPr lang="en-US" altLang="zh-CN" sz="1700"/>
          </a:p>
          <a:p>
            <a:pPr lvl="2"/>
            <a:r>
              <a:rPr lang="zh-CN" altLang="zh-CN" sz="1700"/>
              <a:t>由于股票指数是一个相对指标，因此就一个较长的时期来说，股票指数比股价平均数能更为精确地衡量股价的变动。</a:t>
            </a:r>
            <a:endParaRPr lang="zh-CN" altLang="zh-CN" sz="1700"/>
          </a:p>
          <a:p>
            <a:pPr lvl="1"/>
            <a:endParaRPr lang="zh-CN" altLang="zh-CN"/>
          </a:p>
        </p:txBody>
      </p:sp>
      <p:sp>
        <p:nvSpPr>
          <p:cNvPr id="50178"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201" name="Rectangle 3"/>
          <p:cNvSpPr/>
          <p:nvPr>
            <p:ph idx="1"/>
          </p:nvPr>
        </p:nvSpPr>
        <p:spPr>
          <a:xfrm>
            <a:off x="915988" y="1587500"/>
            <a:ext cx="7926387" cy="4505325"/>
          </a:xfrm>
        </p:spPr>
        <p:txBody>
          <a:bodyPr vert="horz" wrap="square" lIns="91440" tIns="45720" rIns="91440" bIns="45720" anchor="t"/>
          <a:p>
            <a:pPr lvl="2"/>
            <a:r>
              <a:rPr lang="en-US" altLang="en-US"/>
              <a:t>1</a:t>
            </a:r>
            <a:r>
              <a:rPr lang="en-US" altLang="en-US"/>
              <a:t>）</a:t>
            </a:r>
            <a:r>
              <a:rPr lang="zh-CN" altLang="zh-CN"/>
              <a:t>股价平均数的计算</a:t>
            </a:r>
            <a:endParaRPr lang="en-US" altLang="zh-CN"/>
          </a:p>
          <a:p>
            <a:pPr lvl="3"/>
            <a:r>
              <a:rPr lang="zh-CN" altLang="zh-CN"/>
              <a:t>①简单算术股价平均数</a:t>
            </a:r>
            <a:endParaRPr lang="en-US" altLang="zh-CN"/>
          </a:p>
          <a:p>
            <a:pPr lvl="2">
              <a:buNone/>
            </a:pPr>
            <a:r>
              <a:rPr lang="en-US" altLang="zh-CN"/>
              <a:t>     </a:t>
            </a:r>
            <a:r>
              <a:rPr lang="zh-CN" altLang="zh-CN" sz="1800"/>
              <a:t>简单算术股价平均数是将样本股票每日收盘价之和除以样本数得出的，即</a:t>
            </a:r>
            <a:r>
              <a:rPr lang="zh-CN" altLang="zh-CN"/>
              <a:t>：</a:t>
            </a:r>
            <a:endParaRPr lang="en-US" altLang="zh-CN"/>
          </a:p>
          <a:p>
            <a:pPr lvl="2">
              <a:buNone/>
            </a:pPr>
            <a:endParaRPr lang="en-US" altLang="zh-CN"/>
          </a:p>
          <a:p>
            <a:pPr lvl="4">
              <a:buFont typeface="Wingdings" panose="05000000000000000000" pitchFamily="2" charset="2"/>
              <a:buChar char="l"/>
            </a:pPr>
            <a:r>
              <a:rPr lang="zh-CN" altLang="zh-CN" sz="2000"/>
              <a:t>②修正的股价平均数</a:t>
            </a:r>
            <a:endParaRPr lang="en-US" altLang="zh-CN" sz="2000"/>
          </a:p>
          <a:p>
            <a:pPr lvl="2">
              <a:buNone/>
            </a:pPr>
            <a:endParaRPr lang="en-US" altLang="zh-CN" sz="2400"/>
          </a:p>
          <a:p>
            <a:pPr lvl="2">
              <a:buNone/>
            </a:pPr>
            <a:endParaRPr lang="en-US" altLang="zh-CN" sz="2400"/>
          </a:p>
          <a:p>
            <a:pPr lvl="3"/>
            <a:r>
              <a:rPr lang="zh-CN" altLang="zh-CN" sz="1400"/>
              <a:t>③</a:t>
            </a:r>
            <a:r>
              <a:rPr lang="zh-CN" altLang="zh-CN" sz="1800"/>
              <a:t>加权股价平均数</a:t>
            </a:r>
            <a:endParaRPr lang="en-US" altLang="zh-CN" sz="1800"/>
          </a:p>
          <a:p>
            <a:pPr lvl="4"/>
            <a:r>
              <a:rPr lang="zh-CN" altLang="zh-CN" sz="1500"/>
              <a:t>加权股价平均数是根据各种样本股票的相对重要性进行加权平均计算的股价平均数，其权数</a:t>
            </a:r>
            <a:r>
              <a:rPr lang="en-US" altLang="zh-CN" sz="1500"/>
              <a:t>(Q) </a:t>
            </a:r>
            <a:r>
              <a:rPr lang="zh-CN" altLang="zh-CN" sz="1500"/>
              <a:t>可以是成交股数、股票总市值、股票发行量等。</a:t>
            </a:r>
            <a:r>
              <a:rPr lang="zh-CN" altLang="zh-CN"/>
              <a:t> </a:t>
            </a:r>
            <a:endParaRPr lang="zh-CN" altLang="zh-CN"/>
          </a:p>
        </p:txBody>
      </p:sp>
      <p:sp>
        <p:nvSpPr>
          <p:cNvPr id="51202"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
        <p:nvSpPr>
          <p:cNvPr id="51203"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graphicFrame>
        <p:nvGraphicFramePr>
          <p:cNvPr id="51204" name="Object 1"/>
          <p:cNvGraphicFramePr/>
          <p:nvPr/>
        </p:nvGraphicFramePr>
        <p:xfrm>
          <a:off x="3995738" y="2722563"/>
          <a:ext cx="2497137" cy="647700"/>
        </p:xfrm>
        <a:graphic>
          <a:graphicData uri="http://schemas.openxmlformats.org/presentationml/2006/ole">
            <mc:AlternateContent xmlns:mc="http://schemas.openxmlformats.org/markup-compatibility/2006">
              <mc:Choice xmlns:v="urn:schemas-microsoft-com:vml" Requires="v">
                <p:oleObj spid="_x0000_s3078" name="" r:id="rId2" imgW="32470725" imgH="10534650" progId="Equation.DSMT4">
                  <p:embed/>
                </p:oleObj>
              </mc:Choice>
              <mc:Fallback>
                <p:oleObj name="" r:id="rId2" imgW="32470725" imgH="10534650" progId="Equation.DSMT4">
                  <p:embed/>
                  <p:pic>
                    <p:nvPicPr>
                      <p:cNvPr id="0" name="图片 3077"/>
                      <p:cNvPicPr/>
                      <p:nvPr/>
                    </p:nvPicPr>
                    <p:blipFill>
                      <a:blip r:embed="rId3"/>
                      <a:stretch>
                        <a:fillRect/>
                      </a:stretch>
                    </p:blipFill>
                    <p:spPr>
                      <a:xfrm>
                        <a:off x="3995738" y="2722563"/>
                        <a:ext cx="2497137" cy="647700"/>
                      </a:xfrm>
                      <a:prstGeom prst="rect">
                        <a:avLst/>
                      </a:prstGeom>
                      <a:noFill/>
                      <a:ln w="38100">
                        <a:noFill/>
                        <a:miter/>
                      </a:ln>
                    </p:spPr>
                  </p:pic>
                </p:oleObj>
              </mc:Fallback>
            </mc:AlternateContent>
          </a:graphicData>
        </a:graphic>
      </p:graphicFrame>
      <p:graphicFrame>
        <p:nvGraphicFramePr>
          <p:cNvPr id="51205" name="Object 2"/>
          <p:cNvGraphicFramePr/>
          <p:nvPr/>
        </p:nvGraphicFramePr>
        <p:xfrm>
          <a:off x="2220913" y="4000500"/>
          <a:ext cx="3025775" cy="504825"/>
        </p:xfrm>
        <a:graphic>
          <a:graphicData uri="http://schemas.openxmlformats.org/presentationml/2006/ole">
            <mc:AlternateContent xmlns:mc="http://schemas.openxmlformats.org/markup-compatibility/2006">
              <mc:Choice xmlns:v="urn:schemas-microsoft-com:vml" Requires="v">
                <p:oleObj spid="_x0000_s3079" name="" r:id="rId4" imgW="35328225" imgH="7239000" progId="Equation.DSMT4">
                  <p:embed/>
                </p:oleObj>
              </mc:Choice>
              <mc:Fallback>
                <p:oleObj name="" r:id="rId4" imgW="35328225" imgH="7239000" progId="Equation.DSMT4">
                  <p:embed/>
                  <p:pic>
                    <p:nvPicPr>
                      <p:cNvPr id="0" name="图片 3078"/>
                      <p:cNvPicPr/>
                      <p:nvPr/>
                    </p:nvPicPr>
                    <p:blipFill>
                      <a:blip r:embed="rId5"/>
                      <a:stretch>
                        <a:fillRect/>
                      </a:stretch>
                    </p:blipFill>
                    <p:spPr>
                      <a:xfrm>
                        <a:off x="2220913" y="4000500"/>
                        <a:ext cx="3025775" cy="504825"/>
                      </a:xfrm>
                      <a:prstGeom prst="rect">
                        <a:avLst/>
                      </a:prstGeom>
                      <a:noFill/>
                      <a:ln w="38100">
                        <a:noFill/>
                        <a:miter/>
                      </a:ln>
                    </p:spPr>
                  </p:pic>
                </p:oleObj>
              </mc:Fallback>
            </mc:AlternateContent>
          </a:graphicData>
        </a:graphic>
      </p:graphicFrame>
      <p:graphicFrame>
        <p:nvGraphicFramePr>
          <p:cNvPr id="51206" name="Object 3"/>
          <p:cNvGraphicFramePr/>
          <p:nvPr/>
        </p:nvGraphicFramePr>
        <p:xfrm>
          <a:off x="5364163" y="4000500"/>
          <a:ext cx="3478212" cy="433388"/>
        </p:xfrm>
        <a:graphic>
          <a:graphicData uri="http://schemas.openxmlformats.org/presentationml/2006/ole">
            <mc:AlternateContent xmlns:mc="http://schemas.openxmlformats.org/markup-compatibility/2006">
              <mc:Choice xmlns:v="urn:schemas-microsoft-com:vml" Requires="v">
                <p:oleObj spid="_x0000_s3080" name="" r:id="rId6" imgW="43224450" imgH="7239000" progId="Equation.DSMT4">
                  <p:embed/>
                </p:oleObj>
              </mc:Choice>
              <mc:Fallback>
                <p:oleObj name="" r:id="rId6" imgW="43224450" imgH="7239000" progId="Equation.DSMT4">
                  <p:embed/>
                  <p:pic>
                    <p:nvPicPr>
                      <p:cNvPr id="0" name="图片 3079"/>
                      <p:cNvPicPr/>
                      <p:nvPr/>
                    </p:nvPicPr>
                    <p:blipFill>
                      <a:blip r:embed="rId7"/>
                      <a:stretch>
                        <a:fillRect/>
                      </a:stretch>
                    </p:blipFill>
                    <p:spPr>
                      <a:xfrm>
                        <a:off x="5364163" y="4000500"/>
                        <a:ext cx="3478212" cy="433388"/>
                      </a:xfrm>
                      <a:prstGeom prst="rect">
                        <a:avLst/>
                      </a:prstGeom>
                      <a:noFill/>
                      <a:ln w="38100">
                        <a:noFill/>
                        <a:miter/>
                      </a:ln>
                    </p:spPr>
                  </p:pic>
                </p:oleObj>
              </mc:Fallback>
            </mc:AlternateContent>
          </a:graphicData>
        </a:graphic>
      </p:graphicFrame>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2225" name="Rectangle 3"/>
          <p:cNvSpPr/>
          <p:nvPr>
            <p:ph idx="1"/>
          </p:nvPr>
        </p:nvSpPr>
        <p:spPr/>
        <p:txBody>
          <a:bodyPr vert="horz" wrap="square" lIns="91440" tIns="45720" rIns="91440" bIns="45720" anchor="t"/>
          <a:p>
            <a:r>
              <a:rPr lang="en-US" altLang="en-US" sz="2000"/>
              <a:t>2</a:t>
            </a:r>
            <a:r>
              <a:rPr lang="en-US" altLang="en-US" sz="2000"/>
              <a:t>）</a:t>
            </a:r>
            <a:r>
              <a:rPr lang="zh-CN" altLang="zh-CN" sz="2000"/>
              <a:t>股票指数的计算</a:t>
            </a:r>
            <a:endParaRPr lang="en-US" altLang="zh-CN" sz="2000"/>
          </a:p>
          <a:p>
            <a:pPr lvl="1"/>
            <a:r>
              <a:rPr lang="zh-CN" altLang="zh-CN" sz="1400"/>
              <a:t>股票指数是反映不同时点上股价变动情况的相对指标。</a:t>
            </a:r>
            <a:endParaRPr lang="en-US" altLang="zh-CN" sz="1400"/>
          </a:p>
          <a:p>
            <a:pPr lvl="1"/>
            <a:r>
              <a:rPr lang="zh-CN" altLang="zh-CN" sz="1400"/>
              <a:t>①相对法</a:t>
            </a:r>
            <a:endParaRPr lang="en-US" altLang="zh-CN" sz="1400"/>
          </a:p>
          <a:p>
            <a:pPr lvl="1">
              <a:buNone/>
            </a:pPr>
            <a:r>
              <a:rPr lang="en-US" altLang="zh-CN" sz="1400"/>
              <a:t>    </a:t>
            </a:r>
            <a:r>
              <a:rPr lang="zh-CN" altLang="zh-CN" sz="1400"/>
              <a:t>相对法又称平均法，就是先计算各样本股票指数。再加总求总的算术平均数。其计算公式为</a:t>
            </a:r>
            <a:r>
              <a:rPr lang="zh-CN" altLang="zh-CN" sz="2000"/>
              <a:t>： </a:t>
            </a:r>
            <a:r>
              <a:rPr lang="zh-CN" altLang="zh-CN" sz="1200"/>
              <a:t>　　</a:t>
            </a:r>
            <a:endParaRPr lang="zh-CN" altLang="zh-CN" sz="1200"/>
          </a:p>
          <a:p>
            <a:endParaRPr lang="en-US" altLang="zh-CN" sz="1600"/>
          </a:p>
          <a:p>
            <a:pPr lvl="1"/>
            <a:r>
              <a:rPr lang="zh-CN" altLang="zh-CN" sz="1200"/>
              <a:t>②综合法</a:t>
            </a:r>
            <a:endParaRPr lang="zh-CN" altLang="zh-CN" sz="1200"/>
          </a:p>
          <a:p>
            <a:pPr lvl="1">
              <a:buNone/>
            </a:pPr>
            <a:r>
              <a:rPr lang="en-US" altLang="zh-CN" sz="1200"/>
              <a:t>    </a:t>
            </a:r>
            <a:r>
              <a:rPr lang="zh-CN" altLang="zh-CN" sz="1200"/>
              <a:t>综合法是先将样本股票的基期和报告期价格分别加总，然后相比求出股票指数。即： </a:t>
            </a:r>
            <a:endParaRPr lang="en-US" altLang="zh-CN" sz="1200"/>
          </a:p>
          <a:p>
            <a:pPr>
              <a:buNone/>
            </a:pPr>
            <a:endParaRPr lang="en-US" altLang="zh-CN" sz="1600"/>
          </a:p>
          <a:p>
            <a:pPr>
              <a:buNone/>
            </a:pPr>
            <a:endParaRPr lang="en-US" altLang="zh-CN" sz="1600"/>
          </a:p>
          <a:p>
            <a:pPr>
              <a:buNone/>
            </a:pPr>
            <a:r>
              <a:rPr lang="zh-CN" altLang="zh-CN" sz="1600"/>
              <a:t>　　　</a:t>
            </a:r>
            <a:endParaRPr lang="zh-CN" altLang="zh-CN" sz="1600"/>
          </a:p>
        </p:txBody>
      </p:sp>
      <p:sp>
        <p:nvSpPr>
          <p:cNvPr id="52226"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
        <p:nvSpPr>
          <p:cNvPr id="52227"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
        <p:nvSpPr>
          <p:cNvPr id="52228"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
        <p:nvSpPr>
          <p:cNvPr id="52229"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
        <p:nvSpPr>
          <p:cNvPr id="52230"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graphicFrame>
        <p:nvGraphicFramePr>
          <p:cNvPr id="52231" name="Object 1"/>
          <p:cNvGraphicFramePr/>
          <p:nvPr/>
        </p:nvGraphicFramePr>
        <p:xfrm>
          <a:off x="3030538" y="3254375"/>
          <a:ext cx="3389312" cy="360363"/>
        </p:xfrm>
        <a:graphic>
          <a:graphicData uri="http://schemas.openxmlformats.org/presentationml/2006/ole">
            <mc:AlternateContent xmlns:mc="http://schemas.openxmlformats.org/markup-compatibility/2006">
              <mc:Choice xmlns:v="urn:schemas-microsoft-com:vml" Requires="v">
                <p:oleObj spid="_x0000_s3076" name="" r:id="rId2" imgW="39281100" imgH="7019925" progId="Equation.DSMT4">
                  <p:embed/>
                </p:oleObj>
              </mc:Choice>
              <mc:Fallback>
                <p:oleObj name="" r:id="rId2" imgW="39281100" imgH="7019925" progId="Equation.DSMT4">
                  <p:embed/>
                  <p:pic>
                    <p:nvPicPr>
                      <p:cNvPr id="0" name="图片 3075"/>
                      <p:cNvPicPr/>
                      <p:nvPr/>
                    </p:nvPicPr>
                    <p:blipFill>
                      <a:blip r:embed="rId3"/>
                      <a:stretch>
                        <a:fillRect/>
                      </a:stretch>
                    </p:blipFill>
                    <p:spPr>
                      <a:xfrm>
                        <a:off x="3030538" y="3254375"/>
                        <a:ext cx="3389312" cy="360363"/>
                      </a:xfrm>
                      <a:prstGeom prst="rect">
                        <a:avLst/>
                      </a:prstGeom>
                      <a:noFill/>
                      <a:ln w="38100">
                        <a:noFill/>
                        <a:miter/>
                      </a:ln>
                    </p:spPr>
                  </p:pic>
                </p:oleObj>
              </mc:Fallback>
            </mc:AlternateContent>
          </a:graphicData>
        </a:graphic>
      </p:graphicFrame>
      <p:sp>
        <p:nvSpPr>
          <p:cNvPr id="52232"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graphicFrame>
        <p:nvGraphicFramePr>
          <p:cNvPr id="52233" name="Object 3"/>
          <p:cNvGraphicFramePr/>
          <p:nvPr/>
        </p:nvGraphicFramePr>
        <p:xfrm>
          <a:off x="2843213" y="4149725"/>
          <a:ext cx="2520950" cy="431800"/>
        </p:xfrm>
        <a:graphic>
          <a:graphicData uri="http://schemas.openxmlformats.org/presentationml/2006/ole">
            <mc:AlternateContent xmlns:mc="http://schemas.openxmlformats.org/markup-compatibility/2006">
              <mc:Choice xmlns:v="urn:schemas-microsoft-com:vml" Requires="v">
                <p:oleObj spid="_x0000_s3077" name="" r:id="rId4" imgW="32699325" imgH="7239000" progId="Equation.DSMT4">
                  <p:embed/>
                </p:oleObj>
              </mc:Choice>
              <mc:Fallback>
                <p:oleObj name="" r:id="rId4" imgW="32699325" imgH="7239000" progId="Equation.DSMT4">
                  <p:embed/>
                  <p:pic>
                    <p:nvPicPr>
                      <p:cNvPr id="0" name="图片 3076"/>
                      <p:cNvPicPr/>
                      <p:nvPr/>
                    </p:nvPicPr>
                    <p:blipFill>
                      <a:blip r:embed="rId5"/>
                      <a:stretch>
                        <a:fillRect/>
                      </a:stretch>
                    </p:blipFill>
                    <p:spPr>
                      <a:xfrm>
                        <a:off x="2843213" y="4149725"/>
                        <a:ext cx="2520950" cy="431800"/>
                      </a:xfrm>
                      <a:prstGeom prst="rect">
                        <a:avLst/>
                      </a:prstGeom>
                      <a:noFill/>
                      <a:ln w="38100">
                        <a:noFill/>
                        <a:miter/>
                      </a:ln>
                    </p:spPr>
                  </p:pic>
                </p:oleObj>
              </mc:Fallback>
            </mc:AlternateContent>
          </a:graphicData>
        </a:graphic>
      </p:graphicFrame>
      <p:sp>
        <p:nvSpPr>
          <p:cNvPr id="52234" name="标题 1"/>
          <p:cNvSpPr>
            <a:spLocks noGrp="1"/>
          </p:cNvSpPr>
          <p:nvPr>
            <p:ph type="title"/>
          </p:nvPr>
        </p:nvSpPr>
        <p:spPr/>
        <p:txBody>
          <a:bodyPr vert="horz" wrap="square" lIns="91440" tIns="45720" rIns="91440" bIns="45720" anchor="b"/>
          <a:p>
            <a:endParaRPr lang="zh-CN" altLang="en-US"/>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3249" name="Rectangle 3"/>
          <p:cNvSpPr/>
          <p:nvPr>
            <p:ph idx="1"/>
          </p:nvPr>
        </p:nvSpPr>
        <p:spPr>
          <a:xfrm>
            <a:off x="1362075" y="1700213"/>
            <a:ext cx="7313613" cy="4114800"/>
          </a:xfrm>
        </p:spPr>
        <p:txBody>
          <a:bodyPr vert="horz" wrap="square" lIns="91440" tIns="45720" rIns="91440" bIns="45720" anchor="t"/>
          <a:p>
            <a:pPr lvl="1"/>
            <a:r>
              <a:rPr lang="zh-CN" altLang="zh-CN"/>
              <a:t>③加权法</a:t>
            </a:r>
            <a:endParaRPr lang="en-US" altLang="zh-CN"/>
          </a:p>
          <a:p>
            <a:pPr lvl="2">
              <a:buNone/>
            </a:pPr>
            <a:r>
              <a:rPr lang="en-US" altLang="en-US" sz="1700"/>
              <a:t>   </a:t>
            </a:r>
            <a:r>
              <a:rPr lang="zh-CN" altLang="zh-CN" sz="1700"/>
              <a:t>加权股票指数是根据各期样本股票的相对重要性予以加权，其权数可以是成交股数、股票发行量等。</a:t>
            </a:r>
            <a:endParaRPr lang="en-US" altLang="zh-CN" sz="1700"/>
          </a:p>
          <a:p>
            <a:pPr lvl="2">
              <a:buNone/>
            </a:pPr>
            <a:r>
              <a:rPr lang="en-US" altLang="en-US" sz="1700"/>
              <a:t>   </a:t>
            </a:r>
            <a:r>
              <a:rPr lang="zh-CN" altLang="zh-CN" sz="1700"/>
              <a:t>按时间划分，权数可以是基期权数，也可以是报告期权数。</a:t>
            </a:r>
            <a:endParaRPr lang="en-US" altLang="zh-CN" sz="1700"/>
          </a:p>
          <a:p>
            <a:pPr lvl="2">
              <a:buNone/>
            </a:pPr>
            <a:r>
              <a:rPr lang="en-US" altLang="en-US" sz="1700"/>
              <a:t>   </a:t>
            </a:r>
            <a:r>
              <a:rPr lang="zh-CN" altLang="zh-CN" sz="1700"/>
              <a:t>以基期成交股数</a:t>
            </a:r>
            <a:r>
              <a:rPr lang="en-US" altLang="zh-CN" sz="1700"/>
              <a:t>(</a:t>
            </a:r>
            <a:r>
              <a:rPr lang="zh-CN" altLang="zh-CN" sz="1700"/>
              <a:t>或发行量</a:t>
            </a:r>
            <a:r>
              <a:rPr lang="en-US" altLang="zh-CN" sz="1700"/>
              <a:t>)</a:t>
            </a:r>
            <a:r>
              <a:rPr lang="zh-CN" altLang="zh-CN" sz="1700"/>
              <a:t>为权数的指数称为拉斯拜尔指数；以报告期成交股数</a:t>
            </a:r>
            <a:r>
              <a:rPr lang="en-US" altLang="zh-CN" sz="1700"/>
              <a:t>(</a:t>
            </a:r>
            <a:r>
              <a:rPr lang="zh-CN" altLang="zh-CN" sz="1700"/>
              <a:t>或发行量</a:t>
            </a:r>
            <a:r>
              <a:rPr lang="en-US" altLang="zh-CN" sz="1700"/>
              <a:t>)</a:t>
            </a:r>
            <a:r>
              <a:rPr lang="zh-CN" altLang="zh-CN" sz="1700"/>
              <a:t>为权数的指数称为派许指数。 　　</a:t>
            </a:r>
            <a:endParaRPr lang="zh-CN" altLang="zh-CN" sz="1700"/>
          </a:p>
          <a:p>
            <a:pPr lvl="2">
              <a:buNone/>
            </a:pPr>
            <a:r>
              <a:rPr lang="en-US" altLang="en-US" sz="1700"/>
              <a:t>   </a:t>
            </a:r>
            <a:r>
              <a:rPr lang="zh-CN" altLang="zh-CN" sz="1700"/>
              <a:t>拉斯拜尔指数偏重基期成交股数</a:t>
            </a:r>
            <a:r>
              <a:rPr lang="en-US" altLang="zh-CN" sz="1700"/>
              <a:t>(</a:t>
            </a:r>
            <a:r>
              <a:rPr lang="zh-CN" altLang="zh-CN" sz="1700"/>
              <a:t>或发行量</a:t>
            </a:r>
            <a:r>
              <a:rPr lang="en-US" altLang="zh-CN" sz="1700"/>
              <a:t>)</a:t>
            </a:r>
            <a:r>
              <a:rPr lang="zh-CN" altLang="zh-CN" sz="1700"/>
              <a:t>，派许指数偏重报告期的成交股数</a:t>
            </a:r>
            <a:r>
              <a:rPr lang="en-US" altLang="zh-CN" sz="1700"/>
              <a:t>(</a:t>
            </a:r>
            <a:r>
              <a:rPr lang="zh-CN" altLang="zh-CN" sz="1700"/>
              <a:t>或发行量</a:t>
            </a:r>
            <a:r>
              <a:rPr lang="en-US" altLang="zh-CN" sz="1700"/>
              <a:t>)</a:t>
            </a:r>
            <a:r>
              <a:rPr lang="zh-CN" altLang="zh-CN" sz="1700"/>
              <a:t>。</a:t>
            </a:r>
            <a:endParaRPr lang="zh-CN" altLang="zh-CN" sz="1700"/>
          </a:p>
          <a:p>
            <a:endParaRPr lang="zh-CN" altLang="zh-CN"/>
          </a:p>
        </p:txBody>
      </p:sp>
      <p:sp>
        <p:nvSpPr>
          <p:cNvPr id="53250"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
        <p:nvSpPr>
          <p:cNvPr id="53251"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
        <p:nvSpPr>
          <p:cNvPr id="53252"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
        <p:nvSpPr>
          <p:cNvPr id="53253"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
        <p:nvSpPr>
          <p:cNvPr id="53254"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
        <p:nvSpPr>
          <p:cNvPr id="53255"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409" name="Rectangle 2"/>
          <p:cNvSpPr/>
          <p:nvPr>
            <p:ph type="title"/>
          </p:nvPr>
        </p:nvSpPr>
        <p:spPr/>
        <p:txBody>
          <a:bodyPr vert="horz" wrap="square" lIns="91440" tIns="45720" rIns="91440" bIns="45720" anchor="b"/>
          <a:p>
            <a:pPr eaLnBrk="1" hangingPunct="1"/>
            <a:r>
              <a:rPr lang="zh-CN" altLang="zh-CN" sz="4000"/>
              <a:t>第一节</a:t>
            </a:r>
            <a:r>
              <a:rPr lang="en-US" altLang="zh-CN" sz="4000"/>
              <a:t>  </a:t>
            </a:r>
            <a:r>
              <a:rPr lang="zh-CN" altLang="zh-CN" sz="4000"/>
              <a:t>证券与证券市场</a:t>
            </a:r>
            <a:endParaRPr lang="zh-CN" altLang="zh-CN" sz="4000"/>
          </a:p>
        </p:txBody>
      </p:sp>
      <p:sp>
        <p:nvSpPr>
          <p:cNvPr id="17410" name="Rectangle 3"/>
          <p:cNvSpPr/>
          <p:nvPr>
            <p:ph idx="1"/>
          </p:nvPr>
        </p:nvSpPr>
        <p:spPr/>
        <p:txBody>
          <a:bodyPr vert="horz" wrap="square" lIns="91440" tIns="45720" rIns="91440" bIns="45720" anchor="t"/>
          <a:p>
            <a:pPr eaLnBrk="1" hangingPunct="1"/>
            <a:r>
              <a:rPr lang="zh-CN" altLang="zh-CN"/>
              <a:t>一、证券定义</a:t>
            </a:r>
            <a:endParaRPr lang="zh-CN" altLang="zh-CN"/>
          </a:p>
          <a:p>
            <a:pPr eaLnBrk="1" hangingPunct="1"/>
            <a:r>
              <a:rPr lang="zh-CN" altLang="zh-CN"/>
              <a:t>二、有价证券</a:t>
            </a:r>
            <a:endParaRPr lang="zh-CN" altLang="zh-CN"/>
          </a:p>
          <a:p>
            <a:pPr eaLnBrk="1" hangingPunct="1"/>
            <a:r>
              <a:rPr lang="zh-CN" altLang="zh-CN"/>
              <a:t>三、证券市场</a:t>
            </a:r>
            <a:endParaRPr lang="zh-CN" altLang="zh-CN"/>
          </a:p>
        </p:txBody>
      </p:sp>
      <p:sp>
        <p:nvSpPr>
          <p:cNvPr id="17411"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4273" name="Rectangle 3"/>
          <p:cNvSpPr/>
          <p:nvPr>
            <p:ph idx="1"/>
          </p:nvPr>
        </p:nvSpPr>
        <p:spPr>
          <a:xfrm>
            <a:off x="1362075" y="1628775"/>
            <a:ext cx="7313613" cy="4114800"/>
          </a:xfrm>
        </p:spPr>
        <p:txBody>
          <a:bodyPr vert="horz" wrap="square" lIns="91440" tIns="45720" rIns="91440" bIns="45720" anchor="t"/>
          <a:p>
            <a:r>
              <a:rPr lang="en-US" altLang="en-US"/>
              <a:t>3</a:t>
            </a:r>
            <a:r>
              <a:rPr lang="en-US" altLang="en-US"/>
              <a:t>）</a:t>
            </a:r>
            <a:r>
              <a:rPr lang="zh-CN" altLang="zh-CN" sz="2400"/>
              <a:t>中国的股价指数</a:t>
            </a:r>
            <a:endParaRPr lang="en-US" altLang="zh-CN" sz="2400"/>
          </a:p>
          <a:p>
            <a:pPr lvl="1"/>
            <a:r>
              <a:rPr lang="zh-CN" altLang="zh-CN" sz="2000"/>
              <a:t>①上证指数</a:t>
            </a:r>
            <a:endParaRPr lang="en-US" altLang="zh-CN" sz="2000"/>
          </a:p>
          <a:p>
            <a:pPr>
              <a:buNone/>
            </a:pPr>
            <a:endParaRPr lang="en-US" altLang="zh-CN" sz="2400"/>
          </a:p>
          <a:p>
            <a:pPr>
              <a:buNone/>
            </a:pPr>
            <a:endParaRPr lang="en-US" altLang="zh-CN" sz="2400"/>
          </a:p>
          <a:p>
            <a:pPr>
              <a:buNone/>
            </a:pPr>
            <a:r>
              <a:rPr lang="en-US" altLang="en-US" sz="2000"/>
              <a:t>            </a:t>
            </a:r>
            <a:r>
              <a:rPr lang="zh-CN" altLang="zh-CN" sz="2000"/>
              <a:t>如果遇到上市股票扩股、分割或减少时，则按下式进行修正：</a:t>
            </a:r>
            <a:endParaRPr lang="en-US" altLang="zh-CN" sz="2000"/>
          </a:p>
          <a:p>
            <a:pPr>
              <a:buNone/>
            </a:pPr>
            <a:endParaRPr lang="en-US" altLang="zh-CN" sz="2400"/>
          </a:p>
          <a:p>
            <a:pPr>
              <a:buNone/>
            </a:pPr>
            <a:endParaRPr lang="zh-CN" altLang="zh-CN" sz="2400"/>
          </a:p>
          <a:p>
            <a:pPr>
              <a:buNone/>
            </a:pPr>
            <a:endParaRPr lang="en-US" altLang="zh-CN" sz="2400"/>
          </a:p>
          <a:p>
            <a:pPr>
              <a:buNone/>
            </a:pPr>
            <a:endParaRPr lang="zh-CN" altLang="zh-CN" sz="2400"/>
          </a:p>
          <a:p>
            <a:endParaRPr lang="zh-CN" altLang="zh-CN" sz="2400"/>
          </a:p>
        </p:txBody>
      </p:sp>
      <p:sp>
        <p:nvSpPr>
          <p:cNvPr id="54274"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
        <p:nvSpPr>
          <p:cNvPr id="54275"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
        <p:nvSpPr>
          <p:cNvPr id="54276"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
        <p:nvSpPr>
          <p:cNvPr id="54277"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
        <p:nvSpPr>
          <p:cNvPr id="54278"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
        <p:nvSpPr>
          <p:cNvPr id="54279"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
        <p:nvSpPr>
          <p:cNvPr id="54280" name="Rectangle 5"/>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graphicFrame>
        <p:nvGraphicFramePr>
          <p:cNvPr id="54281" name="Object 4"/>
          <p:cNvGraphicFramePr/>
          <p:nvPr/>
        </p:nvGraphicFramePr>
        <p:xfrm>
          <a:off x="2614613" y="2541588"/>
          <a:ext cx="2965450" cy="671512"/>
        </p:xfrm>
        <a:graphic>
          <a:graphicData uri="http://schemas.openxmlformats.org/presentationml/2006/ole">
            <mc:AlternateContent xmlns:mc="http://schemas.openxmlformats.org/markup-compatibility/2006">
              <mc:Choice xmlns:v="urn:schemas-microsoft-com:vml" Requires="v">
                <p:oleObj spid="_x0000_s3081" name="" r:id="rId2" imgW="41033700" imgH="7239000" progId="Equation.DSMT4">
                  <p:embed/>
                </p:oleObj>
              </mc:Choice>
              <mc:Fallback>
                <p:oleObj name="" r:id="rId2" imgW="41033700" imgH="7239000" progId="Equation.DSMT4">
                  <p:embed/>
                  <p:pic>
                    <p:nvPicPr>
                      <p:cNvPr id="0" name="图片 3080"/>
                      <p:cNvPicPr/>
                      <p:nvPr/>
                    </p:nvPicPr>
                    <p:blipFill>
                      <a:blip r:embed="rId3"/>
                      <a:stretch>
                        <a:fillRect/>
                      </a:stretch>
                    </p:blipFill>
                    <p:spPr>
                      <a:xfrm>
                        <a:off x="2614613" y="2541588"/>
                        <a:ext cx="2965450" cy="671512"/>
                      </a:xfrm>
                      <a:prstGeom prst="rect">
                        <a:avLst/>
                      </a:prstGeom>
                      <a:noFill/>
                      <a:ln w="38100">
                        <a:noFill/>
                        <a:miter/>
                      </a:ln>
                    </p:spPr>
                  </p:pic>
                </p:oleObj>
              </mc:Fallback>
            </mc:AlternateContent>
          </a:graphicData>
        </a:graphic>
      </p:graphicFrame>
      <p:sp>
        <p:nvSpPr>
          <p:cNvPr id="54282" name="Rectangle 7"/>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graphicFrame>
        <p:nvGraphicFramePr>
          <p:cNvPr id="54283" name="Object 6"/>
          <p:cNvGraphicFramePr/>
          <p:nvPr/>
        </p:nvGraphicFramePr>
        <p:xfrm>
          <a:off x="2505075" y="4070350"/>
          <a:ext cx="3184525" cy="503238"/>
        </p:xfrm>
        <a:graphic>
          <a:graphicData uri="http://schemas.openxmlformats.org/presentationml/2006/ole">
            <mc:AlternateContent xmlns:mc="http://schemas.openxmlformats.org/markup-compatibility/2006">
              <mc:Choice xmlns:v="urn:schemas-microsoft-com:vml" Requires="v">
                <p:oleObj spid="_x0000_s3082" name="" r:id="rId4" imgW="46301025" imgH="7239000" progId="Equation.DSMT4">
                  <p:embed/>
                </p:oleObj>
              </mc:Choice>
              <mc:Fallback>
                <p:oleObj name="" r:id="rId4" imgW="46301025" imgH="7239000" progId="Equation.DSMT4">
                  <p:embed/>
                  <p:pic>
                    <p:nvPicPr>
                      <p:cNvPr id="0" name="图片 3081"/>
                      <p:cNvPicPr/>
                      <p:nvPr/>
                    </p:nvPicPr>
                    <p:blipFill>
                      <a:blip r:embed="rId5"/>
                      <a:stretch>
                        <a:fillRect/>
                      </a:stretch>
                    </p:blipFill>
                    <p:spPr>
                      <a:xfrm>
                        <a:off x="2505075" y="4070350"/>
                        <a:ext cx="3184525" cy="503238"/>
                      </a:xfrm>
                      <a:prstGeom prst="rect">
                        <a:avLst/>
                      </a:prstGeom>
                      <a:noFill/>
                      <a:ln w="38100">
                        <a:noFill/>
                        <a:miter/>
                      </a:ln>
                    </p:spPr>
                  </p:pic>
                </p:oleObj>
              </mc:Fallback>
            </mc:AlternateContent>
          </a:graphicData>
        </a:graphic>
      </p:graphicFrame>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5297" name="Rectangle 3"/>
          <p:cNvSpPr/>
          <p:nvPr>
            <p:ph idx="1"/>
          </p:nvPr>
        </p:nvSpPr>
        <p:spPr>
          <a:xfrm>
            <a:off x="1362075" y="1484313"/>
            <a:ext cx="7313613" cy="4114800"/>
          </a:xfrm>
        </p:spPr>
        <p:txBody>
          <a:bodyPr vert="horz" wrap="square" lIns="91440" tIns="45720" rIns="91440" bIns="45720" anchor="t"/>
          <a:p>
            <a:pPr lvl="1"/>
            <a:r>
              <a:rPr lang="zh-CN" altLang="zh-CN" sz="2000"/>
              <a:t>②深证指数</a:t>
            </a:r>
            <a:endParaRPr lang="en-US" altLang="zh-CN" sz="2000"/>
          </a:p>
          <a:p>
            <a:pPr lvl="2"/>
            <a:r>
              <a:rPr lang="zh-CN" altLang="zh-CN" sz="1800"/>
              <a:t>深圳证券交易所编制的股价指数有深圳股价综合指数、深圳成分指数。</a:t>
            </a:r>
            <a:endParaRPr lang="en-US" altLang="zh-CN" sz="1800"/>
          </a:p>
          <a:p>
            <a:pPr lvl="2"/>
            <a:r>
              <a:rPr lang="zh-CN" altLang="zh-CN" sz="1800"/>
              <a:t>深圳综合股价指数是全面反映深圳股市行情的股价指数</a:t>
            </a:r>
            <a:endParaRPr lang="en-US" altLang="zh-CN" sz="1800"/>
          </a:p>
          <a:p>
            <a:pPr lvl="2"/>
            <a:r>
              <a:rPr lang="zh-CN" altLang="zh-CN" sz="1800"/>
              <a:t>以</a:t>
            </a:r>
            <a:r>
              <a:rPr lang="en-US" altLang="zh-CN" sz="1800"/>
              <a:t>1991</a:t>
            </a:r>
            <a:r>
              <a:rPr lang="zh-CN" altLang="zh-CN" sz="1800"/>
              <a:t>年</a:t>
            </a:r>
            <a:r>
              <a:rPr lang="en-US" altLang="zh-CN" sz="1800"/>
              <a:t>4</a:t>
            </a:r>
            <a:r>
              <a:rPr lang="zh-CN" altLang="zh-CN" sz="1800"/>
              <a:t>月</a:t>
            </a:r>
            <a:r>
              <a:rPr lang="en-US" altLang="zh-CN" sz="1800"/>
              <a:t>3</a:t>
            </a:r>
            <a:r>
              <a:rPr lang="zh-CN" altLang="zh-CN" sz="1800"/>
              <a:t>日为基期，以深圳证券交易所上市的股票为成分股，采用加权平均法编制。</a:t>
            </a:r>
            <a:endParaRPr lang="en-US" altLang="zh-CN" sz="1800"/>
          </a:p>
          <a:p>
            <a:pPr lvl="2"/>
            <a:r>
              <a:rPr lang="zh-CN" altLang="zh-CN" sz="1800"/>
              <a:t>深证成分指数，</a:t>
            </a:r>
            <a:r>
              <a:rPr lang="en-US" altLang="zh-CN" sz="1800"/>
              <a:t>1995</a:t>
            </a:r>
            <a:r>
              <a:rPr lang="zh-CN" altLang="zh-CN" sz="1800"/>
              <a:t>年</a:t>
            </a:r>
            <a:r>
              <a:rPr lang="en-US" altLang="zh-CN" sz="1800"/>
              <a:t>1</a:t>
            </a:r>
            <a:r>
              <a:rPr lang="zh-CN" altLang="zh-CN" sz="1800"/>
              <a:t>月</a:t>
            </a:r>
            <a:r>
              <a:rPr lang="en-US" altLang="zh-CN" sz="1800"/>
              <a:t>23</a:t>
            </a:r>
            <a:r>
              <a:rPr lang="zh-CN" altLang="zh-CN" sz="1800"/>
              <a:t>日推出，以</a:t>
            </a:r>
            <a:r>
              <a:rPr lang="en-US" altLang="zh-CN" sz="1800"/>
              <a:t>1994</a:t>
            </a:r>
            <a:r>
              <a:rPr lang="zh-CN" altLang="zh-CN" sz="1800"/>
              <a:t>年</a:t>
            </a:r>
            <a:r>
              <a:rPr lang="en-US" altLang="zh-CN" sz="1800"/>
              <a:t>7</a:t>
            </a:r>
            <a:r>
              <a:rPr lang="zh-CN" altLang="zh-CN" sz="1800"/>
              <a:t>月</a:t>
            </a:r>
            <a:r>
              <a:rPr lang="en-US" altLang="zh-CN" sz="1800"/>
              <a:t>20</a:t>
            </a:r>
            <a:r>
              <a:rPr lang="zh-CN" altLang="zh-CN" sz="1800"/>
              <a:t>日为基期，基期指数定位</a:t>
            </a:r>
            <a:r>
              <a:rPr lang="en-US" altLang="zh-CN" sz="1800"/>
              <a:t>1000</a:t>
            </a:r>
            <a:r>
              <a:rPr lang="zh-CN" altLang="zh-CN" sz="1800"/>
              <a:t>点。</a:t>
            </a:r>
            <a:r>
              <a:rPr lang="en-US" altLang="zh-CN" sz="1800"/>
              <a:t>    </a:t>
            </a:r>
            <a:endParaRPr lang="en-US" altLang="zh-CN" sz="1800"/>
          </a:p>
          <a:p>
            <a:pPr lvl="2"/>
            <a:r>
              <a:rPr lang="zh-CN" altLang="zh-CN" sz="1800"/>
              <a:t>该指数按股票种类分为</a:t>
            </a:r>
            <a:r>
              <a:rPr lang="en-US" altLang="zh-CN" sz="1800"/>
              <a:t>A</a:t>
            </a:r>
            <a:r>
              <a:rPr lang="zh-CN" altLang="zh-CN" sz="1800"/>
              <a:t>股指数和</a:t>
            </a:r>
            <a:r>
              <a:rPr lang="en-US" altLang="zh-CN" sz="1800"/>
              <a:t>B</a:t>
            </a:r>
            <a:r>
              <a:rPr lang="zh-CN" altLang="zh-CN" sz="1800"/>
              <a:t>股指数，</a:t>
            </a:r>
            <a:r>
              <a:rPr lang="en-US" altLang="zh-CN" sz="1800"/>
              <a:t>A</a:t>
            </a:r>
            <a:r>
              <a:rPr lang="zh-CN" altLang="zh-CN" sz="1800"/>
              <a:t>股指数又按行业分为工业类指数、商业分类指数，金融业分类指数，地产分类指数、公用事业分类指数和综合企业分类指数。</a:t>
            </a:r>
            <a:endParaRPr lang="zh-CN" altLang="zh-CN" sz="1800"/>
          </a:p>
          <a:p>
            <a:endParaRPr lang="zh-CN" altLang="zh-CN" sz="2400"/>
          </a:p>
        </p:txBody>
      </p:sp>
      <p:sp>
        <p:nvSpPr>
          <p:cNvPr id="55298"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
        <p:nvSpPr>
          <p:cNvPr id="55299"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
        <p:nvSpPr>
          <p:cNvPr id="55300"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
        <p:nvSpPr>
          <p:cNvPr id="55301"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
        <p:nvSpPr>
          <p:cNvPr id="55302"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
        <p:nvSpPr>
          <p:cNvPr id="55303"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
        <p:nvSpPr>
          <p:cNvPr id="55304" name="Rectangle 5"/>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
        <p:nvSpPr>
          <p:cNvPr id="55305" name="Rectangle 7"/>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6321"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
        <p:nvSpPr>
          <p:cNvPr id="56322"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
        <p:nvSpPr>
          <p:cNvPr id="56323"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
        <p:nvSpPr>
          <p:cNvPr id="56324"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
        <p:nvSpPr>
          <p:cNvPr id="56325"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
        <p:nvSpPr>
          <p:cNvPr id="56326"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
        <p:nvSpPr>
          <p:cNvPr id="56327" name="Rectangle 5"/>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
        <p:nvSpPr>
          <p:cNvPr id="56328" name="Rectangle 7"/>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graphicFrame>
        <p:nvGraphicFramePr>
          <p:cNvPr id="56329" name="表格 56328"/>
          <p:cNvGraphicFramePr/>
          <p:nvPr/>
        </p:nvGraphicFramePr>
        <p:xfrm>
          <a:off x="1524000" y="1700213"/>
          <a:ext cx="6719888" cy="4079875"/>
        </p:xfrm>
        <a:graphic>
          <a:graphicData uri="http://schemas.openxmlformats.org/drawingml/2006/table">
            <a:tbl>
              <a:tblPr/>
              <a:tblGrid>
                <a:gridCol w="898525"/>
                <a:gridCol w="5821363"/>
              </a:tblGrid>
              <a:tr h="39052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100" b="1">
                          <a:solidFill>
                            <a:srgbClr val="000000"/>
                          </a:solidFill>
                          <a:latin typeface="Times New Roman" panose="02020603050405020304" pitchFamily="18" charset="0"/>
                        </a:rPr>
                        <a:t>指标名称</a:t>
                      </a:r>
                      <a:endParaRPr lang="zh-CN" altLang="zh-CN" sz="1100">
                        <a:latin typeface="Times New Roman" panose="02020603050405020304" pitchFamily="18" charset="0"/>
                        <a:ea typeface="Times New Roman" panose="02020603050405020304" pitchFamily="18" charset="0"/>
                      </a:endParaRPr>
                    </a:p>
                  </a:txBody>
                  <a:tcPr marL="68575" marR="68575"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100" b="1">
                          <a:solidFill>
                            <a:srgbClr val="000000"/>
                          </a:solidFill>
                          <a:latin typeface="Times New Roman" panose="02020603050405020304" pitchFamily="18" charset="0"/>
                        </a:rPr>
                        <a:t>指标定义</a:t>
                      </a:r>
                      <a:endParaRPr lang="zh-CN" altLang="zh-CN" sz="1100">
                        <a:latin typeface="Times New Roman" panose="02020603050405020304" pitchFamily="18" charset="0"/>
                        <a:ea typeface="Times New Roman" panose="02020603050405020304" pitchFamily="18" charset="0"/>
                      </a:endParaRPr>
                    </a:p>
                  </a:txBody>
                  <a:tcPr marL="68575" marR="68575"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922338">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100">
                          <a:solidFill>
                            <a:srgbClr val="000000"/>
                          </a:solidFill>
                          <a:latin typeface="Times New Roman" panose="02020603050405020304" pitchFamily="18" charset="0"/>
                        </a:rPr>
                        <a:t>综合指数开盘</a:t>
                      </a:r>
                      <a:endParaRPr lang="zh-CN" altLang="zh-CN" sz="1100">
                        <a:latin typeface="Times New Roman" panose="02020603050405020304" pitchFamily="18" charset="0"/>
                        <a:ea typeface="Times New Roman" panose="02020603050405020304" pitchFamily="18" charset="0"/>
                      </a:endParaRPr>
                    </a:p>
                  </a:txBody>
                  <a:tcPr marL="68575" marR="68575"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100">
                          <a:solidFill>
                            <a:srgbClr val="000000"/>
                          </a:solidFill>
                          <a:latin typeface="Times New Roman" panose="02020603050405020304" pitchFamily="18" charset="0"/>
                        </a:rPr>
                        <a:t>指日、月或年综合指数开盘，又称开盘综合指数。日综合指数开盘指当日内交易所计算并发布的第一笔综合指数。月综合指数开盘指该月度第一个交易日交易所计算并发布的第一笔综合指数。年综合指数开盘指该年度第一个交易日交易所计算并发布的第一笔综合指数。</a:t>
                      </a:r>
                      <a:endParaRPr lang="zh-CN" altLang="zh-CN" sz="1100">
                        <a:latin typeface="Times New Roman" panose="02020603050405020304" pitchFamily="18" charset="0"/>
                        <a:ea typeface="Times New Roman" panose="02020603050405020304" pitchFamily="18" charset="0"/>
                      </a:endParaRPr>
                    </a:p>
                  </a:txBody>
                  <a:tcPr marL="68575" marR="68575"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922337">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100">
                          <a:solidFill>
                            <a:srgbClr val="000000"/>
                          </a:solidFill>
                          <a:latin typeface="Times New Roman" panose="02020603050405020304" pitchFamily="18" charset="0"/>
                        </a:rPr>
                        <a:t>综合指数收市</a:t>
                      </a:r>
                      <a:endParaRPr lang="zh-CN" altLang="zh-CN" sz="1100">
                        <a:latin typeface="Times New Roman" panose="02020603050405020304" pitchFamily="18" charset="0"/>
                        <a:ea typeface="Times New Roman" panose="02020603050405020304" pitchFamily="18" charset="0"/>
                      </a:endParaRPr>
                    </a:p>
                  </a:txBody>
                  <a:tcPr marL="68575" marR="68575"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100">
                          <a:solidFill>
                            <a:srgbClr val="000000"/>
                          </a:solidFill>
                          <a:latin typeface="Times New Roman" panose="02020603050405020304" pitchFamily="18" charset="0"/>
                        </a:rPr>
                        <a:t>指日、月或年综合指数收市，又称收市或收盘综合指数。日综合指数收市指当日内交易所计算并发布的最后一笔综合指数。月综合指数收市指该月度最后一个交易日交易所计算并发布的日综合指数收市。年综合指数收市指该年度最后一个交易日交易所计算并发布的日综合指数收市。</a:t>
                      </a:r>
                      <a:endParaRPr lang="zh-CN" altLang="zh-CN" sz="1100">
                        <a:latin typeface="Times New Roman" panose="02020603050405020304" pitchFamily="18" charset="0"/>
                        <a:ea typeface="Times New Roman" panose="02020603050405020304" pitchFamily="18" charset="0"/>
                      </a:endParaRPr>
                    </a:p>
                  </a:txBody>
                  <a:tcPr marL="68575" marR="68575"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922338">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100">
                          <a:solidFill>
                            <a:srgbClr val="000000"/>
                          </a:solidFill>
                          <a:latin typeface="Times New Roman" panose="02020603050405020304" pitchFamily="18" charset="0"/>
                        </a:rPr>
                        <a:t>综合指数最高</a:t>
                      </a:r>
                      <a:endParaRPr lang="zh-CN" altLang="zh-CN" sz="1100">
                        <a:latin typeface="Times New Roman" panose="02020603050405020304" pitchFamily="18" charset="0"/>
                        <a:ea typeface="Times New Roman" panose="02020603050405020304" pitchFamily="18" charset="0"/>
                      </a:endParaRPr>
                    </a:p>
                  </a:txBody>
                  <a:tcPr marL="68575" marR="68575"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100">
                          <a:solidFill>
                            <a:srgbClr val="000000"/>
                          </a:solidFill>
                          <a:latin typeface="Times New Roman" panose="02020603050405020304" pitchFamily="18" charset="0"/>
                        </a:rPr>
                        <a:t>指日、月或年综合指数最高，又称最高综合指数。日综合指数最高指当日内交易所计算并发布的综合指数的最大值。月综合指数最高指该月度内所有交易日中交易所计算并发布的综合指数的最大值。年综合指数最高指该年度内所有交易日中交易所计算并发布的综合指数的最大值。</a:t>
                      </a:r>
                      <a:endParaRPr lang="zh-CN" altLang="zh-CN" sz="1100">
                        <a:latin typeface="Times New Roman" panose="02020603050405020304" pitchFamily="18" charset="0"/>
                        <a:ea typeface="Times New Roman" panose="02020603050405020304" pitchFamily="18" charset="0"/>
                      </a:endParaRPr>
                    </a:p>
                  </a:txBody>
                  <a:tcPr marL="68575" marR="68575"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922337">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100">
                          <a:solidFill>
                            <a:srgbClr val="000000"/>
                          </a:solidFill>
                          <a:latin typeface="Times New Roman" panose="02020603050405020304" pitchFamily="18" charset="0"/>
                        </a:rPr>
                        <a:t>综合指数最低</a:t>
                      </a:r>
                      <a:endParaRPr lang="zh-CN" altLang="zh-CN" sz="1100">
                        <a:latin typeface="Times New Roman" panose="02020603050405020304" pitchFamily="18" charset="0"/>
                        <a:ea typeface="Times New Roman" panose="02020603050405020304" pitchFamily="18" charset="0"/>
                      </a:endParaRPr>
                    </a:p>
                  </a:txBody>
                  <a:tcPr marL="68575" marR="68575"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100">
                          <a:solidFill>
                            <a:srgbClr val="000000"/>
                          </a:solidFill>
                          <a:latin typeface="Times New Roman" panose="02020603050405020304" pitchFamily="18" charset="0"/>
                        </a:rPr>
                        <a:t>指日、月或年综合指数最低，又称最低综合指数。日综合指数最低指当日内交易所计算并发布的综合指数的最小值。月综合指数最低指该月度内所有交易日中交易所计算并发布的综合指数的最小值。年综合指数最低指该年度内所有交易日中交易所计算并发布的综合指数的最小值。</a:t>
                      </a:r>
                      <a:endParaRPr lang="zh-CN" altLang="zh-CN" sz="1100">
                        <a:latin typeface="Times New Roman" panose="02020603050405020304" pitchFamily="18" charset="0"/>
                        <a:ea typeface="Times New Roman" panose="02020603050405020304" pitchFamily="18" charset="0"/>
                      </a:endParaRPr>
                    </a:p>
                  </a:txBody>
                  <a:tcPr marL="68575" marR="68575"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bl>
          </a:graphicData>
        </a:graphic>
      </p:graphicFrame>
      <p:sp>
        <p:nvSpPr>
          <p:cNvPr id="56349" name="Rectangle 1"/>
          <p:cNvSpPr/>
          <p:nvPr/>
        </p:nvSpPr>
        <p:spPr>
          <a:xfrm>
            <a:off x="3282950" y="1246188"/>
            <a:ext cx="2578100" cy="307975"/>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algn="ctr">
              <a:spcBef>
                <a:spcPct val="0"/>
              </a:spcBef>
              <a:buClrTx/>
              <a:buSzTx/>
              <a:buFont typeface="Arial" panose="020B0604020202020204" pitchFamily="34" charset="0"/>
              <a:buNone/>
            </a:pPr>
            <a:r>
              <a:rPr lang="zh-CN" altLang="en-US" sz="1400" b="1">
                <a:solidFill>
                  <a:srgbClr val="000000"/>
                </a:solidFill>
                <a:latin typeface="Times New Roman" panose="02020603050405020304" pitchFamily="18" charset="0"/>
                <a:cs typeface="Times New Roman" panose="02020603050405020304" pitchFamily="18" charset="0"/>
              </a:rPr>
              <a:t>表</a:t>
            </a:r>
            <a:r>
              <a:rPr lang="en-US" altLang="zh-CN" sz="1400" b="1">
                <a:solidFill>
                  <a:srgbClr val="000000"/>
                </a:solidFill>
                <a:latin typeface="Times New Roman" panose="02020603050405020304" pitchFamily="18" charset="0"/>
                <a:cs typeface="Times New Roman" panose="02020603050405020304" pitchFamily="18" charset="0"/>
              </a:rPr>
              <a:t>7-8            </a:t>
            </a:r>
            <a:r>
              <a:rPr lang="zh-CN" altLang="en-US" sz="1400" b="1">
                <a:solidFill>
                  <a:srgbClr val="000000"/>
                </a:solidFill>
                <a:latin typeface="Times New Roman" panose="02020603050405020304" pitchFamily="18" charset="0"/>
                <a:cs typeface="Times New Roman" panose="02020603050405020304" pitchFamily="18" charset="0"/>
              </a:rPr>
              <a:t>股票指数统计指标</a:t>
            </a:r>
            <a:endParaRPr lang="zh-CN" altLang="en-US" sz="320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7345" name="Rectangle 1"/>
          <p:cNvSpPr/>
          <p:nvPr/>
        </p:nvSpPr>
        <p:spPr>
          <a:xfrm>
            <a:off x="2627313" y="1011873"/>
            <a:ext cx="4681537" cy="306705"/>
          </a:xfrm>
          <a:prstGeom prst="rect">
            <a:avLst/>
          </a:prstGeom>
          <a:noFill/>
          <a:ln w="9525">
            <a:noFill/>
          </a:ln>
        </p:spPr>
        <p:txBody>
          <a:bodyPr anchor="ct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533400">
              <a:spcBef>
                <a:spcPct val="0"/>
              </a:spcBef>
              <a:buClrTx/>
              <a:buSzTx/>
              <a:buFont typeface="Arial" panose="020B0604020202020204" pitchFamily="34" charset="0"/>
              <a:buNone/>
            </a:pPr>
            <a:r>
              <a:rPr lang="zh-CN" altLang="en-US" sz="1400">
                <a:solidFill>
                  <a:srgbClr val="FF0000"/>
                </a:solidFill>
                <a:latin typeface="Times New Roman" panose="02020603050405020304" pitchFamily="18" charset="0"/>
              </a:rPr>
              <a:t>表</a:t>
            </a:r>
            <a:r>
              <a:rPr lang="en-US" altLang="zh-CN" sz="1400">
                <a:solidFill>
                  <a:srgbClr val="FF0000"/>
                </a:solidFill>
                <a:latin typeface="Times New Roman" panose="02020603050405020304" pitchFamily="18" charset="0"/>
              </a:rPr>
              <a:t>7-9        </a:t>
            </a:r>
            <a:r>
              <a:rPr lang="en-US" altLang="zh-CN" sz="1400">
                <a:solidFill>
                  <a:srgbClr val="FF0000"/>
                </a:solidFill>
                <a:latin typeface="Times New Roman" panose="02020603050405020304" pitchFamily="18" charset="0"/>
                <a:cs typeface="Times New Roman" panose="02020603050405020304" pitchFamily="18" charset="0"/>
              </a:rPr>
              <a:t>2018</a:t>
            </a:r>
            <a:r>
              <a:rPr lang="zh-CN" altLang="en-US" sz="1400">
                <a:solidFill>
                  <a:srgbClr val="000000"/>
                </a:solidFill>
                <a:latin typeface="Times New Roman" panose="02020603050405020304" pitchFamily="18" charset="0"/>
              </a:rPr>
              <a:t>上海证券交易所指数统计表</a:t>
            </a:r>
            <a:endParaRPr lang="zh-CN" altLang="en-US" sz="1100"/>
          </a:p>
        </p:txBody>
      </p:sp>
      <p:pic>
        <p:nvPicPr>
          <p:cNvPr id="6" name="图片 5"/>
          <p:cNvPicPr>
            <a:picLocks noChangeAspect="1"/>
          </p:cNvPicPr>
          <p:nvPr/>
        </p:nvPicPr>
        <p:blipFill>
          <a:blip r:embed="rId1"/>
          <a:stretch>
            <a:fillRect/>
          </a:stretch>
        </p:blipFill>
        <p:spPr>
          <a:xfrm>
            <a:off x="1158240" y="1851660"/>
            <a:ext cx="9411970" cy="4349115"/>
          </a:xfrm>
          <a:prstGeom prst="rect">
            <a:avLst/>
          </a:prstGeom>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8369" name="Rectangle 1"/>
          <p:cNvSpPr/>
          <p:nvPr/>
        </p:nvSpPr>
        <p:spPr>
          <a:xfrm>
            <a:off x="3206750" y="1184275"/>
            <a:ext cx="3090863" cy="338138"/>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algn="ctr">
              <a:spcBef>
                <a:spcPct val="0"/>
              </a:spcBef>
              <a:buClrTx/>
              <a:buSzTx/>
              <a:buFont typeface="Arial" panose="020B0604020202020204" pitchFamily="34" charset="0"/>
              <a:buNone/>
            </a:pPr>
            <a:r>
              <a:rPr lang="zh-CN" altLang="en-US" sz="1600" b="1">
                <a:solidFill>
                  <a:srgbClr val="000000"/>
                </a:solidFill>
                <a:latin typeface="Times New Roman" panose="02020603050405020304" pitchFamily="18" charset="0"/>
                <a:cs typeface="Times New Roman" panose="02020603050405020304" pitchFamily="18" charset="0"/>
              </a:rPr>
              <a:t>表 </a:t>
            </a:r>
            <a:r>
              <a:rPr lang="en-US" altLang="zh-CN" sz="1600" b="1">
                <a:solidFill>
                  <a:srgbClr val="000000"/>
                </a:solidFill>
                <a:latin typeface="Times New Roman" panose="02020603050405020304" pitchFamily="18" charset="0"/>
                <a:cs typeface="Times New Roman" panose="02020603050405020304" pitchFamily="18" charset="0"/>
              </a:rPr>
              <a:t>7-10        </a:t>
            </a:r>
            <a:r>
              <a:rPr lang="zh-CN" altLang="en-US" sz="1600" b="1">
                <a:solidFill>
                  <a:srgbClr val="000000"/>
                </a:solidFill>
                <a:latin typeface="Times New Roman" panose="02020603050405020304" pitchFamily="18" charset="0"/>
                <a:cs typeface="Times New Roman" panose="02020603050405020304" pitchFamily="18" charset="0"/>
              </a:rPr>
              <a:t>股票市盈率统计指标</a:t>
            </a:r>
            <a:endParaRPr lang="zh-CN" altLang="en-US" sz="1600"/>
          </a:p>
        </p:txBody>
      </p:sp>
      <p:sp>
        <p:nvSpPr>
          <p:cNvPr id="58370" name="矩形 5"/>
          <p:cNvSpPr/>
          <p:nvPr/>
        </p:nvSpPr>
        <p:spPr>
          <a:xfrm>
            <a:off x="1476375" y="682625"/>
            <a:ext cx="2178050" cy="369888"/>
          </a:xfrm>
          <a:prstGeom prst="rect">
            <a:avLst/>
          </a:prstGeom>
          <a:noFill/>
          <a:ln w="9525">
            <a:noFill/>
          </a:ln>
        </p:spPr>
        <p:txBody>
          <a:bodyPr wrap="none">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r>
              <a:rPr lang="en-US" altLang="zh-CN" sz="1800"/>
              <a:t>3</a:t>
            </a:r>
            <a:r>
              <a:rPr lang="zh-CN" altLang="zh-CN" sz="1800"/>
              <a:t>．股票市盈率统计</a:t>
            </a:r>
            <a:endParaRPr lang="zh-CN" altLang="zh-CN" sz="1800"/>
          </a:p>
        </p:txBody>
      </p:sp>
      <p:graphicFrame>
        <p:nvGraphicFramePr>
          <p:cNvPr id="58371" name="表格 58370"/>
          <p:cNvGraphicFramePr/>
          <p:nvPr>
            <p:custDataLst>
              <p:tags r:id="rId1"/>
            </p:custDataLst>
          </p:nvPr>
        </p:nvGraphicFramePr>
        <p:xfrm>
          <a:off x="1631950" y="1628775"/>
          <a:ext cx="7116763" cy="4421188"/>
        </p:xfrm>
        <a:graphic>
          <a:graphicData uri="http://schemas.openxmlformats.org/drawingml/2006/table">
            <a:tbl>
              <a:tblPr/>
              <a:tblGrid>
                <a:gridCol w="1844675"/>
                <a:gridCol w="5272088"/>
              </a:tblGrid>
              <a:tr h="322263">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400" b="1">
                          <a:solidFill>
                            <a:srgbClr val="000000"/>
                          </a:solidFill>
                          <a:latin typeface="Times New Roman" panose="02020603050405020304" pitchFamily="18" charset="0"/>
                        </a:rPr>
                        <a:t>指标</a:t>
                      </a:r>
                      <a:endParaRPr lang="zh-CN" altLang="zh-CN" sz="1400">
                        <a:latin typeface="Times New Roman" panose="02020603050405020304" pitchFamily="18" charset="0"/>
                        <a:ea typeface="Times New Roman" panose="02020603050405020304" pitchFamily="18" charset="0"/>
                      </a:endParaRPr>
                    </a:p>
                  </a:txBody>
                  <a:tcPr marL="68582" marR="68582"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400" b="1">
                          <a:solidFill>
                            <a:srgbClr val="000000"/>
                          </a:solidFill>
                          <a:latin typeface="Times New Roman" panose="02020603050405020304" pitchFamily="18" charset="0"/>
                        </a:rPr>
                        <a:t>指标定义</a:t>
                      </a:r>
                      <a:endParaRPr lang="zh-CN" altLang="zh-CN" sz="1400">
                        <a:latin typeface="Times New Roman" panose="02020603050405020304" pitchFamily="18" charset="0"/>
                        <a:ea typeface="Times New Roman" panose="02020603050405020304" pitchFamily="18" charset="0"/>
                      </a:endParaRPr>
                    </a:p>
                  </a:txBody>
                  <a:tcPr marL="68582" marR="68582"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639762">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400">
                          <a:solidFill>
                            <a:srgbClr val="000000"/>
                          </a:solidFill>
                          <a:latin typeface="Times New Roman" panose="02020603050405020304" pitchFamily="18" charset="0"/>
                        </a:rPr>
                        <a:t>个股市盈率</a:t>
                      </a:r>
                      <a:endParaRPr lang="zh-CN" altLang="zh-CN" sz="1400">
                        <a:latin typeface="Times New Roman" panose="02020603050405020304" pitchFamily="18" charset="0"/>
                        <a:ea typeface="Times New Roman" panose="02020603050405020304" pitchFamily="18" charset="0"/>
                      </a:endParaRPr>
                    </a:p>
                  </a:txBody>
                  <a:tcPr marL="68582" marR="68582"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400">
                          <a:solidFill>
                            <a:srgbClr val="000000"/>
                          </a:solidFill>
                          <a:latin typeface="Times New Roman" panose="02020603050405020304" pitchFamily="18" charset="0"/>
                        </a:rPr>
                        <a:t>个股市盈率为上市公司股票市价与最近一年每股收益的比率。公式为：个股市盈率</a:t>
                      </a:r>
                      <a:r>
                        <a:rPr lang="en-US" altLang="zh-CN" sz="1400">
                          <a:solidFill>
                            <a:srgbClr val="000000"/>
                          </a:solidFill>
                          <a:latin typeface="Times New Roman" panose="02020603050405020304" pitchFamily="18" charset="0"/>
                        </a:rPr>
                        <a:t>=</a:t>
                      </a:r>
                      <a:r>
                        <a:rPr lang="zh-CN" altLang="zh-CN" sz="1400">
                          <a:solidFill>
                            <a:srgbClr val="000000"/>
                          </a:solidFill>
                          <a:latin typeface="Times New Roman" panose="02020603050405020304" pitchFamily="18" charset="0"/>
                        </a:rPr>
                        <a:t>股票价格</a:t>
                      </a:r>
                      <a:r>
                        <a:rPr lang="en-US" altLang="zh-CN" sz="1400">
                          <a:solidFill>
                            <a:srgbClr val="000000"/>
                          </a:solidFill>
                          <a:latin typeface="Times New Roman" panose="02020603050405020304" pitchFamily="18" charset="0"/>
                        </a:rPr>
                        <a:t>/</a:t>
                      </a:r>
                      <a:r>
                        <a:rPr lang="zh-CN" altLang="zh-CN" sz="1400">
                          <a:solidFill>
                            <a:srgbClr val="000000"/>
                          </a:solidFill>
                          <a:latin typeface="Times New Roman" panose="02020603050405020304" pitchFamily="18" charset="0"/>
                        </a:rPr>
                        <a:t>最近一年每股收益。如果除权</a:t>
                      </a:r>
                      <a:r>
                        <a:rPr lang="en-US" altLang="zh-CN" sz="1400">
                          <a:solidFill>
                            <a:srgbClr val="000000"/>
                          </a:solidFill>
                          <a:latin typeface="Times New Roman" panose="02020603050405020304" pitchFamily="18" charset="0"/>
                        </a:rPr>
                        <a:t>,</a:t>
                      </a:r>
                      <a:r>
                        <a:rPr lang="zh-CN" altLang="zh-CN" sz="1400">
                          <a:solidFill>
                            <a:srgbClr val="000000"/>
                          </a:solidFill>
                          <a:latin typeface="Times New Roman" panose="02020603050405020304" pitchFamily="18" charset="0"/>
                        </a:rPr>
                        <a:t>每股收益应作相应调整。</a:t>
                      </a:r>
                      <a:endParaRPr lang="zh-CN" altLang="zh-CN" sz="1400">
                        <a:latin typeface="Times New Roman" panose="02020603050405020304" pitchFamily="18" charset="0"/>
                        <a:ea typeface="Times New Roman" panose="02020603050405020304" pitchFamily="18" charset="0"/>
                      </a:endParaRPr>
                    </a:p>
                  </a:txBody>
                  <a:tcPr marL="68582" marR="68582"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8540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400">
                          <a:solidFill>
                            <a:srgbClr val="000000"/>
                          </a:solidFill>
                          <a:latin typeface="Times New Roman" panose="02020603050405020304" pitchFamily="18" charset="0"/>
                        </a:rPr>
                        <a:t>市场平均市盈率</a:t>
                      </a:r>
                      <a:endParaRPr lang="zh-CN" altLang="zh-CN" sz="1400">
                        <a:latin typeface="Times New Roman" panose="02020603050405020304" pitchFamily="18" charset="0"/>
                        <a:ea typeface="Times New Roman" panose="02020603050405020304" pitchFamily="18" charset="0"/>
                      </a:endParaRPr>
                    </a:p>
                  </a:txBody>
                  <a:tcPr marL="68582" marR="68582"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400">
                          <a:solidFill>
                            <a:srgbClr val="000000"/>
                          </a:solidFill>
                          <a:latin typeface="Times New Roman" panose="02020603050405020304" pitchFamily="18" charset="0"/>
                        </a:rPr>
                        <a:t>市场平均市盈率一般指按股本加权的平均市盈率。公式为：市场平均市盈率</a:t>
                      </a:r>
                      <a:r>
                        <a:rPr lang="en-US" altLang="zh-CN" sz="1400">
                          <a:solidFill>
                            <a:srgbClr val="000000"/>
                          </a:solidFill>
                          <a:latin typeface="Times New Roman" panose="02020603050405020304" pitchFamily="18" charset="0"/>
                          <a:cs typeface="Times New Roman" panose="02020603050405020304" pitchFamily="18" charset="0"/>
                        </a:rPr>
                        <a:t>=</a:t>
                      </a:r>
                      <a:r>
                        <a:rPr lang="zh-CN" altLang="zh-CN" sz="1400">
                          <a:solidFill>
                            <a:srgbClr val="000000"/>
                          </a:solidFill>
                          <a:latin typeface="Times New Roman" panose="02020603050405020304" pitchFamily="18" charset="0"/>
                        </a:rPr>
                        <a:t>∑</a:t>
                      </a:r>
                      <a:r>
                        <a:rPr lang="en-US" altLang="zh-CN" sz="1400">
                          <a:solidFill>
                            <a:srgbClr val="000000"/>
                          </a:solidFill>
                          <a:latin typeface="Times New Roman" panose="02020603050405020304" pitchFamily="18" charset="0"/>
                          <a:cs typeface="Times New Roman" panose="02020603050405020304" pitchFamily="18" charset="0"/>
                        </a:rPr>
                        <a:t>(</a:t>
                      </a:r>
                      <a:r>
                        <a:rPr lang="zh-CN" altLang="zh-CN" sz="1400">
                          <a:solidFill>
                            <a:srgbClr val="000000"/>
                          </a:solidFill>
                          <a:latin typeface="Times New Roman" panose="02020603050405020304" pitchFamily="18" charset="0"/>
                        </a:rPr>
                        <a:t>收市价×总股本</a:t>
                      </a:r>
                      <a:r>
                        <a:rPr lang="en-US" altLang="zh-CN" sz="1400">
                          <a:solidFill>
                            <a:srgbClr val="000000"/>
                          </a:solidFill>
                          <a:latin typeface="Times New Roman" panose="02020603050405020304" pitchFamily="18" charset="0"/>
                          <a:cs typeface="Times New Roman" panose="02020603050405020304" pitchFamily="18" charset="0"/>
                        </a:rPr>
                        <a:t>)/ </a:t>
                      </a:r>
                      <a:r>
                        <a:rPr lang="zh-CN" altLang="zh-CN" sz="1400">
                          <a:solidFill>
                            <a:srgbClr val="000000"/>
                          </a:solidFill>
                          <a:latin typeface="Times New Roman" panose="02020603050405020304" pitchFamily="18" charset="0"/>
                        </a:rPr>
                        <a:t>∑</a:t>
                      </a:r>
                      <a:r>
                        <a:rPr lang="en-US" altLang="zh-CN" sz="1400">
                          <a:solidFill>
                            <a:srgbClr val="000000"/>
                          </a:solidFill>
                          <a:latin typeface="Times New Roman" panose="02020603050405020304" pitchFamily="18" charset="0"/>
                          <a:cs typeface="Times New Roman" panose="02020603050405020304" pitchFamily="18" charset="0"/>
                        </a:rPr>
                        <a:t>(</a:t>
                      </a:r>
                      <a:r>
                        <a:rPr lang="zh-CN" altLang="zh-CN" sz="1400">
                          <a:solidFill>
                            <a:srgbClr val="000000"/>
                          </a:solidFill>
                          <a:latin typeface="Times New Roman" panose="02020603050405020304" pitchFamily="18" charset="0"/>
                        </a:rPr>
                        <a:t>最近一年每股盈利×总股本</a:t>
                      </a:r>
                      <a:r>
                        <a:rPr lang="en-US" altLang="zh-CN" sz="1400">
                          <a:solidFill>
                            <a:srgbClr val="000000"/>
                          </a:solidFill>
                          <a:latin typeface="Times New Roman" panose="02020603050405020304" pitchFamily="18" charset="0"/>
                          <a:cs typeface="Times New Roman" panose="02020603050405020304" pitchFamily="18" charset="0"/>
                        </a:rPr>
                        <a:t>) =</a:t>
                      </a:r>
                      <a:r>
                        <a:rPr lang="zh-CN" altLang="zh-CN" sz="1400">
                          <a:solidFill>
                            <a:srgbClr val="000000"/>
                          </a:solidFill>
                          <a:latin typeface="Times New Roman" panose="02020603050405020304" pitchFamily="18" charset="0"/>
                        </a:rPr>
                        <a:t>∑股票市值</a:t>
                      </a:r>
                      <a:r>
                        <a:rPr lang="en-US" altLang="zh-CN" sz="1400">
                          <a:solidFill>
                            <a:srgbClr val="000000"/>
                          </a:solidFill>
                          <a:latin typeface="Times New Roman" panose="02020603050405020304" pitchFamily="18" charset="0"/>
                          <a:cs typeface="Times New Roman" panose="02020603050405020304" pitchFamily="18" charset="0"/>
                        </a:rPr>
                        <a:t>/</a:t>
                      </a:r>
                      <a:r>
                        <a:rPr lang="zh-CN" altLang="zh-CN" sz="1400">
                          <a:solidFill>
                            <a:srgbClr val="000000"/>
                          </a:solidFill>
                          <a:latin typeface="Times New Roman" panose="02020603050405020304" pitchFamily="18" charset="0"/>
                        </a:rPr>
                        <a:t>∑最近一年股票收益。亏损公司不计入市场平均市盈率的计算。</a:t>
                      </a:r>
                      <a:endParaRPr lang="zh-CN" altLang="zh-CN" sz="1400">
                        <a:latin typeface="Times New Roman" panose="02020603050405020304" pitchFamily="18" charset="0"/>
                        <a:ea typeface="Times New Roman" panose="02020603050405020304" pitchFamily="18" charset="0"/>
                      </a:endParaRPr>
                    </a:p>
                  </a:txBody>
                  <a:tcPr marL="68582" marR="68582"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493838">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400">
                          <a:solidFill>
                            <a:srgbClr val="000000"/>
                          </a:solidFill>
                          <a:latin typeface="宋体" panose="02010600030101010101" pitchFamily="2" charset="-122"/>
                        </a:rPr>
                        <a:t>A</a:t>
                      </a:r>
                      <a:r>
                        <a:rPr lang="zh-CN" altLang="zh-CN" sz="1400">
                          <a:solidFill>
                            <a:srgbClr val="000000"/>
                          </a:solidFill>
                          <a:latin typeface="Times New Roman" panose="02020603050405020304" pitchFamily="18" charset="0"/>
                        </a:rPr>
                        <a:t>股市盈率</a:t>
                      </a:r>
                      <a:endParaRPr lang="zh-CN" altLang="zh-CN" sz="1400">
                        <a:latin typeface="Times New Roman" panose="02020603050405020304" pitchFamily="18" charset="0"/>
                        <a:ea typeface="Times New Roman" panose="02020603050405020304" pitchFamily="18" charset="0"/>
                      </a:endParaRPr>
                    </a:p>
                  </a:txBody>
                  <a:tcPr marL="68582" marR="68582"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400">
                          <a:solidFill>
                            <a:srgbClr val="000000"/>
                          </a:solidFill>
                          <a:latin typeface="宋体" panose="02010600030101010101" pitchFamily="2" charset="-122"/>
                        </a:rPr>
                        <a:t>A</a:t>
                      </a:r>
                      <a:r>
                        <a:rPr lang="zh-CN" altLang="zh-CN" sz="1400">
                          <a:solidFill>
                            <a:srgbClr val="000000"/>
                          </a:solidFill>
                          <a:latin typeface="Times New Roman" panose="02020603050405020304" pitchFamily="18" charset="0"/>
                        </a:rPr>
                        <a:t>股个股市盈率为上市公司</a:t>
                      </a:r>
                      <a:r>
                        <a:rPr lang="en-US" altLang="zh-CN" sz="1400">
                          <a:solidFill>
                            <a:srgbClr val="000000"/>
                          </a:solidFill>
                          <a:latin typeface="Times New Roman" panose="02020603050405020304" pitchFamily="18" charset="0"/>
                        </a:rPr>
                        <a:t>A</a:t>
                      </a:r>
                      <a:r>
                        <a:rPr lang="zh-CN" altLang="zh-CN" sz="1400">
                          <a:solidFill>
                            <a:srgbClr val="000000"/>
                          </a:solidFill>
                          <a:latin typeface="Times New Roman" panose="02020603050405020304" pitchFamily="18" charset="0"/>
                        </a:rPr>
                        <a:t>股股票市价与最近一期</a:t>
                      </a:r>
                      <a:r>
                        <a:rPr lang="en-US" altLang="zh-CN" sz="1400">
                          <a:solidFill>
                            <a:srgbClr val="000000"/>
                          </a:solidFill>
                          <a:latin typeface="Times New Roman" panose="02020603050405020304" pitchFamily="18" charset="0"/>
                        </a:rPr>
                        <a:t>A</a:t>
                      </a:r>
                      <a:r>
                        <a:rPr lang="zh-CN" altLang="zh-CN" sz="1400">
                          <a:solidFill>
                            <a:srgbClr val="000000"/>
                          </a:solidFill>
                          <a:latin typeface="Times New Roman" panose="02020603050405020304" pitchFamily="18" charset="0"/>
                        </a:rPr>
                        <a:t>股年每股收益的比率。公式为：</a:t>
                      </a:r>
                      <a:r>
                        <a:rPr lang="en-US" altLang="zh-CN" sz="1400">
                          <a:solidFill>
                            <a:srgbClr val="000000"/>
                          </a:solidFill>
                          <a:latin typeface="Times New Roman" panose="02020603050405020304" pitchFamily="18" charset="0"/>
                        </a:rPr>
                        <a:t>A</a:t>
                      </a:r>
                      <a:r>
                        <a:rPr lang="zh-CN" altLang="zh-CN" sz="1400">
                          <a:solidFill>
                            <a:srgbClr val="000000"/>
                          </a:solidFill>
                          <a:latin typeface="Times New Roman" panose="02020603050405020304" pitchFamily="18" charset="0"/>
                        </a:rPr>
                        <a:t>股个股市盈率</a:t>
                      </a:r>
                      <a:r>
                        <a:rPr lang="en-US" altLang="zh-CN" sz="1400">
                          <a:solidFill>
                            <a:srgbClr val="000000"/>
                          </a:solidFill>
                          <a:latin typeface="Times New Roman" panose="02020603050405020304" pitchFamily="18" charset="0"/>
                        </a:rPr>
                        <a:t>=A</a:t>
                      </a:r>
                      <a:r>
                        <a:rPr lang="zh-CN" altLang="zh-CN" sz="1400">
                          <a:solidFill>
                            <a:srgbClr val="000000"/>
                          </a:solidFill>
                          <a:latin typeface="Times New Roman" panose="02020603050405020304" pitchFamily="18" charset="0"/>
                        </a:rPr>
                        <a:t>股股票价格</a:t>
                      </a:r>
                      <a:r>
                        <a:rPr lang="en-US" altLang="zh-CN" sz="1400">
                          <a:solidFill>
                            <a:srgbClr val="000000"/>
                          </a:solidFill>
                          <a:latin typeface="Times New Roman" panose="02020603050405020304" pitchFamily="18" charset="0"/>
                        </a:rPr>
                        <a:t>/A</a:t>
                      </a:r>
                      <a:r>
                        <a:rPr lang="zh-CN" altLang="zh-CN" sz="1400">
                          <a:solidFill>
                            <a:srgbClr val="000000"/>
                          </a:solidFill>
                          <a:latin typeface="Times New Roman" panose="02020603050405020304" pitchFamily="18" charset="0"/>
                        </a:rPr>
                        <a:t>股最近一年每股收益。如果发生</a:t>
                      </a:r>
                      <a:r>
                        <a:rPr lang="en-US" altLang="zh-CN" sz="1400">
                          <a:solidFill>
                            <a:srgbClr val="000000"/>
                          </a:solidFill>
                          <a:latin typeface="Times New Roman" panose="02020603050405020304" pitchFamily="18" charset="0"/>
                        </a:rPr>
                        <a:t>A</a:t>
                      </a:r>
                      <a:r>
                        <a:rPr lang="zh-CN" altLang="zh-CN" sz="1400">
                          <a:solidFill>
                            <a:srgbClr val="000000"/>
                          </a:solidFill>
                          <a:latin typeface="Times New Roman" panose="02020603050405020304" pitchFamily="18" charset="0"/>
                        </a:rPr>
                        <a:t>股除权</a:t>
                      </a:r>
                      <a:r>
                        <a:rPr lang="en-US" altLang="zh-CN" sz="1400">
                          <a:solidFill>
                            <a:srgbClr val="000000"/>
                          </a:solidFill>
                          <a:latin typeface="Times New Roman" panose="02020603050405020304" pitchFamily="18" charset="0"/>
                        </a:rPr>
                        <a:t>,A</a:t>
                      </a:r>
                      <a:r>
                        <a:rPr lang="zh-CN" altLang="zh-CN" sz="1400">
                          <a:solidFill>
                            <a:srgbClr val="000000"/>
                          </a:solidFill>
                          <a:latin typeface="Times New Roman" panose="02020603050405020304" pitchFamily="18" charset="0"/>
                        </a:rPr>
                        <a:t>股最近一年的每股收益应作相应调整。</a:t>
                      </a:r>
                      <a:r>
                        <a:rPr lang="en-US" altLang="zh-CN" sz="1400">
                          <a:solidFill>
                            <a:srgbClr val="000000"/>
                          </a:solidFill>
                          <a:latin typeface="Times New Roman" panose="02020603050405020304" pitchFamily="18" charset="0"/>
                        </a:rPr>
                        <a:t>A</a:t>
                      </a:r>
                      <a:r>
                        <a:rPr lang="zh-CN" altLang="zh-CN" sz="1400">
                          <a:solidFill>
                            <a:srgbClr val="000000"/>
                          </a:solidFill>
                          <a:latin typeface="Times New Roman" panose="02020603050405020304" pitchFamily="18" charset="0"/>
                        </a:rPr>
                        <a:t>股市场平均市盈率一般指按</a:t>
                      </a:r>
                      <a:r>
                        <a:rPr lang="en-US" altLang="zh-CN" sz="1400">
                          <a:solidFill>
                            <a:srgbClr val="000000"/>
                          </a:solidFill>
                          <a:latin typeface="Times New Roman" panose="02020603050405020304" pitchFamily="18" charset="0"/>
                        </a:rPr>
                        <a:t>A</a:t>
                      </a:r>
                      <a:r>
                        <a:rPr lang="zh-CN" altLang="zh-CN" sz="1400">
                          <a:solidFill>
                            <a:srgbClr val="000000"/>
                          </a:solidFill>
                          <a:latin typeface="Times New Roman" panose="02020603050405020304" pitchFamily="18" charset="0"/>
                        </a:rPr>
                        <a:t>股股本加权的平均市盈率。公式为：</a:t>
                      </a:r>
                      <a:r>
                        <a:rPr lang="en-US" altLang="zh-CN" sz="1400">
                          <a:solidFill>
                            <a:srgbClr val="000000"/>
                          </a:solidFill>
                          <a:latin typeface="Times New Roman" panose="02020603050405020304" pitchFamily="18" charset="0"/>
                        </a:rPr>
                        <a:t>A</a:t>
                      </a:r>
                      <a:r>
                        <a:rPr lang="zh-CN" altLang="zh-CN" sz="1400">
                          <a:solidFill>
                            <a:srgbClr val="000000"/>
                          </a:solidFill>
                          <a:latin typeface="Times New Roman" panose="02020603050405020304" pitchFamily="18" charset="0"/>
                        </a:rPr>
                        <a:t>股市场平均市盈率</a:t>
                      </a:r>
                      <a:r>
                        <a:rPr lang="en-US" altLang="zh-CN" sz="1400">
                          <a:solidFill>
                            <a:srgbClr val="000000"/>
                          </a:solidFill>
                          <a:latin typeface="Times New Roman" panose="02020603050405020304" pitchFamily="18" charset="0"/>
                        </a:rPr>
                        <a:t>=</a:t>
                      </a:r>
                      <a:r>
                        <a:rPr lang="zh-CN" altLang="zh-CN" sz="1400">
                          <a:solidFill>
                            <a:srgbClr val="000000"/>
                          </a:solidFill>
                          <a:latin typeface="Times New Roman" panose="02020603050405020304" pitchFamily="18" charset="0"/>
                        </a:rPr>
                        <a:t>∑</a:t>
                      </a:r>
                      <a:r>
                        <a:rPr lang="en-US" altLang="zh-CN" sz="1400">
                          <a:solidFill>
                            <a:srgbClr val="000000"/>
                          </a:solidFill>
                          <a:latin typeface="Times New Roman" panose="02020603050405020304" pitchFamily="18" charset="0"/>
                        </a:rPr>
                        <a:t>(A</a:t>
                      </a:r>
                      <a:r>
                        <a:rPr lang="zh-CN" altLang="zh-CN" sz="1400">
                          <a:solidFill>
                            <a:srgbClr val="000000"/>
                          </a:solidFill>
                          <a:latin typeface="Times New Roman" panose="02020603050405020304" pitchFamily="18" charset="0"/>
                        </a:rPr>
                        <a:t>股收市价×</a:t>
                      </a:r>
                      <a:r>
                        <a:rPr lang="en-US" altLang="zh-CN" sz="1400">
                          <a:solidFill>
                            <a:srgbClr val="000000"/>
                          </a:solidFill>
                          <a:latin typeface="Times New Roman" panose="02020603050405020304" pitchFamily="18" charset="0"/>
                        </a:rPr>
                        <a:t>A</a:t>
                      </a:r>
                      <a:r>
                        <a:rPr lang="zh-CN" altLang="zh-CN" sz="1400">
                          <a:solidFill>
                            <a:srgbClr val="000000"/>
                          </a:solidFill>
                          <a:latin typeface="Times New Roman" panose="02020603050405020304" pitchFamily="18" charset="0"/>
                        </a:rPr>
                        <a:t>股总股本</a:t>
                      </a:r>
                      <a:r>
                        <a:rPr lang="en-US" altLang="zh-CN" sz="1400">
                          <a:solidFill>
                            <a:srgbClr val="000000"/>
                          </a:solidFill>
                          <a:latin typeface="Times New Roman" panose="02020603050405020304" pitchFamily="18" charset="0"/>
                        </a:rPr>
                        <a:t>)/ </a:t>
                      </a:r>
                      <a:r>
                        <a:rPr lang="zh-CN" altLang="zh-CN" sz="1400">
                          <a:solidFill>
                            <a:srgbClr val="000000"/>
                          </a:solidFill>
                          <a:latin typeface="Times New Roman" panose="02020603050405020304" pitchFamily="18" charset="0"/>
                        </a:rPr>
                        <a:t>∑</a:t>
                      </a:r>
                      <a:r>
                        <a:rPr lang="en-US" altLang="zh-CN" sz="1400">
                          <a:solidFill>
                            <a:srgbClr val="000000"/>
                          </a:solidFill>
                          <a:latin typeface="Times New Roman" panose="02020603050405020304" pitchFamily="18" charset="0"/>
                        </a:rPr>
                        <a:t>(A</a:t>
                      </a:r>
                      <a:r>
                        <a:rPr lang="zh-CN" altLang="zh-CN" sz="1400">
                          <a:solidFill>
                            <a:srgbClr val="000000"/>
                          </a:solidFill>
                          <a:latin typeface="Times New Roman" panose="02020603050405020304" pitchFamily="18" charset="0"/>
                        </a:rPr>
                        <a:t>股最近一年每股盈利×</a:t>
                      </a:r>
                      <a:r>
                        <a:rPr lang="en-US" altLang="zh-CN" sz="1400">
                          <a:solidFill>
                            <a:srgbClr val="000000"/>
                          </a:solidFill>
                          <a:latin typeface="Times New Roman" panose="02020603050405020304" pitchFamily="18" charset="0"/>
                        </a:rPr>
                        <a:t>A</a:t>
                      </a:r>
                      <a:r>
                        <a:rPr lang="zh-CN" altLang="zh-CN" sz="1400">
                          <a:solidFill>
                            <a:srgbClr val="000000"/>
                          </a:solidFill>
                          <a:latin typeface="Times New Roman" panose="02020603050405020304" pitchFamily="18" charset="0"/>
                        </a:rPr>
                        <a:t>股总股本</a:t>
                      </a:r>
                      <a:r>
                        <a:rPr lang="en-US" altLang="zh-CN" sz="1400">
                          <a:solidFill>
                            <a:srgbClr val="000000"/>
                          </a:solidFill>
                          <a:latin typeface="Times New Roman" panose="02020603050405020304" pitchFamily="18" charset="0"/>
                        </a:rPr>
                        <a:t>) =</a:t>
                      </a:r>
                      <a:r>
                        <a:rPr lang="zh-CN" altLang="zh-CN" sz="1400">
                          <a:solidFill>
                            <a:srgbClr val="000000"/>
                          </a:solidFill>
                          <a:latin typeface="Times New Roman" panose="02020603050405020304" pitchFamily="18" charset="0"/>
                        </a:rPr>
                        <a:t>∑</a:t>
                      </a:r>
                      <a:r>
                        <a:rPr lang="en-US" altLang="zh-CN" sz="1400">
                          <a:solidFill>
                            <a:srgbClr val="000000"/>
                          </a:solidFill>
                          <a:latin typeface="Times New Roman" panose="02020603050405020304" pitchFamily="18" charset="0"/>
                        </a:rPr>
                        <a:t>A</a:t>
                      </a:r>
                      <a:r>
                        <a:rPr lang="zh-CN" altLang="zh-CN" sz="1400">
                          <a:solidFill>
                            <a:srgbClr val="000000"/>
                          </a:solidFill>
                          <a:latin typeface="Times New Roman" panose="02020603050405020304" pitchFamily="18" charset="0"/>
                        </a:rPr>
                        <a:t>股股票市值</a:t>
                      </a:r>
                      <a:r>
                        <a:rPr lang="en-US" altLang="zh-CN" sz="1400">
                          <a:solidFill>
                            <a:srgbClr val="000000"/>
                          </a:solidFill>
                          <a:latin typeface="Times New Roman" panose="02020603050405020304" pitchFamily="18" charset="0"/>
                        </a:rPr>
                        <a:t>/</a:t>
                      </a:r>
                      <a:r>
                        <a:rPr lang="zh-CN" altLang="zh-CN" sz="1400">
                          <a:solidFill>
                            <a:srgbClr val="000000"/>
                          </a:solidFill>
                          <a:latin typeface="Times New Roman" panose="02020603050405020304" pitchFamily="18" charset="0"/>
                        </a:rPr>
                        <a:t>∑</a:t>
                      </a:r>
                      <a:r>
                        <a:rPr lang="en-US" altLang="zh-CN" sz="1400">
                          <a:solidFill>
                            <a:srgbClr val="000000"/>
                          </a:solidFill>
                          <a:latin typeface="Times New Roman" panose="02020603050405020304" pitchFamily="18" charset="0"/>
                        </a:rPr>
                        <a:t>A</a:t>
                      </a:r>
                      <a:r>
                        <a:rPr lang="zh-CN" altLang="zh-CN" sz="1400">
                          <a:solidFill>
                            <a:srgbClr val="000000"/>
                          </a:solidFill>
                          <a:latin typeface="Times New Roman" panose="02020603050405020304" pitchFamily="18" charset="0"/>
                        </a:rPr>
                        <a:t>股最近一年收益。计算市场平均市盈率时不计亏损公司。</a:t>
                      </a:r>
                      <a:endParaRPr lang="zh-CN" altLang="zh-CN" sz="1400">
                        <a:latin typeface="Times New Roman" panose="02020603050405020304" pitchFamily="18" charset="0"/>
                        <a:ea typeface="Times New Roman" panose="02020603050405020304" pitchFamily="18" charset="0"/>
                      </a:endParaRPr>
                    </a:p>
                  </a:txBody>
                  <a:tcPr marL="68582" marR="68582"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57187">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400">
                          <a:solidFill>
                            <a:srgbClr val="000000"/>
                          </a:solidFill>
                          <a:latin typeface="Times New Roman" panose="02020603050405020304" pitchFamily="18" charset="0"/>
                        </a:rPr>
                        <a:t>期内平均配股市盈率</a:t>
                      </a:r>
                      <a:endParaRPr lang="zh-CN" altLang="zh-CN" sz="1400">
                        <a:latin typeface="Times New Roman" panose="02020603050405020304" pitchFamily="18" charset="0"/>
                        <a:ea typeface="Times New Roman" panose="02020603050405020304" pitchFamily="18" charset="0"/>
                      </a:endParaRPr>
                    </a:p>
                  </a:txBody>
                  <a:tcPr marL="68582" marR="68582"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400">
                          <a:solidFill>
                            <a:srgbClr val="000000"/>
                          </a:solidFill>
                          <a:latin typeface="Times New Roman" panose="02020603050405020304" pitchFamily="18" charset="0"/>
                        </a:rPr>
                        <a:t>特定时期内所有配股股票配股市盈率以配股量为权重的平均。</a:t>
                      </a:r>
                      <a:endParaRPr lang="zh-CN" altLang="zh-CN" sz="1400">
                        <a:latin typeface="Times New Roman" panose="02020603050405020304" pitchFamily="18" charset="0"/>
                        <a:ea typeface="Times New Roman" panose="02020603050405020304" pitchFamily="18" charset="0"/>
                      </a:endParaRPr>
                    </a:p>
                  </a:txBody>
                  <a:tcPr marL="68582" marR="68582"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442913">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400">
                          <a:solidFill>
                            <a:srgbClr val="000000"/>
                          </a:solidFill>
                          <a:latin typeface="Times New Roman" panose="02020603050405020304" pitchFamily="18" charset="0"/>
                        </a:rPr>
                        <a:t>期内平均新股发行市盈率</a:t>
                      </a:r>
                      <a:endParaRPr lang="zh-CN" altLang="zh-CN" sz="1400">
                        <a:latin typeface="Times New Roman" panose="02020603050405020304" pitchFamily="18" charset="0"/>
                        <a:ea typeface="Times New Roman" panose="02020603050405020304" pitchFamily="18" charset="0"/>
                      </a:endParaRPr>
                    </a:p>
                  </a:txBody>
                  <a:tcPr marL="68582" marR="68582"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400">
                          <a:solidFill>
                            <a:srgbClr val="000000"/>
                          </a:solidFill>
                          <a:latin typeface="Times New Roman" panose="02020603050405020304" pitchFamily="18" charset="0"/>
                        </a:rPr>
                        <a:t>特定时期内所有新发股票的发行市盈率以发行量为权重的平均。</a:t>
                      </a:r>
                      <a:endParaRPr lang="zh-CN" altLang="zh-CN" sz="1400">
                        <a:latin typeface="Times New Roman" panose="02020603050405020304" pitchFamily="18" charset="0"/>
                        <a:ea typeface="Times New Roman" panose="02020603050405020304" pitchFamily="18" charset="0"/>
                      </a:endParaRPr>
                    </a:p>
                  </a:txBody>
                  <a:tcPr marL="68582" marR="68582"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11150">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400">
                          <a:solidFill>
                            <a:srgbClr val="000000"/>
                          </a:solidFill>
                          <a:latin typeface="Times New Roman" panose="02020603050405020304" pitchFamily="18" charset="0"/>
                        </a:rPr>
                        <a:t>期内平均增发市盈率</a:t>
                      </a:r>
                      <a:endParaRPr lang="zh-CN" altLang="zh-CN" sz="1400">
                        <a:latin typeface="Times New Roman" panose="02020603050405020304" pitchFamily="18" charset="0"/>
                        <a:ea typeface="Times New Roman" panose="02020603050405020304" pitchFamily="18" charset="0"/>
                      </a:endParaRPr>
                    </a:p>
                  </a:txBody>
                  <a:tcPr marL="68582" marR="68582"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400">
                          <a:solidFill>
                            <a:srgbClr val="000000"/>
                          </a:solidFill>
                          <a:latin typeface="Times New Roman" panose="02020603050405020304" pitchFamily="18" charset="0"/>
                        </a:rPr>
                        <a:t>特定时期内所有增发股票增发市盈率以增发量为权重的平均。</a:t>
                      </a:r>
                      <a:endParaRPr lang="zh-CN" altLang="zh-CN" sz="1400">
                        <a:latin typeface="Times New Roman" panose="02020603050405020304" pitchFamily="18" charset="0"/>
                        <a:ea typeface="Times New Roman" panose="02020603050405020304" pitchFamily="18" charset="0"/>
                      </a:endParaRPr>
                    </a:p>
                  </a:txBody>
                  <a:tcPr marL="68582" marR="68582"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bl>
          </a:graphicData>
        </a:graphic>
      </p:graphicFrame>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59393" name="内容占位符 59392"/>
          <p:cNvGraphicFramePr/>
          <p:nvPr>
            <p:ph idx="1"/>
          </p:nvPr>
        </p:nvGraphicFramePr>
        <p:xfrm>
          <a:off x="1331913" y="1584325"/>
          <a:ext cx="7024688" cy="4294188"/>
        </p:xfrm>
        <a:graphic>
          <a:graphicData uri="http://schemas.openxmlformats.org/drawingml/2006/table">
            <a:tbl>
              <a:tblPr/>
              <a:tblGrid>
                <a:gridCol w="1443038"/>
                <a:gridCol w="5581650"/>
              </a:tblGrid>
              <a:tr h="214313">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400" b="1">
                          <a:solidFill>
                            <a:srgbClr val="000000"/>
                          </a:solidFill>
                          <a:latin typeface="Times New Roman" panose="02020603050405020304" pitchFamily="18" charset="0"/>
                        </a:rPr>
                        <a:t>指标</a:t>
                      </a:r>
                      <a:endParaRPr lang="zh-CN" altLang="zh-CN" sz="1400">
                        <a:latin typeface="Times New Roman" panose="02020603050405020304" pitchFamily="18" charset="0"/>
                        <a:ea typeface="Times New Roman" panose="02020603050405020304" pitchFamily="18" charset="0"/>
                      </a:endParaRPr>
                    </a:p>
                  </a:txBody>
                  <a:tcPr marL="68571" marR="68571"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400" b="1">
                          <a:solidFill>
                            <a:srgbClr val="000000"/>
                          </a:solidFill>
                          <a:latin typeface="Times New Roman" panose="02020603050405020304" pitchFamily="18" charset="0"/>
                        </a:rPr>
                        <a:t>指标定义</a:t>
                      </a:r>
                      <a:endParaRPr lang="zh-CN" altLang="zh-CN" sz="1400">
                        <a:latin typeface="Times New Roman" panose="02020603050405020304" pitchFamily="18" charset="0"/>
                        <a:ea typeface="Times New Roman" panose="02020603050405020304" pitchFamily="18" charset="0"/>
                      </a:endParaRPr>
                    </a:p>
                  </a:txBody>
                  <a:tcPr marL="68571" marR="68571"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293812">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400">
                          <a:solidFill>
                            <a:srgbClr val="000000"/>
                          </a:solidFill>
                          <a:latin typeface="Times New Roman" panose="02020603050405020304" pitchFamily="18" charset="0"/>
                        </a:rPr>
                        <a:t>股票换手率</a:t>
                      </a:r>
                      <a:endParaRPr lang="zh-CN" altLang="zh-CN" sz="1400">
                        <a:latin typeface="Times New Roman" panose="02020603050405020304" pitchFamily="18" charset="0"/>
                        <a:ea typeface="Times New Roman" panose="02020603050405020304" pitchFamily="18" charset="0"/>
                      </a:endParaRPr>
                    </a:p>
                  </a:txBody>
                  <a:tcPr marL="68571" marR="68571"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400">
                          <a:solidFill>
                            <a:srgbClr val="000000"/>
                          </a:solidFill>
                          <a:latin typeface="Times New Roman" panose="02020603050405020304" pitchFamily="18" charset="0"/>
                        </a:rPr>
                        <a:t>股票在某交易日内的成交股数（金额）占流通股本（市值）的百分比。分为日股本换手率和日市值换手率。公式分别为：日股本换手率</a:t>
                      </a:r>
                      <a:r>
                        <a:rPr lang="en-US" altLang="zh-CN" sz="1400">
                          <a:solidFill>
                            <a:srgbClr val="000000"/>
                          </a:solidFill>
                          <a:latin typeface="Times New Roman" panose="02020603050405020304" pitchFamily="18" charset="0"/>
                        </a:rPr>
                        <a:t>=</a:t>
                      </a:r>
                      <a:r>
                        <a:rPr lang="zh-CN" altLang="zh-CN" sz="1400">
                          <a:solidFill>
                            <a:srgbClr val="000000"/>
                          </a:solidFill>
                          <a:latin typeface="Times New Roman" panose="02020603050405020304" pitchFamily="18" charset="0"/>
                        </a:rPr>
                        <a:t>日成交股数</a:t>
                      </a:r>
                      <a:r>
                        <a:rPr lang="en-US" altLang="zh-CN" sz="1400">
                          <a:solidFill>
                            <a:srgbClr val="000000"/>
                          </a:solidFill>
                          <a:latin typeface="Times New Roman" panose="02020603050405020304" pitchFamily="18" charset="0"/>
                        </a:rPr>
                        <a:t>/</a:t>
                      </a:r>
                      <a:r>
                        <a:rPr lang="zh-CN" altLang="zh-CN" sz="1400">
                          <a:solidFill>
                            <a:srgbClr val="000000"/>
                          </a:solidFill>
                          <a:latin typeface="Times New Roman" panose="02020603050405020304" pitchFamily="18" charset="0"/>
                        </a:rPr>
                        <a:t>流通股本×</a:t>
                      </a:r>
                      <a:r>
                        <a:rPr lang="en-US" altLang="zh-CN" sz="1400">
                          <a:solidFill>
                            <a:srgbClr val="000000"/>
                          </a:solidFill>
                          <a:latin typeface="Times New Roman" panose="02020603050405020304" pitchFamily="18" charset="0"/>
                        </a:rPr>
                        <a:t>100</a:t>
                      </a:r>
                      <a:r>
                        <a:rPr lang="zh-CN" altLang="zh-CN" sz="1400">
                          <a:solidFill>
                            <a:srgbClr val="000000"/>
                          </a:solidFill>
                          <a:latin typeface="Times New Roman" panose="02020603050405020304" pitchFamily="18" charset="0"/>
                        </a:rPr>
                        <a:t>％；日市值换手率</a:t>
                      </a:r>
                      <a:r>
                        <a:rPr lang="en-US" altLang="zh-CN" sz="1400">
                          <a:solidFill>
                            <a:srgbClr val="000000"/>
                          </a:solidFill>
                          <a:latin typeface="Times New Roman" panose="02020603050405020304" pitchFamily="18" charset="0"/>
                        </a:rPr>
                        <a:t>=</a:t>
                      </a:r>
                      <a:r>
                        <a:rPr lang="zh-CN" altLang="zh-CN" sz="1400">
                          <a:solidFill>
                            <a:srgbClr val="000000"/>
                          </a:solidFill>
                          <a:latin typeface="Times New Roman" panose="02020603050405020304" pitchFamily="18" charset="0"/>
                        </a:rPr>
                        <a:t>日成交金额</a:t>
                      </a:r>
                      <a:r>
                        <a:rPr lang="en-US" altLang="zh-CN" sz="1400">
                          <a:solidFill>
                            <a:srgbClr val="000000"/>
                          </a:solidFill>
                          <a:latin typeface="Times New Roman" panose="02020603050405020304" pitchFamily="18" charset="0"/>
                        </a:rPr>
                        <a:t>/</a:t>
                      </a:r>
                      <a:r>
                        <a:rPr lang="zh-CN" altLang="zh-CN" sz="1400">
                          <a:solidFill>
                            <a:srgbClr val="000000"/>
                          </a:solidFill>
                          <a:latin typeface="Times New Roman" panose="02020603050405020304" pitchFamily="18" charset="0"/>
                        </a:rPr>
                        <a:t>流通市值×</a:t>
                      </a:r>
                      <a:r>
                        <a:rPr lang="en-US" altLang="zh-CN" sz="1400">
                          <a:solidFill>
                            <a:srgbClr val="000000"/>
                          </a:solidFill>
                          <a:latin typeface="Times New Roman" panose="02020603050405020304" pitchFamily="18" charset="0"/>
                        </a:rPr>
                        <a:t>100</a:t>
                      </a:r>
                      <a:r>
                        <a:rPr lang="zh-CN" altLang="zh-CN" sz="1400">
                          <a:solidFill>
                            <a:srgbClr val="000000"/>
                          </a:solidFill>
                          <a:latin typeface="Times New Roman" panose="02020603050405020304" pitchFamily="18" charset="0"/>
                        </a:rPr>
                        <a:t>％。月换手率与年换手率相应将时间周期分别改为月和年。公式为：月股本（市值）换手率</a:t>
                      </a:r>
                      <a:r>
                        <a:rPr lang="en-US" altLang="zh-CN" sz="1400">
                          <a:solidFill>
                            <a:srgbClr val="000000"/>
                          </a:solidFill>
                          <a:latin typeface="Times New Roman" panose="02020603050405020304" pitchFamily="18" charset="0"/>
                        </a:rPr>
                        <a:t>=</a:t>
                      </a:r>
                      <a:r>
                        <a:rPr lang="zh-CN" altLang="zh-CN" sz="1400">
                          <a:solidFill>
                            <a:srgbClr val="000000"/>
                          </a:solidFill>
                          <a:latin typeface="Times New Roman" panose="02020603050405020304" pitchFamily="18" charset="0"/>
                        </a:rPr>
                        <a:t>∑日股本（市值）换手率；年换手率</a:t>
                      </a:r>
                      <a:r>
                        <a:rPr lang="en-US" altLang="zh-CN" sz="1400">
                          <a:solidFill>
                            <a:srgbClr val="000000"/>
                          </a:solidFill>
                          <a:latin typeface="Times New Roman" panose="02020603050405020304" pitchFamily="18" charset="0"/>
                        </a:rPr>
                        <a:t>=</a:t>
                      </a:r>
                      <a:r>
                        <a:rPr lang="zh-CN" altLang="zh-CN" sz="1400">
                          <a:solidFill>
                            <a:srgbClr val="000000"/>
                          </a:solidFill>
                          <a:latin typeface="Times New Roman" panose="02020603050405020304" pitchFamily="18" charset="0"/>
                        </a:rPr>
                        <a:t>∑月换手率。如无特别说明，换手率均指股本换手率。</a:t>
                      </a:r>
                      <a:endParaRPr lang="zh-CN" altLang="zh-CN" sz="1400">
                        <a:latin typeface="Times New Roman" panose="02020603050405020304" pitchFamily="18" charset="0"/>
                        <a:ea typeface="Times New Roman" panose="02020603050405020304" pitchFamily="18" charset="0"/>
                      </a:endParaRPr>
                    </a:p>
                  </a:txBody>
                  <a:tcPr marL="68571" marR="68571"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492250">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400">
                          <a:solidFill>
                            <a:srgbClr val="000000"/>
                          </a:solidFill>
                          <a:latin typeface="宋体" panose="02010600030101010101" pitchFamily="2" charset="-122"/>
                        </a:rPr>
                        <a:t>A</a:t>
                      </a:r>
                      <a:r>
                        <a:rPr lang="zh-CN" altLang="zh-CN" sz="1400">
                          <a:solidFill>
                            <a:srgbClr val="000000"/>
                          </a:solidFill>
                          <a:latin typeface="Times New Roman" panose="02020603050405020304" pitchFamily="18" charset="0"/>
                        </a:rPr>
                        <a:t>股换手率</a:t>
                      </a:r>
                      <a:endParaRPr lang="zh-CN" altLang="zh-CN" sz="1400">
                        <a:latin typeface="Times New Roman" panose="02020603050405020304" pitchFamily="18" charset="0"/>
                        <a:ea typeface="Times New Roman" panose="02020603050405020304" pitchFamily="18" charset="0"/>
                      </a:endParaRPr>
                    </a:p>
                  </a:txBody>
                  <a:tcPr marL="68571" marR="68571"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400">
                          <a:solidFill>
                            <a:srgbClr val="000000"/>
                          </a:solidFill>
                          <a:latin typeface="宋体" panose="02010600030101010101" pitchFamily="2" charset="-122"/>
                        </a:rPr>
                        <a:t>A</a:t>
                      </a:r>
                      <a:r>
                        <a:rPr lang="zh-CN" altLang="zh-CN" sz="1400">
                          <a:solidFill>
                            <a:srgbClr val="000000"/>
                          </a:solidFill>
                          <a:latin typeface="Times New Roman" panose="02020603050405020304" pitchFamily="18" charset="0"/>
                        </a:rPr>
                        <a:t>股股票在某交易日内的成交股数（金额）占</a:t>
                      </a:r>
                      <a:r>
                        <a:rPr lang="en-US" altLang="zh-CN" sz="1400">
                          <a:solidFill>
                            <a:srgbClr val="000000"/>
                          </a:solidFill>
                          <a:latin typeface="Times New Roman" panose="02020603050405020304" pitchFamily="18" charset="0"/>
                        </a:rPr>
                        <a:t>A</a:t>
                      </a:r>
                      <a:r>
                        <a:rPr lang="zh-CN" altLang="zh-CN" sz="1400">
                          <a:solidFill>
                            <a:srgbClr val="000000"/>
                          </a:solidFill>
                          <a:latin typeface="Times New Roman" panose="02020603050405020304" pitchFamily="18" charset="0"/>
                        </a:rPr>
                        <a:t>股流通股本（市值）的百分比。分为</a:t>
                      </a:r>
                      <a:r>
                        <a:rPr lang="en-US" altLang="zh-CN" sz="1400">
                          <a:solidFill>
                            <a:srgbClr val="000000"/>
                          </a:solidFill>
                          <a:latin typeface="Times New Roman" panose="02020603050405020304" pitchFamily="18" charset="0"/>
                        </a:rPr>
                        <a:t>A</a:t>
                      </a:r>
                      <a:r>
                        <a:rPr lang="zh-CN" altLang="zh-CN" sz="1400">
                          <a:solidFill>
                            <a:srgbClr val="000000"/>
                          </a:solidFill>
                          <a:latin typeface="Times New Roman" panose="02020603050405020304" pitchFamily="18" charset="0"/>
                        </a:rPr>
                        <a:t>股日股本换手率和</a:t>
                      </a:r>
                      <a:r>
                        <a:rPr lang="en-US" altLang="zh-CN" sz="1400">
                          <a:solidFill>
                            <a:srgbClr val="000000"/>
                          </a:solidFill>
                          <a:latin typeface="Times New Roman" panose="02020603050405020304" pitchFamily="18" charset="0"/>
                        </a:rPr>
                        <a:t>A</a:t>
                      </a:r>
                      <a:r>
                        <a:rPr lang="zh-CN" altLang="zh-CN" sz="1400">
                          <a:solidFill>
                            <a:srgbClr val="000000"/>
                          </a:solidFill>
                          <a:latin typeface="Times New Roman" panose="02020603050405020304" pitchFamily="18" charset="0"/>
                        </a:rPr>
                        <a:t>股日市值换手率。公式分别为：</a:t>
                      </a:r>
                      <a:r>
                        <a:rPr lang="en-US" altLang="zh-CN" sz="1400">
                          <a:solidFill>
                            <a:srgbClr val="000000"/>
                          </a:solidFill>
                          <a:latin typeface="Times New Roman" panose="02020603050405020304" pitchFamily="18" charset="0"/>
                        </a:rPr>
                        <a:t>A</a:t>
                      </a:r>
                      <a:r>
                        <a:rPr lang="zh-CN" altLang="zh-CN" sz="1400">
                          <a:solidFill>
                            <a:srgbClr val="000000"/>
                          </a:solidFill>
                          <a:latin typeface="Times New Roman" panose="02020603050405020304" pitchFamily="18" charset="0"/>
                        </a:rPr>
                        <a:t>股日股本换手率</a:t>
                      </a:r>
                      <a:r>
                        <a:rPr lang="en-US" altLang="zh-CN" sz="1400">
                          <a:solidFill>
                            <a:srgbClr val="000000"/>
                          </a:solidFill>
                          <a:latin typeface="Times New Roman" panose="02020603050405020304" pitchFamily="18" charset="0"/>
                        </a:rPr>
                        <a:t>=A</a:t>
                      </a:r>
                      <a:r>
                        <a:rPr lang="zh-CN" altLang="zh-CN" sz="1400">
                          <a:solidFill>
                            <a:srgbClr val="000000"/>
                          </a:solidFill>
                          <a:latin typeface="Times New Roman" panose="02020603050405020304" pitchFamily="18" charset="0"/>
                        </a:rPr>
                        <a:t>股日成交股数</a:t>
                      </a:r>
                      <a:r>
                        <a:rPr lang="en-US" altLang="zh-CN" sz="1400">
                          <a:solidFill>
                            <a:srgbClr val="000000"/>
                          </a:solidFill>
                          <a:latin typeface="Times New Roman" panose="02020603050405020304" pitchFamily="18" charset="0"/>
                        </a:rPr>
                        <a:t>/A</a:t>
                      </a:r>
                      <a:r>
                        <a:rPr lang="zh-CN" altLang="zh-CN" sz="1400">
                          <a:solidFill>
                            <a:srgbClr val="000000"/>
                          </a:solidFill>
                          <a:latin typeface="Times New Roman" panose="02020603050405020304" pitchFamily="18" charset="0"/>
                        </a:rPr>
                        <a:t>股流通股本×</a:t>
                      </a:r>
                      <a:r>
                        <a:rPr lang="en-US" altLang="zh-CN" sz="1400">
                          <a:solidFill>
                            <a:srgbClr val="000000"/>
                          </a:solidFill>
                          <a:latin typeface="Times New Roman" panose="02020603050405020304" pitchFamily="18" charset="0"/>
                        </a:rPr>
                        <a:t>100</a:t>
                      </a:r>
                      <a:r>
                        <a:rPr lang="zh-CN" altLang="zh-CN" sz="1400">
                          <a:solidFill>
                            <a:srgbClr val="000000"/>
                          </a:solidFill>
                          <a:latin typeface="Times New Roman" panose="02020603050405020304" pitchFamily="18" charset="0"/>
                        </a:rPr>
                        <a:t>％；</a:t>
                      </a:r>
                      <a:r>
                        <a:rPr lang="en-US" altLang="zh-CN" sz="1400">
                          <a:solidFill>
                            <a:srgbClr val="000000"/>
                          </a:solidFill>
                          <a:latin typeface="Times New Roman" panose="02020603050405020304" pitchFamily="18" charset="0"/>
                        </a:rPr>
                        <a:t>A</a:t>
                      </a:r>
                      <a:r>
                        <a:rPr lang="zh-CN" altLang="zh-CN" sz="1400">
                          <a:solidFill>
                            <a:srgbClr val="000000"/>
                          </a:solidFill>
                          <a:latin typeface="Times New Roman" panose="02020603050405020304" pitchFamily="18" charset="0"/>
                        </a:rPr>
                        <a:t>股日市值换手率</a:t>
                      </a:r>
                      <a:r>
                        <a:rPr lang="en-US" altLang="zh-CN" sz="1400">
                          <a:solidFill>
                            <a:srgbClr val="000000"/>
                          </a:solidFill>
                          <a:latin typeface="Times New Roman" panose="02020603050405020304" pitchFamily="18" charset="0"/>
                        </a:rPr>
                        <a:t>=A</a:t>
                      </a:r>
                      <a:r>
                        <a:rPr lang="zh-CN" altLang="zh-CN" sz="1400">
                          <a:solidFill>
                            <a:srgbClr val="000000"/>
                          </a:solidFill>
                          <a:latin typeface="Times New Roman" panose="02020603050405020304" pitchFamily="18" charset="0"/>
                        </a:rPr>
                        <a:t>股日成交金额</a:t>
                      </a:r>
                      <a:r>
                        <a:rPr lang="en-US" altLang="zh-CN" sz="1400">
                          <a:solidFill>
                            <a:srgbClr val="000000"/>
                          </a:solidFill>
                          <a:latin typeface="Times New Roman" panose="02020603050405020304" pitchFamily="18" charset="0"/>
                        </a:rPr>
                        <a:t>/A</a:t>
                      </a:r>
                      <a:r>
                        <a:rPr lang="zh-CN" altLang="zh-CN" sz="1400">
                          <a:solidFill>
                            <a:srgbClr val="000000"/>
                          </a:solidFill>
                          <a:latin typeface="Times New Roman" panose="02020603050405020304" pitchFamily="18" charset="0"/>
                        </a:rPr>
                        <a:t>股流通市值×</a:t>
                      </a:r>
                      <a:r>
                        <a:rPr lang="en-US" altLang="zh-CN" sz="1400">
                          <a:solidFill>
                            <a:srgbClr val="000000"/>
                          </a:solidFill>
                          <a:latin typeface="Times New Roman" panose="02020603050405020304" pitchFamily="18" charset="0"/>
                        </a:rPr>
                        <a:t>100</a:t>
                      </a:r>
                      <a:r>
                        <a:rPr lang="zh-CN" altLang="zh-CN" sz="1400">
                          <a:solidFill>
                            <a:srgbClr val="000000"/>
                          </a:solidFill>
                          <a:latin typeface="Times New Roman" panose="02020603050405020304" pitchFamily="18" charset="0"/>
                        </a:rPr>
                        <a:t>％。</a:t>
                      </a:r>
                      <a:r>
                        <a:rPr lang="en-US" altLang="zh-CN" sz="1400">
                          <a:solidFill>
                            <a:srgbClr val="000000"/>
                          </a:solidFill>
                          <a:latin typeface="Times New Roman" panose="02020603050405020304" pitchFamily="18" charset="0"/>
                        </a:rPr>
                        <a:t>A</a:t>
                      </a:r>
                      <a:r>
                        <a:rPr lang="zh-CN" altLang="zh-CN" sz="1400">
                          <a:solidFill>
                            <a:srgbClr val="000000"/>
                          </a:solidFill>
                          <a:latin typeface="Times New Roman" panose="02020603050405020304" pitchFamily="18" charset="0"/>
                        </a:rPr>
                        <a:t>股月换手率与</a:t>
                      </a:r>
                      <a:r>
                        <a:rPr lang="en-US" altLang="zh-CN" sz="1400">
                          <a:solidFill>
                            <a:srgbClr val="000000"/>
                          </a:solidFill>
                          <a:latin typeface="Times New Roman" panose="02020603050405020304" pitchFamily="18" charset="0"/>
                        </a:rPr>
                        <a:t>A</a:t>
                      </a:r>
                      <a:r>
                        <a:rPr lang="zh-CN" altLang="zh-CN" sz="1400">
                          <a:solidFill>
                            <a:srgbClr val="000000"/>
                          </a:solidFill>
                          <a:latin typeface="Times New Roman" panose="02020603050405020304" pitchFamily="18" charset="0"/>
                        </a:rPr>
                        <a:t>股年换手率相应将时间周期分别改为月和年。公式为：月股本（市值）换手率</a:t>
                      </a:r>
                      <a:r>
                        <a:rPr lang="en-US" altLang="zh-CN" sz="1400">
                          <a:solidFill>
                            <a:srgbClr val="000000"/>
                          </a:solidFill>
                          <a:latin typeface="Times New Roman" panose="02020603050405020304" pitchFamily="18" charset="0"/>
                        </a:rPr>
                        <a:t>=</a:t>
                      </a:r>
                      <a:r>
                        <a:rPr lang="zh-CN" altLang="zh-CN" sz="1400">
                          <a:solidFill>
                            <a:srgbClr val="000000"/>
                          </a:solidFill>
                          <a:latin typeface="Times New Roman" panose="02020603050405020304" pitchFamily="18" charset="0"/>
                        </a:rPr>
                        <a:t>∑日股本（市值）换手率；年换手率</a:t>
                      </a:r>
                      <a:r>
                        <a:rPr lang="en-US" altLang="zh-CN" sz="1400">
                          <a:solidFill>
                            <a:srgbClr val="000000"/>
                          </a:solidFill>
                          <a:latin typeface="Times New Roman" panose="02020603050405020304" pitchFamily="18" charset="0"/>
                        </a:rPr>
                        <a:t>=</a:t>
                      </a:r>
                      <a:r>
                        <a:rPr lang="zh-CN" altLang="zh-CN" sz="1400">
                          <a:solidFill>
                            <a:srgbClr val="000000"/>
                          </a:solidFill>
                          <a:latin typeface="Times New Roman" panose="02020603050405020304" pitchFamily="18" charset="0"/>
                        </a:rPr>
                        <a:t>∑月换手率。如无特别说明，换手率均指股本换手率。</a:t>
                      </a:r>
                      <a:endParaRPr lang="zh-CN" altLang="zh-CN" sz="1400">
                        <a:latin typeface="Times New Roman" panose="02020603050405020304" pitchFamily="18" charset="0"/>
                        <a:ea typeface="Times New Roman" panose="02020603050405020304" pitchFamily="18" charset="0"/>
                      </a:endParaRPr>
                    </a:p>
                  </a:txBody>
                  <a:tcPr marL="68571" marR="68571"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431800">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400">
                          <a:solidFill>
                            <a:srgbClr val="000000"/>
                          </a:solidFill>
                          <a:latin typeface="Times New Roman" panose="02020603050405020304" pitchFamily="18" charset="0"/>
                        </a:rPr>
                        <a:t>期内配股上市首日平均换手率</a:t>
                      </a:r>
                      <a:endParaRPr lang="zh-CN" altLang="zh-CN" sz="1400">
                        <a:latin typeface="Times New Roman" panose="02020603050405020304" pitchFamily="18" charset="0"/>
                        <a:ea typeface="Times New Roman" panose="02020603050405020304" pitchFamily="18" charset="0"/>
                      </a:endParaRPr>
                    </a:p>
                  </a:txBody>
                  <a:tcPr marL="68571" marR="68571"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400">
                          <a:solidFill>
                            <a:srgbClr val="000000"/>
                          </a:solidFill>
                          <a:latin typeface="Times New Roman" panose="02020603050405020304" pitchFamily="18" charset="0"/>
                        </a:rPr>
                        <a:t>特定时期内所有配股股票上市首日的换手率以成交量为权重的平均。</a:t>
                      </a:r>
                      <a:endParaRPr lang="zh-CN" altLang="zh-CN" sz="1400">
                        <a:latin typeface="Times New Roman" panose="02020603050405020304" pitchFamily="18" charset="0"/>
                        <a:ea typeface="Times New Roman" panose="02020603050405020304" pitchFamily="18" charset="0"/>
                      </a:endParaRPr>
                    </a:p>
                  </a:txBody>
                  <a:tcPr marL="68571" marR="68571"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431800">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400">
                          <a:solidFill>
                            <a:srgbClr val="000000"/>
                          </a:solidFill>
                          <a:latin typeface="Times New Roman" panose="02020603050405020304" pitchFamily="18" charset="0"/>
                        </a:rPr>
                        <a:t>期内新股上市首日平均换手率</a:t>
                      </a:r>
                      <a:endParaRPr lang="zh-CN" altLang="zh-CN" sz="1400">
                        <a:latin typeface="Times New Roman" panose="02020603050405020304" pitchFamily="18" charset="0"/>
                        <a:ea typeface="Times New Roman" panose="02020603050405020304" pitchFamily="18" charset="0"/>
                      </a:endParaRPr>
                    </a:p>
                  </a:txBody>
                  <a:tcPr marL="68571" marR="68571"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400">
                          <a:solidFill>
                            <a:srgbClr val="000000"/>
                          </a:solidFill>
                          <a:latin typeface="Times New Roman" panose="02020603050405020304" pitchFamily="18" charset="0"/>
                        </a:rPr>
                        <a:t>特定时期内所有新股上市首日的换手率以成交量为权重的平均。</a:t>
                      </a:r>
                      <a:endParaRPr lang="zh-CN" altLang="zh-CN" sz="1400">
                        <a:latin typeface="Times New Roman" panose="02020603050405020304" pitchFamily="18" charset="0"/>
                        <a:ea typeface="Times New Roman" panose="02020603050405020304" pitchFamily="18" charset="0"/>
                      </a:endParaRPr>
                    </a:p>
                  </a:txBody>
                  <a:tcPr marL="68571" marR="68571"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430213">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400">
                          <a:solidFill>
                            <a:srgbClr val="000000"/>
                          </a:solidFill>
                          <a:latin typeface="Times New Roman" panose="02020603050405020304" pitchFamily="18" charset="0"/>
                        </a:rPr>
                        <a:t>期内增发上市首日平均换手率</a:t>
                      </a:r>
                      <a:endParaRPr lang="zh-CN" altLang="zh-CN" sz="1400">
                        <a:latin typeface="Times New Roman" panose="02020603050405020304" pitchFamily="18" charset="0"/>
                        <a:ea typeface="Times New Roman" panose="02020603050405020304" pitchFamily="18" charset="0"/>
                      </a:endParaRPr>
                    </a:p>
                  </a:txBody>
                  <a:tcPr marL="68571" marR="68571"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400">
                          <a:solidFill>
                            <a:srgbClr val="000000"/>
                          </a:solidFill>
                          <a:latin typeface="Times New Roman" panose="02020603050405020304" pitchFamily="18" charset="0"/>
                        </a:rPr>
                        <a:t>特定时期内所有增发股票上市首日的换手率以成交量为权重的平均。</a:t>
                      </a:r>
                      <a:endParaRPr lang="zh-CN" altLang="zh-CN" sz="1400">
                        <a:latin typeface="Times New Roman" panose="02020603050405020304" pitchFamily="18" charset="0"/>
                        <a:ea typeface="Times New Roman" panose="02020603050405020304" pitchFamily="18" charset="0"/>
                      </a:endParaRPr>
                    </a:p>
                  </a:txBody>
                  <a:tcPr marL="68571" marR="68571"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bl>
          </a:graphicData>
        </a:graphic>
      </p:graphicFrame>
      <p:sp>
        <p:nvSpPr>
          <p:cNvPr id="59416" name="Rectangle 1"/>
          <p:cNvSpPr/>
          <p:nvPr/>
        </p:nvSpPr>
        <p:spPr>
          <a:xfrm>
            <a:off x="3465513" y="1216025"/>
            <a:ext cx="3151187" cy="36830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algn="ctr">
              <a:spcBef>
                <a:spcPct val="0"/>
              </a:spcBef>
              <a:buClrTx/>
              <a:buSzTx/>
              <a:buFont typeface="Arial" panose="020B0604020202020204" pitchFamily="34" charset="0"/>
              <a:buNone/>
            </a:pPr>
            <a:r>
              <a:rPr lang="zh-CN" altLang="en-US" sz="1800" b="1">
                <a:solidFill>
                  <a:srgbClr val="000000"/>
                </a:solidFill>
                <a:latin typeface="Times New Roman" panose="02020603050405020304" pitchFamily="18" charset="0"/>
                <a:cs typeface="Times New Roman" panose="02020603050405020304" pitchFamily="18" charset="0"/>
              </a:rPr>
              <a:t>表</a:t>
            </a:r>
            <a:r>
              <a:rPr lang="en-US" altLang="zh-CN" sz="1800" b="1">
                <a:solidFill>
                  <a:srgbClr val="000000"/>
                </a:solidFill>
                <a:latin typeface="Times New Roman" panose="02020603050405020304" pitchFamily="18" charset="0"/>
                <a:cs typeface="Times New Roman" panose="02020603050405020304" pitchFamily="18" charset="0"/>
              </a:rPr>
              <a:t>7-11    </a:t>
            </a:r>
            <a:r>
              <a:rPr lang="zh-CN" altLang="en-US" sz="1800" b="1">
                <a:solidFill>
                  <a:srgbClr val="000000"/>
                </a:solidFill>
                <a:latin typeface="Times New Roman" panose="02020603050405020304" pitchFamily="18" charset="0"/>
                <a:cs typeface="Times New Roman" panose="02020603050405020304" pitchFamily="18" charset="0"/>
              </a:rPr>
              <a:t>股票换手率统计指标</a:t>
            </a:r>
            <a:endParaRPr lang="zh-CN" altLang="en-US" sz="1800"/>
          </a:p>
        </p:txBody>
      </p:sp>
      <p:sp>
        <p:nvSpPr>
          <p:cNvPr id="59417" name="矩形 5"/>
          <p:cNvSpPr/>
          <p:nvPr/>
        </p:nvSpPr>
        <p:spPr>
          <a:xfrm>
            <a:off x="1403350" y="611188"/>
            <a:ext cx="2179638" cy="369887"/>
          </a:xfrm>
          <a:prstGeom prst="rect">
            <a:avLst/>
          </a:prstGeom>
          <a:noFill/>
          <a:ln w="9525">
            <a:noFill/>
          </a:ln>
        </p:spPr>
        <p:txBody>
          <a:bodyPr wrap="none">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r>
              <a:rPr lang="en-US" altLang="zh-CN" sz="1800"/>
              <a:t>4</a:t>
            </a:r>
            <a:r>
              <a:rPr lang="zh-CN" altLang="zh-CN" sz="1800"/>
              <a:t>．股票换手率统计</a:t>
            </a:r>
            <a:endParaRPr lang="en-US" altLang="zh-CN" sz="180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0417" name="矩形 4"/>
          <p:cNvSpPr/>
          <p:nvPr/>
        </p:nvSpPr>
        <p:spPr>
          <a:xfrm>
            <a:off x="1609725" y="1052513"/>
            <a:ext cx="7100888" cy="368300"/>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r>
              <a:rPr lang="zh-CN" altLang="zh-CN" sz="1800">
                <a:solidFill>
                  <a:srgbClr val="FF0000"/>
                </a:solidFill>
              </a:rPr>
              <a:t>表</a:t>
            </a:r>
            <a:r>
              <a:rPr lang="en-US" altLang="zh-CN" sz="1800">
                <a:solidFill>
                  <a:srgbClr val="FF0000"/>
                </a:solidFill>
              </a:rPr>
              <a:t>7-12  </a:t>
            </a:r>
            <a:r>
              <a:rPr lang="zh-CN" altLang="zh-CN" sz="1800">
                <a:solidFill>
                  <a:srgbClr val="FF0000"/>
                </a:solidFill>
              </a:rPr>
              <a:t>200</a:t>
            </a:r>
            <a:r>
              <a:rPr lang="en-US" altLang="zh-CN" sz="1800">
                <a:solidFill>
                  <a:srgbClr val="FF0000"/>
                </a:solidFill>
              </a:rPr>
              <a:t>3</a:t>
            </a:r>
            <a:r>
              <a:rPr lang="zh-CN" altLang="zh-CN" sz="1800">
                <a:solidFill>
                  <a:srgbClr val="FF0000"/>
                </a:solidFill>
              </a:rPr>
              <a:t>~201</a:t>
            </a:r>
            <a:r>
              <a:rPr lang="en-US" altLang="zh-CN" sz="1800">
                <a:solidFill>
                  <a:srgbClr val="FF0000"/>
                </a:solidFill>
              </a:rPr>
              <a:t>7</a:t>
            </a:r>
            <a:r>
              <a:rPr lang="zh-CN" altLang="zh-CN" sz="1800"/>
              <a:t>年沪深交易所股票</a:t>
            </a:r>
            <a:r>
              <a:rPr lang="zh-CN" altLang="zh-CN" sz="1800"/>
              <a:t>平均市盈率、换手率</a:t>
            </a:r>
            <a:endParaRPr lang="zh-CN" altLang="zh-CN" sz="1800"/>
          </a:p>
        </p:txBody>
      </p:sp>
      <p:graphicFrame>
        <p:nvGraphicFramePr>
          <p:cNvPr id="3" name="表格 2"/>
          <p:cNvGraphicFramePr/>
          <p:nvPr>
            <p:custDataLst>
              <p:tags r:id="rId1"/>
            </p:custDataLst>
          </p:nvPr>
        </p:nvGraphicFramePr>
        <p:xfrm>
          <a:off x="1316990" y="1715770"/>
          <a:ext cx="7221855" cy="4674235"/>
        </p:xfrm>
        <a:graphic>
          <a:graphicData uri="http://schemas.openxmlformats.org/drawingml/2006/table">
            <a:tbl>
              <a:tblPr firstRow="1" bandRow="1">
                <a:tableStyleId>{5940675A-B579-460E-94D1-54222C63F5DA}</a:tableStyleId>
              </a:tblPr>
              <a:tblGrid>
                <a:gridCol w="1007745"/>
                <a:gridCol w="1550035"/>
                <a:gridCol w="1548765"/>
                <a:gridCol w="1552575"/>
                <a:gridCol w="1562735"/>
              </a:tblGrid>
              <a:tr h="274955">
                <a:tc>
                  <a:txBody>
                    <a:bodyPr/>
                    <a:p>
                      <a:pPr algn="ctr">
                        <a:buClrTx/>
                        <a:buSzTx/>
                        <a:buFontTx/>
                        <a:buNone/>
                      </a:pPr>
                      <a:r>
                        <a:rPr lang="en-US" sz="900" b="0">
                          <a:solidFill>
                            <a:srgbClr val="000000"/>
                          </a:solidFill>
                          <a:latin typeface="方正书宋_GBK" charset="0"/>
                          <a:cs typeface="方正书宋_GBK" charset="0"/>
                        </a:rPr>
                        <a:t>年　份</a:t>
                      </a:r>
                      <a:endParaRPr lang="en-US" sz="900" b="0">
                        <a:solidFill>
                          <a:srgbClr val="000000"/>
                        </a:solidFill>
                        <a:latin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gridSpan="2">
                  <a:txBody>
                    <a:bodyPr/>
                    <a:p>
                      <a:pPr algn="ctr">
                        <a:buClrTx/>
                        <a:buSzTx/>
                        <a:buFontTx/>
                        <a:buNone/>
                      </a:pPr>
                      <a:r>
                        <a:rPr lang="en-US" sz="900" b="0">
                          <a:solidFill>
                            <a:srgbClr val="000000"/>
                          </a:solidFill>
                          <a:latin typeface="方正书宋_GBK" charset="0"/>
                          <a:cs typeface="方正书宋_GBK" charset="0"/>
                        </a:rPr>
                        <a:t>市盈率P/E</a:t>
                      </a:r>
                      <a:endParaRPr lang="en-US" sz="900" b="0">
                        <a:solidFill>
                          <a:srgbClr val="000000"/>
                        </a:solidFill>
                        <a:latin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hMerge="1">
                  <a:tcPr>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gridSpan="2">
                  <a:txBody>
                    <a:bodyPr/>
                    <a:p>
                      <a:pPr algn="ctr">
                        <a:buClrTx/>
                        <a:buSzTx/>
                        <a:buFontTx/>
                        <a:buNone/>
                      </a:pPr>
                      <a:r>
                        <a:rPr lang="en-US" sz="900" b="0">
                          <a:solidFill>
                            <a:srgbClr val="000000"/>
                          </a:solidFill>
                          <a:latin typeface="方正书宋_GBK" charset="0"/>
                          <a:cs typeface="方正书宋_GBK" charset="0"/>
                        </a:rPr>
                        <a:t>换手率(%)</a:t>
                      </a:r>
                      <a:endParaRPr lang="en-US" sz="900" b="0">
                        <a:solidFill>
                          <a:srgbClr val="000000"/>
                        </a:solidFill>
                        <a:latin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hMerge="1">
                  <a:tcPr>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r>
              <a:tr h="274955">
                <a:tc>
                  <a:txBody>
                    <a:bodyPr/>
                    <a:p>
                      <a:pPr algn="ctr">
                        <a:buClrTx/>
                        <a:buSzTx/>
                        <a:buFontTx/>
                        <a:buNone/>
                      </a:pPr>
                      <a:r>
                        <a:rPr lang="en-US" sz="900" b="0">
                          <a:solidFill>
                            <a:srgbClr val="000000"/>
                          </a:solidFill>
                          <a:latin typeface="方正书宋_GBK" charset="0"/>
                          <a:cs typeface="方正书宋_GBK" charset="0"/>
                        </a:rPr>
                        <a:t> </a:t>
                      </a:r>
                      <a:endParaRPr lang="en-US" sz="900" b="0">
                        <a:solidFill>
                          <a:srgbClr val="000000"/>
                        </a:solidFill>
                        <a:latin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sz="900" b="0">
                          <a:solidFill>
                            <a:srgbClr val="000000"/>
                          </a:solidFill>
                          <a:latin typeface="方正书宋_GBK" charset="0"/>
                          <a:cs typeface="方正书宋_GBK" charset="0"/>
                        </a:rPr>
                        <a:t>上海证券交易所</a:t>
                      </a:r>
                      <a:endParaRPr lang="en-US" sz="900" b="0">
                        <a:solidFill>
                          <a:srgbClr val="000000"/>
                        </a:solidFill>
                        <a:latin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sz="900" b="0">
                          <a:solidFill>
                            <a:srgbClr val="000000"/>
                          </a:solidFill>
                          <a:latin typeface="方正书宋_GBK" charset="0"/>
                          <a:cs typeface="方正书宋_GBK" charset="0"/>
                        </a:rPr>
                        <a:t>深圳证券交易所</a:t>
                      </a:r>
                      <a:endParaRPr lang="en-US" sz="900" b="0">
                        <a:solidFill>
                          <a:srgbClr val="000000"/>
                        </a:solidFill>
                        <a:latin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sz="900" b="0">
                          <a:solidFill>
                            <a:srgbClr val="000000"/>
                          </a:solidFill>
                          <a:latin typeface="方正书宋_GBK" charset="0"/>
                          <a:cs typeface="方正书宋_GBK" charset="0"/>
                        </a:rPr>
                        <a:t>上海证券交易所</a:t>
                      </a:r>
                      <a:endParaRPr lang="en-US" sz="900" b="0">
                        <a:solidFill>
                          <a:srgbClr val="000000"/>
                        </a:solidFill>
                        <a:latin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sz="900" b="0">
                          <a:solidFill>
                            <a:srgbClr val="000000"/>
                          </a:solidFill>
                          <a:latin typeface="方正书宋_GBK" charset="0"/>
                          <a:cs typeface="方正书宋_GBK" charset="0"/>
                        </a:rPr>
                        <a:t>深圳证券交易所</a:t>
                      </a:r>
                      <a:endParaRPr lang="en-US" sz="900" b="0">
                        <a:solidFill>
                          <a:srgbClr val="000000"/>
                        </a:solidFill>
                        <a:latin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74955">
                <a:tc>
                  <a:txBody>
                    <a:bodyPr/>
                    <a:p>
                      <a:pPr algn="ctr">
                        <a:buClrTx/>
                        <a:buSzTx/>
                        <a:buFontTx/>
                        <a:buNone/>
                      </a:pPr>
                      <a:r>
                        <a:rPr lang="en-US" sz="900" b="0">
                          <a:solidFill>
                            <a:srgbClr val="000000"/>
                          </a:solidFill>
                          <a:latin typeface="方正书宋_GBK" charset="0"/>
                          <a:cs typeface="方正书宋_GBK" charset="0"/>
                        </a:rPr>
                        <a:t>2003</a:t>
                      </a:r>
                      <a:endParaRPr lang="en-US" sz="900" b="0">
                        <a:solidFill>
                          <a:srgbClr val="000000"/>
                        </a:solidFill>
                        <a:latin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sz="900" b="0">
                          <a:solidFill>
                            <a:srgbClr val="000000"/>
                          </a:solidFill>
                          <a:latin typeface="方正书宋_GBK" charset="0"/>
                          <a:cs typeface="方正书宋_GBK" charset="0"/>
                        </a:rPr>
                        <a:t>36.54</a:t>
                      </a:r>
                      <a:endParaRPr lang="en-US" sz="900" b="0">
                        <a:solidFill>
                          <a:srgbClr val="000000"/>
                        </a:solidFill>
                        <a:latin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sz="900" b="0">
                          <a:solidFill>
                            <a:srgbClr val="000000"/>
                          </a:solidFill>
                          <a:latin typeface="方正书宋_GBK" charset="0"/>
                          <a:cs typeface="方正书宋_GBK" charset="0"/>
                        </a:rPr>
                        <a:t>36.19</a:t>
                      </a:r>
                      <a:endParaRPr lang="en-US" sz="900" b="0">
                        <a:solidFill>
                          <a:srgbClr val="000000"/>
                        </a:solidFill>
                        <a:latin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sz="900" b="0">
                          <a:solidFill>
                            <a:srgbClr val="000000"/>
                          </a:solidFill>
                          <a:latin typeface="方正书宋_GBK" charset="0"/>
                          <a:cs typeface="方正书宋_GBK" charset="0"/>
                        </a:rPr>
                        <a:t>252.07</a:t>
                      </a:r>
                      <a:endParaRPr lang="en-US" sz="900" b="0">
                        <a:solidFill>
                          <a:srgbClr val="000000"/>
                        </a:solidFill>
                        <a:latin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sz="900" b="0">
                          <a:solidFill>
                            <a:srgbClr val="000000"/>
                          </a:solidFill>
                          <a:latin typeface="方正书宋_GBK" charset="0"/>
                          <a:cs typeface="方正书宋_GBK" charset="0"/>
                        </a:rPr>
                        <a:t>213.29</a:t>
                      </a:r>
                      <a:endParaRPr lang="en-US" sz="900" b="0">
                        <a:solidFill>
                          <a:srgbClr val="000000"/>
                        </a:solidFill>
                        <a:latin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74955">
                <a:tc>
                  <a:txBody>
                    <a:bodyPr/>
                    <a:p>
                      <a:pPr algn="ctr">
                        <a:buClrTx/>
                        <a:buSzTx/>
                        <a:buFontTx/>
                        <a:buNone/>
                      </a:pPr>
                      <a:r>
                        <a:rPr lang="en-US" sz="900" b="0">
                          <a:solidFill>
                            <a:srgbClr val="000000"/>
                          </a:solidFill>
                          <a:latin typeface="方正书宋_GBK" charset="0"/>
                          <a:cs typeface="方正书宋_GBK" charset="0"/>
                        </a:rPr>
                        <a:t>2004</a:t>
                      </a:r>
                      <a:endParaRPr lang="en-US" sz="900" b="0">
                        <a:solidFill>
                          <a:srgbClr val="000000"/>
                        </a:solidFill>
                        <a:latin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sz="900" b="0">
                          <a:solidFill>
                            <a:srgbClr val="000000"/>
                          </a:solidFill>
                          <a:latin typeface="方正书宋_GBK" charset="0"/>
                          <a:cs typeface="方正书宋_GBK" charset="0"/>
                        </a:rPr>
                        <a:t>24.23</a:t>
                      </a:r>
                      <a:endParaRPr lang="en-US" sz="900" b="0">
                        <a:solidFill>
                          <a:srgbClr val="000000"/>
                        </a:solidFill>
                        <a:latin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sz="900" b="0">
                          <a:solidFill>
                            <a:srgbClr val="000000"/>
                          </a:solidFill>
                          <a:latin typeface="方正书宋_GBK" charset="0"/>
                          <a:cs typeface="方正书宋_GBK" charset="0"/>
                        </a:rPr>
                        <a:t>24.64</a:t>
                      </a:r>
                      <a:endParaRPr lang="en-US" sz="900" b="0">
                        <a:solidFill>
                          <a:srgbClr val="000000"/>
                        </a:solidFill>
                        <a:latin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sz="900" b="0">
                          <a:solidFill>
                            <a:srgbClr val="000000"/>
                          </a:solidFill>
                          <a:latin typeface="方正书宋_GBK" charset="0"/>
                          <a:cs typeface="方正书宋_GBK" charset="0"/>
                        </a:rPr>
                        <a:t>304.69</a:t>
                      </a:r>
                      <a:endParaRPr lang="en-US" sz="900" b="0">
                        <a:solidFill>
                          <a:srgbClr val="000000"/>
                        </a:solidFill>
                        <a:latin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sz="900" b="0">
                          <a:solidFill>
                            <a:srgbClr val="000000"/>
                          </a:solidFill>
                          <a:latin typeface="方正书宋_GBK" charset="0"/>
                          <a:cs typeface="方正书宋_GBK" charset="0"/>
                        </a:rPr>
                        <a:t>301.36</a:t>
                      </a:r>
                      <a:endParaRPr lang="en-US" sz="900" b="0">
                        <a:solidFill>
                          <a:srgbClr val="000000"/>
                        </a:solidFill>
                        <a:latin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74955">
                <a:tc>
                  <a:txBody>
                    <a:bodyPr/>
                    <a:p>
                      <a:pPr algn="ctr">
                        <a:buClrTx/>
                        <a:buSzTx/>
                        <a:buFontTx/>
                        <a:buNone/>
                      </a:pPr>
                      <a:r>
                        <a:rPr lang="en-US" sz="900" b="0">
                          <a:solidFill>
                            <a:srgbClr val="000000"/>
                          </a:solidFill>
                          <a:latin typeface="方正书宋_GBK" charset="0"/>
                          <a:cs typeface="方正书宋_GBK" charset="0"/>
                        </a:rPr>
                        <a:t>2005</a:t>
                      </a:r>
                      <a:endParaRPr lang="en-US" sz="900" b="0">
                        <a:solidFill>
                          <a:srgbClr val="000000"/>
                        </a:solidFill>
                        <a:latin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sz="900" b="0">
                          <a:solidFill>
                            <a:srgbClr val="000000"/>
                          </a:solidFill>
                          <a:latin typeface="方正书宋_GBK" charset="0"/>
                          <a:cs typeface="方正书宋_GBK" charset="0"/>
                        </a:rPr>
                        <a:t>16.33</a:t>
                      </a:r>
                      <a:endParaRPr lang="en-US" sz="900" b="0">
                        <a:solidFill>
                          <a:srgbClr val="000000"/>
                        </a:solidFill>
                        <a:latin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sz="900" b="0">
                          <a:solidFill>
                            <a:srgbClr val="000000"/>
                          </a:solidFill>
                          <a:latin typeface="方正书宋_GBK" charset="0"/>
                          <a:cs typeface="方正书宋_GBK" charset="0"/>
                        </a:rPr>
                        <a:t>16.36</a:t>
                      </a:r>
                      <a:endParaRPr lang="en-US" sz="900" b="0">
                        <a:solidFill>
                          <a:srgbClr val="000000"/>
                        </a:solidFill>
                        <a:latin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sz="900" b="0">
                          <a:solidFill>
                            <a:srgbClr val="000000"/>
                          </a:solidFill>
                          <a:latin typeface="方正书宋_GBK" charset="0"/>
                          <a:cs typeface="方正书宋_GBK" charset="0"/>
                        </a:rPr>
                        <a:t>283.49</a:t>
                      </a:r>
                      <a:endParaRPr lang="en-US" sz="900" b="0">
                        <a:solidFill>
                          <a:srgbClr val="000000"/>
                        </a:solidFill>
                        <a:latin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sz="900" b="0">
                          <a:solidFill>
                            <a:srgbClr val="000000"/>
                          </a:solidFill>
                          <a:latin typeface="方正书宋_GBK" charset="0"/>
                          <a:cs typeface="方正书宋_GBK" charset="0"/>
                        </a:rPr>
                        <a:t>315.18</a:t>
                      </a:r>
                      <a:endParaRPr lang="en-US" sz="900" b="0">
                        <a:solidFill>
                          <a:srgbClr val="000000"/>
                        </a:solidFill>
                        <a:latin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74955">
                <a:tc>
                  <a:txBody>
                    <a:bodyPr/>
                    <a:p>
                      <a:pPr algn="ctr">
                        <a:buClrTx/>
                        <a:buSzTx/>
                        <a:buFontTx/>
                        <a:buNone/>
                      </a:pPr>
                      <a:r>
                        <a:rPr lang="en-US" sz="900" b="0">
                          <a:solidFill>
                            <a:srgbClr val="000000"/>
                          </a:solidFill>
                          <a:latin typeface="方正书宋_GBK" charset="0"/>
                          <a:cs typeface="方正书宋_GBK" charset="0"/>
                        </a:rPr>
                        <a:t>2006</a:t>
                      </a:r>
                      <a:endParaRPr lang="en-US" sz="900" b="0">
                        <a:solidFill>
                          <a:srgbClr val="000000"/>
                        </a:solidFill>
                        <a:latin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sz="900" b="0">
                          <a:solidFill>
                            <a:srgbClr val="000000"/>
                          </a:solidFill>
                          <a:latin typeface="方正书宋_GBK" charset="0"/>
                          <a:cs typeface="方正书宋_GBK" charset="0"/>
                        </a:rPr>
                        <a:t>33.30</a:t>
                      </a:r>
                      <a:endParaRPr lang="en-US" sz="900" b="0">
                        <a:solidFill>
                          <a:srgbClr val="000000"/>
                        </a:solidFill>
                        <a:latin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sz="900" b="0">
                          <a:solidFill>
                            <a:srgbClr val="000000"/>
                          </a:solidFill>
                          <a:latin typeface="方正书宋_GBK" charset="0"/>
                          <a:cs typeface="方正书宋_GBK" charset="0"/>
                        </a:rPr>
                        <a:t>32.72</a:t>
                      </a:r>
                      <a:endParaRPr lang="en-US" sz="900" b="0">
                        <a:solidFill>
                          <a:srgbClr val="000000"/>
                        </a:solidFill>
                        <a:latin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sz="900" b="0">
                          <a:solidFill>
                            <a:srgbClr val="000000"/>
                          </a:solidFill>
                          <a:latin typeface="方正书宋_GBK" charset="0"/>
                          <a:cs typeface="方正书宋_GBK" charset="0"/>
                        </a:rPr>
                        <a:t>544.39</a:t>
                      </a:r>
                      <a:endParaRPr lang="en-US" sz="900" b="0">
                        <a:solidFill>
                          <a:srgbClr val="000000"/>
                        </a:solidFill>
                        <a:latin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sz="900" b="0">
                          <a:solidFill>
                            <a:srgbClr val="000000"/>
                          </a:solidFill>
                          <a:latin typeface="方正书宋_GBK" charset="0"/>
                          <a:cs typeface="方正书宋_GBK" charset="0"/>
                        </a:rPr>
                        <a:t>552.01</a:t>
                      </a:r>
                      <a:endParaRPr lang="en-US" sz="900" b="0">
                        <a:solidFill>
                          <a:srgbClr val="000000"/>
                        </a:solidFill>
                        <a:latin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74955">
                <a:tc>
                  <a:txBody>
                    <a:bodyPr/>
                    <a:p>
                      <a:pPr algn="ctr">
                        <a:buClrTx/>
                        <a:buSzTx/>
                        <a:buFontTx/>
                        <a:buNone/>
                      </a:pPr>
                      <a:r>
                        <a:rPr lang="en-US" sz="900" b="0">
                          <a:solidFill>
                            <a:srgbClr val="000000"/>
                          </a:solidFill>
                          <a:latin typeface="方正书宋_GBK" charset="0"/>
                          <a:cs typeface="方正书宋_GBK" charset="0"/>
                        </a:rPr>
                        <a:t>2007</a:t>
                      </a:r>
                      <a:endParaRPr lang="en-US" sz="900" b="0">
                        <a:solidFill>
                          <a:srgbClr val="000000"/>
                        </a:solidFill>
                        <a:latin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sz="900" b="0">
                          <a:solidFill>
                            <a:srgbClr val="000000"/>
                          </a:solidFill>
                          <a:latin typeface="方正书宋_GBK" charset="0"/>
                          <a:cs typeface="方正书宋_GBK" charset="0"/>
                        </a:rPr>
                        <a:t>59.24</a:t>
                      </a:r>
                      <a:endParaRPr lang="en-US" sz="900" b="0">
                        <a:solidFill>
                          <a:srgbClr val="000000"/>
                        </a:solidFill>
                        <a:latin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sz="900" b="0">
                          <a:solidFill>
                            <a:srgbClr val="000000"/>
                          </a:solidFill>
                          <a:latin typeface="方正书宋_GBK" charset="0"/>
                          <a:cs typeface="方正书宋_GBK" charset="0"/>
                        </a:rPr>
                        <a:t>69.75</a:t>
                      </a:r>
                      <a:endParaRPr lang="en-US" sz="900" b="0">
                        <a:solidFill>
                          <a:srgbClr val="000000"/>
                        </a:solidFill>
                        <a:latin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sz="900" b="0">
                          <a:solidFill>
                            <a:srgbClr val="000000"/>
                          </a:solidFill>
                          <a:latin typeface="方正书宋_GBK" charset="0"/>
                          <a:cs typeface="方正书宋_GBK" charset="0"/>
                        </a:rPr>
                        <a:t>817.72</a:t>
                      </a:r>
                      <a:endParaRPr lang="en-US" sz="900" b="0">
                        <a:solidFill>
                          <a:srgbClr val="000000"/>
                        </a:solidFill>
                        <a:latin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sz="900" b="0">
                          <a:solidFill>
                            <a:srgbClr val="000000"/>
                          </a:solidFill>
                          <a:latin typeface="方正书宋_GBK" charset="0"/>
                          <a:cs typeface="方正书宋_GBK" charset="0"/>
                        </a:rPr>
                        <a:t>818.67</a:t>
                      </a:r>
                      <a:endParaRPr lang="en-US" sz="900" b="0">
                        <a:solidFill>
                          <a:srgbClr val="000000"/>
                        </a:solidFill>
                        <a:latin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74955">
                <a:tc>
                  <a:txBody>
                    <a:bodyPr/>
                    <a:p>
                      <a:pPr algn="ctr">
                        <a:buClrTx/>
                        <a:buSzTx/>
                        <a:buFontTx/>
                        <a:buNone/>
                      </a:pPr>
                      <a:r>
                        <a:rPr lang="en-US" sz="900" b="0">
                          <a:solidFill>
                            <a:srgbClr val="000000"/>
                          </a:solidFill>
                          <a:latin typeface="方正书宋_GBK" charset="0"/>
                          <a:cs typeface="方正书宋_GBK" charset="0"/>
                        </a:rPr>
                        <a:t>2008</a:t>
                      </a:r>
                      <a:endParaRPr lang="en-US" sz="900" b="0">
                        <a:solidFill>
                          <a:srgbClr val="000000"/>
                        </a:solidFill>
                        <a:latin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sz="900" b="0">
                          <a:solidFill>
                            <a:srgbClr val="000000"/>
                          </a:solidFill>
                          <a:latin typeface="方正书宋_GBK" charset="0"/>
                          <a:cs typeface="方正书宋_GBK" charset="0"/>
                        </a:rPr>
                        <a:t>17.99</a:t>
                      </a:r>
                      <a:endParaRPr lang="en-US" sz="900" b="0">
                        <a:solidFill>
                          <a:srgbClr val="000000"/>
                        </a:solidFill>
                        <a:latin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sz="900" b="0">
                          <a:solidFill>
                            <a:srgbClr val="000000"/>
                          </a:solidFill>
                          <a:latin typeface="方正书宋_GBK" charset="0"/>
                          <a:cs typeface="方正书宋_GBK" charset="0"/>
                        </a:rPr>
                        <a:t>16.73</a:t>
                      </a:r>
                      <a:endParaRPr lang="en-US" sz="900" b="0">
                        <a:solidFill>
                          <a:srgbClr val="000000"/>
                        </a:solidFill>
                        <a:latin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sz="900" b="0">
                          <a:solidFill>
                            <a:srgbClr val="000000"/>
                          </a:solidFill>
                          <a:latin typeface="方正书宋_GBK" charset="0"/>
                          <a:cs typeface="方正书宋_GBK" charset="0"/>
                        </a:rPr>
                        <a:t>384.11</a:t>
                      </a:r>
                      <a:endParaRPr lang="en-US" sz="900" b="0">
                        <a:solidFill>
                          <a:srgbClr val="000000"/>
                        </a:solidFill>
                        <a:latin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sz="900" b="0">
                          <a:solidFill>
                            <a:srgbClr val="000000"/>
                          </a:solidFill>
                          <a:latin typeface="方正书宋_GBK" charset="0"/>
                          <a:cs typeface="方正书宋_GBK" charset="0"/>
                        </a:rPr>
                        <a:t>447.24</a:t>
                      </a:r>
                      <a:endParaRPr lang="en-US" sz="900" b="0">
                        <a:solidFill>
                          <a:srgbClr val="000000"/>
                        </a:solidFill>
                        <a:latin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74955">
                <a:tc>
                  <a:txBody>
                    <a:bodyPr/>
                    <a:p>
                      <a:pPr algn="ctr">
                        <a:buClrTx/>
                        <a:buSzTx/>
                        <a:buFontTx/>
                        <a:buNone/>
                      </a:pPr>
                      <a:r>
                        <a:rPr lang="en-US" sz="900" b="0">
                          <a:solidFill>
                            <a:srgbClr val="000000"/>
                          </a:solidFill>
                          <a:latin typeface="方正书宋_GBK" charset="0"/>
                          <a:cs typeface="方正书宋_GBK" charset="0"/>
                        </a:rPr>
                        <a:t>2009</a:t>
                      </a:r>
                      <a:endParaRPr lang="en-US" sz="900" b="0">
                        <a:solidFill>
                          <a:srgbClr val="000000"/>
                        </a:solidFill>
                        <a:latin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sz="900" b="0">
                          <a:solidFill>
                            <a:srgbClr val="000000"/>
                          </a:solidFill>
                          <a:latin typeface="方正书宋_GBK" charset="0"/>
                          <a:cs typeface="方正书宋_GBK" charset="0"/>
                        </a:rPr>
                        <a:t>27.04</a:t>
                      </a:r>
                      <a:endParaRPr lang="en-US" sz="900" b="0">
                        <a:solidFill>
                          <a:srgbClr val="000000"/>
                        </a:solidFill>
                        <a:latin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sz="900" b="0">
                          <a:solidFill>
                            <a:srgbClr val="000000"/>
                          </a:solidFill>
                          <a:latin typeface="方正书宋_GBK" charset="0"/>
                          <a:cs typeface="方正书宋_GBK" charset="0"/>
                        </a:rPr>
                        <a:t>46.01</a:t>
                      </a:r>
                      <a:endParaRPr lang="en-US" sz="900" b="0">
                        <a:solidFill>
                          <a:srgbClr val="000000"/>
                        </a:solidFill>
                        <a:latin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sz="900" b="0">
                          <a:solidFill>
                            <a:srgbClr val="000000"/>
                          </a:solidFill>
                          <a:latin typeface="方正书宋_GBK" charset="0"/>
                          <a:cs typeface="方正书宋_GBK" charset="0"/>
                        </a:rPr>
                        <a:t>523.12</a:t>
                      </a:r>
                      <a:endParaRPr lang="en-US" sz="900" b="0">
                        <a:solidFill>
                          <a:srgbClr val="000000"/>
                        </a:solidFill>
                        <a:latin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sz="900" b="0">
                          <a:solidFill>
                            <a:srgbClr val="000000"/>
                          </a:solidFill>
                          <a:latin typeface="方正书宋_GBK" charset="0"/>
                          <a:cs typeface="方正书宋_GBK" charset="0"/>
                        </a:rPr>
                        <a:t>747.76</a:t>
                      </a:r>
                      <a:endParaRPr lang="en-US" sz="900" b="0">
                        <a:solidFill>
                          <a:srgbClr val="000000"/>
                        </a:solidFill>
                        <a:latin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74955">
                <a:tc>
                  <a:txBody>
                    <a:bodyPr/>
                    <a:p>
                      <a:pPr algn="ctr">
                        <a:buClrTx/>
                        <a:buSzTx/>
                        <a:buFontTx/>
                        <a:buNone/>
                      </a:pPr>
                      <a:r>
                        <a:rPr lang="en-US" sz="900" b="0">
                          <a:solidFill>
                            <a:srgbClr val="000000"/>
                          </a:solidFill>
                          <a:latin typeface="方正书宋_GBK" charset="0"/>
                          <a:cs typeface="方正书宋_GBK" charset="0"/>
                        </a:rPr>
                        <a:t>2010</a:t>
                      </a:r>
                      <a:endParaRPr lang="en-US" sz="900" b="0">
                        <a:solidFill>
                          <a:srgbClr val="000000"/>
                        </a:solidFill>
                        <a:latin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sz="900" b="0">
                          <a:solidFill>
                            <a:srgbClr val="000000"/>
                          </a:solidFill>
                          <a:latin typeface="方正书宋_GBK" charset="0"/>
                          <a:cs typeface="方正书宋_GBK" charset="0"/>
                        </a:rPr>
                        <a:t>16.71</a:t>
                      </a:r>
                      <a:endParaRPr lang="en-US" sz="900" b="0">
                        <a:solidFill>
                          <a:srgbClr val="000000"/>
                        </a:solidFill>
                        <a:latin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sz="900" b="0">
                          <a:solidFill>
                            <a:srgbClr val="000000"/>
                          </a:solidFill>
                          <a:latin typeface="方正书宋_GBK" charset="0"/>
                          <a:cs typeface="方正书宋_GBK" charset="0"/>
                        </a:rPr>
                        <a:t>44.69</a:t>
                      </a:r>
                      <a:endParaRPr lang="en-US" sz="900" b="0">
                        <a:solidFill>
                          <a:srgbClr val="000000"/>
                        </a:solidFill>
                        <a:latin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sz="900" b="0">
                          <a:solidFill>
                            <a:srgbClr val="000000"/>
                          </a:solidFill>
                          <a:latin typeface="方正书宋_GBK" charset="0"/>
                          <a:cs typeface="方正书宋_GBK" charset="0"/>
                        </a:rPr>
                        <a:t>259.25</a:t>
                      </a:r>
                      <a:endParaRPr lang="en-US" sz="900" b="0">
                        <a:solidFill>
                          <a:srgbClr val="000000"/>
                        </a:solidFill>
                        <a:latin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sz="900" b="0">
                          <a:solidFill>
                            <a:srgbClr val="000000"/>
                          </a:solidFill>
                          <a:latin typeface="方正书宋_GBK" charset="0"/>
                          <a:cs typeface="方正书宋_GBK" charset="0"/>
                        </a:rPr>
                        <a:t>587.29</a:t>
                      </a:r>
                      <a:endParaRPr lang="en-US" sz="900" b="0">
                        <a:solidFill>
                          <a:srgbClr val="000000"/>
                        </a:solidFill>
                        <a:latin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74955">
                <a:tc>
                  <a:txBody>
                    <a:bodyPr/>
                    <a:p>
                      <a:pPr algn="ctr">
                        <a:buClrTx/>
                        <a:buSzTx/>
                        <a:buFontTx/>
                        <a:buNone/>
                      </a:pPr>
                      <a:r>
                        <a:rPr lang="en-US" sz="900" b="0">
                          <a:solidFill>
                            <a:srgbClr val="000000"/>
                          </a:solidFill>
                          <a:latin typeface="方正书宋_GBK" charset="0"/>
                          <a:cs typeface="方正书宋_GBK" charset="0"/>
                        </a:rPr>
                        <a:t>2011</a:t>
                      </a:r>
                      <a:endParaRPr lang="en-US" sz="900" b="0">
                        <a:solidFill>
                          <a:srgbClr val="000000"/>
                        </a:solidFill>
                        <a:latin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sz="900" b="0">
                          <a:solidFill>
                            <a:srgbClr val="000000"/>
                          </a:solidFill>
                          <a:latin typeface="方正书宋_GBK" charset="0"/>
                          <a:cs typeface="方正书宋_GBK" charset="0"/>
                        </a:rPr>
                        <a:t>12.08</a:t>
                      </a:r>
                      <a:endParaRPr lang="en-US" sz="900" b="0">
                        <a:solidFill>
                          <a:srgbClr val="000000"/>
                        </a:solidFill>
                        <a:latin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sz="900" b="0">
                          <a:solidFill>
                            <a:srgbClr val="000000"/>
                          </a:solidFill>
                          <a:latin typeface="方正书宋_GBK" charset="0"/>
                          <a:cs typeface="方正书宋_GBK" charset="0"/>
                        </a:rPr>
                        <a:t>23.11</a:t>
                      </a:r>
                      <a:endParaRPr lang="en-US" sz="900" b="0">
                        <a:solidFill>
                          <a:srgbClr val="000000"/>
                        </a:solidFill>
                        <a:latin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sz="900" b="0">
                          <a:solidFill>
                            <a:srgbClr val="000000"/>
                          </a:solidFill>
                          <a:latin typeface="方正书宋_GBK" charset="0"/>
                          <a:cs typeface="方正书宋_GBK" charset="0"/>
                        </a:rPr>
                        <a:t>163.75</a:t>
                      </a:r>
                      <a:endParaRPr lang="en-US" sz="900" b="0">
                        <a:solidFill>
                          <a:srgbClr val="000000"/>
                        </a:solidFill>
                        <a:latin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sz="900" b="0">
                          <a:solidFill>
                            <a:srgbClr val="000000"/>
                          </a:solidFill>
                          <a:latin typeface="方正书宋_GBK" charset="0"/>
                          <a:cs typeface="方正书宋_GBK" charset="0"/>
                        </a:rPr>
                        <a:t>353.48</a:t>
                      </a:r>
                      <a:endParaRPr lang="en-US" sz="900" b="0">
                        <a:solidFill>
                          <a:srgbClr val="000000"/>
                        </a:solidFill>
                        <a:latin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74955">
                <a:tc>
                  <a:txBody>
                    <a:bodyPr/>
                    <a:p>
                      <a:pPr algn="ctr">
                        <a:buClrTx/>
                        <a:buSzTx/>
                        <a:buFontTx/>
                        <a:buNone/>
                      </a:pPr>
                      <a:r>
                        <a:rPr lang="en-US" sz="900" b="0">
                          <a:solidFill>
                            <a:srgbClr val="000000"/>
                          </a:solidFill>
                          <a:latin typeface="方正书宋_GBK" charset="0"/>
                          <a:cs typeface="方正书宋_GBK" charset="0"/>
                        </a:rPr>
                        <a:t>2012</a:t>
                      </a:r>
                      <a:endParaRPr lang="en-US" sz="900" b="0">
                        <a:solidFill>
                          <a:srgbClr val="000000"/>
                        </a:solidFill>
                        <a:latin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sz="900" b="0">
                          <a:solidFill>
                            <a:srgbClr val="000000"/>
                          </a:solidFill>
                          <a:latin typeface="方正书宋_GBK" charset="0"/>
                          <a:cs typeface="方正书宋_GBK" charset="0"/>
                        </a:rPr>
                        <a:t>12.59</a:t>
                      </a:r>
                      <a:endParaRPr lang="en-US" sz="900" b="0">
                        <a:solidFill>
                          <a:srgbClr val="000000"/>
                        </a:solidFill>
                        <a:latin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sz="900" b="0">
                          <a:solidFill>
                            <a:srgbClr val="000000"/>
                          </a:solidFill>
                          <a:latin typeface="方正书宋_GBK" charset="0"/>
                          <a:cs typeface="方正书宋_GBK" charset="0"/>
                        </a:rPr>
                        <a:t>22.02</a:t>
                      </a:r>
                      <a:endParaRPr lang="en-US" sz="900" b="0">
                        <a:solidFill>
                          <a:srgbClr val="000000"/>
                        </a:solidFill>
                        <a:latin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sz="900" b="0">
                          <a:solidFill>
                            <a:srgbClr val="000000"/>
                          </a:solidFill>
                          <a:latin typeface="方正书宋_GBK" charset="0"/>
                          <a:cs typeface="方正书宋_GBK" charset="0"/>
                        </a:rPr>
                        <a:t>128.19</a:t>
                      </a:r>
                      <a:endParaRPr lang="en-US" sz="900" b="0">
                        <a:solidFill>
                          <a:srgbClr val="000000"/>
                        </a:solidFill>
                        <a:latin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sz="900" b="0">
                          <a:solidFill>
                            <a:srgbClr val="000000"/>
                          </a:solidFill>
                          <a:latin typeface="方正书宋_GBK" charset="0"/>
                          <a:cs typeface="方正书宋_GBK" charset="0"/>
                        </a:rPr>
                        <a:t>325.84</a:t>
                      </a:r>
                      <a:endParaRPr lang="en-US" sz="900" b="0">
                        <a:solidFill>
                          <a:srgbClr val="000000"/>
                        </a:solidFill>
                        <a:latin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74955">
                <a:tc>
                  <a:txBody>
                    <a:bodyPr/>
                    <a:p>
                      <a:pPr algn="ctr">
                        <a:buClrTx/>
                        <a:buSzTx/>
                        <a:buFontTx/>
                        <a:buNone/>
                      </a:pPr>
                      <a:r>
                        <a:rPr lang="en-US" sz="900" b="0">
                          <a:solidFill>
                            <a:srgbClr val="000000"/>
                          </a:solidFill>
                          <a:latin typeface="方正书宋_GBK" charset="0"/>
                          <a:cs typeface="方正书宋_GBK" charset="0"/>
                        </a:rPr>
                        <a:t>2013</a:t>
                      </a:r>
                      <a:endParaRPr lang="en-US" sz="900" b="0">
                        <a:solidFill>
                          <a:srgbClr val="000000"/>
                        </a:solidFill>
                        <a:latin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sz="900" b="0">
                          <a:solidFill>
                            <a:srgbClr val="000000"/>
                          </a:solidFill>
                          <a:latin typeface="方正书宋_GBK" charset="0"/>
                          <a:cs typeface="方正书宋_GBK" charset="0"/>
                        </a:rPr>
                        <a:t>10.99</a:t>
                      </a:r>
                      <a:endParaRPr lang="en-US" sz="900" b="0">
                        <a:solidFill>
                          <a:srgbClr val="000000"/>
                        </a:solidFill>
                        <a:latin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sz="900" b="0">
                          <a:solidFill>
                            <a:srgbClr val="000000"/>
                          </a:solidFill>
                          <a:latin typeface="方正书宋_GBK" charset="0"/>
                          <a:cs typeface="方正书宋_GBK" charset="0"/>
                        </a:rPr>
                        <a:t>34.05</a:t>
                      </a:r>
                      <a:endParaRPr lang="en-US" sz="900" b="0">
                        <a:solidFill>
                          <a:srgbClr val="000000"/>
                        </a:solidFill>
                        <a:latin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sz="900" b="0">
                          <a:solidFill>
                            <a:srgbClr val="000000"/>
                          </a:solidFill>
                          <a:latin typeface="方正书宋_GBK" charset="0"/>
                          <a:cs typeface="方正书宋_GBK" charset="0"/>
                        </a:rPr>
                        <a:t>169.22</a:t>
                      </a:r>
                      <a:endParaRPr lang="en-US" sz="900" b="0">
                        <a:solidFill>
                          <a:srgbClr val="000000"/>
                        </a:solidFill>
                        <a:latin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sz="900" b="0">
                          <a:solidFill>
                            <a:srgbClr val="000000"/>
                          </a:solidFill>
                          <a:latin typeface="方正书宋_GBK" charset="0"/>
                          <a:cs typeface="方正书宋_GBK" charset="0"/>
                        </a:rPr>
                        <a:t>423.79</a:t>
                      </a:r>
                      <a:endParaRPr lang="en-US" sz="900" b="0">
                        <a:solidFill>
                          <a:srgbClr val="000000"/>
                        </a:solidFill>
                        <a:latin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74955">
                <a:tc>
                  <a:txBody>
                    <a:bodyPr/>
                    <a:p>
                      <a:pPr algn="ctr">
                        <a:buClrTx/>
                        <a:buSzTx/>
                        <a:buFontTx/>
                        <a:buNone/>
                      </a:pPr>
                      <a:r>
                        <a:rPr lang="en-US" sz="900" b="0">
                          <a:solidFill>
                            <a:srgbClr val="000000"/>
                          </a:solidFill>
                          <a:latin typeface="方正书宋_GBK" charset="0"/>
                          <a:cs typeface="方正书宋_GBK" charset="0"/>
                        </a:rPr>
                        <a:t>2014</a:t>
                      </a:r>
                      <a:endParaRPr lang="en-US" sz="900" b="0">
                        <a:solidFill>
                          <a:srgbClr val="000000"/>
                        </a:solidFill>
                        <a:latin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sz="900" b="0">
                          <a:solidFill>
                            <a:srgbClr val="000000"/>
                          </a:solidFill>
                          <a:latin typeface="方正书宋_GBK" charset="0"/>
                          <a:cs typeface="方正书宋_GBK" charset="0"/>
                        </a:rPr>
                        <a:t>15.99</a:t>
                      </a:r>
                      <a:endParaRPr lang="en-US" sz="900" b="0">
                        <a:solidFill>
                          <a:srgbClr val="000000"/>
                        </a:solidFill>
                        <a:latin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sz="900" b="0">
                          <a:solidFill>
                            <a:srgbClr val="000000"/>
                          </a:solidFill>
                          <a:latin typeface="方正书宋_GBK" charset="0"/>
                          <a:cs typeface="方正书宋_GBK" charset="0"/>
                        </a:rPr>
                        <a:t>41.91</a:t>
                      </a:r>
                      <a:endParaRPr lang="en-US" sz="900" b="0">
                        <a:solidFill>
                          <a:srgbClr val="000000"/>
                        </a:solidFill>
                        <a:latin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sz="900" b="0">
                          <a:solidFill>
                            <a:srgbClr val="000000"/>
                          </a:solidFill>
                          <a:latin typeface="方正书宋_GBK" charset="0"/>
                          <a:cs typeface="方正书宋_GBK" charset="0"/>
                        </a:rPr>
                        <a:t>242.01</a:t>
                      </a:r>
                      <a:endParaRPr lang="en-US" sz="900" b="0">
                        <a:solidFill>
                          <a:srgbClr val="000000"/>
                        </a:solidFill>
                        <a:latin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sz="900" b="0">
                          <a:solidFill>
                            <a:srgbClr val="000000"/>
                          </a:solidFill>
                          <a:latin typeface="方正书宋_GBK" charset="0"/>
                          <a:cs typeface="方正书宋_GBK" charset="0"/>
                        </a:rPr>
                        <a:t>471.99</a:t>
                      </a:r>
                      <a:endParaRPr lang="en-US" sz="900" b="0">
                        <a:solidFill>
                          <a:srgbClr val="000000"/>
                        </a:solidFill>
                        <a:latin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74955">
                <a:tc>
                  <a:txBody>
                    <a:bodyPr/>
                    <a:p>
                      <a:pPr algn="ctr">
                        <a:buClrTx/>
                        <a:buSzTx/>
                        <a:buFontTx/>
                        <a:buNone/>
                      </a:pPr>
                      <a:r>
                        <a:rPr lang="en-US" sz="900" b="0">
                          <a:solidFill>
                            <a:srgbClr val="000000"/>
                          </a:solidFill>
                          <a:latin typeface="方正书宋_GBK" charset="0"/>
                          <a:cs typeface="方正书宋_GBK" charset="0"/>
                        </a:rPr>
                        <a:t>2015</a:t>
                      </a:r>
                      <a:endParaRPr lang="en-US" sz="900" b="0">
                        <a:solidFill>
                          <a:srgbClr val="000000"/>
                        </a:solidFill>
                        <a:latin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sz="900" b="0">
                          <a:solidFill>
                            <a:srgbClr val="000000"/>
                          </a:solidFill>
                          <a:latin typeface="方正书宋_GBK" charset="0"/>
                          <a:cs typeface="方正书宋_GBK" charset="0"/>
                        </a:rPr>
                        <a:t>17.63</a:t>
                      </a:r>
                      <a:endParaRPr lang="en-US" sz="900" b="0">
                        <a:solidFill>
                          <a:srgbClr val="000000"/>
                        </a:solidFill>
                        <a:latin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sz="900" b="0">
                          <a:solidFill>
                            <a:srgbClr val="000000"/>
                          </a:solidFill>
                          <a:latin typeface="方正书宋_GBK" charset="0"/>
                          <a:cs typeface="方正书宋_GBK" charset="0"/>
                        </a:rPr>
                        <a:t>52.75</a:t>
                      </a:r>
                      <a:endParaRPr lang="en-US" sz="900" b="0">
                        <a:solidFill>
                          <a:srgbClr val="000000"/>
                        </a:solidFill>
                        <a:latin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sz="900" b="0">
                          <a:solidFill>
                            <a:srgbClr val="000000"/>
                          </a:solidFill>
                          <a:latin typeface="方正书宋_GBK" charset="0"/>
                          <a:cs typeface="方正书宋_GBK" charset="0"/>
                        </a:rPr>
                        <a:t>489.63</a:t>
                      </a:r>
                      <a:endParaRPr lang="en-US" sz="900" b="0">
                        <a:solidFill>
                          <a:srgbClr val="000000"/>
                        </a:solidFill>
                        <a:latin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sz="900" b="0">
                          <a:solidFill>
                            <a:srgbClr val="000000"/>
                          </a:solidFill>
                          <a:latin typeface="方正书宋_GBK" charset="0"/>
                          <a:cs typeface="方正书宋_GBK" charset="0"/>
                        </a:rPr>
                        <a:t>825.65</a:t>
                      </a:r>
                      <a:endParaRPr lang="en-US" sz="900" b="0">
                        <a:solidFill>
                          <a:srgbClr val="000000"/>
                        </a:solidFill>
                        <a:latin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74955">
                <a:tc>
                  <a:txBody>
                    <a:bodyPr/>
                    <a:p>
                      <a:pPr algn="ctr">
                        <a:buClrTx/>
                        <a:buSzTx/>
                        <a:buFontTx/>
                        <a:buNone/>
                      </a:pPr>
                      <a:r>
                        <a:rPr lang="en-US" sz="900" b="0">
                          <a:solidFill>
                            <a:srgbClr val="000000"/>
                          </a:solidFill>
                          <a:latin typeface="方正书宋_GBK" charset="0"/>
                          <a:cs typeface="方正书宋_GBK" charset="0"/>
                        </a:rPr>
                        <a:t>2016</a:t>
                      </a:r>
                      <a:endParaRPr lang="en-US" sz="900" b="0">
                        <a:solidFill>
                          <a:srgbClr val="000000"/>
                        </a:solidFill>
                        <a:latin typeface="方正书宋_GBK" charset="0"/>
                        <a:cs typeface="方正书宋_GBK"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sz="900" b="0">
                          <a:solidFill>
                            <a:srgbClr val="000000"/>
                          </a:solidFill>
                          <a:latin typeface="方正书宋_GBK" charset="0"/>
                          <a:cs typeface="方正书宋_GBK" charset="0"/>
                        </a:rPr>
                        <a:t>15.94</a:t>
                      </a:r>
                      <a:endParaRPr lang="en-US" sz="900" b="0">
                        <a:solidFill>
                          <a:srgbClr val="000000"/>
                        </a:solidFill>
                        <a:latin typeface="方正书宋_GBK" charset="0"/>
                        <a:cs typeface="方正书宋_GBK"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sz="900" b="0">
                          <a:solidFill>
                            <a:srgbClr val="000000"/>
                          </a:solidFill>
                          <a:latin typeface="方正书宋_GBK" charset="0"/>
                          <a:cs typeface="方正书宋_GBK" charset="0"/>
                        </a:rPr>
                        <a:t>41.21</a:t>
                      </a:r>
                      <a:endParaRPr lang="en-US" sz="900" b="0">
                        <a:solidFill>
                          <a:srgbClr val="000000"/>
                        </a:solidFill>
                        <a:latin typeface="方正书宋_GBK" charset="0"/>
                        <a:cs typeface="方正书宋_GBK"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sz="900" b="0">
                          <a:solidFill>
                            <a:srgbClr val="000000"/>
                          </a:solidFill>
                          <a:latin typeface="方正书宋_GBK" charset="0"/>
                          <a:cs typeface="方正书宋_GBK" charset="0"/>
                        </a:rPr>
                        <a:t>158.43</a:t>
                      </a:r>
                      <a:endParaRPr lang="en-US" sz="900" b="0">
                        <a:solidFill>
                          <a:srgbClr val="000000"/>
                        </a:solidFill>
                        <a:latin typeface="方正书宋_GBK" charset="0"/>
                        <a:cs typeface="方正书宋_GBK"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sz="900" b="0">
                          <a:solidFill>
                            <a:srgbClr val="000000"/>
                          </a:solidFill>
                          <a:latin typeface="方正书宋_GBK" charset="0"/>
                          <a:cs typeface="方正书宋_GBK" charset="0"/>
                        </a:rPr>
                        <a:t>541.76</a:t>
                      </a:r>
                      <a:endParaRPr lang="en-US" sz="900" b="0">
                        <a:solidFill>
                          <a:srgbClr val="000000"/>
                        </a:solidFill>
                        <a:latin typeface="方正书宋_GBK" charset="0"/>
                        <a:cs typeface="方正书宋_GBK"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74955">
                <a:tc>
                  <a:txBody>
                    <a:bodyPr/>
                    <a:p>
                      <a:pPr algn="ctr">
                        <a:buClrTx/>
                        <a:buSzTx/>
                        <a:buFontTx/>
                        <a:buNone/>
                      </a:pPr>
                      <a:r>
                        <a:rPr lang="en-US" sz="900" b="0">
                          <a:solidFill>
                            <a:srgbClr val="000000"/>
                          </a:solidFill>
                          <a:latin typeface="方正书宋_GBK" charset="0"/>
                          <a:cs typeface="方正书宋_GBK" charset="0"/>
                        </a:rPr>
                        <a:t>2017</a:t>
                      </a:r>
                      <a:endParaRPr lang="en-US" sz="900" b="0">
                        <a:solidFill>
                          <a:srgbClr val="000000"/>
                        </a:solidFill>
                        <a:latin typeface="方正书宋_GBK" charset="0"/>
                        <a:cs typeface="方正书宋_GBK"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sz="900" b="0">
                          <a:solidFill>
                            <a:srgbClr val="000000"/>
                          </a:solidFill>
                          <a:latin typeface="方正书宋_GBK" charset="0"/>
                          <a:cs typeface="方正书宋_GBK" charset="0"/>
                        </a:rPr>
                        <a:t>16.30</a:t>
                      </a:r>
                      <a:endParaRPr lang="en-US" sz="900" b="0">
                        <a:solidFill>
                          <a:srgbClr val="000000"/>
                        </a:solidFill>
                        <a:latin typeface="方正书宋_GBK" charset="0"/>
                        <a:cs typeface="方正书宋_GBK"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sz="900" b="0">
                          <a:solidFill>
                            <a:srgbClr val="000000"/>
                          </a:solidFill>
                          <a:latin typeface="方正书宋_GBK" charset="0"/>
                          <a:cs typeface="方正书宋_GBK" charset="0"/>
                        </a:rPr>
                        <a:t>36.21</a:t>
                      </a:r>
                      <a:endParaRPr lang="en-US" sz="900" b="0">
                        <a:solidFill>
                          <a:srgbClr val="000000"/>
                        </a:solidFill>
                        <a:latin typeface="方正书宋_GBK" charset="0"/>
                        <a:cs typeface="方正书宋_GBK"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sz="900" b="0">
                          <a:solidFill>
                            <a:srgbClr val="000000"/>
                          </a:solidFill>
                          <a:latin typeface="方正书宋_GBK" charset="0"/>
                          <a:cs typeface="方正书宋_GBK" charset="0"/>
                        </a:rPr>
                        <a:t>180.47</a:t>
                      </a:r>
                      <a:endParaRPr lang="en-US" sz="900" b="0">
                        <a:solidFill>
                          <a:srgbClr val="000000"/>
                        </a:solidFill>
                        <a:latin typeface="方正书宋_GBK" charset="0"/>
                        <a:cs typeface="方正书宋_GBK"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sz="900" b="0">
                          <a:solidFill>
                            <a:srgbClr val="000000"/>
                          </a:solidFill>
                          <a:latin typeface="方正书宋_GBK" charset="0"/>
                          <a:cs typeface="方正书宋_GBK" charset="0"/>
                        </a:rPr>
                        <a:t>412.88</a:t>
                      </a:r>
                      <a:endParaRPr lang="en-US" sz="900" b="0">
                        <a:solidFill>
                          <a:srgbClr val="000000"/>
                        </a:solidFill>
                        <a:latin typeface="方正书宋_GBK" charset="0"/>
                        <a:cs typeface="方正书宋_GBK" charset="0"/>
                      </a:endParaRPr>
                    </a:p>
                  </a:txBody>
                  <a:tcPr marL="68580" marR="6858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41" name="Rectangle 2"/>
          <p:cNvSpPr/>
          <p:nvPr>
            <p:ph type="title"/>
          </p:nvPr>
        </p:nvSpPr>
        <p:spPr/>
        <p:txBody>
          <a:bodyPr vert="horz" wrap="square" lIns="91440" tIns="45720" rIns="91440" bIns="45720" anchor="b"/>
          <a:p>
            <a:pPr eaLnBrk="1" hangingPunct="1"/>
            <a:r>
              <a:rPr lang="zh-CN" altLang="zh-CN" sz="4000"/>
              <a:t>第三节</a:t>
            </a:r>
            <a:r>
              <a:rPr lang="en-US" altLang="zh-CN" sz="4000"/>
              <a:t>  </a:t>
            </a:r>
            <a:r>
              <a:rPr lang="zh-CN" altLang="zh-CN" sz="4000"/>
              <a:t>债券市场统计</a:t>
            </a:r>
            <a:endParaRPr lang="zh-CN" altLang="zh-CN" sz="4000"/>
          </a:p>
        </p:txBody>
      </p:sp>
      <p:sp>
        <p:nvSpPr>
          <p:cNvPr id="61442" name="Rectangle 3"/>
          <p:cNvSpPr/>
          <p:nvPr>
            <p:ph idx="1"/>
          </p:nvPr>
        </p:nvSpPr>
        <p:spPr/>
        <p:txBody>
          <a:bodyPr vert="horz" wrap="square" lIns="91440" tIns="45720" rIns="91440" bIns="45720" anchor="t"/>
          <a:p>
            <a:pPr eaLnBrk="1" hangingPunct="1"/>
            <a:r>
              <a:rPr lang="zh-CN" altLang="zh-CN"/>
              <a:t>一、债券概述</a:t>
            </a:r>
            <a:endParaRPr lang="zh-CN" altLang="zh-CN"/>
          </a:p>
          <a:p>
            <a:pPr eaLnBrk="1" hangingPunct="1"/>
            <a:r>
              <a:rPr lang="zh-CN" altLang="zh-CN"/>
              <a:t>二、债券市场</a:t>
            </a:r>
            <a:endParaRPr lang="zh-CN" altLang="zh-CN"/>
          </a:p>
          <a:p>
            <a:pPr eaLnBrk="1" hangingPunct="1"/>
            <a:r>
              <a:rPr lang="zh-CN" altLang="zh-CN"/>
              <a:t>三、债券市场统计</a:t>
            </a:r>
            <a:endParaRPr lang="zh-CN" altLang="zh-CN"/>
          </a:p>
        </p:txBody>
      </p:sp>
      <p:sp>
        <p:nvSpPr>
          <p:cNvPr id="61443"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2465" name="Rectangle 2"/>
          <p:cNvSpPr/>
          <p:nvPr>
            <p:ph type="title"/>
          </p:nvPr>
        </p:nvSpPr>
        <p:spPr/>
        <p:txBody>
          <a:bodyPr vert="horz" wrap="square" lIns="91440" tIns="45720" rIns="91440" bIns="45720" anchor="b"/>
          <a:p>
            <a:r>
              <a:rPr lang="zh-CN" altLang="zh-CN"/>
              <a:t>一、债券概述</a:t>
            </a:r>
            <a:endParaRPr lang="zh-CN" altLang="zh-CN"/>
          </a:p>
        </p:txBody>
      </p:sp>
      <p:sp>
        <p:nvSpPr>
          <p:cNvPr id="62466" name="Rectangle 3"/>
          <p:cNvSpPr/>
          <p:nvPr>
            <p:ph idx="1"/>
          </p:nvPr>
        </p:nvSpPr>
        <p:spPr/>
        <p:txBody>
          <a:bodyPr vert="horz" wrap="square" lIns="91440" tIns="45720" rIns="91440" bIns="45720" anchor="t"/>
          <a:p>
            <a:r>
              <a:rPr lang="zh-CN" altLang="zh-CN"/>
              <a:t>（一）债券的定义</a:t>
            </a:r>
            <a:endParaRPr lang="en-US" altLang="zh-CN"/>
          </a:p>
          <a:p>
            <a:pPr lvl="1"/>
            <a:r>
              <a:rPr lang="en-US" altLang="zh-CN"/>
              <a:t> </a:t>
            </a:r>
            <a:r>
              <a:rPr lang="zh-CN" altLang="zh-CN"/>
              <a:t>债券</a:t>
            </a:r>
            <a:r>
              <a:rPr lang="en-US" altLang="zh-CN"/>
              <a:t>(Bonds)</a:t>
            </a:r>
            <a:r>
              <a:rPr lang="zh-CN" altLang="zh-CN"/>
              <a:t>是发行人为筹措资金，依照法定程序向投资者发行的，承诺在一定期限内还本付息的有价证券。它是当事人之间的一种债权债务凭证。</a:t>
            </a:r>
            <a:endParaRPr lang="zh-CN" altLang="zh-CN"/>
          </a:p>
        </p:txBody>
      </p:sp>
      <p:sp>
        <p:nvSpPr>
          <p:cNvPr id="62467"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3489" name="Rectangle 2"/>
          <p:cNvSpPr/>
          <p:nvPr>
            <p:ph type="title"/>
          </p:nvPr>
        </p:nvSpPr>
        <p:spPr/>
        <p:txBody>
          <a:bodyPr vert="horz" wrap="square" lIns="91440" tIns="45720" rIns="91440" bIns="45720" anchor="b"/>
          <a:p>
            <a:endParaRPr lang="zh-CN" altLang="zh-CN" sz="2900"/>
          </a:p>
        </p:txBody>
      </p:sp>
      <p:sp>
        <p:nvSpPr>
          <p:cNvPr id="63490" name="Rectangle 3"/>
          <p:cNvSpPr/>
          <p:nvPr>
            <p:ph idx="1"/>
          </p:nvPr>
        </p:nvSpPr>
        <p:spPr/>
        <p:txBody>
          <a:bodyPr vert="horz" wrap="square" lIns="91440" tIns="45720" rIns="91440" bIns="45720" anchor="t"/>
          <a:p>
            <a:r>
              <a:rPr lang="zh-CN" altLang="zh-CN"/>
              <a:t>（二）债券的种类统计</a:t>
            </a:r>
            <a:endParaRPr lang="zh-CN" altLang="zh-CN"/>
          </a:p>
          <a:p>
            <a:pPr lvl="1"/>
            <a:r>
              <a:rPr lang="en-US" altLang="zh-CN"/>
              <a:t>1.</a:t>
            </a:r>
            <a:r>
              <a:rPr lang="zh-CN" altLang="zh-CN"/>
              <a:t>按发行主体分类</a:t>
            </a:r>
            <a:endParaRPr lang="zh-CN" altLang="zh-CN"/>
          </a:p>
          <a:p>
            <a:pPr lvl="2"/>
            <a:r>
              <a:rPr lang="zh-CN" altLang="zh-CN" sz="1700"/>
              <a:t>（</a:t>
            </a:r>
            <a:r>
              <a:rPr lang="en-US" altLang="zh-CN" sz="1700"/>
              <a:t>1</a:t>
            </a:r>
            <a:r>
              <a:rPr lang="zh-CN" altLang="zh-CN" sz="1700"/>
              <a:t>）政府债券</a:t>
            </a:r>
            <a:r>
              <a:rPr lang="en-US" altLang="zh-CN" sz="1700"/>
              <a:t>(T-Bonds)</a:t>
            </a:r>
            <a:endParaRPr lang="en-US" altLang="zh-CN" sz="1700"/>
          </a:p>
          <a:p>
            <a:pPr lvl="2"/>
            <a:r>
              <a:rPr lang="zh-CN" altLang="zh-CN" sz="1700"/>
              <a:t>（</a:t>
            </a:r>
            <a:r>
              <a:rPr lang="en-US" altLang="zh-CN" sz="1700"/>
              <a:t>2</a:t>
            </a:r>
            <a:r>
              <a:rPr lang="zh-CN" altLang="zh-CN" sz="1700"/>
              <a:t>）金融债券</a:t>
            </a:r>
            <a:r>
              <a:rPr lang="en-US" altLang="zh-CN" sz="1700"/>
              <a:t>(Financial Bonds)</a:t>
            </a:r>
            <a:endParaRPr lang="en-US" altLang="zh-CN" sz="1700"/>
          </a:p>
          <a:p>
            <a:pPr lvl="2"/>
            <a:r>
              <a:rPr lang="zh-CN" altLang="zh-CN" sz="1700"/>
              <a:t>（</a:t>
            </a:r>
            <a:r>
              <a:rPr lang="en-US" altLang="zh-CN" sz="1700"/>
              <a:t>3</a:t>
            </a:r>
            <a:r>
              <a:rPr lang="zh-CN" altLang="zh-CN" sz="1700"/>
              <a:t>）公司债券（企业债券）</a:t>
            </a:r>
            <a:r>
              <a:rPr lang="en-US" altLang="zh-CN" sz="1700"/>
              <a:t>(Enterprise Bonds)</a:t>
            </a:r>
            <a:endParaRPr lang="en-US" altLang="zh-CN" sz="1700"/>
          </a:p>
          <a:p>
            <a:pPr lvl="1"/>
            <a:r>
              <a:rPr lang="en-US" altLang="zh-CN" sz="2000"/>
              <a:t>2.</a:t>
            </a:r>
            <a:r>
              <a:rPr lang="zh-CN" altLang="zh-CN" sz="2000"/>
              <a:t>按记息方式分类</a:t>
            </a:r>
            <a:endParaRPr lang="zh-CN" altLang="zh-CN" sz="2000"/>
          </a:p>
          <a:p>
            <a:pPr lvl="2"/>
            <a:r>
              <a:rPr lang="zh-CN" altLang="zh-CN" sz="1700"/>
              <a:t>（</a:t>
            </a:r>
            <a:r>
              <a:rPr lang="en-US" altLang="zh-CN" sz="1700"/>
              <a:t>1</a:t>
            </a:r>
            <a:r>
              <a:rPr lang="zh-CN" altLang="zh-CN" sz="1700"/>
              <a:t>）单利债券</a:t>
            </a:r>
            <a:endParaRPr lang="zh-CN" altLang="zh-CN" sz="1700"/>
          </a:p>
          <a:p>
            <a:pPr lvl="2"/>
            <a:r>
              <a:rPr lang="zh-CN" altLang="zh-CN" sz="1700"/>
              <a:t>（</a:t>
            </a:r>
            <a:r>
              <a:rPr lang="en-US" altLang="zh-CN" sz="1700"/>
              <a:t>2</a:t>
            </a:r>
            <a:r>
              <a:rPr lang="zh-CN" altLang="zh-CN" sz="1700"/>
              <a:t>）复利债券</a:t>
            </a:r>
            <a:endParaRPr lang="en-US" altLang="zh-CN" sz="1700"/>
          </a:p>
          <a:p>
            <a:pPr lvl="2"/>
            <a:r>
              <a:rPr lang="zh-CN" altLang="zh-CN" sz="1700"/>
              <a:t>（</a:t>
            </a:r>
            <a:r>
              <a:rPr lang="en-US" altLang="zh-CN" sz="1700"/>
              <a:t>3</a:t>
            </a:r>
            <a:r>
              <a:rPr lang="zh-CN" altLang="zh-CN" sz="1700"/>
              <a:t>）贴现债券</a:t>
            </a:r>
            <a:endParaRPr lang="zh-CN" altLang="zh-CN" sz="1700"/>
          </a:p>
          <a:p>
            <a:endParaRPr lang="zh-CN" altLang="zh-CN" sz="2400"/>
          </a:p>
          <a:p>
            <a:endParaRPr lang="zh-CN" altLang="zh-CN" sz="2400"/>
          </a:p>
        </p:txBody>
      </p:sp>
      <p:sp>
        <p:nvSpPr>
          <p:cNvPr id="63491"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3" name="Rectangle 2"/>
          <p:cNvSpPr/>
          <p:nvPr>
            <p:ph type="title"/>
          </p:nvPr>
        </p:nvSpPr>
        <p:spPr/>
        <p:txBody>
          <a:bodyPr vert="horz" wrap="square" lIns="91440" tIns="45720" rIns="91440" bIns="45720" anchor="b"/>
          <a:p>
            <a:r>
              <a:rPr lang="zh-CN" altLang="zh-CN"/>
              <a:t>一、证券定义</a:t>
            </a:r>
            <a:endParaRPr lang="zh-CN" altLang="zh-CN"/>
          </a:p>
        </p:txBody>
      </p:sp>
      <p:sp>
        <p:nvSpPr>
          <p:cNvPr id="18434" name="Rectangle 3"/>
          <p:cNvSpPr/>
          <p:nvPr>
            <p:ph idx="1"/>
          </p:nvPr>
        </p:nvSpPr>
        <p:spPr/>
        <p:txBody>
          <a:bodyPr vert="horz" wrap="square" lIns="91440" tIns="45720" rIns="91440" bIns="45720" anchor="t"/>
          <a:p>
            <a:r>
              <a:rPr lang="zh-CN" altLang="zh-CN"/>
              <a:t>（一）证券定义</a:t>
            </a:r>
            <a:endParaRPr lang="zh-CN" altLang="zh-CN"/>
          </a:p>
          <a:p>
            <a:r>
              <a:rPr lang="zh-CN" altLang="zh-CN"/>
              <a:t>（二）证券分类</a:t>
            </a:r>
            <a:endParaRPr lang="zh-CN" altLang="zh-CN"/>
          </a:p>
          <a:p>
            <a:r>
              <a:rPr lang="zh-CN" altLang="zh-CN"/>
              <a:t>（三）证券票面要素</a:t>
            </a:r>
            <a:endParaRPr lang="zh-CN" altLang="zh-CN"/>
          </a:p>
        </p:txBody>
      </p:sp>
      <p:sp>
        <p:nvSpPr>
          <p:cNvPr id="18435"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4513" name="Rectangle 2"/>
          <p:cNvSpPr/>
          <p:nvPr>
            <p:ph type="title"/>
          </p:nvPr>
        </p:nvSpPr>
        <p:spPr/>
        <p:txBody>
          <a:bodyPr vert="horz" wrap="square" lIns="91440" tIns="45720" rIns="91440" bIns="45720" anchor="b"/>
          <a:p>
            <a:r>
              <a:rPr lang="zh-CN" altLang="zh-CN" sz="2900"/>
              <a:t>（二）债券的种类统计</a:t>
            </a:r>
            <a:endParaRPr lang="zh-CN" altLang="zh-CN" sz="2900"/>
          </a:p>
        </p:txBody>
      </p:sp>
      <p:sp>
        <p:nvSpPr>
          <p:cNvPr id="64514" name="Rectangle 3"/>
          <p:cNvSpPr/>
          <p:nvPr>
            <p:ph idx="1"/>
          </p:nvPr>
        </p:nvSpPr>
        <p:spPr/>
        <p:txBody>
          <a:bodyPr vert="horz" wrap="square" lIns="91440" tIns="45720" rIns="91440" bIns="45720" anchor="t"/>
          <a:p>
            <a:pPr lvl="1"/>
            <a:r>
              <a:rPr lang="en-US" altLang="zh-CN" sz="1800"/>
              <a:t>3.</a:t>
            </a:r>
            <a:r>
              <a:rPr lang="zh-CN" altLang="zh-CN" sz="1800"/>
              <a:t>按利率是否固定分类</a:t>
            </a:r>
            <a:endParaRPr lang="zh-CN" altLang="zh-CN" sz="1800"/>
          </a:p>
          <a:p>
            <a:pPr lvl="2"/>
            <a:r>
              <a:rPr lang="zh-CN" altLang="zh-CN" sz="1400" b="1"/>
              <a:t>（</a:t>
            </a:r>
            <a:r>
              <a:rPr lang="en-US" altLang="zh-CN" sz="1400"/>
              <a:t>1</a:t>
            </a:r>
            <a:r>
              <a:rPr lang="zh-CN" altLang="zh-CN" sz="1400"/>
              <a:t>）固定利率债券</a:t>
            </a:r>
            <a:endParaRPr lang="en-US" altLang="zh-CN" sz="1400"/>
          </a:p>
          <a:p>
            <a:pPr lvl="2"/>
            <a:r>
              <a:rPr lang="zh-CN" altLang="zh-CN" sz="1400"/>
              <a:t>（</a:t>
            </a:r>
            <a:r>
              <a:rPr lang="en-US" altLang="zh-CN" sz="1400"/>
              <a:t>2</a:t>
            </a:r>
            <a:r>
              <a:rPr lang="zh-CN" altLang="zh-CN" sz="1400"/>
              <a:t>）浮动利率债券</a:t>
            </a:r>
            <a:endParaRPr lang="zh-CN" altLang="zh-CN" sz="1400"/>
          </a:p>
          <a:p>
            <a:pPr lvl="1"/>
            <a:r>
              <a:rPr lang="en-US" altLang="zh-CN" sz="1800"/>
              <a:t>4.</a:t>
            </a:r>
            <a:r>
              <a:rPr lang="zh-CN" altLang="zh-CN" sz="1800"/>
              <a:t>按债券的形态分类</a:t>
            </a:r>
            <a:endParaRPr lang="zh-CN" altLang="zh-CN" sz="1800"/>
          </a:p>
          <a:p>
            <a:pPr lvl="2"/>
            <a:r>
              <a:rPr lang="zh-CN" altLang="zh-CN" sz="1400" b="1"/>
              <a:t>（</a:t>
            </a:r>
            <a:r>
              <a:rPr lang="en-US" altLang="zh-CN" sz="1400"/>
              <a:t>1</a:t>
            </a:r>
            <a:r>
              <a:rPr lang="zh-CN" altLang="zh-CN" sz="1400"/>
              <a:t>）实物债券</a:t>
            </a:r>
            <a:endParaRPr lang="en-US" altLang="zh-CN" sz="1400"/>
          </a:p>
          <a:p>
            <a:pPr lvl="2"/>
            <a:r>
              <a:rPr lang="en-US" altLang="zh-CN" sz="1400"/>
              <a:t> </a:t>
            </a:r>
            <a:r>
              <a:rPr lang="zh-CN" altLang="zh-CN" sz="1400"/>
              <a:t>（</a:t>
            </a:r>
            <a:r>
              <a:rPr lang="en-US" altLang="zh-CN" sz="1400"/>
              <a:t>2</a:t>
            </a:r>
            <a:r>
              <a:rPr lang="zh-CN" altLang="zh-CN" sz="1400"/>
              <a:t>）凭证式债券</a:t>
            </a:r>
            <a:endParaRPr lang="en-US" altLang="zh-CN" sz="1400"/>
          </a:p>
          <a:p>
            <a:pPr lvl="2"/>
            <a:r>
              <a:rPr lang="zh-CN" altLang="zh-CN" sz="1400"/>
              <a:t>（</a:t>
            </a:r>
            <a:r>
              <a:rPr lang="en-US" altLang="zh-CN" sz="1400"/>
              <a:t>3</a:t>
            </a:r>
            <a:r>
              <a:rPr lang="zh-CN" altLang="zh-CN" sz="1400"/>
              <a:t>）记帐式债券</a:t>
            </a:r>
            <a:endParaRPr lang="en-US" altLang="zh-CN" sz="1400"/>
          </a:p>
          <a:p>
            <a:pPr lvl="1"/>
            <a:r>
              <a:rPr lang="en-US" altLang="zh-CN" sz="1800"/>
              <a:t>5.</a:t>
            </a:r>
            <a:r>
              <a:rPr lang="zh-CN" altLang="zh-CN" sz="1800"/>
              <a:t>按债券的偿还期限分类</a:t>
            </a:r>
            <a:endParaRPr lang="en-US" altLang="zh-CN" sz="1800"/>
          </a:p>
          <a:p>
            <a:pPr lvl="2"/>
            <a:r>
              <a:rPr lang="en-US" altLang="zh-CN" sz="1400"/>
              <a:t> </a:t>
            </a:r>
            <a:r>
              <a:rPr lang="zh-CN" altLang="zh-CN" sz="1400"/>
              <a:t>根据偿还期限不同，债券可以分为短期债券、中期债券和长期债券。债券期限在不同国家有不同的划分标准，在我国，还本期限在</a:t>
            </a:r>
            <a:r>
              <a:rPr lang="en-US" altLang="zh-CN" sz="1400"/>
              <a:t>1</a:t>
            </a:r>
            <a:r>
              <a:rPr lang="zh-CN" altLang="zh-CN" sz="1400"/>
              <a:t>年和</a:t>
            </a:r>
            <a:r>
              <a:rPr lang="en-US" altLang="zh-CN" sz="1400"/>
              <a:t>1</a:t>
            </a:r>
            <a:r>
              <a:rPr lang="zh-CN" altLang="zh-CN" sz="1400"/>
              <a:t>年以内的债券为短期债券；还本期限为</a:t>
            </a:r>
            <a:r>
              <a:rPr lang="en-US" altLang="zh-CN" sz="1400"/>
              <a:t>1</a:t>
            </a:r>
            <a:r>
              <a:rPr lang="zh-CN" altLang="zh-CN" sz="1400"/>
              <a:t>年以上</a:t>
            </a:r>
            <a:r>
              <a:rPr lang="en-US" altLang="zh-CN" sz="1400"/>
              <a:t>5</a:t>
            </a:r>
            <a:r>
              <a:rPr lang="zh-CN" altLang="zh-CN" sz="1400"/>
              <a:t>年以下的债券叫做中期债券；还本期限超过</a:t>
            </a:r>
            <a:r>
              <a:rPr lang="en-US" altLang="zh-CN" sz="1400"/>
              <a:t>5</a:t>
            </a:r>
            <a:r>
              <a:rPr lang="zh-CN" altLang="zh-CN" sz="1400"/>
              <a:t>年的为长期债券</a:t>
            </a:r>
            <a:endParaRPr lang="zh-CN" altLang="zh-CN" sz="1400"/>
          </a:p>
          <a:p>
            <a:endParaRPr lang="zh-CN" altLang="zh-CN" sz="2400"/>
          </a:p>
          <a:p>
            <a:pPr>
              <a:buNone/>
            </a:pPr>
            <a:r>
              <a:rPr lang="en-US" altLang="zh-CN" sz="2400"/>
              <a:t>   </a:t>
            </a:r>
            <a:endParaRPr lang="zh-CN" altLang="zh-CN" sz="2400"/>
          </a:p>
        </p:txBody>
      </p:sp>
      <p:sp>
        <p:nvSpPr>
          <p:cNvPr id="64515"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5537" name="Rectangle 2"/>
          <p:cNvSpPr/>
          <p:nvPr>
            <p:ph type="title"/>
          </p:nvPr>
        </p:nvSpPr>
        <p:spPr/>
        <p:txBody>
          <a:bodyPr vert="horz" wrap="square" lIns="91440" tIns="45720" rIns="91440" bIns="45720" anchor="b"/>
          <a:p>
            <a:r>
              <a:rPr lang="zh-CN" altLang="zh-CN"/>
              <a:t>二、债券市场</a:t>
            </a:r>
            <a:endParaRPr lang="zh-CN" altLang="zh-CN"/>
          </a:p>
        </p:txBody>
      </p:sp>
      <p:sp>
        <p:nvSpPr>
          <p:cNvPr id="65538" name="Rectangle 3"/>
          <p:cNvSpPr/>
          <p:nvPr>
            <p:ph idx="1"/>
          </p:nvPr>
        </p:nvSpPr>
        <p:spPr/>
        <p:txBody>
          <a:bodyPr vert="horz" wrap="square" lIns="91440" tIns="45720" rIns="91440" bIns="45720" anchor="t"/>
          <a:p>
            <a:r>
              <a:rPr lang="zh-CN" altLang="zh-CN"/>
              <a:t>（一）债券的发行方式</a:t>
            </a:r>
            <a:endParaRPr lang="en-US" altLang="zh-CN"/>
          </a:p>
          <a:p>
            <a:pPr lvl="1"/>
            <a:r>
              <a:rPr lang="en-US" altLang="zh-CN" sz="2800"/>
              <a:t>1</a:t>
            </a:r>
            <a:r>
              <a:rPr lang="zh-CN" altLang="zh-CN" sz="2800"/>
              <a:t>．公募发行和私募发行</a:t>
            </a:r>
            <a:endParaRPr lang="zh-CN" altLang="zh-CN" sz="2800"/>
          </a:p>
          <a:p>
            <a:pPr lvl="1"/>
            <a:r>
              <a:rPr lang="en-US" altLang="zh-CN" sz="2800"/>
              <a:t>2</a:t>
            </a:r>
            <a:r>
              <a:rPr lang="zh-CN" altLang="zh-CN" sz="2800"/>
              <a:t>．直接发行和间接发行</a:t>
            </a:r>
            <a:endParaRPr lang="zh-CN" altLang="zh-CN" sz="2800"/>
          </a:p>
          <a:p>
            <a:r>
              <a:rPr lang="zh-CN" altLang="zh-CN"/>
              <a:t>（二）债券的评级</a:t>
            </a:r>
            <a:endParaRPr lang="zh-CN" altLang="zh-CN"/>
          </a:p>
          <a:p>
            <a:r>
              <a:rPr lang="zh-CN" altLang="zh-CN"/>
              <a:t>（三）债券的流通市场</a:t>
            </a:r>
            <a:endParaRPr lang="zh-CN" altLang="zh-CN"/>
          </a:p>
        </p:txBody>
      </p:sp>
      <p:sp>
        <p:nvSpPr>
          <p:cNvPr id="65539"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6561" name="Rectangle 2"/>
          <p:cNvSpPr/>
          <p:nvPr>
            <p:ph type="title"/>
          </p:nvPr>
        </p:nvSpPr>
        <p:spPr/>
        <p:txBody>
          <a:bodyPr vert="horz" wrap="square" lIns="91440" tIns="45720" rIns="91440" bIns="45720" anchor="b"/>
          <a:p>
            <a:endParaRPr lang="zh-CN" altLang="zh-CN" sz="2900"/>
          </a:p>
        </p:txBody>
      </p:sp>
      <p:sp>
        <p:nvSpPr>
          <p:cNvPr id="66562" name="Rectangle 3"/>
          <p:cNvSpPr/>
          <p:nvPr>
            <p:ph idx="1"/>
          </p:nvPr>
        </p:nvSpPr>
        <p:spPr/>
        <p:txBody>
          <a:bodyPr vert="horz" wrap="square" lIns="91440" tIns="45720" rIns="91440" bIns="45720" anchor="t"/>
          <a:p>
            <a:r>
              <a:rPr lang="zh-CN" altLang="zh-CN"/>
              <a:t>（二）债券的评级</a:t>
            </a:r>
            <a:endParaRPr lang="en-US" altLang="zh-CN"/>
          </a:p>
          <a:p>
            <a:pPr lvl="1"/>
            <a:r>
              <a:rPr lang="zh-CN" altLang="zh-CN"/>
              <a:t>目前投资者公认的最具权威性的信用评级体系有穆迪（</a:t>
            </a:r>
            <a:r>
              <a:rPr lang="en-US" altLang="zh-CN"/>
              <a:t>Moody’s</a:t>
            </a:r>
            <a:r>
              <a:rPr lang="zh-CN" altLang="zh-CN"/>
              <a:t>）信用等级和标准普尔</a:t>
            </a:r>
            <a:r>
              <a:rPr lang="en-US" altLang="zh-CN"/>
              <a:t>(Standard &amp; Pool’s)</a:t>
            </a:r>
            <a:r>
              <a:rPr lang="zh-CN" altLang="zh-CN"/>
              <a:t>信用等级。表</a:t>
            </a:r>
            <a:r>
              <a:rPr lang="en-US" altLang="zh-CN"/>
              <a:t>7-14</a:t>
            </a:r>
            <a:r>
              <a:rPr lang="zh-CN" altLang="zh-CN"/>
              <a:t>和</a:t>
            </a:r>
            <a:r>
              <a:rPr lang="en-US" altLang="zh-CN"/>
              <a:t>7-15</a:t>
            </a:r>
            <a:r>
              <a:rPr lang="zh-CN" altLang="zh-CN"/>
              <a:t>分别为穆迪公司的评级体系和我国的证券信用评级体系。</a:t>
            </a:r>
            <a:endParaRPr lang="zh-CN" altLang="zh-CN"/>
          </a:p>
        </p:txBody>
      </p:sp>
      <p:sp>
        <p:nvSpPr>
          <p:cNvPr id="66563"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67585" name="内容占位符 67584"/>
          <p:cNvGraphicFramePr/>
          <p:nvPr>
            <p:ph idx="1"/>
          </p:nvPr>
        </p:nvGraphicFramePr>
        <p:xfrm>
          <a:off x="1258888" y="1700213"/>
          <a:ext cx="7416800" cy="4362450"/>
        </p:xfrm>
        <a:graphic>
          <a:graphicData uri="http://schemas.openxmlformats.org/drawingml/2006/table">
            <a:tbl>
              <a:tblPr/>
              <a:tblGrid>
                <a:gridCol w="1033463"/>
                <a:gridCol w="1222375"/>
                <a:gridCol w="5160962"/>
              </a:tblGrid>
              <a:tr h="5492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b="1">
                          <a:solidFill>
                            <a:srgbClr val="000000"/>
                          </a:solidFill>
                          <a:latin typeface="Times New Roman" panose="02020603050405020304" pitchFamily="18" charset="0"/>
                          <a:cs typeface="Times New Roman" panose="02020603050405020304" pitchFamily="18" charset="0"/>
                        </a:rPr>
                        <a:t>等级符号</a:t>
                      </a:r>
                      <a:endParaRPr lang="zh-CN" altLang="zh-CN">
                        <a:latin typeface="Times New Roman" panose="02020603050405020304" pitchFamily="18" charset="0"/>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b="1">
                          <a:solidFill>
                            <a:srgbClr val="000000"/>
                          </a:solidFill>
                          <a:latin typeface="Times New Roman" panose="02020603050405020304" pitchFamily="18" charset="0"/>
                          <a:cs typeface="Times New Roman" panose="02020603050405020304" pitchFamily="18" charset="0"/>
                        </a:rPr>
                        <a:t>符号含义</a:t>
                      </a:r>
                      <a:endParaRPr lang="zh-CN" altLang="zh-CN">
                        <a:latin typeface="Times New Roman" panose="02020603050405020304" pitchFamily="18" charset="0"/>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b="1">
                          <a:solidFill>
                            <a:srgbClr val="000000"/>
                          </a:solidFill>
                          <a:latin typeface="Times New Roman" panose="02020603050405020304" pitchFamily="18" charset="0"/>
                          <a:cs typeface="Times New Roman" panose="02020603050405020304" pitchFamily="18" charset="0"/>
                        </a:rPr>
                        <a:t>说明</a:t>
                      </a:r>
                      <a:endParaRPr lang="zh-CN" altLang="zh-CN">
                        <a:latin typeface="Times New Roman" panose="02020603050405020304" pitchFamily="18" charset="0"/>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23850">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a:solidFill>
                            <a:srgbClr val="000000"/>
                          </a:solidFill>
                          <a:latin typeface="宋体" panose="02010600030101010101" pitchFamily="2" charset="-122"/>
                          <a:cs typeface="Times New Roman" panose="02020603050405020304" pitchFamily="18" charset="0"/>
                        </a:rPr>
                        <a:t>Aaa</a:t>
                      </a:r>
                      <a:endParaRPr lang="zh-CN" altLang="zh-CN">
                        <a:latin typeface="Times New Roman" panose="02020603050405020304" pitchFamily="18" charset="0"/>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a:solidFill>
                            <a:srgbClr val="000000"/>
                          </a:solidFill>
                          <a:latin typeface="Times New Roman" panose="02020603050405020304" pitchFamily="18" charset="0"/>
                          <a:cs typeface="Times New Roman" panose="02020603050405020304" pitchFamily="18" charset="0"/>
                        </a:rPr>
                        <a:t>最高级</a:t>
                      </a:r>
                      <a:endParaRPr lang="zh-CN" altLang="zh-CN">
                        <a:latin typeface="Times New Roman" panose="02020603050405020304" pitchFamily="18" charset="0"/>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a:solidFill>
                            <a:srgbClr val="000000"/>
                          </a:solidFill>
                          <a:latin typeface="Times New Roman" panose="02020603050405020304" pitchFamily="18" charset="0"/>
                          <a:cs typeface="Times New Roman" panose="02020603050405020304" pitchFamily="18" charset="0"/>
                        </a:rPr>
                        <a:t>安全性最大，本息有最大保障，基本无风险</a:t>
                      </a:r>
                      <a:endParaRPr lang="zh-CN" altLang="zh-CN">
                        <a:latin typeface="Times New Roman" panose="02020603050405020304" pitchFamily="18" charset="0"/>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23850">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a:solidFill>
                            <a:srgbClr val="000000"/>
                          </a:solidFill>
                          <a:latin typeface="宋体" panose="02010600030101010101" pitchFamily="2" charset="-122"/>
                          <a:cs typeface="Times New Roman" panose="02020603050405020304" pitchFamily="18" charset="0"/>
                        </a:rPr>
                        <a:t>Aa</a:t>
                      </a:r>
                      <a:endParaRPr lang="zh-CN" altLang="zh-CN">
                        <a:latin typeface="Times New Roman" panose="02020603050405020304" pitchFamily="18" charset="0"/>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a:solidFill>
                            <a:srgbClr val="000000"/>
                          </a:solidFill>
                          <a:latin typeface="Times New Roman" panose="02020603050405020304" pitchFamily="18" charset="0"/>
                          <a:cs typeface="Times New Roman" panose="02020603050405020304" pitchFamily="18" charset="0"/>
                        </a:rPr>
                        <a:t>高级</a:t>
                      </a:r>
                      <a:endParaRPr lang="zh-CN" altLang="zh-CN">
                        <a:latin typeface="Times New Roman" panose="02020603050405020304" pitchFamily="18" charset="0"/>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a:solidFill>
                            <a:srgbClr val="000000"/>
                          </a:solidFill>
                          <a:latin typeface="Times New Roman" panose="02020603050405020304" pitchFamily="18" charset="0"/>
                          <a:cs typeface="Times New Roman" panose="02020603050405020304" pitchFamily="18" charset="0"/>
                        </a:rPr>
                        <a:t>安全性高，有充分支付本息的能力</a:t>
                      </a:r>
                      <a:endParaRPr lang="zh-CN" altLang="zh-CN">
                        <a:latin typeface="Times New Roman" panose="02020603050405020304" pitchFamily="18" charset="0"/>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547688">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a:solidFill>
                            <a:srgbClr val="000000"/>
                          </a:solidFill>
                          <a:latin typeface="宋体" panose="02010600030101010101" pitchFamily="2" charset="-122"/>
                          <a:cs typeface="Times New Roman" panose="02020603050405020304" pitchFamily="18" charset="0"/>
                        </a:rPr>
                        <a:t>A</a:t>
                      </a:r>
                      <a:endParaRPr lang="zh-CN" altLang="zh-CN">
                        <a:latin typeface="Times New Roman" panose="02020603050405020304" pitchFamily="18" charset="0"/>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a:solidFill>
                            <a:srgbClr val="000000"/>
                          </a:solidFill>
                          <a:latin typeface="Times New Roman" panose="02020603050405020304" pitchFamily="18" charset="0"/>
                          <a:cs typeface="Times New Roman" panose="02020603050405020304" pitchFamily="18" charset="0"/>
                        </a:rPr>
                        <a:t>中高级</a:t>
                      </a:r>
                      <a:endParaRPr lang="zh-CN" altLang="zh-CN">
                        <a:latin typeface="Times New Roman" panose="02020603050405020304" pitchFamily="18" charset="0"/>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a:solidFill>
                            <a:srgbClr val="000000"/>
                          </a:solidFill>
                          <a:latin typeface="Times New Roman" panose="02020603050405020304" pitchFamily="18" charset="0"/>
                          <a:cs typeface="Times New Roman" panose="02020603050405020304" pitchFamily="18" charset="0"/>
                        </a:rPr>
                        <a:t>安全性良好，还本付息基本没问题，但保障性不如上述两种</a:t>
                      </a:r>
                      <a:endParaRPr lang="zh-CN" altLang="zh-CN">
                        <a:latin typeface="Times New Roman" panose="02020603050405020304" pitchFamily="18" charset="0"/>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5492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a:solidFill>
                            <a:srgbClr val="000000"/>
                          </a:solidFill>
                          <a:latin typeface="宋体" panose="02010600030101010101" pitchFamily="2" charset="-122"/>
                          <a:cs typeface="Times New Roman" panose="02020603050405020304" pitchFamily="18" charset="0"/>
                        </a:rPr>
                        <a:t>Baa</a:t>
                      </a:r>
                      <a:endParaRPr lang="zh-CN" altLang="zh-CN">
                        <a:latin typeface="Times New Roman" panose="02020603050405020304" pitchFamily="18" charset="0"/>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a:solidFill>
                            <a:srgbClr val="000000"/>
                          </a:solidFill>
                          <a:latin typeface="Times New Roman" panose="02020603050405020304" pitchFamily="18" charset="0"/>
                          <a:cs typeface="Times New Roman" panose="02020603050405020304" pitchFamily="18" charset="0"/>
                        </a:rPr>
                        <a:t>中级</a:t>
                      </a:r>
                      <a:endParaRPr lang="zh-CN" altLang="zh-CN">
                        <a:latin typeface="Times New Roman" panose="02020603050405020304" pitchFamily="18" charset="0"/>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a:solidFill>
                            <a:srgbClr val="000000"/>
                          </a:solidFill>
                          <a:latin typeface="Times New Roman" panose="02020603050405020304" pitchFamily="18" charset="0"/>
                          <a:cs typeface="Times New Roman" panose="02020603050405020304" pitchFamily="18" charset="0"/>
                        </a:rPr>
                        <a:t>安全性中等，目前还本付息没问题，但不排除将来的风险</a:t>
                      </a:r>
                      <a:endParaRPr lang="zh-CN" altLang="zh-CN">
                        <a:latin typeface="Times New Roman" panose="02020603050405020304" pitchFamily="18" charset="0"/>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23850">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a:solidFill>
                            <a:srgbClr val="000000"/>
                          </a:solidFill>
                          <a:latin typeface="宋体" panose="02010600030101010101" pitchFamily="2" charset="-122"/>
                          <a:cs typeface="Times New Roman" panose="02020603050405020304" pitchFamily="18" charset="0"/>
                        </a:rPr>
                        <a:t>Ba</a:t>
                      </a:r>
                      <a:endParaRPr lang="zh-CN" altLang="zh-CN">
                        <a:latin typeface="Times New Roman" panose="02020603050405020304" pitchFamily="18" charset="0"/>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a:solidFill>
                            <a:srgbClr val="000000"/>
                          </a:solidFill>
                          <a:latin typeface="Times New Roman" panose="02020603050405020304" pitchFamily="18" charset="0"/>
                          <a:cs typeface="Times New Roman" panose="02020603050405020304" pitchFamily="18" charset="0"/>
                        </a:rPr>
                        <a:t>中低级</a:t>
                      </a:r>
                      <a:endParaRPr lang="zh-CN" altLang="zh-CN">
                        <a:latin typeface="Times New Roman" panose="02020603050405020304" pitchFamily="18" charset="0"/>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a:solidFill>
                            <a:srgbClr val="000000"/>
                          </a:solidFill>
                          <a:latin typeface="Times New Roman" panose="02020603050405020304" pitchFamily="18" charset="0"/>
                          <a:cs typeface="Times New Roman" panose="02020603050405020304" pitchFamily="18" charset="0"/>
                        </a:rPr>
                        <a:t>有一定的投机性，将来情况很难预料</a:t>
                      </a:r>
                      <a:endParaRPr lang="zh-CN" altLang="zh-CN">
                        <a:latin typeface="Times New Roman" panose="02020603050405020304" pitchFamily="18" charset="0"/>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23850">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a:solidFill>
                            <a:srgbClr val="000000"/>
                          </a:solidFill>
                          <a:latin typeface="宋体" panose="02010600030101010101" pitchFamily="2" charset="-122"/>
                          <a:cs typeface="Times New Roman" panose="02020603050405020304" pitchFamily="18" charset="0"/>
                        </a:rPr>
                        <a:t>B</a:t>
                      </a:r>
                      <a:endParaRPr lang="zh-CN" altLang="zh-CN">
                        <a:latin typeface="Times New Roman" panose="02020603050405020304" pitchFamily="18" charset="0"/>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a:solidFill>
                            <a:srgbClr val="000000"/>
                          </a:solidFill>
                          <a:latin typeface="Times New Roman" panose="02020603050405020304" pitchFamily="18" charset="0"/>
                          <a:cs typeface="Times New Roman" panose="02020603050405020304" pitchFamily="18" charset="0"/>
                        </a:rPr>
                        <a:t>半投机性</a:t>
                      </a:r>
                      <a:endParaRPr lang="zh-CN" altLang="zh-CN">
                        <a:latin typeface="Times New Roman" panose="02020603050405020304" pitchFamily="18" charset="0"/>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a:solidFill>
                            <a:srgbClr val="000000"/>
                          </a:solidFill>
                          <a:latin typeface="Times New Roman" panose="02020603050405020304" pitchFamily="18" charset="0"/>
                          <a:cs typeface="Times New Roman" panose="02020603050405020304" pitchFamily="18" charset="0"/>
                        </a:rPr>
                        <a:t>缺乏理想投资品质，履约程序不可靠</a:t>
                      </a:r>
                      <a:endParaRPr lang="zh-CN" altLang="zh-CN">
                        <a:latin typeface="Times New Roman" panose="02020603050405020304" pitchFamily="18" charset="0"/>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23850">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a:solidFill>
                            <a:srgbClr val="000000"/>
                          </a:solidFill>
                          <a:latin typeface="宋体" panose="02010600030101010101" pitchFamily="2" charset="-122"/>
                          <a:cs typeface="Times New Roman" panose="02020603050405020304" pitchFamily="18" charset="0"/>
                        </a:rPr>
                        <a:t>Caa</a:t>
                      </a:r>
                      <a:endParaRPr lang="zh-CN" altLang="zh-CN">
                        <a:latin typeface="Times New Roman" panose="02020603050405020304" pitchFamily="18" charset="0"/>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a:solidFill>
                            <a:srgbClr val="000000"/>
                          </a:solidFill>
                          <a:latin typeface="Times New Roman" panose="02020603050405020304" pitchFamily="18" charset="0"/>
                          <a:cs typeface="Times New Roman" panose="02020603050405020304" pitchFamily="18" charset="0"/>
                        </a:rPr>
                        <a:t>投机性</a:t>
                      </a:r>
                      <a:endParaRPr lang="zh-CN" altLang="zh-CN">
                        <a:latin typeface="Times New Roman" panose="02020603050405020304" pitchFamily="18" charset="0"/>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a:solidFill>
                            <a:srgbClr val="000000"/>
                          </a:solidFill>
                          <a:latin typeface="Times New Roman" panose="02020603050405020304" pitchFamily="18" charset="0"/>
                          <a:cs typeface="Times New Roman" panose="02020603050405020304" pitchFamily="18" charset="0"/>
                        </a:rPr>
                        <a:t>安全性低，财务状况不佳，很有违约可能</a:t>
                      </a:r>
                      <a:endParaRPr lang="zh-CN" altLang="zh-CN">
                        <a:latin typeface="Times New Roman" panose="02020603050405020304" pitchFamily="18" charset="0"/>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547687">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a:solidFill>
                            <a:srgbClr val="000000"/>
                          </a:solidFill>
                          <a:latin typeface="宋体" panose="02010600030101010101" pitchFamily="2" charset="-122"/>
                          <a:cs typeface="Times New Roman" panose="02020603050405020304" pitchFamily="18" charset="0"/>
                        </a:rPr>
                        <a:t>Ca</a:t>
                      </a:r>
                      <a:endParaRPr lang="zh-CN" altLang="zh-CN">
                        <a:latin typeface="Times New Roman" panose="02020603050405020304" pitchFamily="18" charset="0"/>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a:solidFill>
                            <a:srgbClr val="000000"/>
                          </a:solidFill>
                          <a:latin typeface="Times New Roman" panose="02020603050405020304" pitchFamily="18" charset="0"/>
                          <a:cs typeface="Times New Roman" panose="02020603050405020304" pitchFamily="18" charset="0"/>
                        </a:rPr>
                        <a:t>充分投机性</a:t>
                      </a:r>
                      <a:endParaRPr lang="zh-CN" altLang="zh-CN">
                        <a:latin typeface="Times New Roman" panose="02020603050405020304" pitchFamily="18" charset="0"/>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a:solidFill>
                            <a:srgbClr val="000000"/>
                          </a:solidFill>
                          <a:latin typeface="Times New Roman" panose="02020603050405020304" pitchFamily="18" charset="0"/>
                          <a:cs typeface="Times New Roman" panose="02020603050405020304" pitchFamily="18" charset="0"/>
                        </a:rPr>
                        <a:t>安全性差，经常发生违约情况</a:t>
                      </a:r>
                      <a:endParaRPr lang="zh-CN" altLang="zh-CN">
                        <a:latin typeface="Times New Roman" panose="02020603050405020304" pitchFamily="18" charset="0"/>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5492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a:solidFill>
                            <a:srgbClr val="000000"/>
                          </a:solidFill>
                          <a:latin typeface="宋体" panose="02010600030101010101" pitchFamily="2" charset="-122"/>
                          <a:cs typeface="Times New Roman" panose="02020603050405020304" pitchFamily="18" charset="0"/>
                        </a:rPr>
                        <a:t>C</a:t>
                      </a:r>
                      <a:endParaRPr lang="zh-CN" altLang="zh-CN">
                        <a:latin typeface="Times New Roman" panose="02020603050405020304" pitchFamily="18" charset="0"/>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a:solidFill>
                            <a:srgbClr val="000000"/>
                          </a:solidFill>
                          <a:latin typeface="Times New Roman" panose="02020603050405020304" pitchFamily="18" charset="0"/>
                          <a:cs typeface="Times New Roman" panose="02020603050405020304" pitchFamily="18" charset="0"/>
                        </a:rPr>
                        <a:t>极端投机性</a:t>
                      </a:r>
                      <a:endParaRPr lang="zh-CN" altLang="zh-CN">
                        <a:latin typeface="Times New Roman" panose="02020603050405020304" pitchFamily="18" charset="0"/>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a:solidFill>
                            <a:srgbClr val="000000"/>
                          </a:solidFill>
                          <a:latin typeface="Times New Roman" panose="02020603050405020304" pitchFamily="18" charset="0"/>
                          <a:cs typeface="Times New Roman" panose="02020603050405020304" pitchFamily="18" charset="0"/>
                        </a:rPr>
                        <a:t>无力支付利息，几乎没有投资价值</a:t>
                      </a:r>
                      <a:endParaRPr lang="zh-CN" altLang="zh-CN">
                        <a:latin typeface="Times New Roman" panose="02020603050405020304" pitchFamily="18" charset="0"/>
                        <a:ea typeface="Times New Roman" panose="02020603050405020304" pitchFamily="18" charset="0"/>
                      </a:endParaRPr>
                    </a:p>
                  </a:txBody>
                  <a:tcPr marL="68580" marR="68580"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bl>
          </a:graphicData>
        </a:graphic>
      </p:graphicFrame>
      <p:sp>
        <p:nvSpPr>
          <p:cNvPr id="67631" name="Rectangle 1"/>
          <p:cNvSpPr/>
          <p:nvPr/>
        </p:nvSpPr>
        <p:spPr>
          <a:xfrm>
            <a:off x="3433763" y="1162050"/>
            <a:ext cx="2276475" cy="36830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algn="ctr">
              <a:spcBef>
                <a:spcPct val="0"/>
              </a:spcBef>
              <a:buClrTx/>
              <a:buSzTx/>
              <a:buFont typeface="Arial" panose="020B0604020202020204" pitchFamily="34" charset="0"/>
              <a:buNone/>
            </a:pPr>
            <a:r>
              <a:rPr lang="zh-CN" altLang="en-US" sz="1800" b="1">
                <a:solidFill>
                  <a:srgbClr val="000000"/>
                </a:solidFill>
                <a:latin typeface="Times New Roman" panose="02020603050405020304" pitchFamily="18" charset="0"/>
                <a:cs typeface="Times New Roman" panose="02020603050405020304" pitchFamily="18" charset="0"/>
              </a:rPr>
              <a:t>穆迪公司的评级体系</a:t>
            </a:r>
            <a:endParaRPr lang="zh-CN" altLang="en-US" sz="180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8609" name="Rectangle 3"/>
          <p:cNvSpPr/>
          <p:nvPr/>
        </p:nvSpPr>
        <p:spPr>
          <a:xfrm>
            <a:off x="2998788" y="1230313"/>
            <a:ext cx="3146425" cy="339725"/>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algn="ctr">
              <a:spcBef>
                <a:spcPct val="0"/>
              </a:spcBef>
              <a:buClrTx/>
              <a:buSzTx/>
              <a:buFont typeface="Arial" panose="020B0604020202020204" pitchFamily="34" charset="0"/>
              <a:buNone/>
            </a:pPr>
            <a:r>
              <a:rPr lang="zh-CN" altLang="en-US" sz="1600" b="1">
                <a:solidFill>
                  <a:srgbClr val="000000"/>
                </a:solidFill>
                <a:latin typeface="Times New Roman" panose="02020603050405020304" pitchFamily="18" charset="0"/>
                <a:cs typeface="Times New Roman" panose="02020603050405020304" pitchFamily="18" charset="0"/>
              </a:rPr>
              <a:t>表</a:t>
            </a:r>
            <a:r>
              <a:rPr lang="en-US" altLang="zh-CN" sz="1600" b="1">
                <a:solidFill>
                  <a:srgbClr val="000000"/>
                </a:solidFill>
                <a:latin typeface="Times New Roman" panose="02020603050405020304" pitchFamily="18" charset="0"/>
                <a:cs typeface="Times New Roman" panose="02020603050405020304" pitchFamily="18" charset="0"/>
              </a:rPr>
              <a:t>7-15  </a:t>
            </a:r>
            <a:r>
              <a:rPr lang="zh-CN" altLang="en-US" sz="1600" b="1">
                <a:solidFill>
                  <a:srgbClr val="000000"/>
                </a:solidFill>
                <a:latin typeface="Times New Roman" panose="02020603050405020304" pitchFamily="18" charset="0"/>
                <a:cs typeface="Times New Roman" panose="02020603050405020304" pitchFamily="18" charset="0"/>
              </a:rPr>
              <a:t>我国的证券信用评级标准</a:t>
            </a:r>
            <a:endParaRPr lang="zh-CN" altLang="en-US" sz="1600"/>
          </a:p>
        </p:txBody>
      </p:sp>
      <p:graphicFrame>
        <p:nvGraphicFramePr>
          <p:cNvPr id="68610" name="表格 68609"/>
          <p:cNvGraphicFramePr/>
          <p:nvPr/>
        </p:nvGraphicFramePr>
        <p:xfrm>
          <a:off x="1908175" y="1628775"/>
          <a:ext cx="6264275" cy="4464050"/>
        </p:xfrm>
        <a:graphic>
          <a:graphicData uri="http://schemas.openxmlformats.org/drawingml/2006/table">
            <a:tbl>
              <a:tblPr/>
              <a:tblGrid>
                <a:gridCol w="1058863"/>
                <a:gridCol w="885825"/>
                <a:gridCol w="792162"/>
                <a:gridCol w="2232025"/>
                <a:gridCol w="1295400"/>
              </a:tblGrid>
              <a:tr h="387350">
                <a:tc rowSpan="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b="1">
                          <a:solidFill>
                            <a:srgbClr val="000000"/>
                          </a:solidFill>
                          <a:latin typeface="Times New Roman" panose="02020603050405020304" pitchFamily="18" charset="0"/>
                          <a:cs typeface="Times New Roman" panose="02020603050405020304" pitchFamily="18" charset="0"/>
                        </a:rPr>
                        <a:t>级别</a:t>
                      </a:r>
                      <a:endParaRPr lang="zh-CN" altLang="zh-CN" sz="1600">
                        <a:latin typeface="Times New Roman" panose="02020603050405020304" pitchFamily="18" charset="0"/>
                        <a:cs typeface="Times New Roman" panose="02020603050405020304" pitchFamily="18" charset="0"/>
                      </a:endParaRPr>
                    </a:p>
                    <a:p>
                      <a:pPr lvl="0" algn="ctr" eaLnBrk="1" hangingPunct="1">
                        <a:buNone/>
                      </a:pPr>
                      <a:r>
                        <a:rPr lang="zh-CN" altLang="zh-CN" sz="1600" b="1">
                          <a:solidFill>
                            <a:srgbClr val="000000"/>
                          </a:solidFill>
                          <a:latin typeface="Times New Roman" panose="02020603050405020304" pitchFamily="18" charset="0"/>
                          <a:cs typeface="Times New Roman" panose="02020603050405020304" pitchFamily="18" charset="0"/>
                        </a:rPr>
                        <a:t>分类</a:t>
                      </a:r>
                      <a:endParaRPr lang="zh-CN" altLang="zh-CN" sz="1600">
                        <a:latin typeface="Times New Roman" panose="02020603050405020304" pitchFamily="18" charset="0"/>
                        <a:ea typeface="Times New Roman" panose="02020603050405020304" pitchFamily="18" charset="0"/>
                      </a:endParaRPr>
                    </a:p>
                  </a:txBody>
                  <a:tcPr marL="41466" marR="41466"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rowSpan="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b="1">
                          <a:solidFill>
                            <a:srgbClr val="000000"/>
                          </a:solidFill>
                          <a:latin typeface="Times New Roman" panose="02020603050405020304" pitchFamily="18" charset="0"/>
                          <a:cs typeface="Times New Roman" panose="02020603050405020304" pitchFamily="18" charset="0"/>
                        </a:rPr>
                        <a:t>级别</a:t>
                      </a:r>
                      <a:endParaRPr lang="zh-CN" altLang="zh-CN" sz="1600">
                        <a:latin typeface="Times New Roman" panose="02020603050405020304" pitchFamily="18" charset="0"/>
                        <a:cs typeface="Times New Roman" panose="02020603050405020304" pitchFamily="18" charset="0"/>
                      </a:endParaRPr>
                    </a:p>
                    <a:p>
                      <a:pPr lvl="0" algn="ctr" eaLnBrk="1" hangingPunct="1">
                        <a:buNone/>
                      </a:pPr>
                      <a:r>
                        <a:rPr lang="zh-CN" altLang="zh-CN" sz="1600" b="1">
                          <a:solidFill>
                            <a:srgbClr val="000000"/>
                          </a:solidFill>
                          <a:latin typeface="Times New Roman" panose="02020603050405020304" pitchFamily="18" charset="0"/>
                          <a:cs typeface="Times New Roman" panose="02020603050405020304" pitchFamily="18" charset="0"/>
                        </a:rPr>
                        <a:t>分等</a:t>
                      </a:r>
                      <a:endParaRPr lang="zh-CN" altLang="zh-CN" sz="1600">
                        <a:latin typeface="Times New Roman" panose="02020603050405020304" pitchFamily="18" charset="0"/>
                        <a:ea typeface="Times New Roman" panose="02020603050405020304" pitchFamily="18" charset="0"/>
                      </a:endParaRPr>
                    </a:p>
                  </a:txBody>
                  <a:tcPr marL="41466" marR="41466"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rowSpan="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b="1">
                          <a:solidFill>
                            <a:srgbClr val="000000"/>
                          </a:solidFill>
                          <a:latin typeface="Times New Roman" panose="02020603050405020304" pitchFamily="18" charset="0"/>
                          <a:cs typeface="Times New Roman" panose="02020603050405020304" pitchFamily="18" charset="0"/>
                        </a:rPr>
                        <a:t>级别</a:t>
                      </a:r>
                      <a:endParaRPr lang="zh-CN" altLang="zh-CN" sz="1600">
                        <a:latin typeface="Times New Roman" panose="02020603050405020304" pitchFamily="18" charset="0"/>
                        <a:ea typeface="Times New Roman" panose="02020603050405020304" pitchFamily="18" charset="0"/>
                      </a:endParaRPr>
                    </a:p>
                  </a:txBody>
                  <a:tcPr marL="41466" marR="41466"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gridSpan="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b="1">
                          <a:solidFill>
                            <a:srgbClr val="000000"/>
                          </a:solidFill>
                          <a:latin typeface="Times New Roman" panose="02020603050405020304" pitchFamily="18" charset="0"/>
                          <a:cs typeface="Times New Roman" panose="02020603050405020304" pitchFamily="18" charset="0"/>
                        </a:rPr>
                        <a:t>级别含义</a:t>
                      </a:r>
                      <a:endParaRPr lang="zh-CN" altLang="zh-CN" sz="1600">
                        <a:latin typeface="Times New Roman" panose="02020603050405020304" pitchFamily="18" charset="0"/>
                        <a:ea typeface="Times New Roman" panose="02020603050405020304" pitchFamily="18" charset="0"/>
                      </a:endParaRPr>
                    </a:p>
                  </a:txBody>
                  <a:tcPr marL="41466" marR="41466"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r>
              <a:tr h="387350">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b="1">
                          <a:solidFill>
                            <a:srgbClr val="000000"/>
                          </a:solidFill>
                          <a:latin typeface="Times New Roman" panose="02020603050405020304" pitchFamily="18" charset="0"/>
                          <a:cs typeface="Times New Roman" panose="02020603050405020304" pitchFamily="18" charset="0"/>
                        </a:rPr>
                        <a:t>偿付能力</a:t>
                      </a:r>
                      <a:endParaRPr lang="zh-CN" altLang="zh-CN" sz="1600">
                        <a:latin typeface="Times New Roman" panose="02020603050405020304" pitchFamily="18" charset="0"/>
                        <a:ea typeface="Times New Roman" panose="02020603050405020304" pitchFamily="18" charset="0"/>
                      </a:endParaRPr>
                    </a:p>
                  </a:txBody>
                  <a:tcPr marL="41466" marR="41466"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b="1">
                          <a:solidFill>
                            <a:srgbClr val="000000"/>
                          </a:solidFill>
                          <a:latin typeface="Times New Roman" panose="02020603050405020304" pitchFamily="18" charset="0"/>
                          <a:cs typeface="Times New Roman" panose="02020603050405020304" pitchFamily="18" charset="0"/>
                        </a:rPr>
                        <a:t>投资风险</a:t>
                      </a:r>
                      <a:endParaRPr lang="zh-CN" altLang="zh-CN" sz="1600">
                        <a:latin typeface="Times New Roman" panose="02020603050405020304" pitchFamily="18" charset="0"/>
                        <a:ea typeface="Times New Roman" panose="02020603050405020304" pitchFamily="18" charset="0"/>
                      </a:endParaRPr>
                    </a:p>
                  </a:txBody>
                  <a:tcPr marL="41466" marR="41466"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44475">
                <a:tc rowSpan="4">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a:solidFill>
                            <a:srgbClr val="000000"/>
                          </a:solidFill>
                          <a:latin typeface="Times New Roman" panose="02020603050405020304" pitchFamily="18" charset="0"/>
                          <a:cs typeface="Times New Roman" panose="02020603050405020304" pitchFamily="18" charset="0"/>
                        </a:rPr>
                        <a:t>投</a:t>
                      </a:r>
                      <a:endParaRPr lang="zh-CN" altLang="zh-CN" sz="1600">
                        <a:latin typeface="Times New Roman" panose="02020603050405020304" pitchFamily="18" charset="0"/>
                        <a:cs typeface="Times New Roman" panose="02020603050405020304" pitchFamily="18" charset="0"/>
                      </a:endParaRPr>
                    </a:p>
                    <a:p>
                      <a:pPr lvl="0" algn="ctr" eaLnBrk="1" hangingPunct="1">
                        <a:buNone/>
                      </a:pPr>
                      <a:r>
                        <a:rPr lang="zh-CN" altLang="zh-CN" sz="1600">
                          <a:solidFill>
                            <a:srgbClr val="000000"/>
                          </a:solidFill>
                          <a:latin typeface="Times New Roman" panose="02020603050405020304" pitchFamily="18" charset="0"/>
                          <a:cs typeface="Times New Roman" panose="02020603050405020304" pitchFamily="18" charset="0"/>
                        </a:rPr>
                        <a:t>资</a:t>
                      </a:r>
                      <a:endParaRPr lang="zh-CN" altLang="zh-CN" sz="1600">
                        <a:latin typeface="Times New Roman" panose="02020603050405020304" pitchFamily="18" charset="0"/>
                        <a:cs typeface="Times New Roman" panose="02020603050405020304" pitchFamily="18" charset="0"/>
                      </a:endParaRPr>
                    </a:p>
                    <a:p>
                      <a:pPr lvl="0" algn="ctr" eaLnBrk="1" hangingPunct="1">
                        <a:buNone/>
                      </a:pPr>
                      <a:r>
                        <a:rPr lang="zh-CN" altLang="zh-CN" sz="1600">
                          <a:solidFill>
                            <a:srgbClr val="000000"/>
                          </a:solidFill>
                          <a:latin typeface="Times New Roman" panose="02020603050405020304" pitchFamily="18" charset="0"/>
                          <a:cs typeface="Times New Roman" panose="02020603050405020304" pitchFamily="18" charset="0"/>
                        </a:rPr>
                        <a:t>类</a:t>
                      </a:r>
                      <a:endParaRPr lang="zh-CN" altLang="zh-CN" sz="1600">
                        <a:latin typeface="Times New Roman" panose="02020603050405020304" pitchFamily="18" charset="0"/>
                        <a:ea typeface="Times New Roman" panose="02020603050405020304" pitchFamily="18" charset="0"/>
                      </a:endParaRPr>
                    </a:p>
                  </a:txBody>
                  <a:tcPr marL="41466" marR="41466"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rowSpan="3">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a:solidFill>
                            <a:srgbClr val="000000"/>
                          </a:solidFill>
                          <a:latin typeface="Times New Roman" panose="02020603050405020304" pitchFamily="18" charset="0"/>
                          <a:cs typeface="Times New Roman" panose="02020603050405020304" pitchFamily="18" charset="0"/>
                        </a:rPr>
                        <a:t>一</a:t>
                      </a:r>
                      <a:endParaRPr lang="zh-CN" altLang="zh-CN" sz="1600">
                        <a:latin typeface="Times New Roman" panose="02020603050405020304" pitchFamily="18" charset="0"/>
                        <a:cs typeface="Times New Roman" panose="02020603050405020304" pitchFamily="18" charset="0"/>
                      </a:endParaRPr>
                    </a:p>
                    <a:p>
                      <a:pPr lvl="0" algn="ctr" eaLnBrk="1" hangingPunct="1">
                        <a:buNone/>
                      </a:pPr>
                      <a:r>
                        <a:rPr lang="zh-CN" altLang="zh-CN" sz="1600">
                          <a:solidFill>
                            <a:srgbClr val="000000"/>
                          </a:solidFill>
                          <a:latin typeface="Times New Roman" panose="02020603050405020304" pitchFamily="18" charset="0"/>
                          <a:cs typeface="Times New Roman" panose="02020603050405020304" pitchFamily="18" charset="0"/>
                        </a:rPr>
                        <a:t>等</a:t>
                      </a:r>
                      <a:endParaRPr lang="zh-CN" altLang="zh-CN" sz="1600">
                        <a:latin typeface="Times New Roman" panose="02020603050405020304" pitchFamily="18" charset="0"/>
                        <a:ea typeface="Times New Roman" panose="02020603050405020304" pitchFamily="18" charset="0"/>
                      </a:endParaRPr>
                    </a:p>
                  </a:txBody>
                  <a:tcPr marL="41466" marR="41466"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600">
                          <a:solidFill>
                            <a:srgbClr val="000000"/>
                          </a:solidFill>
                          <a:latin typeface="宋体" panose="02010600030101010101" pitchFamily="2" charset="-122"/>
                          <a:cs typeface="Times New Roman" panose="02020603050405020304" pitchFamily="18" charset="0"/>
                        </a:rPr>
                        <a:t>AAA</a:t>
                      </a:r>
                      <a:endParaRPr lang="zh-CN" altLang="zh-CN" sz="1600">
                        <a:latin typeface="Times New Roman" panose="02020603050405020304" pitchFamily="18" charset="0"/>
                        <a:ea typeface="Times New Roman" panose="02020603050405020304" pitchFamily="18" charset="0"/>
                      </a:endParaRPr>
                    </a:p>
                  </a:txBody>
                  <a:tcPr marL="41466" marR="41466"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600">
                          <a:solidFill>
                            <a:srgbClr val="000000"/>
                          </a:solidFill>
                          <a:latin typeface="Times New Roman" panose="02020603050405020304" pitchFamily="18" charset="0"/>
                          <a:cs typeface="Times New Roman" panose="02020603050405020304" pitchFamily="18" charset="0"/>
                        </a:rPr>
                        <a:t>极高</a:t>
                      </a:r>
                      <a:endParaRPr lang="zh-CN" altLang="zh-CN" sz="1600">
                        <a:latin typeface="Times New Roman" panose="02020603050405020304" pitchFamily="18" charset="0"/>
                        <a:ea typeface="Times New Roman" panose="02020603050405020304" pitchFamily="18" charset="0"/>
                      </a:endParaRPr>
                    </a:p>
                  </a:txBody>
                  <a:tcPr marL="41466" marR="41466"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600">
                          <a:solidFill>
                            <a:srgbClr val="000000"/>
                          </a:solidFill>
                          <a:latin typeface="Times New Roman" panose="02020603050405020304" pitchFamily="18" charset="0"/>
                          <a:cs typeface="Times New Roman" panose="02020603050405020304" pitchFamily="18" charset="0"/>
                        </a:rPr>
                        <a:t>无</a:t>
                      </a:r>
                      <a:endParaRPr lang="zh-CN" altLang="zh-CN" sz="1600">
                        <a:latin typeface="Times New Roman" panose="02020603050405020304" pitchFamily="18" charset="0"/>
                        <a:ea typeface="Times New Roman" panose="02020603050405020304" pitchFamily="18" charset="0"/>
                      </a:endParaRPr>
                    </a:p>
                  </a:txBody>
                  <a:tcPr marL="41466" marR="41466"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90513">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600">
                          <a:solidFill>
                            <a:srgbClr val="000000"/>
                          </a:solidFill>
                          <a:latin typeface="宋体" panose="02010600030101010101" pitchFamily="2" charset="-122"/>
                          <a:cs typeface="Times New Roman" panose="02020603050405020304" pitchFamily="18" charset="0"/>
                        </a:rPr>
                        <a:t>AA</a:t>
                      </a:r>
                      <a:endParaRPr lang="zh-CN" altLang="zh-CN" sz="1600">
                        <a:latin typeface="Times New Roman" panose="02020603050405020304" pitchFamily="18" charset="0"/>
                        <a:ea typeface="Times New Roman" panose="02020603050405020304" pitchFamily="18" charset="0"/>
                      </a:endParaRPr>
                    </a:p>
                  </a:txBody>
                  <a:tcPr marL="41466" marR="41466"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600">
                          <a:solidFill>
                            <a:srgbClr val="000000"/>
                          </a:solidFill>
                          <a:latin typeface="Times New Roman" panose="02020603050405020304" pitchFamily="18" charset="0"/>
                          <a:cs typeface="Times New Roman" panose="02020603050405020304" pitchFamily="18" charset="0"/>
                        </a:rPr>
                        <a:t>很高</a:t>
                      </a:r>
                      <a:endParaRPr lang="zh-CN" altLang="zh-CN" sz="1600">
                        <a:latin typeface="Times New Roman" panose="02020603050405020304" pitchFamily="18" charset="0"/>
                        <a:ea typeface="Times New Roman" panose="02020603050405020304" pitchFamily="18" charset="0"/>
                      </a:endParaRPr>
                    </a:p>
                  </a:txBody>
                  <a:tcPr marL="41466" marR="41466"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600">
                          <a:solidFill>
                            <a:srgbClr val="000000"/>
                          </a:solidFill>
                          <a:latin typeface="Times New Roman" panose="02020603050405020304" pitchFamily="18" charset="0"/>
                          <a:cs typeface="Times New Roman" panose="02020603050405020304" pitchFamily="18" charset="0"/>
                        </a:rPr>
                        <a:t>基本无</a:t>
                      </a:r>
                      <a:endParaRPr lang="zh-CN" altLang="zh-CN" sz="1600">
                        <a:latin typeface="Times New Roman" panose="02020603050405020304" pitchFamily="18" charset="0"/>
                        <a:ea typeface="Times New Roman" panose="02020603050405020304" pitchFamily="18" charset="0"/>
                      </a:endParaRPr>
                    </a:p>
                  </a:txBody>
                  <a:tcPr marL="41466" marR="41466"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42887">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600">
                          <a:solidFill>
                            <a:srgbClr val="000000"/>
                          </a:solidFill>
                          <a:latin typeface="宋体" panose="02010600030101010101" pitchFamily="2" charset="-122"/>
                          <a:cs typeface="Times New Roman" panose="02020603050405020304" pitchFamily="18" charset="0"/>
                        </a:rPr>
                        <a:t>A</a:t>
                      </a:r>
                      <a:endParaRPr lang="zh-CN" altLang="zh-CN" sz="1600">
                        <a:latin typeface="Times New Roman" panose="02020603050405020304" pitchFamily="18" charset="0"/>
                        <a:ea typeface="Times New Roman" panose="02020603050405020304" pitchFamily="18" charset="0"/>
                      </a:endParaRPr>
                    </a:p>
                  </a:txBody>
                  <a:tcPr marL="41466" marR="41466"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600">
                          <a:solidFill>
                            <a:srgbClr val="000000"/>
                          </a:solidFill>
                          <a:latin typeface="Times New Roman" panose="02020603050405020304" pitchFamily="18" charset="0"/>
                          <a:cs typeface="Times New Roman" panose="02020603050405020304" pitchFamily="18" charset="0"/>
                        </a:rPr>
                        <a:t>较高</a:t>
                      </a:r>
                      <a:endParaRPr lang="zh-CN" altLang="zh-CN" sz="1600">
                        <a:latin typeface="Times New Roman" panose="02020603050405020304" pitchFamily="18" charset="0"/>
                        <a:ea typeface="Times New Roman" panose="02020603050405020304" pitchFamily="18" charset="0"/>
                      </a:endParaRPr>
                    </a:p>
                  </a:txBody>
                  <a:tcPr marL="41466" marR="41466"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600">
                          <a:solidFill>
                            <a:srgbClr val="000000"/>
                          </a:solidFill>
                          <a:latin typeface="Times New Roman" panose="02020603050405020304" pitchFamily="18" charset="0"/>
                          <a:cs typeface="Times New Roman" panose="02020603050405020304" pitchFamily="18" charset="0"/>
                        </a:rPr>
                        <a:t>较低</a:t>
                      </a:r>
                      <a:endParaRPr lang="zh-CN" altLang="zh-CN" sz="1600">
                        <a:latin typeface="Times New Roman" panose="02020603050405020304" pitchFamily="18" charset="0"/>
                        <a:ea typeface="Times New Roman" panose="02020603050405020304" pitchFamily="18" charset="0"/>
                      </a:endParaRPr>
                    </a:p>
                  </a:txBody>
                  <a:tcPr marL="41466" marR="41466"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450975">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rowSpan="3">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a:solidFill>
                            <a:srgbClr val="000000"/>
                          </a:solidFill>
                          <a:latin typeface="Times New Roman" panose="02020603050405020304" pitchFamily="18" charset="0"/>
                          <a:cs typeface="Times New Roman" panose="02020603050405020304" pitchFamily="18" charset="0"/>
                        </a:rPr>
                        <a:t>二</a:t>
                      </a:r>
                      <a:endParaRPr lang="zh-CN" altLang="zh-CN" sz="1600">
                        <a:latin typeface="Times New Roman" panose="02020603050405020304" pitchFamily="18" charset="0"/>
                        <a:cs typeface="Times New Roman" panose="02020603050405020304" pitchFamily="18" charset="0"/>
                      </a:endParaRPr>
                    </a:p>
                    <a:p>
                      <a:pPr lvl="0" algn="ctr" eaLnBrk="1" hangingPunct="1">
                        <a:buNone/>
                      </a:pPr>
                      <a:r>
                        <a:rPr lang="zh-CN" altLang="zh-CN" sz="1600">
                          <a:solidFill>
                            <a:srgbClr val="000000"/>
                          </a:solidFill>
                          <a:latin typeface="Times New Roman" panose="02020603050405020304" pitchFamily="18" charset="0"/>
                          <a:cs typeface="Times New Roman" panose="02020603050405020304" pitchFamily="18" charset="0"/>
                        </a:rPr>
                        <a:t>等</a:t>
                      </a:r>
                      <a:endParaRPr lang="zh-CN" altLang="zh-CN" sz="1600">
                        <a:latin typeface="Times New Roman" panose="02020603050405020304" pitchFamily="18" charset="0"/>
                        <a:ea typeface="Times New Roman" panose="02020603050405020304" pitchFamily="18" charset="0"/>
                      </a:endParaRPr>
                    </a:p>
                  </a:txBody>
                  <a:tcPr marL="41466" marR="41466"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600">
                          <a:solidFill>
                            <a:srgbClr val="000000"/>
                          </a:solidFill>
                          <a:latin typeface="宋体" panose="02010600030101010101" pitchFamily="2" charset="-122"/>
                          <a:cs typeface="Times New Roman" panose="02020603050405020304" pitchFamily="18" charset="0"/>
                        </a:rPr>
                        <a:t>BBB</a:t>
                      </a:r>
                      <a:endParaRPr lang="zh-CN" altLang="zh-CN" sz="1600">
                        <a:latin typeface="Times New Roman" panose="02020603050405020304" pitchFamily="18" charset="0"/>
                        <a:ea typeface="Times New Roman" panose="02020603050405020304" pitchFamily="18" charset="0"/>
                      </a:endParaRPr>
                    </a:p>
                  </a:txBody>
                  <a:tcPr marL="41466" marR="41466"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600">
                          <a:solidFill>
                            <a:srgbClr val="000000"/>
                          </a:solidFill>
                          <a:latin typeface="Times New Roman" panose="02020603050405020304" pitchFamily="18" charset="0"/>
                          <a:cs typeface="Times New Roman" panose="02020603050405020304" pitchFamily="18" charset="0"/>
                        </a:rPr>
                        <a:t>尚可，但应变力差，可能延期对付</a:t>
                      </a:r>
                      <a:endParaRPr lang="zh-CN" altLang="zh-CN" sz="1600">
                        <a:latin typeface="Times New Roman" panose="02020603050405020304" pitchFamily="18" charset="0"/>
                        <a:ea typeface="Times New Roman" panose="02020603050405020304" pitchFamily="18" charset="0"/>
                      </a:endParaRPr>
                    </a:p>
                  </a:txBody>
                  <a:tcPr marL="41466" marR="41466"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600">
                          <a:solidFill>
                            <a:srgbClr val="000000"/>
                          </a:solidFill>
                          <a:latin typeface="Times New Roman" panose="02020603050405020304" pitchFamily="18" charset="0"/>
                          <a:cs typeface="Times New Roman" panose="02020603050405020304" pitchFamily="18" charset="0"/>
                        </a:rPr>
                        <a:t>有一定风险</a:t>
                      </a:r>
                      <a:endParaRPr lang="zh-CN" altLang="zh-CN" sz="1600">
                        <a:latin typeface="Times New Roman" panose="02020603050405020304" pitchFamily="18" charset="0"/>
                        <a:ea typeface="Times New Roman" panose="02020603050405020304" pitchFamily="18" charset="0"/>
                      </a:endParaRPr>
                    </a:p>
                  </a:txBody>
                  <a:tcPr marL="41466" marR="41466"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44475">
                <a:tc rowSpan="5">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a:solidFill>
                            <a:srgbClr val="000000"/>
                          </a:solidFill>
                          <a:latin typeface="Times New Roman" panose="02020603050405020304" pitchFamily="18" charset="0"/>
                          <a:cs typeface="Times New Roman" panose="02020603050405020304" pitchFamily="18" charset="0"/>
                        </a:rPr>
                        <a:t>投</a:t>
                      </a:r>
                      <a:endParaRPr lang="zh-CN" altLang="zh-CN" sz="1600">
                        <a:latin typeface="Times New Roman" panose="02020603050405020304" pitchFamily="18" charset="0"/>
                        <a:cs typeface="Times New Roman" panose="02020603050405020304" pitchFamily="18" charset="0"/>
                      </a:endParaRPr>
                    </a:p>
                    <a:p>
                      <a:pPr lvl="0" algn="ctr" eaLnBrk="1" hangingPunct="1">
                        <a:buNone/>
                      </a:pPr>
                      <a:r>
                        <a:rPr lang="zh-CN" altLang="zh-CN" sz="1600">
                          <a:solidFill>
                            <a:srgbClr val="000000"/>
                          </a:solidFill>
                          <a:latin typeface="Times New Roman" panose="02020603050405020304" pitchFamily="18" charset="0"/>
                          <a:cs typeface="Times New Roman" panose="02020603050405020304" pitchFamily="18" charset="0"/>
                        </a:rPr>
                        <a:t>机</a:t>
                      </a:r>
                      <a:endParaRPr lang="zh-CN" altLang="zh-CN" sz="1600">
                        <a:latin typeface="Times New Roman" panose="02020603050405020304" pitchFamily="18" charset="0"/>
                        <a:cs typeface="Times New Roman" panose="02020603050405020304" pitchFamily="18" charset="0"/>
                      </a:endParaRPr>
                    </a:p>
                    <a:p>
                      <a:pPr lvl="0" algn="ctr" eaLnBrk="1" hangingPunct="1">
                        <a:buNone/>
                      </a:pPr>
                      <a:r>
                        <a:rPr lang="zh-CN" altLang="zh-CN" sz="1600">
                          <a:solidFill>
                            <a:srgbClr val="000000"/>
                          </a:solidFill>
                          <a:latin typeface="Times New Roman" panose="02020603050405020304" pitchFamily="18" charset="0"/>
                          <a:cs typeface="Times New Roman" panose="02020603050405020304" pitchFamily="18" charset="0"/>
                        </a:rPr>
                        <a:t>类</a:t>
                      </a:r>
                      <a:endParaRPr lang="zh-CN" altLang="zh-CN" sz="1600">
                        <a:latin typeface="Times New Roman" panose="02020603050405020304" pitchFamily="18" charset="0"/>
                        <a:ea typeface="Times New Roman" panose="02020603050405020304" pitchFamily="18" charset="0"/>
                      </a:endParaRPr>
                    </a:p>
                  </a:txBody>
                  <a:tcPr marL="41466" marR="41466"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600">
                          <a:solidFill>
                            <a:srgbClr val="000000"/>
                          </a:solidFill>
                          <a:latin typeface="宋体" panose="02010600030101010101" pitchFamily="2" charset="-122"/>
                          <a:cs typeface="Times New Roman" panose="02020603050405020304" pitchFamily="18" charset="0"/>
                        </a:rPr>
                        <a:t>BB</a:t>
                      </a:r>
                      <a:endParaRPr lang="zh-CN" altLang="zh-CN" sz="1600">
                        <a:latin typeface="Times New Roman" panose="02020603050405020304" pitchFamily="18" charset="0"/>
                        <a:ea typeface="Times New Roman" panose="02020603050405020304" pitchFamily="18" charset="0"/>
                      </a:endParaRPr>
                    </a:p>
                  </a:txBody>
                  <a:tcPr marL="41466" marR="41466"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600">
                          <a:solidFill>
                            <a:srgbClr val="000000"/>
                          </a:solidFill>
                          <a:latin typeface="Times New Roman" panose="02020603050405020304" pitchFamily="18" charset="0"/>
                          <a:cs typeface="Times New Roman" panose="02020603050405020304" pitchFamily="18" charset="0"/>
                        </a:rPr>
                        <a:t>脆弱</a:t>
                      </a:r>
                      <a:endParaRPr lang="zh-CN" altLang="zh-CN" sz="1600">
                        <a:latin typeface="Times New Roman" panose="02020603050405020304" pitchFamily="18" charset="0"/>
                        <a:ea typeface="Times New Roman" panose="02020603050405020304" pitchFamily="18" charset="0"/>
                      </a:endParaRPr>
                    </a:p>
                  </a:txBody>
                  <a:tcPr marL="41466" marR="41466"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600">
                          <a:solidFill>
                            <a:srgbClr val="000000"/>
                          </a:solidFill>
                          <a:latin typeface="Times New Roman" panose="02020603050405020304" pitchFamily="18" charset="0"/>
                          <a:cs typeface="Times New Roman" panose="02020603050405020304" pitchFamily="18" charset="0"/>
                        </a:rPr>
                        <a:t>较大</a:t>
                      </a:r>
                      <a:endParaRPr lang="zh-CN" altLang="zh-CN" sz="1600">
                        <a:latin typeface="Times New Roman" panose="02020603050405020304" pitchFamily="18" charset="0"/>
                        <a:ea typeface="Times New Roman" panose="02020603050405020304" pitchFamily="18" charset="0"/>
                      </a:endParaRPr>
                    </a:p>
                  </a:txBody>
                  <a:tcPr marL="41466" marR="41466"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42888">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600">
                          <a:solidFill>
                            <a:srgbClr val="000000"/>
                          </a:solidFill>
                          <a:latin typeface="宋体" panose="02010600030101010101" pitchFamily="2" charset="-122"/>
                          <a:cs typeface="Times New Roman" panose="02020603050405020304" pitchFamily="18" charset="0"/>
                        </a:rPr>
                        <a:t>B</a:t>
                      </a:r>
                      <a:endParaRPr lang="zh-CN" altLang="zh-CN" sz="1600">
                        <a:latin typeface="Times New Roman" panose="02020603050405020304" pitchFamily="18" charset="0"/>
                        <a:ea typeface="Times New Roman" panose="02020603050405020304" pitchFamily="18" charset="0"/>
                      </a:endParaRPr>
                    </a:p>
                  </a:txBody>
                  <a:tcPr marL="41466" marR="41466"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600">
                          <a:solidFill>
                            <a:srgbClr val="000000"/>
                          </a:solidFill>
                          <a:latin typeface="Times New Roman" panose="02020603050405020304" pitchFamily="18" charset="0"/>
                          <a:cs typeface="Times New Roman" panose="02020603050405020304" pitchFamily="18" charset="0"/>
                        </a:rPr>
                        <a:t>低</a:t>
                      </a:r>
                      <a:endParaRPr lang="zh-CN" altLang="zh-CN" sz="1600">
                        <a:latin typeface="Times New Roman" panose="02020603050405020304" pitchFamily="18" charset="0"/>
                        <a:ea typeface="Times New Roman" panose="02020603050405020304" pitchFamily="18" charset="0"/>
                      </a:endParaRPr>
                    </a:p>
                  </a:txBody>
                  <a:tcPr marL="41466" marR="41466"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600">
                          <a:solidFill>
                            <a:srgbClr val="000000"/>
                          </a:solidFill>
                          <a:latin typeface="Times New Roman" panose="02020603050405020304" pitchFamily="18" charset="0"/>
                          <a:cs typeface="Times New Roman" panose="02020603050405020304" pitchFamily="18" charset="0"/>
                        </a:rPr>
                        <a:t>大</a:t>
                      </a:r>
                      <a:endParaRPr lang="zh-CN" altLang="zh-CN" sz="1600">
                        <a:latin typeface="Times New Roman" panose="02020603050405020304" pitchFamily="18" charset="0"/>
                        <a:ea typeface="Times New Roman" panose="02020603050405020304" pitchFamily="18" charset="0"/>
                      </a:endParaRPr>
                    </a:p>
                  </a:txBody>
                  <a:tcPr marL="41466" marR="41466"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44475">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rowSpan="3">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a:solidFill>
                            <a:srgbClr val="000000"/>
                          </a:solidFill>
                          <a:latin typeface="Times New Roman" panose="02020603050405020304" pitchFamily="18" charset="0"/>
                          <a:cs typeface="Times New Roman" panose="02020603050405020304" pitchFamily="18" charset="0"/>
                        </a:rPr>
                        <a:t>三</a:t>
                      </a:r>
                      <a:endParaRPr lang="zh-CN" altLang="zh-CN" sz="1600">
                        <a:latin typeface="Times New Roman" panose="02020603050405020304" pitchFamily="18" charset="0"/>
                        <a:cs typeface="Times New Roman" panose="02020603050405020304" pitchFamily="18" charset="0"/>
                      </a:endParaRPr>
                    </a:p>
                    <a:p>
                      <a:pPr lvl="0" algn="ctr" eaLnBrk="1" hangingPunct="1">
                        <a:buNone/>
                      </a:pPr>
                      <a:r>
                        <a:rPr lang="zh-CN" altLang="zh-CN" sz="1600">
                          <a:solidFill>
                            <a:srgbClr val="000000"/>
                          </a:solidFill>
                          <a:latin typeface="Times New Roman" panose="02020603050405020304" pitchFamily="18" charset="0"/>
                          <a:cs typeface="Times New Roman" panose="02020603050405020304" pitchFamily="18" charset="0"/>
                        </a:rPr>
                        <a:t>等</a:t>
                      </a:r>
                      <a:endParaRPr lang="zh-CN" altLang="zh-CN" sz="1600">
                        <a:latin typeface="Times New Roman" panose="02020603050405020304" pitchFamily="18" charset="0"/>
                        <a:ea typeface="Times New Roman" panose="02020603050405020304" pitchFamily="18" charset="0"/>
                      </a:endParaRPr>
                    </a:p>
                  </a:txBody>
                  <a:tcPr marL="41466" marR="41466" marT="0" marB="0"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600">
                          <a:solidFill>
                            <a:srgbClr val="000000"/>
                          </a:solidFill>
                          <a:latin typeface="宋体" panose="02010600030101010101" pitchFamily="2" charset="-122"/>
                          <a:cs typeface="Times New Roman" panose="02020603050405020304" pitchFamily="18" charset="0"/>
                        </a:rPr>
                        <a:t>CCC</a:t>
                      </a:r>
                      <a:endParaRPr lang="zh-CN" altLang="zh-CN" sz="1600">
                        <a:latin typeface="Times New Roman" panose="02020603050405020304" pitchFamily="18" charset="0"/>
                        <a:ea typeface="Times New Roman" panose="02020603050405020304" pitchFamily="18" charset="0"/>
                      </a:endParaRPr>
                    </a:p>
                  </a:txBody>
                  <a:tcPr marL="41466" marR="41466"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600">
                          <a:solidFill>
                            <a:srgbClr val="000000"/>
                          </a:solidFill>
                          <a:latin typeface="Times New Roman" panose="02020603050405020304" pitchFamily="18" charset="0"/>
                          <a:cs typeface="Times New Roman" panose="02020603050405020304" pitchFamily="18" charset="0"/>
                        </a:rPr>
                        <a:t>很低</a:t>
                      </a:r>
                      <a:endParaRPr lang="zh-CN" altLang="zh-CN" sz="1600">
                        <a:latin typeface="Times New Roman" panose="02020603050405020304" pitchFamily="18" charset="0"/>
                        <a:ea typeface="Times New Roman" panose="02020603050405020304" pitchFamily="18" charset="0"/>
                      </a:endParaRPr>
                    </a:p>
                  </a:txBody>
                  <a:tcPr marL="41466" marR="41466"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600">
                          <a:solidFill>
                            <a:srgbClr val="000000"/>
                          </a:solidFill>
                          <a:latin typeface="Times New Roman" panose="02020603050405020304" pitchFamily="18" charset="0"/>
                          <a:cs typeface="Times New Roman" panose="02020603050405020304" pitchFamily="18" charset="0"/>
                        </a:rPr>
                        <a:t>很大</a:t>
                      </a:r>
                      <a:endParaRPr lang="zh-CN" altLang="zh-CN" sz="1600">
                        <a:latin typeface="Times New Roman" panose="02020603050405020304" pitchFamily="18" charset="0"/>
                        <a:ea typeface="Times New Roman" panose="02020603050405020304" pitchFamily="18" charset="0"/>
                      </a:endParaRPr>
                    </a:p>
                  </a:txBody>
                  <a:tcPr marL="41466" marR="41466"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44475">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600">
                          <a:solidFill>
                            <a:srgbClr val="000000"/>
                          </a:solidFill>
                          <a:latin typeface="宋体" panose="02010600030101010101" pitchFamily="2" charset="-122"/>
                          <a:cs typeface="Times New Roman" panose="02020603050405020304" pitchFamily="18" charset="0"/>
                        </a:rPr>
                        <a:t>CC</a:t>
                      </a:r>
                      <a:endParaRPr lang="zh-CN" altLang="zh-CN" sz="1600">
                        <a:latin typeface="Times New Roman" panose="02020603050405020304" pitchFamily="18" charset="0"/>
                        <a:ea typeface="Times New Roman" panose="02020603050405020304" pitchFamily="18" charset="0"/>
                      </a:endParaRPr>
                    </a:p>
                  </a:txBody>
                  <a:tcPr marL="41466" marR="41466"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600">
                          <a:solidFill>
                            <a:srgbClr val="000000"/>
                          </a:solidFill>
                          <a:latin typeface="Times New Roman" panose="02020603050405020304" pitchFamily="18" charset="0"/>
                          <a:cs typeface="Times New Roman" panose="02020603050405020304" pitchFamily="18" charset="0"/>
                        </a:rPr>
                        <a:t>极低</a:t>
                      </a:r>
                      <a:endParaRPr lang="zh-CN" altLang="zh-CN" sz="1600">
                        <a:latin typeface="Times New Roman" panose="02020603050405020304" pitchFamily="18" charset="0"/>
                        <a:ea typeface="Times New Roman" panose="02020603050405020304" pitchFamily="18" charset="0"/>
                      </a:endParaRPr>
                    </a:p>
                  </a:txBody>
                  <a:tcPr marL="41466" marR="41466"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600">
                          <a:solidFill>
                            <a:srgbClr val="000000"/>
                          </a:solidFill>
                          <a:latin typeface="Times New Roman" panose="02020603050405020304" pitchFamily="18" charset="0"/>
                          <a:cs typeface="Times New Roman" panose="02020603050405020304" pitchFamily="18" charset="0"/>
                        </a:rPr>
                        <a:t>最大</a:t>
                      </a:r>
                      <a:endParaRPr lang="zh-CN" altLang="zh-CN" sz="1600">
                        <a:latin typeface="Times New Roman" panose="02020603050405020304" pitchFamily="18" charset="0"/>
                        <a:ea typeface="Times New Roman" panose="02020603050405020304" pitchFamily="18" charset="0"/>
                      </a:endParaRPr>
                    </a:p>
                  </a:txBody>
                  <a:tcPr marL="41466" marR="41466"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484187">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600">
                          <a:solidFill>
                            <a:srgbClr val="000000"/>
                          </a:solidFill>
                          <a:latin typeface="宋体" panose="02010600030101010101" pitchFamily="2" charset="-122"/>
                          <a:cs typeface="Times New Roman" panose="02020603050405020304" pitchFamily="18" charset="0"/>
                        </a:rPr>
                        <a:t>C</a:t>
                      </a:r>
                      <a:endParaRPr lang="zh-CN" altLang="zh-CN" sz="1600">
                        <a:latin typeface="Times New Roman" panose="02020603050405020304" pitchFamily="18" charset="0"/>
                        <a:ea typeface="Times New Roman" panose="02020603050405020304" pitchFamily="18" charset="0"/>
                      </a:endParaRPr>
                    </a:p>
                  </a:txBody>
                  <a:tcPr marL="41466" marR="41466"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600">
                          <a:solidFill>
                            <a:srgbClr val="000000"/>
                          </a:solidFill>
                          <a:latin typeface="Times New Roman" panose="02020603050405020304" pitchFamily="18" charset="0"/>
                          <a:cs typeface="Times New Roman" panose="02020603050405020304" pitchFamily="18" charset="0"/>
                        </a:rPr>
                        <a:t>将破产，无</a:t>
                      </a:r>
                      <a:endParaRPr lang="zh-CN" altLang="zh-CN" sz="1600">
                        <a:latin typeface="Times New Roman" panose="02020603050405020304" pitchFamily="18" charset="0"/>
                        <a:ea typeface="Times New Roman" panose="02020603050405020304" pitchFamily="18" charset="0"/>
                      </a:endParaRPr>
                    </a:p>
                  </a:txBody>
                  <a:tcPr marL="41466" marR="41466"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600">
                          <a:solidFill>
                            <a:srgbClr val="000000"/>
                          </a:solidFill>
                          <a:latin typeface="Times New Roman" panose="02020603050405020304" pitchFamily="18" charset="0"/>
                          <a:cs typeface="Times New Roman" panose="02020603050405020304" pitchFamily="18" charset="0"/>
                        </a:rPr>
                        <a:t>绝对有</a:t>
                      </a:r>
                      <a:endParaRPr lang="zh-CN" altLang="zh-CN" sz="1600">
                        <a:latin typeface="Times New Roman" panose="02020603050405020304" pitchFamily="18" charset="0"/>
                        <a:ea typeface="Times New Roman" panose="02020603050405020304" pitchFamily="18" charset="0"/>
                      </a:endParaRPr>
                    </a:p>
                  </a:txBody>
                  <a:tcPr marL="41466" marR="41466"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bl>
          </a:graphicData>
        </a:graphic>
      </p:graphicFrame>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9633" name="Rectangle 2"/>
          <p:cNvSpPr/>
          <p:nvPr>
            <p:ph type="title"/>
          </p:nvPr>
        </p:nvSpPr>
        <p:spPr/>
        <p:txBody>
          <a:bodyPr vert="horz" wrap="square" lIns="91440" tIns="45720" rIns="91440" bIns="45720" anchor="b"/>
          <a:p>
            <a:endParaRPr lang="zh-CN" altLang="zh-CN" sz="2900"/>
          </a:p>
        </p:txBody>
      </p:sp>
      <p:sp>
        <p:nvSpPr>
          <p:cNvPr id="69634" name="Rectangle 3"/>
          <p:cNvSpPr/>
          <p:nvPr>
            <p:ph idx="1"/>
          </p:nvPr>
        </p:nvSpPr>
        <p:spPr/>
        <p:txBody>
          <a:bodyPr vert="horz" wrap="square" lIns="91440" tIns="45720" rIns="91440" bIns="45720" anchor="t"/>
          <a:p>
            <a:r>
              <a:rPr lang="zh-CN" altLang="zh-CN" sz="2400"/>
              <a:t>（三）债券的流通市场</a:t>
            </a:r>
            <a:endParaRPr lang="en-US" altLang="zh-CN" sz="2400"/>
          </a:p>
          <a:p>
            <a:pPr lvl="1"/>
            <a:r>
              <a:rPr lang="zh-CN" altLang="zh-CN" sz="2000"/>
              <a:t>债券流通市场与股票流通市场类似，分为场内市场和场外市场。证券交易所是债券流通市场的重要组成部分，在证券交易所申请上市的主要是公司债券，国债享有上市豁免权，可以直接上市。然而，在债券的发行总量中，绝大多数为非上市债券，所以场外交易市场是债券流通市场的主要形态。</a:t>
            </a:r>
            <a:endParaRPr lang="zh-CN" altLang="zh-CN" sz="2000"/>
          </a:p>
          <a:p>
            <a:pPr lvl="1"/>
            <a:r>
              <a:rPr lang="en-US" altLang="zh-CN" sz="2000"/>
              <a:t>  </a:t>
            </a:r>
            <a:r>
              <a:rPr lang="zh-CN" altLang="zh-CN" sz="2000"/>
              <a:t>债券流通市场的交易方式，与股票市场一样，只是由于债券的风险比股票小，交易价格的波动也较小而已。</a:t>
            </a:r>
            <a:endParaRPr lang="zh-CN" altLang="zh-CN" sz="2000"/>
          </a:p>
          <a:p>
            <a:endParaRPr lang="zh-CN" altLang="zh-CN" sz="2400"/>
          </a:p>
        </p:txBody>
      </p:sp>
      <p:sp>
        <p:nvSpPr>
          <p:cNvPr id="69635"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0657" name="Rectangle 2"/>
          <p:cNvSpPr/>
          <p:nvPr>
            <p:ph type="title"/>
          </p:nvPr>
        </p:nvSpPr>
        <p:spPr/>
        <p:txBody>
          <a:bodyPr vert="horz" wrap="square" lIns="91440" tIns="45720" rIns="91440" bIns="45720" anchor="b"/>
          <a:p>
            <a:r>
              <a:rPr lang="zh-CN" altLang="zh-CN"/>
              <a:t>三、债券市场统计</a:t>
            </a:r>
            <a:endParaRPr lang="zh-CN" altLang="zh-CN"/>
          </a:p>
        </p:txBody>
      </p:sp>
      <p:sp>
        <p:nvSpPr>
          <p:cNvPr id="70658" name="Rectangle 3"/>
          <p:cNvSpPr/>
          <p:nvPr>
            <p:ph idx="1"/>
          </p:nvPr>
        </p:nvSpPr>
        <p:spPr/>
        <p:txBody>
          <a:bodyPr vert="horz" wrap="square" lIns="91440" tIns="45720" rIns="91440" bIns="45720" anchor="t"/>
          <a:p>
            <a:pPr eaLnBrk="1" hangingPunct="1"/>
            <a:r>
              <a:rPr lang="zh-CN" altLang="zh-CN" sz="2400"/>
              <a:t>债券市场的统计指标很多，表</a:t>
            </a:r>
            <a:r>
              <a:rPr lang="en-US" altLang="zh-CN" sz="2400"/>
              <a:t>7-16</a:t>
            </a:r>
            <a:r>
              <a:rPr lang="zh-CN" altLang="zh-CN" sz="2400"/>
              <a:t>列示了一些主要统计指标的定义及其计算依据。其中</a:t>
            </a:r>
            <a:r>
              <a:rPr lang="en-US" altLang="zh-CN" sz="2400"/>
              <a:t>2-5</a:t>
            </a:r>
            <a:r>
              <a:rPr lang="zh-CN" altLang="zh-CN" sz="2400"/>
              <a:t>项又各包括国债现货和国债回购两类指标，且金融债券、可转换债券、企业债券都也有类似的以上指标。</a:t>
            </a:r>
            <a:r>
              <a:rPr lang="en-US" altLang="zh-CN" sz="2400"/>
              <a:t>6-8</a:t>
            </a:r>
            <a:r>
              <a:rPr lang="zh-CN" altLang="zh-CN" sz="2400"/>
              <a:t>项指标反映的是国债的发行额、兑付额和在月末余额，企业债券也有这三个指标。</a:t>
            </a:r>
            <a:r>
              <a:rPr lang="en-US" altLang="zh-CN" sz="2400"/>
              <a:t>10-15</a:t>
            </a:r>
            <a:r>
              <a:rPr lang="zh-CN" altLang="zh-CN" sz="2400"/>
              <a:t>项是地区国债、企业债、可转换债分现货和回购两类的交易金额，分别以营业部和券商为统计范围的这几项指标也存在。表</a:t>
            </a:r>
            <a:r>
              <a:rPr lang="en-US" altLang="zh-CN" sz="2400"/>
              <a:t>7-17</a:t>
            </a:r>
            <a:r>
              <a:rPr lang="zh-CN" altLang="zh-CN" sz="2400"/>
              <a:t>列示了我国</a:t>
            </a:r>
            <a:r>
              <a:rPr lang="en-US" altLang="zh-CN" sz="2400"/>
              <a:t>2005-2018</a:t>
            </a:r>
            <a:r>
              <a:rPr lang="zh-CN" altLang="zh-CN" sz="2400"/>
              <a:t>年的国债交易情况。表</a:t>
            </a:r>
            <a:r>
              <a:rPr lang="en-US" altLang="zh-CN" sz="2400"/>
              <a:t>7-18</a:t>
            </a:r>
            <a:r>
              <a:rPr lang="zh-CN" altLang="zh-CN" sz="2400">
                <a:sym typeface="+mn-ea"/>
              </a:rPr>
              <a:t>列示了我国</a:t>
            </a:r>
            <a:r>
              <a:rPr lang="en-US" altLang="zh-CN" sz="2400">
                <a:sym typeface="+mn-ea"/>
              </a:rPr>
              <a:t>2005-2018</a:t>
            </a:r>
            <a:r>
              <a:rPr lang="zh-CN" altLang="zh-CN" sz="2400">
                <a:sym typeface="+mn-ea"/>
              </a:rPr>
              <a:t>年的国债交易情况。</a:t>
            </a:r>
            <a:endParaRPr lang="zh-CN" altLang="zh-CN"/>
          </a:p>
        </p:txBody>
      </p:sp>
      <p:sp>
        <p:nvSpPr>
          <p:cNvPr id="70659"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681" name="Rectangle 1"/>
          <p:cNvSpPr/>
          <p:nvPr/>
        </p:nvSpPr>
        <p:spPr>
          <a:xfrm>
            <a:off x="3260725" y="463550"/>
            <a:ext cx="2576513" cy="339725"/>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algn="ctr">
              <a:spcBef>
                <a:spcPct val="0"/>
              </a:spcBef>
              <a:buClrTx/>
              <a:buSzTx/>
              <a:buFont typeface="Arial" panose="020B0604020202020204" pitchFamily="34" charset="0"/>
              <a:buNone/>
            </a:pPr>
            <a:r>
              <a:rPr lang="zh-CN" altLang="en-US" sz="1600" b="1">
                <a:solidFill>
                  <a:srgbClr val="000000"/>
                </a:solidFill>
                <a:latin typeface="Times New Roman" panose="02020603050405020304" pitchFamily="18" charset="0"/>
                <a:cs typeface="Times New Roman" panose="02020603050405020304" pitchFamily="18" charset="0"/>
              </a:rPr>
              <a:t>表</a:t>
            </a:r>
            <a:r>
              <a:rPr lang="en-US" altLang="zh-CN" sz="1600" b="1">
                <a:solidFill>
                  <a:srgbClr val="000000"/>
                </a:solidFill>
                <a:latin typeface="Times New Roman" panose="02020603050405020304" pitchFamily="18" charset="0"/>
                <a:cs typeface="Times New Roman" panose="02020603050405020304" pitchFamily="18" charset="0"/>
              </a:rPr>
              <a:t>7-16   </a:t>
            </a:r>
            <a:r>
              <a:rPr lang="zh-CN" altLang="en-US" sz="1600" b="1">
                <a:solidFill>
                  <a:srgbClr val="000000"/>
                </a:solidFill>
                <a:latin typeface="Times New Roman" panose="02020603050405020304" pitchFamily="18" charset="0"/>
                <a:cs typeface="Times New Roman" panose="02020603050405020304" pitchFamily="18" charset="0"/>
              </a:rPr>
              <a:t>债券市场统计指标</a:t>
            </a:r>
            <a:endParaRPr lang="zh-CN" altLang="en-US" sz="3600"/>
          </a:p>
        </p:txBody>
      </p:sp>
      <p:graphicFrame>
        <p:nvGraphicFramePr>
          <p:cNvPr id="71682" name="表格 71681"/>
          <p:cNvGraphicFramePr/>
          <p:nvPr/>
        </p:nvGraphicFramePr>
        <p:xfrm>
          <a:off x="1187450" y="1125538"/>
          <a:ext cx="7307263" cy="5357813"/>
        </p:xfrm>
        <a:graphic>
          <a:graphicData uri="http://schemas.openxmlformats.org/drawingml/2006/table">
            <a:tbl>
              <a:tblPr/>
              <a:tblGrid>
                <a:gridCol w="458788"/>
                <a:gridCol w="1524000"/>
                <a:gridCol w="5324475"/>
              </a:tblGrid>
              <a:tr h="209550">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en-US" sz="1100">
                          <a:solidFill>
                            <a:srgbClr val="FF0000"/>
                          </a:solidFill>
                          <a:latin typeface="方正书宋_GBK" charset="0"/>
                        </a:rPr>
                        <a:t>序号</a:t>
                      </a:r>
                      <a:endParaRPr lang="zh-CN" altLang="en-US" sz="1100">
                        <a:solidFill>
                          <a:srgbClr val="FF0000"/>
                        </a:solidFill>
                        <a:latin typeface="方正书宋_GBK" charset="0"/>
                      </a:endParaRPr>
                    </a:p>
                  </a:txBody>
                  <a:tcPr marL="0" marR="0" marT="0" marB="1"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en-US" sz="1100">
                          <a:solidFill>
                            <a:srgbClr val="FF0000"/>
                          </a:solidFill>
                          <a:latin typeface="方正书宋_GBK" charset="0"/>
                        </a:rPr>
                        <a:t>指标名称</a:t>
                      </a:r>
                      <a:endParaRPr lang="zh-CN" altLang="en-US" sz="1100">
                        <a:solidFill>
                          <a:srgbClr val="FF0000"/>
                        </a:solidFill>
                        <a:latin typeface="方正书宋_GBK" charset="0"/>
                      </a:endParaRPr>
                    </a:p>
                  </a:txBody>
                  <a:tcPr marL="0" marR="0" marT="0" marB="1" anchor="ctr">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en-US" sz="1100">
                          <a:solidFill>
                            <a:srgbClr val="FF0000"/>
                          </a:solidFill>
                          <a:latin typeface="方正书宋_GBK" charset="0"/>
                        </a:rPr>
                        <a:t>指标定义</a:t>
                      </a:r>
                      <a:endParaRPr lang="zh-CN" altLang="en-US" sz="1100">
                        <a:solidFill>
                          <a:srgbClr val="FF0000"/>
                        </a:solidFill>
                        <a:latin typeface="方正书宋_GBK" charset="0"/>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09550">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方正书宋_GBK" charset="0"/>
                        </a:rPr>
                        <a:t>1</a:t>
                      </a:r>
                      <a:endParaRPr lang="zh-CN" altLang="en-US" sz="1100">
                        <a:solidFill>
                          <a:srgbClr val="FF0000"/>
                        </a:solidFill>
                        <a:latin typeface="方正书宋_GBK" charset="0"/>
                      </a:endParaRPr>
                    </a:p>
                  </a:txBody>
                  <a:tcPr marL="0" marR="0" marT="0" marB="1"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en-US" sz="1100">
                          <a:solidFill>
                            <a:srgbClr val="FF0000"/>
                          </a:solidFill>
                          <a:latin typeface="方正书宋_GBK" charset="0"/>
                        </a:rPr>
                        <a:t>债券交易日数</a:t>
                      </a:r>
                      <a:endParaRPr lang="zh-CN" altLang="en-US" sz="1100">
                        <a:solidFill>
                          <a:srgbClr val="FF0000"/>
                        </a:solidFill>
                        <a:latin typeface="方正书宋_GBK" charset="0"/>
                      </a:endParaRPr>
                    </a:p>
                  </a:txBody>
                  <a:tcPr marL="0" marR="0" marT="0" marB="1" anchor="ctr">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en-US" sz="1100">
                          <a:solidFill>
                            <a:srgbClr val="FF0000"/>
                          </a:solidFill>
                          <a:latin typeface="方正书宋_GBK" charset="0"/>
                        </a:rPr>
                        <a:t>某时期内可在交易所进行债券交易的天数。</a:t>
                      </a:r>
                      <a:endParaRPr lang="zh-CN" altLang="en-US" sz="1100">
                        <a:solidFill>
                          <a:srgbClr val="FF0000"/>
                        </a:solidFill>
                        <a:latin typeface="方正书宋_GBK" charset="0"/>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09550">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方正书宋_GBK" charset="0"/>
                        </a:rPr>
                        <a:t>2</a:t>
                      </a:r>
                      <a:endParaRPr lang="zh-CN" altLang="en-US" sz="1100">
                        <a:solidFill>
                          <a:srgbClr val="FF0000"/>
                        </a:solidFill>
                        <a:latin typeface="方正书宋_GBK" charset="0"/>
                      </a:endParaRPr>
                    </a:p>
                  </a:txBody>
                  <a:tcPr marL="0" marR="0" marT="0" marB="1"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en-US" sz="1100">
                          <a:solidFill>
                            <a:srgbClr val="FF0000"/>
                          </a:solidFill>
                          <a:latin typeface="方正书宋_GBK" charset="0"/>
                        </a:rPr>
                        <a:t>国债上市数目</a:t>
                      </a:r>
                      <a:endParaRPr lang="zh-CN" altLang="en-US" sz="1100">
                        <a:solidFill>
                          <a:srgbClr val="FF0000"/>
                        </a:solidFill>
                        <a:latin typeface="方正书宋_GBK" charset="0"/>
                      </a:endParaRPr>
                    </a:p>
                  </a:txBody>
                  <a:tcPr marL="0" marR="0" marT="0" marB="1" anchor="ctr">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en-US" sz="1100">
                          <a:solidFill>
                            <a:srgbClr val="FF0000"/>
                          </a:solidFill>
                          <a:latin typeface="方正书宋_GBK" charset="0"/>
                        </a:rPr>
                        <a:t>国债</a:t>
                      </a:r>
                      <a:r>
                        <a:rPr lang="en-US" altLang="zh-CN" sz="1100">
                          <a:solidFill>
                            <a:srgbClr val="FF0000"/>
                          </a:solidFill>
                          <a:latin typeface="方正书宋_GBK" charset="0"/>
                        </a:rPr>
                        <a:t>(</a:t>
                      </a:r>
                      <a:r>
                        <a:rPr lang="zh-CN" altLang="en-US" sz="1100">
                          <a:solidFill>
                            <a:srgbClr val="FF0000"/>
                          </a:solidFill>
                          <a:latin typeface="方正书宋_GBK" charset="0"/>
                        </a:rPr>
                        <a:t>包括现货和回购</a:t>
                      </a:r>
                      <a:r>
                        <a:rPr lang="en-US" altLang="zh-CN" sz="1100">
                          <a:solidFill>
                            <a:srgbClr val="FF0000"/>
                          </a:solidFill>
                          <a:latin typeface="方正书宋_GBK" charset="0"/>
                        </a:rPr>
                        <a:t>)</a:t>
                      </a:r>
                      <a:r>
                        <a:rPr lang="zh-CN" altLang="en-US" sz="1100">
                          <a:solidFill>
                            <a:srgbClr val="FF0000"/>
                          </a:solidFill>
                          <a:latin typeface="方正书宋_GBK" charset="0"/>
                        </a:rPr>
                        <a:t>在交易所挂牌交易的品种数量。</a:t>
                      </a:r>
                      <a:endParaRPr lang="zh-CN" altLang="en-US" sz="1100">
                        <a:solidFill>
                          <a:srgbClr val="FF0000"/>
                        </a:solidFill>
                        <a:latin typeface="方正书宋_GBK" charset="0"/>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406400">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方正书宋_GBK" charset="0"/>
                        </a:rPr>
                        <a:t>3</a:t>
                      </a:r>
                      <a:endParaRPr lang="zh-CN" altLang="en-US" sz="1100">
                        <a:solidFill>
                          <a:srgbClr val="FF0000"/>
                        </a:solidFill>
                        <a:latin typeface="方正书宋_GBK" charset="0"/>
                      </a:endParaRPr>
                    </a:p>
                  </a:txBody>
                  <a:tcPr marL="0" marR="0" marT="0" marB="1"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en-US" sz="1100">
                          <a:solidFill>
                            <a:srgbClr val="FF0000"/>
                          </a:solidFill>
                          <a:latin typeface="方正书宋_GBK" charset="0"/>
                        </a:rPr>
                        <a:t>国债成交金额</a:t>
                      </a:r>
                      <a:endParaRPr lang="zh-CN" altLang="en-US" sz="1100">
                        <a:solidFill>
                          <a:srgbClr val="FF0000"/>
                        </a:solidFill>
                        <a:latin typeface="方正书宋_GBK" charset="0"/>
                      </a:endParaRPr>
                    </a:p>
                  </a:txBody>
                  <a:tcPr marL="0" marR="0" marT="0" marB="1" anchor="ctr">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en-US" sz="1100">
                          <a:solidFill>
                            <a:srgbClr val="FF0000"/>
                          </a:solidFill>
                          <a:latin typeface="方正书宋_GBK" charset="0"/>
                        </a:rPr>
                        <a:t>由交易系统完成的每笔国债</a:t>
                      </a:r>
                      <a:r>
                        <a:rPr lang="en-US" altLang="zh-CN" sz="1100">
                          <a:solidFill>
                            <a:srgbClr val="FF0000"/>
                          </a:solidFill>
                          <a:latin typeface="方正书宋_GBK" charset="0"/>
                        </a:rPr>
                        <a:t>(</a:t>
                      </a:r>
                      <a:r>
                        <a:rPr lang="zh-CN" altLang="en-US" sz="1100">
                          <a:solidFill>
                            <a:srgbClr val="FF0000"/>
                          </a:solidFill>
                          <a:latin typeface="方正书宋_GBK" charset="0"/>
                        </a:rPr>
                        <a:t>包括现货和回购</a:t>
                      </a:r>
                      <a:r>
                        <a:rPr lang="en-US" altLang="zh-CN" sz="1100">
                          <a:solidFill>
                            <a:srgbClr val="FF0000"/>
                          </a:solidFill>
                          <a:latin typeface="方正书宋_GBK" charset="0"/>
                        </a:rPr>
                        <a:t>)</a:t>
                      </a:r>
                      <a:r>
                        <a:rPr lang="zh-CN" altLang="en-US" sz="1100">
                          <a:solidFill>
                            <a:srgbClr val="FF0000"/>
                          </a:solidFill>
                          <a:latin typeface="方正书宋_GBK" charset="0"/>
                        </a:rPr>
                        <a:t>交易的成交价格与成交量的乘积之和。按单边计算。</a:t>
                      </a:r>
                      <a:endParaRPr lang="zh-CN" altLang="en-US" sz="1100">
                        <a:solidFill>
                          <a:srgbClr val="FF0000"/>
                        </a:solidFill>
                        <a:latin typeface="方正书宋_GBK" charset="0"/>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09550">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方正书宋_GBK" charset="0"/>
                        </a:rPr>
                        <a:t>4</a:t>
                      </a:r>
                      <a:endParaRPr lang="zh-CN" altLang="en-US" sz="1100">
                        <a:solidFill>
                          <a:srgbClr val="FF0000"/>
                        </a:solidFill>
                        <a:latin typeface="方正书宋_GBK" charset="0"/>
                      </a:endParaRPr>
                    </a:p>
                  </a:txBody>
                  <a:tcPr marL="0" marR="0" marT="0" marB="1"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en-US" sz="1100">
                          <a:solidFill>
                            <a:srgbClr val="FF0000"/>
                          </a:solidFill>
                          <a:latin typeface="方正书宋_GBK" charset="0"/>
                        </a:rPr>
                        <a:t>国债成交数量</a:t>
                      </a:r>
                      <a:endParaRPr lang="zh-CN" altLang="en-US" sz="1100">
                        <a:solidFill>
                          <a:srgbClr val="FF0000"/>
                        </a:solidFill>
                        <a:latin typeface="方正书宋_GBK" charset="0"/>
                      </a:endParaRPr>
                    </a:p>
                  </a:txBody>
                  <a:tcPr marL="0" marR="0" marT="0" marB="1" anchor="ctr">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en-US" sz="1100">
                          <a:solidFill>
                            <a:srgbClr val="FF0000"/>
                          </a:solidFill>
                          <a:latin typeface="方正书宋_GBK" charset="0"/>
                        </a:rPr>
                        <a:t>由交易系统完成的每笔国债</a:t>
                      </a:r>
                      <a:r>
                        <a:rPr lang="en-US" altLang="zh-CN" sz="1100">
                          <a:solidFill>
                            <a:srgbClr val="FF0000"/>
                          </a:solidFill>
                          <a:latin typeface="方正书宋_GBK" charset="0"/>
                        </a:rPr>
                        <a:t>(</a:t>
                      </a:r>
                      <a:r>
                        <a:rPr lang="zh-CN" altLang="en-US" sz="1100">
                          <a:solidFill>
                            <a:srgbClr val="FF0000"/>
                          </a:solidFill>
                          <a:latin typeface="方正书宋_GBK" charset="0"/>
                        </a:rPr>
                        <a:t>包括现货和回购</a:t>
                      </a:r>
                      <a:r>
                        <a:rPr lang="en-US" altLang="zh-CN" sz="1100">
                          <a:solidFill>
                            <a:srgbClr val="FF0000"/>
                          </a:solidFill>
                          <a:latin typeface="方正书宋_GBK" charset="0"/>
                        </a:rPr>
                        <a:t>)</a:t>
                      </a:r>
                      <a:r>
                        <a:rPr lang="zh-CN" altLang="en-US" sz="1100">
                          <a:solidFill>
                            <a:srgbClr val="FF0000"/>
                          </a:solidFill>
                          <a:latin typeface="方正书宋_GBK" charset="0"/>
                        </a:rPr>
                        <a:t>交易的成交量之和。按单边计算。</a:t>
                      </a:r>
                      <a:endParaRPr lang="zh-CN" altLang="en-US" sz="1100">
                        <a:solidFill>
                          <a:srgbClr val="FF0000"/>
                        </a:solidFill>
                        <a:latin typeface="方正书宋_GBK" charset="0"/>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09550">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方正书宋_GBK" charset="0"/>
                        </a:rPr>
                        <a:t>5</a:t>
                      </a:r>
                      <a:endParaRPr lang="zh-CN" altLang="en-US" sz="1100">
                        <a:solidFill>
                          <a:srgbClr val="FF0000"/>
                        </a:solidFill>
                        <a:latin typeface="方正书宋_GBK" charset="0"/>
                      </a:endParaRPr>
                    </a:p>
                  </a:txBody>
                  <a:tcPr marL="0" marR="0" marT="0" marB="1"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en-US" sz="1100">
                          <a:solidFill>
                            <a:srgbClr val="FF0000"/>
                          </a:solidFill>
                          <a:latin typeface="方正书宋_GBK" charset="0"/>
                        </a:rPr>
                        <a:t>国债成交笔数</a:t>
                      </a:r>
                      <a:endParaRPr lang="zh-CN" altLang="en-US" sz="1100">
                        <a:solidFill>
                          <a:srgbClr val="FF0000"/>
                        </a:solidFill>
                        <a:latin typeface="方正书宋_GBK" charset="0"/>
                      </a:endParaRPr>
                    </a:p>
                  </a:txBody>
                  <a:tcPr marL="0" marR="0" marT="0" marB="1" anchor="ctr">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en-US" sz="1100">
                          <a:solidFill>
                            <a:srgbClr val="FF0000"/>
                          </a:solidFill>
                          <a:latin typeface="方正书宋_GBK" charset="0"/>
                        </a:rPr>
                        <a:t>由交易系统完成配对的国债</a:t>
                      </a:r>
                      <a:r>
                        <a:rPr lang="en-US" altLang="zh-CN" sz="1100">
                          <a:solidFill>
                            <a:srgbClr val="FF0000"/>
                          </a:solidFill>
                          <a:latin typeface="方正书宋_GBK" charset="0"/>
                        </a:rPr>
                        <a:t>(</a:t>
                      </a:r>
                      <a:r>
                        <a:rPr lang="zh-CN" altLang="en-US" sz="1100">
                          <a:solidFill>
                            <a:srgbClr val="FF0000"/>
                          </a:solidFill>
                          <a:latin typeface="方正书宋_GBK" charset="0"/>
                        </a:rPr>
                        <a:t>包括现货和回购</a:t>
                      </a:r>
                      <a:r>
                        <a:rPr lang="en-US" altLang="zh-CN" sz="1100">
                          <a:solidFill>
                            <a:srgbClr val="FF0000"/>
                          </a:solidFill>
                          <a:latin typeface="方正书宋_GBK" charset="0"/>
                        </a:rPr>
                        <a:t>)</a:t>
                      </a:r>
                      <a:r>
                        <a:rPr lang="zh-CN" altLang="en-US" sz="1100">
                          <a:solidFill>
                            <a:srgbClr val="FF0000"/>
                          </a:solidFill>
                          <a:latin typeface="方正书宋_GBK" charset="0"/>
                        </a:rPr>
                        <a:t>交易的记录数。按单边计算。</a:t>
                      </a:r>
                      <a:endParaRPr lang="zh-CN" altLang="en-US" sz="1100">
                        <a:solidFill>
                          <a:srgbClr val="FF0000"/>
                        </a:solidFill>
                        <a:latin typeface="方正书宋_GBK" charset="0"/>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09550">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方正书宋_GBK" charset="0"/>
                        </a:rPr>
                        <a:t>6</a:t>
                      </a:r>
                      <a:endParaRPr lang="zh-CN" altLang="en-US" sz="1100">
                        <a:solidFill>
                          <a:srgbClr val="FF0000"/>
                        </a:solidFill>
                        <a:latin typeface="方正书宋_GBK" charset="0"/>
                      </a:endParaRPr>
                    </a:p>
                  </a:txBody>
                  <a:tcPr marL="0" marR="0" marT="0" marB="1"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en-US" sz="1100">
                          <a:solidFill>
                            <a:srgbClr val="FF0000"/>
                          </a:solidFill>
                          <a:latin typeface="方正书宋_GBK" charset="0"/>
                        </a:rPr>
                        <a:t>国债发行额</a:t>
                      </a:r>
                      <a:endParaRPr lang="zh-CN" altLang="en-US" sz="1100">
                        <a:solidFill>
                          <a:srgbClr val="FF0000"/>
                        </a:solidFill>
                        <a:latin typeface="方正书宋_GBK" charset="0"/>
                      </a:endParaRPr>
                    </a:p>
                  </a:txBody>
                  <a:tcPr marL="0" marR="0" marT="0" marB="1" anchor="ctr">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en-US" sz="1100">
                          <a:solidFill>
                            <a:srgbClr val="FF0000"/>
                          </a:solidFill>
                          <a:latin typeface="方正书宋_GBK" charset="0"/>
                        </a:rPr>
                        <a:t>特定时期国债的发行数额。</a:t>
                      </a:r>
                      <a:endParaRPr lang="zh-CN" altLang="en-US" sz="1100">
                        <a:solidFill>
                          <a:srgbClr val="FF0000"/>
                        </a:solidFill>
                        <a:latin typeface="方正书宋_GBK" charset="0"/>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09550">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方正书宋_GBK" charset="0"/>
                        </a:rPr>
                        <a:t>7</a:t>
                      </a:r>
                      <a:endParaRPr lang="zh-CN" altLang="en-US" sz="1100">
                        <a:solidFill>
                          <a:srgbClr val="FF0000"/>
                        </a:solidFill>
                        <a:latin typeface="方正书宋_GBK" charset="0"/>
                      </a:endParaRPr>
                    </a:p>
                  </a:txBody>
                  <a:tcPr marL="0" marR="0" marT="0" marB="1"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en-US" sz="1100">
                          <a:solidFill>
                            <a:srgbClr val="FF0000"/>
                          </a:solidFill>
                          <a:latin typeface="方正书宋_GBK" charset="0"/>
                        </a:rPr>
                        <a:t>国债兑付额</a:t>
                      </a:r>
                      <a:endParaRPr lang="zh-CN" altLang="en-US" sz="1100">
                        <a:solidFill>
                          <a:srgbClr val="FF0000"/>
                        </a:solidFill>
                        <a:latin typeface="方正书宋_GBK" charset="0"/>
                      </a:endParaRPr>
                    </a:p>
                  </a:txBody>
                  <a:tcPr marL="0" marR="0" marT="0" marB="1" anchor="ctr">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en-US" sz="1100">
                          <a:solidFill>
                            <a:srgbClr val="FF0000"/>
                          </a:solidFill>
                          <a:latin typeface="方正书宋_GBK" charset="0"/>
                        </a:rPr>
                        <a:t>特定时期国债的兑付数额。</a:t>
                      </a:r>
                      <a:endParaRPr lang="zh-CN" altLang="en-US" sz="1100">
                        <a:solidFill>
                          <a:srgbClr val="FF0000"/>
                        </a:solidFill>
                        <a:latin typeface="方正书宋_GBK" charset="0"/>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09550">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方正书宋_GBK" charset="0"/>
                        </a:rPr>
                        <a:t>8</a:t>
                      </a:r>
                      <a:endParaRPr lang="zh-CN" altLang="en-US" sz="1100">
                        <a:solidFill>
                          <a:srgbClr val="FF0000"/>
                        </a:solidFill>
                        <a:latin typeface="方正书宋_GBK" charset="0"/>
                      </a:endParaRPr>
                    </a:p>
                  </a:txBody>
                  <a:tcPr marL="0" marR="0" marT="0" marB="1"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en-US" sz="1100">
                          <a:solidFill>
                            <a:srgbClr val="FF0000"/>
                          </a:solidFill>
                          <a:latin typeface="方正书宋_GBK" charset="0"/>
                        </a:rPr>
                        <a:t>国债期末余额</a:t>
                      </a:r>
                      <a:endParaRPr lang="zh-CN" altLang="en-US" sz="1100">
                        <a:solidFill>
                          <a:srgbClr val="FF0000"/>
                        </a:solidFill>
                        <a:latin typeface="方正书宋_GBK" charset="0"/>
                      </a:endParaRPr>
                    </a:p>
                  </a:txBody>
                  <a:tcPr marL="0" marR="0" marT="0" marB="1" anchor="ctr">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en-US" sz="1100">
                          <a:solidFill>
                            <a:srgbClr val="FF0000"/>
                          </a:solidFill>
                          <a:latin typeface="方正书宋_GBK" charset="0"/>
                        </a:rPr>
                        <a:t>特定时点上的国债节余数额。</a:t>
                      </a:r>
                      <a:endParaRPr lang="zh-CN" altLang="en-US" sz="1100">
                        <a:solidFill>
                          <a:srgbClr val="FF0000"/>
                        </a:solidFill>
                        <a:latin typeface="方正书宋_GBK" charset="0"/>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09550">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方正书宋_GBK" charset="0"/>
                        </a:rPr>
                        <a:t>9</a:t>
                      </a:r>
                      <a:endParaRPr lang="zh-CN" altLang="en-US" sz="1100">
                        <a:solidFill>
                          <a:srgbClr val="FF0000"/>
                        </a:solidFill>
                        <a:latin typeface="方正书宋_GBK" charset="0"/>
                      </a:endParaRPr>
                    </a:p>
                  </a:txBody>
                  <a:tcPr marL="0" marR="0" marT="0" marB="1"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en-US" sz="1100">
                          <a:solidFill>
                            <a:srgbClr val="FF0000"/>
                          </a:solidFill>
                          <a:latin typeface="方正书宋_GBK" charset="0"/>
                        </a:rPr>
                        <a:t>外债发行额</a:t>
                      </a:r>
                      <a:endParaRPr lang="zh-CN" altLang="en-US" sz="1100">
                        <a:solidFill>
                          <a:srgbClr val="FF0000"/>
                        </a:solidFill>
                        <a:latin typeface="方正书宋_GBK" charset="0"/>
                      </a:endParaRPr>
                    </a:p>
                  </a:txBody>
                  <a:tcPr marL="0" marR="0" marT="0" marB="1" anchor="ctr">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en-US" sz="1100">
                          <a:solidFill>
                            <a:srgbClr val="FF0000"/>
                          </a:solidFill>
                          <a:latin typeface="方正书宋_GBK" charset="0"/>
                        </a:rPr>
                        <a:t>特定时期外债的发行数额。</a:t>
                      </a:r>
                      <a:endParaRPr lang="zh-CN" altLang="en-US" sz="1100">
                        <a:solidFill>
                          <a:srgbClr val="FF0000"/>
                        </a:solidFill>
                        <a:latin typeface="方正书宋_GBK" charset="0"/>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406400">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方正书宋_GBK" charset="0"/>
                        </a:rPr>
                        <a:t>10</a:t>
                      </a:r>
                      <a:endParaRPr lang="zh-CN" altLang="en-US" sz="1100">
                        <a:solidFill>
                          <a:srgbClr val="FF0000"/>
                        </a:solidFill>
                        <a:latin typeface="方正书宋_GBK" charset="0"/>
                      </a:endParaRPr>
                    </a:p>
                  </a:txBody>
                  <a:tcPr marL="0" marR="0" marT="0" marB="1"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en-US" sz="1100">
                          <a:solidFill>
                            <a:srgbClr val="FF0000"/>
                          </a:solidFill>
                          <a:latin typeface="方正书宋_GBK" charset="0"/>
                        </a:rPr>
                        <a:t>地区国债现货交易金额</a:t>
                      </a:r>
                      <a:endParaRPr lang="zh-CN" altLang="en-US" sz="1100">
                        <a:solidFill>
                          <a:srgbClr val="FF0000"/>
                        </a:solidFill>
                        <a:latin typeface="方正书宋_GBK" charset="0"/>
                      </a:endParaRPr>
                    </a:p>
                  </a:txBody>
                  <a:tcPr marL="0" marR="0" marT="0" marB="1" anchor="ctr">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en-US" sz="1100">
                          <a:solidFill>
                            <a:srgbClr val="FF0000"/>
                          </a:solidFill>
                          <a:latin typeface="方正书宋_GBK" charset="0"/>
                        </a:rPr>
                        <a:t>按投资者指定或托管营业部所在地统计的国债现货成交金额。按双边计算。</a:t>
                      </a:r>
                      <a:endParaRPr lang="zh-CN" altLang="en-US" sz="1100">
                        <a:solidFill>
                          <a:srgbClr val="FF0000"/>
                        </a:solidFill>
                        <a:latin typeface="方正书宋_GBK" charset="0"/>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404813">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方正书宋_GBK" charset="0"/>
                        </a:rPr>
                        <a:t>11</a:t>
                      </a:r>
                      <a:endParaRPr lang="zh-CN" altLang="en-US" sz="1100">
                        <a:solidFill>
                          <a:srgbClr val="FF0000"/>
                        </a:solidFill>
                        <a:latin typeface="方正书宋_GBK" charset="0"/>
                      </a:endParaRPr>
                    </a:p>
                  </a:txBody>
                  <a:tcPr marL="0" marR="0" marT="0" marB="1"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en-US" sz="1100">
                          <a:solidFill>
                            <a:srgbClr val="FF0000"/>
                          </a:solidFill>
                          <a:latin typeface="方正书宋_GBK" charset="0"/>
                        </a:rPr>
                        <a:t>地区国债回购交易金额</a:t>
                      </a:r>
                      <a:endParaRPr lang="zh-CN" altLang="en-US" sz="1100">
                        <a:solidFill>
                          <a:srgbClr val="FF0000"/>
                        </a:solidFill>
                        <a:latin typeface="方正书宋_GBK" charset="0"/>
                      </a:endParaRPr>
                    </a:p>
                  </a:txBody>
                  <a:tcPr marL="0" marR="0" marT="0" marB="1" anchor="ctr">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en-US" sz="1100">
                          <a:solidFill>
                            <a:srgbClr val="FF0000"/>
                          </a:solidFill>
                          <a:latin typeface="方正书宋_GBK" charset="0"/>
                        </a:rPr>
                        <a:t>按投资者指定或托管营业部所在地统计的国债回购成交金额。按双边计算。</a:t>
                      </a:r>
                      <a:endParaRPr lang="zh-CN" altLang="en-US" sz="1100">
                        <a:solidFill>
                          <a:srgbClr val="FF0000"/>
                        </a:solidFill>
                        <a:latin typeface="方正书宋_GBK" charset="0"/>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406400">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方正书宋_GBK" charset="0"/>
                        </a:rPr>
                        <a:t>12</a:t>
                      </a:r>
                      <a:endParaRPr lang="zh-CN" altLang="en-US" sz="1100">
                        <a:solidFill>
                          <a:srgbClr val="FF0000"/>
                        </a:solidFill>
                        <a:latin typeface="方正书宋_GBK" charset="0"/>
                      </a:endParaRPr>
                    </a:p>
                  </a:txBody>
                  <a:tcPr marL="0" marR="0" marT="0" marB="1"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en-US" sz="1100">
                          <a:solidFill>
                            <a:srgbClr val="FF0000"/>
                          </a:solidFill>
                          <a:latin typeface="方正书宋_GBK" charset="0"/>
                        </a:rPr>
                        <a:t>地区企业债现货交易金额</a:t>
                      </a:r>
                      <a:endParaRPr lang="zh-CN" altLang="en-US" sz="1100">
                        <a:solidFill>
                          <a:srgbClr val="FF0000"/>
                        </a:solidFill>
                        <a:latin typeface="方正书宋_GBK" charset="0"/>
                      </a:endParaRPr>
                    </a:p>
                  </a:txBody>
                  <a:tcPr marL="0" marR="0" marT="0" marB="1" anchor="ctr">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en-US" sz="1100">
                          <a:solidFill>
                            <a:srgbClr val="FF0000"/>
                          </a:solidFill>
                          <a:latin typeface="方正书宋_GBK" charset="0"/>
                        </a:rPr>
                        <a:t>按投资者指定或托管营业部所在地统计的企业债现货成交金额。按双边计算。</a:t>
                      </a:r>
                      <a:endParaRPr lang="zh-CN" altLang="en-US" sz="1100">
                        <a:solidFill>
                          <a:srgbClr val="FF0000"/>
                        </a:solidFill>
                        <a:latin typeface="方正书宋_GBK" charset="0"/>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406400">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方正书宋_GBK" charset="0"/>
                        </a:rPr>
                        <a:t>13</a:t>
                      </a:r>
                      <a:endParaRPr lang="zh-CN" altLang="en-US" sz="1100">
                        <a:solidFill>
                          <a:srgbClr val="FF0000"/>
                        </a:solidFill>
                        <a:latin typeface="方正书宋_GBK" charset="0"/>
                      </a:endParaRPr>
                    </a:p>
                  </a:txBody>
                  <a:tcPr marL="0" marR="0" marT="0" marB="1"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en-US" sz="1100">
                          <a:solidFill>
                            <a:srgbClr val="FF0000"/>
                          </a:solidFill>
                          <a:latin typeface="方正书宋_GBK" charset="0"/>
                        </a:rPr>
                        <a:t>地区企业债回购交易金额</a:t>
                      </a:r>
                      <a:endParaRPr lang="zh-CN" altLang="en-US" sz="1100">
                        <a:solidFill>
                          <a:srgbClr val="FF0000"/>
                        </a:solidFill>
                        <a:latin typeface="方正书宋_GBK" charset="0"/>
                      </a:endParaRPr>
                    </a:p>
                  </a:txBody>
                  <a:tcPr marL="0" marR="0" marT="0" marB="1" anchor="ctr">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en-US" sz="1100">
                          <a:solidFill>
                            <a:srgbClr val="FF0000"/>
                          </a:solidFill>
                          <a:latin typeface="方正书宋_GBK" charset="0"/>
                        </a:rPr>
                        <a:t>按投资者指定或托管营业部所在地统计的企业债回购的成交金额。按双边计算。</a:t>
                      </a:r>
                      <a:endParaRPr lang="zh-CN" altLang="en-US" sz="1100">
                        <a:solidFill>
                          <a:srgbClr val="FF0000"/>
                        </a:solidFill>
                        <a:latin typeface="方正书宋_GBK" charset="0"/>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09550">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方正书宋_GBK" charset="0"/>
                        </a:rPr>
                        <a:t>14</a:t>
                      </a:r>
                      <a:endParaRPr lang="zh-CN" altLang="en-US" sz="1100">
                        <a:solidFill>
                          <a:srgbClr val="FF0000"/>
                        </a:solidFill>
                        <a:latin typeface="方正书宋_GBK" charset="0"/>
                      </a:endParaRPr>
                    </a:p>
                  </a:txBody>
                  <a:tcPr marL="0" marR="0" marT="0" marB="1"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en-US" sz="1100">
                          <a:solidFill>
                            <a:srgbClr val="FF0000"/>
                          </a:solidFill>
                          <a:latin typeface="方正书宋_GBK" charset="0"/>
                        </a:rPr>
                        <a:t>地区可转债交易金额</a:t>
                      </a:r>
                      <a:endParaRPr lang="zh-CN" altLang="en-US" sz="1100">
                        <a:solidFill>
                          <a:srgbClr val="FF0000"/>
                        </a:solidFill>
                        <a:latin typeface="方正书宋_GBK" charset="0"/>
                      </a:endParaRPr>
                    </a:p>
                  </a:txBody>
                  <a:tcPr marL="0" marR="0" marT="0" marB="1" anchor="ctr">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en-US" sz="1100">
                          <a:solidFill>
                            <a:srgbClr val="FF0000"/>
                          </a:solidFill>
                          <a:latin typeface="方正书宋_GBK" charset="0"/>
                        </a:rPr>
                        <a:t>按投资者指定或托管营业部所在地统计的可转债成交金额。按双边计算。</a:t>
                      </a:r>
                      <a:endParaRPr lang="zh-CN" altLang="en-US" sz="1100">
                        <a:solidFill>
                          <a:srgbClr val="FF0000"/>
                        </a:solidFill>
                        <a:latin typeface="方正书宋_GBK" charset="0"/>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406400">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方正书宋_GBK" charset="0"/>
                        </a:rPr>
                        <a:t>15</a:t>
                      </a:r>
                      <a:endParaRPr lang="zh-CN" altLang="en-US" sz="1100">
                        <a:solidFill>
                          <a:srgbClr val="FF0000"/>
                        </a:solidFill>
                        <a:latin typeface="方正书宋_GBK" charset="0"/>
                      </a:endParaRPr>
                    </a:p>
                  </a:txBody>
                  <a:tcPr marL="0" marR="0" marT="0" marB="1"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en-US" sz="1100">
                          <a:solidFill>
                            <a:srgbClr val="FF0000"/>
                          </a:solidFill>
                          <a:latin typeface="方正书宋_GBK" charset="0"/>
                        </a:rPr>
                        <a:t>地区封闭式证券投资基金交易金额</a:t>
                      </a:r>
                      <a:endParaRPr lang="zh-CN" altLang="en-US" sz="1100">
                        <a:solidFill>
                          <a:srgbClr val="FF0000"/>
                        </a:solidFill>
                        <a:latin typeface="方正书宋_GBK" charset="0"/>
                      </a:endParaRPr>
                    </a:p>
                  </a:txBody>
                  <a:tcPr marL="0" marR="0" marT="0" marB="1" anchor="ctr">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en-US" sz="1100">
                          <a:solidFill>
                            <a:srgbClr val="FF0000"/>
                          </a:solidFill>
                          <a:latin typeface="方正书宋_GBK" charset="0"/>
                        </a:rPr>
                        <a:t>按投资者指定或托管营业部所在地统计的封闭式证券投资基金成交金额。按双边计算。</a:t>
                      </a:r>
                      <a:endParaRPr lang="zh-CN" altLang="en-US" sz="1100">
                        <a:solidFill>
                          <a:srgbClr val="FF0000"/>
                        </a:solidFill>
                        <a:latin typeface="方正书宋_GBK" charset="0"/>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09550">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方正书宋_GBK" charset="0"/>
                        </a:rPr>
                        <a:t>16</a:t>
                      </a:r>
                      <a:endParaRPr lang="zh-CN" altLang="en-US" sz="1100">
                        <a:solidFill>
                          <a:srgbClr val="FF0000"/>
                        </a:solidFill>
                        <a:latin typeface="方正书宋_GBK" charset="0"/>
                      </a:endParaRPr>
                    </a:p>
                  </a:txBody>
                  <a:tcPr marL="0" marR="0" marT="0" marB="1"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en-US" sz="1100">
                          <a:solidFill>
                            <a:srgbClr val="FF0000"/>
                          </a:solidFill>
                          <a:latin typeface="方正书宋_GBK" charset="0"/>
                        </a:rPr>
                        <a:t>登记存管证券只数</a:t>
                      </a:r>
                      <a:endParaRPr lang="zh-CN" altLang="en-US" sz="1100">
                        <a:solidFill>
                          <a:srgbClr val="FF0000"/>
                        </a:solidFill>
                        <a:latin typeface="方正书宋_GBK" charset="0"/>
                      </a:endParaRPr>
                    </a:p>
                  </a:txBody>
                  <a:tcPr marL="0" marR="0" marT="0" marB="1" anchor="ctr">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en-US" sz="1100">
                          <a:solidFill>
                            <a:srgbClr val="FF0000"/>
                          </a:solidFill>
                          <a:latin typeface="方正书宋_GBK" charset="0"/>
                        </a:rPr>
                        <a:t>按中国证券登记结算公司统计的登记存管证券只数。按单边计算。</a:t>
                      </a:r>
                      <a:endParaRPr lang="zh-CN" altLang="en-US" sz="1100">
                        <a:solidFill>
                          <a:srgbClr val="FF0000"/>
                        </a:solidFill>
                        <a:latin typeface="方正书宋_GBK" charset="0"/>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09550">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方正书宋_GBK" charset="0"/>
                        </a:rPr>
                        <a:t>17</a:t>
                      </a:r>
                      <a:endParaRPr lang="zh-CN" altLang="en-US" sz="1100">
                        <a:solidFill>
                          <a:srgbClr val="FF0000"/>
                        </a:solidFill>
                        <a:latin typeface="方正书宋_GBK" charset="0"/>
                      </a:endParaRPr>
                    </a:p>
                  </a:txBody>
                  <a:tcPr marL="0" marR="0" marT="0" marB="1"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en-US" sz="1100">
                          <a:solidFill>
                            <a:srgbClr val="FF0000"/>
                          </a:solidFill>
                          <a:latin typeface="方正书宋_GBK" charset="0"/>
                        </a:rPr>
                        <a:t>登记存管证券面值</a:t>
                      </a:r>
                      <a:endParaRPr lang="zh-CN" altLang="en-US" sz="1100">
                        <a:solidFill>
                          <a:srgbClr val="FF0000"/>
                        </a:solidFill>
                        <a:latin typeface="方正书宋_GBK" charset="0"/>
                      </a:endParaRPr>
                    </a:p>
                  </a:txBody>
                  <a:tcPr marL="0" marR="0" marT="0" marB="1" anchor="ctr">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en-US" sz="1100">
                          <a:solidFill>
                            <a:srgbClr val="FF0000"/>
                          </a:solidFill>
                          <a:latin typeface="方正书宋_GBK" charset="0"/>
                        </a:rPr>
                        <a:t>按中国证券登记结算公司统计的登记存管证券的面值之和。按单边计算。</a:t>
                      </a:r>
                      <a:endParaRPr lang="zh-CN" altLang="en-US" sz="1100">
                        <a:solidFill>
                          <a:srgbClr val="FF0000"/>
                        </a:solidFill>
                        <a:latin typeface="方正书宋_GBK" charset="0"/>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406400">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方正书宋_GBK" charset="0"/>
                        </a:rPr>
                        <a:t>18</a:t>
                      </a:r>
                      <a:endParaRPr lang="zh-CN" altLang="en-US" sz="1100">
                        <a:solidFill>
                          <a:srgbClr val="FF0000"/>
                        </a:solidFill>
                        <a:latin typeface="方正书宋_GBK" charset="0"/>
                      </a:endParaRPr>
                    </a:p>
                  </a:txBody>
                  <a:tcPr marL="0" marR="0" marT="0" marB="1"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en-US" sz="1100">
                          <a:solidFill>
                            <a:srgbClr val="FF0000"/>
                          </a:solidFill>
                          <a:latin typeface="方正书宋_GBK" charset="0"/>
                        </a:rPr>
                        <a:t>登记存管证券总市值</a:t>
                      </a:r>
                      <a:endParaRPr lang="zh-CN" altLang="en-US" sz="1100">
                        <a:solidFill>
                          <a:srgbClr val="FF0000"/>
                        </a:solidFill>
                        <a:latin typeface="方正书宋_GBK" charset="0"/>
                      </a:endParaRPr>
                    </a:p>
                  </a:txBody>
                  <a:tcPr marL="0" marR="0" marT="0" marB="1" anchor="ctr">
                    <a:lnL w="12700"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en-US" sz="1100">
                          <a:solidFill>
                            <a:srgbClr val="FF0000"/>
                          </a:solidFill>
                          <a:latin typeface="方正书宋_GBK" charset="0"/>
                        </a:rPr>
                        <a:t>按中国证券登记结算公司统计的登记存管证券在</a:t>
                      </a:r>
                      <a:r>
                        <a:rPr lang="en-US" altLang="zh-CN" sz="1100">
                          <a:solidFill>
                            <a:srgbClr val="FF0000"/>
                          </a:solidFill>
                          <a:latin typeface="方正书宋_GBK" charset="0"/>
                        </a:rPr>
                        <a:t>A</a:t>
                      </a:r>
                      <a:r>
                        <a:rPr lang="zh-CN" altLang="en-US" sz="1100">
                          <a:solidFill>
                            <a:srgbClr val="FF0000"/>
                          </a:solidFill>
                          <a:latin typeface="方正书宋_GBK" charset="0"/>
                        </a:rPr>
                        <a:t>股市场中交易价格与数量的乘积。按单边计算。</a:t>
                      </a:r>
                      <a:endParaRPr lang="zh-CN" altLang="en-US" sz="1100">
                        <a:solidFill>
                          <a:srgbClr val="FF0000"/>
                        </a:solidFill>
                        <a:latin typeface="方正书宋_GBK" charset="0"/>
                      </a:endParaRPr>
                    </a:p>
                  </a:txBody>
                  <a:tcPr marL="0" marR="0" marT="0" marB="1" anchor="ctr">
                    <a:lnL w="9525" cap="flat" cmpd="sng">
                      <a:solidFill>
                        <a:srgbClr val="000000"/>
                      </a:solidFill>
                      <a:prstDash val="solid"/>
                      <a:headEnd type="none" w="med" len="med"/>
                      <a:tailEnd type="none" w="med" len="med"/>
                    </a:lnL>
                    <a:lnR w="9525"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bl>
          </a:graphicData>
        </a:graphic>
      </p:graphicFrame>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2705" name="Rectangle 1"/>
          <p:cNvSpPr/>
          <p:nvPr/>
        </p:nvSpPr>
        <p:spPr>
          <a:xfrm>
            <a:off x="3408363" y="1070293"/>
            <a:ext cx="3188335" cy="27559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algn="ctr">
              <a:spcBef>
                <a:spcPct val="0"/>
              </a:spcBef>
              <a:buClrTx/>
              <a:buSzTx/>
              <a:buFont typeface="Arial" panose="020B0604020202020204" pitchFamily="34" charset="0"/>
              <a:buNone/>
            </a:pPr>
            <a:r>
              <a:rPr lang="zh-CN" altLang="en-US" sz="1200" b="1">
                <a:solidFill>
                  <a:srgbClr val="000000"/>
                </a:solidFill>
                <a:latin typeface="Times New Roman" panose="02020603050405020304" pitchFamily="18" charset="0"/>
                <a:cs typeface="Times New Roman" panose="02020603050405020304" pitchFamily="18" charset="0"/>
              </a:rPr>
              <a:t>表</a:t>
            </a:r>
            <a:r>
              <a:rPr lang="en-US" altLang="zh-CN" sz="1200" b="1">
                <a:solidFill>
                  <a:srgbClr val="000000"/>
                </a:solidFill>
                <a:latin typeface="Times New Roman" panose="02020603050405020304" pitchFamily="18" charset="0"/>
                <a:cs typeface="Times New Roman" panose="02020603050405020304" pitchFamily="18" charset="0"/>
              </a:rPr>
              <a:t>7-17  2005-2018</a:t>
            </a:r>
            <a:r>
              <a:rPr lang="zh-CN" altLang="en-US" sz="1200" b="1">
                <a:solidFill>
                  <a:srgbClr val="000000"/>
                </a:solidFill>
                <a:latin typeface="Times New Roman" panose="02020603050405020304" pitchFamily="18" charset="0"/>
                <a:cs typeface="Times New Roman" panose="02020603050405020304" pitchFamily="18" charset="0"/>
              </a:rPr>
              <a:t>年我国国债交易情况统计表</a:t>
            </a:r>
            <a:endParaRPr lang="zh-CN" altLang="en-US" sz="2800"/>
          </a:p>
        </p:txBody>
      </p:sp>
      <p:graphicFrame>
        <p:nvGraphicFramePr>
          <p:cNvPr id="3" name="表格 2"/>
          <p:cNvGraphicFramePr/>
          <p:nvPr>
            <p:custDataLst>
              <p:tags r:id="rId1"/>
            </p:custDataLst>
          </p:nvPr>
        </p:nvGraphicFramePr>
        <p:xfrm>
          <a:off x="1416685" y="1581785"/>
          <a:ext cx="7315200" cy="3863340"/>
        </p:xfrm>
        <a:graphic>
          <a:graphicData uri="http://schemas.openxmlformats.org/drawingml/2006/table">
            <a:tbl>
              <a:tblPr firstRow="1" bandRow="1">
                <a:tableStyleId>{5940675A-B579-460E-94D1-54222C63F5DA}</a:tableStyleId>
              </a:tblPr>
              <a:tblGrid>
                <a:gridCol w="609600"/>
                <a:gridCol w="609600"/>
                <a:gridCol w="609600"/>
                <a:gridCol w="609600"/>
                <a:gridCol w="609600"/>
                <a:gridCol w="609600"/>
                <a:gridCol w="609600"/>
                <a:gridCol w="609600"/>
                <a:gridCol w="609600"/>
                <a:gridCol w="609600"/>
                <a:gridCol w="609600"/>
                <a:gridCol w="609600"/>
              </a:tblGrid>
              <a:tr h="214630">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年份</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总　计</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 </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 </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 </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 </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上海证劵交易所</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 </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 </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深圳证劵交易所</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 </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 </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14630">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 </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国债交易合计</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 </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现货</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 </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回购</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现货</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 </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回购</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现货</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 </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回购</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14630">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 </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成交金额</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成交量</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成交金额</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成交量</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成交金额</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成交金额</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成交量</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成交金额</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成交金额</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成交量</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成交金额</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14630">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 </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(亿元)</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(亿张)</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(亿元)</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(万手)</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(亿元)</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(亿元)</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(亿张)</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(亿元)</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(亿元)</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(亿张)</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(亿元)</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14630">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2005</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2780.63</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28.21</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3449.3</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34.53</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24919.05</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3219.36</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32.37</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24919.05</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229.94</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2.16</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0</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14630">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2006</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1540.71</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15.35</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2035.08</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20.03</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16301.48</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1831.03</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18.08</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16299.25</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204.05</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1.95</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2.23</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14630">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2007</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1267.28</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12.73</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2109.99</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20.25</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18615.47</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1790.45</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17.76</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18608.92</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319.54</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2.49</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6.54</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14630">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2008</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2122.52</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21.26</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4324.25</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46.18</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24306.77</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3783.86</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40.71</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24306.77</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540.39</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5.47</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0</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14630">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2009</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2085.11</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20.56</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4698.08</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46.32</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35975.19</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3877.09</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38.68</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35929.25</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820.99</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7.64</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45.94</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14630">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2010</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1661.64</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16.42</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5847.54</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56.5</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70373.76</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4896.84</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47.88</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70017.59</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950.7</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8.62</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356.16</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14630">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2011</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1252.93</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12.57</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6843.93</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67.75</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209509.62</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6093.58</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60.65</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204621.29</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750.35</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7.1</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4888.34</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14630">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2012</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914.18</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9.04</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9882.53</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97.98</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393550.94</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8442.99</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83.78</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371375.86</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1439.54</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14.2</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22175.08</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14630">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2013</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803.75</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8.03</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17411.83</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169.32</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662003.84</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15312.48</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148.58</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610526.93</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2099.35</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20.74</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51476.91</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14630">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2014</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1260.27</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12.64</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28191.38</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269.71</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915286.9</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25446.42</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242.42</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841402.16</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2744.96</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27.29</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73884.74</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14630">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2015</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4134.49</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41</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34464.32</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313.28</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1303701.36</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30681.1</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279.18</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1197852.61</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3783.22</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34.1</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105848.75</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14630">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2016</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5794.89</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56.67</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53294.2</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525.85</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2370915.58</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43823.28</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433.89</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2203351.93</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9470.92</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91.96</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167563.66</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14630">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2017</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1747.87</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17.66</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55441.79</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562.47</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2632193.87</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44431.2</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453.99</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2428986.63</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11010.59</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108.48</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203207.24</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14630">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2018</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1225.39</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12.46</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63821.55</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646.41</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2341631.76</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51252.14</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523.04</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2118206</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12569.41</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123.37</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rPr>
                        <a:t>223425.76</a:t>
                      </a:r>
                      <a:endParaRPr lang="en-US" altLang="zh-CN" sz="1050" b="0">
                        <a:solidFill>
                          <a:srgbClr val="FF0000"/>
                        </a:solidFill>
                        <a:highlight>
                          <a:srgbClr val="FFFFFF"/>
                        </a:highlight>
                        <a:latin typeface="宋体" panose="02010600030101010101" pitchFamily="2" charset="-122"/>
                        <a:ea typeface="宋体" panose="02010600030101010101" pitchFamily="2" charset="-122"/>
                        <a:cs typeface="NEU-BZ" charset="0"/>
                      </a:endParaRPr>
                    </a:p>
                  </a:txBody>
                  <a:tcPr marL="7620" marR="7620" marT="7620" marB="0" vert="horz" anchor="b">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3730" name="文本框 4"/>
          <p:cNvSpPr txBox="1"/>
          <p:nvPr/>
        </p:nvSpPr>
        <p:spPr>
          <a:xfrm>
            <a:off x="2275840" y="1043305"/>
            <a:ext cx="5768975" cy="275590"/>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algn="ctr" eaLnBrk="1" hangingPunct="1">
              <a:buClrTx/>
              <a:buSzTx/>
              <a:buFont typeface="Arial" panose="020B0604020202020204" pitchFamily="34" charset="0"/>
              <a:buNone/>
            </a:pPr>
            <a:r>
              <a:rPr lang="en-US" altLang="zh-CN" sz="1200">
                <a:solidFill>
                  <a:srgbClr val="FF0000"/>
                </a:solidFill>
                <a:latin typeface="方正书宋_GBK" charset="0"/>
              </a:rPr>
              <a:t>  </a:t>
            </a:r>
            <a:r>
              <a:rPr lang="zh-CN" altLang="en-US" sz="1200">
                <a:solidFill>
                  <a:srgbClr val="FF0000"/>
                </a:solidFill>
                <a:latin typeface="方正书宋_GBK" charset="0"/>
              </a:rPr>
              <a:t>表</a:t>
            </a:r>
            <a:r>
              <a:rPr lang="en-US" altLang="zh-CN" sz="1200">
                <a:solidFill>
                  <a:srgbClr val="FF0000"/>
                </a:solidFill>
                <a:latin typeface="方正书宋_GBK" charset="0"/>
              </a:rPr>
              <a:t>7-18  </a:t>
            </a:r>
            <a:r>
              <a:rPr lang="en-US" altLang="zh-CN" sz="1100">
                <a:solidFill>
                  <a:srgbClr val="0000FF"/>
                </a:solidFill>
                <a:latin typeface="方正书宋_GBK" charset="0"/>
              </a:rPr>
              <a:t>              </a:t>
            </a:r>
            <a:r>
              <a:rPr lang="en-US" altLang="zh-CN" sz="1200">
                <a:solidFill>
                  <a:srgbClr val="FF0000"/>
                </a:solidFill>
                <a:latin typeface="方正书宋_GBK" charset="0"/>
              </a:rPr>
              <a:t> 中国历年交易所市场证券登记存管情况统计(2005-2018)    </a:t>
            </a:r>
            <a:endParaRPr lang="en-US" altLang="zh-CN" sz="1200">
              <a:solidFill>
                <a:srgbClr val="FF0000"/>
              </a:solidFill>
              <a:latin typeface="方正书宋_GBK" charset="0"/>
            </a:endParaRPr>
          </a:p>
        </p:txBody>
      </p:sp>
      <p:pic>
        <p:nvPicPr>
          <p:cNvPr id="4" name="图片 3"/>
          <p:cNvPicPr>
            <a:picLocks noChangeAspect="1"/>
          </p:cNvPicPr>
          <p:nvPr/>
        </p:nvPicPr>
        <p:blipFill>
          <a:blip r:embed="rId1"/>
          <a:stretch>
            <a:fillRect/>
          </a:stretch>
        </p:blipFill>
        <p:spPr>
          <a:xfrm>
            <a:off x="1257300" y="1602105"/>
            <a:ext cx="8394700" cy="5172075"/>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7" name="Rectangle 2"/>
          <p:cNvSpPr/>
          <p:nvPr>
            <p:ph type="title"/>
          </p:nvPr>
        </p:nvSpPr>
        <p:spPr/>
        <p:txBody>
          <a:bodyPr vert="horz" wrap="square" lIns="91440" tIns="45720" rIns="91440" bIns="45720" anchor="b"/>
          <a:p>
            <a:endParaRPr lang="zh-CN" altLang="zh-CN" sz="3200"/>
          </a:p>
        </p:txBody>
      </p:sp>
      <p:sp>
        <p:nvSpPr>
          <p:cNvPr id="19458" name="Rectangle 3"/>
          <p:cNvSpPr/>
          <p:nvPr>
            <p:ph idx="1"/>
          </p:nvPr>
        </p:nvSpPr>
        <p:spPr>
          <a:xfrm>
            <a:off x="1187450" y="1827213"/>
            <a:ext cx="7496175" cy="4625975"/>
          </a:xfrm>
        </p:spPr>
        <p:txBody>
          <a:bodyPr vert="horz" wrap="square" lIns="91440" tIns="45720" rIns="91440" bIns="45720" anchor="t"/>
          <a:p>
            <a:pPr>
              <a:buNone/>
            </a:pPr>
            <a:r>
              <a:rPr lang="zh-CN" altLang="zh-CN" sz="2000"/>
              <a:t>（一）证券定义</a:t>
            </a:r>
            <a:endParaRPr lang="zh-CN" altLang="zh-CN" sz="2000"/>
          </a:p>
          <a:p>
            <a:pPr>
              <a:buNone/>
            </a:pPr>
            <a:r>
              <a:rPr lang="en-US" altLang="zh-CN" sz="2000"/>
              <a:t>    </a:t>
            </a:r>
            <a:r>
              <a:rPr lang="zh-CN" altLang="zh-CN" sz="2000"/>
              <a:t>证券（</a:t>
            </a:r>
            <a:r>
              <a:rPr lang="en-US" altLang="zh-CN" sz="2000"/>
              <a:t>Securities</a:t>
            </a:r>
            <a:r>
              <a:rPr lang="zh-CN" altLang="zh-CN" sz="2000"/>
              <a:t>）是各类财产所有权和债券凭证的统称，是用来证明证券持有人有权取得相应权益的法律凭证。如：股票、债券、基金证券、票据、提单、保险单、存款单等都是证券</a:t>
            </a:r>
            <a:endParaRPr lang="en-US" altLang="zh-CN" sz="2000"/>
          </a:p>
          <a:p>
            <a:pPr>
              <a:buNone/>
            </a:pPr>
            <a:r>
              <a:rPr lang="en-US" altLang="zh-CN" sz="2000"/>
              <a:t> </a:t>
            </a:r>
            <a:r>
              <a:rPr lang="zh-CN" altLang="zh-CN" sz="1800"/>
              <a:t>（二）证券分类</a:t>
            </a:r>
            <a:endParaRPr lang="en-US" altLang="zh-CN" sz="2000"/>
          </a:p>
          <a:p>
            <a:pPr>
              <a:buNone/>
            </a:pPr>
            <a:r>
              <a:rPr lang="en-US" altLang="zh-CN" sz="2000"/>
              <a:t>    </a:t>
            </a:r>
            <a:r>
              <a:rPr lang="zh-CN" altLang="zh-CN" sz="2000"/>
              <a:t>证券按其性质不同，可分为证据证券、凭证证券和有价证券。</a:t>
            </a:r>
            <a:endParaRPr lang="en-US" altLang="zh-CN" sz="2000"/>
          </a:p>
          <a:p>
            <a:pPr>
              <a:buNone/>
            </a:pPr>
            <a:r>
              <a:rPr lang="en-US" altLang="zh-CN" sz="2000"/>
              <a:t> </a:t>
            </a:r>
            <a:r>
              <a:rPr lang="zh-CN" altLang="zh-CN" sz="1800"/>
              <a:t>（三）证券票面要素</a:t>
            </a:r>
            <a:endParaRPr lang="en-US" altLang="zh-CN" sz="2000"/>
          </a:p>
          <a:p>
            <a:pPr>
              <a:buNone/>
            </a:pPr>
            <a:r>
              <a:rPr lang="en-US" altLang="en-US" sz="2000"/>
              <a:t>    </a:t>
            </a:r>
            <a:r>
              <a:rPr lang="zh-CN" altLang="zh-CN" sz="2000"/>
              <a:t>第一，持有人，即谁持有该证券；</a:t>
            </a:r>
            <a:endParaRPr lang="en-US" altLang="zh-CN" sz="2000"/>
          </a:p>
          <a:p>
            <a:pPr>
              <a:buNone/>
            </a:pPr>
            <a:r>
              <a:rPr lang="en-US" altLang="en-US" sz="2000"/>
              <a:t>    </a:t>
            </a:r>
            <a:r>
              <a:rPr lang="zh-CN" altLang="zh-CN" sz="2000"/>
              <a:t>第二，证券的标的物，即证券所载权利和义务所指向的特定对象；</a:t>
            </a:r>
            <a:endParaRPr lang="en-US" altLang="zh-CN" sz="2000"/>
          </a:p>
          <a:p>
            <a:pPr>
              <a:buNone/>
            </a:pPr>
            <a:r>
              <a:rPr lang="en-US" altLang="en-US" sz="2000"/>
              <a:t>    </a:t>
            </a:r>
            <a:r>
              <a:rPr lang="zh-CN" altLang="zh-CN" sz="2000"/>
              <a:t>第三，标的物的价值；</a:t>
            </a:r>
            <a:endParaRPr lang="en-US" altLang="zh-CN" sz="2000"/>
          </a:p>
          <a:p>
            <a:pPr>
              <a:buNone/>
            </a:pPr>
            <a:r>
              <a:rPr lang="en-US" altLang="en-US" sz="2000"/>
              <a:t>    </a:t>
            </a:r>
            <a:r>
              <a:rPr lang="zh-CN" altLang="zh-CN" sz="2000"/>
              <a:t>第四，权利，即持有人持有该证券所拥有的权利。</a:t>
            </a:r>
            <a:endParaRPr lang="zh-CN" altLang="zh-CN" sz="2000"/>
          </a:p>
        </p:txBody>
      </p:sp>
      <p:sp>
        <p:nvSpPr>
          <p:cNvPr id="19459"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3" name="Rectangle 2"/>
          <p:cNvSpPr/>
          <p:nvPr>
            <p:ph type="title"/>
          </p:nvPr>
        </p:nvSpPr>
        <p:spPr/>
        <p:txBody>
          <a:bodyPr vert="horz" wrap="square" lIns="91440" tIns="45720" rIns="91440" bIns="45720" anchor="b"/>
          <a:p>
            <a:pPr eaLnBrk="1" hangingPunct="1"/>
            <a:r>
              <a:rPr lang="zh-CN" altLang="zh-CN" sz="4000"/>
              <a:t>第四节</a:t>
            </a:r>
            <a:r>
              <a:rPr lang="en-US" altLang="zh-CN" sz="4000"/>
              <a:t>  </a:t>
            </a:r>
            <a:r>
              <a:rPr lang="zh-CN" altLang="zh-CN" sz="4000"/>
              <a:t>证券投资基金市场统计</a:t>
            </a:r>
            <a:endParaRPr lang="zh-CN" altLang="zh-CN" sz="4000"/>
          </a:p>
        </p:txBody>
      </p:sp>
      <p:sp>
        <p:nvSpPr>
          <p:cNvPr id="74754" name="Rectangle 3"/>
          <p:cNvSpPr/>
          <p:nvPr>
            <p:ph idx="1"/>
          </p:nvPr>
        </p:nvSpPr>
        <p:spPr/>
        <p:txBody>
          <a:bodyPr vert="horz" wrap="square" lIns="91440" tIns="45720" rIns="91440" bIns="45720" anchor="t"/>
          <a:p>
            <a:pPr eaLnBrk="1" hangingPunct="1"/>
            <a:r>
              <a:rPr lang="zh-CN" altLang="zh-CN"/>
              <a:t>一、证券投资基金的概念</a:t>
            </a:r>
            <a:endParaRPr lang="zh-CN" altLang="zh-CN"/>
          </a:p>
          <a:p>
            <a:pPr eaLnBrk="1" hangingPunct="1"/>
            <a:r>
              <a:rPr lang="zh-CN" altLang="zh-CN"/>
              <a:t>二、证券投资基金的分类统计</a:t>
            </a:r>
            <a:endParaRPr lang="zh-CN" altLang="zh-CN"/>
          </a:p>
          <a:p>
            <a:pPr eaLnBrk="1" hangingPunct="1"/>
            <a:r>
              <a:rPr lang="zh-CN" altLang="zh-CN"/>
              <a:t>三、基金的运作和管理</a:t>
            </a:r>
            <a:endParaRPr lang="zh-CN" altLang="zh-CN"/>
          </a:p>
          <a:p>
            <a:pPr eaLnBrk="1" hangingPunct="1"/>
            <a:r>
              <a:rPr lang="zh-CN" altLang="zh-CN"/>
              <a:t>四、基金统计指标</a:t>
            </a:r>
            <a:endParaRPr lang="zh-CN" altLang="zh-CN"/>
          </a:p>
        </p:txBody>
      </p:sp>
      <p:sp>
        <p:nvSpPr>
          <p:cNvPr id="74755"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5777" name="Rectangle 2"/>
          <p:cNvSpPr/>
          <p:nvPr>
            <p:ph type="title"/>
          </p:nvPr>
        </p:nvSpPr>
        <p:spPr/>
        <p:txBody>
          <a:bodyPr vert="horz" wrap="square" lIns="91440" tIns="45720" rIns="91440" bIns="45720" anchor="b"/>
          <a:p>
            <a:r>
              <a:rPr lang="zh-CN" altLang="zh-CN"/>
              <a:t>一、证券投资基金的概念</a:t>
            </a:r>
            <a:endParaRPr lang="zh-CN" altLang="zh-CN"/>
          </a:p>
        </p:txBody>
      </p:sp>
      <p:sp>
        <p:nvSpPr>
          <p:cNvPr id="75778" name="Rectangle 3"/>
          <p:cNvSpPr>
            <a:spLocks noGrp="1"/>
          </p:cNvSpPr>
          <p:nvPr>
            <p:ph idx="1"/>
          </p:nvPr>
        </p:nvSpPr>
        <p:spPr>
          <a:xfrm>
            <a:off x="1370013" y="1827213"/>
            <a:ext cx="7313612" cy="4410075"/>
          </a:xfrm>
        </p:spPr>
        <p:txBody>
          <a:bodyPr vert="horz" wrap="square" lIns="91440" tIns="45720" rIns="91440" bIns="45720" anchor="t"/>
          <a:p>
            <a:r>
              <a:rPr lang="zh-CN" altLang="zh-CN"/>
              <a:t>（一）证券投资基金定义</a:t>
            </a:r>
            <a:endParaRPr lang="en-US" altLang="zh-CN"/>
          </a:p>
          <a:p>
            <a:pPr lvl="1"/>
            <a:r>
              <a:rPr lang="en-US" altLang="zh-CN" sz="1400"/>
              <a:t> </a:t>
            </a:r>
            <a:r>
              <a:rPr lang="zh-CN" altLang="zh-CN" sz="1400"/>
              <a:t>证券投资基金</a:t>
            </a:r>
            <a:r>
              <a:rPr lang="en-US" altLang="zh-CN" sz="1400"/>
              <a:t>(Securities Investment Funds)</a:t>
            </a:r>
            <a:r>
              <a:rPr lang="zh-CN" altLang="zh-CN" sz="1400"/>
              <a:t>是一种利益共享、风险共担的集合投资制度。它是通过发行基金单位，将广大的投资者的闲散资金集合起来，由专门的基金托管人托管，由专门的基金管理人管理和经营，通过投资股票、债券等证券来获取收益的一种间接投资工具。</a:t>
            </a:r>
            <a:endParaRPr lang="zh-CN" altLang="zh-CN" sz="1400"/>
          </a:p>
          <a:p>
            <a:r>
              <a:rPr lang="zh-CN" altLang="zh-CN"/>
              <a:t>（二）证券投资基金特点</a:t>
            </a:r>
            <a:endParaRPr lang="en-US" altLang="zh-CN"/>
          </a:p>
          <a:p>
            <a:pPr lvl="1"/>
            <a:r>
              <a:rPr lang="en-US" altLang="zh-CN" sz="1400"/>
              <a:t>1.</a:t>
            </a:r>
            <a:r>
              <a:rPr lang="zh-CN" altLang="zh-CN" sz="1400"/>
              <a:t>集合投资</a:t>
            </a:r>
            <a:endParaRPr lang="zh-CN" altLang="zh-CN" sz="1400"/>
          </a:p>
          <a:p>
            <a:pPr lvl="1">
              <a:buNone/>
            </a:pPr>
            <a:r>
              <a:rPr lang="en-US" altLang="zh-CN" sz="1400"/>
              <a:t>   </a:t>
            </a:r>
            <a:r>
              <a:rPr lang="zh-CN" altLang="zh-CN" sz="1400"/>
              <a:t>基金可以集腋成裘，集小成大，将一般中小投资者的闲散资金集合起来形成大规模资金，进行组合投资，从而获取更高的收益率。</a:t>
            </a:r>
            <a:endParaRPr lang="zh-CN" altLang="zh-CN" sz="1400"/>
          </a:p>
          <a:p>
            <a:pPr lvl="1"/>
            <a:r>
              <a:rPr lang="en-US" altLang="zh-CN" sz="1400"/>
              <a:t>2.</a:t>
            </a:r>
            <a:r>
              <a:rPr lang="zh-CN" altLang="zh-CN" sz="1400"/>
              <a:t>分散风险</a:t>
            </a:r>
            <a:endParaRPr lang="zh-CN" altLang="zh-CN" sz="1400"/>
          </a:p>
          <a:p>
            <a:pPr lvl="1">
              <a:buNone/>
            </a:pPr>
            <a:r>
              <a:rPr lang="en-US" altLang="zh-CN" sz="1400"/>
              <a:t>   </a:t>
            </a:r>
            <a:r>
              <a:rPr lang="zh-CN" altLang="zh-CN" sz="1400"/>
              <a:t>理性的投资者都有规避风险的本能，因此有“不能把所有的鸡蛋放在一个篮子里”的共识。</a:t>
            </a:r>
            <a:endParaRPr lang="en-US" altLang="zh-CN" sz="1400"/>
          </a:p>
          <a:p>
            <a:pPr lvl="1"/>
            <a:r>
              <a:rPr lang="en-US" altLang="zh-CN" sz="1400"/>
              <a:t>3.</a:t>
            </a:r>
            <a:r>
              <a:rPr lang="zh-CN" altLang="zh-CN" sz="1400"/>
              <a:t>专家理财</a:t>
            </a:r>
            <a:endParaRPr lang="zh-CN" altLang="zh-CN" sz="1400"/>
          </a:p>
          <a:p>
            <a:pPr lvl="1">
              <a:buNone/>
            </a:pPr>
            <a:r>
              <a:rPr lang="en-US" altLang="zh-CN" sz="1400"/>
              <a:t>    </a:t>
            </a:r>
            <a:r>
              <a:rPr lang="zh-CN" altLang="zh-CN" sz="1400"/>
              <a:t>投资基金的另一个特点在于它专业的投资管理。负责投资资金经营管理的都是投资专家。他们具备丰富的专业投资知识和娴熟的投资技术，并拥有获取最快资讯及对信息判断的能力。所以，他们可以使基金获得更大的盈利范围。</a:t>
            </a:r>
            <a:endParaRPr lang="zh-CN" altLang="zh-CN" sz="1400"/>
          </a:p>
          <a:p>
            <a:endParaRPr lang="zh-CN" altLang="zh-CN"/>
          </a:p>
        </p:txBody>
      </p:sp>
      <p:sp>
        <p:nvSpPr>
          <p:cNvPr id="75779"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6801" name="Rectangle 2"/>
          <p:cNvSpPr/>
          <p:nvPr>
            <p:ph type="title"/>
          </p:nvPr>
        </p:nvSpPr>
        <p:spPr/>
        <p:txBody>
          <a:bodyPr vert="horz" wrap="square" lIns="91440" tIns="45720" rIns="91440" bIns="45720" anchor="b"/>
          <a:p>
            <a:r>
              <a:rPr lang="zh-CN" altLang="zh-CN"/>
              <a:t>二、证券投资基金的分类统计</a:t>
            </a:r>
            <a:endParaRPr lang="zh-CN" altLang="zh-CN"/>
          </a:p>
        </p:txBody>
      </p:sp>
      <p:sp>
        <p:nvSpPr>
          <p:cNvPr id="76802" name="Rectangle 3"/>
          <p:cNvSpPr/>
          <p:nvPr>
            <p:ph idx="1"/>
          </p:nvPr>
        </p:nvSpPr>
        <p:spPr/>
        <p:txBody>
          <a:bodyPr vert="horz" wrap="square" lIns="91440" tIns="45720" rIns="91440" bIns="45720" anchor="t"/>
          <a:p>
            <a:r>
              <a:rPr lang="zh-CN" altLang="zh-CN" sz="2800"/>
              <a:t>（一）根据基金单位是否可增加或赎回，基金可以分为封闭型基金和开放型基金</a:t>
            </a:r>
            <a:endParaRPr lang="zh-CN" altLang="zh-CN" sz="2800"/>
          </a:p>
          <a:p>
            <a:r>
              <a:rPr lang="zh-CN" altLang="zh-CN" sz="2800"/>
              <a:t>（二）根据基金的组织形式不同，基金可分为契约型基金和公司型基金。</a:t>
            </a:r>
            <a:endParaRPr lang="zh-CN" altLang="zh-CN" sz="2800"/>
          </a:p>
          <a:p>
            <a:r>
              <a:rPr lang="zh-CN" altLang="zh-CN" sz="2800"/>
              <a:t>（三）根据投资对象划分，基金可分为国债基金、股票基金、货币市场基金、指数基金、黄金基金和衍生证券基金。</a:t>
            </a:r>
            <a:endParaRPr lang="zh-CN" altLang="zh-CN" sz="2800"/>
          </a:p>
          <a:p>
            <a:r>
              <a:rPr lang="zh-CN" altLang="zh-CN" sz="2800"/>
              <a:t>（四）根据投资的目标不同，基金可分为成长型基金、收入型基金和平衡型基金。</a:t>
            </a:r>
            <a:endParaRPr lang="zh-CN" altLang="zh-CN" sz="2800"/>
          </a:p>
        </p:txBody>
      </p:sp>
      <p:sp>
        <p:nvSpPr>
          <p:cNvPr id="76803"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7825" name="Rectangle 2"/>
          <p:cNvSpPr/>
          <p:nvPr>
            <p:ph type="title"/>
          </p:nvPr>
        </p:nvSpPr>
        <p:spPr/>
        <p:txBody>
          <a:bodyPr vert="horz" wrap="square" lIns="91440" tIns="45720" rIns="91440" bIns="45720" anchor="b"/>
          <a:p>
            <a:endParaRPr lang="zh-CN" altLang="zh-CN" sz="2900"/>
          </a:p>
        </p:txBody>
      </p:sp>
      <p:sp>
        <p:nvSpPr>
          <p:cNvPr id="77826" name="Rectangle 3"/>
          <p:cNvSpPr/>
          <p:nvPr>
            <p:ph idx="1"/>
          </p:nvPr>
        </p:nvSpPr>
        <p:spPr/>
        <p:txBody>
          <a:bodyPr vert="horz" wrap="square" lIns="91440" tIns="45720" rIns="91440" bIns="45720" anchor="t"/>
          <a:p>
            <a:r>
              <a:rPr lang="zh-CN" altLang="zh-CN" sz="1600"/>
              <a:t>（一）根据基金单位是否可增加或赎回，基金可以分为封闭型基金和开放型基金</a:t>
            </a:r>
            <a:endParaRPr lang="en-US" altLang="zh-CN" sz="1600"/>
          </a:p>
          <a:p>
            <a:pPr lvl="1"/>
            <a:r>
              <a:rPr lang="en-US" altLang="zh-CN" sz="1600"/>
              <a:t>1</a:t>
            </a:r>
            <a:r>
              <a:rPr lang="zh-CN" altLang="zh-CN" sz="1600"/>
              <a:t>．封闭型基金（</a:t>
            </a:r>
            <a:r>
              <a:rPr lang="en-US" altLang="zh-CN" sz="1600"/>
              <a:t>Closed-End Funds</a:t>
            </a:r>
            <a:r>
              <a:rPr lang="zh-CN" altLang="zh-CN" sz="1600"/>
              <a:t>）</a:t>
            </a:r>
            <a:endParaRPr lang="zh-CN" altLang="zh-CN" sz="1600"/>
          </a:p>
          <a:p>
            <a:pPr lvl="1">
              <a:buNone/>
            </a:pPr>
            <a:r>
              <a:rPr lang="en-US" altLang="zh-CN" sz="1600"/>
              <a:t>       </a:t>
            </a:r>
            <a:r>
              <a:rPr lang="zh-CN" altLang="zh-CN" sz="1600"/>
              <a:t>封闭型基金是指基金的发行规模在发行前就已经确定，发行后和在规定期限内，基金规模固定不变。</a:t>
            </a:r>
            <a:endParaRPr lang="en-US" altLang="zh-CN" sz="1600"/>
          </a:p>
          <a:p>
            <a:pPr lvl="1"/>
            <a:r>
              <a:rPr lang="en-US" altLang="zh-CN" sz="1600"/>
              <a:t>2</a:t>
            </a:r>
            <a:r>
              <a:rPr lang="zh-CN" altLang="zh-CN" sz="1600"/>
              <a:t>．开放型基金（</a:t>
            </a:r>
            <a:r>
              <a:rPr lang="en-US" altLang="zh-CN" sz="1600"/>
              <a:t>Open-End Funds</a:t>
            </a:r>
            <a:r>
              <a:rPr lang="zh-CN" altLang="zh-CN" sz="1600"/>
              <a:t>）</a:t>
            </a:r>
            <a:endParaRPr lang="zh-CN" altLang="zh-CN" sz="1600"/>
          </a:p>
          <a:p>
            <a:pPr lvl="1">
              <a:buNone/>
            </a:pPr>
            <a:r>
              <a:rPr lang="en-US" altLang="zh-CN" sz="1600"/>
              <a:t>      </a:t>
            </a:r>
            <a:r>
              <a:rPr lang="zh-CN" altLang="zh-CN" sz="1600"/>
              <a:t>开放型基金是指基金的发行规模不加固定，可以随时根据市场供求状况追加和赎回基金份额。因此开放型基金又叫追加型或不定额型投资基金，即其发行的基金单位是不固定的、不封闭的。目前，国外发行的证券投资基金大部分是开放型的。</a:t>
            </a:r>
            <a:endParaRPr lang="zh-CN" altLang="zh-CN" sz="1600"/>
          </a:p>
          <a:p>
            <a:pPr>
              <a:buNone/>
            </a:pPr>
            <a:endParaRPr lang="zh-CN" altLang="zh-CN" sz="1600"/>
          </a:p>
        </p:txBody>
      </p:sp>
      <p:sp>
        <p:nvSpPr>
          <p:cNvPr id="77827"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8849" name="Rectangle 3"/>
          <p:cNvSpPr/>
          <p:nvPr>
            <p:ph idx="1"/>
          </p:nvPr>
        </p:nvSpPr>
        <p:spPr>
          <a:xfrm>
            <a:off x="1362075" y="1628775"/>
            <a:ext cx="7313613" cy="4114800"/>
          </a:xfrm>
        </p:spPr>
        <p:txBody>
          <a:bodyPr vert="horz" wrap="square" lIns="91440" tIns="45720" rIns="91440" bIns="45720" anchor="t"/>
          <a:p>
            <a:r>
              <a:rPr lang="zh-CN" altLang="zh-CN" sz="2400"/>
              <a:t>（二）根据基金的组织形式不同，基金可分为契约型基金和公司型基金。</a:t>
            </a:r>
            <a:endParaRPr lang="en-US" altLang="zh-CN" sz="2400"/>
          </a:p>
          <a:p>
            <a:pPr lvl="1"/>
            <a:r>
              <a:rPr lang="en-US" altLang="zh-CN" sz="1800"/>
              <a:t>1</a:t>
            </a:r>
            <a:r>
              <a:rPr lang="zh-CN" altLang="zh-CN" sz="1800"/>
              <a:t>．契约型基金（</a:t>
            </a:r>
            <a:r>
              <a:rPr lang="en-US" altLang="zh-CN" sz="1800"/>
              <a:t>Contract Funds</a:t>
            </a:r>
            <a:r>
              <a:rPr lang="zh-CN" altLang="zh-CN" sz="1800"/>
              <a:t>）</a:t>
            </a:r>
            <a:endParaRPr lang="zh-CN" altLang="zh-CN" sz="1800"/>
          </a:p>
          <a:p>
            <a:pPr lvl="2">
              <a:buNone/>
            </a:pPr>
            <a:r>
              <a:rPr lang="en-US" altLang="zh-CN" sz="1400"/>
              <a:t>    </a:t>
            </a:r>
            <a:r>
              <a:rPr lang="zh-CN" altLang="zh-CN" sz="1400"/>
              <a:t>契约型基金又叫单位信托基金，是由投资者、基金管理人和基金持有人根据信托契约原理而组建的投资基金。基金管理人作为委托人通过与受托人签订“信托契约”的形式发行收益凭证来募集社会上的闲散资金。投资者作为信托契约的受益人，享受投资收益的分配。英国、日本和我国的香港、台湾地区多数是契约型基金。</a:t>
            </a:r>
            <a:endParaRPr lang="en-US" altLang="zh-CN" sz="1400"/>
          </a:p>
          <a:p>
            <a:pPr lvl="1"/>
            <a:r>
              <a:rPr lang="en-US" altLang="zh-CN" sz="1800"/>
              <a:t>2</a:t>
            </a:r>
            <a:r>
              <a:rPr lang="zh-CN" altLang="zh-CN" sz="1800"/>
              <a:t>．公司型基金（</a:t>
            </a:r>
            <a:r>
              <a:rPr lang="en-US" altLang="zh-CN" sz="1800"/>
              <a:t>Corporate Funds</a:t>
            </a:r>
            <a:r>
              <a:rPr lang="zh-CN" altLang="zh-CN" sz="1800"/>
              <a:t>）</a:t>
            </a:r>
            <a:endParaRPr lang="zh-CN" altLang="zh-CN" sz="1800"/>
          </a:p>
          <a:p>
            <a:pPr lvl="2">
              <a:buNone/>
            </a:pPr>
            <a:r>
              <a:rPr lang="en-US" altLang="zh-CN" sz="1400"/>
              <a:t>   </a:t>
            </a:r>
            <a:r>
              <a:rPr lang="zh-CN" altLang="zh-CN" sz="1400"/>
              <a:t>公司型基金是指发行人通过组建股份公司发行基金股份的形式筹集资金。投资者购买的公司的股份，就成为公司的股东，享有股东的权利和履行股东的义务。公司成立后，委托某一投资管理公司来管理和经营该公司的资产。基金资产的保管则委托另一个金融机构，该机构的主要职责是保管基金资产并执行管理人指令，二者权责分明。美国的基金多为公司型基金。</a:t>
            </a:r>
            <a:endParaRPr lang="zh-CN" altLang="zh-CN" sz="1400"/>
          </a:p>
          <a:p>
            <a:pPr>
              <a:buNone/>
            </a:pPr>
            <a:endParaRPr lang="zh-CN" altLang="zh-CN" sz="2400"/>
          </a:p>
        </p:txBody>
      </p:sp>
      <p:sp>
        <p:nvSpPr>
          <p:cNvPr id="78850"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9873" name="Rectangle 2"/>
          <p:cNvSpPr/>
          <p:nvPr>
            <p:ph type="title"/>
          </p:nvPr>
        </p:nvSpPr>
        <p:spPr>
          <a:xfrm>
            <a:off x="1370013" y="414338"/>
            <a:ext cx="7313612" cy="1143000"/>
          </a:xfrm>
        </p:spPr>
        <p:txBody>
          <a:bodyPr vert="horz" wrap="square" lIns="91440" tIns="45720" rIns="91440" bIns="45720" anchor="b"/>
          <a:p>
            <a:endParaRPr lang="zh-CN" altLang="zh-CN" sz="2400"/>
          </a:p>
        </p:txBody>
      </p:sp>
      <p:sp>
        <p:nvSpPr>
          <p:cNvPr id="79874" name="Rectangle 3"/>
          <p:cNvSpPr/>
          <p:nvPr>
            <p:ph idx="1"/>
          </p:nvPr>
        </p:nvSpPr>
        <p:spPr>
          <a:xfrm>
            <a:off x="1370013" y="1827213"/>
            <a:ext cx="7378700" cy="4114800"/>
          </a:xfrm>
        </p:spPr>
        <p:txBody>
          <a:bodyPr vert="horz" wrap="square" lIns="91440" tIns="45720" rIns="91440" bIns="45720" anchor="t"/>
          <a:p>
            <a:r>
              <a:rPr lang="zh-CN" altLang="zh-CN" sz="2400"/>
              <a:t>（三）根据投资对象划分，基金可分为国债基金、股票基金、货币市场基金、指数基金、黄金基金和衍生证券基金。</a:t>
            </a:r>
            <a:endParaRPr lang="en-US" altLang="zh-CN" sz="2400"/>
          </a:p>
          <a:p>
            <a:pPr lvl="1"/>
            <a:r>
              <a:rPr lang="en-US" altLang="zh-CN" sz="2000"/>
              <a:t>1</a:t>
            </a:r>
            <a:r>
              <a:rPr lang="zh-CN" altLang="zh-CN" sz="2000"/>
              <a:t>．国债基金</a:t>
            </a:r>
            <a:endParaRPr lang="zh-CN" altLang="zh-CN" sz="2000"/>
          </a:p>
          <a:p>
            <a:pPr lvl="1"/>
            <a:r>
              <a:rPr lang="en-US" altLang="zh-CN" sz="2000"/>
              <a:t>2</a:t>
            </a:r>
            <a:r>
              <a:rPr lang="zh-CN" altLang="zh-CN" sz="2000"/>
              <a:t>．股票基金</a:t>
            </a:r>
            <a:endParaRPr lang="en-US" altLang="zh-CN" sz="2000"/>
          </a:p>
          <a:p>
            <a:pPr lvl="1"/>
            <a:r>
              <a:rPr lang="en-US" altLang="zh-CN" sz="2000"/>
              <a:t>3</a:t>
            </a:r>
            <a:r>
              <a:rPr lang="zh-CN" altLang="zh-CN" sz="2000"/>
              <a:t>．货币市场基金</a:t>
            </a:r>
            <a:endParaRPr lang="zh-CN" altLang="zh-CN" sz="2000"/>
          </a:p>
          <a:p>
            <a:pPr lvl="1">
              <a:buNone/>
            </a:pPr>
            <a:r>
              <a:rPr lang="en-US" altLang="zh-CN" sz="2000"/>
              <a:t>   4</a:t>
            </a:r>
            <a:r>
              <a:rPr lang="zh-CN" altLang="zh-CN" sz="2000"/>
              <a:t>．指数基金</a:t>
            </a:r>
            <a:endParaRPr lang="en-US" altLang="zh-CN" sz="2000"/>
          </a:p>
          <a:p>
            <a:pPr lvl="1">
              <a:buNone/>
            </a:pPr>
            <a:r>
              <a:rPr lang="en-US" altLang="zh-CN" sz="2000"/>
              <a:t>   5</a:t>
            </a:r>
            <a:r>
              <a:rPr lang="zh-CN" altLang="zh-CN" sz="2000"/>
              <a:t>．黄金证券和衍生证券基金</a:t>
            </a:r>
            <a:endParaRPr lang="zh-CN" altLang="zh-CN" sz="2000"/>
          </a:p>
          <a:p>
            <a:pPr>
              <a:buNone/>
            </a:pPr>
            <a:endParaRPr lang="zh-CN" altLang="zh-CN" sz="2400"/>
          </a:p>
          <a:p>
            <a:endParaRPr lang="zh-CN" altLang="zh-CN" sz="2400"/>
          </a:p>
        </p:txBody>
      </p:sp>
      <p:sp>
        <p:nvSpPr>
          <p:cNvPr id="79875"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0897" name="Rectangle 3"/>
          <p:cNvSpPr/>
          <p:nvPr>
            <p:ph idx="1"/>
          </p:nvPr>
        </p:nvSpPr>
        <p:spPr>
          <a:xfrm>
            <a:off x="1403350" y="1628775"/>
            <a:ext cx="7450138" cy="4114800"/>
          </a:xfrm>
        </p:spPr>
        <p:txBody>
          <a:bodyPr vert="horz" wrap="square" lIns="91440" tIns="45720" rIns="91440" bIns="45720" anchor="t"/>
          <a:p>
            <a:r>
              <a:rPr lang="zh-CN" altLang="zh-CN" sz="1800"/>
              <a:t>（四）根据投资的目标不同，基金可分为成长型基金、收入型基金和平衡型基金。</a:t>
            </a:r>
            <a:endParaRPr lang="en-US" altLang="zh-CN" sz="1800"/>
          </a:p>
          <a:p>
            <a:pPr lvl="1"/>
            <a:r>
              <a:rPr lang="en-US" altLang="zh-CN" sz="1400"/>
              <a:t>1</a:t>
            </a:r>
            <a:r>
              <a:rPr lang="zh-CN" altLang="zh-CN" sz="1400"/>
              <a:t>．成长型基金</a:t>
            </a:r>
            <a:endParaRPr lang="zh-CN" altLang="zh-CN" sz="1400"/>
          </a:p>
          <a:p>
            <a:pPr lvl="1"/>
            <a:r>
              <a:rPr lang="en-US" altLang="zh-CN" sz="1400"/>
              <a:t>2</a:t>
            </a:r>
            <a:r>
              <a:rPr lang="zh-CN" altLang="zh-CN" sz="1400"/>
              <a:t>．收入型基金</a:t>
            </a:r>
            <a:endParaRPr lang="zh-CN" altLang="zh-CN" sz="1400"/>
          </a:p>
          <a:p>
            <a:pPr lvl="1"/>
            <a:r>
              <a:rPr lang="en-US" altLang="zh-CN" sz="1400"/>
              <a:t>3</a:t>
            </a:r>
            <a:r>
              <a:rPr lang="zh-CN" altLang="zh-CN" sz="1400"/>
              <a:t>．平衡型基金</a:t>
            </a:r>
            <a:endParaRPr lang="zh-CN" altLang="zh-CN" sz="1400"/>
          </a:p>
        </p:txBody>
      </p:sp>
      <p:sp>
        <p:nvSpPr>
          <p:cNvPr id="80898"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1921" name="Rectangle 2"/>
          <p:cNvSpPr/>
          <p:nvPr>
            <p:ph type="title"/>
          </p:nvPr>
        </p:nvSpPr>
        <p:spPr/>
        <p:txBody>
          <a:bodyPr vert="horz" wrap="square" lIns="91440" tIns="45720" rIns="91440" bIns="45720" anchor="b"/>
          <a:p>
            <a:r>
              <a:rPr lang="zh-CN" altLang="zh-CN"/>
              <a:t>三、基金的运作和管理</a:t>
            </a:r>
            <a:endParaRPr lang="zh-CN" altLang="zh-CN"/>
          </a:p>
        </p:txBody>
      </p:sp>
      <p:sp>
        <p:nvSpPr>
          <p:cNvPr id="81922" name="Rectangle 3"/>
          <p:cNvSpPr/>
          <p:nvPr>
            <p:ph idx="1"/>
          </p:nvPr>
        </p:nvSpPr>
        <p:spPr/>
        <p:txBody>
          <a:bodyPr vert="horz" wrap="square" lIns="91440" tIns="45720" rIns="91440" bIns="45720" anchor="t"/>
          <a:p>
            <a:r>
              <a:rPr lang="zh-CN" altLang="zh-CN"/>
              <a:t>（一）基金的当事人</a:t>
            </a:r>
            <a:endParaRPr lang="en-US" altLang="zh-CN"/>
          </a:p>
          <a:p>
            <a:pPr lvl="1"/>
            <a:r>
              <a:rPr lang="en-US" altLang="zh-CN" sz="1600" b="1"/>
              <a:t>1</a:t>
            </a:r>
            <a:r>
              <a:rPr lang="zh-CN" altLang="zh-CN" sz="1600" b="1"/>
              <a:t>．基金持有人</a:t>
            </a:r>
            <a:endParaRPr lang="zh-CN" altLang="zh-CN" sz="1600" b="1"/>
          </a:p>
          <a:p>
            <a:pPr lvl="1"/>
            <a:r>
              <a:rPr lang="en-US" altLang="zh-CN" sz="1600" b="1"/>
              <a:t>2</a:t>
            </a:r>
            <a:r>
              <a:rPr lang="zh-CN" altLang="zh-CN" sz="1600" b="1"/>
              <a:t>．基金管理人</a:t>
            </a:r>
            <a:endParaRPr lang="en-US" altLang="zh-CN" sz="1600" b="1"/>
          </a:p>
          <a:p>
            <a:pPr lvl="1"/>
            <a:r>
              <a:rPr lang="en-US" altLang="zh-CN" sz="1600" b="1"/>
              <a:t>3</a:t>
            </a:r>
            <a:r>
              <a:rPr lang="zh-CN" altLang="zh-CN" sz="1600" b="1"/>
              <a:t>．基金托管人</a:t>
            </a:r>
            <a:endParaRPr lang="zh-CN" altLang="zh-CN" sz="1600" b="1"/>
          </a:p>
          <a:p>
            <a:r>
              <a:rPr lang="zh-CN" altLang="zh-CN"/>
              <a:t>（二）基金的费用</a:t>
            </a:r>
            <a:endParaRPr lang="zh-CN" altLang="zh-CN"/>
          </a:p>
          <a:p>
            <a:r>
              <a:rPr lang="zh-CN" altLang="zh-CN"/>
              <a:t>（三）基金的收益及收益分配统计</a:t>
            </a:r>
            <a:endParaRPr lang="zh-CN" altLang="zh-CN"/>
          </a:p>
        </p:txBody>
      </p:sp>
      <p:sp>
        <p:nvSpPr>
          <p:cNvPr id="81923"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2945" name="Rectangle 2"/>
          <p:cNvSpPr/>
          <p:nvPr>
            <p:ph type="title"/>
          </p:nvPr>
        </p:nvSpPr>
        <p:spPr/>
        <p:txBody>
          <a:bodyPr vert="horz" wrap="square" lIns="91440" tIns="45720" rIns="91440" bIns="45720" anchor="b"/>
          <a:p>
            <a:endParaRPr lang="zh-CN" altLang="zh-CN" sz="2900"/>
          </a:p>
        </p:txBody>
      </p:sp>
      <p:sp>
        <p:nvSpPr>
          <p:cNvPr id="82946" name="Rectangle 3"/>
          <p:cNvSpPr/>
          <p:nvPr>
            <p:ph idx="1"/>
          </p:nvPr>
        </p:nvSpPr>
        <p:spPr>
          <a:xfrm>
            <a:off x="1362075" y="1646238"/>
            <a:ext cx="7313613" cy="4625975"/>
          </a:xfrm>
        </p:spPr>
        <p:txBody>
          <a:bodyPr vert="horz" wrap="square" lIns="91440" tIns="45720" rIns="91440" bIns="45720" anchor="t"/>
          <a:p>
            <a:r>
              <a:rPr lang="zh-CN" altLang="zh-CN" sz="2000"/>
              <a:t>（二）基金的费用</a:t>
            </a:r>
            <a:endParaRPr lang="en-US" altLang="zh-CN" sz="2000"/>
          </a:p>
          <a:p>
            <a:pPr lvl="1"/>
            <a:r>
              <a:rPr lang="en-US" altLang="zh-CN" sz="1600"/>
              <a:t>1.</a:t>
            </a:r>
            <a:r>
              <a:rPr lang="zh-CN" altLang="zh-CN" sz="1600"/>
              <a:t>基金管理人的管理费</a:t>
            </a:r>
            <a:endParaRPr lang="zh-CN" altLang="zh-CN" sz="1600"/>
          </a:p>
          <a:p>
            <a:pPr lvl="1">
              <a:buNone/>
            </a:pPr>
            <a:r>
              <a:rPr lang="en-US" altLang="en-US" sz="1600"/>
              <a:t>    </a:t>
            </a:r>
            <a:r>
              <a:rPr lang="zh-CN" altLang="zh-CN" sz="1600"/>
              <a:t>这部分费用从基金资产中提取，用于支付基金管理人管理基金资产的报酬。管理费一般以每年基金净资产的一定比例提取，由于以净资产为基数，所以，基金经营的越好，基金资产越大，基金管理人收取的管理费也就越多。在美国，各种基金每年的年管理费率一般在</a:t>
            </a:r>
            <a:r>
              <a:rPr lang="en-US" altLang="zh-CN" sz="1600"/>
              <a:t>1%</a:t>
            </a:r>
            <a:r>
              <a:rPr lang="zh-CN" altLang="zh-CN" sz="1600"/>
              <a:t>左右。我国的基金年管理费已由当初的</a:t>
            </a:r>
            <a:r>
              <a:rPr lang="en-US" altLang="zh-CN" sz="1600"/>
              <a:t>2.5%</a:t>
            </a:r>
            <a:r>
              <a:rPr lang="zh-CN" altLang="zh-CN" sz="1600"/>
              <a:t>降到</a:t>
            </a:r>
            <a:r>
              <a:rPr lang="en-US" altLang="zh-CN" sz="1600"/>
              <a:t>1.5%</a:t>
            </a:r>
            <a:r>
              <a:rPr lang="zh-CN" altLang="zh-CN" sz="1600"/>
              <a:t>，随着竞争的加剧，还有降低的趋势。</a:t>
            </a:r>
            <a:endParaRPr lang="zh-CN" altLang="zh-CN" sz="1600"/>
          </a:p>
          <a:p>
            <a:pPr lvl="1"/>
            <a:r>
              <a:rPr lang="en-US" altLang="zh-CN" sz="1600"/>
              <a:t>2.</a:t>
            </a:r>
            <a:r>
              <a:rPr lang="zh-CN" altLang="zh-CN" sz="1600"/>
              <a:t>基金托管人的托管费</a:t>
            </a:r>
            <a:endParaRPr lang="zh-CN" altLang="zh-CN" sz="1600"/>
          </a:p>
          <a:p>
            <a:pPr lvl="1">
              <a:buNone/>
            </a:pPr>
            <a:r>
              <a:rPr lang="en-US" altLang="en-US" sz="1600"/>
              <a:t>    </a:t>
            </a:r>
            <a:r>
              <a:rPr lang="zh-CN" altLang="zh-CN" sz="1600"/>
              <a:t>托管费是基金的托管人为托管基金资产向基金收取的费用。它是按照基金资产净值的一定比例提取，逐日计算并累计，按月支付给托管人。我国基金的年托管费率为基金资产净值的</a:t>
            </a:r>
            <a:r>
              <a:rPr lang="en-US" altLang="zh-CN" sz="1600"/>
              <a:t>0.25%</a:t>
            </a:r>
            <a:r>
              <a:rPr lang="zh-CN" altLang="zh-CN" sz="1600"/>
              <a:t>。</a:t>
            </a:r>
            <a:endParaRPr lang="en-US" altLang="zh-CN" sz="1600"/>
          </a:p>
          <a:p>
            <a:pPr lvl="1"/>
            <a:r>
              <a:rPr lang="en-US" altLang="zh-CN" sz="1600"/>
              <a:t>3.</a:t>
            </a:r>
            <a:r>
              <a:rPr lang="zh-CN" altLang="zh-CN" sz="1600"/>
              <a:t>其他费用</a:t>
            </a:r>
            <a:endParaRPr lang="zh-CN" altLang="zh-CN" sz="1600"/>
          </a:p>
          <a:p>
            <a:pPr lvl="1">
              <a:buNone/>
            </a:pPr>
            <a:r>
              <a:rPr lang="en-US" altLang="en-US" sz="1600"/>
              <a:t>    </a:t>
            </a:r>
            <a:r>
              <a:rPr lang="zh-CN" altLang="zh-CN" sz="1600"/>
              <a:t>基金的费用还包括：基金上市费用；基金交易费用；经纪人费用；基金信息披露费用；基金分红手续费；与基金相关的会计师、律师等中介机构费用；清算费用等。上述费用由基金托管人根据相应规定，支付给当事人</a:t>
            </a:r>
            <a:r>
              <a:rPr lang="zh-CN" altLang="zh-CN" sz="1100"/>
              <a:t>。</a:t>
            </a:r>
            <a:endParaRPr lang="zh-CN" altLang="zh-CN" sz="1100"/>
          </a:p>
          <a:p>
            <a:pPr>
              <a:buNone/>
            </a:pPr>
            <a:endParaRPr lang="zh-CN" altLang="zh-CN" sz="2000"/>
          </a:p>
        </p:txBody>
      </p:sp>
      <p:sp>
        <p:nvSpPr>
          <p:cNvPr id="82947"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3969" name="Rectangle 3"/>
          <p:cNvSpPr/>
          <p:nvPr>
            <p:ph idx="1"/>
          </p:nvPr>
        </p:nvSpPr>
        <p:spPr>
          <a:xfrm>
            <a:off x="1362075" y="1557338"/>
            <a:ext cx="7313613" cy="4535487"/>
          </a:xfrm>
        </p:spPr>
        <p:txBody>
          <a:bodyPr vert="horz" wrap="square" lIns="91440" tIns="45720" rIns="91440" bIns="45720" anchor="t"/>
          <a:p>
            <a:r>
              <a:rPr lang="zh-CN" altLang="zh-CN" sz="2000"/>
              <a:t>（三）基金的收益及收益分配统计</a:t>
            </a:r>
            <a:endParaRPr lang="en-US" altLang="zh-CN" sz="2000"/>
          </a:p>
          <a:p>
            <a:pPr lvl="1"/>
            <a:r>
              <a:rPr lang="en-US" altLang="zh-CN" sz="1600"/>
              <a:t>1.</a:t>
            </a:r>
            <a:r>
              <a:rPr lang="zh-CN" altLang="zh-CN" sz="1600"/>
              <a:t>基金的收益</a:t>
            </a:r>
            <a:endParaRPr lang="en-US" altLang="zh-CN" sz="1600"/>
          </a:p>
          <a:p>
            <a:pPr lvl="1">
              <a:buNone/>
            </a:pPr>
            <a:r>
              <a:rPr lang="en-US" altLang="zh-CN" sz="1600"/>
              <a:t>     </a:t>
            </a:r>
            <a:r>
              <a:rPr lang="zh-CN" altLang="zh-CN" sz="1600"/>
              <a:t>（</a:t>
            </a:r>
            <a:r>
              <a:rPr lang="en-US" altLang="zh-CN" sz="1600"/>
              <a:t>1</a:t>
            </a:r>
            <a:r>
              <a:rPr lang="zh-CN" altLang="zh-CN" sz="1600"/>
              <a:t>）基金投资所得股息、红利及债券利息；</a:t>
            </a:r>
            <a:endParaRPr lang="zh-CN" altLang="zh-CN" sz="1600"/>
          </a:p>
          <a:p>
            <a:pPr lvl="1">
              <a:buNone/>
            </a:pPr>
            <a:r>
              <a:rPr lang="en-US" altLang="zh-CN" sz="1600"/>
              <a:t>    </a:t>
            </a:r>
            <a:r>
              <a:rPr lang="zh-CN" altLang="zh-CN" sz="1600"/>
              <a:t>（</a:t>
            </a:r>
            <a:r>
              <a:rPr lang="en-US" altLang="zh-CN" sz="1600"/>
              <a:t>2</a:t>
            </a:r>
            <a:r>
              <a:rPr lang="zh-CN" altLang="zh-CN" sz="1600"/>
              <a:t>）证券买卖价差；</a:t>
            </a:r>
            <a:endParaRPr lang="zh-CN" altLang="zh-CN" sz="1600"/>
          </a:p>
          <a:p>
            <a:pPr lvl="1">
              <a:buNone/>
            </a:pPr>
            <a:r>
              <a:rPr lang="en-US" altLang="zh-CN" sz="1600"/>
              <a:t>    </a:t>
            </a:r>
            <a:r>
              <a:rPr lang="zh-CN" altLang="zh-CN" sz="1600"/>
              <a:t>（</a:t>
            </a:r>
            <a:r>
              <a:rPr lang="en-US" altLang="zh-CN" sz="1600"/>
              <a:t>3</a:t>
            </a:r>
            <a:r>
              <a:rPr lang="zh-CN" altLang="zh-CN" sz="1600"/>
              <a:t>）银行及其他金融机构的存款利息；</a:t>
            </a:r>
            <a:endParaRPr lang="zh-CN" altLang="zh-CN" sz="1600"/>
          </a:p>
          <a:p>
            <a:pPr lvl="1">
              <a:buNone/>
            </a:pPr>
            <a:r>
              <a:rPr lang="en-US" altLang="zh-CN" sz="1600"/>
              <a:t>    </a:t>
            </a:r>
            <a:r>
              <a:rPr lang="zh-CN" altLang="zh-CN" sz="1600"/>
              <a:t>（</a:t>
            </a:r>
            <a:r>
              <a:rPr lang="en-US" altLang="zh-CN" sz="1600"/>
              <a:t>4</a:t>
            </a:r>
            <a:r>
              <a:rPr lang="zh-CN" altLang="zh-CN" sz="1600"/>
              <a:t>）法律、法规及基金契约规定的其他收入。</a:t>
            </a:r>
            <a:endParaRPr lang="en-US" altLang="zh-CN" sz="1600"/>
          </a:p>
          <a:p>
            <a:pPr lvl="1"/>
            <a:r>
              <a:rPr lang="en-US" altLang="zh-CN" sz="1600"/>
              <a:t>2.</a:t>
            </a:r>
            <a:r>
              <a:rPr lang="zh-CN" altLang="zh-CN" sz="1600"/>
              <a:t>基金的收益分配</a:t>
            </a:r>
            <a:endParaRPr lang="zh-CN" altLang="zh-CN" sz="1600"/>
          </a:p>
          <a:p>
            <a:pPr lvl="1">
              <a:buNone/>
            </a:pPr>
            <a:r>
              <a:rPr lang="en-US" altLang="zh-CN" sz="1600"/>
              <a:t>    </a:t>
            </a:r>
            <a:r>
              <a:rPr lang="zh-CN" altLang="zh-CN" sz="1600"/>
              <a:t>（</a:t>
            </a:r>
            <a:r>
              <a:rPr lang="en-US" altLang="zh-CN" sz="1600"/>
              <a:t>1</a:t>
            </a:r>
            <a:r>
              <a:rPr lang="zh-CN" altLang="zh-CN" sz="1600"/>
              <a:t>）基金收益的分配比例不低于基金净收益的</a:t>
            </a:r>
            <a:r>
              <a:rPr lang="en-US" altLang="zh-CN" sz="1600"/>
              <a:t>90%</a:t>
            </a:r>
            <a:r>
              <a:rPr lang="zh-CN" altLang="zh-CN" sz="1600"/>
              <a:t>；</a:t>
            </a:r>
            <a:endParaRPr lang="zh-CN" altLang="zh-CN" sz="1600"/>
          </a:p>
          <a:p>
            <a:pPr lvl="1">
              <a:buNone/>
            </a:pPr>
            <a:r>
              <a:rPr lang="en-US" altLang="zh-CN" sz="1600"/>
              <a:t>    </a:t>
            </a:r>
            <a:r>
              <a:rPr lang="zh-CN" altLang="zh-CN" sz="1600"/>
              <a:t>（</a:t>
            </a:r>
            <a:r>
              <a:rPr lang="en-US" altLang="zh-CN" sz="1600"/>
              <a:t>2</a:t>
            </a:r>
            <a:r>
              <a:rPr lang="zh-CN" altLang="zh-CN" sz="1600"/>
              <a:t>）分配形式为现金分配，每年至少分配</a:t>
            </a:r>
            <a:r>
              <a:rPr lang="en-US" altLang="zh-CN" sz="1600"/>
              <a:t>1</a:t>
            </a:r>
            <a:r>
              <a:rPr lang="zh-CN" altLang="zh-CN" sz="1600"/>
              <a:t>次；</a:t>
            </a:r>
            <a:endParaRPr lang="zh-CN" altLang="zh-CN" sz="1600"/>
          </a:p>
          <a:p>
            <a:pPr lvl="1">
              <a:buNone/>
            </a:pPr>
            <a:r>
              <a:rPr lang="en-US" altLang="zh-CN" sz="1600"/>
              <a:t>    </a:t>
            </a:r>
            <a:r>
              <a:rPr lang="zh-CN" altLang="zh-CN" sz="1600"/>
              <a:t>（</a:t>
            </a:r>
            <a:r>
              <a:rPr lang="en-US" altLang="zh-CN" sz="1600"/>
              <a:t>3</a:t>
            </a:r>
            <a:r>
              <a:rPr lang="zh-CN" altLang="zh-CN" sz="1600"/>
              <a:t>）基金当年收益应先弥补上年亏损后才能进行分配</a:t>
            </a:r>
            <a:endParaRPr lang="zh-CN" altLang="zh-CN" sz="1600"/>
          </a:p>
          <a:p>
            <a:pPr lvl="1">
              <a:buNone/>
            </a:pPr>
            <a:r>
              <a:rPr lang="en-US" altLang="zh-CN" sz="1600"/>
              <a:t>    </a:t>
            </a:r>
            <a:r>
              <a:rPr lang="zh-CN" altLang="zh-CN" sz="1600"/>
              <a:t>（</a:t>
            </a:r>
            <a:r>
              <a:rPr lang="en-US" altLang="zh-CN" sz="1600"/>
              <a:t>4</a:t>
            </a:r>
            <a:r>
              <a:rPr lang="zh-CN" altLang="zh-CN" sz="1600"/>
              <a:t>）基金收益分配后，基金单位净值不能低于面值；</a:t>
            </a:r>
            <a:endParaRPr lang="zh-CN" altLang="zh-CN" sz="1600"/>
          </a:p>
          <a:p>
            <a:pPr lvl="1">
              <a:buNone/>
            </a:pPr>
            <a:r>
              <a:rPr lang="en-US" altLang="zh-CN" sz="1600"/>
              <a:t>    </a:t>
            </a:r>
            <a:r>
              <a:rPr lang="zh-CN" altLang="zh-CN" sz="1600"/>
              <a:t>（</a:t>
            </a:r>
            <a:r>
              <a:rPr lang="en-US" altLang="zh-CN" sz="1600"/>
              <a:t>5</a:t>
            </a:r>
            <a:r>
              <a:rPr lang="zh-CN" altLang="zh-CN" sz="1600"/>
              <a:t>）每份基金单位享有同等分配权。</a:t>
            </a:r>
            <a:endParaRPr lang="zh-CN" altLang="zh-CN" sz="1600"/>
          </a:p>
          <a:p>
            <a:pPr>
              <a:buNone/>
            </a:pPr>
            <a:endParaRPr lang="zh-CN" altLang="zh-CN" sz="2000"/>
          </a:p>
          <a:p>
            <a:endParaRPr lang="zh-CN" altLang="zh-CN" sz="2000"/>
          </a:p>
        </p:txBody>
      </p:sp>
      <p:sp>
        <p:nvSpPr>
          <p:cNvPr id="83970"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481" name="Rectangle 2"/>
          <p:cNvSpPr/>
          <p:nvPr>
            <p:ph type="title"/>
          </p:nvPr>
        </p:nvSpPr>
        <p:spPr/>
        <p:txBody>
          <a:bodyPr vert="horz" wrap="square" lIns="91440" tIns="45720" rIns="91440" bIns="45720" anchor="b"/>
          <a:p>
            <a:r>
              <a:rPr lang="zh-CN" altLang="zh-CN" sz="2900"/>
              <a:t>二、有价证券</a:t>
            </a:r>
            <a:endParaRPr lang="zh-CN" altLang="zh-CN" sz="2900"/>
          </a:p>
        </p:txBody>
      </p:sp>
      <p:sp>
        <p:nvSpPr>
          <p:cNvPr id="20482" name="Rectangle 3"/>
          <p:cNvSpPr/>
          <p:nvPr>
            <p:ph idx="1"/>
          </p:nvPr>
        </p:nvSpPr>
        <p:spPr>
          <a:xfrm>
            <a:off x="1370013" y="1711325"/>
            <a:ext cx="7313612" cy="4114800"/>
          </a:xfrm>
        </p:spPr>
        <p:txBody>
          <a:bodyPr vert="horz" wrap="square" lIns="91440" tIns="45720" rIns="91440" bIns="45720" anchor="t"/>
          <a:p>
            <a:r>
              <a:rPr lang="zh-CN" altLang="zh-CN" sz="2800"/>
              <a:t>（一）有价证券的定义</a:t>
            </a:r>
            <a:endParaRPr lang="en-US" altLang="zh-CN" sz="2800"/>
          </a:p>
          <a:p>
            <a:pPr lvl="1"/>
            <a:r>
              <a:rPr lang="en-US" altLang="zh-CN" sz="2400"/>
              <a:t> </a:t>
            </a:r>
            <a:r>
              <a:rPr lang="zh-CN" altLang="zh-CN" sz="2400"/>
              <a:t>有价证券是一种具有一定票面金额，能证明持有人有权按期取得一定收入，并可自由转让和买卖的所有权和债券凭证。</a:t>
            </a:r>
            <a:endParaRPr lang="zh-CN" altLang="zh-CN" sz="2400"/>
          </a:p>
        </p:txBody>
      </p:sp>
      <p:sp>
        <p:nvSpPr>
          <p:cNvPr id="20483"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4993" name="Rectangle 2"/>
          <p:cNvSpPr/>
          <p:nvPr>
            <p:ph type="title"/>
          </p:nvPr>
        </p:nvSpPr>
        <p:spPr>
          <a:xfrm>
            <a:off x="1370013" y="-26987"/>
            <a:ext cx="7313612" cy="1143000"/>
          </a:xfrm>
        </p:spPr>
        <p:txBody>
          <a:bodyPr vert="horz" wrap="square" lIns="91440" tIns="45720" rIns="91440" bIns="45720" anchor="b"/>
          <a:p>
            <a:r>
              <a:rPr lang="zh-CN" altLang="zh-CN"/>
              <a:t>四、基金统计指标</a:t>
            </a:r>
            <a:endParaRPr lang="zh-CN" altLang="zh-CN"/>
          </a:p>
        </p:txBody>
      </p:sp>
      <p:sp>
        <p:nvSpPr>
          <p:cNvPr id="84994"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
        <p:nvSpPr>
          <p:cNvPr id="84995" name="Rectangle 5"/>
          <p:cNvSpPr/>
          <p:nvPr/>
        </p:nvSpPr>
        <p:spPr>
          <a:xfrm>
            <a:off x="3541713" y="1184275"/>
            <a:ext cx="2060575" cy="339725"/>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algn="ctr">
              <a:spcBef>
                <a:spcPct val="0"/>
              </a:spcBef>
              <a:buClrTx/>
              <a:buSzTx/>
              <a:buFont typeface="Arial" panose="020B0604020202020204" pitchFamily="34" charset="0"/>
              <a:buNone/>
            </a:pPr>
            <a:r>
              <a:rPr lang="zh-CN" altLang="en-US" sz="1600" b="1">
                <a:solidFill>
                  <a:srgbClr val="000000"/>
                </a:solidFill>
                <a:latin typeface="Times New Roman" panose="02020603050405020304" pitchFamily="18" charset="0"/>
                <a:cs typeface="Times New Roman" panose="02020603050405020304" pitchFamily="18" charset="0"/>
              </a:rPr>
              <a:t>表</a:t>
            </a:r>
            <a:r>
              <a:rPr lang="en-US" altLang="zh-CN" sz="1600" b="1">
                <a:solidFill>
                  <a:srgbClr val="FF0000"/>
                </a:solidFill>
                <a:latin typeface="Times New Roman" panose="02020603050405020304" pitchFamily="18" charset="0"/>
                <a:cs typeface="Times New Roman" panose="02020603050405020304" pitchFamily="18" charset="0"/>
              </a:rPr>
              <a:t>7-19 </a:t>
            </a:r>
            <a:r>
              <a:rPr lang="zh-CN" altLang="en-US" sz="1600" b="1">
                <a:solidFill>
                  <a:srgbClr val="000000"/>
                </a:solidFill>
                <a:latin typeface="Times New Roman" panose="02020603050405020304" pitchFamily="18" charset="0"/>
                <a:cs typeface="Times New Roman" panose="02020603050405020304" pitchFamily="18" charset="0"/>
              </a:rPr>
              <a:t>基金统计指标</a:t>
            </a:r>
            <a:endParaRPr lang="zh-CN" altLang="en-US" sz="3600"/>
          </a:p>
        </p:txBody>
      </p:sp>
      <p:graphicFrame>
        <p:nvGraphicFramePr>
          <p:cNvPr id="84996" name="表格 84995"/>
          <p:cNvGraphicFramePr/>
          <p:nvPr/>
        </p:nvGraphicFramePr>
        <p:xfrm>
          <a:off x="1547813" y="1557338"/>
          <a:ext cx="6840538" cy="5121275"/>
        </p:xfrm>
        <a:graphic>
          <a:graphicData uri="http://schemas.openxmlformats.org/drawingml/2006/table">
            <a:tbl>
              <a:tblPr/>
              <a:tblGrid>
                <a:gridCol w="2447925"/>
                <a:gridCol w="4392613"/>
              </a:tblGrid>
              <a:tr h="182563">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b="1">
                          <a:solidFill>
                            <a:srgbClr val="000000"/>
                          </a:solidFill>
                          <a:latin typeface="Times New Roman" panose="02020603050405020304" pitchFamily="18" charset="0"/>
                        </a:rPr>
                        <a:t>指标名称</a:t>
                      </a:r>
                      <a:endParaRPr lang="zh-CN" altLang="zh-CN" sz="1200">
                        <a:latin typeface="Times New Roman" panose="02020603050405020304" pitchFamily="18" charset="0"/>
                        <a:ea typeface="Times New Roman" panose="02020603050405020304" pitchFamily="18" charset="0"/>
                      </a:endParaRPr>
                    </a:p>
                  </a:txBody>
                  <a:tcPr marL="31853" marR="31853"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b="1">
                          <a:solidFill>
                            <a:srgbClr val="000000"/>
                          </a:solidFill>
                          <a:latin typeface="Times New Roman" panose="02020603050405020304" pitchFamily="18" charset="0"/>
                        </a:rPr>
                        <a:t>指标定义</a:t>
                      </a:r>
                      <a:endParaRPr lang="zh-CN" altLang="zh-CN" sz="1200">
                        <a:latin typeface="Times New Roman" panose="02020603050405020304" pitchFamily="18" charset="0"/>
                        <a:ea typeface="Times New Roman" panose="02020603050405020304" pitchFamily="18" charset="0"/>
                      </a:endParaRPr>
                    </a:p>
                  </a:txBody>
                  <a:tcPr marL="31853" marR="31853"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82562">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封闭基金存续期</a:t>
                      </a:r>
                      <a:endParaRPr lang="zh-CN" altLang="zh-CN" sz="1200">
                        <a:latin typeface="Times New Roman" panose="02020603050405020304" pitchFamily="18" charset="0"/>
                        <a:ea typeface="Times New Roman" panose="02020603050405020304" pitchFamily="18" charset="0"/>
                      </a:endParaRPr>
                    </a:p>
                  </a:txBody>
                  <a:tcPr marL="31853" marR="3185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封闭式基金合同上规定的存续期长度。</a:t>
                      </a:r>
                      <a:endParaRPr lang="zh-CN" altLang="zh-CN" sz="1200">
                        <a:latin typeface="Times New Roman" panose="02020603050405020304" pitchFamily="18" charset="0"/>
                        <a:ea typeface="Times New Roman" panose="02020603050405020304" pitchFamily="18" charset="0"/>
                      </a:endParaRPr>
                    </a:p>
                  </a:txBody>
                  <a:tcPr marL="31853" marR="3185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84150">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基金总发行量</a:t>
                      </a:r>
                      <a:endParaRPr lang="zh-CN" altLang="zh-CN" sz="1200">
                        <a:latin typeface="Times New Roman" panose="02020603050405020304" pitchFamily="18" charset="0"/>
                        <a:ea typeface="Times New Roman" panose="02020603050405020304" pitchFamily="18" charset="0"/>
                      </a:endParaRPr>
                    </a:p>
                  </a:txBody>
                  <a:tcPr marL="31853" marR="3185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基金发行的投资者总认购量。</a:t>
                      </a:r>
                      <a:endParaRPr lang="zh-CN" altLang="zh-CN" sz="1200">
                        <a:latin typeface="Times New Roman" panose="02020603050405020304" pitchFamily="18" charset="0"/>
                        <a:ea typeface="Times New Roman" panose="02020603050405020304" pitchFamily="18" charset="0"/>
                      </a:endParaRPr>
                    </a:p>
                  </a:txBody>
                  <a:tcPr marL="31853" marR="3185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82563">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基金发行发起人认购量</a:t>
                      </a:r>
                      <a:endParaRPr lang="zh-CN" altLang="zh-CN" sz="1200">
                        <a:latin typeface="Times New Roman" panose="02020603050405020304" pitchFamily="18" charset="0"/>
                        <a:ea typeface="Times New Roman" panose="02020603050405020304" pitchFamily="18" charset="0"/>
                      </a:endParaRPr>
                    </a:p>
                  </a:txBody>
                  <a:tcPr marL="31853" marR="3185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基金发行时基金发起人的认购数量。</a:t>
                      </a:r>
                      <a:endParaRPr lang="zh-CN" altLang="zh-CN" sz="1200">
                        <a:latin typeface="Times New Roman" panose="02020603050405020304" pitchFamily="18" charset="0"/>
                        <a:ea typeface="Times New Roman" panose="02020603050405020304" pitchFamily="18" charset="0"/>
                      </a:endParaRPr>
                    </a:p>
                  </a:txBody>
                  <a:tcPr marL="31853" marR="3185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82562">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基金发行个人投资者认购量</a:t>
                      </a:r>
                      <a:endParaRPr lang="zh-CN" altLang="zh-CN" sz="1200">
                        <a:latin typeface="Times New Roman" panose="02020603050405020304" pitchFamily="18" charset="0"/>
                        <a:ea typeface="Times New Roman" panose="02020603050405020304" pitchFamily="18" charset="0"/>
                      </a:endParaRPr>
                    </a:p>
                  </a:txBody>
                  <a:tcPr marL="31853" marR="3185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基金发行时个人投资者的认购数量。</a:t>
                      </a:r>
                      <a:endParaRPr lang="zh-CN" altLang="zh-CN" sz="1200">
                        <a:latin typeface="Times New Roman" panose="02020603050405020304" pitchFamily="18" charset="0"/>
                        <a:ea typeface="Times New Roman" panose="02020603050405020304" pitchFamily="18" charset="0"/>
                      </a:endParaRPr>
                    </a:p>
                  </a:txBody>
                  <a:tcPr marL="31853" marR="3185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82563">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基金发售价</a:t>
                      </a:r>
                      <a:endParaRPr lang="zh-CN" altLang="zh-CN" sz="1200">
                        <a:latin typeface="Times New Roman" panose="02020603050405020304" pitchFamily="18" charset="0"/>
                        <a:ea typeface="Times New Roman" panose="02020603050405020304" pitchFamily="18" charset="0"/>
                      </a:endParaRPr>
                    </a:p>
                  </a:txBody>
                  <a:tcPr marL="31853" marR="3185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基金份额的发售价格。</a:t>
                      </a:r>
                      <a:endParaRPr lang="zh-CN" altLang="zh-CN" sz="1200">
                        <a:latin typeface="Times New Roman" panose="02020603050405020304" pitchFamily="18" charset="0"/>
                        <a:ea typeface="Times New Roman" panose="02020603050405020304" pitchFamily="18" charset="0"/>
                      </a:endParaRPr>
                    </a:p>
                  </a:txBody>
                  <a:tcPr marL="31853" marR="3185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82562">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封闭式基金有效申报量</a:t>
                      </a:r>
                      <a:endParaRPr lang="zh-CN" altLang="zh-CN" sz="1200">
                        <a:latin typeface="Times New Roman" panose="02020603050405020304" pitchFamily="18" charset="0"/>
                        <a:ea typeface="Times New Roman" panose="02020603050405020304" pitchFamily="18" charset="0"/>
                      </a:endParaRPr>
                    </a:p>
                  </a:txBody>
                  <a:tcPr marL="31853" marR="3185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封闭式基金份额发售中有效申购账户上的申购基金总量。</a:t>
                      </a:r>
                      <a:endParaRPr lang="zh-CN" altLang="zh-CN" sz="1200">
                        <a:latin typeface="Times New Roman" panose="02020603050405020304" pitchFamily="18" charset="0"/>
                        <a:ea typeface="Times New Roman" panose="02020603050405020304" pitchFamily="18" charset="0"/>
                      </a:endParaRPr>
                    </a:p>
                  </a:txBody>
                  <a:tcPr marL="31853" marR="3185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84150">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封闭式基金认购倍数</a:t>
                      </a:r>
                      <a:endParaRPr lang="zh-CN" altLang="zh-CN" sz="1200">
                        <a:latin typeface="Times New Roman" panose="02020603050405020304" pitchFamily="18" charset="0"/>
                        <a:ea typeface="Times New Roman" panose="02020603050405020304" pitchFamily="18" charset="0"/>
                      </a:endParaRPr>
                    </a:p>
                  </a:txBody>
                  <a:tcPr marL="31853" marR="3185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封闭式基金份额发售时有效申报量同发售量的比。</a:t>
                      </a:r>
                      <a:endParaRPr lang="zh-CN" altLang="zh-CN" sz="1200">
                        <a:latin typeface="Times New Roman" panose="02020603050405020304" pitchFamily="18" charset="0"/>
                        <a:ea typeface="Times New Roman" panose="02020603050405020304" pitchFamily="18" charset="0"/>
                      </a:endParaRPr>
                    </a:p>
                  </a:txBody>
                  <a:tcPr marL="31853" marR="3185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82563">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封闭式基金发行申购资金</a:t>
                      </a:r>
                      <a:endParaRPr lang="zh-CN" altLang="zh-CN" sz="1200">
                        <a:latin typeface="Times New Roman" panose="02020603050405020304" pitchFamily="18" charset="0"/>
                        <a:ea typeface="Times New Roman" panose="02020603050405020304" pitchFamily="18" charset="0"/>
                      </a:endParaRPr>
                    </a:p>
                  </a:txBody>
                  <a:tcPr marL="31853" marR="3185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封闭式基金份额发售中有效申购账户上的申购资金总额。</a:t>
                      </a:r>
                      <a:endParaRPr lang="zh-CN" altLang="zh-CN" sz="1200">
                        <a:latin typeface="Times New Roman" panose="02020603050405020304" pitchFamily="18" charset="0"/>
                        <a:ea typeface="Times New Roman" panose="02020603050405020304" pitchFamily="18" charset="0"/>
                      </a:endParaRPr>
                    </a:p>
                  </a:txBody>
                  <a:tcPr marL="31853" marR="3185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6512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封闭式基金中签率</a:t>
                      </a:r>
                      <a:endParaRPr lang="zh-CN" altLang="zh-CN" sz="1200">
                        <a:latin typeface="Times New Roman" panose="02020603050405020304" pitchFamily="18" charset="0"/>
                        <a:ea typeface="Times New Roman" panose="02020603050405020304" pitchFamily="18" charset="0"/>
                      </a:endParaRPr>
                    </a:p>
                  </a:txBody>
                  <a:tcPr marL="31853" marR="3185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封闭式基金份额发售量占有效申购量的百分比。公式为：中签率</a:t>
                      </a:r>
                      <a:r>
                        <a:rPr lang="en-US" altLang="zh-CN" sz="1200">
                          <a:solidFill>
                            <a:srgbClr val="000000"/>
                          </a:solidFill>
                          <a:latin typeface="Times New Roman" panose="02020603050405020304" pitchFamily="18" charset="0"/>
                        </a:rPr>
                        <a:t>=</a:t>
                      </a:r>
                      <a:r>
                        <a:rPr lang="zh-CN" altLang="zh-CN" sz="1200">
                          <a:solidFill>
                            <a:srgbClr val="000000"/>
                          </a:solidFill>
                          <a:latin typeface="Times New Roman" panose="02020603050405020304" pitchFamily="18" charset="0"/>
                        </a:rPr>
                        <a:t>发售量</a:t>
                      </a:r>
                      <a:r>
                        <a:rPr lang="en-US" altLang="zh-CN" sz="1200">
                          <a:solidFill>
                            <a:srgbClr val="000000"/>
                          </a:solidFill>
                          <a:latin typeface="Times New Roman" panose="02020603050405020304" pitchFamily="18" charset="0"/>
                        </a:rPr>
                        <a:t>/</a:t>
                      </a:r>
                      <a:r>
                        <a:rPr lang="zh-CN" altLang="zh-CN" sz="1200">
                          <a:solidFill>
                            <a:srgbClr val="000000"/>
                          </a:solidFill>
                          <a:latin typeface="Times New Roman" panose="02020603050405020304" pitchFamily="18" charset="0"/>
                        </a:rPr>
                        <a:t>有效申购量×</a:t>
                      </a:r>
                      <a:r>
                        <a:rPr lang="en-US" altLang="zh-CN" sz="1200">
                          <a:solidFill>
                            <a:srgbClr val="000000"/>
                          </a:solidFill>
                          <a:latin typeface="Times New Roman" panose="02020603050405020304" pitchFamily="18" charset="0"/>
                        </a:rPr>
                        <a:t>100</a:t>
                      </a:r>
                      <a:r>
                        <a:rPr lang="zh-CN" altLang="zh-CN" sz="1200">
                          <a:solidFill>
                            <a:srgbClr val="000000"/>
                          </a:solidFill>
                          <a:latin typeface="Times New Roman" panose="02020603050405020304" pitchFamily="18" charset="0"/>
                        </a:rPr>
                        <a:t>％</a:t>
                      </a:r>
                      <a:endParaRPr lang="zh-CN" altLang="zh-CN" sz="1200">
                        <a:latin typeface="Times New Roman" panose="02020603050405020304" pitchFamily="18" charset="0"/>
                        <a:ea typeface="Times New Roman" panose="02020603050405020304" pitchFamily="18" charset="0"/>
                      </a:endParaRPr>
                    </a:p>
                  </a:txBody>
                  <a:tcPr marL="31853" marR="3185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66712">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封闭式基金有效申购户数</a:t>
                      </a:r>
                      <a:endParaRPr lang="zh-CN" altLang="zh-CN" sz="1200">
                        <a:latin typeface="Times New Roman" panose="02020603050405020304" pitchFamily="18" charset="0"/>
                        <a:ea typeface="Times New Roman" panose="02020603050405020304" pitchFamily="18" charset="0"/>
                      </a:endParaRPr>
                    </a:p>
                  </a:txBody>
                  <a:tcPr marL="31853" marR="3185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封闭式基金发售中符合申购规定并且确认资金已经到位的投资者账户数。</a:t>
                      </a:r>
                      <a:endParaRPr lang="zh-CN" altLang="zh-CN" sz="1200">
                        <a:latin typeface="Times New Roman" panose="02020603050405020304" pitchFamily="18" charset="0"/>
                        <a:ea typeface="Times New Roman" panose="02020603050405020304" pitchFamily="18" charset="0"/>
                      </a:endParaRPr>
                    </a:p>
                  </a:txBody>
                  <a:tcPr marL="31853" marR="3185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82563">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基金规模</a:t>
                      </a:r>
                      <a:endParaRPr lang="zh-CN" altLang="zh-CN" sz="1200">
                        <a:latin typeface="Times New Roman" panose="02020603050405020304" pitchFamily="18" charset="0"/>
                        <a:ea typeface="Times New Roman" panose="02020603050405020304" pitchFamily="18" charset="0"/>
                      </a:endParaRPr>
                    </a:p>
                  </a:txBody>
                  <a:tcPr marL="31853" marR="3185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基金期末的基金单位总份数</a:t>
                      </a:r>
                      <a:endParaRPr lang="zh-CN" altLang="zh-CN" sz="1200">
                        <a:latin typeface="Times New Roman" panose="02020603050405020304" pitchFamily="18" charset="0"/>
                        <a:ea typeface="Times New Roman" panose="02020603050405020304" pitchFamily="18" charset="0"/>
                      </a:endParaRPr>
                    </a:p>
                  </a:txBody>
                  <a:tcPr marL="31853" marR="3185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27952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基金总资产净值</a:t>
                      </a:r>
                      <a:endParaRPr lang="zh-CN" altLang="zh-CN" sz="1200">
                        <a:latin typeface="Times New Roman" panose="02020603050405020304" pitchFamily="18" charset="0"/>
                        <a:ea typeface="Times New Roman" panose="02020603050405020304" pitchFamily="18" charset="0"/>
                      </a:endParaRPr>
                    </a:p>
                  </a:txBody>
                  <a:tcPr marL="31853" marR="3185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期末的基金资产净值总量。基金资产净值为基金资产减去基金负债后的净值。其中基金资产包括基金的银行存款、清算备付金、交易保证金、应收证券清算款、应收股利、应收利息、应收申购款、证券投资市值、买入返售证券、待摊费用等各项资源价值总和；基金负债包括应付证券清算款、应付赎回款和赎回费、应付管理人和托管人报酬、应付佣金、应付利息、应付收益、未交税金、卖出回购证券款、预提费用等各项义务的总和。</a:t>
                      </a:r>
                      <a:endParaRPr lang="zh-CN" altLang="zh-CN" sz="1200">
                        <a:latin typeface="Times New Roman" panose="02020603050405020304" pitchFamily="18" charset="0"/>
                        <a:ea typeface="Times New Roman" panose="02020603050405020304" pitchFamily="18" charset="0"/>
                      </a:endParaRPr>
                    </a:p>
                  </a:txBody>
                  <a:tcPr marL="31853" marR="3185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82562">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基金交易日数</a:t>
                      </a:r>
                      <a:endParaRPr lang="zh-CN" altLang="zh-CN" sz="1200">
                        <a:latin typeface="Times New Roman" panose="02020603050405020304" pitchFamily="18" charset="0"/>
                        <a:ea typeface="Times New Roman" panose="02020603050405020304" pitchFamily="18" charset="0"/>
                      </a:endParaRPr>
                    </a:p>
                  </a:txBody>
                  <a:tcPr marL="31853" marR="3185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某时期内可在交易所进行基金交易的天数。</a:t>
                      </a:r>
                      <a:endParaRPr lang="zh-CN" altLang="zh-CN" sz="1200">
                        <a:latin typeface="Times New Roman" panose="02020603050405020304" pitchFamily="18" charset="0"/>
                        <a:ea typeface="Times New Roman" panose="02020603050405020304" pitchFamily="18" charset="0"/>
                      </a:endParaRPr>
                    </a:p>
                  </a:txBody>
                  <a:tcPr marL="31853" marR="3185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84150">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基金上市数目</a:t>
                      </a:r>
                      <a:endParaRPr lang="zh-CN" altLang="zh-CN" sz="1200">
                        <a:latin typeface="Times New Roman" panose="02020603050405020304" pitchFamily="18" charset="0"/>
                        <a:ea typeface="Times New Roman" panose="02020603050405020304" pitchFamily="18" charset="0"/>
                      </a:endParaRPr>
                    </a:p>
                  </a:txBody>
                  <a:tcPr marL="31853" marR="3185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封闭式基金在交易所挂牌交易的数量。</a:t>
                      </a:r>
                      <a:endParaRPr lang="zh-CN" altLang="zh-CN" sz="1200">
                        <a:latin typeface="Times New Roman" panose="02020603050405020304" pitchFamily="18" charset="0"/>
                        <a:ea typeface="Times New Roman" panose="02020603050405020304" pitchFamily="18" charset="0"/>
                      </a:endParaRPr>
                    </a:p>
                  </a:txBody>
                  <a:tcPr marL="31853" marR="3185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5492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基金成交金额</a:t>
                      </a:r>
                      <a:endParaRPr lang="zh-CN" altLang="zh-CN" sz="1200">
                        <a:latin typeface="Times New Roman" panose="02020603050405020304" pitchFamily="18" charset="0"/>
                        <a:ea typeface="Times New Roman" panose="02020603050405020304" pitchFamily="18" charset="0"/>
                      </a:endParaRPr>
                    </a:p>
                  </a:txBody>
                  <a:tcPr marL="31853" marR="3185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由交易系统完成的每笔基金交易的成交价格与成交份数的乘积之和。按单边计算。分证券投资基金成交金额和非证券投资基金成交金额。</a:t>
                      </a:r>
                      <a:endParaRPr lang="zh-CN" altLang="zh-CN" sz="1200">
                        <a:latin typeface="Times New Roman" panose="02020603050405020304" pitchFamily="18" charset="0"/>
                        <a:ea typeface="Times New Roman" panose="02020603050405020304" pitchFamily="18" charset="0"/>
                      </a:endParaRPr>
                    </a:p>
                  </a:txBody>
                  <a:tcPr marL="31853" marR="3185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6512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基金成交数量</a:t>
                      </a:r>
                      <a:endParaRPr lang="zh-CN" altLang="zh-CN" sz="1200">
                        <a:latin typeface="Times New Roman" panose="02020603050405020304" pitchFamily="18" charset="0"/>
                        <a:ea typeface="Times New Roman" panose="02020603050405020304" pitchFamily="18" charset="0"/>
                      </a:endParaRPr>
                    </a:p>
                  </a:txBody>
                  <a:tcPr marL="31853" marR="3185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由交易系统完成的每笔基金交易的成交份数之和。按单边计算。分为证券基金成交数量和非证券基金成交数量。</a:t>
                      </a:r>
                      <a:endParaRPr lang="zh-CN" altLang="zh-CN" sz="1200">
                        <a:latin typeface="Times New Roman" panose="02020603050405020304" pitchFamily="18" charset="0"/>
                        <a:ea typeface="Times New Roman" panose="02020603050405020304" pitchFamily="18" charset="0"/>
                      </a:endParaRPr>
                    </a:p>
                  </a:txBody>
                  <a:tcPr marL="31853" marR="31853"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bl>
          </a:graphicData>
        </a:graphic>
      </p:graphicFrame>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86017" name="内容占位符 86016"/>
          <p:cNvGraphicFramePr/>
          <p:nvPr>
            <p:ph idx="1"/>
          </p:nvPr>
        </p:nvGraphicFramePr>
        <p:xfrm>
          <a:off x="1370013" y="1557338"/>
          <a:ext cx="7089775" cy="4775200"/>
        </p:xfrm>
        <a:graphic>
          <a:graphicData uri="http://schemas.openxmlformats.org/drawingml/2006/table">
            <a:tbl>
              <a:tblPr/>
              <a:tblGrid>
                <a:gridCol w="2536825"/>
                <a:gridCol w="4552950"/>
              </a:tblGrid>
              <a:tr h="42862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基金成交笔数</a:t>
                      </a:r>
                      <a:endParaRPr lang="zh-CN" altLang="zh-CN" sz="1200">
                        <a:latin typeface="Times New Roman" panose="02020603050405020304" pitchFamily="18" charset="0"/>
                        <a:ea typeface="Times New Roman" panose="02020603050405020304" pitchFamily="18" charset="0"/>
                      </a:endParaRPr>
                    </a:p>
                  </a:txBody>
                  <a:tcPr marL="31851" marR="31851"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由交易系统完成配对的基金交易的记录数。按单边计算。分为证券证券投资基金成交笔数和非证券证券投资基金成交笔数。</a:t>
                      </a:r>
                      <a:endParaRPr lang="zh-CN" altLang="zh-CN" sz="1200">
                        <a:latin typeface="Times New Roman" panose="02020603050405020304" pitchFamily="18" charset="0"/>
                        <a:ea typeface="Times New Roman" panose="02020603050405020304" pitchFamily="18" charset="0"/>
                      </a:endParaRPr>
                    </a:p>
                  </a:txBody>
                  <a:tcPr marL="31851" marR="31851"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42862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基金指数开市（收市）</a:t>
                      </a:r>
                      <a:endParaRPr lang="zh-CN" altLang="zh-CN" sz="1200">
                        <a:latin typeface="Times New Roman" panose="02020603050405020304" pitchFamily="18" charset="0"/>
                        <a:ea typeface="Times New Roman" panose="02020603050405020304" pitchFamily="18" charset="0"/>
                      </a:endParaRPr>
                    </a:p>
                  </a:txBody>
                  <a:tcPr marL="31851" marR="31851"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指定时期内第一个交易日里交易所计算并发布的第一笔（最后一笔）基金指数。</a:t>
                      </a:r>
                      <a:endParaRPr lang="zh-CN" altLang="zh-CN" sz="1200">
                        <a:latin typeface="Times New Roman" panose="02020603050405020304" pitchFamily="18" charset="0"/>
                        <a:ea typeface="Times New Roman" panose="02020603050405020304" pitchFamily="18" charset="0"/>
                      </a:endParaRPr>
                    </a:p>
                  </a:txBody>
                  <a:tcPr marL="31851" marR="31851"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14313">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基金指数最高（最低）</a:t>
                      </a:r>
                      <a:endParaRPr lang="zh-CN" altLang="zh-CN" sz="1200">
                        <a:latin typeface="Times New Roman" panose="02020603050405020304" pitchFamily="18" charset="0"/>
                        <a:ea typeface="Times New Roman" panose="02020603050405020304" pitchFamily="18" charset="0"/>
                      </a:endParaRPr>
                    </a:p>
                  </a:txBody>
                  <a:tcPr marL="31851" marR="31851"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指定时期内交易所计算并发布指数的最大值（最小值）。</a:t>
                      </a:r>
                      <a:endParaRPr lang="zh-CN" altLang="zh-CN" sz="1200">
                        <a:latin typeface="Times New Roman" panose="02020603050405020304" pitchFamily="18" charset="0"/>
                        <a:ea typeface="Times New Roman" panose="02020603050405020304" pitchFamily="18" charset="0"/>
                      </a:endParaRPr>
                    </a:p>
                  </a:txBody>
                  <a:tcPr marL="31851" marR="31851"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41300">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基金开盘价（收盘价）</a:t>
                      </a:r>
                      <a:endParaRPr lang="zh-CN" altLang="zh-CN" sz="1200">
                        <a:latin typeface="Times New Roman" panose="02020603050405020304" pitchFamily="18" charset="0"/>
                        <a:ea typeface="Times New Roman" panose="02020603050405020304" pitchFamily="18" charset="0"/>
                      </a:endParaRPr>
                    </a:p>
                  </a:txBody>
                  <a:tcPr marL="31851" marR="31851"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指定时期内交易所发布的某基金的第一笔（最后一笔）交易价格。</a:t>
                      </a:r>
                      <a:endParaRPr lang="zh-CN" altLang="zh-CN" sz="1200">
                        <a:latin typeface="Times New Roman" panose="02020603050405020304" pitchFamily="18" charset="0"/>
                        <a:ea typeface="Times New Roman" panose="02020603050405020304" pitchFamily="18" charset="0"/>
                      </a:endParaRPr>
                    </a:p>
                  </a:txBody>
                  <a:tcPr marL="31851" marR="31851"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42862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基金最高价（低价）</a:t>
                      </a:r>
                      <a:endParaRPr lang="zh-CN" altLang="zh-CN" sz="1200">
                        <a:latin typeface="Times New Roman" panose="02020603050405020304" pitchFamily="18" charset="0"/>
                        <a:ea typeface="Times New Roman" panose="02020603050405020304" pitchFamily="18" charset="0"/>
                      </a:endParaRPr>
                    </a:p>
                  </a:txBody>
                  <a:tcPr marL="31851" marR="31851"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指定时期内交易所发布的某基金所有交易价格的最大值（最小值）。</a:t>
                      </a:r>
                      <a:endParaRPr lang="zh-CN" altLang="zh-CN" sz="1200">
                        <a:latin typeface="Times New Roman" panose="02020603050405020304" pitchFamily="18" charset="0"/>
                        <a:ea typeface="Times New Roman" panose="02020603050405020304" pitchFamily="18" charset="0"/>
                      </a:endParaRPr>
                    </a:p>
                  </a:txBody>
                  <a:tcPr marL="31851" marR="31851"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14312">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基金平均价格</a:t>
                      </a:r>
                      <a:endParaRPr lang="zh-CN" altLang="zh-CN" sz="1200">
                        <a:latin typeface="Times New Roman" panose="02020603050405020304" pitchFamily="18" charset="0"/>
                        <a:ea typeface="Times New Roman" panose="02020603050405020304" pitchFamily="18" charset="0"/>
                      </a:endParaRPr>
                    </a:p>
                  </a:txBody>
                  <a:tcPr marL="31851" marR="31851"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特定时点所有封闭式基金收盘价按基金规模加权的平均价格。</a:t>
                      </a:r>
                      <a:endParaRPr lang="zh-CN" altLang="zh-CN" sz="1200">
                        <a:latin typeface="Times New Roman" panose="02020603050405020304" pitchFamily="18" charset="0"/>
                        <a:ea typeface="Times New Roman" panose="02020603050405020304" pitchFamily="18" charset="0"/>
                      </a:endParaRPr>
                    </a:p>
                  </a:txBody>
                  <a:tcPr marL="31851" marR="31851"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0699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基金换手率</a:t>
                      </a:r>
                      <a:endParaRPr lang="zh-CN" altLang="zh-CN" sz="1200">
                        <a:latin typeface="Times New Roman" panose="02020603050405020304" pitchFamily="18" charset="0"/>
                        <a:ea typeface="Times New Roman" panose="02020603050405020304" pitchFamily="18" charset="0"/>
                      </a:endParaRPr>
                    </a:p>
                  </a:txBody>
                  <a:tcPr marL="31851" marR="31851"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公式分别为：日股本换手率</a:t>
                      </a:r>
                      <a:r>
                        <a:rPr lang="en-US" altLang="zh-CN" sz="1200">
                          <a:solidFill>
                            <a:srgbClr val="000000"/>
                          </a:solidFill>
                          <a:latin typeface="Times New Roman" panose="02020603050405020304" pitchFamily="18" charset="0"/>
                        </a:rPr>
                        <a:t>=</a:t>
                      </a:r>
                      <a:r>
                        <a:rPr lang="zh-CN" altLang="zh-CN" sz="1200">
                          <a:solidFill>
                            <a:srgbClr val="000000"/>
                          </a:solidFill>
                          <a:latin typeface="Times New Roman" panose="02020603050405020304" pitchFamily="18" charset="0"/>
                        </a:rPr>
                        <a:t>日成交股数</a:t>
                      </a:r>
                      <a:r>
                        <a:rPr lang="en-US" altLang="zh-CN" sz="1200">
                          <a:solidFill>
                            <a:srgbClr val="000000"/>
                          </a:solidFill>
                          <a:latin typeface="Times New Roman" panose="02020603050405020304" pitchFamily="18" charset="0"/>
                        </a:rPr>
                        <a:t>/</a:t>
                      </a:r>
                      <a:r>
                        <a:rPr lang="zh-CN" altLang="zh-CN" sz="1200">
                          <a:solidFill>
                            <a:srgbClr val="000000"/>
                          </a:solidFill>
                          <a:latin typeface="Times New Roman" panose="02020603050405020304" pitchFamily="18" charset="0"/>
                        </a:rPr>
                        <a:t>流通股本×</a:t>
                      </a:r>
                      <a:r>
                        <a:rPr lang="en-US" altLang="zh-CN" sz="1200">
                          <a:solidFill>
                            <a:srgbClr val="000000"/>
                          </a:solidFill>
                          <a:latin typeface="Times New Roman" panose="02020603050405020304" pitchFamily="18" charset="0"/>
                        </a:rPr>
                        <a:t>100</a:t>
                      </a:r>
                      <a:r>
                        <a:rPr lang="zh-CN" altLang="zh-CN" sz="1200">
                          <a:solidFill>
                            <a:srgbClr val="000000"/>
                          </a:solidFill>
                          <a:latin typeface="Times New Roman" panose="02020603050405020304" pitchFamily="18" charset="0"/>
                        </a:rPr>
                        <a:t>％；日市值换手率</a:t>
                      </a:r>
                      <a:r>
                        <a:rPr lang="en-US" altLang="zh-CN" sz="1200">
                          <a:solidFill>
                            <a:srgbClr val="000000"/>
                          </a:solidFill>
                          <a:latin typeface="Times New Roman" panose="02020603050405020304" pitchFamily="18" charset="0"/>
                        </a:rPr>
                        <a:t>=</a:t>
                      </a:r>
                      <a:r>
                        <a:rPr lang="zh-CN" altLang="zh-CN" sz="1200">
                          <a:solidFill>
                            <a:srgbClr val="000000"/>
                          </a:solidFill>
                          <a:latin typeface="Times New Roman" panose="02020603050405020304" pitchFamily="18" charset="0"/>
                        </a:rPr>
                        <a:t>日成交金额</a:t>
                      </a:r>
                      <a:r>
                        <a:rPr lang="en-US" altLang="zh-CN" sz="1200">
                          <a:solidFill>
                            <a:srgbClr val="000000"/>
                          </a:solidFill>
                          <a:latin typeface="Times New Roman" panose="02020603050405020304" pitchFamily="18" charset="0"/>
                        </a:rPr>
                        <a:t>/</a:t>
                      </a:r>
                      <a:r>
                        <a:rPr lang="zh-CN" altLang="zh-CN" sz="1200">
                          <a:solidFill>
                            <a:srgbClr val="000000"/>
                          </a:solidFill>
                          <a:latin typeface="Times New Roman" panose="02020603050405020304" pitchFamily="18" charset="0"/>
                        </a:rPr>
                        <a:t>流通市值×</a:t>
                      </a:r>
                      <a:r>
                        <a:rPr lang="en-US" altLang="zh-CN" sz="1200">
                          <a:solidFill>
                            <a:srgbClr val="000000"/>
                          </a:solidFill>
                          <a:latin typeface="Times New Roman" panose="02020603050405020304" pitchFamily="18" charset="0"/>
                        </a:rPr>
                        <a:t>100</a:t>
                      </a:r>
                      <a:r>
                        <a:rPr lang="zh-CN" altLang="zh-CN" sz="1200">
                          <a:solidFill>
                            <a:srgbClr val="000000"/>
                          </a:solidFill>
                          <a:latin typeface="Times New Roman" panose="02020603050405020304" pitchFamily="18" charset="0"/>
                        </a:rPr>
                        <a:t>％。月换手率与年换手率相应将时间周期分别改为月和年。公式为：月股本（市值）换手率</a:t>
                      </a:r>
                      <a:r>
                        <a:rPr lang="en-US" altLang="zh-CN" sz="1200">
                          <a:solidFill>
                            <a:srgbClr val="000000"/>
                          </a:solidFill>
                          <a:latin typeface="Times New Roman" panose="02020603050405020304" pitchFamily="18" charset="0"/>
                        </a:rPr>
                        <a:t>=</a:t>
                      </a:r>
                      <a:r>
                        <a:rPr lang="zh-CN" altLang="zh-CN" sz="1200">
                          <a:solidFill>
                            <a:srgbClr val="000000"/>
                          </a:solidFill>
                          <a:latin typeface="Times New Roman" panose="02020603050405020304" pitchFamily="18" charset="0"/>
                        </a:rPr>
                        <a:t>∑日股本（市值）换手率；年换手率</a:t>
                      </a:r>
                      <a:r>
                        <a:rPr lang="en-US" altLang="zh-CN" sz="1200">
                          <a:solidFill>
                            <a:srgbClr val="000000"/>
                          </a:solidFill>
                          <a:latin typeface="Times New Roman" panose="02020603050405020304" pitchFamily="18" charset="0"/>
                        </a:rPr>
                        <a:t>=</a:t>
                      </a:r>
                      <a:r>
                        <a:rPr lang="zh-CN" altLang="zh-CN" sz="1200">
                          <a:solidFill>
                            <a:srgbClr val="000000"/>
                          </a:solidFill>
                          <a:latin typeface="Times New Roman" panose="02020603050405020304" pitchFamily="18" charset="0"/>
                        </a:rPr>
                        <a:t>∑月换手率。如无特别说明，换手率均指股本换手率。</a:t>
                      </a:r>
                      <a:endParaRPr lang="zh-CN" altLang="zh-CN" sz="1200">
                        <a:latin typeface="Times New Roman" panose="02020603050405020304" pitchFamily="18" charset="0"/>
                        <a:ea typeface="Times New Roman" panose="02020603050405020304" pitchFamily="18" charset="0"/>
                      </a:endParaRPr>
                    </a:p>
                  </a:txBody>
                  <a:tcPr marL="31851" marR="31851"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14313">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基金市值</a:t>
                      </a:r>
                      <a:endParaRPr lang="zh-CN" altLang="zh-CN" sz="1200">
                        <a:latin typeface="Times New Roman" panose="02020603050405020304" pitchFamily="18" charset="0"/>
                        <a:ea typeface="Times New Roman" panose="02020603050405020304" pitchFamily="18" charset="0"/>
                      </a:endParaRPr>
                    </a:p>
                  </a:txBody>
                  <a:tcPr marL="31851" marR="31851"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基金某期末的总份数与当期收盘价的乘积。</a:t>
                      </a:r>
                      <a:endParaRPr lang="zh-CN" altLang="zh-CN" sz="1200">
                        <a:latin typeface="Times New Roman" panose="02020603050405020304" pitchFamily="18" charset="0"/>
                        <a:ea typeface="Times New Roman" panose="02020603050405020304" pitchFamily="18" charset="0"/>
                      </a:endParaRPr>
                    </a:p>
                  </a:txBody>
                  <a:tcPr marL="31851" marR="31851"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14312">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基金单位资产净值</a:t>
                      </a:r>
                      <a:endParaRPr lang="zh-CN" altLang="zh-CN" sz="1200">
                        <a:latin typeface="Times New Roman" panose="02020603050405020304" pitchFamily="18" charset="0"/>
                        <a:ea typeface="Times New Roman" panose="02020603050405020304" pitchFamily="18" charset="0"/>
                      </a:endParaRPr>
                    </a:p>
                  </a:txBody>
                  <a:tcPr marL="31851" marR="31851"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基金的总资产净值除以基金总规模。</a:t>
                      </a:r>
                      <a:endParaRPr lang="zh-CN" altLang="zh-CN" sz="1200">
                        <a:latin typeface="Times New Roman" panose="02020603050405020304" pitchFamily="18" charset="0"/>
                        <a:ea typeface="Times New Roman" panose="02020603050405020304" pitchFamily="18" charset="0"/>
                      </a:endParaRPr>
                    </a:p>
                  </a:txBody>
                  <a:tcPr marL="31851" marR="31851"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14313">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基金公司管理基金只数</a:t>
                      </a:r>
                      <a:endParaRPr lang="zh-CN" altLang="zh-CN" sz="1200">
                        <a:latin typeface="Times New Roman" panose="02020603050405020304" pitchFamily="18" charset="0"/>
                        <a:ea typeface="Times New Roman" panose="02020603050405020304" pitchFamily="18" charset="0"/>
                      </a:endParaRPr>
                    </a:p>
                  </a:txBody>
                  <a:tcPr marL="31851" marR="31851"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基金管理公司所管理基金的总只数。</a:t>
                      </a:r>
                      <a:endParaRPr lang="zh-CN" altLang="zh-CN" sz="1200">
                        <a:latin typeface="Times New Roman" panose="02020603050405020304" pitchFamily="18" charset="0"/>
                        <a:ea typeface="Times New Roman" panose="02020603050405020304" pitchFamily="18" charset="0"/>
                      </a:endParaRPr>
                    </a:p>
                  </a:txBody>
                  <a:tcPr marL="31851" marR="31851"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14312">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基金公司管理基金总规模</a:t>
                      </a:r>
                      <a:endParaRPr lang="zh-CN" altLang="zh-CN" sz="1200">
                        <a:latin typeface="Times New Roman" panose="02020603050405020304" pitchFamily="18" charset="0"/>
                        <a:ea typeface="Times New Roman" panose="02020603050405020304" pitchFamily="18" charset="0"/>
                      </a:endParaRPr>
                    </a:p>
                  </a:txBody>
                  <a:tcPr marL="31851" marR="31851"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基金管理公司所管理基金的所有基金的总规模。</a:t>
                      </a:r>
                      <a:endParaRPr lang="zh-CN" altLang="zh-CN" sz="1200">
                        <a:latin typeface="Times New Roman" panose="02020603050405020304" pitchFamily="18" charset="0"/>
                        <a:ea typeface="Times New Roman" panose="02020603050405020304" pitchFamily="18" charset="0"/>
                      </a:endParaRPr>
                    </a:p>
                  </a:txBody>
                  <a:tcPr marL="31851" marR="31851"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317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基金公司管理基金总资产净值</a:t>
                      </a:r>
                      <a:endParaRPr lang="zh-CN" altLang="zh-CN" sz="1200">
                        <a:latin typeface="Times New Roman" panose="02020603050405020304" pitchFamily="18" charset="0"/>
                        <a:ea typeface="Times New Roman" panose="02020603050405020304" pitchFamily="18" charset="0"/>
                      </a:endParaRPr>
                    </a:p>
                  </a:txBody>
                  <a:tcPr marL="31851" marR="31851"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基金管理公司所管理基金的所有基金的总资产净值。</a:t>
                      </a:r>
                      <a:endParaRPr lang="zh-CN" altLang="zh-CN" sz="1200">
                        <a:latin typeface="Times New Roman" panose="02020603050405020304" pitchFamily="18" charset="0"/>
                        <a:ea typeface="Times New Roman" panose="02020603050405020304" pitchFamily="18" charset="0"/>
                      </a:endParaRPr>
                    </a:p>
                  </a:txBody>
                  <a:tcPr marL="31851" marR="31851"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14313">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基金托管人托管基金只数</a:t>
                      </a:r>
                      <a:endParaRPr lang="zh-CN" altLang="zh-CN" sz="1200">
                        <a:latin typeface="Times New Roman" panose="02020603050405020304" pitchFamily="18" charset="0"/>
                        <a:ea typeface="Times New Roman" panose="02020603050405020304" pitchFamily="18" charset="0"/>
                      </a:endParaRPr>
                    </a:p>
                  </a:txBody>
                  <a:tcPr marL="31851" marR="31851"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基金托管人所托管基金的总只数。</a:t>
                      </a:r>
                      <a:endParaRPr lang="zh-CN" altLang="zh-CN" sz="1200">
                        <a:latin typeface="Times New Roman" panose="02020603050405020304" pitchFamily="18" charset="0"/>
                        <a:ea typeface="Times New Roman" panose="02020603050405020304" pitchFamily="18" charset="0"/>
                      </a:endParaRPr>
                    </a:p>
                  </a:txBody>
                  <a:tcPr marL="31851" marR="31851"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14312">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基金托管人托管基金总规模</a:t>
                      </a:r>
                      <a:endParaRPr lang="zh-CN" altLang="zh-CN" sz="1200">
                        <a:latin typeface="Times New Roman" panose="02020603050405020304" pitchFamily="18" charset="0"/>
                        <a:ea typeface="Times New Roman" panose="02020603050405020304" pitchFamily="18" charset="0"/>
                      </a:endParaRPr>
                    </a:p>
                  </a:txBody>
                  <a:tcPr marL="31851" marR="31851"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基金托管人所托管全部基金的总规模。</a:t>
                      </a:r>
                      <a:endParaRPr lang="zh-CN" altLang="zh-CN" sz="1200">
                        <a:latin typeface="Times New Roman" panose="02020603050405020304" pitchFamily="18" charset="0"/>
                        <a:ea typeface="Times New Roman" panose="02020603050405020304" pitchFamily="18" charset="0"/>
                      </a:endParaRPr>
                    </a:p>
                  </a:txBody>
                  <a:tcPr marL="31851" marR="31851"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317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基金托管人托管基金总资产净值</a:t>
                      </a:r>
                      <a:endParaRPr lang="zh-CN" altLang="zh-CN" sz="1200">
                        <a:latin typeface="Times New Roman" panose="02020603050405020304" pitchFamily="18" charset="0"/>
                        <a:ea typeface="Times New Roman" panose="02020603050405020304" pitchFamily="18" charset="0"/>
                      </a:endParaRPr>
                    </a:p>
                  </a:txBody>
                  <a:tcPr marL="31851" marR="31851"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基金托管人所托管全部基金的总资产净值。</a:t>
                      </a:r>
                      <a:endParaRPr lang="zh-CN" altLang="zh-CN" sz="1200">
                        <a:latin typeface="Times New Roman" panose="02020603050405020304" pitchFamily="18" charset="0"/>
                        <a:ea typeface="Times New Roman" panose="02020603050405020304" pitchFamily="18" charset="0"/>
                      </a:endParaRPr>
                    </a:p>
                  </a:txBody>
                  <a:tcPr marL="31851" marR="31851"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bl>
          </a:graphicData>
        </a:graphic>
      </p:graphicFrame>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7041" name="Rectangle 1"/>
          <p:cNvSpPr/>
          <p:nvPr/>
        </p:nvSpPr>
        <p:spPr>
          <a:xfrm>
            <a:off x="2415064" y="476092"/>
            <a:ext cx="4532630" cy="337185"/>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algn="ctr">
              <a:spcBef>
                <a:spcPct val="0"/>
              </a:spcBef>
              <a:buClrTx/>
              <a:buSzTx/>
              <a:buFont typeface="Arial" panose="020B0604020202020204" pitchFamily="34" charset="0"/>
              <a:buNone/>
            </a:pPr>
            <a:r>
              <a:rPr lang="zh-CN" altLang="en-US" sz="1200" b="1">
                <a:solidFill>
                  <a:srgbClr val="FF0000"/>
                </a:solidFill>
                <a:latin typeface="Times New Roman" panose="02020603050405020304" pitchFamily="18" charset="0"/>
                <a:cs typeface="Times New Roman" panose="02020603050405020304" pitchFamily="18" charset="0"/>
              </a:rPr>
              <a:t>表</a:t>
            </a:r>
            <a:r>
              <a:rPr lang="en-US" altLang="zh-CN" sz="1200" b="1">
                <a:solidFill>
                  <a:srgbClr val="FF0000"/>
                </a:solidFill>
                <a:latin typeface="Times New Roman" panose="02020603050405020304" pitchFamily="18" charset="0"/>
                <a:cs typeface="Times New Roman" panose="02020603050405020304" pitchFamily="18" charset="0"/>
              </a:rPr>
              <a:t>7-20 </a:t>
            </a:r>
            <a:r>
              <a:rPr lang="zh-CN" altLang="en-US" sz="1200" b="1">
                <a:solidFill>
                  <a:srgbClr val="FF0000"/>
                </a:solidFill>
                <a:latin typeface="Times New Roman" panose="02020603050405020304" pitchFamily="18" charset="0"/>
                <a:cs typeface="Times New Roman" panose="02020603050405020304" pitchFamily="18" charset="0"/>
              </a:rPr>
              <a:t>中国历年上市基金成交情况统计(2005-2018)</a:t>
            </a:r>
            <a:endParaRPr lang="zh-CN" altLang="en-US" sz="1200" b="1">
              <a:solidFill>
                <a:srgbClr val="FF0000"/>
              </a:solidFill>
              <a:latin typeface="Times New Roman" panose="02020603050405020304" pitchFamily="18" charset="0"/>
              <a:cs typeface="Times New Roman" panose="02020603050405020304" pitchFamily="18" charset="0"/>
            </a:endParaRPr>
          </a:p>
        </p:txBody>
      </p:sp>
      <p:pic>
        <p:nvPicPr>
          <p:cNvPr id="4" name="图片 3"/>
          <p:cNvPicPr>
            <a:picLocks noChangeAspect="1"/>
          </p:cNvPicPr>
          <p:nvPr/>
        </p:nvPicPr>
        <p:blipFill>
          <a:blip r:embed="rId1"/>
          <a:stretch>
            <a:fillRect/>
          </a:stretch>
        </p:blipFill>
        <p:spPr>
          <a:xfrm>
            <a:off x="1460500" y="1525905"/>
            <a:ext cx="8143240" cy="5076190"/>
          </a:xfrm>
          <a:prstGeom prst="rect">
            <a:avLst/>
          </a:prstGeom>
        </p:spPr>
      </p:pic>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8065" name="Rectangle 1"/>
          <p:cNvSpPr/>
          <p:nvPr/>
        </p:nvSpPr>
        <p:spPr>
          <a:xfrm>
            <a:off x="2113280" y="943611"/>
            <a:ext cx="5457825" cy="53721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algn="ctr">
              <a:spcBef>
                <a:spcPct val="0"/>
              </a:spcBef>
              <a:buClrTx/>
              <a:buSzTx/>
              <a:buFont typeface="Arial" panose="020B0604020202020204" pitchFamily="34" charset="0"/>
              <a:buNone/>
            </a:pPr>
            <a:r>
              <a:rPr lang="zh-CN" altLang="en-US" sz="1100" b="1">
                <a:solidFill>
                  <a:srgbClr val="000000"/>
                </a:solidFill>
                <a:latin typeface="Times New Roman" panose="02020603050405020304" pitchFamily="18" charset="0"/>
              </a:rPr>
              <a:t>表</a:t>
            </a:r>
            <a:r>
              <a:rPr lang="en-US" altLang="zh-CN" sz="1100" b="1">
                <a:solidFill>
                  <a:srgbClr val="000000"/>
                </a:solidFill>
                <a:latin typeface="Times New Roman" panose="02020603050405020304" pitchFamily="18" charset="0"/>
                <a:cs typeface="Times New Roman" panose="02020603050405020304" pitchFamily="18" charset="0"/>
              </a:rPr>
              <a:t>7-21  </a:t>
            </a:r>
            <a:r>
              <a:rPr lang="zh-CN" altLang="en-US" sz="1100" b="1">
                <a:solidFill>
                  <a:srgbClr val="000000"/>
                </a:solidFill>
                <a:latin typeface="Times New Roman" panose="02020603050405020304" pitchFamily="18" charset="0"/>
              </a:rPr>
              <a:t>中国2018年公募基金规模统计</a:t>
            </a:r>
            <a:endParaRPr lang="zh-CN" altLang="en-US" sz="1100" b="1">
              <a:solidFill>
                <a:srgbClr val="000000"/>
              </a:solidFill>
              <a:latin typeface="Times New Roman" panose="02020603050405020304" pitchFamily="18" charset="0"/>
            </a:endParaRPr>
          </a:p>
        </p:txBody>
      </p:sp>
      <p:pic>
        <p:nvPicPr>
          <p:cNvPr id="2" name="图片 1"/>
          <p:cNvPicPr>
            <a:picLocks noChangeAspect="1"/>
          </p:cNvPicPr>
          <p:nvPr/>
        </p:nvPicPr>
        <p:blipFill>
          <a:blip r:embed="rId1"/>
          <a:stretch>
            <a:fillRect/>
          </a:stretch>
        </p:blipFill>
        <p:spPr>
          <a:xfrm>
            <a:off x="1071245" y="1931670"/>
            <a:ext cx="9509760" cy="3519805"/>
          </a:xfrm>
          <a:prstGeom prst="rect">
            <a:avLst/>
          </a:prstGeom>
        </p:spPr>
      </p:pic>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9089" name="Rectangle 2"/>
          <p:cNvSpPr/>
          <p:nvPr>
            <p:ph type="title"/>
          </p:nvPr>
        </p:nvSpPr>
        <p:spPr/>
        <p:txBody>
          <a:bodyPr vert="horz" wrap="square" lIns="91440" tIns="45720" rIns="91440" bIns="45720" anchor="b"/>
          <a:p>
            <a:pPr eaLnBrk="1" hangingPunct="1"/>
            <a:r>
              <a:rPr lang="zh-CN" altLang="zh-CN" sz="4000"/>
              <a:t>第五节</a:t>
            </a:r>
            <a:r>
              <a:rPr lang="en-US" altLang="zh-CN" sz="4000"/>
              <a:t>  </a:t>
            </a:r>
            <a:r>
              <a:rPr lang="zh-CN" altLang="zh-CN" sz="4000"/>
              <a:t>期货市场统计</a:t>
            </a:r>
            <a:endParaRPr lang="zh-CN" altLang="zh-CN" sz="4000"/>
          </a:p>
        </p:txBody>
      </p:sp>
      <p:sp>
        <p:nvSpPr>
          <p:cNvPr id="89090" name="Rectangle 3"/>
          <p:cNvSpPr/>
          <p:nvPr>
            <p:ph idx="1"/>
          </p:nvPr>
        </p:nvSpPr>
        <p:spPr/>
        <p:txBody>
          <a:bodyPr vert="horz" wrap="square" lIns="91440" tIns="45720" rIns="91440" bIns="45720" anchor="t"/>
          <a:p>
            <a:pPr eaLnBrk="1" hangingPunct="1"/>
            <a:r>
              <a:rPr lang="zh-CN" altLang="zh-CN"/>
              <a:t>一、期货概述</a:t>
            </a:r>
            <a:endParaRPr lang="zh-CN" altLang="zh-CN"/>
          </a:p>
          <a:p>
            <a:pPr eaLnBrk="1" hangingPunct="1"/>
            <a:r>
              <a:rPr lang="zh-CN" altLang="zh-CN"/>
              <a:t>二、期货市场的功能</a:t>
            </a:r>
            <a:endParaRPr lang="zh-CN" altLang="zh-CN"/>
          </a:p>
          <a:p>
            <a:pPr eaLnBrk="1" hangingPunct="1"/>
            <a:r>
              <a:rPr lang="zh-CN" altLang="zh-CN"/>
              <a:t>四、期货统计指标</a:t>
            </a:r>
            <a:endParaRPr lang="zh-CN" altLang="zh-CN"/>
          </a:p>
        </p:txBody>
      </p:sp>
      <p:sp>
        <p:nvSpPr>
          <p:cNvPr id="89091"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0113" name="Rectangle 2"/>
          <p:cNvSpPr/>
          <p:nvPr>
            <p:ph type="title"/>
          </p:nvPr>
        </p:nvSpPr>
        <p:spPr/>
        <p:txBody>
          <a:bodyPr vert="horz" wrap="square" lIns="91440" tIns="45720" rIns="91440" bIns="45720" anchor="b"/>
          <a:p>
            <a:r>
              <a:rPr lang="zh-CN" altLang="zh-CN"/>
              <a:t>一、期货概述</a:t>
            </a:r>
            <a:endParaRPr lang="zh-CN" altLang="zh-CN"/>
          </a:p>
        </p:txBody>
      </p:sp>
      <p:sp>
        <p:nvSpPr>
          <p:cNvPr id="90114" name="Rectangle 3"/>
          <p:cNvSpPr/>
          <p:nvPr>
            <p:ph idx="1"/>
          </p:nvPr>
        </p:nvSpPr>
        <p:spPr/>
        <p:txBody>
          <a:bodyPr vert="horz" wrap="square" lIns="91440" tIns="45720" rIns="91440" bIns="45720" anchor="t"/>
          <a:p>
            <a:r>
              <a:rPr lang="zh-CN" altLang="zh-CN"/>
              <a:t>（一）期货定义</a:t>
            </a:r>
            <a:endParaRPr lang="en-US" altLang="zh-CN"/>
          </a:p>
          <a:p>
            <a:pPr lvl="1"/>
            <a:r>
              <a:rPr lang="en-US" altLang="zh-CN" sz="2800"/>
              <a:t> </a:t>
            </a:r>
            <a:r>
              <a:rPr lang="zh-CN" altLang="zh-CN" sz="1600"/>
              <a:t>期货（</a:t>
            </a:r>
            <a:r>
              <a:rPr lang="en-US" altLang="zh-CN" sz="1600"/>
              <a:t>Futures</a:t>
            </a:r>
            <a:r>
              <a:rPr lang="zh-CN" altLang="zh-CN" sz="1600"/>
              <a:t>）是指期货交易所指定的标准化的，受法律约束的，并载明在将来某一时间和地点交割某一特定商品的合约。它是一种金融衍生产品，其对应的标的为特定商品和金融证券。在这张合约里，交易的标的的数量、质量、交易时间和地点都做了统一的规定，唯一不固定的变量是标的商品的价格，它是在期货交易所通过公开竞价的方式产生。</a:t>
            </a:r>
            <a:endParaRPr lang="zh-CN" altLang="zh-CN"/>
          </a:p>
        </p:txBody>
      </p:sp>
      <p:sp>
        <p:nvSpPr>
          <p:cNvPr id="90115"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1137" name="Rectangle 2"/>
          <p:cNvSpPr/>
          <p:nvPr>
            <p:ph type="title"/>
          </p:nvPr>
        </p:nvSpPr>
        <p:spPr/>
        <p:txBody>
          <a:bodyPr vert="horz" wrap="square" lIns="91440" tIns="45720" rIns="91440" bIns="45720" anchor="b"/>
          <a:p>
            <a:endParaRPr lang="zh-CN" altLang="zh-CN" sz="2900"/>
          </a:p>
        </p:txBody>
      </p:sp>
      <p:sp>
        <p:nvSpPr>
          <p:cNvPr id="91138" name="Rectangle 3"/>
          <p:cNvSpPr/>
          <p:nvPr>
            <p:ph idx="1"/>
          </p:nvPr>
        </p:nvSpPr>
        <p:spPr>
          <a:xfrm>
            <a:off x="1123950" y="1738313"/>
            <a:ext cx="7559675" cy="4114800"/>
          </a:xfrm>
        </p:spPr>
        <p:txBody>
          <a:bodyPr vert="horz" wrap="square" lIns="91440" tIns="45720" rIns="91440" bIns="45720" anchor="t"/>
          <a:p>
            <a:r>
              <a:rPr lang="zh-CN" altLang="zh-CN" sz="2400"/>
              <a:t>（二）期货分类</a:t>
            </a:r>
            <a:endParaRPr lang="en-US" altLang="zh-CN" sz="2400"/>
          </a:p>
          <a:p>
            <a:pPr lvl="1"/>
            <a:r>
              <a:rPr lang="en-US" altLang="zh-CN" sz="2000"/>
              <a:t>1</a:t>
            </a:r>
            <a:r>
              <a:rPr lang="zh-CN" altLang="zh-CN" sz="2000"/>
              <a:t>．商品期货</a:t>
            </a:r>
            <a:r>
              <a:rPr lang="en-US" altLang="zh-CN" sz="2000"/>
              <a:t>   </a:t>
            </a:r>
            <a:r>
              <a:rPr lang="zh-CN" altLang="zh-CN" sz="2000"/>
              <a:t>即标的物为实物商品的期货合约。</a:t>
            </a:r>
            <a:endParaRPr lang="zh-CN" altLang="zh-CN" sz="2000"/>
          </a:p>
        </p:txBody>
      </p:sp>
      <p:sp>
        <p:nvSpPr>
          <p:cNvPr id="91139"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
        <p:nvSpPr>
          <p:cNvPr id="91140" name="Rectangle 1"/>
          <p:cNvSpPr/>
          <p:nvPr/>
        </p:nvSpPr>
        <p:spPr>
          <a:xfrm>
            <a:off x="3535363" y="2781300"/>
            <a:ext cx="1860550" cy="307975"/>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algn="ctr">
              <a:spcBef>
                <a:spcPct val="0"/>
              </a:spcBef>
              <a:buClrTx/>
              <a:buSzTx/>
              <a:buFont typeface="Arial" panose="020B0604020202020204" pitchFamily="34" charset="0"/>
              <a:buNone/>
            </a:pPr>
            <a:r>
              <a:rPr lang="zh-CN" altLang="en-US" sz="1400" b="1">
                <a:solidFill>
                  <a:srgbClr val="000000"/>
                </a:solidFill>
                <a:latin typeface="Times New Roman" panose="02020603050405020304" pitchFamily="18" charset="0"/>
                <a:cs typeface="Times New Roman" panose="02020603050405020304" pitchFamily="18" charset="0"/>
              </a:rPr>
              <a:t>表</a:t>
            </a:r>
            <a:r>
              <a:rPr lang="en-US" altLang="zh-CN" sz="1400" b="1">
                <a:solidFill>
                  <a:srgbClr val="FF0000"/>
                </a:solidFill>
                <a:latin typeface="Times New Roman" panose="02020603050405020304" pitchFamily="18" charset="0"/>
                <a:cs typeface="Times New Roman" panose="02020603050405020304" pitchFamily="18" charset="0"/>
              </a:rPr>
              <a:t>7-22</a:t>
            </a:r>
            <a:r>
              <a:rPr lang="en-US" altLang="zh-CN" sz="1400" b="1">
                <a:solidFill>
                  <a:srgbClr val="000000"/>
                </a:solidFill>
                <a:latin typeface="Times New Roman" panose="02020603050405020304" pitchFamily="18" charset="0"/>
                <a:cs typeface="Times New Roman" panose="02020603050405020304" pitchFamily="18" charset="0"/>
              </a:rPr>
              <a:t>  </a:t>
            </a:r>
            <a:r>
              <a:rPr lang="zh-CN" altLang="en-US" sz="1400" b="1">
                <a:solidFill>
                  <a:srgbClr val="000000"/>
                </a:solidFill>
                <a:latin typeface="Times New Roman" panose="02020603050405020304" pitchFamily="18" charset="0"/>
                <a:cs typeface="Times New Roman" panose="02020603050405020304" pitchFamily="18" charset="0"/>
              </a:rPr>
              <a:t>商品期货概览</a:t>
            </a:r>
            <a:endParaRPr lang="zh-CN" altLang="en-US" sz="3200"/>
          </a:p>
        </p:txBody>
      </p:sp>
      <p:pic>
        <p:nvPicPr>
          <p:cNvPr id="3" name="图片 2"/>
          <p:cNvPicPr>
            <a:picLocks noChangeAspect="1"/>
          </p:cNvPicPr>
          <p:nvPr/>
        </p:nvPicPr>
        <p:blipFill>
          <a:blip r:embed="rId2"/>
          <a:stretch>
            <a:fillRect/>
          </a:stretch>
        </p:blipFill>
        <p:spPr>
          <a:xfrm>
            <a:off x="1261110" y="3224530"/>
            <a:ext cx="8940165" cy="2489835"/>
          </a:xfrm>
          <a:prstGeom prst="rect">
            <a:avLst/>
          </a:prstGeom>
        </p:spPr>
      </p:pic>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2161" name="Rectangle 3"/>
          <p:cNvSpPr/>
          <p:nvPr>
            <p:ph idx="1"/>
          </p:nvPr>
        </p:nvSpPr>
        <p:spPr>
          <a:xfrm>
            <a:off x="1116013" y="1827213"/>
            <a:ext cx="7559675" cy="4114800"/>
          </a:xfrm>
        </p:spPr>
        <p:txBody>
          <a:bodyPr vert="horz" wrap="square" lIns="91440" tIns="45720" rIns="91440" bIns="45720" anchor="t"/>
          <a:p>
            <a:r>
              <a:rPr lang="en-US" altLang="zh-CN" sz="2400"/>
              <a:t>2</a:t>
            </a:r>
            <a:r>
              <a:rPr lang="zh-CN" altLang="zh-CN" sz="2400"/>
              <a:t>．金融期货</a:t>
            </a:r>
            <a:endParaRPr lang="zh-CN" altLang="zh-CN" sz="2400"/>
          </a:p>
          <a:p>
            <a:pPr lvl="1"/>
            <a:r>
              <a:rPr lang="zh-CN" altLang="zh-CN" sz="2000"/>
              <a:t>（</a:t>
            </a:r>
            <a:r>
              <a:rPr lang="en-US" altLang="zh-CN" sz="2000"/>
              <a:t>1</a:t>
            </a:r>
            <a:r>
              <a:rPr lang="zh-CN" altLang="zh-CN" sz="2000"/>
              <a:t>）金融期货定义</a:t>
            </a:r>
            <a:endParaRPr lang="en-US" altLang="zh-CN" sz="2000"/>
          </a:p>
          <a:p>
            <a:pPr lvl="1">
              <a:buNone/>
            </a:pPr>
            <a:r>
              <a:rPr lang="en-US" altLang="zh-CN" sz="2000"/>
              <a:t>     </a:t>
            </a:r>
            <a:r>
              <a:rPr lang="zh-CN" altLang="zh-CN" sz="2000"/>
              <a:t>金融期货是指以各种金融工具为交易标的的期货合约。目前，金融期货发展已走在商品期货前面，占整个期货市场交易量的</a:t>
            </a:r>
            <a:r>
              <a:rPr lang="en-US" altLang="zh-CN" sz="2000"/>
              <a:t>80%</a:t>
            </a:r>
            <a:r>
              <a:rPr lang="zh-CN" altLang="zh-CN" sz="2000"/>
              <a:t>以上。</a:t>
            </a:r>
            <a:endParaRPr lang="zh-CN" altLang="zh-CN" sz="2000"/>
          </a:p>
          <a:p>
            <a:pPr lvl="1"/>
            <a:r>
              <a:rPr lang="zh-CN" altLang="zh-CN" sz="2000"/>
              <a:t>（</a:t>
            </a:r>
            <a:r>
              <a:rPr lang="en-US" altLang="zh-CN" sz="2000"/>
              <a:t>2</a:t>
            </a:r>
            <a:r>
              <a:rPr lang="zh-CN" altLang="zh-CN" sz="2000"/>
              <a:t>）金融期货种类</a:t>
            </a:r>
            <a:endParaRPr lang="en-US" altLang="zh-CN" sz="2000"/>
          </a:p>
          <a:p>
            <a:pPr lvl="1">
              <a:buNone/>
            </a:pPr>
            <a:r>
              <a:rPr lang="en-US" altLang="zh-CN" sz="2000"/>
              <a:t>     </a:t>
            </a:r>
            <a:r>
              <a:rPr lang="zh-CN" altLang="zh-CN" sz="2000"/>
              <a:t>金融期货主要有利率期货、货币期货和股票指数期货等种类。</a:t>
            </a:r>
            <a:endParaRPr lang="en-US" altLang="zh-CN" sz="2000"/>
          </a:p>
          <a:p>
            <a:pPr lvl="2"/>
            <a:r>
              <a:rPr lang="zh-CN" altLang="zh-CN" sz="1700" b="1"/>
              <a:t>①利率期货</a:t>
            </a:r>
            <a:endParaRPr lang="zh-CN" altLang="zh-CN" sz="1700" b="1"/>
          </a:p>
          <a:p>
            <a:pPr lvl="2"/>
            <a:r>
              <a:rPr lang="zh-CN" altLang="zh-CN" sz="1700" b="1"/>
              <a:t>②货币期货</a:t>
            </a:r>
            <a:endParaRPr lang="zh-CN" altLang="zh-CN" sz="1700" b="1"/>
          </a:p>
          <a:p>
            <a:pPr lvl="2"/>
            <a:r>
              <a:rPr lang="zh-CN" altLang="zh-CN" sz="1700" b="1"/>
              <a:t>③股票指数期货</a:t>
            </a:r>
            <a:endParaRPr lang="zh-CN" altLang="zh-CN" sz="1700" b="1"/>
          </a:p>
          <a:p>
            <a:pPr>
              <a:buNone/>
            </a:pPr>
            <a:endParaRPr lang="zh-CN" altLang="zh-CN" sz="2400"/>
          </a:p>
        </p:txBody>
      </p:sp>
      <p:sp>
        <p:nvSpPr>
          <p:cNvPr id="92162"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3185" name="Rectangle 2"/>
          <p:cNvSpPr/>
          <p:nvPr>
            <p:ph type="title"/>
          </p:nvPr>
        </p:nvSpPr>
        <p:spPr/>
        <p:txBody>
          <a:bodyPr vert="horz" wrap="square" lIns="91440" tIns="45720" rIns="91440" bIns="45720" anchor="b"/>
          <a:p>
            <a:r>
              <a:rPr lang="zh-CN" altLang="zh-CN"/>
              <a:t>二、期货市场的功能</a:t>
            </a:r>
            <a:endParaRPr lang="zh-CN" altLang="zh-CN"/>
          </a:p>
        </p:txBody>
      </p:sp>
      <p:sp>
        <p:nvSpPr>
          <p:cNvPr id="93186" name="Rectangle 3"/>
          <p:cNvSpPr/>
          <p:nvPr>
            <p:ph idx="1"/>
          </p:nvPr>
        </p:nvSpPr>
        <p:spPr/>
        <p:txBody>
          <a:bodyPr vert="horz" wrap="square" lIns="91440" tIns="45720" rIns="91440" bIns="45720" anchor="t"/>
          <a:p>
            <a:r>
              <a:rPr lang="zh-CN" altLang="zh-CN" sz="1800"/>
              <a:t>（一）转移、回避价格风险的功能</a:t>
            </a:r>
            <a:endParaRPr lang="en-US" altLang="zh-CN" sz="1800"/>
          </a:p>
          <a:p>
            <a:r>
              <a:rPr lang="zh-CN" altLang="zh-CN" sz="1800"/>
              <a:t>（二）进行风险投资，获取风险收益的功能</a:t>
            </a:r>
            <a:endParaRPr lang="en-US" altLang="zh-CN" sz="1800"/>
          </a:p>
          <a:p>
            <a:r>
              <a:rPr lang="zh-CN" altLang="zh-CN" sz="1800"/>
              <a:t>（三）价格发现功能</a:t>
            </a:r>
            <a:endParaRPr lang="en-US" altLang="zh-CN" sz="1800"/>
          </a:p>
          <a:p>
            <a:endParaRPr lang="zh-CN" altLang="zh-CN" sz="1800"/>
          </a:p>
        </p:txBody>
      </p:sp>
      <p:sp>
        <p:nvSpPr>
          <p:cNvPr id="93187"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4209" name="Rectangle 2"/>
          <p:cNvSpPr/>
          <p:nvPr>
            <p:ph type="title"/>
          </p:nvPr>
        </p:nvSpPr>
        <p:spPr/>
        <p:txBody>
          <a:bodyPr vert="horz" wrap="square" lIns="91440" tIns="45720" rIns="91440" bIns="45720" anchor="b"/>
          <a:p>
            <a:r>
              <a:rPr lang="zh-CN" altLang="en-US"/>
              <a:t>三</a:t>
            </a:r>
            <a:r>
              <a:rPr lang="zh-CN" altLang="zh-CN"/>
              <a:t>、期货市场的</a:t>
            </a:r>
            <a:r>
              <a:rPr lang="zh-CN" altLang="en-US"/>
              <a:t>结构</a:t>
            </a:r>
            <a:endParaRPr lang="zh-CN" altLang="zh-CN"/>
          </a:p>
        </p:txBody>
      </p:sp>
      <p:sp>
        <p:nvSpPr>
          <p:cNvPr id="94210" name="Rectangle 3"/>
          <p:cNvSpPr/>
          <p:nvPr>
            <p:ph idx="1"/>
          </p:nvPr>
        </p:nvSpPr>
        <p:spPr/>
        <p:txBody>
          <a:bodyPr vert="horz" wrap="square" lIns="91440" tIns="45720" rIns="91440" bIns="45720" anchor="t"/>
          <a:p>
            <a:r>
              <a:rPr lang="zh-CN" altLang="zh-CN"/>
              <a:t>（一）期货交易主体</a:t>
            </a:r>
            <a:endParaRPr lang="zh-CN" altLang="zh-CN"/>
          </a:p>
          <a:p>
            <a:r>
              <a:rPr lang="zh-CN" altLang="zh-CN"/>
              <a:t>（二）期货交易所</a:t>
            </a:r>
            <a:endParaRPr lang="zh-CN" altLang="zh-CN"/>
          </a:p>
          <a:p>
            <a:r>
              <a:rPr lang="zh-CN" altLang="zh-CN"/>
              <a:t>（三）期货交易结算所</a:t>
            </a:r>
            <a:endParaRPr lang="zh-CN" altLang="zh-CN"/>
          </a:p>
          <a:p>
            <a:r>
              <a:rPr lang="zh-CN" altLang="zh-CN"/>
              <a:t>（四）期货经纪商</a:t>
            </a:r>
            <a:endParaRPr lang="zh-CN" altLang="zh-CN"/>
          </a:p>
        </p:txBody>
      </p:sp>
      <p:sp>
        <p:nvSpPr>
          <p:cNvPr id="94211"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505" name="Rectangle 2"/>
          <p:cNvSpPr/>
          <p:nvPr>
            <p:ph type="title"/>
          </p:nvPr>
        </p:nvSpPr>
        <p:spPr/>
        <p:txBody>
          <a:bodyPr vert="horz" wrap="square" lIns="91440" tIns="45720" rIns="91440" bIns="45720" anchor="b"/>
          <a:p>
            <a:endParaRPr lang="zh-CN" altLang="zh-CN" sz="2900"/>
          </a:p>
        </p:txBody>
      </p:sp>
      <p:sp>
        <p:nvSpPr>
          <p:cNvPr id="21506" name="Rectangle 3"/>
          <p:cNvSpPr>
            <a:spLocks noGrp="1"/>
          </p:cNvSpPr>
          <p:nvPr>
            <p:ph idx="1"/>
          </p:nvPr>
        </p:nvSpPr>
        <p:spPr>
          <a:xfrm>
            <a:off x="1187450" y="1827213"/>
            <a:ext cx="7496175" cy="4770437"/>
          </a:xfrm>
        </p:spPr>
        <p:txBody>
          <a:bodyPr vert="horz" wrap="square" lIns="91440" tIns="45720" rIns="91440" bIns="45720" anchor="t"/>
          <a:p>
            <a:r>
              <a:rPr lang="zh-CN" altLang="zh-CN" sz="2400"/>
              <a:t>（二）有价证券的分类</a:t>
            </a:r>
            <a:endParaRPr lang="en-US" altLang="zh-CN" sz="2400"/>
          </a:p>
          <a:p>
            <a:pPr lvl="1"/>
            <a:r>
              <a:rPr lang="en-US" altLang="zh-CN" sz="2000"/>
              <a:t>1.</a:t>
            </a:r>
            <a:r>
              <a:rPr lang="zh-CN" altLang="zh-CN" sz="2000"/>
              <a:t>按发行主体的不同可分为政府证券（公债券）、金融证券和公司证券。</a:t>
            </a:r>
            <a:endParaRPr lang="en-US" altLang="zh-CN" sz="2000"/>
          </a:p>
          <a:p>
            <a:pPr lvl="1"/>
            <a:r>
              <a:rPr lang="en-US" altLang="zh-CN" sz="2000"/>
              <a:t>2</a:t>
            </a:r>
            <a:r>
              <a:rPr lang="zh-CN" altLang="zh-CN" sz="2000"/>
              <a:t>．按是否在证券交易所挂牌交易，有价证券分为上市证券与非上市证券</a:t>
            </a:r>
            <a:endParaRPr lang="en-US" altLang="zh-CN" sz="2000"/>
          </a:p>
          <a:p>
            <a:pPr lvl="1"/>
            <a:r>
              <a:rPr lang="en-US" altLang="zh-CN" sz="2000"/>
              <a:t>3</a:t>
            </a:r>
            <a:r>
              <a:rPr lang="zh-CN" altLang="zh-CN" sz="2000"/>
              <a:t>．按证券收益是否固定，有价证券可分为固定收益证券和变动收益证券</a:t>
            </a:r>
            <a:endParaRPr lang="zh-CN" altLang="zh-CN" sz="2000"/>
          </a:p>
          <a:p>
            <a:pPr lvl="1"/>
            <a:r>
              <a:rPr lang="en-US" altLang="zh-CN" sz="2000"/>
              <a:t>4</a:t>
            </a:r>
            <a:r>
              <a:rPr lang="zh-CN" altLang="zh-CN" sz="2000"/>
              <a:t>．按证券发行的地域和国家分类，有价证券可分为国内证券和国外证券</a:t>
            </a:r>
            <a:endParaRPr lang="en-US" altLang="zh-CN" sz="2000"/>
          </a:p>
          <a:p>
            <a:pPr lvl="1"/>
            <a:r>
              <a:rPr lang="en-US" altLang="zh-CN" sz="2000"/>
              <a:t>5</a:t>
            </a:r>
            <a:r>
              <a:rPr lang="zh-CN" altLang="zh-CN" sz="2000"/>
              <a:t>．按募集方式分类，有价证券可以分为公募证券和私募证券</a:t>
            </a:r>
            <a:endParaRPr lang="zh-CN" altLang="zh-CN" sz="2000"/>
          </a:p>
          <a:p>
            <a:pPr lvl="1"/>
            <a:r>
              <a:rPr lang="en-US" altLang="zh-CN" sz="2000"/>
              <a:t>6</a:t>
            </a:r>
            <a:r>
              <a:rPr lang="zh-CN" altLang="zh-CN" sz="2000"/>
              <a:t>．按证券的经济性质分类，有价证券可以分为股票、债券和其他证券。</a:t>
            </a:r>
            <a:endParaRPr lang="zh-CN" altLang="zh-CN" sz="2000"/>
          </a:p>
          <a:p>
            <a:endParaRPr lang="zh-CN" altLang="zh-CN" sz="2400"/>
          </a:p>
          <a:p>
            <a:pPr>
              <a:buFont typeface="Wingdings" panose="05000000000000000000" pitchFamily="2" charset="2"/>
              <a:buAutoNum type="arabicPlain"/>
            </a:pPr>
            <a:endParaRPr lang="zh-CN" altLang="zh-CN" sz="2400"/>
          </a:p>
          <a:p>
            <a:pPr>
              <a:buFont typeface="Wingdings" panose="05000000000000000000" pitchFamily="2" charset="2"/>
              <a:buAutoNum type="arabicPlain"/>
            </a:pPr>
            <a:endParaRPr lang="zh-CN" altLang="zh-CN" sz="2400"/>
          </a:p>
        </p:txBody>
      </p:sp>
      <p:sp>
        <p:nvSpPr>
          <p:cNvPr id="21507"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5233" name="Rectangle 2"/>
          <p:cNvSpPr/>
          <p:nvPr>
            <p:ph type="title"/>
          </p:nvPr>
        </p:nvSpPr>
        <p:spPr/>
        <p:txBody>
          <a:bodyPr vert="horz" wrap="square" lIns="91440" tIns="45720" rIns="91440" bIns="45720" anchor="b"/>
          <a:p>
            <a:endParaRPr lang="zh-CN" altLang="zh-CN" sz="2900"/>
          </a:p>
        </p:txBody>
      </p:sp>
      <p:sp>
        <p:nvSpPr>
          <p:cNvPr id="95234" name="Rectangle 3"/>
          <p:cNvSpPr/>
          <p:nvPr>
            <p:ph idx="1"/>
          </p:nvPr>
        </p:nvSpPr>
        <p:spPr/>
        <p:txBody>
          <a:bodyPr vert="horz" wrap="square" lIns="91440" tIns="45720" rIns="91440" bIns="45720" anchor="t"/>
          <a:p>
            <a:r>
              <a:rPr lang="zh-CN" altLang="zh-CN"/>
              <a:t>（一）期货交易主体</a:t>
            </a:r>
            <a:endParaRPr lang="en-US" altLang="en-US"/>
          </a:p>
          <a:p>
            <a:pPr lvl="1"/>
            <a:r>
              <a:rPr lang="zh-CN" altLang="zh-CN"/>
              <a:t>期货市场主体主要包括两类从事期货交易的套期保值者和投机者。他们进行期货交易的目的和动机是不同的。前者主要是指从事商品生产和销售的实业者，他们进行期货交易的目的是规避风险，以期望获得稳定利润；后者是市场的不稳定型因素，他们的目的主要是获取风险收益。</a:t>
            </a:r>
            <a:endParaRPr lang="en-US" altLang="zh-CN"/>
          </a:p>
        </p:txBody>
      </p:sp>
      <p:sp>
        <p:nvSpPr>
          <p:cNvPr id="95235"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6257" name="Rectangle 2"/>
          <p:cNvSpPr/>
          <p:nvPr>
            <p:ph type="title"/>
          </p:nvPr>
        </p:nvSpPr>
        <p:spPr/>
        <p:txBody>
          <a:bodyPr vert="horz" wrap="square" lIns="91440" tIns="45720" rIns="91440" bIns="45720" anchor="b"/>
          <a:p>
            <a:endParaRPr lang="zh-CN" altLang="zh-CN" sz="2900"/>
          </a:p>
        </p:txBody>
      </p:sp>
      <p:sp>
        <p:nvSpPr>
          <p:cNvPr id="96258" name="Rectangle 3"/>
          <p:cNvSpPr/>
          <p:nvPr>
            <p:ph idx="1"/>
          </p:nvPr>
        </p:nvSpPr>
        <p:spPr/>
        <p:txBody>
          <a:bodyPr vert="horz" wrap="square" lIns="91440" tIns="45720" rIns="91440" bIns="45720" anchor="t"/>
          <a:p>
            <a:r>
              <a:rPr lang="zh-CN" altLang="zh-CN" sz="2400"/>
              <a:t>（二）期货交易所</a:t>
            </a:r>
            <a:endParaRPr lang="en-US" altLang="zh-CN" sz="2400"/>
          </a:p>
          <a:p>
            <a:pPr lvl="1"/>
            <a:r>
              <a:rPr lang="en-US" altLang="zh-CN" sz="1800"/>
              <a:t>1.</a:t>
            </a:r>
            <a:r>
              <a:rPr lang="zh-CN" altLang="zh-CN" sz="1800"/>
              <a:t>期货交易所的建立</a:t>
            </a:r>
            <a:endParaRPr lang="zh-CN" altLang="zh-CN" sz="1800"/>
          </a:p>
          <a:p>
            <a:pPr lvl="1"/>
            <a:r>
              <a:rPr lang="zh-CN" altLang="zh-CN" sz="1800"/>
              <a:t>（</a:t>
            </a:r>
            <a:r>
              <a:rPr lang="en-US" altLang="zh-CN" sz="1800"/>
              <a:t>1</a:t>
            </a:r>
            <a:r>
              <a:rPr lang="zh-CN" altLang="zh-CN" sz="1800"/>
              <a:t>）期货交易所概念</a:t>
            </a:r>
            <a:endParaRPr lang="en-US" altLang="zh-CN" sz="1800"/>
          </a:p>
          <a:p>
            <a:pPr lvl="1">
              <a:buNone/>
            </a:pPr>
            <a:r>
              <a:rPr lang="en-US" altLang="zh-CN" sz="1800"/>
              <a:t>    </a:t>
            </a:r>
            <a:r>
              <a:rPr lang="zh-CN" altLang="zh-CN" sz="1800"/>
              <a:t>期货交易所（</a:t>
            </a:r>
            <a:r>
              <a:rPr lang="en-US" altLang="zh-CN" sz="1800"/>
              <a:t>Futures Exchange</a:t>
            </a:r>
            <a:r>
              <a:rPr lang="zh-CN" altLang="zh-CN" sz="1800"/>
              <a:t>）是指为期货交易提供场所、设施和其他必要条件，并依据法律、法规以及期货交易规则履行相关职责的经济组织。</a:t>
            </a:r>
            <a:endParaRPr lang="zh-CN" altLang="zh-CN" sz="1800"/>
          </a:p>
          <a:p>
            <a:pPr lvl="1"/>
            <a:r>
              <a:rPr lang="zh-CN" altLang="zh-CN" sz="1800"/>
              <a:t>（</a:t>
            </a:r>
            <a:r>
              <a:rPr lang="en-US" altLang="zh-CN" sz="1800"/>
              <a:t>2</a:t>
            </a:r>
            <a:r>
              <a:rPr lang="zh-CN" altLang="zh-CN" sz="1800"/>
              <a:t>）期货交易所建立必须具备的条件</a:t>
            </a:r>
            <a:endParaRPr lang="en-US" altLang="zh-CN" sz="1800"/>
          </a:p>
          <a:p>
            <a:pPr lvl="1"/>
            <a:r>
              <a:rPr lang="zh-CN" altLang="zh-CN" sz="1800"/>
              <a:t>①基础设施先进、完备。</a:t>
            </a:r>
            <a:endParaRPr lang="en-US" altLang="zh-CN" sz="1800"/>
          </a:p>
          <a:p>
            <a:pPr lvl="1"/>
            <a:r>
              <a:rPr lang="zh-CN" altLang="zh-CN" sz="1800"/>
              <a:t>②高素质的专业人才。</a:t>
            </a:r>
            <a:endParaRPr lang="zh-CN" altLang="zh-CN" sz="1800"/>
          </a:p>
          <a:p>
            <a:pPr lvl="1"/>
            <a:r>
              <a:rPr lang="zh-CN" altLang="zh-CN" sz="1800"/>
              <a:t>③雄厚的资本实力</a:t>
            </a:r>
            <a:r>
              <a:rPr lang="zh-CN" altLang="zh-CN" sz="1200"/>
              <a:t>。</a:t>
            </a:r>
            <a:endParaRPr lang="en-US" altLang="zh-CN" sz="1200"/>
          </a:p>
          <a:p>
            <a:pPr lvl="1">
              <a:buNone/>
            </a:pPr>
            <a:endParaRPr lang="zh-CN" altLang="zh-CN" sz="1800"/>
          </a:p>
        </p:txBody>
      </p:sp>
      <p:sp>
        <p:nvSpPr>
          <p:cNvPr id="96259"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7281" name="Rectangle 3"/>
          <p:cNvSpPr/>
          <p:nvPr>
            <p:ph idx="1"/>
          </p:nvPr>
        </p:nvSpPr>
        <p:spPr/>
        <p:txBody>
          <a:bodyPr vert="horz" wrap="square" lIns="91440" tIns="45720" rIns="91440" bIns="45720" anchor="t"/>
          <a:p>
            <a:pPr lvl="1"/>
            <a:r>
              <a:rPr lang="zh-CN" altLang="zh-CN" sz="1800"/>
              <a:t>（</a:t>
            </a:r>
            <a:r>
              <a:rPr lang="en-US" altLang="zh-CN" sz="1800"/>
              <a:t>3</a:t>
            </a:r>
            <a:r>
              <a:rPr lang="zh-CN" altLang="zh-CN" sz="1800"/>
              <a:t>）我国期货交易所的成立必须符合条件</a:t>
            </a:r>
            <a:endParaRPr lang="zh-CN" altLang="zh-CN" sz="1800"/>
          </a:p>
          <a:p>
            <a:pPr lvl="1">
              <a:buNone/>
            </a:pPr>
            <a:r>
              <a:rPr lang="en-US" altLang="zh-CN" sz="1800"/>
              <a:t>   </a:t>
            </a:r>
            <a:r>
              <a:rPr lang="zh-CN" altLang="zh-CN" sz="1800"/>
              <a:t>①各项规章制度健全，通讯设备完善，标准化期货合约符合国际惯例；</a:t>
            </a:r>
            <a:endParaRPr lang="zh-CN" altLang="zh-CN" sz="1800"/>
          </a:p>
          <a:p>
            <a:pPr lvl="1">
              <a:buNone/>
            </a:pPr>
            <a:r>
              <a:rPr lang="en-US" altLang="zh-CN" sz="1800"/>
              <a:t>   </a:t>
            </a:r>
            <a:r>
              <a:rPr lang="zh-CN" altLang="zh-CN" sz="1800"/>
              <a:t>②期货交易所所在地地处交通、通讯方便和金融业较发达的中心城市；</a:t>
            </a:r>
            <a:endParaRPr lang="zh-CN" altLang="zh-CN" sz="1800"/>
          </a:p>
          <a:p>
            <a:pPr lvl="1">
              <a:buNone/>
            </a:pPr>
            <a:r>
              <a:rPr lang="en-US" altLang="zh-CN" sz="1800"/>
              <a:t>   </a:t>
            </a:r>
            <a:r>
              <a:rPr lang="zh-CN" altLang="zh-CN" sz="1800"/>
              <a:t>③从业人员素质较高，至少有</a:t>
            </a:r>
            <a:r>
              <a:rPr lang="en-US" altLang="zh-CN" sz="1800"/>
              <a:t>10</a:t>
            </a:r>
            <a:r>
              <a:rPr lang="zh-CN" altLang="zh-CN" sz="1800"/>
              <a:t>名以上从事期货交易</a:t>
            </a:r>
            <a:r>
              <a:rPr lang="en-US" altLang="zh-CN" sz="1800"/>
              <a:t>1</a:t>
            </a:r>
            <a:r>
              <a:rPr lang="zh-CN" altLang="zh-CN" sz="1800"/>
              <a:t>年以上的管理人员；</a:t>
            </a:r>
            <a:endParaRPr lang="zh-CN" altLang="zh-CN" sz="1800"/>
          </a:p>
          <a:p>
            <a:pPr lvl="1">
              <a:buNone/>
            </a:pPr>
            <a:r>
              <a:rPr lang="en-US" altLang="zh-CN" sz="1800"/>
              <a:t>   </a:t>
            </a:r>
            <a:r>
              <a:rPr lang="zh-CN" altLang="zh-CN" sz="1800"/>
              <a:t>④至少</a:t>
            </a:r>
            <a:r>
              <a:rPr lang="en-US" altLang="zh-CN" sz="1800"/>
              <a:t>50</a:t>
            </a:r>
            <a:r>
              <a:rPr lang="zh-CN" altLang="zh-CN" sz="1800"/>
              <a:t>个会员；</a:t>
            </a:r>
            <a:endParaRPr lang="zh-CN" altLang="zh-CN" sz="1800"/>
          </a:p>
          <a:p>
            <a:pPr lvl="1">
              <a:buNone/>
            </a:pPr>
            <a:r>
              <a:rPr lang="en-US" altLang="zh-CN" sz="1800"/>
              <a:t>   </a:t>
            </a:r>
            <a:r>
              <a:rPr lang="zh-CN" altLang="zh-CN" sz="1800"/>
              <a:t>⑤标准化期货合约交易额占该交易所总交易额</a:t>
            </a:r>
            <a:r>
              <a:rPr lang="en-US" altLang="zh-CN" sz="1800"/>
              <a:t>90%</a:t>
            </a:r>
            <a:r>
              <a:rPr lang="zh-CN" altLang="zh-CN" sz="1800"/>
              <a:t>以上；</a:t>
            </a:r>
            <a:endParaRPr lang="zh-CN" altLang="zh-CN" sz="1800"/>
          </a:p>
          <a:p>
            <a:pPr lvl="1">
              <a:buNone/>
            </a:pPr>
            <a:r>
              <a:rPr lang="en-US" altLang="zh-CN" sz="1800"/>
              <a:t>   </a:t>
            </a:r>
            <a:r>
              <a:rPr lang="zh-CN" altLang="zh-CN" sz="1800"/>
              <a:t>⑥标准化期货合约的实物交割率月平均在</a:t>
            </a:r>
            <a:r>
              <a:rPr lang="en-US" altLang="zh-CN" sz="1800"/>
              <a:t>5%</a:t>
            </a:r>
            <a:r>
              <a:rPr lang="zh-CN" altLang="zh-CN" sz="1800"/>
              <a:t>以下。</a:t>
            </a:r>
            <a:endParaRPr lang="zh-CN" altLang="zh-CN" sz="1800"/>
          </a:p>
          <a:p>
            <a:endParaRPr lang="zh-CN" altLang="zh-CN" sz="2400"/>
          </a:p>
        </p:txBody>
      </p:sp>
      <p:sp>
        <p:nvSpPr>
          <p:cNvPr id="97282"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8305" name="Rectangle 3"/>
          <p:cNvSpPr/>
          <p:nvPr>
            <p:ph idx="1"/>
          </p:nvPr>
        </p:nvSpPr>
        <p:spPr/>
        <p:txBody>
          <a:bodyPr vert="horz" wrap="square" lIns="91440" tIns="45720" rIns="91440" bIns="45720" anchor="t"/>
          <a:p>
            <a:r>
              <a:rPr lang="en-US" altLang="zh-CN" sz="2400">
                <a:solidFill>
                  <a:srgbClr val="FF0000"/>
                </a:solidFill>
              </a:rPr>
              <a:t>2018</a:t>
            </a:r>
            <a:r>
              <a:rPr lang="zh-CN" altLang="zh-CN" sz="2400"/>
              <a:t>年我国期货交易所情况如表</a:t>
            </a:r>
            <a:r>
              <a:rPr lang="en-US" altLang="zh-CN" sz="2400">
                <a:solidFill>
                  <a:srgbClr val="FF0000"/>
                </a:solidFill>
              </a:rPr>
              <a:t>7-25</a:t>
            </a:r>
            <a:r>
              <a:rPr lang="zh-CN" altLang="zh-CN" sz="2400"/>
              <a:t>所示。</a:t>
            </a:r>
            <a:endParaRPr lang="zh-CN" altLang="zh-CN" sz="2400"/>
          </a:p>
        </p:txBody>
      </p:sp>
      <p:sp>
        <p:nvSpPr>
          <p:cNvPr id="98306"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pic>
        <p:nvPicPr>
          <p:cNvPr id="3" name="图片 2"/>
          <p:cNvPicPr>
            <a:picLocks noChangeAspect="1"/>
          </p:cNvPicPr>
          <p:nvPr/>
        </p:nvPicPr>
        <p:blipFill>
          <a:blip r:embed="rId2"/>
          <a:stretch>
            <a:fillRect/>
          </a:stretch>
        </p:blipFill>
        <p:spPr>
          <a:xfrm>
            <a:off x="960120" y="2760980"/>
            <a:ext cx="9147810" cy="2333625"/>
          </a:xfrm>
          <a:prstGeom prst="rect">
            <a:avLst/>
          </a:prstGeom>
        </p:spPr>
      </p:pic>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9329" name="Rectangle 3"/>
          <p:cNvSpPr/>
          <p:nvPr>
            <p:ph idx="1"/>
          </p:nvPr>
        </p:nvSpPr>
        <p:spPr>
          <a:xfrm>
            <a:off x="1187450" y="1557338"/>
            <a:ext cx="7496175" cy="4967287"/>
          </a:xfrm>
        </p:spPr>
        <p:txBody>
          <a:bodyPr vert="horz" wrap="square" lIns="91440" tIns="45720" rIns="91440" bIns="45720" anchor="t"/>
          <a:p>
            <a:r>
              <a:rPr lang="en-US" altLang="zh-CN" sz="1800"/>
              <a:t>2.</a:t>
            </a:r>
            <a:r>
              <a:rPr lang="zh-CN" altLang="zh-CN" sz="1800"/>
              <a:t>期货交易所的组织形式（会员制）</a:t>
            </a:r>
            <a:endParaRPr lang="zh-CN" altLang="zh-CN" sz="1800"/>
          </a:p>
          <a:p>
            <a:r>
              <a:rPr lang="zh-CN" altLang="zh-CN" sz="1400"/>
              <a:t>（</a:t>
            </a:r>
            <a:r>
              <a:rPr lang="en-US" altLang="zh-CN" sz="1400"/>
              <a:t>1</a:t>
            </a:r>
            <a:r>
              <a:rPr lang="zh-CN" altLang="zh-CN" sz="1400"/>
              <a:t>）会员制</a:t>
            </a:r>
            <a:endParaRPr lang="zh-CN" altLang="zh-CN" sz="1400"/>
          </a:p>
          <a:p>
            <a:pPr>
              <a:buNone/>
            </a:pPr>
            <a:r>
              <a:rPr lang="en-US" altLang="zh-CN" sz="1400"/>
              <a:t>       </a:t>
            </a:r>
            <a:r>
              <a:rPr lang="zh-CN" altLang="zh-CN" sz="1400"/>
              <a:t>大多数的期货交易所实行会员制，这是一种由会员共同出资成立的一种非营利性经济组织。在这种制度下，交易所的重大事务决策权、管理权归属于会员，会员大会为其最高权力机构。</a:t>
            </a:r>
            <a:endParaRPr lang="zh-CN" altLang="zh-CN" sz="1400"/>
          </a:p>
          <a:p>
            <a:r>
              <a:rPr lang="zh-CN" altLang="zh-CN" sz="1400"/>
              <a:t>（</a:t>
            </a:r>
            <a:r>
              <a:rPr lang="en-US" altLang="zh-CN" sz="1400"/>
              <a:t>2</a:t>
            </a:r>
            <a:r>
              <a:rPr lang="zh-CN" altLang="zh-CN" sz="1400"/>
              <a:t>）会员的种类</a:t>
            </a:r>
            <a:endParaRPr lang="zh-CN" altLang="zh-CN" sz="1400"/>
          </a:p>
          <a:p>
            <a:pPr>
              <a:buNone/>
            </a:pPr>
            <a:r>
              <a:rPr lang="en-US" altLang="zh-CN" sz="1400"/>
              <a:t>       </a:t>
            </a:r>
            <a:r>
              <a:rPr lang="zh-CN" altLang="zh-CN" sz="1400"/>
              <a:t>期货交易所的会员有两种类别：普通会员（或一般会员）和全权会员。普通会员是指只能在期货交易所中从事与自身经营业务相关的买卖交易活动的会员，他们可以指派出市代表代表会员单位在期货市场上进行交易，但不能接受非会员委托进行交易；全权会员是指在普通会员的基础上还可以接受非会员的委托从事期货交易。</a:t>
            </a:r>
            <a:endParaRPr lang="zh-CN" altLang="zh-CN" sz="1400"/>
          </a:p>
          <a:p>
            <a:r>
              <a:rPr lang="zh-CN" altLang="zh-CN" sz="1400"/>
              <a:t>（</a:t>
            </a:r>
            <a:r>
              <a:rPr lang="en-US" altLang="zh-CN" sz="1400"/>
              <a:t>3</a:t>
            </a:r>
            <a:r>
              <a:rPr lang="zh-CN" altLang="zh-CN" sz="1400"/>
              <a:t>）会员的资格和名额</a:t>
            </a:r>
            <a:endParaRPr lang="zh-CN" altLang="zh-CN" sz="1400"/>
          </a:p>
          <a:p>
            <a:pPr>
              <a:buNone/>
            </a:pPr>
            <a:r>
              <a:rPr lang="en-US" altLang="zh-CN" sz="1400"/>
              <a:t>       </a:t>
            </a:r>
            <a:r>
              <a:rPr lang="zh-CN" altLang="zh-CN" sz="1400"/>
              <a:t>要想成为期货交易所的会员必须具备一定的条件：在工商行政管理部门注册法人；拥有固定的营业场所和交易所规定的最低净资产额；具有良好的商业信誉和经营业绩等。会员名额总数一旦确定，不会轻易变动，会员如有意推出，须在交易所的监督下转让。</a:t>
            </a:r>
            <a:endParaRPr lang="en-US" altLang="zh-CN" sz="1400"/>
          </a:p>
          <a:p>
            <a:pPr>
              <a:buNone/>
            </a:pPr>
            <a:r>
              <a:rPr lang="en-US" altLang="zh-CN" sz="1800"/>
              <a:t>3</a:t>
            </a:r>
            <a:r>
              <a:rPr lang="zh-CN" altLang="zh-CN" sz="1800"/>
              <a:t>．期货交易所的机构设置</a:t>
            </a:r>
            <a:endParaRPr lang="zh-CN" altLang="zh-CN" sz="1800"/>
          </a:p>
          <a:p>
            <a:r>
              <a:rPr lang="zh-CN" altLang="zh-CN" sz="1400"/>
              <a:t>（</a:t>
            </a:r>
            <a:r>
              <a:rPr lang="en-US" altLang="zh-CN" sz="1400"/>
              <a:t>1</a:t>
            </a:r>
            <a:r>
              <a:rPr lang="zh-CN" altLang="zh-CN" sz="1400"/>
              <a:t>）会员大会</a:t>
            </a:r>
            <a:endParaRPr lang="zh-CN" altLang="zh-CN" sz="1400"/>
          </a:p>
          <a:p>
            <a:r>
              <a:rPr lang="zh-CN" altLang="zh-CN" sz="1400"/>
              <a:t>（</a:t>
            </a:r>
            <a:r>
              <a:rPr lang="en-US" altLang="zh-CN" sz="1400"/>
              <a:t>2</a:t>
            </a:r>
            <a:r>
              <a:rPr lang="zh-CN" altLang="zh-CN" sz="1400"/>
              <a:t>）董事会或理事会</a:t>
            </a:r>
            <a:endParaRPr lang="zh-CN" altLang="zh-CN" sz="1400"/>
          </a:p>
          <a:p>
            <a:r>
              <a:rPr lang="zh-CN" altLang="zh-CN" sz="1400"/>
              <a:t>（</a:t>
            </a:r>
            <a:r>
              <a:rPr lang="en-US" altLang="zh-CN" sz="1400"/>
              <a:t>3</a:t>
            </a:r>
            <a:r>
              <a:rPr lang="zh-CN" altLang="zh-CN" sz="1400"/>
              <a:t>）职能部门</a:t>
            </a:r>
            <a:endParaRPr lang="zh-CN" altLang="zh-CN" sz="1400"/>
          </a:p>
          <a:p>
            <a:pPr>
              <a:buNone/>
            </a:pPr>
            <a:endParaRPr lang="zh-CN" altLang="zh-CN" sz="1400"/>
          </a:p>
        </p:txBody>
      </p:sp>
      <p:sp>
        <p:nvSpPr>
          <p:cNvPr id="99330" name="AutoShape 4">
            <a:hlinkClick r:id="rId1" action="ppaction://hlinksldjump"/>
          </p:cNvPr>
          <p:cNvSpPr/>
          <p:nvPr/>
        </p:nvSpPr>
        <p:spPr>
          <a:xfrm>
            <a:off x="8534400" y="6237288"/>
            <a:ext cx="358775" cy="360362"/>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0353" name="Rectangle 2"/>
          <p:cNvSpPr/>
          <p:nvPr>
            <p:ph type="title"/>
          </p:nvPr>
        </p:nvSpPr>
        <p:spPr/>
        <p:txBody>
          <a:bodyPr vert="horz" wrap="square" lIns="91440" tIns="45720" rIns="91440" bIns="45720" anchor="b"/>
          <a:p>
            <a:endParaRPr lang="zh-CN" altLang="zh-CN" sz="2900"/>
          </a:p>
        </p:txBody>
      </p:sp>
      <p:sp>
        <p:nvSpPr>
          <p:cNvPr id="100354" name="Rectangle 3"/>
          <p:cNvSpPr/>
          <p:nvPr>
            <p:ph idx="1"/>
          </p:nvPr>
        </p:nvSpPr>
        <p:spPr>
          <a:xfrm>
            <a:off x="1370013" y="1557338"/>
            <a:ext cx="7313612" cy="4114800"/>
          </a:xfrm>
        </p:spPr>
        <p:txBody>
          <a:bodyPr vert="horz" wrap="square" lIns="91440" tIns="45720" rIns="91440" bIns="45720" anchor="t"/>
          <a:p>
            <a:r>
              <a:rPr lang="zh-CN" altLang="zh-CN" sz="2400"/>
              <a:t>（三）期货交易结算所</a:t>
            </a:r>
            <a:endParaRPr lang="en-US" altLang="zh-CN" sz="2400"/>
          </a:p>
          <a:p>
            <a:pPr lvl="1"/>
            <a:r>
              <a:rPr lang="en-US" altLang="zh-CN" sz="2000"/>
              <a:t>1.</a:t>
            </a:r>
            <a:r>
              <a:rPr lang="zh-CN" altLang="zh-CN" sz="2000"/>
              <a:t>期货结算所的设立模式</a:t>
            </a:r>
            <a:endParaRPr lang="en-US" altLang="zh-CN" sz="2000"/>
          </a:p>
          <a:p>
            <a:pPr lvl="1">
              <a:buNone/>
            </a:pPr>
            <a:r>
              <a:rPr lang="en-US" altLang="en-US" sz="2000"/>
              <a:t>   </a:t>
            </a:r>
            <a:r>
              <a:rPr lang="zh-CN" altLang="zh-CN" sz="2000"/>
              <a:t>期货交易结算所（</a:t>
            </a:r>
            <a:r>
              <a:rPr lang="en-US" altLang="zh-CN" sz="2000"/>
              <a:t>Clearing House</a:t>
            </a:r>
            <a:r>
              <a:rPr lang="zh-CN" altLang="zh-CN" sz="2000"/>
              <a:t>）是构成期货市场的另一个重要组成部分，它是负责期货的结算，包括到期合约的交割与未到期合约的平仓，并保证每笔交易的清算以及合约购入者最终获得其所需的商品的专门机构。</a:t>
            </a:r>
            <a:endParaRPr lang="zh-CN" altLang="zh-CN" sz="2000"/>
          </a:p>
          <a:p>
            <a:pPr lvl="1"/>
            <a:r>
              <a:rPr lang="zh-CN" altLang="zh-CN" sz="2000"/>
              <a:t>（</a:t>
            </a:r>
            <a:r>
              <a:rPr lang="en-US" altLang="zh-CN" sz="2000"/>
              <a:t>1</a:t>
            </a:r>
            <a:r>
              <a:rPr lang="zh-CN" altLang="zh-CN" sz="2000"/>
              <a:t>）共同型结算所</a:t>
            </a:r>
            <a:endParaRPr lang="en-US" altLang="zh-CN" sz="2000"/>
          </a:p>
          <a:p>
            <a:pPr lvl="1"/>
            <a:r>
              <a:rPr lang="zh-CN" altLang="zh-CN" sz="2000"/>
              <a:t>（</a:t>
            </a:r>
            <a:r>
              <a:rPr lang="en-US" altLang="zh-CN" sz="2000"/>
              <a:t>2</a:t>
            </a:r>
            <a:r>
              <a:rPr lang="zh-CN" altLang="zh-CN" sz="2000"/>
              <a:t>）独立型结算所</a:t>
            </a:r>
            <a:endParaRPr lang="en-US" altLang="zh-CN" sz="2000"/>
          </a:p>
          <a:p>
            <a:endParaRPr lang="zh-CN" altLang="zh-CN" sz="2400"/>
          </a:p>
        </p:txBody>
      </p:sp>
      <p:sp>
        <p:nvSpPr>
          <p:cNvPr id="100355" name="AutoShape 4">
            <a:hlinkClick r:id="rId1" action="ppaction://hlinksldjump"/>
          </p:cNvPr>
          <p:cNvSpPr/>
          <p:nvPr/>
        </p:nvSpPr>
        <p:spPr>
          <a:xfrm>
            <a:off x="8461375" y="63087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1377" name="Rectangle 3"/>
          <p:cNvSpPr/>
          <p:nvPr>
            <p:ph idx="1"/>
          </p:nvPr>
        </p:nvSpPr>
        <p:spPr>
          <a:xfrm>
            <a:off x="900113" y="1557338"/>
            <a:ext cx="7783512" cy="4967287"/>
          </a:xfrm>
        </p:spPr>
        <p:txBody>
          <a:bodyPr vert="horz" wrap="square" lIns="91440" tIns="45720" rIns="91440" bIns="45720" anchor="t"/>
          <a:p>
            <a:r>
              <a:rPr lang="en-US" altLang="zh-CN" sz="1600"/>
              <a:t>2.</a:t>
            </a:r>
            <a:r>
              <a:rPr lang="zh-CN" altLang="zh-CN" sz="1600"/>
              <a:t>期货结算所的会员制度</a:t>
            </a:r>
            <a:endParaRPr lang="en-US" altLang="zh-CN" sz="1600"/>
          </a:p>
          <a:p>
            <a:pPr>
              <a:buNone/>
            </a:pPr>
            <a:r>
              <a:rPr lang="en-US" altLang="zh-CN" sz="1600"/>
              <a:t>     </a:t>
            </a:r>
            <a:r>
              <a:rPr lang="zh-CN" altLang="zh-CN" sz="1600"/>
              <a:t>期货结算所也实行会员制度，并且只有交易所的会员才有资格成为结算所的会员，非会员的结算必须通过会员进行。会员间的结算须支付结算所一定的结算费，非会员的结算要向其代理者支付一定的结算费用。</a:t>
            </a:r>
            <a:endParaRPr lang="zh-CN" altLang="zh-CN" sz="1600"/>
          </a:p>
          <a:p>
            <a:r>
              <a:rPr lang="en-US" altLang="zh-CN" sz="1600"/>
              <a:t>3.</a:t>
            </a:r>
            <a:r>
              <a:rPr lang="zh-CN" altLang="zh-CN" sz="1600"/>
              <a:t>期货结算所的组织结构</a:t>
            </a:r>
            <a:endParaRPr lang="zh-CN" altLang="zh-CN" sz="1600"/>
          </a:p>
          <a:p>
            <a:r>
              <a:rPr lang="zh-CN" altLang="zh-CN" sz="1600"/>
              <a:t>（</a:t>
            </a:r>
            <a:r>
              <a:rPr lang="en-US" altLang="zh-CN" sz="1600"/>
              <a:t>1</a:t>
            </a:r>
            <a:r>
              <a:rPr lang="zh-CN" altLang="zh-CN" sz="1600"/>
              <a:t>）登记部</a:t>
            </a:r>
            <a:endParaRPr lang="zh-CN" altLang="zh-CN" sz="1600"/>
          </a:p>
          <a:p>
            <a:r>
              <a:rPr lang="zh-CN" altLang="zh-CN" sz="1600"/>
              <a:t>（</a:t>
            </a:r>
            <a:r>
              <a:rPr lang="en-US" altLang="zh-CN" sz="1600"/>
              <a:t>2</a:t>
            </a:r>
            <a:r>
              <a:rPr lang="zh-CN" altLang="zh-CN" sz="1600"/>
              <a:t>）结算部</a:t>
            </a:r>
            <a:endParaRPr lang="zh-CN" altLang="zh-CN" sz="1600"/>
          </a:p>
          <a:p>
            <a:r>
              <a:rPr lang="zh-CN" altLang="zh-CN" sz="1600"/>
              <a:t>（</a:t>
            </a:r>
            <a:r>
              <a:rPr lang="en-US" altLang="zh-CN" sz="1600"/>
              <a:t>3</a:t>
            </a:r>
            <a:r>
              <a:rPr lang="zh-CN" altLang="zh-CN" sz="1600"/>
              <a:t>）经济部</a:t>
            </a:r>
            <a:endParaRPr lang="zh-CN" altLang="zh-CN" sz="1600"/>
          </a:p>
          <a:p>
            <a:r>
              <a:rPr lang="zh-CN" altLang="zh-CN" sz="1600"/>
              <a:t>（</a:t>
            </a:r>
            <a:r>
              <a:rPr lang="en-US" altLang="zh-CN" sz="1600"/>
              <a:t>4</a:t>
            </a:r>
            <a:r>
              <a:rPr lang="zh-CN" altLang="zh-CN" sz="1600"/>
              <a:t>）信息部</a:t>
            </a:r>
            <a:endParaRPr lang="en-US" altLang="zh-CN" sz="1600"/>
          </a:p>
          <a:p>
            <a:r>
              <a:rPr lang="en-US" altLang="zh-CN" sz="1600"/>
              <a:t>4.</a:t>
            </a:r>
            <a:r>
              <a:rPr lang="zh-CN" altLang="zh-CN" sz="1600"/>
              <a:t>期货结算所的管理制度</a:t>
            </a:r>
            <a:endParaRPr lang="zh-CN" altLang="zh-CN" sz="1600"/>
          </a:p>
          <a:p>
            <a:r>
              <a:rPr lang="zh-CN" altLang="zh-CN" sz="1600"/>
              <a:t>（</a:t>
            </a:r>
            <a:r>
              <a:rPr lang="en-US" altLang="zh-CN" sz="1600"/>
              <a:t>1</a:t>
            </a:r>
            <a:r>
              <a:rPr lang="zh-CN" altLang="zh-CN" sz="1600"/>
              <a:t>）登记结算制度</a:t>
            </a:r>
            <a:endParaRPr lang="zh-CN" altLang="zh-CN" sz="1600"/>
          </a:p>
          <a:p>
            <a:r>
              <a:rPr lang="zh-CN" altLang="zh-CN" sz="1600"/>
              <a:t>（</a:t>
            </a:r>
            <a:r>
              <a:rPr lang="en-US" altLang="zh-CN" sz="1600"/>
              <a:t>2</a:t>
            </a:r>
            <a:r>
              <a:rPr lang="zh-CN" altLang="zh-CN" sz="1600"/>
              <a:t>）结算保证金制度</a:t>
            </a:r>
            <a:endParaRPr lang="en-US" altLang="zh-CN" sz="1600"/>
          </a:p>
          <a:p>
            <a:r>
              <a:rPr lang="zh-CN" altLang="zh-CN" sz="1600"/>
              <a:t>（</a:t>
            </a:r>
            <a:r>
              <a:rPr lang="en-US" altLang="zh-CN" sz="1600"/>
              <a:t>3</a:t>
            </a:r>
            <a:r>
              <a:rPr lang="zh-CN" altLang="zh-CN" sz="1600"/>
              <a:t>）无负债结算制度</a:t>
            </a:r>
            <a:endParaRPr lang="zh-CN" altLang="zh-CN" sz="1600"/>
          </a:p>
          <a:p>
            <a:r>
              <a:rPr lang="zh-CN" altLang="zh-CN" sz="1600"/>
              <a:t>（</a:t>
            </a:r>
            <a:r>
              <a:rPr lang="en-US" altLang="zh-CN" sz="1600"/>
              <a:t>4</a:t>
            </a:r>
            <a:r>
              <a:rPr lang="zh-CN" altLang="zh-CN" sz="1600"/>
              <a:t>）风险处理制度</a:t>
            </a:r>
            <a:endParaRPr lang="zh-CN" altLang="zh-CN" sz="1600"/>
          </a:p>
          <a:p>
            <a:r>
              <a:rPr lang="zh-CN" altLang="zh-CN" sz="1600"/>
              <a:t>（</a:t>
            </a:r>
            <a:r>
              <a:rPr lang="en-US" altLang="zh-CN" sz="1600"/>
              <a:t>5</a:t>
            </a:r>
            <a:r>
              <a:rPr lang="zh-CN" altLang="zh-CN" sz="1600"/>
              <a:t>）最高持仓制度</a:t>
            </a:r>
            <a:endParaRPr lang="zh-CN" altLang="zh-CN" sz="1600"/>
          </a:p>
          <a:p>
            <a:endParaRPr lang="zh-CN" altLang="zh-CN" sz="1600"/>
          </a:p>
          <a:p>
            <a:endParaRPr lang="en-US" altLang="zh-CN" sz="1600"/>
          </a:p>
          <a:p>
            <a:endParaRPr lang="zh-CN" altLang="zh-CN" sz="1600"/>
          </a:p>
          <a:p>
            <a:pPr>
              <a:buNone/>
            </a:pPr>
            <a:endParaRPr lang="zh-CN" altLang="zh-CN" sz="1600"/>
          </a:p>
        </p:txBody>
      </p:sp>
      <p:sp>
        <p:nvSpPr>
          <p:cNvPr id="101378"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01" name="Rectangle 3"/>
          <p:cNvSpPr/>
          <p:nvPr>
            <p:ph idx="1"/>
          </p:nvPr>
        </p:nvSpPr>
        <p:spPr>
          <a:xfrm>
            <a:off x="1370013" y="1557338"/>
            <a:ext cx="7313612" cy="4319587"/>
          </a:xfrm>
        </p:spPr>
        <p:txBody>
          <a:bodyPr vert="horz" wrap="square" lIns="91440" tIns="45720" rIns="91440" bIns="45720" anchor="t"/>
          <a:p>
            <a:r>
              <a:rPr lang="zh-CN" altLang="zh-CN" sz="2400"/>
              <a:t>（四）期货经纪商</a:t>
            </a:r>
            <a:endParaRPr lang="en-US" altLang="zh-CN" sz="2400"/>
          </a:p>
          <a:p>
            <a:pPr lvl="1"/>
            <a:r>
              <a:rPr lang="en-US" altLang="zh-CN" sz="2000"/>
              <a:t>1.</a:t>
            </a:r>
            <a:r>
              <a:rPr lang="zh-CN" altLang="zh-CN" sz="2000"/>
              <a:t>期货经纪商类型</a:t>
            </a:r>
            <a:endParaRPr lang="en-US" altLang="zh-CN" sz="2000"/>
          </a:p>
          <a:p>
            <a:pPr lvl="2"/>
            <a:r>
              <a:rPr lang="zh-CN" altLang="zh-CN" sz="1700"/>
              <a:t>（</a:t>
            </a:r>
            <a:r>
              <a:rPr lang="en-US" altLang="zh-CN" sz="1700"/>
              <a:t>1</a:t>
            </a:r>
            <a:r>
              <a:rPr lang="zh-CN" altLang="zh-CN" sz="1700"/>
              <a:t>）专业期货经纪公司</a:t>
            </a:r>
            <a:endParaRPr lang="zh-CN" altLang="zh-CN" sz="1700"/>
          </a:p>
          <a:p>
            <a:pPr lvl="2"/>
            <a:r>
              <a:rPr lang="zh-CN" altLang="zh-CN" sz="1700"/>
              <a:t>（</a:t>
            </a:r>
            <a:r>
              <a:rPr lang="en-US" altLang="zh-CN" sz="1700"/>
              <a:t>2</a:t>
            </a:r>
            <a:r>
              <a:rPr lang="zh-CN" altLang="zh-CN" sz="1700"/>
              <a:t>）证券商兼期货经纪商。</a:t>
            </a:r>
            <a:endParaRPr lang="zh-CN" altLang="zh-CN" sz="1700"/>
          </a:p>
          <a:p>
            <a:pPr lvl="2"/>
            <a:r>
              <a:rPr lang="zh-CN" altLang="zh-CN" sz="1700"/>
              <a:t>（</a:t>
            </a:r>
            <a:r>
              <a:rPr lang="en-US" altLang="zh-CN" sz="1700"/>
              <a:t>3</a:t>
            </a:r>
            <a:r>
              <a:rPr lang="zh-CN" altLang="zh-CN" sz="1700"/>
              <a:t>）现货交易公司兼营期货经纪商。</a:t>
            </a:r>
            <a:endParaRPr lang="en-US" altLang="zh-CN" sz="1700"/>
          </a:p>
          <a:p>
            <a:pPr lvl="1"/>
            <a:r>
              <a:rPr lang="en-US" altLang="zh-CN" sz="2000"/>
              <a:t>2.</a:t>
            </a:r>
            <a:r>
              <a:rPr lang="zh-CN" altLang="zh-CN" sz="2000"/>
              <a:t>期货经纪商的组织结构</a:t>
            </a:r>
            <a:endParaRPr lang="zh-CN" altLang="zh-CN" sz="2000"/>
          </a:p>
          <a:p>
            <a:pPr lvl="2"/>
            <a:r>
              <a:rPr lang="zh-CN" altLang="zh-CN" sz="1700"/>
              <a:t>（</a:t>
            </a:r>
            <a:r>
              <a:rPr lang="en-US" altLang="zh-CN" sz="1700"/>
              <a:t>1</a:t>
            </a:r>
            <a:r>
              <a:rPr lang="zh-CN" altLang="zh-CN" sz="1700"/>
              <a:t>）保证金账户部门</a:t>
            </a:r>
            <a:endParaRPr lang="zh-CN" altLang="zh-CN" sz="1700"/>
          </a:p>
          <a:p>
            <a:pPr lvl="2"/>
            <a:r>
              <a:rPr lang="zh-CN" altLang="zh-CN" sz="1700"/>
              <a:t>（</a:t>
            </a:r>
            <a:r>
              <a:rPr lang="en-US" altLang="zh-CN" sz="1700"/>
              <a:t>2</a:t>
            </a:r>
            <a:r>
              <a:rPr lang="zh-CN" altLang="zh-CN" sz="1700"/>
              <a:t>）落盘部门</a:t>
            </a:r>
            <a:endParaRPr lang="zh-CN" altLang="zh-CN" sz="1700"/>
          </a:p>
          <a:p>
            <a:pPr lvl="2"/>
            <a:r>
              <a:rPr lang="zh-CN" altLang="zh-CN" sz="1700"/>
              <a:t>（</a:t>
            </a:r>
            <a:r>
              <a:rPr lang="en-US" altLang="zh-CN" sz="1700"/>
              <a:t>3</a:t>
            </a:r>
            <a:r>
              <a:rPr lang="zh-CN" altLang="zh-CN" sz="1700"/>
              <a:t>）结算部门</a:t>
            </a:r>
            <a:endParaRPr lang="en-US" altLang="zh-CN" sz="1700"/>
          </a:p>
          <a:p>
            <a:pPr lvl="2"/>
            <a:r>
              <a:rPr lang="zh-CN" altLang="zh-CN" sz="1700"/>
              <a:t>（</a:t>
            </a:r>
            <a:r>
              <a:rPr lang="en-US" altLang="zh-CN" sz="1700"/>
              <a:t>4</a:t>
            </a:r>
            <a:r>
              <a:rPr lang="zh-CN" altLang="zh-CN" sz="1700"/>
              <a:t>）现货交收部门</a:t>
            </a:r>
            <a:endParaRPr lang="zh-CN" altLang="zh-CN" sz="1700"/>
          </a:p>
          <a:p>
            <a:pPr lvl="2"/>
            <a:r>
              <a:rPr lang="zh-CN" altLang="zh-CN" sz="1700"/>
              <a:t>（</a:t>
            </a:r>
            <a:r>
              <a:rPr lang="en-US" altLang="zh-CN" sz="1700"/>
              <a:t>5</a:t>
            </a:r>
            <a:r>
              <a:rPr lang="zh-CN" altLang="zh-CN" sz="1700"/>
              <a:t>）客户服务部门</a:t>
            </a:r>
            <a:endParaRPr lang="zh-CN" altLang="zh-CN" sz="1700"/>
          </a:p>
          <a:p>
            <a:pPr lvl="2"/>
            <a:r>
              <a:rPr lang="zh-CN" altLang="zh-CN" sz="1700"/>
              <a:t>（</a:t>
            </a:r>
            <a:r>
              <a:rPr lang="en-US" altLang="zh-CN" sz="1700"/>
              <a:t>6</a:t>
            </a:r>
            <a:r>
              <a:rPr lang="zh-CN" altLang="zh-CN" sz="1700"/>
              <a:t>）研究发展部门</a:t>
            </a:r>
            <a:endParaRPr lang="zh-CN" altLang="zh-CN" sz="1700"/>
          </a:p>
          <a:p>
            <a:pPr lvl="2"/>
            <a:r>
              <a:rPr lang="zh-CN" altLang="zh-CN" sz="1700"/>
              <a:t>（</a:t>
            </a:r>
            <a:r>
              <a:rPr lang="en-US" altLang="zh-CN" sz="1700"/>
              <a:t>7</a:t>
            </a:r>
            <a:r>
              <a:rPr lang="zh-CN" altLang="zh-CN" sz="1700"/>
              <a:t>）行政管理部门</a:t>
            </a:r>
            <a:endParaRPr lang="zh-CN" altLang="zh-CN" sz="1700"/>
          </a:p>
          <a:p>
            <a:pPr lvl="2"/>
            <a:endParaRPr lang="zh-CN" altLang="zh-CN" sz="1700"/>
          </a:p>
        </p:txBody>
      </p:sp>
      <p:sp>
        <p:nvSpPr>
          <p:cNvPr id="102402"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3425" name="Rectangle 3"/>
          <p:cNvSpPr/>
          <p:nvPr>
            <p:ph idx="1"/>
          </p:nvPr>
        </p:nvSpPr>
        <p:spPr>
          <a:xfrm>
            <a:off x="1116013" y="1557338"/>
            <a:ext cx="7777162" cy="4114800"/>
          </a:xfrm>
        </p:spPr>
        <p:txBody>
          <a:bodyPr vert="horz" wrap="square" lIns="91440" tIns="45720" rIns="91440" bIns="45720" anchor="t"/>
          <a:p>
            <a:pPr lvl="1"/>
            <a:r>
              <a:rPr lang="en-US" altLang="zh-CN" sz="2000"/>
              <a:t>3.</a:t>
            </a:r>
            <a:r>
              <a:rPr lang="zh-CN" altLang="zh-CN" sz="2000"/>
              <a:t>期货经纪商的财务制度</a:t>
            </a:r>
            <a:endParaRPr lang="en-US" altLang="zh-CN" sz="2000"/>
          </a:p>
          <a:p>
            <a:pPr lvl="1">
              <a:buNone/>
            </a:pPr>
            <a:r>
              <a:rPr lang="en-US" altLang="en-US" sz="2000"/>
              <a:t>   </a:t>
            </a:r>
            <a:r>
              <a:rPr lang="zh-CN" altLang="zh-CN" sz="2000"/>
              <a:t>期货经纪商最重要的财务制度是保证金制度，即客户在进行期货交易时必须向经纪商交纳一定的保证金，目的是在客户支付出现问题时，经纪商可以用保证金来补偿。期货经纪商要求客户支付的保证金一般会比交易所多，它包括了客户向期货结算机构交纳的保证金。其大小主要取决于合约价值与当时的市场状况，经纪人有权力随时要求客户追加保证金，使保证金的数额与价格波动风险一致。除此以外，期货经纪商还有账户分立、财务报表、财务记录存档等财务制度。</a:t>
            </a:r>
            <a:endParaRPr lang="zh-CN" altLang="zh-CN" sz="2000"/>
          </a:p>
          <a:p>
            <a:endParaRPr lang="zh-CN" altLang="zh-CN" sz="2400"/>
          </a:p>
        </p:txBody>
      </p:sp>
      <p:sp>
        <p:nvSpPr>
          <p:cNvPr id="103426"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4449" name="Rectangle 2"/>
          <p:cNvSpPr/>
          <p:nvPr>
            <p:ph type="title"/>
          </p:nvPr>
        </p:nvSpPr>
        <p:spPr>
          <a:xfrm>
            <a:off x="735013" y="115888"/>
            <a:ext cx="7313612" cy="711200"/>
          </a:xfrm>
        </p:spPr>
        <p:txBody>
          <a:bodyPr vert="horz" wrap="square" lIns="91440" tIns="45720" rIns="91440" bIns="45720" anchor="b"/>
          <a:p>
            <a:r>
              <a:rPr lang="zh-CN" altLang="zh-CN"/>
              <a:t>四、期货统计指标</a:t>
            </a:r>
            <a:endParaRPr lang="zh-CN" altLang="zh-CN"/>
          </a:p>
        </p:txBody>
      </p:sp>
      <p:sp>
        <p:nvSpPr>
          <p:cNvPr id="104450"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graphicFrame>
        <p:nvGraphicFramePr>
          <p:cNvPr id="104451" name="表格 104450"/>
          <p:cNvGraphicFramePr/>
          <p:nvPr>
            <p:custDataLst>
              <p:tags r:id="rId2"/>
            </p:custDataLst>
          </p:nvPr>
        </p:nvGraphicFramePr>
        <p:xfrm>
          <a:off x="755650" y="1196975"/>
          <a:ext cx="8064500" cy="5121275"/>
        </p:xfrm>
        <a:graphic>
          <a:graphicData uri="http://schemas.openxmlformats.org/drawingml/2006/table">
            <a:tbl>
              <a:tblPr/>
              <a:tblGrid>
                <a:gridCol w="2090738"/>
                <a:gridCol w="5973762"/>
              </a:tblGrid>
              <a:tr h="182563">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b="1">
                          <a:solidFill>
                            <a:srgbClr val="000000"/>
                          </a:solidFill>
                          <a:latin typeface="Times New Roman" panose="02020603050405020304" pitchFamily="18" charset="0"/>
                        </a:rPr>
                        <a:t>指标名称</a:t>
                      </a:r>
                      <a:endParaRPr lang="zh-CN" altLang="zh-CN" sz="1200">
                        <a:latin typeface="Times New Roman" panose="02020603050405020304" pitchFamily="18" charset="0"/>
                        <a:ea typeface="Times New Roman" panose="02020603050405020304" pitchFamily="18" charset="0"/>
                      </a:endParaRPr>
                    </a:p>
                  </a:txBody>
                  <a:tcPr marL="34034" marR="34034"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b="1">
                          <a:solidFill>
                            <a:srgbClr val="000000"/>
                          </a:solidFill>
                          <a:latin typeface="Times New Roman" panose="02020603050405020304" pitchFamily="18" charset="0"/>
                        </a:rPr>
                        <a:t>指标定义</a:t>
                      </a:r>
                      <a:endParaRPr lang="zh-CN" altLang="zh-CN" sz="1200">
                        <a:latin typeface="Times New Roman" panose="02020603050405020304" pitchFamily="18" charset="0"/>
                        <a:ea typeface="Times New Roman" panose="02020603050405020304" pitchFamily="18" charset="0"/>
                      </a:endParaRPr>
                    </a:p>
                  </a:txBody>
                  <a:tcPr marL="34034" marR="34034" marT="0" marB="0"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82562">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交易所品种数量</a:t>
                      </a:r>
                      <a:endParaRPr lang="zh-CN" altLang="zh-CN" sz="1200">
                        <a:latin typeface="Times New Roman" panose="02020603050405020304" pitchFamily="18" charset="0"/>
                        <a:ea typeface="Times New Roman" panose="02020603050405020304" pitchFamily="18" charset="0"/>
                      </a:endParaRPr>
                    </a:p>
                  </a:txBody>
                  <a:tcPr marL="34034" marR="34034"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期货交易所交易品种的数量，包括正式品种和试行品种。</a:t>
                      </a:r>
                      <a:endParaRPr lang="zh-CN" altLang="zh-CN" sz="1200">
                        <a:latin typeface="Times New Roman" panose="02020603050405020304" pitchFamily="18" charset="0"/>
                        <a:ea typeface="Times New Roman" panose="02020603050405020304" pitchFamily="18" charset="0"/>
                      </a:endParaRPr>
                    </a:p>
                  </a:txBody>
                  <a:tcPr marL="34034" marR="34034"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82563">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交易所成交金额</a:t>
                      </a:r>
                      <a:endParaRPr lang="zh-CN" altLang="zh-CN" sz="1200">
                        <a:latin typeface="Times New Roman" panose="02020603050405020304" pitchFamily="18" charset="0"/>
                        <a:ea typeface="Times New Roman" panose="02020603050405020304" pitchFamily="18" charset="0"/>
                      </a:endParaRPr>
                    </a:p>
                  </a:txBody>
                  <a:tcPr marL="34034" marR="34034"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某期间期货交易所全部品种的总成交金额。按双边计算。</a:t>
                      </a:r>
                      <a:endParaRPr lang="zh-CN" altLang="zh-CN" sz="1200">
                        <a:latin typeface="Times New Roman" panose="02020603050405020304" pitchFamily="18" charset="0"/>
                        <a:ea typeface="Times New Roman" panose="02020603050405020304" pitchFamily="18" charset="0"/>
                      </a:endParaRPr>
                    </a:p>
                  </a:txBody>
                  <a:tcPr marL="34034" marR="34034"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914400">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交易单位</a:t>
                      </a:r>
                      <a:endParaRPr lang="zh-CN" altLang="zh-CN" sz="1200">
                        <a:latin typeface="Times New Roman" panose="02020603050405020304" pitchFamily="18" charset="0"/>
                        <a:ea typeface="Times New Roman" panose="02020603050405020304" pitchFamily="18" charset="0"/>
                      </a:endParaRPr>
                    </a:p>
                  </a:txBody>
                  <a:tcPr marL="34034" marR="34034"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指每张期货合约代表的标的物商品的数量。在我国，期货合约的交易单位为“手”</a:t>
                      </a:r>
                      <a:r>
                        <a:rPr lang="en-US" altLang="zh-CN" sz="1200">
                          <a:solidFill>
                            <a:srgbClr val="000000"/>
                          </a:solidFill>
                          <a:latin typeface="Times New Roman" panose="02020603050405020304" pitchFamily="18" charset="0"/>
                          <a:cs typeface="Times New Roman" panose="02020603050405020304" pitchFamily="18" charset="0"/>
                        </a:rPr>
                        <a:t>,</a:t>
                      </a:r>
                      <a:r>
                        <a:rPr lang="zh-CN" altLang="zh-CN" sz="1200">
                          <a:solidFill>
                            <a:srgbClr val="000000"/>
                          </a:solidFill>
                          <a:latin typeface="Times New Roman" panose="02020603050405020304" pitchFamily="18" charset="0"/>
                        </a:rPr>
                        <a:t>期货交易必须以“一手”的整数倍进行</a:t>
                      </a:r>
                      <a:r>
                        <a:rPr lang="en-US" altLang="zh-CN" sz="1200">
                          <a:solidFill>
                            <a:srgbClr val="000000"/>
                          </a:solidFill>
                          <a:latin typeface="Times New Roman" panose="02020603050405020304" pitchFamily="18" charset="0"/>
                          <a:cs typeface="Times New Roman" panose="02020603050405020304" pitchFamily="18" charset="0"/>
                        </a:rPr>
                        <a:t>,</a:t>
                      </a:r>
                      <a:r>
                        <a:rPr lang="zh-CN" altLang="zh-CN" sz="1200">
                          <a:solidFill>
                            <a:srgbClr val="000000"/>
                          </a:solidFill>
                          <a:latin typeface="Times New Roman" panose="02020603050405020304" pitchFamily="18" charset="0"/>
                        </a:rPr>
                        <a:t>不同交易品种的每手合约商品数量在该品种的期货合约中载明。目前，上海期货交易所阴极铜、铝、橡胶期货合约的交易单位为</a:t>
                      </a:r>
                      <a:r>
                        <a:rPr lang="en-US" altLang="zh-CN" sz="1200">
                          <a:solidFill>
                            <a:srgbClr val="000000"/>
                          </a:solidFill>
                          <a:latin typeface="Times New Roman" panose="02020603050405020304" pitchFamily="18" charset="0"/>
                          <a:cs typeface="Times New Roman" panose="02020603050405020304" pitchFamily="18" charset="0"/>
                        </a:rPr>
                        <a:t>5</a:t>
                      </a:r>
                      <a:r>
                        <a:rPr lang="zh-CN" altLang="zh-CN" sz="1200">
                          <a:solidFill>
                            <a:srgbClr val="000000"/>
                          </a:solidFill>
                          <a:latin typeface="Times New Roman" panose="02020603050405020304" pitchFamily="18" charset="0"/>
                        </a:rPr>
                        <a:t>吨</a:t>
                      </a:r>
                      <a:r>
                        <a:rPr lang="en-US" altLang="zh-CN" sz="1200">
                          <a:solidFill>
                            <a:srgbClr val="000000"/>
                          </a:solidFill>
                          <a:latin typeface="Times New Roman" panose="02020603050405020304" pitchFamily="18" charset="0"/>
                          <a:cs typeface="Times New Roman" panose="02020603050405020304" pitchFamily="18" charset="0"/>
                        </a:rPr>
                        <a:t>/</a:t>
                      </a:r>
                      <a:r>
                        <a:rPr lang="zh-CN" altLang="zh-CN" sz="1200">
                          <a:solidFill>
                            <a:srgbClr val="000000"/>
                          </a:solidFill>
                          <a:latin typeface="Times New Roman" panose="02020603050405020304" pitchFamily="18" charset="0"/>
                        </a:rPr>
                        <a:t>手；郑商所和大商所的期货合约交易单位都是</a:t>
                      </a:r>
                      <a:r>
                        <a:rPr lang="en-US" altLang="zh-CN" sz="1200">
                          <a:solidFill>
                            <a:srgbClr val="000000"/>
                          </a:solidFill>
                          <a:latin typeface="Times New Roman" panose="02020603050405020304" pitchFamily="18" charset="0"/>
                          <a:cs typeface="Times New Roman" panose="02020603050405020304" pitchFamily="18" charset="0"/>
                        </a:rPr>
                        <a:t>10</a:t>
                      </a:r>
                      <a:r>
                        <a:rPr lang="zh-CN" altLang="zh-CN" sz="1200">
                          <a:solidFill>
                            <a:srgbClr val="000000"/>
                          </a:solidFill>
                          <a:latin typeface="Times New Roman" panose="02020603050405020304" pitchFamily="18" charset="0"/>
                        </a:rPr>
                        <a:t>吨</a:t>
                      </a:r>
                      <a:r>
                        <a:rPr lang="en-US" altLang="zh-CN" sz="1200">
                          <a:solidFill>
                            <a:srgbClr val="000000"/>
                          </a:solidFill>
                          <a:latin typeface="Times New Roman" panose="02020603050405020304" pitchFamily="18" charset="0"/>
                          <a:cs typeface="Times New Roman" panose="02020603050405020304" pitchFamily="18" charset="0"/>
                        </a:rPr>
                        <a:t>/</a:t>
                      </a:r>
                      <a:r>
                        <a:rPr lang="zh-CN" altLang="zh-CN" sz="1200">
                          <a:solidFill>
                            <a:srgbClr val="000000"/>
                          </a:solidFill>
                          <a:latin typeface="Times New Roman" panose="02020603050405020304" pitchFamily="18" charset="0"/>
                        </a:rPr>
                        <a:t>手。</a:t>
                      </a:r>
                      <a:endParaRPr lang="zh-CN" altLang="zh-CN" sz="1200">
                        <a:latin typeface="Times New Roman" panose="02020603050405020304" pitchFamily="18" charset="0"/>
                        <a:ea typeface="Times New Roman" panose="02020603050405020304" pitchFamily="18" charset="0"/>
                      </a:endParaRPr>
                    </a:p>
                  </a:txBody>
                  <a:tcPr marL="34034" marR="34034"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5492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报价单位</a:t>
                      </a:r>
                      <a:endParaRPr lang="zh-CN" altLang="zh-CN" sz="1200">
                        <a:latin typeface="Times New Roman" panose="02020603050405020304" pitchFamily="18" charset="0"/>
                        <a:ea typeface="Times New Roman" panose="02020603050405020304" pitchFamily="18" charset="0"/>
                      </a:endParaRPr>
                    </a:p>
                  </a:txBody>
                  <a:tcPr marL="34034" marR="34034"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指某一期货合约的价值表达方式，可以按合约单位报价，如：元（人民币）</a:t>
                      </a:r>
                      <a:r>
                        <a:rPr lang="en-US" altLang="zh-CN" sz="1200">
                          <a:solidFill>
                            <a:srgbClr val="000000"/>
                          </a:solidFill>
                          <a:latin typeface="Times New Roman" panose="02020603050405020304" pitchFamily="18" charset="0"/>
                          <a:cs typeface="Times New Roman" panose="02020603050405020304" pitchFamily="18" charset="0"/>
                        </a:rPr>
                        <a:t>/</a:t>
                      </a:r>
                      <a:r>
                        <a:rPr lang="zh-CN" altLang="zh-CN" sz="1200">
                          <a:solidFill>
                            <a:srgbClr val="000000"/>
                          </a:solidFill>
                          <a:latin typeface="Times New Roman" panose="02020603050405020304" pitchFamily="18" charset="0"/>
                        </a:rPr>
                        <a:t>张（或手）；也可以按合约交割标的物的计量单位报价，如：元（人民币）</a:t>
                      </a:r>
                      <a:r>
                        <a:rPr lang="en-US" altLang="zh-CN" sz="1200">
                          <a:solidFill>
                            <a:srgbClr val="000000"/>
                          </a:solidFill>
                          <a:latin typeface="Times New Roman" panose="02020603050405020304" pitchFamily="18" charset="0"/>
                          <a:cs typeface="Times New Roman" panose="02020603050405020304" pitchFamily="18" charset="0"/>
                        </a:rPr>
                        <a:t>/</a:t>
                      </a:r>
                      <a:r>
                        <a:rPr lang="zh-CN" altLang="zh-CN" sz="1200">
                          <a:solidFill>
                            <a:srgbClr val="000000"/>
                          </a:solidFill>
                          <a:latin typeface="Times New Roman" panose="02020603050405020304" pitchFamily="18" charset="0"/>
                        </a:rPr>
                        <a:t>吨。目前我国三家期货交易所采用的是后一种。</a:t>
                      </a:r>
                      <a:endParaRPr lang="zh-CN" altLang="zh-CN" sz="1200">
                        <a:latin typeface="Times New Roman" panose="02020603050405020304" pitchFamily="18" charset="0"/>
                        <a:ea typeface="Times New Roman" panose="02020603050405020304" pitchFamily="18" charset="0"/>
                      </a:endParaRPr>
                    </a:p>
                  </a:txBody>
                  <a:tcPr marL="34034" marR="34034"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84150">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最小变动价位</a:t>
                      </a:r>
                      <a:endParaRPr lang="zh-CN" altLang="zh-CN" sz="1200">
                        <a:latin typeface="Times New Roman" panose="02020603050405020304" pitchFamily="18" charset="0"/>
                        <a:ea typeface="Times New Roman" panose="02020603050405020304" pitchFamily="18" charset="0"/>
                      </a:endParaRPr>
                    </a:p>
                  </a:txBody>
                  <a:tcPr marL="34034" marR="34034"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指期货合约标的物每单位价格报价的最小变动数值。</a:t>
                      </a:r>
                      <a:endParaRPr lang="zh-CN" altLang="zh-CN" sz="1200">
                        <a:latin typeface="Times New Roman" panose="02020603050405020304" pitchFamily="18" charset="0"/>
                        <a:ea typeface="Times New Roman" panose="02020603050405020304" pitchFamily="18" charset="0"/>
                      </a:endParaRPr>
                    </a:p>
                  </a:txBody>
                  <a:tcPr marL="34034" marR="34034"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82562">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每日价格最大波动限制</a:t>
                      </a:r>
                      <a:endParaRPr lang="zh-CN" altLang="zh-CN" sz="1200">
                        <a:latin typeface="Times New Roman" panose="02020603050405020304" pitchFamily="18" charset="0"/>
                        <a:ea typeface="Times New Roman" panose="02020603050405020304" pitchFamily="18" charset="0"/>
                      </a:endParaRPr>
                    </a:p>
                  </a:txBody>
                  <a:tcPr marL="34034" marR="34034"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期货交易所规定的特定合约价格在每日的最大波动范围。</a:t>
                      </a:r>
                      <a:endParaRPr lang="zh-CN" altLang="zh-CN" sz="1200">
                        <a:latin typeface="Times New Roman" panose="02020603050405020304" pitchFamily="18" charset="0"/>
                        <a:ea typeface="Times New Roman" panose="02020603050405020304" pitchFamily="18" charset="0"/>
                      </a:endParaRPr>
                    </a:p>
                  </a:txBody>
                  <a:tcPr marL="34034" marR="34034"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6512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交割等级</a:t>
                      </a:r>
                      <a:endParaRPr lang="zh-CN" altLang="zh-CN" sz="1200">
                        <a:latin typeface="Times New Roman" panose="02020603050405020304" pitchFamily="18" charset="0"/>
                        <a:ea typeface="Times New Roman" panose="02020603050405020304" pitchFamily="18" charset="0"/>
                      </a:endParaRPr>
                    </a:p>
                  </a:txBody>
                  <a:tcPr marL="34034" marR="34034"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指由期货交易所统一规定的、准许在交易所上市交易的合约标的物的质量等级。</a:t>
                      </a:r>
                      <a:endParaRPr lang="zh-CN" altLang="zh-CN" sz="1200">
                        <a:latin typeface="Times New Roman" panose="02020603050405020304" pitchFamily="18" charset="0"/>
                        <a:ea typeface="Times New Roman" panose="02020603050405020304" pitchFamily="18" charset="0"/>
                      </a:endParaRPr>
                    </a:p>
                  </a:txBody>
                  <a:tcPr marL="34034" marR="34034"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6512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交易手续费</a:t>
                      </a:r>
                      <a:endParaRPr lang="zh-CN" altLang="zh-CN" sz="1200">
                        <a:latin typeface="Times New Roman" panose="02020603050405020304" pitchFamily="18" charset="0"/>
                        <a:ea typeface="Times New Roman" panose="02020603050405020304" pitchFamily="18" charset="0"/>
                      </a:endParaRPr>
                    </a:p>
                  </a:txBody>
                  <a:tcPr marL="34034" marR="34034"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是交易所对每张成交的合约收取一定的费用，用以维持市场的正常运作并从中提取一部分作为风险准备金。</a:t>
                      </a:r>
                      <a:endParaRPr lang="zh-CN" altLang="zh-CN" sz="1200">
                        <a:latin typeface="Times New Roman" panose="02020603050405020304" pitchFamily="18" charset="0"/>
                        <a:ea typeface="Times New Roman" panose="02020603050405020304" pitchFamily="18" charset="0"/>
                      </a:endParaRPr>
                    </a:p>
                  </a:txBody>
                  <a:tcPr marL="34034" marR="34034"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731838">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开盘价</a:t>
                      </a:r>
                      <a:endParaRPr lang="zh-CN" altLang="zh-CN" sz="1200">
                        <a:latin typeface="Times New Roman" panose="02020603050405020304" pitchFamily="18" charset="0"/>
                        <a:ea typeface="Times New Roman" panose="02020603050405020304" pitchFamily="18" charset="0"/>
                      </a:endParaRPr>
                    </a:p>
                  </a:txBody>
                  <a:tcPr marL="34034" marR="34034"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日开盘价指某一期货合约开市前五分钟内经集合竞价产生的成交价格。集合竞价未产生成交价格的</a:t>
                      </a:r>
                      <a:r>
                        <a:rPr lang="en-US" altLang="zh-CN" sz="1200">
                          <a:solidFill>
                            <a:srgbClr val="000000"/>
                          </a:solidFill>
                          <a:latin typeface="Times New Roman" panose="02020603050405020304" pitchFamily="18" charset="0"/>
                          <a:cs typeface="Times New Roman" panose="02020603050405020304" pitchFamily="18" charset="0"/>
                        </a:rPr>
                        <a:t>, </a:t>
                      </a:r>
                      <a:r>
                        <a:rPr lang="zh-CN" altLang="zh-CN" sz="1200">
                          <a:solidFill>
                            <a:srgbClr val="000000"/>
                          </a:solidFill>
                          <a:latin typeface="Times New Roman" panose="02020603050405020304" pitchFamily="18" charset="0"/>
                        </a:rPr>
                        <a:t>以集合竞价后第一笔成交价为日开盘价。月（年）开盘价为特定月（年）期货交易所公布的某合约的第一笔成交价。</a:t>
                      </a:r>
                      <a:endParaRPr lang="zh-CN" altLang="zh-CN" sz="1200">
                        <a:latin typeface="Times New Roman" panose="02020603050405020304" pitchFamily="18" charset="0"/>
                        <a:ea typeface="Times New Roman" panose="02020603050405020304" pitchFamily="18" charset="0"/>
                      </a:endParaRPr>
                    </a:p>
                  </a:txBody>
                  <a:tcPr marL="34034" marR="34034"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82562">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最高（最低）成交价</a:t>
                      </a:r>
                      <a:endParaRPr lang="zh-CN" altLang="zh-CN" sz="1200">
                        <a:latin typeface="Times New Roman" panose="02020603050405020304" pitchFamily="18" charset="0"/>
                        <a:ea typeface="Times New Roman" panose="02020603050405020304" pitchFamily="18" charset="0"/>
                      </a:endParaRPr>
                    </a:p>
                  </a:txBody>
                  <a:tcPr marL="34034" marR="34034"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特定期间内期货交易所公布的某合约的最高（最低）成交价。</a:t>
                      </a:r>
                      <a:endParaRPr lang="zh-CN" altLang="zh-CN" sz="1200">
                        <a:latin typeface="Times New Roman" panose="02020603050405020304" pitchFamily="18" charset="0"/>
                        <a:ea typeface="Times New Roman" panose="02020603050405020304" pitchFamily="18" charset="0"/>
                      </a:endParaRPr>
                    </a:p>
                  </a:txBody>
                  <a:tcPr marL="34034" marR="34034"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84150">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收盘价</a:t>
                      </a:r>
                      <a:endParaRPr lang="zh-CN" altLang="zh-CN" sz="1200">
                        <a:latin typeface="Times New Roman" panose="02020603050405020304" pitchFamily="18" charset="0"/>
                        <a:ea typeface="Times New Roman" panose="02020603050405020304" pitchFamily="18" charset="0"/>
                      </a:endParaRPr>
                    </a:p>
                  </a:txBody>
                  <a:tcPr marL="34034" marR="34034"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特定期间内期货交易所公布的某合约的最后一笔成交价。</a:t>
                      </a:r>
                      <a:endParaRPr lang="zh-CN" altLang="zh-CN" sz="1200">
                        <a:latin typeface="Times New Roman" panose="02020603050405020304" pitchFamily="18" charset="0"/>
                        <a:ea typeface="Times New Roman" panose="02020603050405020304" pitchFamily="18" charset="0"/>
                      </a:endParaRPr>
                    </a:p>
                  </a:txBody>
                  <a:tcPr marL="34034" marR="34034"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5492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结算价</a:t>
                      </a:r>
                      <a:endParaRPr lang="zh-CN" altLang="zh-CN" sz="1200">
                        <a:latin typeface="Times New Roman" panose="02020603050405020304" pitchFamily="18" charset="0"/>
                        <a:ea typeface="Times New Roman" panose="02020603050405020304" pitchFamily="18" charset="0"/>
                      </a:endParaRPr>
                    </a:p>
                  </a:txBody>
                  <a:tcPr marL="34034" marR="34034"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指某一期货合约当日成交价格按照成交量的加权平均价。当日无成交价格的</a:t>
                      </a:r>
                      <a:r>
                        <a:rPr lang="en-US" altLang="zh-CN" sz="1200">
                          <a:solidFill>
                            <a:srgbClr val="000000"/>
                          </a:solidFill>
                          <a:latin typeface="Times New Roman" panose="02020603050405020304" pitchFamily="18" charset="0"/>
                          <a:cs typeface="Times New Roman" panose="02020603050405020304" pitchFamily="18" charset="0"/>
                        </a:rPr>
                        <a:t>,</a:t>
                      </a:r>
                      <a:r>
                        <a:rPr lang="zh-CN" altLang="zh-CN" sz="1200">
                          <a:solidFill>
                            <a:srgbClr val="000000"/>
                          </a:solidFill>
                          <a:latin typeface="Times New Roman" panose="02020603050405020304" pitchFamily="18" charset="0"/>
                        </a:rPr>
                        <a:t>以上一交易日的结算价作为当日结算价。结算价是进行当日未平仓合约盈亏结算和制定下一交易日涨跌停板额的依据。</a:t>
                      </a:r>
                      <a:endParaRPr lang="zh-CN" altLang="zh-CN" sz="1200">
                        <a:latin typeface="Times New Roman" panose="02020603050405020304" pitchFamily="18" charset="0"/>
                        <a:ea typeface="Times New Roman" panose="02020603050405020304" pitchFamily="18" charset="0"/>
                      </a:endParaRPr>
                    </a:p>
                  </a:txBody>
                  <a:tcPr marL="34034" marR="34034"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6512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成交量</a:t>
                      </a:r>
                      <a:endParaRPr lang="zh-CN" altLang="zh-CN" sz="1200">
                        <a:latin typeface="Times New Roman" panose="02020603050405020304" pitchFamily="18" charset="0"/>
                        <a:ea typeface="Times New Roman" panose="02020603050405020304" pitchFamily="18" charset="0"/>
                      </a:endParaRPr>
                    </a:p>
                  </a:txBody>
                  <a:tcPr marL="34034" marR="34034"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rPr>
                        <a:t>指一定时间内所有成交合约的数量。单位为“手”。我国各期货交易所均按双边统计。</a:t>
                      </a:r>
                      <a:endParaRPr lang="zh-CN" altLang="zh-CN" sz="1200">
                        <a:latin typeface="Times New Roman" panose="02020603050405020304" pitchFamily="18" charset="0"/>
                        <a:ea typeface="Times New Roman" panose="02020603050405020304" pitchFamily="18" charset="0"/>
                      </a:endParaRPr>
                    </a:p>
                  </a:txBody>
                  <a:tcPr marL="34034" marR="34034"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bl>
          </a:graphicData>
        </a:graphic>
      </p:graphicFrame>
      <p:sp>
        <p:nvSpPr>
          <p:cNvPr id="104498" name="Rectangle 5"/>
          <p:cNvSpPr/>
          <p:nvPr/>
        </p:nvSpPr>
        <p:spPr>
          <a:xfrm>
            <a:off x="3712369" y="827723"/>
            <a:ext cx="1851025" cy="306705"/>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algn="ctr">
              <a:spcBef>
                <a:spcPct val="0"/>
              </a:spcBef>
              <a:buClrTx/>
              <a:buSzTx/>
              <a:buFont typeface="Arial" panose="020B0604020202020204" pitchFamily="34" charset="0"/>
              <a:buNone/>
            </a:pPr>
            <a:r>
              <a:rPr lang="zh-CN" altLang="en-US" sz="1400" b="1">
                <a:solidFill>
                  <a:srgbClr val="000000"/>
                </a:solidFill>
                <a:latin typeface="Times New Roman" panose="02020603050405020304" pitchFamily="18" charset="0"/>
                <a:cs typeface="Times New Roman" panose="02020603050405020304" pitchFamily="18" charset="0"/>
              </a:rPr>
              <a:t>表</a:t>
            </a:r>
            <a:r>
              <a:rPr lang="en-US" altLang="zh-CN" sz="1400" b="1">
                <a:solidFill>
                  <a:srgbClr val="FF0000"/>
                </a:solidFill>
                <a:latin typeface="Times New Roman" panose="02020603050405020304" pitchFamily="18" charset="0"/>
                <a:cs typeface="Times New Roman" panose="02020603050405020304" pitchFamily="18" charset="0"/>
              </a:rPr>
              <a:t>7-26 </a:t>
            </a:r>
            <a:r>
              <a:rPr lang="en-US" altLang="zh-CN" sz="1400" b="1">
                <a:solidFill>
                  <a:srgbClr val="000000"/>
                </a:solidFill>
                <a:latin typeface="Times New Roman" panose="02020603050405020304" pitchFamily="18" charset="0"/>
                <a:cs typeface="Times New Roman" panose="02020603050405020304" pitchFamily="18" charset="0"/>
              </a:rPr>
              <a:t> </a:t>
            </a:r>
            <a:r>
              <a:rPr lang="zh-CN" altLang="en-US" sz="1400" b="1">
                <a:solidFill>
                  <a:srgbClr val="000000"/>
                </a:solidFill>
                <a:latin typeface="Times New Roman" panose="02020603050405020304" pitchFamily="18" charset="0"/>
                <a:cs typeface="Times New Roman" panose="02020603050405020304" pitchFamily="18" charset="0"/>
              </a:rPr>
              <a:t>期货统计指标</a:t>
            </a:r>
            <a:endParaRPr lang="zh-CN" altLang="en-US" sz="320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529" name="Rectangle 2"/>
          <p:cNvSpPr/>
          <p:nvPr>
            <p:ph type="title"/>
          </p:nvPr>
        </p:nvSpPr>
        <p:spPr/>
        <p:txBody>
          <a:bodyPr vert="horz" wrap="square" lIns="91440" tIns="45720" rIns="91440" bIns="45720" anchor="b"/>
          <a:p>
            <a:r>
              <a:rPr lang="zh-CN" altLang="zh-CN"/>
              <a:t>三、证券市场</a:t>
            </a:r>
            <a:endParaRPr lang="zh-CN" altLang="zh-CN"/>
          </a:p>
        </p:txBody>
      </p:sp>
      <p:sp>
        <p:nvSpPr>
          <p:cNvPr id="22530" name="Rectangle 3"/>
          <p:cNvSpPr/>
          <p:nvPr>
            <p:ph idx="1"/>
          </p:nvPr>
        </p:nvSpPr>
        <p:spPr>
          <a:xfrm>
            <a:off x="1381125" y="1628775"/>
            <a:ext cx="7313613" cy="4114800"/>
          </a:xfrm>
        </p:spPr>
        <p:txBody>
          <a:bodyPr vert="horz" wrap="square" lIns="91440" tIns="45720" rIns="91440" bIns="45720" anchor="t"/>
          <a:p>
            <a:r>
              <a:rPr lang="zh-CN" altLang="zh-CN"/>
              <a:t>（一）证券市场定义</a:t>
            </a:r>
            <a:endParaRPr lang="en-US" altLang="zh-CN"/>
          </a:p>
          <a:p>
            <a:pPr lvl="1"/>
            <a:r>
              <a:rPr lang="en-US" altLang="zh-CN" sz="2800"/>
              <a:t> </a:t>
            </a:r>
            <a:r>
              <a:rPr lang="zh-CN" altLang="zh-CN" sz="2800"/>
              <a:t>证券市场</a:t>
            </a:r>
            <a:r>
              <a:rPr lang="en-US" altLang="zh-CN" sz="2800"/>
              <a:t>(Securities Market)</a:t>
            </a:r>
            <a:r>
              <a:rPr lang="zh-CN" altLang="zh-CN" sz="2800"/>
              <a:t>是股票、债券、基金等有价证券及其衍生产品（期货、期权）发行和交易的场所。</a:t>
            </a:r>
            <a:endParaRPr lang="zh-CN" altLang="zh-CN"/>
          </a:p>
        </p:txBody>
      </p:sp>
      <p:sp>
        <p:nvSpPr>
          <p:cNvPr id="22531"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105473" name="内容占位符 105472"/>
          <p:cNvGraphicFramePr/>
          <p:nvPr>
            <p:ph idx="1"/>
          </p:nvPr>
        </p:nvGraphicFramePr>
        <p:xfrm>
          <a:off x="1370013" y="1827213"/>
          <a:ext cx="7162800" cy="4821238"/>
        </p:xfrm>
        <a:graphic>
          <a:graphicData uri="http://schemas.openxmlformats.org/drawingml/2006/table">
            <a:tbl>
              <a:tblPr/>
              <a:tblGrid>
                <a:gridCol w="1857375"/>
                <a:gridCol w="5305425"/>
              </a:tblGrid>
              <a:tr h="660400">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400">
                          <a:solidFill>
                            <a:srgbClr val="000000"/>
                          </a:solidFill>
                          <a:latin typeface="Times New Roman" panose="02020603050405020304" pitchFamily="18" charset="0"/>
                        </a:rPr>
                        <a:t>成交金额</a:t>
                      </a:r>
                      <a:endParaRPr lang="zh-CN" altLang="zh-CN" sz="1400">
                        <a:latin typeface="Times New Roman" panose="02020603050405020304" pitchFamily="18" charset="0"/>
                        <a:ea typeface="Times New Roman" panose="02020603050405020304" pitchFamily="18" charset="0"/>
                      </a:endParaRPr>
                    </a:p>
                  </a:txBody>
                  <a:tcPr marL="34034" marR="34034"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400">
                          <a:solidFill>
                            <a:srgbClr val="000000"/>
                          </a:solidFill>
                          <a:latin typeface="Times New Roman" panose="02020603050405020304" pitchFamily="18" charset="0"/>
                        </a:rPr>
                        <a:t>指在一定时间内所有成交合约金额的总和。公式为：某一期货合约成交额</a:t>
                      </a:r>
                      <a:r>
                        <a:rPr lang="en-US" altLang="zh-CN" sz="1400">
                          <a:solidFill>
                            <a:srgbClr val="000000"/>
                          </a:solidFill>
                          <a:latin typeface="Times New Roman" panose="02020603050405020304" pitchFamily="18" charset="0"/>
                        </a:rPr>
                        <a:t>=</a:t>
                      </a:r>
                      <a:r>
                        <a:rPr lang="zh-CN" altLang="zh-CN" sz="1400">
                          <a:solidFill>
                            <a:srgbClr val="000000"/>
                          </a:solidFill>
                          <a:latin typeface="Times New Roman" panose="02020603050405020304" pitchFamily="18" charset="0"/>
                        </a:rPr>
                        <a:t>∑每笔成交量ⅹ该笔交易的成交价格。我国各期货交易所均按双边统计。</a:t>
                      </a:r>
                      <a:endParaRPr lang="zh-CN" altLang="zh-CN" sz="1400">
                        <a:latin typeface="Times New Roman" panose="02020603050405020304" pitchFamily="18" charset="0"/>
                        <a:ea typeface="Times New Roman" panose="02020603050405020304" pitchFamily="18" charset="0"/>
                      </a:endParaRPr>
                    </a:p>
                  </a:txBody>
                  <a:tcPr marL="34034" marR="34034"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660400">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400">
                          <a:solidFill>
                            <a:srgbClr val="000000"/>
                          </a:solidFill>
                          <a:latin typeface="Times New Roman" panose="02020603050405020304" pitchFamily="18" charset="0"/>
                        </a:rPr>
                        <a:t>最高持仓量</a:t>
                      </a:r>
                      <a:endParaRPr lang="zh-CN" altLang="zh-CN" sz="1400">
                        <a:latin typeface="Times New Roman" panose="02020603050405020304" pitchFamily="18" charset="0"/>
                        <a:ea typeface="Times New Roman" panose="02020603050405020304" pitchFamily="18" charset="0"/>
                      </a:endParaRPr>
                    </a:p>
                  </a:txBody>
                  <a:tcPr marL="34034" marR="34034"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400">
                          <a:solidFill>
                            <a:srgbClr val="000000"/>
                          </a:solidFill>
                          <a:latin typeface="Times New Roman" panose="02020603050405020304" pitchFamily="18" charset="0"/>
                        </a:rPr>
                        <a:t>持仓量指某一时点（一般指每日结算后）未平仓合约的数量；最高持仓量指某一期货合约在一定交易期间于每日结算后的持仓量中数值最大的数量。按双边统计。单位为“手”。</a:t>
                      </a:r>
                      <a:endParaRPr lang="zh-CN" altLang="zh-CN" sz="1400">
                        <a:latin typeface="Times New Roman" panose="02020603050405020304" pitchFamily="18" charset="0"/>
                        <a:ea typeface="Times New Roman" panose="02020603050405020304" pitchFamily="18" charset="0"/>
                      </a:endParaRPr>
                    </a:p>
                  </a:txBody>
                  <a:tcPr marL="34034" marR="34034"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8540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400">
                          <a:solidFill>
                            <a:srgbClr val="000000"/>
                          </a:solidFill>
                          <a:latin typeface="Times New Roman" panose="02020603050405020304" pitchFamily="18" charset="0"/>
                        </a:rPr>
                        <a:t>最后持仓量</a:t>
                      </a:r>
                      <a:endParaRPr lang="zh-CN" altLang="zh-CN" sz="1400">
                        <a:latin typeface="Times New Roman" panose="02020603050405020304" pitchFamily="18" charset="0"/>
                        <a:ea typeface="Times New Roman" panose="02020603050405020304" pitchFamily="18" charset="0"/>
                      </a:endParaRPr>
                    </a:p>
                  </a:txBody>
                  <a:tcPr marL="34034" marR="34034"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400">
                          <a:solidFill>
                            <a:srgbClr val="000000"/>
                          </a:solidFill>
                          <a:latin typeface="Times New Roman" panose="02020603050405020304" pitchFamily="18" charset="0"/>
                        </a:rPr>
                        <a:t>最后持仓量指某一期货合约在特定交易期间最后一个交易日结算后的持仓量；合约最后持仓量是指某一期货合约在最后交易日收市结算时的未平仓合约的数量；我国各期货交易所均按双边统计。单位为：手</a:t>
                      </a:r>
                      <a:endParaRPr lang="zh-CN" altLang="zh-CN" sz="1400">
                        <a:latin typeface="Times New Roman" panose="02020603050405020304" pitchFamily="18" charset="0"/>
                        <a:ea typeface="Times New Roman" panose="02020603050405020304" pitchFamily="18" charset="0"/>
                      </a:endParaRPr>
                    </a:p>
                  </a:txBody>
                  <a:tcPr marL="34034" marR="34034"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20663">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400">
                          <a:solidFill>
                            <a:srgbClr val="000000"/>
                          </a:solidFill>
                          <a:latin typeface="Times New Roman" panose="02020603050405020304" pitchFamily="18" charset="0"/>
                        </a:rPr>
                        <a:t>月末持仓</a:t>
                      </a:r>
                      <a:endParaRPr lang="zh-CN" altLang="zh-CN" sz="1400">
                        <a:latin typeface="Times New Roman" panose="02020603050405020304" pitchFamily="18" charset="0"/>
                        <a:ea typeface="Times New Roman" panose="02020603050405020304" pitchFamily="18" charset="0"/>
                      </a:endParaRPr>
                    </a:p>
                  </a:txBody>
                  <a:tcPr marL="34034" marR="34034"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400">
                          <a:solidFill>
                            <a:srgbClr val="000000"/>
                          </a:solidFill>
                          <a:latin typeface="Times New Roman" panose="02020603050405020304" pitchFamily="18" charset="0"/>
                        </a:rPr>
                        <a:t>指期货合约特定月的最后一个交易日的持仓量。</a:t>
                      </a:r>
                      <a:endParaRPr lang="zh-CN" altLang="zh-CN" sz="1400">
                        <a:latin typeface="Times New Roman" panose="02020603050405020304" pitchFamily="18" charset="0"/>
                        <a:ea typeface="Times New Roman" panose="02020603050405020304" pitchFamily="18" charset="0"/>
                      </a:endParaRPr>
                    </a:p>
                  </a:txBody>
                  <a:tcPr marL="34034" marR="34034"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44132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400">
                          <a:solidFill>
                            <a:srgbClr val="000000"/>
                          </a:solidFill>
                          <a:latin typeface="Times New Roman" panose="02020603050405020304" pitchFamily="18" charset="0"/>
                        </a:rPr>
                        <a:t>合约累计成交金额（成交量）</a:t>
                      </a:r>
                      <a:endParaRPr lang="zh-CN" altLang="zh-CN" sz="1400">
                        <a:latin typeface="Times New Roman" panose="02020603050405020304" pitchFamily="18" charset="0"/>
                        <a:ea typeface="Times New Roman" panose="02020603050405020304" pitchFamily="18" charset="0"/>
                      </a:endParaRPr>
                    </a:p>
                  </a:txBody>
                  <a:tcPr marL="34034" marR="34034"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400">
                          <a:solidFill>
                            <a:srgbClr val="000000"/>
                          </a:solidFill>
                          <a:latin typeface="Times New Roman" panose="02020603050405020304" pitchFamily="18" charset="0"/>
                        </a:rPr>
                        <a:t>合约从挂牌到摘牌期间内的累计成交金额（成交量）。按双边计算。</a:t>
                      </a:r>
                      <a:endParaRPr lang="zh-CN" altLang="zh-CN" sz="1400">
                        <a:latin typeface="Times New Roman" panose="02020603050405020304" pitchFamily="18" charset="0"/>
                        <a:ea typeface="Times New Roman" panose="02020603050405020304" pitchFamily="18" charset="0"/>
                      </a:endParaRPr>
                    </a:p>
                  </a:txBody>
                  <a:tcPr marL="34034" marR="34034"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660400">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400">
                          <a:solidFill>
                            <a:srgbClr val="000000"/>
                          </a:solidFill>
                          <a:latin typeface="Times New Roman" panose="02020603050405020304" pitchFamily="18" charset="0"/>
                        </a:rPr>
                        <a:t>实物实际交割量</a:t>
                      </a:r>
                      <a:endParaRPr lang="zh-CN" altLang="zh-CN" sz="1400">
                        <a:latin typeface="Times New Roman" panose="02020603050405020304" pitchFamily="18" charset="0"/>
                        <a:ea typeface="Times New Roman" panose="02020603050405020304" pitchFamily="18" charset="0"/>
                      </a:endParaRPr>
                    </a:p>
                  </a:txBody>
                  <a:tcPr marL="34034" marR="34034"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400">
                          <a:solidFill>
                            <a:srgbClr val="000000"/>
                          </a:solidFill>
                          <a:latin typeface="Times New Roman" panose="02020603050405020304" pitchFamily="18" charset="0"/>
                        </a:rPr>
                        <a:t>是指某一期货合约到期时，交易双方通过该期货合约所载商品所有权的转移来了结到期未平仓合约的数量。包括提前交割量（期转现）。按单边计算。</a:t>
                      </a:r>
                      <a:endParaRPr lang="zh-CN" altLang="zh-CN" sz="1400">
                        <a:latin typeface="Times New Roman" panose="02020603050405020304" pitchFamily="18" charset="0"/>
                        <a:ea typeface="Times New Roman" panose="02020603050405020304" pitchFamily="18" charset="0"/>
                      </a:endParaRPr>
                    </a:p>
                  </a:txBody>
                  <a:tcPr marL="34034" marR="34034"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44132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400">
                          <a:solidFill>
                            <a:srgbClr val="000000"/>
                          </a:solidFill>
                          <a:latin typeface="Times New Roman" panose="02020603050405020304" pitchFamily="18" charset="0"/>
                        </a:rPr>
                        <a:t>实物实际交割金额</a:t>
                      </a:r>
                      <a:endParaRPr lang="zh-CN" altLang="zh-CN" sz="1400">
                        <a:latin typeface="Times New Roman" panose="02020603050405020304" pitchFamily="18" charset="0"/>
                        <a:ea typeface="Times New Roman" panose="02020603050405020304" pitchFamily="18" charset="0"/>
                      </a:endParaRPr>
                    </a:p>
                  </a:txBody>
                  <a:tcPr marL="34034" marR="34034"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400">
                          <a:solidFill>
                            <a:srgbClr val="000000"/>
                          </a:solidFill>
                          <a:latin typeface="Times New Roman" panose="02020603050405020304" pitchFamily="18" charset="0"/>
                        </a:rPr>
                        <a:t>指期货合约在交割月中进行实物交割的实际价值（交易单位与交割结算价之积），含期转现。按单边计算。</a:t>
                      </a:r>
                      <a:endParaRPr lang="zh-CN" altLang="zh-CN" sz="1400">
                        <a:latin typeface="Times New Roman" panose="02020603050405020304" pitchFamily="18" charset="0"/>
                        <a:ea typeface="Times New Roman" panose="02020603050405020304" pitchFamily="18" charset="0"/>
                      </a:endParaRPr>
                    </a:p>
                  </a:txBody>
                  <a:tcPr marL="34034" marR="34034"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44132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400">
                          <a:solidFill>
                            <a:srgbClr val="000000"/>
                          </a:solidFill>
                          <a:latin typeface="Times New Roman" panose="02020603050405020304" pitchFamily="18" charset="0"/>
                        </a:rPr>
                        <a:t>合约最高持仓</a:t>
                      </a:r>
                      <a:endParaRPr lang="zh-CN" altLang="zh-CN" sz="1400">
                        <a:latin typeface="Times New Roman" panose="02020603050405020304" pitchFamily="18" charset="0"/>
                        <a:ea typeface="Times New Roman" panose="02020603050405020304" pitchFamily="18" charset="0"/>
                      </a:endParaRPr>
                    </a:p>
                  </a:txBody>
                  <a:tcPr marL="34034" marR="34034"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400">
                          <a:solidFill>
                            <a:srgbClr val="000000"/>
                          </a:solidFill>
                          <a:latin typeface="Times New Roman" panose="02020603050405020304" pitchFamily="18" charset="0"/>
                        </a:rPr>
                        <a:t>指某一期货合约在其整个挂盘期间于每日结算后的持仓量中数值最大的数量。按双边统计。单位为“手”。</a:t>
                      </a:r>
                      <a:endParaRPr lang="zh-CN" altLang="zh-CN" sz="1400">
                        <a:latin typeface="Times New Roman" panose="02020603050405020304" pitchFamily="18" charset="0"/>
                        <a:ea typeface="Times New Roman" panose="02020603050405020304" pitchFamily="18" charset="0"/>
                      </a:endParaRPr>
                    </a:p>
                  </a:txBody>
                  <a:tcPr marL="34034" marR="34034"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44132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400">
                          <a:solidFill>
                            <a:srgbClr val="000000"/>
                          </a:solidFill>
                          <a:latin typeface="Times New Roman" panose="02020603050405020304" pitchFamily="18" charset="0"/>
                        </a:rPr>
                        <a:t>交割率</a:t>
                      </a:r>
                      <a:endParaRPr lang="zh-CN" altLang="zh-CN" sz="1400">
                        <a:latin typeface="Times New Roman" panose="02020603050405020304" pitchFamily="18" charset="0"/>
                        <a:ea typeface="Times New Roman" panose="02020603050405020304" pitchFamily="18" charset="0"/>
                      </a:endParaRPr>
                    </a:p>
                  </a:txBody>
                  <a:tcPr marL="34034" marR="34034"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400">
                          <a:solidFill>
                            <a:srgbClr val="000000"/>
                          </a:solidFill>
                          <a:latin typeface="Times New Roman" panose="02020603050405020304" pitchFamily="18" charset="0"/>
                        </a:rPr>
                        <a:t>交割率</a:t>
                      </a:r>
                      <a:r>
                        <a:rPr lang="en-US" altLang="zh-CN" sz="1400">
                          <a:solidFill>
                            <a:srgbClr val="000000"/>
                          </a:solidFill>
                          <a:latin typeface="Times New Roman" panose="02020603050405020304" pitchFamily="18" charset="0"/>
                          <a:cs typeface="Times New Roman" panose="02020603050405020304" pitchFamily="18" charset="0"/>
                        </a:rPr>
                        <a:t>1=</a:t>
                      </a:r>
                      <a:r>
                        <a:rPr lang="zh-CN" altLang="zh-CN" sz="1400">
                          <a:solidFill>
                            <a:srgbClr val="000000"/>
                          </a:solidFill>
                          <a:latin typeface="Times New Roman" panose="02020603050405020304" pitchFamily="18" charset="0"/>
                        </a:rPr>
                        <a:t>交割量</a:t>
                      </a:r>
                      <a:r>
                        <a:rPr lang="en-US" altLang="zh-CN" sz="1400">
                          <a:solidFill>
                            <a:srgbClr val="000000"/>
                          </a:solidFill>
                          <a:latin typeface="Times New Roman" panose="02020603050405020304" pitchFamily="18" charset="0"/>
                          <a:cs typeface="Times New Roman" panose="02020603050405020304" pitchFamily="18" charset="0"/>
                        </a:rPr>
                        <a:t>/</a:t>
                      </a:r>
                      <a:r>
                        <a:rPr lang="zh-CN" altLang="zh-CN" sz="1400">
                          <a:solidFill>
                            <a:srgbClr val="000000"/>
                          </a:solidFill>
                          <a:latin typeface="Times New Roman" panose="02020603050405020304" pitchFamily="18" charset="0"/>
                        </a:rPr>
                        <a:t>某一期货合约总成交量；交割率</a:t>
                      </a:r>
                      <a:r>
                        <a:rPr lang="en-US" altLang="zh-CN" sz="1400">
                          <a:solidFill>
                            <a:srgbClr val="000000"/>
                          </a:solidFill>
                          <a:latin typeface="Times New Roman" panose="02020603050405020304" pitchFamily="18" charset="0"/>
                          <a:cs typeface="Times New Roman" panose="02020603050405020304" pitchFamily="18" charset="0"/>
                        </a:rPr>
                        <a:t>2=</a:t>
                      </a:r>
                      <a:r>
                        <a:rPr lang="zh-CN" altLang="zh-CN" sz="1400">
                          <a:solidFill>
                            <a:srgbClr val="000000"/>
                          </a:solidFill>
                          <a:latin typeface="Times New Roman" panose="02020603050405020304" pitchFamily="18" charset="0"/>
                        </a:rPr>
                        <a:t>交割量</a:t>
                      </a:r>
                      <a:r>
                        <a:rPr lang="en-US" altLang="zh-CN" sz="1400">
                          <a:solidFill>
                            <a:srgbClr val="000000"/>
                          </a:solidFill>
                          <a:latin typeface="Times New Roman" panose="02020603050405020304" pitchFamily="18" charset="0"/>
                          <a:cs typeface="Times New Roman" panose="02020603050405020304" pitchFamily="18" charset="0"/>
                        </a:rPr>
                        <a:t>/</a:t>
                      </a:r>
                      <a:r>
                        <a:rPr lang="zh-CN" altLang="zh-CN" sz="1400">
                          <a:solidFill>
                            <a:srgbClr val="000000"/>
                          </a:solidFill>
                          <a:latin typeface="Times New Roman" panose="02020603050405020304" pitchFamily="18" charset="0"/>
                        </a:rPr>
                        <a:t>某一期货合约最高持仓量；交割率</a:t>
                      </a:r>
                      <a:r>
                        <a:rPr lang="en-US" altLang="zh-CN" sz="1400">
                          <a:solidFill>
                            <a:srgbClr val="000000"/>
                          </a:solidFill>
                          <a:latin typeface="Times New Roman" panose="02020603050405020304" pitchFamily="18" charset="0"/>
                          <a:cs typeface="Times New Roman" panose="02020603050405020304" pitchFamily="18" charset="0"/>
                        </a:rPr>
                        <a:t>3=</a:t>
                      </a:r>
                      <a:r>
                        <a:rPr lang="zh-CN" altLang="zh-CN" sz="1400">
                          <a:solidFill>
                            <a:srgbClr val="000000"/>
                          </a:solidFill>
                          <a:latin typeface="Times New Roman" panose="02020603050405020304" pitchFamily="18" charset="0"/>
                        </a:rPr>
                        <a:t>交割额</a:t>
                      </a:r>
                      <a:r>
                        <a:rPr lang="en-US" altLang="zh-CN" sz="1400">
                          <a:solidFill>
                            <a:srgbClr val="000000"/>
                          </a:solidFill>
                          <a:latin typeface="Times New Roman" panose="02020603050405020304" pitchFamily="18" charset="0"/>
                          <a:cs typeface="Times New Roman" panose="02020603050405020304" pitchFamily="18" charset="0"/>
                        </a:rPr>
                        <a:t>/</a:t>
                      </a:r>
                      <a:r>
                        <a:rPr lang="zh-CN" altLang="zh-CN" sz="1400">
                          <a:solidFill>
                            <a:srgbClr val="000000"/>
                          </a:solidFill>
                          <a:latin typeface="Times New Roman" panose="02020603050405020304" pitchFamily="18" charset="0"/>
                        </a:rPr>
                        <a:t>某一期货合约总成交额。</a:t>
                      </a:r>
                      <a:endParaRPr lang="zh-CN" altLang="zh-CN" sz="1400">
                        <a:latin typeface="Times New Roman" panose="02020603050405020304" pitchFamily="18" charset="0"/>
                        <a:ea typeface="Times New Roman" panose="02020603050405020304" pitchFamily="18" charset="0"/>
                      </a:endParaRPr>
                    </a:p>
                  </a:txBody>
                  <a:tcPr marL="34034" marR="34034"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bl>
          </a:graphicData>
        </a:graphic>
      </p:graphicFrame>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6497" name="Rectangle 1"/>
          <p:cNvSpPr/>
          <p:nvPr/>
        </p:nvSpPr>
        <p:spPr>
          <a:xfrm>
            <a:off x="3142298" y="621031"/>
            <a:ext cx="3138805" cy="27559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algn="ctr">
              <a:spcBef>
                <a:spcPct val="0"/>
              </a:spcBef>
              <a:buClrTx/>
              <a:buSzTx/>
              <a:buFont typeface="Arial" panose="020B0604020202020204" pitchFamily="34" charset="0"/>
              <a:buNone/>
            </a:pPr>
            <a:r>
              <a:rPr lang="zh-CN" altLang="en-US" sz="1200" b="1">
                <a:solidFill>
                  <a:srgbClr val="FF0000"/>
                </a:solidFill>
                <a:latin typeface="Times New Roman" panose="02020603050405020304" pitchFamily="18" charset="0"/>
                <a:cs typeface="Times New Roman" panose="02020603050405020304" pitchFamily="18" charset="0"/>
              </a:rPr>
              <a:t>表</a:t>
            </a:r>
            <a:r>
              <a:rPr lang="en-US" altLang="zh-CN" sz="1200" b="1">
                <a:solidFill>
                  <a:srgbClr val="FF0000"/>
                </a:solidFill>
                <a:latin typeface="Times New Roman" panose="02020603050405020304" pitchFamily="18" charset="0"/>
                <a:cs typeface="Times New Roman" panose="02020603050405020304" pitchFamily="18" charset="0"/>
              </a:rPr>
              <a:t>7-27  2019</a:t>
            </a:r>
            <a:r>
              <a:rPr lang="zh-CN" altLang="en-US" sz="1200" b="1">
                <a:solidFill>
                  <a:srgbClr val="000000"/>
                </a:solidFill>
                <a:latin typeface="Times New Roman" panose="02020603050405020304" pitchFamily="18" charset="0"/>
                <a:cs typeface="Times New Roman" panose="02020603050405020304" pitchFamily="18" charset="0"/>
              </a:rPr>
              <a:t>年我国商品期货交易情况统计表</a:t>
            </a:r>
            <a:endParaRPr lang="zh-CN" altLang="en-US" sz="2800"/>
          </a:p>
        </p:txBody>
      </p:sp>
      <p:pic>
        <p:nvPicPr>
          <p:cNvPr id="2" name="图片 1"/>
          <p:cNvPicPr>
            <a:picLocks noChangeAspect="1"/>
          </p:cNvPicPr>
          <p:nvPr/>
        </p:nvPicPr>
        <p:blipFill>
          <a:blip r:embed="rId1"/>
          <a:stretch>
            <a:fillRect/>
          </a:stretch>
        </p:blipFill>
        <p:spPr>
          <a:xfrm>
            <a:off x="1261110" y="2011680"/>
            <a:ext cx="9488805" cy="4062095"/>
          </a:xfrm>
          <a:prstGeom prst="rect">
            <a:avLst/>
          </a:prstGeom>
        </p:spPr>
      </p:pic>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7521" name="Rectangle 2"/>
          <p:cNvSpPr/>
          <p:nvPr>
            <p:ph type="title"/>
          </p:nvPr>
        </p:nvSpPr>
        <p:spPr/>
        <p:txBody>
          <a:bodyPr vert="horz" wrap="square" lIns="91440" tIns="45720" rIns="91440" bIns="45720" anchor="b"/>
          <a:p>
            <a:pPr eaLnBrk="1" hangingPunct="1"/>
            <a:r>
              <a:rPr lang="zh-CN" altLang="zh-CN"/>
              <a:t>第六节</a:t>
            </a:r>
            <a:r>
              <a:rPr lang="en-US" altLang="zh-CN"/>
              <a:t>  </a:t>
            </a:r>
            <a:r>
              <a:rPr lang="zh-CN" altLang="zh-CN"/>
              <a:t>证券期货市场中介机构统计</a:t>
            </a:r>
            <a:endParaRPr lang="zh-CN" altLang="zh-CN"/>
          </a:p>
        </p:txBody>
      </p:sp>
      <p:sp>
        <p:nvSpPr>
          <p:cNvPr id="107522" name="Rectangle 3"/>
          <p:cNvSpPr/>
          <p:nvPr>
            <p:ph idx="1"/>
          </p:nvPr>
        </p:nvSpPr>
        <p:spPr/>
        <p:txBody>
          <a:bodyPr vert="horz" wrap="square" lIns="91440" tIns="45720" rIns="91440" bIns="45720" anchor="t"/>
          <a:p>
            <a:pPr eaLnBrk="1" hangingPunct="1"/>
            <a:r>
              <a:rPr lang="zh-CN" altLang="zh-CN"/>
              <a:t>一、证券期货市场中介机构定义及种类</a:t>
            </a:r>
            <a:endParaRPr lang="zh-CN" altLang="zh-CN"/>
          </a:p>
          <a:p>
            <a:pPr eaLnBrk="1" hangingPunct="1"/>
            <a:r>
              <a:rPr lang="zh-CN" altLang="zh-CN"/>
              <a:t>二、证券交易所</a:t>
            </a:r>
            <a:endParaRPr lang="zh-CN" altLang="zh-CN"/>
          </a:p>
          <a:p>
            <a:pPr eaLnBrk="1" hangingPunct="1"/>
            <a:r>
              <a:rPr lang="zh-CN" altLang="zh-CN"/>
              <a:t>三、证券登记结算公司</a:t>
            </a:r>
            <a:endParaRPr lang="zh-CN" altLang="zh-CN"/>
          </a:p>
          <a:p>
            <a:pPr eaLnBrk="1" hangingPunct="1"/>
            <a:r>
              <a:rPr lang="zh-CN" altLang="zh-CN"/>
              <a:t>四、证券公司</a:t>
            </a:r>
            <a:endParaRPr lang="zh-CN" altLang="zh-CN"/>
          </a:p>
        </p:txBody>
      </p:sp>
      <p:sp>
        <p:nvSpPr>
          <p:cNvPr id="107523"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8545" name="Rectangle 2"/>
          <p:cNvSpPr/>
          <p:nvPr>
            <p:ph type="title"/>
          </p:nvPr>
        </p:nvSpPr>
        <p:spPr/>
        <p:txBody>
          <a:bodyPr vert="horz" wrap="square" lIns="91440" tIns="45720" rIns="91440" bIns="45720" anchor="b"/>
          <a:p>
            <a:r>
              <a:rPr lang="zh-CN" altLang="zh-CN" sz="2900"/>
              <a:t>一、证券期货市场中介机构定义及种类</a:t>
            </a:r>
            <a:endParaRPr lang="zh-CN" altLang="zh-CN" sz="2900"/>
          </a:p>
        </p:txBody>
      </p:sp>
      <p:sp>
        <p:nvSpPr>
          <p:cNvPr id="147459" name="Rectangle 3"/>
          <p:cNvSpPr>
            <a:spLocks noGrp="1" noChangeArrowheads="1"/>
          </p:cNvSpPr>
          <p:nvPr>
            <p:ph idx="1"/>
          </p:nvPr>
        </p:nvSpPr>
        <p:spPr>
          <a:xfrm>
            <a:off x="1362075" y="1689100"/>
            <a:ext cx="7313613" cy="1884363"/>
          </a:xfrm>
        </p:spPr>
        <p:txBody>
          <a:bodyPr vert="horz" wrap="square" lIns="91440" tIns="45720" rIns="91440" bIns="45720" numCol="1" anchor="t" anchorCtr="0" compatLnSpc="1"/>
          <a:p>
            <a:r>
              <a:rPr lang="zh-CN" altLang="zh-CN" sz="1400"/>
              <a:t>（一）证券期货市场中介机构定义</a:t>
            </a:r>
            <a:endParaRPr lang="en-US" altLang="zh-CN" sz="1400"/>
          </a:p>
          <a:p>
            <a:pPr>
              <a:buNone/>
            </a:pPr>
            <a:r>
              <a:rPr lang="en-US" altLang="zh-CN" sz="1400"/>
              <a:t>      </a:t>
            </a:r>
            <a:r>
              <a:rPr lang="zh-CN" altLang="zh-CN" sz="1400"/>
              <a:t>证券期货市场中介机构是指在证券期货市场上为交易双方提供服务的各类机构。证券期货市场功能的发挥很大程度上取决于市场上中介机构的活动，通过他们的经营服务活动，沟通了证券的需求者和供给者以及期货合约的交易双方的联系，这不仅保证了市场的正常交易，还起到了维护证券期货市场秩序的作用。</a:t>
            </a:r>
            <a:endParaRPr lang="zh-CN" altLang="zh-CN" sz="1400"/>
          </a:p>
          <a:p>
            <a:r>
              <a:rPr lang="zh-CN" altLang="zh-CN" sz="1400"/>
              <a:t>（二）证券期货市场中介机构定义及种类</a:t>
            </a:r>
            <a:endParaRPr lang="en-US" altLang="zh-CN" sz="1400"/>
          </a:p>
          <a:p>
            <a:pPr>
              <a:buNone/>
            </a:pPr>
            <a:r>
              <a:rPr lang="en-US" altLang="zh-CN" sz="1000"/>
              <a:t>       </a:t>
            </a:r>
            <a:r>
              <a:rPr lang="zh-CN" altLang="zh-CN" sz="1000"/>
              <a:t>证券期货市场中介机构主要包括证券交易所、证券结算公司、证券公司、基金管理公司，期货交易所以及期货经纪商等，如表</a:t>
            </a:r>
            <a:r>
              <a:rPr lang="en-US" altLang="zh-CN" sz="1000">
                <a:solidFill>
                  <a:srgbClr val="FF0000"/>
                </a:solidFill>
              </a:rPr>
              <a:t>7-29</a:t>
            </a:r>
            <a:r>
              <a:rPr lang="zh-CN" altLang="zh-CN" sz="1000"/>
              <a:t>所示。</a:t>
            </a:r>
            <a:endParaRPr lang="zh-CN" altLang="zh-CN" sz="1000"/>
          </a:p>
        </p:txBody>
      </p:sp>
      <p:sp>
        <p:nvSpPr>
          <p:cNvPr id="108547"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
        <p:nvSpPr>
          <p:cNvPr id="108548" name="Rectangle 1"/>
          <p:cNvSpPr/>
          <p:nvPr/>
        </p:nvSpPr>
        <p:spPr>
          <a:xfrm>
            <a:off x="3502660" y="3438208"/>
            <a:ext cx="2138680" cy="24511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algn="ctr">
              <a:spcBef>
                <a:spcPct val="0"/>
              </a:spcBef>
              <a:buClrTx/>
              <a:buSzTx/>
              <a:buFont typeface="Arial" panose="020B0604020202020204" pitchFamily="34" charset="0"/>
              <a:buNone/>
            </a:pPr>
            <a:r>
              <a:rPr lang="zh-CN" altLang="en-US" sz="1000" b="1">
                <a:solidFill>
                  <a:srgbClr val="000000"/>
                </a:solidFill>
                <a:latin typeface="Times New Roman" panose="02020603050405020304" pitchFamily="18" charset="0"/>
                <a:cs typeface="Times New Roman" panose="02020603050405020304" pitchFamily="18" charset="0"/>
              </a:rPr>
              <a:t>表</a:t>
            </a:r>
            <a:r>
              <a:rPr lang="en-US" altLang="zh-CN" sz="1000" b="1">
                <a:solidFill>
                  <a:srgbClr val="FF0000"/>
                </a:solidFill>
                <a:latin typeface="Times New Roman" panose="02020603050405020304" pitchFamily="18" charset="0"/>
                <a:cs typeface="Times New Roman" panose="02020603050405020304" pitchFamily="18" charset="0"/>
              </a:rPr>
              <a:t>7-28</a:t>
            </a:r>
            <a:r>
              <a:rPr lang="en-US" altLang="zh-CN" sz="1000" b="1">
                <a:solidFill>
                  <a:srgbClr val="000000"/>
                </a:solidFill>
                <a:latin typeface="Times New Roman" panose="02020603050405020304" pitchFamily="18" charset="0"/>
                <a:cs typeface="Times New Roman" panose="02020603050405020304" pitchFamily="18" charset="0"/>
              </a:rPr>
              <a:t>  </a:t>
            </a:r>
            <a:r>
              <a:rPr lang="zh-CN" altLang="en-US" sz="1000" b="1">
                <a:solidFill>
                  <a:srgbClr val="000000"/>
                </a:solidFill>
                <a:latin typeface="Times New Roman" panose="02020603050405020304" pitchFamily="18" charset="0"/>
                <a:cs typeface="Times New Roman" panose="02020603050405020304" pitchFamily="18" charset="0"/>
              </a:rPr>
              <a:t>我国证券期货中介机构情况</a:t>
            </a:r>
            <a:endParaRPr lang="zh-CN" altLang="en-US" sz="1800"/>
          </a:p>
        </p:txBody>
      </p:sp>
      <p:pic>
        <p:nvPicPr>
          <p:cNvPr id="4" name="图片 3"/>
          <p:cNvPicPr>
            <a:picLocks noChangeAspect="1"/>
          </p:cNvPicPr>
          <p:nvPr/>
        </p:nvPicPr>
        <p:blipFill>
          <a:blip r:embed="rId2"/>
          <a:stretch>
            <a:fillRect/>
          </a:stretch>
        </p:blipFill>
        <p:spPr>
          <a:xfrm>
            <a:off x="1261110" y="3805555"/>
            <a:ext cx="8886190" cy="2648585"/>
          </a:xfrm>
          <a:prstGeom prst="rect">
            <a:avLst/>
          </a:prstGeom>
        </p:spPr>
      </p:pic>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9569" name="Rectangle 2"/>
          <p:cNvSpPr/>
          <p:nvPr>
            <p:ph type="title"/>
          </p:nvPr>
        </p:nvSpPr>
        <p:spPr/>
        <p:txBody>
          <a:bodyPr vert="horz" wrap="square" lIns="91440" tIns="45720" rIns="91440" bIns="45720" anchor="b"/>
          <a:p>
            <a:r>
              <a:rPr lang="zh-CN" altLang="zh-CN"/>
              <a:t>二、证券交易所</a:t>
            </a:r>
            <a:endParaRPr lang="zh-CN" altLang="zh-CN"/>
          </a:p>
        </p:txBody>
      </p:sp>
      <p:sp>
        <p:nvSpPr>
          <p:cNvPr id="109570" name="Rectangle 3"/>
          <p:cNvSpPr/>
          <p:nvPr>
            <p:ph idx="1"/>
          </p:nvPr>
        </p:nvSpPr>
        <p:spPr/>
        <p:txBody>
          <a:bodyPr vert="horz" wrap="square" lIns="91440" tIns="45720" rIns="91440" bIns="45720" anchor="t"/>
          <a:p>
            <a:r>
              <a:rPr lang="zh-CN" altLang="zh-CN"/>
              <a:t>（一）证券交易所的功能</a:t>
            </a:r>
            <a:endParaRPr lang="zh-CN" altLang="zh-CN"/>
          </a:p>
          <a:p>
            <a:r>
              <a:rPr lang="zh-CN" altLang="zh-CN"/>
              <a:t>（二）证券交易所的组织形式</a:t>
            </a:r>
            <a:endParaRPr lang="zh-CN" altLang="zh-CN"/>
          </a:p>
        </p:txBody>
      </p:sp>
      <p:sp>
        <p:nvSpPr>
          <p:cNvPr id="109571"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0593" name="Rectangle 2"/>
          <p:cNvSpPr/>
          <p:nvPr>
            <p:ph type="title"/>
          </p:nvPr>
        </p:nvSpPr>
        <p:spPr/>
        <p:txBody>
          <a:bodyPr vert="horz" wrap="square" lIns="91440" tIns="45720" rIns="91440" bIns="45720" anchor="b"/>
          <a:p>
            <a:endParaRPr lang="zh-CN" altLang="zh-CN" sz="2900"/>
          </a:p>
        </p:txBody>
      </p:sp>
      <p:sp>
        <p:nvSpPr>
          <p:cNvPr id="110594" name="Rectangle 3"/>
          <p:cNvSpPr/>
          <p:nvPr>
            <p:ph idx="1"/>
          </p:nvPr>
        </p:nvSpPr>
        <p:spPr/>
        <p:txBody>
          <a:bodyPr vert="horz" wrap="square" lIns="91440" tIns="45720" rIns="91440" bIns="45720" anchor="t"/>
          <a:p>
            <a:r>
              <a:rPr lang="zh-CN" altLang="zh-CN" sz="2400"/>
              <a:t>（一）证券交易所的功能</a:t>
            </a:r>
            <a:endParaRPr lang="en-US" altLang="zh-CN" sz="2200"/>
          </a:p>
          <a:p>
            <a:pPr lvl="1"/>
            <a:r>
              <a:rPr lang="en-US" altLang="zh-CN" sz="1800"/>
              <a:t>1.</a:t>
            </a:r>
            <a:r>
              <a:rPr lang="zh-CN" altLang="zh-CN" sz="1800"/>
              <a:t>提供公开交易所需的场所和设备</a:t>
            </a:r>
            <a:endParaRPr lang="zh-CN" altLang="zh-CN" sz="1800"/>
          </a:p>
          <a:p>
            <a:pPr lvl="1"/>
            <a:r>
              <a:rPr lang="en-US" altLang="zh-CN" sz="1800"/>
              <a:t>2.</a:t>
            </a:r>
            <a:r>
              <a:rPr lang="zh-CN" altLang="zh-CN" sz="1800"/>
              <a:t>组织证券交易</a:t>
            </a:r>
            <a:endParaRPr lang="zh-CN" altLang="zh-CN" sz="1800"/>
          </a:p>
          <a:p>
            <a:pPr lvl="1"/>
            <a:r>
              <a:rPr lang="en-US" altLang="zh-CN" sz="1800"/>
              <a:t>3.</a:t>
            </a:r>
            <a:r>
              <a:rPr lang="zh-CN" altLang="zh-CN" sz="1800"/>
              <a:t>办理股票、债券的上市终止上市等事务</a:t>
            </a:r>
            <a:endParaRPr lang="zh-CN" altLang="zh-CN" sz="1800"/>
          </a:p>
          <a:p>
            <a:pPr lvl="1"/>
            <a:r>
              <a:rPr lang="en-US" altLang="zh-CN" sz="1800"/>
              <a:t>4</a:t>
            </a:r>
            <a:r>
              <a:rPr lang="zh-CN" altLang="zh-CN" sz="1800"/>
              <a:t>．实施一线监管</a:t>
            </a:r>
            <a:endParaRPr lang="zh-CN" altLang="zh-CN" sz="1800"/>
          </a:p>
        </p:txBody>
      </p:sp>
      <p:sp>
        <p:nvSpPr>
          <p:cNvPr id="110595"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1617" name="Rectangle 2"/>
          <p:cNvSpPr/>
          <p:nvPr>
            <p:ph type="title"/>
          </p:nvPr>
        </p:nvSpPr>
        <p:spPr/>
        <p:txBody>
          <a:bodyPr vert="horz" wrap="square" lIns="91440" tIns="45720" rIns="91440" bIns="45720" anchor="b"/>
          <a:p>
            <a:endParaRPr lang="zh-CN" altLang="zh-CN" sz="2900"/>
          </a:p>
        </p:txBody>
      </p:sp>
      <p:sp>
        <p:nvSpPr>
          <p:cNvPr id="111618" name="Rectangle 3"/>
          <p:cNvSpPr/>
          <p:nvPr>
            <p:ph idx="1"/>
          </p:nvPr>
        </p:nvSpPr>
        <p:spPr/>
        <p:txBody>
          <a:bodyPr vert="horz" wrap="square" lIns="91440" tIns="45720" rIns="91440" bIns="45720" anchor="t"/>
          <a:p>
            <a:r>
              <a:rPr lang="zh-CN" altLang="zh-CN"/>
              <a:t>（二）证券交易所的组织形式</a:t>
            </a:r>
            <a:endParaRPr lang="en-US" altLang="zh-CN"/>
          </a:p>
          <a:p>
            <a:pPr lvl="1"/>
            <a:r>
              <a:rPr lang="en-US" altLang="zh-CN"/>
              <a:t>1</a:t>
            </a:r>
            <a:r>
              <a:rPr lang="en-US" altLang="en-US"/>
              <a:t>.</a:t>
            </a:r>
            <a:r>
              <a:rPr lang="zh-CN" altLang="zh-CN"/>
              <a:t>会员制证券交易所</a:t>
            </a:r>
            <a:endParaRPr lang="en-US" altLang="zh-CN"/>
          </a:p>
          <a:p>
            <a:pPr lvl="2">
              <a:buNone/>
            </a:pPr>
            <a:r>
              <a:rPr lang="en-US" altLang="en-US" sz="1700"/>
              <a:t>   </a:t>
            </a:r>
            <a:r>
              <a:rPr lang="zh-CN" altLang="zh-CN" sz="1700"/>
              <a:t>由证券公司等证券市场中介机构自愿组成的，不以营利为目的的法人团体。在会员制证券交易所内，只有会员才能进入交易所大厅直接参加交易活动。会员大会是其最高决策机构，理事会为其最高行政管理机构。交易所的收入主要来源于会员费和证券上市费，这些收入用来维持交易所的运转和购置或改善必要的交易设施。目前世界上多数证券交易所都采用会员制，我国上海、深圳证券交易所目前也实行会员制。</a:t>
            </a:r>
            <a:endParaRPr lang="zh-CN" altLang="zh-CN" sz="1700"/>
          </a:p>
          <a:p>
            <a:endParaRPr lang="zh-CN" altLang="zh-CN"/>
          </a:p>
        </p:txBody>
      </p:sp>
      <p:sp>
        <p:nvSpPr>
          <p:cNvPr id="111619"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41" name="Rectangle 3"/>
          <p:cNvSpPr/>
          <p:nvPr>
            <p:ph idx="1"/>
          </p:nvPr>
        </p:nvSpPr>
        <p:spPr>
          <a:xfrm>
            <a:off x="1362075" y="1628775"/>
            <a:ext cx="7313613" cy="1096963"/>
          </a:xfrm>
        </p:spPr>
        <p:txBody>
          <a:bodyPr vert="horz" wrap="square" lIns="91440" tIns="45720" rIns="91440" bIns="45720" anchor="t"/>
          <a:p>
            <a:pPr lvl="1"/>
            <a:r>
              <a:rPr lang="en-US" altLang="zh-CN"/>
              <a:t>2</a:t>
            </a:r>
            <a:r>
              <a:rPr lang="zh-CN" altLang="zh-CN"/>
              <a:t>．公司制证券交易所</a:t>
            </a:r>
            <a:endParaRPr lang="en-US" altLang="zh-CN"/>
          </a:p>
          <a:p>
            <a:pPr lvl="2"/>
            <a:r>
              <a:rPr lang="zh-CN" altLang="zh-CN" sz="1600"/>
              <a:t>公司制证券交易所是指依照公司法组织的，以营利为目的的股份公司。</a:t>
            </a:r>
            <a:endParaRPr lang="zh-CN" altLang="zh-CN" sz="1600"/>
          </a:p>
        </p:txBody>
      </p:sp>
      <p:sp>
        <p:nvSpPr>
          <p:cNvPr id="112642"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
        <p:nvSpPr>
          <p:cNvPr id="112643" name="Rectangle 1"/>
          <p:cNvSpPr/>
          <p:nvPr/>
        </p:nvSpPr>
        <p:spPr>
          <a:xfrm>
            <a:off x="2706688" y="2695417"/>
            <a:ext cx="3641725" cy="306705"/>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algn="ctr">
              <a:spcBef>
                <a:spcPct val="0"/>
              </a:spcBef>
              <a:buClrTx/>
              <a:buSzTx/>
              <a:buFont typeface="Arial" panose="020B0604020202020204" pitchFamily="34" charset="0"/>
              <a:buNone/>
            </a:pPr>
            <a:r>
              <a:rPr lang="zh-CN" altLang="en-US" sz="1400" b="1">
                <a:solidFill>
                  <a:srgbClr val="000000"/>
                </a:solidFill>
                <a:latin typeface="Times New Roman" panose="02020603050405020304" pitchFamily="18" charset="0"/>
                <a:cs typeface="Times New Roman" panose="02020603050405020304" pitchFamily="18" charset="0"/>
              </a:rPr>
              <a:t>表</a:t>
            </a:r>
            <a:r>
              <a:rPr lang="en-US" altLang="zh-CN" sz="1400" b="1">
                <a:solidFill>
                  <a:srgbClr val="FF0000"/>
                </a:solidFill>
                <a:latin typeface="Times New Roman" panose="02020603050405020304" pitchFamily="18" charset="0"/>
                <a:cs typeface="Times New Roman" panose="02020603050405020304" pitchFamily="18" charset="0"/>
              </a:rPr>
              <a:t>7-29</a:t>
            </a:r>
            <a:r>
              <a:rPr lang="en-US" altLang="zh-CN" sz="1400" b="1">
                <a:solidFill>
                  <a:srgbClr val="000000"/>
                </a:solidFill>
                <a:latin typeface="Times New Roman" panose="02020603050405020304" pitchFamily="18" charset="0"/>
                <a:cs typeface="Times New Roman" panose="02020603050405020304" pitchFamily="18" charset="0"/>
              </a:rPr>
              <a:t>  </a:t>
            </a:r>
            <a:r>
              <a:rPr lang="zh-CN" altLang="en-US" sz="1400" b="1">
                <a:solidFill>
                  <a:srgbClr val="000000"/>
                </a:solidFill>
                <a:latin typeface="Times New Roman" panose="02020603050405020304" pitchFamily="18" charset="0"/>
                <a:cs typeface="Times New Roman" panose="02020603050405020304" pitchFamily="18" charset="0"/>
              </a:rPr>
              <a:t>公司制交易所和会员制交易所的比较</a:t>
            </a:r>
            <a:endParaRPr lang="zh-CN" altLang="en-US" sz="3200"/>
          </a:p>
        </p:txBody>
      </p:sp>
      <p:graphicFrame>
        <p:nvGraphicFramePr>
          <p:cNvPr id="112644" name="表格 112643"/>
          <p:cNvGraphicFramePr/>
          <p:nvPr>
            <p:custDataLst>
              <p:tags r:id="rId2"/>
            </p:custDataLst>
          </p:nvPr>
        </p:nvGraphicFramePr>
        <p:xfrm>
          <a:off x="1547813" y="3141663"/>
          <a:ext cx="6648450" cy="2466975"/>
        </p:xfrm>
        <a:graphic>
          <a:graphicData uri="http://schemas.openxmlformats.org/drawingml/2006/table">
            <a:tbl>
              <a:tblPr/>
              <a:tblGrid>
                <a:gridCol w="1068388"/>
                <a:gridCol w="3365500"/>
                <a:gridCol w="2214562"/>
              </a:tblGrid>
              <a:tr h="249238">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defTabSz="0" eaLnBrk="1" hangingPunct="1">
                        <a:buNone/>
                        <a:tabLst>
                          <a:tab pos="342900" algn="l"/>
                        </a:tabLst>
                      </a:pPr>
                      <a:r>
                        <a:rPr lang="zh-CN" altLang="zh-CN" sz="1600" b="1">
                          <a:solidFill>
                            <a:srgbClr val="000000"/>
                          </a:solidFill>
                          <a:latin typeface="Times New Roman" panose="02020603050405020304" pitchFamily="18" charset="0"/>
                          <a:cs typeface="Times New Roman" panose="02020603050405020304" pitchFamily="18" charset="0"/>
                        </a:rPr>
                        <a:t>对比项目</a:t>
                      </a:r>
                      <a:endParaRPr lang="zh-CN" altLang="zh-CN" sz="1600">
                        <a:latin typeface="Times New Roman" panose="02020603050405020304" pitchFamily="18" charset="0"/>
                        <a:ea typeface="Times New Roman" panose="02020603050405020304" pitchFamily="18" charset="0"/>
                      </a:endParaRPr>
                    </a:p>
                  </a:txBody>
                  <a:tcPr marL="68581" marR="68581"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defTabSz="0" eaLnBrk="1" hangingPunct="1">
                        <a:buNone/>
                        <a:tabLst>
                          <a:tab pos="342900" algn="l"/>
                        </a:tabLst>
                      </a:pPr>
                      <a:r>
                        <a:rPr lang="zh-CN" altLang="zh-CN" sz="1600" b="1">
                          <a:solidFill>
                            <a:srgbClr val="000000"/>
                          </a:solidFill>
                          <a:latin typeface="Times New Roman" panose="02020603050405020304" pitchFamily="18" charset="0"/>
                          <a:cs typeface="Times New Roman" panose="02020603050405020304" pitchFamily="18" charset="0"/>
                        </a:rPr>
                        <a:t>公司制证券交易所</a:t>
                      </a:r>
                      <a:endParaRPr lang="zh-CN" altLang="zh-CN" sz="1600">
                        <a:latin typeface="Times New Roman" panose="02020603050405020304" pitchFamily="18" charset="0"/>
                        <a:ea typeface="Times New Roman" panose="02020603050405020304" pitchFamily="18" charset="0"/>
                      </a:endParaRPr>
                    </a:p>
                  </a:txBody>
                  <a:tcPr marL="68581" marR="68581"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defTabSz="0" eaLnBrk="1" hangingPunct="1">
                        <a:buNone/>
                        <a:tabLst>
                          <a:tab pos="342900" algn="l"/>
                        </a:tabLst>
                      </a:pPr>
                      <a:r>
                        <a:rPr lang="zh-CN" altLang="zh-CN" sz="1600" b="1">
                          <a:solidFill>
                            <a:srgbClr val="000000"/>
                          </a:solidFill>
                          <a:latin typeface="Times New Roman" panose="02020603050405020304" pitchFamily="18" charset="0"/>
                          <a:cs typeface="Times New Roman" panose="02020603050405020304" pitchFamily="18" charset="0"/>
                        </a:rPr>
                        <a:t>会员制证券交易所</a:t>
                      </a:r>
                      <a:endParaRPr lang="zh-CN" altLang="zh-CN" sz="1600">
                        <a:latin typeface="Times New Roman" panose="02020603050405020304" pitchFamily="18" charset="0"/>
                        <a:ea typeface="Times New Roman" panose="02020603050405020304" pitchFamily="18" charset="0"/>
                      </a:endParaRPr>
                    </a:p>
                  </a:txBody>
                  <a:tcPr marL="68581" marR="68581"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500062">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defTabSz="0" eaLnBrk="1" hangingPunct="1">
                        <a:buNone/>
                        <a:tabLst>
                          <a:tab pos="342900" algn="l"/>
                        </a:tabLst>
                      </a:pPr>
                      <a:r>
                        <a:rPr lang="zh-CN" altLang="zh-CN" sz="1600">
                          <a:solidFill>
                            <a:srgbClr val="000000"/>
                          </a:solidFill>
                          <a:latin typeface="Times New Roman" panose="02020603050405020304" pitchFamily="18" charset="0"/>
                          <a:cs typeface="Times New Roman" panose="02020603050405020304" pitchFamily="18" charset="0"/>
                        </a:rPr>
                        <a:t>性质</a:t>
                      </a:r>
                      <a:endParaRPr lang="zh-CN" altLang="zh-CN" sz="1600">
                        <a:latin typeface="Times New Roman" panose="02020603050405020304" pitchFamily="18" charset="0"/>
                        <a:ea typeface="Times New Roman" panose="02020603050405020304" pitchFamily="18" charset="0"/>
                      </a:endParaRPr>
                    </a:p>
                  </a:txBody>
                  <a:tcPr marL="68581" marR="68581"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defTabSz="0" eaLnBrk="1" hangingPunct="1">
                        <a:buNone/>
                        <a:tabLst>
                          <a:tab pos="342900" algn="l"/>
                        </a:tabLst>
                      </a:pPr>
                      <a:r>
                        <a:rPr lang="zh-CN" altLang="zh-CN" sz="1600">
                          <a:solidFill>
                            <a:srgbClr val="000000"/>
                          </a:solidFill>
                          <a:latin typeface="Times New Roman" panose="02020603050405020304" pitchFamily="18" charset="0"/>
                          <a:cs typeface="Times New Roman" panose="02020603050405020304" pitchFamily="18" charset="0"/>
                        </a:rPr>
                        <a:t>由银行、证券公司及其他种类公司共同投资建立的公司法人</a:t>
                      </a:r>
                      <a:endParaRPr lang="zh-CN" altLang="zh-CN" sz="1600">
                        <a:latin typeface="Times New Roman" panose="02020603050405020304" pitchFamily="18" charset="0"/>
                        <a:ea typeface="Times New Roman" panose="02020603050405020304" pitchFamily="18" charset="0"/>
                      </a:endParaRPr>
                    </a:p>
                  </a:txBody>
                  <a:tcPr marL="68581" marR="68581"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defTabSz="0" eaLnBrk="1" hangingPunct="1">
                        <a:buNone/>
                        <a:tabLst>
                          <a:tab pos="342900" algn="l"/>
                        </a:tabLst>
                      </a:pPr>
                      <a:r>
                        <a:rPr lang="zh-CN" altLang="zh-CN" sz="1600">
                          <a:solidFill>
                            <a:srgbClr val="000000"/>
                          </a:solidFill>
                          <a:latin typeface="Times New Roman" panose="02020603050405020304" pitchFamily="18" charset="0"/>
                          <a:cs typeface="Times New Roman" panose="02020603050405020304" pitchFamily="18" charset="0"/>
                        </a:rPr>
                        <a:t>以会员协会形式成立</a:t>
                      </a:r>
                      <a:endParaRPr lang="zh-CN" altLang="zh-CN" sz="1600">
                        <a:latin typeface="Times New Roman" panose="02020603050405020304" pitchFamily="18" charset="0"/>
                        <a:ea typeface="Times New Roman" panose="02020603050405020304" pitchFamily="18" charset="0"/>
                      </a:endParaRPr>
                    </a:p>
                  </a:txBody>
                  <a:tcPr marL="68581" marR="68581"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49238">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defTabSz="0" eaLnBrk="1" hangingPunct="1">
                        <a:buNone/>
                        <a:tabLst>
                          <a:tab pos="342900" algn="l"/>
                        </a:tabLst>
                      </a:pPr>
                      <a:r>
                        <a:rPr lang="zh-CN" altLang="zh-CN" sz="1600">
                          <a:solidFill>
                            <a:srgbClr val="000000"/>
                          </a:solidFill>
                          <a:latin typeface="Times New Roman" panose="02020603050405020304" pitchFamily="18" charset="0"/>
                          <a:cs typeface="Times New Roman" panose="02020603050405020304" pitchFamily="18" charset="0"/>
                        </a:rPr>
                        <a:t>目的</a:t>
                      </a:r>
                      <a:endParaRPr lang="zh-CN" altLang="zh-CN" sz="1600">
                        <a:latin typeface="Times New Roman" panose="02020603050405020304" pitchFamily="18" charset="0"/>
                        <a:ea typeface="Times New Roman" panose="02020603050405020304" pitchFamily="18" charset="0"/>
                      </a:endParaRPr>
                    </a:p>
                  </a:txBody>
                  <a:tcPr marL="68581" marR="68581"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defTabSz="0" eaLnBrk="1" hangingPunct="1">
                        <a:buNone/>
                        <a:tabLst>
                          <a:tab pos="342900" algn="l"/>
                        </a:tabLst>
                      </a:pPr>
                      <a:r>
                        <a:rPr lang="zh-CN" altLang="zh-CN" sz="1600">
                          <a:solidFill>
                            <a:srgbClr val="000000"/>
                          </a:solidFill>
                          <a:latin typeface="Times New Roman" panose="02020603050405020304" pitchFamily="18" charset="0"/>
                          <a:cs typeface="Times New Roman" panose="02020603050405020304" pitchFamily="18" charset="0"/>
                        </a:rPr>
                        <a:t>营利</a:t>
                      </a:r>
                      <a:endParaRPr lang="zh-CN" altLang="zh-CN" sz="1600">
                        <a:latin typeface="Times New Roman" panose="02020603050405020304" pitchFamily="18" charset="0"/>
                        <a:ea typeface="Times New Roman" panose="02020603050405020304" pitchFamily="18" charset="0"/>
                      </a:endParaRPr>
                    </a:p>
                  </a:txBody>
                  <a:tcPr marL="68581" marR="68581"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defTabSz="0" eaLnBrk="1" hangingPunct="1">
                        <a:buNone/>
                        <a:tabLst>
                          <a:tab pos="342900" algn="l"/>
                        </a:tabLst>
                      </a:pPr>
                      <a:r>
                        <a:rPr lang="zh-CN" altLang="zh-CN" sz="1600">
                          <a:solidFill>
                            <a:srgbClr val="000000"/>
                          </a:solidFill>
                          <a:latin typeface="Times New Roman" panose="02020603050405020304" pitchFamily="18" charset="0"/>
                          <a:cs typeface="Times New Roman" panose="02020603050405020304" pitchFamily="18" charset="0"/>
                        </a:rPr>
                        <a:t>不以营利为目的</a:t>
                      </a:r>
                      <a:endParaRPr lang="zh-CN" altLang="zh-CN" sz="1600">
                        <a:latin typeface="Times New Roman" panose="02020603050405020304" pitchFamily="18" charset="0"/>
                        <a:ea typeface="Times New Roman" panose="02020603050405020304" pitchFamily="18" charset="0"/>
                      </a:endParaRPr>
                    </a:p>
                  </a:txBody>
                  <a:tcPr marL="68581" marR="68581"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49237">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defTabSz="0" eaLnBrk="1" hangingPunct="1">
                        <a:buNone/>
                        <a:tabLst>
                          <a:tab pos="342900" algn="l"/>
                        </a:tabLst>
                      </a:pPr>
                      <a:r>
                        <a:rPr lang="zh-CN" altLang="zh-CN" sz="1600">
                          <a:solidFill>
                            <a:srgbClr val="000000"/>
                          </a:solidFill>
                          <a:latin typeface="Times New Roman" panose="02020603050405020304" pitchFamily="18" charset="0"/>
                          <a:cs typeface="Times New Roman" panose="02020603050405020304" pitchFamily="18" charset="0"/>
                        </a:rPr>
                        <a:t>参加者</a:t>
                      </a:r>
                      <a:endParaRPr lang="zh-CN" altLang="zh-CN" sz="1600">
                        <a:latin typeface="Times New Roman" panose="02020603050405020304" pitchFamily="18" charset="0"/>
                        <a:ea typeface="Times New Roman" panose="02020603050405020304" pitchFamily="18" charset="0"/>
                      </a:endParaRPr>
                    </a:p>
                  </a:txBody>
                  <a:tcPr marL="68581" marR="68581"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defTabSz="0" eaLnBrk="1" hangingPunct="1">
                        <a:buNone/>
                        <a:tabLst>
                          <a:tab pos="342900" algn="l"/>
                        </a:tabLst>
                      </a:pPr>
                      <a:r>
                        <a:rPr lang="zh-CN" altLang="zh-CN" sz="1600">
                          <a:solidFill>
                            <a:srgbClr val="000000"/>
                          </a:solidFill>
                          <a:latin typeface="Times New Roman" panose="02020603050405020304" pitchFamily="18" charset="0"/>
                          <a:cs typeface="Times New Roman" panose="02020603050405020304" pitchFamily="18" charset="0"/>
                        </a:rPr>
                        <a:t>经纪人</a:t>
                      </a:r>
                      <a:endParaRPr lang="zh-CN" altLang="zh-CN" sz="1600">
                        <a:latin typeface="Times New Roman" panose="02020603050405020304" pitchFamily="18" charset="0"/>
                        <a:ea typeface="Times New Roman" panose="02020603050405020304" pitchFamily="18" charset="0"/>
                      </a:endParaRPr>
                    </a:p>
                  </a:txBody>
                  <a:tcPr marL="68581" marR="68581"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defTabSz="0" eaLnBrk="1" hangingPunct="1">
                        <a:buNone/>
                        <a:tabLst>
                          <a:tab pos="342900" algn="l"/>
                        </a:tabLst>
                      </a:pPr>
                      <a:r>
                        <a:rPr lang="zh-CN" altLang="zh-CN" sz="1600">
                          <a:solidFill>
                            <a:srgbClr val="000000"/>
                          </a:solidFill>
                          <a:latin typeface="Times New Roman" panose="02020603050405020304" pitchFamily="18" charset="0"/>
                          <a:cs typeface="Times New Roman" panose="02020603050405020304" pitchFamily="18" charset="0"/>
                        </a:rPr>
                        <a:t>交易所会员</a:t>
                      </a:r>
                      <a:endParaRPr lang="zh-CN" altLang="zh-CN" sz="1600">
                        <a:latin typeface="Times New Roman" panose="02020603050405020304" pitchFamily="18" charset="0"/>
                        <a:ea typeface="Times New Roman" panose="02020603050405020304" pitchFamily="18" charset="0"/>
                      </a:endParaRPr>
                    </a:p>
                  </a:txBody>
                  <a:tcPr marL="68581" marR="68581"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730250">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defTabSz="0" eaLnBrk="1" hangingPunct="1">
                        <a:buNone/>
                        <a:tabLst>
                          <a:tab pos="342900" algn="l"/>
                        </a:tabLst>
                      </a:pPr>
                      <a:r>
                        <a:rPr lang="zh-CN" altLang="zh-CN" sz="1600">
                          <a:solidFill>
                            <a:srgbClr val="000000"/>
                          </a:solidFill>
                          <a:latin typeface="Times New Roman" panose="02020603050405020304" pitchFamily="18" charset="0"/>
                          <a:cs typeface="Times New Roman" panose="02020603050405020304" pitchFamily="18" charset="0"/>
                        </a:rPr>
                        <a:t>权力和义务</a:t>
                      </a:r>
                      <a:endParaRPr lang="zh-CN" altLang="zh-CN" sz="1600">
                        <a:latin typeface="Times New Roman" panose="02020603050405020304" pitchFamily="18" charset="0"/>
                        <a:ea typeface="Times New Roman" panose="02020603050405020304" pitchFamily="18" charset="0"/>
                      </a:endParaRPr>
                    </a:p>
                  </a:txBody>
                  <a:tcPr marL="68581" marR="68581"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defTabSz="0" eaLnBrk="1" hangingPunct="1">
                        <a:buNone/>
                        <a:tabLst>
                          <a:tab pos="342900" algn="l"/>
                        </a:tabLst>
                      </a:pPr>
                      <a:r>
                        <a:rPr lang="zh-CN" altLang="zh-CN" sz="1600">
                          <a:solidFill>
                            <a:srgbClr val="000000"/>
                          </a:solidFill>
                          <a:latin typeface="Times New Roman" panose="02020603050405020304" pitchFamily="18" charset="0"/>
                          <a:cs typeface="Times New Roman" panose="02020603050405020304" pitchFamily="18" charset="0"/>
                        </a:rPr>
                        <a:t>对违约买卖造成的损失有赔偿义务，同时也有权向其他违规者请求赔偿</a:t>
                      </a:r>
                      <a:endParaRPr lang="zh-CN" altLang="zh-CN" sz="1600">
                        <a:latin typeface="Times New Roman" panose="02020603050405020304" pitchFamily="18" charset="0"/>
                        <a:ea typeface="Times New Roman" panose="02020603050405020304" pitchFamily="18" charset="0"/>
                      </a:endParaRPr>
                    </a:p>
                  </a:txBody>
                  <a:tcPr marL="68581" marR="68581"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defTabSz="0" eaLnBrk="1" hangingPunct="1">
                        <a:buNone/>
                        <a:tabLst>
                          <a:tab pos="342900" algn="l"/>
                        </a:tabLst>
                      </a:pPr>
                      <a:r>
                        <a:rPr lang="zh-CN" altLang="zh-CN" sz="1600">
                          <a:solidFill>
                            <a:srgbClr val="000000"/>
                          </a:solidFill>
                          <a:latin typeface="Times New Roman" panose="02020603050405020304" pitchFamily="18" charset="0"/>
                          <a:cs typeface="Times New Roman" panose="02020603050405020304" pitchFamily="18" charset="0"/>
                        </a:rPr>
                        <a:t>一切交易由买卖双方自己负责，交易所不负责任</a:t>
                      </a:r>
                      <a:endParaRPr lang="zh-CN" altLang="zh-CN" sz="1600">
                        <a:latin typeface="Times New Roman" panose="02020603050405020304" pitchFamily="18" charset="0"/>
                        <a:ea typeface="Times New Roman" panose="02020603050405020304" pitchFamily="18" charset="0"/>
                      </a:endParaRPr>
                    </a:p>
                  </a:txBody>
                  <a:tcPr marL="68581" marR="68581"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488950">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defTabSz="0" eaLnBrk="1" hangingPunct="1">
                        <a:buNone/>
                        <a:tabLst>
                          <a:tab pos="342900" algn="l"/>
                        </a:tabLst>
                      </a:pPr>
                      <a:r>
                        <a:rPr lang="zh-CN" altLang="zh-CN" sz="1600">
                          <a:solidFill>
                            <a:srgbClr val="000000"/>
                          </a:solidFill>
                          <a:latin typeface="Times New Roman" panose="02020603050405020304" pitchFamily="18" charset="0"/>
                          <a:cs typeface="Times New Roman" panose="02020603050405020304" pitchFamily="18" charset="0"/>
                        </a:rPr>
                        <a:t>保证金</a:t>
                      </a:r>
                      <a:endParaRPr lang="zh-CN" altLang="zh-CN" sz="1600">
                        <a:latin typeface="Times New Roman" panose="02020603050405020304" pitchFamily="18" charset="0"/>
                        <a:ea typeface="Times New Roman" panose="02020603050405020304" pitchFamily="18" charset="0"/>
                      </a:endParaRPr>
                    </a:p>
                  </a:txBody>
                  <a:tcPr marL="68581" marR="68581"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defTabSz="0" eaLnBrk="1" hangingPunct="1">
                        <a:buNone/>
                        <a:tabLst>
                          <a:tab pos="342900" algn="l"/>
                        </a:tabLst>
                      </a:pPr>
                      <a:r>
                        <a:rPr lang="zh-CN" altLang="zh-CN" sz="1600">
                          <a:solidFill>
                            <a:srgbClr val="000000"/>
                          </a:solidFill>
                          <a:latin typeface="Times New Roman" panose="02020603050405020304" pitchFamily="18" charset="0"/>
                          <a:cs typeface="Times New Roman" panose="02020603050405020304" pitchFamily="18" charset="0"/>
                        </a:rPr>
                        <a:t>一般需交存营业保证金或建立赔偿基金</a:t>
                      </a:r>
                      <a:endParaRPr lang="zh-CN" altLang="zh-CN" sz="1600">
                        <a:latin typeface="Times New Roman" panose="02020603050405020304" pitchFamily="18" charset="0"/>
                        <a:ea typeface="Times New Roman" panose="02020603050405020304" pitchFamily="18" charset="0"/>
                      </a:endParaRPr>
                    </a:p>
                  </a:txBody>
                  <a:tcPr marL="68581" marR="68581"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defTabSz="0" eaLnBrk="1" hangingPunct="1">
                        <a:buNone/>
                        <a:tabLst>
                          <a:tab pos="342900" algn="l"/>
                        </a:tabLst>
                      </a:pPr>
                      <a:r>
                        <a:rPr lang="zh-CN" altLang="zh-CN" sz="1600">
                          <a:solidFill>
                            <a:srgbClr val="000000"/>
                          </a:solidFill>
                          <a:latin typeface="Times New Roman" panose="02020603050405020304" pitchFamily="18" charset="0"/>
                          <a:cs typeface="Times New Roman" panose="02020603050405020304" pitchFamily="18" charset="0"/>
                        </a:rPr>
                        <a:t>无需交保证金</a:t>
                      </a:r>
                      <a:endParaRPr lang="zh-CN" altLang="zh-CN" sz="1600">
                        <a:latin typeface="Times New Roman" panose="02020603050405020304" pitchFamily="18" charset="0"/>
                        <a:ea typeface="Times New Roman" panose="02020603050405020304" pitchFamily="18" charset="0"/>
                      </a:endParaRPr>
                    </a:p>
                  </a:txBody>
                  <a:tcPr marL="68581" marR="68581" marT="0" marB="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bl>
          </a:graphicData>
        </a:graphic>
      </p:graphicFrame>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3665" name="Rectangle 2"/>
          <p:cNvSpPr/>
          <p:nvPr>
            <p:ph type="title"/>
          </p:nvPr>
        </p:nvSpPr>
        <p:spPr/>
        <p:txBody>
          <a:bodyPr vert="horz" wrap="square" lIns="91440" tIns="45720" rIns="91440" bIns="45720" anchor="b"/>
          <a:p>
            <a:r>
              <a:rPr lang="zh-CN" altLang="zh-CN"/>
              <a:t>三、证券登记结算公司</a:t>
            </a:r>
            <a:endParaRPr lang="zh-CN" altLang="zh-CN"/>
          </a:p>
        </p:txBody>
      </p:sp>
      <p:sp>
        <p:nvSpPr>
          <p:cNvPr id="113666" name="Rectangle 3"/>
          <p:cNvSpPr/>
          <p:nvPr>
            <p:ph idx="1"/>
          </p:nvPr>
        </p:nvSpPr>
        <p:spPr/>
        <p:txBody>
          <a:bodyPr vert="horz" wrap="square" lIns="91440" tIns="45720" rIns="91440" bIns="45720" anchor="t"/>
          <a:p>
            <a:r>
              <a:rPr lang="zh-CN" altLang="zh-CN"/>
              <a:t>（一）证券登记结算公司的组织机构</a:t>
            </a:r>
            <a:endParaRPr lang="en-US" altLang="zh-CN"/>
          </a:p>
          <a:p>
            <a:pPr lvl="1"/>
            <a:r>
              <a:rPr lang="en-US" altLang="zh-CN" sz="1400"/>
              <a:t> </a:t>
            </a:r>
            <a:r>
              <a:rPr lang="zh-CN" altLang="zh-CN" sz="1800"/>
              <a:t>我国的证券结算公司由上海、深圳交易所于</a:t>
            </a:r>
            <a:r>
              <a:rPr lang="en-US" altLang="zh-CN" sz="1800"/>
              <a:t>2001</a:t>
            </a:r>
            <a:r>
              <a:rPr lang="zh-CN" altLang="zh-CN" sz="1800"/>
              <a:t>年共同出资组建，注册资金本</a:t>
            </a:r>
            <a:r>
              <a:rPr lang="en-US" altLang="zh-CN" sz="1800"/>
              <a:t>6</a:t>
            </a:r>
            <a:r>
              <a:rPr lang="zh-CN" altLang="zh-CN" sz="1800"/>
              <a:t>亿元人民币，公司内设综合管理部、登记托管部、结算部、业务发展部、技术部以及财务部六个职能部门，沪深交易所下属的两个登记结算公司改组为该公司下属的两个分公司。</a:t>
            </a:r>
            <a:endParaRPr lang="zh-CN" altLang="zh-CN" sz="1800"/>
          </a:p>
          <a:p>
            <a:r>
              <a:rPr lang="zh-CN" altLang="zh-CN"/>
              <a:t>（二）证券登记结算公司的业务范围</a:t>
            </a:r>
            <a:endParaRPr lang="zh-CN" altLang="zh-CN"/>
          </a:p>
          <a:p>
            <a:r>
              <a:rPr lang="zh-CN" altLang="zh-CN"/>
              <a:t>（三）登记结算统计</a:t>
            </a:r>
            <a:endParaRPr lang="zh-CN" altLang="zh-CN"/>
          </a:p>
        </p:txBody>
      </p:sp>
      <p:sp>
        <p:nvSpPr>
          <p:cNvPr id="113667"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4689" name="Rectangle 2"/>
          <p:cNvSpPr/>
          <p:nvPr>
            <p:ph type="title"/>
          </p:nvPr>
        </p:nvSpPr>
        <p:spPr/>
        <p:txBody>
          <a:bodyPr vert="horz" wrap="square" lIns="91440" tIns="45720" rIns="91440" bIns="45720" anchor="b"/>
          <a:p>
            <a:endParaRPr lang="zh-CN" altLang="zh-CN" sz="2900"/>
          </a:p>
        </p:txBody>
      </p:sp>
      <p:sp>
        <p:nvSpPr>
          <p:cNvPr id="114690" name="Rectangle 3"/>
          <p:cNvSpPr/>
          <p:nvPr>
            <p:ph idx="1"/>
          </p:nvPr>
        </p:nvSpPr>
        <p:spPr/>
        <p:txBody>
          <a:bodyPr vert="horz" wrap="square" lIns="91440" tIns="45720" rIns="91440" bIns="45720" anchor="t"/>
          <a:p>
            <a:r>
              <a:rPr lang="zh-CN" altLang="zh-CN" sz="2400"/>
              <a:t>（二）证券登记结算公司的业务范围</a:t>
            </a:r>
            <a:endParaRPr lang="en-US" altLang="zh-CN" sz="2400"/>
          </a:p>
          <a:p>
            <a:pPr lvl="1"/>
            <a:r>
              <a:rPr lang="en-US" altLang="zh-CN" sz="2000"/>
              <a:t>1</a:t>
            </a:r>
            <a:r>
              <a:rPr lang="zh-CN" altLang="zh-CN" sz="2000"/>
              <a:t>．证券帐户、结算帐户的设立；</a:t>
            </a:r>
            <a:endParaRPr lang="zh-CN" altLang="zh-CN" sz="2000"/>
          </a:p>
          <a:p>
            <a:pPr lvl="1"/>
            <a:r>
              <a:rPr lang="en-US" altLang="zh-CN" sz="2000"/>
              <a:t>2</a:t>
            </a:r>
            <a:r>
              <a:rPr lang="zh-CN" altLang="zh-CN" sz="2000"/>
              <a:t>．证券的托管和过户；</a:t>
            </a:r>
            <a:endParaRPr lang="zh-CN" altLang="zh-CN" sz="2000"/>
          </a:p>
          <a:p>
            <a:pPr lvl="1"/>
            <a:r>
              <a:rPr lang="en-US" altLang="zh-CN" sz="2000"/>
              <a:t>3</a:t>
            </a:r>
            <a:r>
              <a:rPr lang="zh-CN" altLang="zh-CN" sz="2000"/>
              <a:t>．证券持有人名册登记；</a:t>
            </a:r>
            <a:endParaRPr lang="zh-CN" altLang="zh-CN" sz="2000"/>
          </a:p>
          <a:p>
            <a:pPr lvl="1"/>
            <a:r>
              <a:rPr lang="en-US" altLang="zh-CN" sz="2000"/>
              <a:t>4</a:t>
            </a:r>
            <a:r>
              <a:rPr lang="zh-CN" altLang="zh-CN" sz="2000"/>
              <a:t>．证券交易所上市证券交易的清算和交收；</a:t>
            </a:r>
            <a:endParaRPr lang="zh-CN" altLang="zh-CN" sz="2000"/>
          </a:p>
          <a:p>
            <a:pPr lvl="1"/>
            <a:r>
              <a:rPr lang="en-US" altLang="zh-CN" sz="2000"/>
              <a:t>5</a:t>
            </a:r>
            <a:r>
              <a:rPr lang="zh-CN" altLang="zh-CN" sz="2000"/>
              <a:t>．受发行人委托派发证券权益；</a:t>
            </a:r>
            <a:endParaRPr lang="zh-CN" altLang="zh-CN" sz="2000"/>
          </a:p>
          <a:p>
            <a:pPr lvl="1"/>
            <a:r>
              <a:rPr lang="en-US" altLang="zh-CN" sz="2000"/>
              <a:t>6</a:t>
            </a:r>
            <a:r>
              <a:rPr lang="zh-CN" altLang="zh-CN" sz="2000"/>
              <a:t>．办理与上述业务有关的查询；</a:t>
            </a:r>
            <a:endParaRPr lang="zh-CN" altLang="zh-CN" sz="2000"/>
          </a:p>
          <a:p>
            <a:pPr lvl="1"/>
            <a:r>
              <a:rPr lang="en-US" altLang="zh-CN" sz="2000"/>
              <a:t>7</a:t>
            </a:r>
            <a:r>
              <a:rPr lang="zh-CN" altLang="zh-CN" sz="2000"/>
              <a:t>．国务院证券监督管理机构批准的其它业务。</a:t>
            </a:r>
            <a:endParaRPr lang="zh-CN" altLang="zh-CN" sz="2000"/>
          </a:p>
          <a:p>
            <a:r>
              <a:rPr lang="zh-CN" altLang="zh-CN" sz="2400"/>
              <a:t>（三）登记结算统计</a:t>
            </a:r>
            <a:endParaRPr lang="en-US" altLang="zh-CN" sz="2400"/>
          </a:p>
          <a:p>
            <a:pPr lvl="1"/>
            <a:r>
              <a:rPr lang="zh-CN" altLang="zh-CN" sz="2000"/>
              <a:t>表</a:t>
            </a:r>
            <a:r>
              <a:rPr lang="en-US" altLang="zh-CN" sz="2000"/>
              <a:t>7-30</a:t>
            </a:r>
            <a:r>
              <a:rPr lang="zh-CN" altLang="zh-CN" sz="2000"/>
              <a:t>列示了登记结算的统计指标及其定义。</a:t>
            </a:r>
            <a:endParaRPr lang="zh-CN" altLang="zh-CN" sz="2000"/>
          </a:p>
        </p:txBody>
      </p:sp>
      <p:sp>
        <p:nvSpPr>
          <p:cNvPr id="114691"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Tree>
  </p:cSld>
  <p:clrMapOvr>
    <a:masterClrMapping/>
  </p:clrMapOvr>
</p:sld>
</file>

<file path=ppt/tags/tag1.xml><?xml version="1.0" encoding="utf-8"?>
<p:tagLst xmlns:p="http://schemas.openxmlformats.org/presentationml/2006/main">
  <p:tag name="KSO_WM_UNIT_TABLE_BEAUTIFY" val="{7195df0e-5c9e-43da-aeea-2cb420edc72e}"/>
</p:tagLst>
</file>

<file path=ppt/tags/tag10.xml><?xml version="1.0" encoding="utf-8"?>
<p:tagLst xmlns:p="http://schemas.openxmlformats.org/presentationml/2006/main">
  <p:tag name="KSO_WM_UNIT_TABLE_BEAUTIFY" val="{507d5157-68e1-4597-a6e5-bbfd0367f3cc}"/>
</p:tagLst>
</file>

<file path=ppt/tags/tag11.xml><?xml version="1.0" encoding="utf-8"?>
<p:tagLst xmlns:p="http://schemas.openxmlformats.org/presentationml/2006/main">
  <p:tag name="KSO_WM_UNIT_TABLE_BEAUTIFY" val="{9475608e-b25a-4785-978b-b7a1b9132eac}"/>
</p:tagLst>
</file>

<file path=ppt/tags/tag12.xml><?xml version="1.0" encoding="utf-8"?>
<p:tagLst xmlns:p="http://schemas.openxmlformats.org/presentationml/2006/main">
  <p:tag name="KSO_WM_UNIT_TABLE_BEAUTIFY" val="{6bae51ab-a24b-40d4-b68c-e1d01f66c503}"/>
</p:tagLst>
</file>

<file path=ppt/tags/tag13.xml><?xml version="1.0" encoding="utf-8"?>
<p:tagLst xmlns:p="http://schemas.openxmlformats.org/presentationml/2006/main">
  <p:tag name="KSO_WM_UNIT_TABLE_BEAUTIFY" val="{0208b0b3-1fb3-4f9f-a2a5-fac573a5040a}"/>
</p:tagLst>
</file>

<file path=ppt/tags/tag14.xml><?xml version="1.0" encoding="utf-8"?>
<p:tagLst xmlns:p="http://schemas.openxmlformats.org/presentationml/2006/main">
  <p:tag name="KSO_WM_UNIT_TABLE_BEAUTIFY" val="{9c81acd9-aed0-45cd-8d42-7ed8c70580ef}"/>
</p:tagLst>
</file>

<file path=ppt/tags/tag2.xml><?xml version="1.0" encoding="utf-8"?>
<p:tagLst xmlns:p="http://schemas.openxmlformats.org/presentationml/2006/main">
  <p:tag name="KSO_WM_UNIT_TABLE_BEAUTIFY" val="smartTable{11f42906-9646-4bc7-8fff-06d51b0c9b7a}"/>
</p:tagLst>
</file>

<file path=ppt/tags/tag3.xml><?xml version="1.0" encoding="utf-8"?>
<p:tagLst xmlns:p="http://schemas.openxmlformats.org/presentationml/2006/main">
  <p:tag name="KSO_WM_UNIT_TABLE_BEAUTIFY" val="smartTable{c05c3001-4df9-436c-9d7b-18ddf5d9ef25}"/>
</p:tagLst>
</file>

<file path=ppt/tags/tag4.xml><?xml version="1.0" encoding="utf-8"?>
<p:tagLst xmlns:p="http://schemas.openxmlformats.org/presentationml/2006/main">
  <p:tag name="KSO_WM_UNIT_TABLE_BEAUTIFY" val="smartTable{12d20ea9-d905-4e49-b829-f158341bcde3}"/>
</p:tagLst>
</file>

<file path=ppt/tags/tag5.xml><?xml version="1.0" encoding="utf-8"?>
<p:tagLst xmlns:p="http://schemas.openxmlformats.org/presentationml/2006/main">
  <p:tag name="KSO_WM_UNIT_TABLE_BEAUTIFY" val="smartTable{7c592dd2-3345-40ab-866d-7011c05a67e7}"/>
</p:tagLst>
</file>

<file path=ppt/tags/tag6.xml><?xml version="1.0" encoding="utf-8"?>
<p:tagLst xmlns:p="http://schemas.openxmlformats.org/presentationml/2006/main">
  <p:tag name="KSO_WM_UNIT_TABLE_BEAUTIFY" val="smartTable{af55cd02-161c-4f2e-9173-c544430f5601}"/>
</p:tagLst>
</file>

<file path=ppt/tags/tag7.xml><?xml version="1.0" encoding="utf-8"?>
<p:tagLst xmlns:p="http://schemas.openxmlformats.org/presentationml/2006/main">
  <p:tag name="KSO_WM_UNIT_TABLE_BEAUTIFY" val="smartTable{2c25821f-dcda-4503-9fde-4f3dd4c0ccf5}"/>
</p:tagLst>
</file>

<file path=ppt/tags/tag8.xml><?xml version="1.0" encoding="utf-8"?>
<p:tagLst xmlns:p="http://schemas.openxmlformats.org/presentationml/2006/main">
  <p:tag name="KSO_WM_UNIT_TABLE_BEAUTIFY" val="{af46263f-9967-4e37-9a08-408da95c47d5}"/>
</p:tagLst>
</file>

<file path=ppt/tags/tag9.xml><?xml version="1.0" encoding="utf-8"?>
<p:tagLst xmlns:p="http://schemas.openxmlformats.org/presentationml/2006/main">
  <p:tag name="KSO_WM_UNIT_TABLE_BEAUTIFY" val="{6ab52fed-b1e5-4bc7-af06-2b8243e46e32}"/>
</p:tagLst>
</file>

<file path=ppt/theme/theme1.xml><?xml version="1.0" encoding="utf-8"?>
<a:theme xmlns:a="http://schemas.openxmlformats.org/drawingml/2006/main" name="Eclipse">
  <a:themeElements>
    <a:clrScheme name="Eclipse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fontScheme name="Eclipse">
      <a:majorFont>
        <a:latin typeface="Arial"/>
        <a:ea typeface="宋体"/>
        <a:cs typeface=""/>
      </a:majorFont>
      <a:minorFont>
        <a:latin typeface="Verdan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raClrSchemeLst>
    <a:extraClrScheme>
      <a:clrScheme name="Eclipse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Eclipse 2">
        <a:dk1>
          <a:srgbClr val="000000"/>
        </a:dk1>
        <a:lt1>
          <a:srgbClr val="FFFFFF"/>
        </a:lt1>
        <a:dk2>
          <a:srgbClr val="333366"/>
        </a:dk2>
        <a:lt2>
          <a:srgbClr val="5F5F5F"/>
        </a:lt2>
        <a:accent1>
          <a:srgbClr val="CC99FF"/>
        </a:accent1>
        <a:accent2>
          <a:srgbClr val="99CCCC"/>
        </a:accent2>
        <a:accent3>
          <a:srgbClr val="FFFFFF"/>
        </a:accent3>
        <a:accent4>
          <a:srgbClr val="000000"/>
        </a:accent4>
        <a:accent5>
          <a:srgbClr val="E2CAFF"/>
        </a:accent5>
        <a:accent6>
          <a:srgbClr val="8AB9B9"/>
        </a:accent6>
        <a:hlink>
          <a:srgbClr val="666699"/>
        </a:hlink>
        <a:folHlink>
          <a:srgbClr val="660066"/>
        </a:folHlink>
      </a:clrScheme>
      <a:clrMap bg1="lt1" tx1="dk1" bg2="lt2" tx2="dk2" accent1="accent1" accent2="accent2" accent3="accent3" accent4="accent4" accent5="accent5" accent6="accent6" hlink="hlink" folHlink="folHlink"/>
    </a:extraClrScheme>
    <a:extraClrScheme>
      <a:clrScheme name="Eclipse 3">
        <a:dk1>
          <a:srgbClr val="000000"/>
        </a:dk1>
        <a:lt1>
          <a:srgbClr val="FFFFFF"/>
        </a:lt1>
        <a:dk2>
          <a:srgbClr val="0000CC"/>
        </a:dk2>
        <a:lt2>
          <a:srgbClr val="434343"/>
        </a:lt2>
        <a:accent1>
          <a:srgbClr val="99CC00"/>
        </a:accent1>
        <a:accent2>
          <a:srgbClr val="FFCC00"/>
        </a:accent2>
        <a:accent3>
          <a:srgbClr val="FFFFFF"/>
        </a:accent3>
        <a:accent4>
          <a:srgbClr val="000000"/>
        </a:accent4>
        <a:accent5>
          <a:srgbClr val="CAE2AA"/>
        </a:accent5>
        <a:accent6>
          <a:srgbClr val="E7B900"/>
        </a:accent6>
        <a:hlink>
          <a:srgbClr val="FF0000"/>
        </a:hlink>
        <a:folHlink>
          <a:srgbClr val="808080"/>
        </a:folHlink>
      </a:clrScheme>
      <a:clrMap bg1="lt1" tx1="dk1" bg2="lt2" tx2="dk2" accent1="accent1" accent2="accent2" accent3="accent3" accent4="accent4" accent5="accent5" accent6="accent6" hlink="hlink" folHlink="folHlink"/>
    </a:extraClrScheme>
    <a:extraClrScheme>
      <a:clrScheme name="Eclipse 4">
        <a:dk1>
          <a:srgbClr val="000000"/>
        </a:dk1>
        <a:lt1>
          <a:srgbClr val="64AAAE"/>
        </a:lt1>
        <a:dk2>
          <a:srgbClr val="FFFFCC"/>
        </a:dk2>
        <a:lt2>
          <a:srgbClr val="5F5F5F"/>
        </a:lt2>
        <a:accent1>
          <a:srgbClr val="B4B1DB"/>
        </a:accent1>
        <a:accent2>
          <a:srgbClr val="61C1D7"/>
        </a:accent2>
        <a:accent3>
          <a:srgbClr val="B8D2D3"/>
        </a:accent3>
        <a:accent4>
          <a:srgbClr val="000000"/>
        </a:accent4>
        <a:accent5>
          <a:srgbClr val="D6D5EA"/>
        </a:accent5>
        <a:accent6>
          <a:srgbClr val="57AFC3"/>
        </a:accent6>
        <a:hlink>
          <a:srgbClr val="257177"/>
        </a:hlink>
        <a:folHlink>
          <a:srgbClr val="CCCCCC"/>
        </a:folHlink>
      </a:clrScheme>
      <a:clrMap bg1="lt1" tx1="dk1" bg2="lt2" tx2="dk2" accent1="accent1" accent2="accent2" accent3="accent3" accent4="accent4" accent5="accent5" accent6="accent6" hlink="hlink" folHlink="folHlink"/>
    </a:extraClrScheme>
    <a:extraClrScheme>
      <a:clrScheme name="Eclipse 5">
        <a:dk1>
          <a:srgbClr val="5F5F5F"/>
        </a:dk1>
        <a:lt1>
          <a:srgbClr val="F8F8F8"/>
        </a:lt1>
        <a:dk2>
          <a:srgbClr val="2A285A"/>
        </a:dk2>
        <a:lt2>
          <a:srgbClr val="FFFFFF"/>
        </a:lt2>
        <a:accent1>
          <a:srgbClr val="999966"/>
        </a:accent1>
        <a:accent2>
          <a:srgbClr val="8C8B9D"/>
        </a:accent2>
        <a:accent3>
          <a:srgbClr val="ACACB5"/>
        </a:accent3>
        <a:accent4>
          <a:srgbClr val="D4D4D4"/>
        </a:accent4>
        <a:accent5>
          <a:srgbClr val="CACAB8"/>
        </a:accent5>
        <a:accent6>
          <a:srgbClr val="7E7D8E"/>
        </a:accent6>
        <a:hlink>
          <a:srgbClr val="465174"/>
        </a:hlink>
        <a:folHlink>
          <a:srgbClr val="C0C0C0"/>
        </a:folHlink>
      </a:clrScheme>
      <a:clrMap bg1="dk2" tx1="lt1" bg2="dk1" tx2="lt2" accent1="accent1" accent2="accent2" accent3="accent3" accent4="accent4" accent5="accent5" accent6="accent6" hlink="hlink" folHlink="folHlink"/>
    </a:extraClrScheme>
    <a:extraClrScheme>
      <a:clrScheme name="Eclipse 6">
        <a:dk1>
          <a:srgbClr val="434343"/>
        </a:dk1>
        <a:lt1>
          <a:srgbClr val="FFFFFF"/>
        </a:lt1>
        <a:dk2>
          <a:srgbClr val="360404"/>
        </a:dk2>
        <a:lt2>
          <a:srgbClr val="FFFFFF"/>
        </a:lt2>
        <a:accent1>
          <a:srgbClr val="669900"/>
        </a:accent1>
        <a:accent2>
          <a:srgbClr val="CC6600"/>
        </a:accent2>
        <a:accent3>
          <a:srgbClr val="AEAAAA"/>
        </a:accent3>
        <a:accent4>
          <a:srgbClr val="DADADA"/>
        </a:accent4>
        <a:accent5>
          <a:srgbClr val="B8CAAA"/>
        </a:accent5>
        <a:accent6>
          <a:srgbClr val="B95C00"/>
        </a:accent6>
        <a:hlink>
          <a:srgbClr val="CC3300"/>
        </a:hlink>
        <a:folHlink>
          <a:srgbClr val="808080"/>
        </a:folHlink>
      </a:clrScheme>
      <a:clrMap bg1="dk2" tx1="lt1" bg2="dk1" tx2="lt2" accent1="accent1" accent2="accent2" accent3="accent3" accent4="accent4" accent5="accent5" accent6="accent6" hlink="hlink" folHlink="folHlink"/>
    </a:extraClrScheme>
    <a:extraClrScheme>
      <a:clrScheme name="Eclipse 7">
        <a:dk1>
          <a:srgbClr val="434343"/>
        </a:dk1>
        <a:lt1>
          <a:srgbClr val="FFFFFF"/>
        </a:lt1>
        <a:dk2>
          <a:srgbClr val="000000"/>
        </a:dk2>
        <a:lt2>
          <a:srgbClr val="8285FE"/>
        </a:lt2>
        <a:accent1>
          <a:srgbClr val="669900"/>
        </a:accent1>
        <a:accent2>
          <a:srgbClr val="9900FF"/>
        </a:accent2>
        <a:accent3>
          <a:srgbClr val="AAAAAA"/>
        </a:accent3>
        <a:accent4>
          <a:srgbClr val="DADADA"/>
        </a:accent4>
        <a:accent5>
          <a:srgbClr val="B8CAAA"/>
        </a:accent5>
        <a:accent6>
          <a:srgbClr val="8A00E7"/>
        </a:accent6>
        <a:hlink>
          <a:srgbClr val="6600CC"/>
        </a:hlink>
        <a:folHlink>
          <a:srgbClr val="808080"/>
        </a:folHlink>
      </a:clrScheme>
      <a:clrMap bg1="dk2" tx1="lt1" bg2="dk1" tx2="lt2" accent1="accent1" accent2="accent2" accent3="accent3" accent4="accent4" accent5="accent5" accent6="accent6" hlink="hlink" folHlink="folHlink"/>
    </a:extraClrScheme>
    <a:extraClrScheme>
      <a:clrScheme name="Eclipse 8">
        <a:dk1>
          <a:srgbClr val="434343"/>
        </a:dk1>
        <a:lt1>
          <a:srgbClr val="FFFFFF"/>
        </a:lt1>
        <a:dk2>
          <a:srgbClr val="000000"/>
        </a:dk2>
        <a:lt2>
          <a:srgbClr val="0066FF"/>
        </a:lt2>
        <a:accent1>
          <a:srgbClr val="339966"/>
        </a:accent1>
        <a:accent2>
          <a:srgbClr val="FFCC00"/>
        </a:accent2>
        <a:accent3>
          <a:srgbClr val="AAAAAA"/>
        </a:accent3>
        <a:accent4>
          <a:srgbClr val="DADADA"/>
        </a:accent4>
        <a:accent5>
          <a:srgbClr val="ADCAB8"/>
        </a:accent5>
        <a:accent6>
          <a:srgbClr val="E7B900"/>
        </a:accent6>
        <a:hlink>
          <a:srgbClr val="CC0000"/>
        </a:hlink>
        <a:folHlink>
          <a:srgbClr val="808080"/>
        </a:folHlink>
      </a:clrScheme>
      <a:clrMap bg1="dk2" tx1="lt1" bg2="dk1" tx2="lt2" accent1="accent1" accent2="accent2" accent3="accent3" accent4="accent4" accent5="accent5" accent6="accent6" hlink="hlink" folHlink="folHlink"/>
    </a:extraClrScheme>
    <a:extraClrScheme>
      <a:clrScheme name="Eclipse 9">
        <a:dk1>
          <a:srgbClr val="333300"/>
        </a:dk1>
        <a:lt1>
          <a:srgbClr val="FFFFFF"/>
        </a:lt1>
        <a:dk2>
          <a:srgbClr val="669900"/>
        </a:dk2>
        <a:lt2>
          <a:srgbClr val="FFFFCC"/>
        </a:lt2>
        <a:accent1>
          <a:srgbClr val="CCCC00"/>
        </a:accent1>
        <a:accent2>
          <a:srgbClr val="99CC00"/>
        </a:accent2>
        <a:accent3>
          <a:srgbClr val="B8CAAA"/>
        </a:accent3>
        <a:accent4>
          <a:srgbClr val="DADADA"/>
        </a:accent4>
        <a:accent5>
          <a:srgbClr val="E2E2AA"/>
        </a:accent5>
        <a:accent6>
          <a:srgbClr val="8AB900"/>
        </a:accent6>
        <a:hlink>
          <a:srgbClr val="336600"/>
        </a:hlink>
        <a:folHlink>
          <a:srgbClr val="FFFF66"/>
        </a:folHlink>
      </a:clrScheme>
      <a:clrMap bg1="dk2" tx1="lt1" bg2="dk1" tx2="lt2" accent1="accent1" accent2="accent2" accent3="accent3" accent4="accent4" accent5="accent5" accent6="accent6" hlink="hlink" folHlink="folHlink"/>
    </a:extraClrScheme>
    <a:extraClrScheme>
      <a:clrScheme name="Eclipse 10">
        <a:dk1>
          <a:srgbClr val="333333"/>
        </a:dk1>
        <a:lt1>
          <a:srgbClr val="FFFFCC"/>
        </a:lt1>
        <a:dk2>
          <a:srgbClr val="660000"/>
        </a:dk2>
        <a:lt2>
          <a:srgbClr val="CCCCCC"/>
        </a:lt2>
        <a:accent1>
          <a:srgbClr val="FF6600"/>
        </a:accent1>
        <a:accent2>
          <a:srgbClr val="CC3300"/>
        </a:accent2>
        <a:accent3>
          <a:srgbClr val="B8AAAA"/>
        </a:accent3>
        <a:accent4>
          <a:srgbClr val="DADAAE"/>
        </a:accent4>
        <a:accent5>
          <a:srgbClr val="FFB8AA"/>
        </a:accent5>
        <a:accent6>
          <a:srgbClr val="B92D00"/>
        </a:accent6>
        <a:hlink>
          <a:srgbClr val="990000"/>
        </a:hlink>
        <a:folHlink>
          <a:srgbClr val="CC990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Level</Template>
  <TotalTime>0</TotalTime>
  <Words>27962</Words>
  <Application>WPS 演示</Application>
  <PresentationFormat>全屏显示(4:3)</PresentationFormat>
  <Paragraphs>3256</Paragraphs>
  <Slides>115</Slides>
  <Notes>0</Notes>
  <HiddenSlides>0</HiddenSlides>
  <MMClips>0</MMClips>
  <ScaleCrop>false</ScaleCrop>
  <HeadingPairs>
    <vt:vector size="8" baseType="variant">
      <vt:variant>
        <vt:lpstr>已用的字体</vt:lpstr>
      </vt:variant>
      <vt:variant>
        <vt:i4>12</vt:i4>
      </vt:variant>
      <vt:variant>
        <vt:lpstr>主题</vt:lpstr>
      </vt:variant>
      <vt:variant>
        <vt:i4>1</vt:i4>
      </vt:variant>
      <vt:variant>
        <vt:lpstr>嵌入 OLE 服务器</vt:lpstr>
      </vt:variant>
      <vt:variant>
        <vt:i4>7</vt:i4>
      </vt:variant>
      <vt:variant>
        <vt:lpstr>幻灯片标题</vt:lpstr>
      </vt:variant>
      <vt:variant>
        <vt:i4>115</vt:i4>
      </vt:variant>
    </vt:vector>
  </HeadingPairs>
  <TitlesOfParts>
    <vt:vector size="135" baseType="lpstr">
      <vt:lpstr>Arial</vt:lpstr>
      <vt:lpstr>宋体</vt:lpstr>
      <vt:lpstr>Wingdings</vt:lpstr>
      <vt:lpstr>Verdana</vt:lpstr>
      <vt:lpstr>微软雅黑</vt:lpstr>
      <vt:lpstr>Arial Unicode MS</vt:lpstr>
      <vt:lpstr>Calibri</vt:lpstr>
      <vt:lpstr>Times New Roman</vt:lpstr>
      <vt:lpstr>NEU-BZ</vt:lpstr>
      <vt:lpstr>AMGDT</vt:lpstr>
      <vt:lpstr>方正书宋_GBK</vt:lpstr>
      <vt:lpstr>NEU-BZ-S92</vt:lpstr>
      <vt:lpstr>Eclipse</vt:lpstr>
      <vt:lpstr>Equation.DSMT4</vt:lpstr>
      <vt:lpstr>Equation.DSMT4</vt:lpstr>
      <vt:lpstr>Equation.DSMT4</vt:lpstr>
      <vt:lpstr>Equation.DSMT4</vt:lpstr>
      <vt:lpstr>Equation.DSMT4</vt:lpstr>
      <vt:lpstr>Equation.DSMT4</vt:lpstr>
      <vt:lpstr>Equation.DSMT4</vt:lpstr>
      <vt:lpstr>第七章  证券期货市场统计</vt:lpstr>
      <vt:lpstr>目   录</vt:lpstr>
      <vt:lpstr>           本章学习目标</vt:lpstr>
      <vt:lpstr>第一节  证券与证券市场</vt:lpstr>
      <vt:lpstr>一、证券定义</vt:lpstr>
      <vt:lpstr>PowerPoint 演示文稿</vt:lpstr>
      <vt:lpstr>二、有价证券</vt:lpstr>
      <vt:lpstr>PowerPoint 演示文稿</vt:lpstr>
      <vt:lpstr>三、证券市场</vt:lpstr>
      <vt:lpstr>PowerPoint 演示文稿</vt:lpstr>
      <vt:lpstr>PowerPoint 演示文稿</vt:lpstr>
      <vt:lpstr>PowerPoint 演示文稿</vt:lpstr>
      <vt:lpstr>第二节  股票市场统计</vt:lpstr>
      <vt:lpstr>一、股票概述</vt:lpstr>
      <vt:lpstr>PowerPoint 演示文稿</vt:lpstr>
      <vt:lpstr>PowerPoint 演示文稿</vt:lpstr>
      <vt:lpstr>PowerPoint 演示文稿</vt:lpstr>
      <vt:lpstr>PowerPoint 演示文稿</vt:lpstr>
      <vt:lpstr>二、股票发行市场统计</vt:lpstr>
      <vt:lpstr>PowerPoint 演示文稿</vt:lpstr>
      <vt:lpstr>PowerPoint 演示文稿</vt:lpstr>
      <vt:lpstr>PowerPoint 演示文稿</vt:lpstr>
      <vt:lpstr>（四）股票发行统计指标</vt:lpstr>
      <vt:lpstr>PowerPoint 演示文稿</vt:lpstr>
      <vt:lpstr>PowerPoint 演示文稿</vt:lpstr>
      <vt:lpstr>(五)股票发行统计举例</vt:lpstr>
      <vt:lpstr>PowerPoint 演示文稿</vt:lpstr>
      <vt:lpstr>PowerPoint 演示文稿</vt:lpstr>
      <vt:lpstr>三、股票的流通市场统计</vt:lpstr>
      <vt:lpstr>PowerPoint 演示文稿</vt:lpstr>
      <vt:lpstr>（三）股票交易统计指标</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第三节  债券市场统计</vt:lpstr>
      <vt:lpstr>一、债券概述</vt:lpstr>
      <vt:lpstr>PowerPoint 演示文稿</vt:lpstr>
      <vt:lpstr>（二）债券的种类统计</vt:lpstr>
      <vt:lpstr>二、债券市场</vt:lpstr>
      <vt:lpstr>PowerPoint 演示文稿</vt:lpstr>
      <vt:lpstr>PowerPoint 演示文稿</vt:lpstr>
      <vt:lpstr>PowerPoint 演示文稿</vt:lpstr>
      <vt:lpstr>PowerPoint 演示文稿</vt:lpstr>
      <vt:lpstr>三、债券市场统计</vt:lpstr>
      <vt:lpstr>PowerPoint 演示文稿</vt:lpstr>
      <vt:lpstr>PowerPoint 演示文稿</vt:lpstr>
      <vt:lpstr>PowerPoint 演示文稿</vt:lpstr>
      <vt:lpstr>第四节  证券投资基金市场统计</vt:lpstr>
      <vt:lpstr>一、证券投资基金的概念</vt:lpstr>
      <vt:lpstr>二、证券投资基金的分类统计</vt:lpstr>
      <vt:lpstr>PowerPoint 演示文稿</vt:lpstr>
      <vt:lpstr>PowerPoint 演示文稿</vt:lpstr>
      <vt:lpstr>PowerPoint 演示文稿</vt:lpstr>
      <vt:lpstr>PowerPoint 演示文稿</vt:lpstr>
      <vt:lpstr>三、基金的运作和管理</vt:lpstr>
      <vt:lpstr>PowerPoint 演示文稿</vt:lpstr>
      <vt:lpstr>PowerPoint 演示文稿</vt:lpstr>
      <vt:lpstr>四、基金统计指标</vt:lpstr>
      <vt:lpstr>PowerPoint 演示文稿</vt:lpstr>
      <vt:lpstr>PowerPoint 演示文稿</vt:lpstr>
      <vt:lpstr>PowerPoint 演示文稿</vt:lpstr>
      <vt:lpstr>第五节  期货市场统计</vt:lpstr>
      <vt:lpstr>一、期货概述</vt:lpstr>
      <vt:lpstr>PowerPoint 演示文稿</vt:lpstr>
      <vt:lpstr>PowerPoint 演示文稿</vt:lpstr>
      <vt:lpstr>二、期货市场的功能</vt:lpstr>
      <vt:lpstr>三、期货市场的结构</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四、期货统计指标</vt:lpstr>
      <vt:lpstr>PowerPoint 演示文稿</vt:lpstr>
      <vt:lpstr>PowerPoint 演示文稿</vt:lpstr>
      <vt:lpstr>第六节  证券期货市场中介机构统计</vt:lpstr>
      <vt:lpstr>一、证券期货市场中介机构定义及种类</vt:lpstr>
      <vt:lpstr>二、证券交易所</vt:lpstr>
      <vt:lpstr>PowerPoint 演示文稿</vt:lpstr>
      <vt:lpstr>PowerPoint 演示文稿</vt:lpstr>
      <vt:lpstr>PowerPoint 演示文稿</vt:lpstr>
      <vt:lpstr>三、证券登记结算公司</vt:lpstr>
      <vt:lpstr>PowerPoint 演示文稿</vt:lpstr>
      <vt:lpstr>PowerPoint 演示文稿</vt:lpstr>
      <vt:lpstr>PowerPoint 演示文稿</vt:lpstr>
      <vt:lpstr>四、证券公司</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www.xunchi.com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第二章  我国土地产权与征收</dc:title>
  <dc:creator>zxw</dc:creator>
  <cp:lastModifiedBy>ASUS</cp:lastModifiedBy>
  <cp:revision>163</cp:revision>
  <dcterms:created xsi:type="dcterms:W3CDTF">2008-11-01T07:04:00Z</dcterms:created>
  <dcterms:modified xsi:type="dcterms:W3CDTF">2020-08-29T14:37:50Z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2052-11.1.0.9739</vt:lpwstr>
  </property>
</Properties>
</file>