
<file path=[Content_Types].xml><?xml version="1.0" encoding="utf-8"?>
<Types xmlns="http://schemas.openxmlformats.org/package/2006/content-types">
  <Default Extension="vml" ContentType="application/vnd.openxmlformats-officedocument.vmlDrawi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1"/>
  </p:notesMasterIdLst>
  <p:sldIdLst>
    <p:sldId id="271" r:id="rId3"/>
    <p:sldId id="270" r:id="rId4"/>
    <p:sldId id="272" r:id="rId5"/>
    <p:sldId id="278" r:id="rId6"/>
    <p:sldId id="277" r:id="rId7"/>
    <p:sldId id="279" r:id="rId8"/>
    <p:sldId id="280" r:id="rId9"/>
    <p:sldId id="273" r:id="rId10"/>
    <p:sldId id="281" r:id="rId11"/>
    <p:sldId id="283" r:id="rId12"/>
    <p:sldId id="286" r:id="rId13"/>
    <p:sldId id="288" r:id="rId14"/>
    <p:sldId id="289" r:id="rId15"/>
    <p:sldId id="290" r:id="rId16"/>
    <p:sldId id="282" r:id="rId17"/>
    <p:sldId id="291" r:id="rId18"/>
    <p:sldId id="293" r:id="rId19"/>
    <p:sldId id="294" r:id="rId20"/>
    <p:sldId id="292" r:id="rId22"/>
    <p:sldId id="295" r:id="rId23"/>
    <p:sldId id="297" r:id="rId24"/>
    <p:sldId id="296" r:id="rId25"/>
    <p:sldId id="298" r:id="rId26"/>
    <p:sldId id="299" r:id="rId27"/>
    <p:sldId id="300" r:id="rId28"/>
    <p:sldId id="301" r:id="rId29"/>
    <p:sldId id="302" r:id="rId30"/>
    <p:sldId id="303" r:id="rId31"/>
    <p:sldId id="304" r:id="rId32"/>
    <p:sldId id="305" r:id="rId33"/>
    <p:sldId id="307" r:id="rId34"/>
    <p:sldId id="306" r:id="rId35"/>
    <p:sldId id="308" r:id="rId36"/>
    <p:sldId id="310" r:id="rId37"/>
    <p:sldId id="309" r:id="rId38"/>
    <p:sldId id="311" r:id="rId39"/>
    <p:sldId id="312" r:id="rId40"/>
    <p:sldId id="313" r:id="rId41"/>
    <p:sldId id="274" r:id="rId42"/>
    <p:sldId id="314" r:id="rId43"/>
    <p:sldId id="315" r:id="rId44"/>
    <p:sldId id="317" r:id="rId45"/>
    <p:sldId id="318" r:id="rId46"/>
    <p:sldId id="319" r:id="rId47"/>
    <p:sldId id="316" r:id="rId48"/>
    <p:sldId id="321" r:id="rId49"/>
    <p:sldId id="322" r:id="rId50"/>
    <p:sldId id="320" r:id="rId51"/>
    <p:sldId id="323" r:id="rId52"/>
    <p:sldId id="325" r:id="rId53"/>
    <p:sldId id="326" r:id="rId54"/>
    <p:sldId id="324" r:id="rId55"/>
    <p:sldId id="327" r:id="rId56"/>
    <p:sldId id="328" r:id="rId57"/>
    <p:sldId id="275" r:id="rId58"/>
    <p:sldId id="329" r:id="rId59"/>
    <p:sldId id="331" r:id="rId60"/>
    <p:sldId id="330" r:id="rId61"/>
    <p:sldId id="332" r:id="rId62"/>
    <p:sldId id="333" r:id="rId63"/>
    <p:sldId id="334" r:id="rId64"/>
    <p:sldId id="335" r:id="rId65"/>
    <p:sldId id="373" r:id="rId66"/>
    <p:sldId id="336" r:id="rId67"/>
    <p:sldId id="337" r:id="rId68"/>
    <p:sldId id="338" r:id="rId69"/>
    <p:sldId id="339" r:id="rId70"/>
    <p:sldId id="341" r:id="rId71"/>
    <p:sldId id="343" r:id="rId72"/>
    <p:sldId id="342" r:id="rId73"/>
    <p:sldId id="344" r:id="rId74"/>
    <p:sldId id="345" r:id="rId75"/>
    <p:sldId id="276" r:id="rId76"/>
    <p:sldId id="346" r:id="rId77"/>
    <p:sldId id="347" r:id="rId78"/>
    <p:sldId id="348" r:id="rId79"/>
    <p:sldId id="349" r:id="rId80"/>
    <p:sldId id="350" r:id="rId81"/>
    <p:sldId id="351" r:id="rId82"/>
    <p:sldId id="352" r:id="rId83"/>
    <p:sldId id="353" r:id="rId84"/>
    <p:sldId id="354" r:id="rId85"/>
    <p:sldId id="260" r:id="rId86"/>
  </p:sldIdLst>
  <p:sldSz cx="9144000" cy="6858000" type="screen4x3"/>
  <p:notesSz cx="6858000" cy="9144000"/>
  <p:defaultTex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70C0"/>
    <a:srgbClr val="17375E"/>
    <a:srgbClr val="655C53"/>
    <a:srgbClr val="8F613F"/>
    <a:srgbClr val="BDA100"/>
    <a:srgbClr val="FFFBA5"/>
    <a:srgbClr val="CDB4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833"/>
    <p:restoredTop sz="94660"/>
  </p:normalViewPr>
  <p:slideViewPr>
    <p:cSldViewPr showGuides="1">
      <p:cViewPr varScale="1">
        <p:scale>
          <a:sx n="92" d="100"/>
          <a:sy n="92" d="100"/>
        </p:scale>
        <p:origin x="132" y="402"/>
      </p:cViewPr>
      <p:guideLst>
        <p:guide orient="horz" pos="2160"/>
        <p:guide pos="2880"/>
      </p:guideLst>
    </p:cSldViewPr>
  </p:slideViewPr>
  <p:notesTextViewPr>
    <p:cViewPr>
      <p:scale>
        <a:sx n="100" d="100"/>
        <a:sy n="100" d="100"/>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9" Type="http://schemas.openxmlformats.org/officeDocument/2006/relationships/tableStyles" Target="tableStyles.xml"/><Relationship Id="rId88" Type="http://schemas.openxmlformats.org/officeDocument/2006/relationships/viewProps" Target="viewProps.xml"/><Relationship Id="rId87" Type="http://schemas.openxmlformats.org/officeDocument/2006/relationships/presProps" Target="presProps.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6.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5.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4.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3.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notesMaster" Target="notesMasters/notesMaster1.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image" Target="../media/image2.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image" Target="../media/image15.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image" Target="../media/image1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buFontTx/>
              <a:buNone/>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hangingPunct="1">
              <a:buFontTx/>
              <a:buNone/>
              <a:defRPr sz="1200">
                <a:latin typeface="Arial" panose="020B0604020202020204" pitchFamily="34" charset="0"/>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buFontTx/>
              <a:buNone/>
              <a:defRPr sz="120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hangingPunct="1">
              <a:buFont typeface="Arial" panose="020B0604020202020204" pitchFamily="34" charset="0"/>
              <a:buNone/>
              <a:defRPr sz="1200" noProof="1">
                <a:cs typeface="+mn-ea"/>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3714DB4-0D61-4B1E-B018-125668F0566F}" type="slidenum">
              <a:rPr kumimoji="0" lang="zh-CN" altLang="en-US"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Arial" panose="020B060402020202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2770" name="幻灯片图像占位符 1"/>
          <p:cNvSpPr>
            <a:spLocks noGrp="1" noRot="1" noChangeAspect="1" noTextEdit="1"/>
          </p:cNvSpPr>
          <p:nvPr>
            <p:ph type="sldImg"/>
          </p:nvPr>
        </p:nvSpPr>
        <p:spPr>
          <a:ln>
            <a:solidFill>
              <a:srgbClr val="000000">
                <a:alpha val="100000"/>
              </a:srgbClr>
            </a:solidFill>
            <a:miter lim="800000"/>
          </a:ln>
        </p:spPr>
      </p:sp>
      <p:sp>
        <p:nvSpPr>
          <p:cNvPr id="32771" name="备注占位符 2"/>
          <p:cNvSpPr>
            <a:spLocks noGrp="1"/>
          </p:cNvSpPr>
          <p:nvPr>
            <p:ph type="body"/>
          </p:nvPr>
        </p:nvSpPr>
        <p:spPr>
          <a:noFill/>
          <a:ln>
            <a:noFill/>
          </a:ln>
        </p:spPr>
        <p:txBody>
          <a:bodyPr wrap="square" lIns="91440" tIns="45720" rIns="91440" bIns="45720" anchor="t"/>
          <a:p>
            <a:pPr lvl="0" eaLnBrk="1" hangingPunct="1">
              <a:spcBef>
                <a:spcPct val="0"/>
              </a:spcBef>
            </a:pPr>
            <a:endParaRPr lang="zh-CN" altLang="en-US" dirty="0"/>
          </a:p>
        </p:txBody>
      </p:sp>
      <p:sp>
        <p:nvSpPr>
          <p:cNvPr id="22531" name="灯片编号占位符 3"/>
          <p:cNvSpPr txBox="1">
            <a:spLocks noGrp="1" noChangeArrowheads="1"/>
          </p:cNvSpPr>
          <p:nvPr>
            <p:ph type="sldNum"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rtlCol="0" anchor="b" anchorCtr="0" compatLnSpc="1"/>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3DE7569A-A9D9-4786-A93E-19A54A8B5091}" type="slidenum">
              <a:rPr kumimoji="0" lang="zh-CN" altLang="en-US" sz="1200" b="0" i="0" u="none" strike="noStrike" kern="1200" cap="none" spc="0" normalizeH="0" baseline="0" noProof="1" dirty="0" smtClean="0">
                <a:ln>
                  <a:noFill/>
                </a:ln>
                <a:solidFill>
                  <a:schemeClr val="tx1"/>
                </a:solidFill>
                <a:effectLst/>
                <a:uLnTx/>
                <a:uFillTx/>
                <a:latin typeface="Arial" panose="020B0604020202020204" pitchFamily="34" charset="0"/>
                <a:ea typeface="宋体" panose="02010600030101010101" pitchFamily="2" charset="-122"/>
                <a:cs typeface="+mn-ea"/>
              </a:rPr>
            </a:fld>
            <a:endParaRPr kumimoji="0" lang="zh-CN" altLang="en-US" sz="1200" b="0" i="0" u="none" strike="noStrike" kern="1200" cap="none" spc="0" normalizeH="0" baseline="0" noProof="1" smtClean="0">
              <a:ln>
                <a:noFill/>
              </a:ln>
              <a:solidFill>
                <a:schemeClr val="tx1"/>
              </a:solidFill>
              <a:effectLst/>
              <a:uLnTx/>
              <a:uFillTx/>
              <a:latin typeface="Arial" panose="020B0604020202020204" pitchFamily="34" charset="0"/>
              <a:ea typeface="宋体" panose="02010600030101010101" pitchFamily="2" charset="-122"/>
              <a:cs typeface="+mn-ea"/>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noProof="1" smtClean="0"/>
              <a:t>单击此处编辑母版副标题样式</a:t>
            </a:r>
            <a:endParaRPr lang="zh-CN" altLang="en-US" noProof="1"/>
          </a:p>
        </p:txBody>
      </p:sp>
      <p:sp>
        <p:nvSpPr>
          <p:cNvPr id="12"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3"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4"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C3615057-4147-45C5-9DBA-74408D896B6C}"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ea"/>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12"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3"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4"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F5BA009-F10C-437F-931D-4354922B84B3}"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ea"/>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bg>
      <p:bgPr>
        <a:solidFill>
          <a:schemeClr val="bg1"/>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12"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3"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4"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DB1C2149-0242-406C-AA00-3CD1E2CA2712}"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e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12"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3"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4"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08DEDA7-5A1B-456A-AAB9-8088A335A75D}"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ea"/>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noProof="1" smtClean="0"/>
              <a:t>单击此处编辑母版文本样式</a:t>
            </a:r>
            <a:endParaRPr lang="zh-CN" altLang="en-US" noProof="1" smtClean="0"/>
          </a:p>
        </p:txBody>
      </p:sp>
      <p:sp>
        <p:nvSpPr>
          <p:cNvPr id="12"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3"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4"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80ADC04-0DA6-4995-A01D-3DAD7570B4C2}"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ea"/>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12" name="日期占位符 3"/>
          <p:cNvSpPr>
            <a:spLocks noGrp="1"/>
          </p:cNvSpPr>
          <p:nvPr>
            <p:ph type="dt" sz="half" idx="12"/>
          </p:nvPr>
        </p:nvSpPr>
        <p:spPr>
          <a:xfrm>
            <a:off x="457200" y="6356350"/>
            <a:ext cx="21336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3"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4"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E435D91F-06B2-47BE-99EE-E7C8BC08E238}"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ea"/>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12" name="日期占位符 3"/>
          <p:cNvSpPr>
            <a:spLocks noGrp="1"/>
          </p:cNvSpPr>
          <p:nvPr>
            <p:ph type="dt" sz="half" idx="12"/>
          </p:nvPr>
        </p:nvSpPr>
        <p:spPr>
          <a:xfrm>
            <a:off x="457200" y="6356350"/>
            <a:ext cx="21336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3" name="页脚占位符 4"/>
          <p:cNvSpPr>
            <a:spLocks noGrp="1"/>
          </p:cNvSpPr>
          <p:nvPr>
            <p:ph type="ftr" sz="quarter" idx="13"/>
          </p:nvPr>
        </p:nvSpPr>
        <p:spPr>
          <a:xfrm>
            <a:off x="3124200" y="6356350"/>
            <a:ext cx="28956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4" name="灯片编号占位符 5"/>
          <p:cNvSpPr>
            <a:spLocks noGrp="1"/>
          </p:cNvSpPr>
          <p:nvPr>
            <p:ph type="sldNum" sz="quarter" idx="14"/>
          </p:nvPr>
        </p:nvSpPr>
        <p:spPr>
          <a:xfrm>
            <a:off x="6553200" y="6356350"/>
            <a:ext cx="2133600" cy="365125"/>
          </a:xfrm>
          <a:prstGeom prst="rect">
            <a:avLst/>
          </a:prstGeom>
        </p:spPr>
        <p:txBody>
          <a:bodyPr vert="horz" lIns="91440" tIns="45720" rIns="91440" bIns="45720"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8E557171-1813-4199-A69E-B233D3B0A330}"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ea"/>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12"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3"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4"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F891FB8-4C66-48CF-93D4-5BB5E206B17F}"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ea"/>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12"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3"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4"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6EF450B8-AB34-48AF-ABA8-69CA51B3AE63}"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ea"/>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12" name="日期占位符 3"/>
          <p:cNvSpPr>
            <a:spLocks noGrp="1"/>
          </p:cNvSpPr>
          <p:nvPr>
            <p:ph type="dt" sz="half" idx="12"/>
          </p:nvPr>
        </p:nvSpPr>
        <p:spPr>
          <a:xfrm>
            <a:off x="457200" y="6356350"/>
            <a:ext cx="21336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3"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4"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29A95981-A56C-4F93-88F4-B5F68A7FD6B4}"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ea"/>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3200" b="0" i="0" u="none" strike="noStrike" kern="1200" cap="none" spc="0" normalizeH="0" baseline="0" noProof="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12" name="日期占位符 3"/>
          <p:cNvSpPr>
            <a:spLocks noGrp="1"/>
          </p:cNvSpPr>
          <p:nvPr>
            <p:ph type="dt" sz="half" idx="12"/>
          </p:nvPr>
        </p:nvSpPr>
        <p:spPr>
          <a:xfrm>
            <a:off x="457200" y="6356350"/>
            <a:ext cx="2133600" cy="365125"/>
          </a:xfrm>
          <a:prstGeom prst="rect">
            <a:avLst/>
          </a:prstGeom>
        </p:spPr>
        <p:txBody>
          <a:bodyPr vert="horz" lIns="91440" tIns="45720" rIns="91440" bIns="45720" rtlCol="0" anchor="ct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3"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4"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B70E1349-BE18-4F88-91C7-1F6317A5001D}"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ea"/>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1026" name="Picture 3" descr="C:\Documents and Settings\Administrator\桌面\buildings (2).jpg"/>
          <p:cNvPicPr>
            <a:picLocks noChangeAspect="1"/>
          </p:cNvPicPr>
          <p:nvPr userDrawn="1"/>
        </p:nvPicPr>
        <p:blipFill>
          <a:blip r:embed="rId12"/>
          <a:srcRect r="5772"/>
          <a:stretch>
            <a:fillRect/>
          </a:stretch>
        </p:blipFill>
        <p:spPr>
          <a:xfrm>
            <a:off x="0" y="0"/>
            <a:ext cx="9144000" cy="6858000"/>
          </a:xfrm>
          <a:prstGeom prst="rect">
            <a:avLst/>
          </a:prstGeom>
          <a:noFill/>
          <a:ln w="9525">
            <a:noFill/>
          </a:ln>
        </p:spPr>
      </p:pic>
      <p:sp>
        <p:nvSpPr>
          <p:cNvPr id="8" name="矩形 7"/>
          <p:cNvSpPr/>
          <p:nvPr/>
        </p:nvSpPr>
        <p:spPr>
          <a:xfrm>
            <a:off x="357188" y="857250"/>
            <a:ext cx="8429625" cy="5500688"/>
          </a:xfrm>
          <a:prstGeom prst="rect">
            <a:avLst/>
          </a:prstGeom>
          <a:solidFill>
            <a:srgbClr val="FFFFFF">
              <a:alpha val="7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9" name="上箭头 8"/>
          <p:cNvSpPr/>
          <p:nvPr/>
        </p:nvSpPr>
        <p:spPr>
          <a:xfrm rot="5400000">
            <a:off x="1464469" y="-1964531"/>
            <a:ext cx="1857375" cy="4786313"/>
          </a:xfrm>
          <a:prstGeom prst="upArrow">
            <a:avLst/>
          </a:prstGeom>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16200000" scaled="1"/>
            <a:tileRect/>
          </a:gradFill>
          <a:ln>
            <a:noFill/>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0" name="上箭头 9"/>
          <p:cNvSpPr/>
          <p:nvPr/>
        </p:nvSpPr>
        <p:spPr>
          <a:xfrm rot="16200000">
            <a:off x="7679531" y="5645944"/>
            <a:ext cx="1071563" cy="1857375"/>
          </a:xfrm>
          <a:prstGeom prst="upArrow">
            <a:avLst/>
          </a:prstGeom>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16200000" scaled="1"/>
            <a:tileRect/>
          </a:gradFill>
          <a:ln>
            <a:noFill/>
          </a:ln>
        </p:spPr>
        <p:style>
          <a:lnRef idx="2">
            <a:schemeClr val="accent6"/>
          </a:lnRef>
          <a:fillRef idx="1">
            <a:schemeClr val="lt1"/>
          </a:fillRef>
          <a:effectRef idx="0">
            <a:schemeClr val="accent6"/>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1" name="上箭头 10"/>
          <p:cNvSpPr/>
          <p:nvPr/>
        </p:nvSpPr>
        <p:spPr>
          <a:xfrm rot="5400000">
            <a:off x="678656" y="-1035844"/>
            <a:ext cx="1214438" cy="2571750"/>
          </a:xfrm>
          <a:prstGeom prst="upArrow">
            <a:avLst/>
          </a:prstGeom>
          <a:gradFill flip="none" rotWithShape="1">
            <a:gsLst>
              <a:gs pos="0">
                <a:schemeClr val="lt1">
                  <a:shade val="30000"/>
                  <a:satMod val="115000"/>
                </a:schemeClr>
              </a:gs>
              <a:gs pos="50000">
                <a:schemeClr val="lt1">
                  <a:shade val="67500"/>
                  <a:satMod val="115000"/>
                </a:schemeClr>
              </a:gs>
              <a:gs pos="100000">
                <a:schemeClr val="lt1">
                  <a:shade val="100000"/>
                  <a:satMod val="115000"/>
                </a:schemeClr>
              </a:gs>
            </a:gsLst>
            <a:lin ang="16200000" scaled="1"/>
            <a:tileRect/>
          </a:gradFill>
          <a:ln>
            <a:noFill/>
          </a:ln>
          <a:effectLst>
            <a:outerShdw blurRad="63500" sx="102000" sy="102000" algn="ctr"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dk1"/>
              </a:solidFill>
              <a:effectLst/>
              <a:uLnTx/>
              <a:uFillTx/>
              <a:latin typeface="+mn-lt"/>
              <a:ea typeface="+mn-ea"/>
              <a:cs typeface="+mn-cs"/>
            </a:endParaRPr>
          </a:p>
        </p:txBody>
      </p:sp>
      <p:sp>
        <p:nvSpPr>
          <p:cNvPr id="1031" name="标题占位符 1"/>
          <p:cNvSpPr>
            <a:spLocks noGrp="1"/>
          </p:cNvSpPr>
          <p:nvPr>
            <p:ph type="title"/>
          </p:nvPr>
        </p:nvSpPr>
        <p:spPr>
          <a:xfrm>
            <a:off x="457200" y="-142875"/>
            <a:ext cx="8229600" cy="1143000"/>
          </a:xfrm>
          <a:prstGeom prst="rect">
            <a:avLst/>
          </a:prstGeom>
          <a:noFill/>
          <a:ln w="9525">
            <a:noFill/>
          </a:ln>
        </p:spPr>
        <p:txBody>
          <a:bodyPr anchor="ctr"/>
          <a:p>
            <a:pPr lvl="0"/>
            <a:r>
              <a:rPr lang="zh-CN" altLang="en-US" dirty="0"/>
              <a:t>单击此处编辑母版标题样式</a:t>
            </a:r>
            <a:endParaRPr lang="zh-CN" altLang="en-US" dirty="0"/>
          </a:p>
        </p:txBody>
      </p:sp>
      <p:sp>
        <p:nvSpPr>
          <p:cNvPr id="1032" name="文本占位符 2"/>
          <p:cNvSpPr>
            <a:spLocks noGrp="1"/>
          </p:cNvSpPr>
          <p:nvPr>
            <p:ph type="body"/>
          </p:nvPr>
        </p:nvSpPr>
        <p:spPr>
          <a:xfrm>
            <a:off x="457200" y="1428750"/>
            <a:ext cx="8229600" cy="45259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buFontTx/>
              <a:buNone/>
              <a:defRPr sz="1200">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buFontTx/>
              <a:buNone/>
              <a:defRPr sz="1200">
                <a:solidFill>
                  <a:schemeClr val="tx1">
                    <a:tint val="75000"/>
                  </a:schemeClr>
                </a:solidFill>
                <a:latin typeface="+mn-lt"/>
                <a:ea typeface="+mn-ea"/>
              </a:defRPr>
            </a:lvl1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eaLnBrk="1" hangingPunct="1">
              <a:buFont typeface="Arial" panose="020B0604020202020204" pitchFamily="34" charset="0"/>
              <a:buNone/>
              <a:defRPr sz="1200" noProof="1">
                <a:solidFill>
                  <a:srgbClr val="898989"/>
                </a:solidFill>
                <a:latin typeface="Calibri" panose="020F0502020204030204" pitchFamily="34" charset="0"/>
                <a:cs typeface="+mn-ea"/>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73763F7-D037-4055-895A-4FC126C70AF1}"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rtl="0" eaLnBrk="0" fontAlgn="base" hangingPunct="0">
        <a:spcBef>
          <a:spcPct val="0"/>
        </a:spcBef>
        <a:spcAft>
          <a:spcPct val="0"/>
        </a:spcAft>
        <a:defRPr sz="2800" kern="1200">
          <a:solidFill>
            <a:schemeClr val="tx1"/>
          </a:solidFill>
          <a:latin typeface="微软雅黑" panose="020B0503020204020204" pitchFamily="34" charset="-122"/>
          <a:ea typeface="微软雅黑" panose="020B0503020204020204" pitchFamily="34" charset="-122"/>
          <a:cs typeface="+mj-cs"/>
        </a:defRPr>
      </a:lvl1pPr>
      <a:lvl2pPr algn="l" rtl="0" eaLnBrk="0" fontAlgn="base" hangingPunct="0">
        <a:spcBef>
          <a:spcPct val="0"/>
        </a:spcBef>
        <a:spcAft>
          <a:spcPct val="0"/>
        </a:spcAft>
        <a:defRPr sz="2800">
          <a:solidFill>
            <a:schemeClr val="tx1"/>
          </a:solidFill>
          <a:latin typeface="微软雅黑" panose="020B0503020204020204" pitchFamily="34" charset="-122"/>
          <a:ea typeface="微软雅黑" panose="020B0503020204020204" pitchFamily="34" charset="-122"/>
        </a:defRPr>
      </a:lvl2pPr>
      <a:lvl3pPr algn="l" rtl="0" eaLnBrk="0" fontAlgn="base" hangingPunct="0">
        <a:spcBef>
          <a:spcPct val="0"/>
        </a:spcBef>
        <a:spcAft>
          <a:spcPct val="0"/>
        </a:spcAft>
        <a:defRPr sz="2800">
          <a:solidFill>
            <a:schemeClr val="tx1"/>
          </a:solidFill>
          <a:latin typeface="微软雅黑" panose="020B0503020204020204" pitchFamily="34" charset="-122"/>
          <a:ea typeface="微软雅黑" panose="020B0503020204020204" pitchFamily="34" charset="-122"/>
        </a:defRPr>
      </a:lvl3pPr>
      <a:lvl4pPr algn="l" rtl="0" eaLnBrk="0" fontAlgn="base" hangingPunct="0">
        <a:spcBef>
          <a:spcPct val="0"/>
        </a:spcBef>
        <a:spcAft>
          <a:spcPct val="0"/>
        </a:spcAft>
        <a:defRPr sz="2800">
          <a:solidFill>
            <a:schemeClr val="tx1"/>
          </a:solidFill>
          <a:latin typeface="微软雅黑" panose="020B0503020204020204" pitchFamily="34" charset="-122"/>
          <a:ea typeface="微软雅黑" panose="020B0503020204020204" pitchFamily="34" charset="-122"/>
        </a:defRPr>
      </a:lvl4pPr>
      <a:lvl5pPr algn="l" rtl="0" eaLnBrk="0" fontAlgn="base" hangingPunct="0">
        <a:spcBef>
          <a:spcPct val="0"/>
        </a:spcBef>
        <a:spcAft>
          <a:spcPct val="0"/>
        </a:spcAft>
        <a:defRPr sz="2800">
          <a:solidFill>
            <a:schemeClr val="tx1"/>
          </a:solidFill>
          <a:latin typeface="微软雅黑" panose="020B0503020204020204" pitchFamily="34" charset="-122"/>
          <a:ea typeface="微软雅黑" panose="020B0503020204020204" pitchFamily="34" charset="-122"/>
        </a:defRPr>
      </a:lvl5pPr>
      <a:lvl6pPr marL="457200" algn="l" rtl="0" fontAlgn="base">
        <a:spcBef>
          <a:spcPct val="0"/>
        </a:spcBef>
        <a:spcAft>
          <a:spcPct val="0"/>
        </a:spcAft>
        <a:defRPr sz="2800">
          <a:solidFill>
            <a:schemeClr val="tx1"/>
          </a:solidFill>
          <a:latin typeface="微软雅黑" panose="020B0503020204020204" pitchFamily="34" charset="-122"/>
          <a:ea typeface="微软雅黑" panose="020B0503020204020204" pitchFamily="34" charset="-122"/>
        </a:defRPr>
      </a:lvl6pPr>
      <a:lvl7pPr marL="914400" algn="l" rtl="0" fontAlgn="base">
        <a:spcBef>
          <a:spcPct val="0"/>
        </a:spcBef>
        <a:spcAft>
          <a:spcPct val="0"/>
        </a:spcAft>
        <a:defRPr sz="2800">
          <a:solidFill>
            <a:schemeClr val="tx1"/>
          </a:solidFill>
          <a:latin typeface="微软雅黑" panose="020B0503020204020204" pitchFamily="34" charset="-122"/>
          <a:ea typeface="微软雅黑" panose="020B0503020204020204" pitchFamily="34" charset="-122"/>
        </a:defRPr>
      </a:lvl7pPr>
      <a:lvl8pPr marL="1371600" algn="l" rtl="0" fontAlgn="base">
        <a:spcBef>
          <a:spcPct val="0"/>
        </a:spcBef>
        <a:spcAft>
          <a:spcPct val="0"/>
        </a:spcAft>
        <a:defRPr sz="2800">
          <a:solidFill>
            <a:schemeClr val="tx1"/>
          </a:solidFill>
          <a:latin typeface="微软雅黑" panose="020B0503020204020204" pitchFamily="34" charset="-122"/>
          <a:ea typeface="微软雅黑" panose="020B0503020204020204" pitchFamily="34" charset="-122"/>
        </a:defRPr>
      </a:lvl8pPr>
      <a:lvl9pPr marL="1828800" algn="l" rtl="0" fontAlgn="base">
        <a:spcBef>
          <a:spcPct val="0"/>
        </a:spcBef>
        <a:spcAft>
          <a:spcPct val="0"/>
        </a:spcAft>
        <a:defRPr sz="2800">
          <a:solidFill>
            <a:schemeClr val="tx1"/>
          </a:solidFill>
          <a:latin typeface="微软雅黑" panose="020B0503020204020204" pitchFamily="34" charset="-122"/>
          <a:ea typeface="微软雅黑" panose="020B0503020204020204" pitchFamily="34"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6" Type="http://schemas.openxmlformats.org/officeDocument/2006/relationships/vmlDrawing" Target="../drawings/vmlDrawing1.vml"/><Relationship Id="rId5" Type="http://schemas.openxmlformats.org/officeDocument/2006/relationships/slideLayout" Target="../slideLayouts/slideLayout2.xml"/><Relationship Id="rId4" Type="http://schemas.openxmlformats.org/officeDocument/2006/relationships/image" Target="../media/image3.wmf"/><Relationship Id="rId3" Type="http://schemas.openxmlformats.org/officeDocument/2006/relationships/oleObject" Target="../embeddings/oleObject2.bin"/><Relationship Id="rId2" Type="http://schemas.openxmlformats.org/officeDocument/2006/relationships/image" Target="../media/image2.wmf"/><Relationship Id="rId1" Type="http://schemas.openxmlformats.org/officeDocument/2006/relationships/oleObject" Target="../embeddings/oleObject1.bin"/></Relationships>
</file>

<file path=ppt/slides/_rels/slide16.xml.rels><?xml version="1.0" encoding="UTF-8" standalone="yes"?>
<Relationships xmlns="http://schemas.openxmlformats.org/package/2006/relationships"><Relationship Id="rId8" Type="http://schemas.openxmlformats.org/officeDocument/2006/relationships/vmlDrawing" Target="../drawings/vmlDrawing2.vml"/><Relationship Id="rId7" Type="http://schemas.openxmlformats.org/officeDocument/2006/relationships/slideLayout" Target="../slideLayouts/slideLayout2.xml"/><Relationship Id="rId6" Type="http://schemas.openxmlformats.org/officeDocument/2006/relationships/image" Target="../media/image6.wmf"/><Relationship Id="rId5" Type="http://schemas.openxmlformats.org/officeDocument/2006/relationships/oleObject" Target="../embeddings/oleObject5.bin"/><Relationship Id="rId4" Type="http://schemas.openxmlformats.org/officeDocument/2006/relationships/image" Target="../media/image5.wmf"/><Relationship Id="rId3" Type="http://schemas.openxmlformats.org/officeDocument/2006/relationships/oleObject" Target="../embeddings/oleObject4.bin"/><Relationship Id="rId2" Type="http://schemas.openxmlformats.org/officeDocument/2006/relationships/image" Target="../media/image4.wmf"/><Relationship Id="rId1" Type="http://schemas.openxmlformats.org/officeDocument/2006/relationships/oleObject" Target="../embeddings/oleObject3.bin"/></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vmlDrawing" Target="../drawings/vmlDrawing3.vml"/><Relationship Id="rId3" Type="http://schemas.openxmlformats.org/officeDocument/2006/relationships/slideLayout" Target="../slideLayouts/slideLayout2.xml"/><Relationship Id="rId2" Type="http://schemas.openxmlformats.org/officeDocument/2006/relationships/image" Target="../media/image7.wmf"/><Relationship Id="rId1" Type="http://schemas.openxmlformats.org/officeDocument/2006/relationships/oleObject" Target="../embeddings/oleObject6.bin"/></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6" Type="http://schemas.openxmlformats.org/officeDocument/2006/relationships/vmlDrawing" Target="../drawings/vmlDrawing4.vml"/><Relationship Id="rId5" Type="http://schemas.openxmlformats.org/officeDocument/2006/relationships/slideLayout" Target="../slideLayouts/slideLayout2.xml"/><Relationship Id="rId4" Type="http://schemas.openxmlformats.org/officeDocument/2006/relationships/image" Target="../media/image9.wmf"/><Relationship Id="rId3" Type="http://schemas.openxmlformats.org/officeDocument/2006/relationships/oleObject" Target="../embeddings/oleObject8.bin"/><Relationship Id="rId2" Type="http://schemas.openxmlformats.org/officeDocument/2006/relationships/image" Target="../media/image8.wmf"/><Relationship Id="rId1" Type="http://schemas.openxmlformats.org/officeDocument/2006/relationships/oleObject" Target="../embeddings/oleObject7.bin"/></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4" Type="http://schemas.openxmlformats.org/officeDocument/2006/relationships/vmlDrawing" Target="../drawings/vmlDrawing5.vml"/><Relationship Id="rId3" Type="http://schemas.openxmlformats.org/officeDocument/2006/relationships/slideLayout" Target="../slideLayouts/slideLayout2.xml"/><Relationship Id="rId2" Type="http://schemas.openxmlformats.org/officeDocument/2006/relationships/image" Target="../media/image10.wmf"/><Relationship Id="rId1" Type="http://schemas.openxmlformats.org/officeDocument/2006/relationships/oleObject" Target="../embeddings/oleObject9.bin"/></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6" Type="http://schemas.openxmlformats.org/officeDocument/2006/relationships/vmlDrawing" Target="../drawings/vmlDrawing6.vml"/><Relationship Id="rId5" Type="http://schemas.openxmlformats.org/officeDocument/2006/relationships/slideLayout" Target="../slideLayouts/slideLayout2.xml"/><Relationship Id="rId4" Type="http://schemas.openxmlformats.org/officeDocument/2006/relationships/image" Target="../media/image12.wmf"/><Relationship Id="rId3" Type="http://schemas.openxmlformats.org/officeDocument/2006/relationships/oleObject" Target="../embeddings/oleObject11.bin"/><Relationship Id="rId2" Type="http://schemas.openxmlformats.org/officeDocument/2006/relationships/image" Target="../media/image11.wmf"/><Relationship Id="rId1" Type="http://schemas.openxmlformats.org/officeDocument/2006/relationships/oleObject" Target="../embeddings/oleObject10.bin"/></Relationships>
</file>

<file path=ppt/slides/_rels/slide38.xml.rels><?xml version="1.0" encoding="UTF-8" standalone="yes"?>
<Relationships xmlns="http://schemas.openxmlformats.org/package/2006/relationships"><Relationship Id="rId6" Type="http://schemas.openxmlformats.org/officeDocument/2006/relationships/vmlDrawing" Target="../drawings/vmlDrawing7.vml"/><Relationship Id="rId5" Type="http://schemas.openxmlformats.org/officeDocument/2006/relationships/slideLayout" Target="../slideLayouts/slideLayout2.xml"/><Relationship Id="rId4" Type="http://schemas.openxmlformats.org/officeDocument/2006/relationships/image" Target="../media/image14.wmf"/><Relationship Id="rId3" Type="http://schemas.openxmlformats.org/officeDocument/2006/relationships/oleObject" Target="../embeddings/oleObject13.bin"/><Relationship Id="rId2" Type="http://schemas.openxmlformats.org/officeDocument/2006/relationships/image" Target="../media/image13.wmf"/><Relationship Id="rId1" Type="http://schemas.openxmlformats.org/officeDocument/2006/relationships/oleObject" Target="../embeddings/oleObject12.bin"/></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6" Type="http://schemas.openxmlformats.org/officeDocument/2006/relationships/vmlDrawing" Target="../drawings/vmlDrawing8.vml"/><Relationship Id="rId5" Type="http://schemas.openxmlformats.org/officeDocument/2006/relationships/slideLayout" Target="../slideLayouts/slideLayout2.xml"/><Relationship Id="rId4" Type="http://schemas.openxmlformats.org/officeDocument/2006/relationships/image" Target="../media/image16.wmf"/><Relationship Id="rId3" Type="http://schemas.openxmlformats.org/officeDocument/2006/relationships/oleObject" Target="../embeddings/oleObject15.bin"/><Relationship Id="rId2" Type="http://schemas.openxmlformats.org/officeDocument/2006/relationships/image" Target="../media/image15.wmf"/><Relationship Id="rId1" Type="http://schemas.openxmlformats.org/officeDocument/2006/relationships/oleObject" Target="../embeddings/oleObject14.bin"/></Relationships>
</file>

<file path=ppt/slides/_rels/slide72.xml.rels><?xml version="1.0" encoding="UTF-8" standalone="yes"?>
<Relationships xmlns="http://schemas.openxmlformats.org/package/2006/relationships"><Relationship Id="rId8" Type="http://schemas.openxmlformats.org/officeDocument/2006/relationships/vmlDrawing" Target="../drawings/vmlDrawing9.vml"/><Relationship Id="rId7" Type="http://schemas.openxmlformats.org/officeDocument/2006/relationships/slideLayout" Target="../slideLayouts/slideLayout2.xml"/><Relationship Id="rId6" Type="http://schemas.openxmlformats.org/officeDocument/2006/relationships/image" Target="../media/image19.wmf"/><Relationship Id="rId5" Type="http://schemas.openxmlformats.org/officeDocument/2006/relationships/oleObject" Target="../embeddings/oleObject18.bin"/><Relationship Id="rId4" Type="http://schemas.openxmlformats.org/officeDocument/2006/relationships/image" Target="../media/image18.wmf"/><Relationship Id="rId3" Type="http://schemas.openxmlformats.org/officeDocument/2006/relationships/oleObject" Target="../embeddings/oleObject17.bin"/><Relationship Id="rId2" Type="http://schemas.openxmlformats.org/officeDocument/2006/relationships/image" Target="../media/image17.wmf"/><Relationship Id="rId1" Type="http://schemas.openxmlformats.org/officeDocument/2006/relationships/oleObject" Target="../embeddings/oleObject16.bin"/></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4" Type="http://schemas.openxmlformats.org/officeDocument/2006/relationships/vmlDrawing" Target="../drawings/vmlDrawing10.vml"/><Relationship Id="rId3" Type="http://schemas.openxmlformats.org/officeDocument/2006/relationships/slideLayout" Target="../slideLayouts/slideLayout2.xml"/><Relationship Id="rId2" Type="http://schemas.openxmlformats.org/officeDocument/2006/relationships/image" Target="../media/image20.wmf"/><Relationship Id="rId1" Type="http://schemas.openxmlformats.org/officeDocument/2006/relationships/oleObject" Target="../embeddings/oleObject19.bin"/></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2470150" y="1728788"/>
            <a:ext cx="5832475" cy="329406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本章学习目标</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第一节</a:t>
            </a:r>
            <a:r>
              <a:rPr lang="en-US" altLang="zh-CN" sz="1600" dirty="0">
                <a:latin typeface="Arial" panose="020B0604020202020204" pitchFamily="34" charset="0"/>
                <a:ea typeface="宋体" panose="02010600030101010101" pitchFamily="2" charset="-122"/>
              </a:rPr>
              <a:t>  </a:t>
            </a:r>
            <a:r>
              <a:rPr lang="zh-CN" altLang="zh-CN" sz="1600" dirty="0">
                <a:latin typeface="Arial" panose="020B0604020202020204" pitchFamily="34" charset="0"/>
                <a:ea typeface="宋体" panose="02010600030101010101" pitchFamily="2" charset="-122"/>
              </a:rPr>
              <a:t>商业银行统计概述</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第二节</a:t>
            </a:r>
            <a:r>
              <a:rPr lang="en-US" altLang="zh-CN" sz="1600" dirty="0">
                <a:latin typeface="Arial" panose="020B0604020202020204" pitchFamily="34" charset="0"/>
                <a:ea typeface="宋体" panose="02010600030101010101" pitchFamily="2" charset="-122"/>
              </a:rPr>
              <a:t>  </a:t>
            </a:r>
            <a:r>
              <a:rPr lang="zh-CN" altLang="zh-CN" sz="1600" dirty="0">
                <a:latin typeface="Arial" panose="020B0604020202020204" pitchFamily="34" charset="0"/>
                <a:ea typeface="宋体" panose="02010600030101010101" pitchFamily="2" charset="-122"/>
              </a:rPr>
              <a:t>商业银行信贷收支统计</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第三节</a:t>
            </a:r>
            <a:r>
              <a:rPr lang="en-US" altLang="zh-CN" sz="1600" dirty="0">
                <a:latin typeface="Arial" panose="020B0604020202020204" pitchFamily="34" charset="0"/>
                <a:ea typeface="宋体" panose="02010600030101010101" pitchFamily="2" charset="-122"/>
              </a:rPr>
              <a:t>  </a:t>
            </a:r>
            <a:r>
              <a:rPr lang="zh-CN" altLang="zh-CN" sz="1600" dirty="0">
                <a:latin typeface="Arial" panose="020B0604020202020204" pitchFamily="34" charset="0"/>
                <a:ea typeface="宋体" panose="02010600030101010101" pitchFamily="2" charset="-122"/>
              </a:rPr>
              <a:t>商业银行的资产负债统计</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第四节</a:t>
            </a:r>
            <a:r>
              <a:rPr lang="en-US" altLang="zh-CN" sz="1600" dirty="0">
                <a:latin typeface="Arial" panose="020B0604020202020204" pitchFamily="34" charset="0"/>
                <a:ea typeface="宋体" panose="02010600030101010101" pitchFamily="2" charset="-122"/>
              </a:rPr>
              <a:t>  </a:t>
            </a:r>
            <a:r>
              <a:rPr lang="zh-CN" altLang="zh-CN" sz="1600" dirty="0">
                <a:latin typeface="Arial" panose="020B0604020202020204" pitchFamily="34" charset="0"/>
                <a:ea typeface="宋体" panose="02010600030101010101" pitchFamily="2" charset="-122"/>
              </a:rPr>
              <a:t>商业银行经济效益分析</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第五节</a:t>
            </a:r>
            <a:r>
              <a:rPr lang="en-US" altLang="zh-CN" sz="1600" dirty="0">
                <a:latin typeface="Arial" panose="020B0604020202020204" pitchFamily="34" charset="0"/>
                <a:ea typeface="宋体" panose="02010600030101010101" pitchFamily="2" charset="-122"/>
              </a:rPr>
              <a:t>  </a:t>
            </a:r>
            <a:r>
              <a:rPr lang="zh-CN" altLang="zh-CN" sz="1600" dirty="0">
                <a:latin typeface="Arial" panose="020B0604020202020204" pitchFamily="34" charset="0"/>
                <a:ea typeface="宋体" panose="02010600030101010101" pitchFamily="2" charset="-122"/>
              </a:rPr>
              <a:t>商业银行竞争力统计指标体系</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dirty="0">
              <a:latin typeface="Arial" panose="020B0604020202020204" pitchFamily="34" charset="0"/>
              <a:ea typeface="宋体" panose="02010600030101010101" pitchFamily="2" charset="-122"/>
            </a:endParaRPr>
          </a:p>
        </p:txBody>
      </p:sp>
      <p:cxnSp>
        <p:nvCxnSpPr>
          <p:cNvPr id="5" name="直接连接符 4"/>
          <p:cNvCxnSpPr/>
          <p:nvPr/>
        </p:nvCxnSpPr>
        <p:spPr>
          <a:xfrm flipV="1">
            <a:off x="2397125" y="2133600"/>
            <a:ext cx="4119563" cy="4763"/>
          </a:xfrm>
          <a:prstGeom prst="line">
            <a:avLst/>
          </a:prstGeom>
          <a:ln w="38100">
            <a:solidFill>
              <a:srgbClr val="FFC000"/>
            </a:solidFill>
          </a:ln>
          <a:effectLst/>
        </p:spPr>
        <p:style>
          <a:lnRef idx="1">
            <a:schemeClr val="accent1"/>
          </a:lnRef>
          <a:fillRef idx="0">
            <a:schemeClr val="accent1"/>
          </a:fillRef>
          <a:effectRef idx="0">
            <a:schemeClr val="accent1"/>
          </a:effectRef>
          <a:fontRef idx="minor">
            <a:schemeClr val="tx1"/>
          </a:fontRef>
        </p:style>
      </p:cxnSp>
      <p:sp>
        <p:nvSpPr>
          <p:cNvPr id="14340" name="标题 1"/>
          <p:cNvSpPr>
            <a:spLocks noGrp="1"/>
          </p:cNvSpPr>
          <p:nvPr>
            <p:ph type="title"/>
          </p:nvPr>
        </p:nvSpPr>
        <p:spPr>
          <a:xfrm>
            <a:off x="539750" y="-22225"/>
            <a:ext cx="8229600" cy="1143000"/>
          </a:xfrm>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cxnSp>
        <p:nvCxnSpPr>
          <p:cNvPr id="6" name="直接连接符 5"/>
          <p:cNvCxnSpPr/>
          <p:nvPr/>
        </p:nvCxnSpPr>
        <p:spPr>
          <a:xfrm flipV="1">
            <a:off x="2397125" y="2632075"/>
            <a:ext cx="4119563" cy="4763"/>
          </a:xfrm>
          <a:prstGeom prst="line">
            <a:avLst/>
          </a:prstGeom>
          <a:ln w="38100">
            <a:solidFill>
              <a:srgbClr val="FFC000"/>
            </a:solidFill>
          </a:ln>
          <a:effectLst/>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2411413" y="3573463"/>
            <a:ext cx="4119563" cy="4763"/>
          </a:xfrm>
          <a:prstGeom prst="line">
            <a:avLst/>
          </a:prstGeom>
          <a:ln w="38100">
            <a:solidFill>
              <a:srgbClr val="FFC000"/>
            </a:solidFill>
          </a:ln>
          <a:effectLst/>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2397125" y="4071938"/>
            <a:ext cx="4119563" cy="4763"/>
          </a:xfrm>
          <a:prstGeom prst="line">
            <a:avLst/>
          </a:prstGeom>
          <a:ln w="38100">
            <a:solidFill>
              <a:srgbClr val="FFC000"/>
            </a:solidFill>
          </a:ln>
          <a:effectLst/>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2411413" y="4581525"/>
            <a:ext cx="4119563" cy="4763"/>
          </a:xfrm>
          <a:prstGeom prst="line">
            <a:avLst/>
          </a:prstGeom>
          <a:ln w="38100">
            <a:solidFill>
              <a:srgbClr val="FFC000"/>
            </a:solidFill>
          </a:ln>
          <a:effectLst/>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2411413" y="3141663"/>
            <a:ext cx="4119563" cy="4763"/>
          </a:xfrm>
          <a:prstGeom prst="line">
            <a:avLst/>
          </a:prstGeom>
          <a:ln w="38100">
            <a:solidFill>
              <a:srgbClr val="FFC000"/>
            </a:solidFill>
          </a:ln>
          <a:effectLst/>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8">
                                            <p:txEl>
                                              <p:charRg st="0" end="7"/>
                                            </p:txEl>
                                          </p:spTgt>
                                        </p:tgtEl>
                                        <p:attrNameLst>
                                          <p:attrName>style.visibility</p:attrName>
                                        </p:attrNameLst>
                                      </p:cBhvr>
                                      <p:to>
                                        <p:strVal val="visible"/>
                                      </p:to>
                                    </p:set>
                                    <p:animEffect transition="in" filter="fade">
                                      <p:cBhvr>
                                        <p:cTn id="7" dur="500"/>
                                        <p:tgtEl>
                                          <p:spTgt spid="18">
                                            <p:txEl>
                                              <p:charRg st="0" end="7"/>
                                            </p:txEl>
                                          </p:spTgt>
                                        </p:tgtEl>
                                      </p:cBhvr>
                                    </p:animEffect>
                                    <p:anim calcmode="lin" valueType="num">
                                      <p:cBhvr>
                                        <p:cTn id="8" dur="500" fill="hold"/>
                                        <p:tgtEl>
                                          <p:spTgt spid="18">
                                            <p:txEl>
                                              <p:charRg st="0" end="7"/>
                                            </p:txEl>
                                          </p:spTgt>
                                        </p:tgtEl>
                                        <p:attrNameLst>
                                          <p:attrName>ppt_x</p:attrName>
                                        </p:attrNameLst>
                                      </p:cBhvr>
                                      <p:tavLst>
                                        <p:tav tm="0">
                                          <p:val>
                                            <p:strVal val="#ppt_x"/>
                                          </p:val>
                                        </p:tav>
                                        <p:tav tm="100000">
                                          <p:val>
                                            <p:strVal val="#ppt_x"/>
                                          </p:val>
                                        </p:tav>
                                      </p:tavLst>
                                    </p:anim>
                                    <p:anim calcmode="lin" valueType="num">
                                      <p:cBhvr>
                                        <p:cTn id="9" dur="500" fill="hold"/>
                                        <p:tgtEl>
                                          <p:spTgt spid="18">
                                            <p:txEl>
                                              <p:charRg st="0" end="7"/>
                                            </p:txEl>
                                          </p:spTgt>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8">
                                            <p:txEl>
                                              <p:charRg st="8" end="22"/>
                                            </p:txEl>
                                          </p:spTgt>
                                        </p:tgtEl>
                                        <p:attrNameLst>
                                          <p:attrName>style.visibility</p:attrName>
                                        </p:attrNameLst>
                                      </p:cBhvr>
                                      <p:to>
                                        <p:strVal val="visible"/>
                                      </p:to>
                                    </p:set>
                                    <p:animEffect transition="in" filter="fade">
                                      <p:cBhvr>
                                        <p:cTn id="13" dur="500"/>
                                        <p:tgtEl>
                                          <p:spTgt spid="18">
                                            <p:txEl>
                                              <p:charRg st="8" end="22"/>
                                            </p:txEl>
                                          </p:spTgt>
                                        </p:tgtEl>
                                      </p:cBhvr>
                                    </p:animEffect>
                                    <p:anim calcmode="lin" valueType="num">
                                      <p:cBhvr>
                                        <p:cTn id="14" dur="500" fill="hold"/>
                                        <p:tgtEl>
                                          <p:spTgt spid="18">
                                            <p:txEl>
                                              <p:charRg st="8" end="22"/>
                                            </p:txEl>
                                          </p:spTgt>
                                        </p:tgtEl>
                                        <p:attrNameLst>
                                          <p:attrName>ppt_x</p:attrName>
                                        </p:attrNameLst>
                                      </p:cBhvr>
                                      <p:tavLst>
                                        <p:tav tm="0">
                                          <p:val>
                                            <p:strVal val="#ppt_x"/>
                                          </p:val>
                                        </p:tav>
                                        <p:tav tm="100000">
                                          <p:val>
                                            <p:strVal val="#ppt_x"/>
                                          </p:val>
                                        </p:tav>
                                      </p:tavLst>
                                    </p:anim>
                                    <p:anim calcmode="lin" valueType="num">
                                      <p:cBhvr>
                                        <p:cTn id="15" dur="500" fill="hold"/>
                                        <p:tgtEl>
                                          <p:spTgt spid="18">
                                            <p:txEl>
                                              <p:charRg st="8" end="22"/>
                                            </p:txEl>
                                          </p:spTgt>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18">
                                            <p:txEl>
                                              <p:charRg st="23" end="39"/>
                                            </p:txEl>
                                          </p:spTgt>
                                        </p:tgtEl>
                                        <p:attrNameLst>
                                          <p:attrName>style.visibility</p:attrName>
                                        </p:attrNameLst>
                                      </p:cBhvr>
                                      <p:to>
                                        <p:strVal val="visible"/>
                                      </p:to>
                                    </p:set>
                                    <p:animEffect transition="in" filter="fade">
                                      <p:cBhvr>
                                        <p:cTn id="19" dur="500"/>
                                        <p:tgtEl>
                                          <p:spTgt spid="18">
                                            <p:txEl>
                                              <p:charRg st="23" end="39"/>
                                            </p:txEl>
                                          </p:spTgt>
                                        </p:tgtEl>
                                      </p:cBhvr>
                                    </p:animEffect>
                                    <p:anim calcmode="lin" valueType="num">
                                      <p:cBhvr>
                                        <p:cTn id="20" dur="500" fill="hold"/>
                                        <p:tgtEl>
                                          <p:spTgt spid="18">
                                            <p:txEl>
                                              <p:charRg st="23" end="39"/>
                                            </p:txEl>
                                          </p:spTgt>
                                        </p:tgtEl>
                                        <p:attrNameLst>
                                          <p:attrName>ppt_x</p:attrName>
                                        </p:attrNameLst>
                                      </p:cBhvr>
                                      <p:tavLst>
                                        <p:tav tm="0">
                                          <p:val>
                                            <p:strVal val="#ppt_x"/>
                                          </p:val>
                                        </p:tav>
                                        <p:tav tm="100000">
                                          <p:val>
                                            <p:strVal val="#ppt_x"/>
                                          </p:val>
                                        </p:tav>
                                      </p:tavLst>
                                    </p:anim>
                                    <p:anim calcmode="lin" valueType="num">
                                      <p:cBhvr>
                                        <p:cTn id="21" dur="500" fill="hold"/>
                                        <p:tgtEl>
                                          <p:spTgt spid="18">
                                            <p:txEl>
                                              <p:charRg st="23" end="39"/>
                                            </p:txEl>
                                          </p:spTgt>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18">
                                            <p:txEl>
                                              <p:charRg st="40" end="57"/>
                                            </p:txEl>
                                          </p:spTgt>
                                        </p:tgtEl>
                                        <p:attrNameLst>
                                          <p:attrName>style.visibility</p:attrName>
                                        </p:attrNameLst>
                                      </p:cBhvr>
                                      <p:to>
                                        <p:strVal val="visible"/>
                                      </p:to>
                                    </p:set>
                                    <p:animEffect transition="in" filter="fade">
                                      <p:cBhvr>
                                        <p:cTn id="25" dur="500"/>
                                        <p:tgtEl>
                                          <p:spTgt spid="18">
                                            <p:txEl>
                                              <p:charRg st="40" end="57"/>
                                            </p:txEl>
                                          </p:spTgt>
                                        </p:tgtEl>
                                      </p:cBhvr>
                                    </p:animEffect>
                                    <p:anim calcmode="lin" valueType="num">
                                      <p:cBhvr>
                                        <p:cTn id="26" dur="500" fill="hold"/>
                                        <p:tgtEl>
                                          <p:spTgt spid="18">
                                            <p:txEl>
                                              <p:charRg st="40" end="57"/>
                                            </p:txEl>
                                          </p:spTgt>
                                        </p:tgtEl>
                                        <p:attrNameLst>
                                          <p:attrName>ppt_x</p:attrName>
                                        </p:attrNameLst>
                                      </p:cBhvr>
                                      <p:tavLst>
                                        <p:tav tm="0">
                                          <p:val>
                                            <p:strVal val="#ppt_x"/>
                                          </p:val>
                                        </p:tav>
                                        <p:tav tm="100000">
                                          <p:val>
                                            <p:strVal val="#ppt_x"/>
                                          </p:val>
                                        </p:tav>
                                      </p:tavLst>
                                    </p:anim>
                                    <p:anim calcmode="lin" valueType="num">
                                      <p:cBhvr>
                                        <p:cTn id="27" dur="500" fill="hold"/>
                                        <p:tgtEl>
                                          <p:spTgt spid="18">
                                            <p:txEl>
                                              <p:charRg st="40" end="57"/>
                                            </p:txEl>
                                          </p:spTgt>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18">
                                            <p:txEl>
                                              <p:charRg st="58" end="74"/>
                                            </p:txEl>
                                          </p:spTgt>
                                        </p:tgtEl>
                                        <p:attrNameLst>
                                          <p:attrName>style.visibility</p:attrName>
                                        </p:attrNameLst>
                                      </p:cBhvr>
                                      <p:to>
                                        <p:strVal val="visible"/>
                                      </p:to>
                                    </p:set>
                                    <p:animEffect transition="in" filter="fade">
                                      <p:cBhvr>
                                        <p:cTn id="31" dur="500"/>
                                        <p:tgtEl>
                                          <p:spTgt spid="18">
                                            <p:txEl>
                                              <p:charRg st="58" end="74"/>
                                            </p:txEl>
                                          </p:spTgt>
                                        </p:tgtEl>
                                      </p:cBhvr>
                                    </p:animEffect>
                                    <p:anim calcmode="lin" valueType="num">
                                      <p:cBhvr>
                                        <p:cTn id="32" dur="500" fill="hold"/>
                                        <p:tgtEl>
                                          <p:spTgt spid="18">
                                            <p:txEl>
                                              <p:charRg st="58" end="74"/>
                                            </p:txEl>
                                          </p:spTgt>
                                        </p:tgtEl>
                                        <p:attrNameLst>
                                          <p:attrName>ppt_x</p:attrName>
                                        </p:attrNameLst>
                                      </p:cBhvr>
                                      <p:tavLst>
                                        <p:tav tm="0">
                                          <p:val>
                                            <p:strVal val="#ppt_x"/>
                                          </p:val>
                                        </p:tav>
                                        <p:tav tm="100000">
                                          <p:val>
                                            <p:strVal val="#ppt_x"/>
                                          </p:val>
                                        </p:tav>
                                      </p:tavLst>
                                    </p:anim>
                                    <p:anim calcmode="lin" valueType="num">
                                      <p:cBhvr>
                                        <p:cTn id="33" dur="500" fill="hold"/>
                                        <p:tgtEl>
                                          <p:spTgt spid="18">
                                            <p:txEl>
                                              <p:charRg st="58" end="74"/>
                                            </p:txEl>
                                          </p:spTgt>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18">
                                            <p:txEl>
                                              <p:charRg st="75" end="94"/>
                                            </p:txEl>
                                          </p:spTgt>
                                        </p:tgtEl>
                                        <p:attrNameLst>
                                          <p:attrName>style.visibility</p:attrName>
                                        </p:attrNameLst>
                                      </p:cBhvr>
                                      <p:to>
                                        <p:strVal val="visible"/>
                                      </p:to>
                                    </p:set>
                                    <p:animEffect transition="in" filter="fade">
                                      <p:cBhvr>
                                        <p:cTn id="37" dur="500"/>
                                        <p:tgtEl>
                                          <p:spTgt spid="18">
                                            <p:txEl>
                                              <p:charRg st="75" end="94"/>
                                            </p:txEl>
                                          </p:spTgt>
                                        </p:tgtEl>
                                      </p:cBhvr>
                                    </p:animEffect>
                                    <p:anim calcmode="lin" valueType="num">
                                      <p:cBhvr>
                                        <p:cTn id="38" dur="500" fill="hold"/>
                                        <p:tgtEl>
                                          <p:spTgt spid="18">
                                            <p:txEl>
                                              <p:charRg st="75" end="94"/>
                                            </p:txEl>
                                          </p:spTgt>
                                        </p:tgtEl>
                                        <p:attrNameLst>
                                          <p:attrName>ppt_x</p:attrName>
                                        </p:attrNameLst>
                                      </p:cBhvr>
                                      <p:tavLst>
                                        <p:tav tm="0">
                                          <p:val>
                                            <p:strVal val="#ppt_x"/>
                                          </p:val>
                                        </p:tav>
                                        <p:tav tm="100000">
                                          <p:val>
                                            <p:strVal val="#ppt_x"/>
                                          </p:val>
                                        </p:tav>
                                      </p:tavLst>
                                    </p:anim>
                                    <p:anim calcmode="lin" valueType="num">
                                      <p:cBhvr>
                                        <p:cTn id="39" dur="500" fill="hold"/>
                                        <p:tgtEl>
                                          <p:spTgt spid="18">
                                            <p:txEl>
                                              <p:charRg st="75" end="94"/>
                                            </p:txEl>
                                          </p:spTgt>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22" presetClass="entr" presetSubtype="8" fill="hold" nodeType="after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wipe(left)">
                                      <p:cBhvr>
                                        <p:cTn id="43" dur="500"/>
                                        <p:tgtEl>
                                          <p:spTgt spid="5"/>
                                        </p:tgtEl>
                                      </p:cBhvr>
                                    </p:animEffect>
                                  </p:childTnLst>
                                </p:cTn>
                              </p:par>
                            </p:childTnLst>
                          </p:cTn>
                        </p:par>
                        <p:par>
                          <p:cTn id="44" fill="hold">
                            <p:stCondLst>
                              <p:cond delay="3500"/>
                            </p:stCondLst>
                            <p:childTnLst>
                              <p:par>
                                <p:cTn id="45" presetID="22" presetClass="entr" presetSubtype="8" fill="hold"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left)">
                                      <p:cBhvr>
                                        <p:cTn id="47" dur="500"/>
                                        <p:tgtEl>
                                          <p:spTgt spid="6"/>
                                        </p:tgtEl>
                                      </p:cBhvr>
                                    </p:animEffect>
                                  </p:childTnLst>
                                </p:cTn>
                              </p:par>
                            </p:childTnLst>
                          </p:cTn>
                        </p:par>
                        <p:par>
                          <p:cTn id="48" fill="hold">
                            <p:stCondLst>
                              <p:cond delay="4000"/>
                            </p:stCondLst>
                            <p:childTnLst>
                              <p:par>
                                <p:cTn id="49" presetID="22" presetClass="entr" presetSubtype="8" fill="hold"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left)">
                                      <p:cBhvr>
                                        <p:cTn id="51" dur="500"/>
                                        <p:tgtEl>
                                          <p:spTgt spid="9"/>
                                        </p:tgtEl>
                                      </p:cBhvr>
                                    </p:animEffect>
                                  </p:childTnLst>
                                </p:cTn>
                              </p:par>
                            </p:childTnLst>
                          </p:cTn>
                        </p:par>
                        <p:par>
                          <p:cTn id="52" fill="hold">
                            <p:stCondLst>
                              <p:cond delay="4500"/>
                            </p:stCondLst>
                            <p:childTnLst>
                              <p:par>
                                <p:cTn id="53" presetID="22" presetClass="entr" presetSubtype="8" fill="hold" nodeType="after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wipe(left)">
                                      <p:cBhvr>
                                        <p:cTn id="55" dur="500"/>
                                        <p:tgtEl>
                                          <p:spTgt spid="10"/>
                                        </p:tgtEl>
                                      </p:cBhvr>
                                    </p:animEffect>
                                  </p:childTnLst>
                                </p:cTn>
                              </p:par>
                            </p:childTnLst>
                          </p:cTn>
                        </p:par>
                        <p:par>
                          <p:cTn id="56" fill="hold">
                            <p:stCondLst>
                              <p:cond delay="5000"/>
                            </p:stCondLst>
                            <p:childTnLst>
                              <p:par>
                                <p:cTn id="57" presetID="22" presetClass="entr" presetSubtype="8" fill="hold"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left)">
                                      <p:cBhvr>
                                        <p:cTn id="59" dur="500"/>
                                        <p:tgtEl>
                                          <p:spTgt spid="11"/>
                                        </p:tgtEl>
                                      </p:cBhvr>
                                    </p:animEffect>
                                  </p:childTnLst>
                                </p:cTn>
                              </p:par>
                            </p:childTnLst>
                          </p:cTn>
                        </p:par>
                        <p:par>
                          <p:cTn id="60" fill="hold">
                            <p:stCondLst>
                              <p:cond delay="5500"/>
                            </p:stCondLst>
                            <p:childTnLst>
                              <p:par>
                                <p:cTn id="61" presetID="22" presetClass="entr" presetSubtype="8"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left)">
                                      <p:cBhvr>
                                        <p:cTn id="6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allAtOnce"/>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827088" y="1700213"/>
            <a:ext cx="7416800" cy="511016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2000" b="1" dirty="0">
                <a:latin typeface="Arial" panose="020B0604020202020204" pitchFamily="34" charset="0"/>
                <a:ea typeface="宋体" panose="02010600030101010101" pitchFamily="2" charset="-122"/>
              </a:rPr>
              <a:t>一、商业银行信贷收支统计</a:t>
            </a:r>
            <a:endParaRPr lang="zh-CN" altLang="zh-CN" sz="20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800" dirty="0">
                <a:latin typeface="Arial" panose="020B0604020202020204" pitchFamily="34" charset="0"/>
                <a:ea typeface="宋体" panose="02010600030101010101" pitchFamily="2" charset="-122"/>
              </a:rPr>
              <a:t>（一）信贷资金来源统计项目</a:t>
            </a:r>
            <a:endParaRPr lang="zh-CN" altLang="zh-CN" sz="18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1.</a:t>
            </a:r>
            <a:r>
              <a:rPr lang="zh-CN" altLang="zh-CN" sz="1600" dirty="0">
                <a:latin typeface="Arial" panose="020B0604020202020204" pitchFamily="34" charset="0"/>
                <a:ea typeface="宋体" panose="02010600030101010101" pitchFamily="2" charset="-122"/>
              </a:rPr>
              <a:t>各项存款</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1</a:t>
            </a:r>
            <a:r>
              <a:rPr lang="zh-CN" altLang="zh-CN" sz="1600" dirty="0">
                <a:latin typeface="Arial" panose="020B0604020202020204" pitchFamily="34" charset="0"/>
                <a:ea typeface="宋体" panose="02010600030101010101" pitchFamily="2" charset="-122"/>
              </a:rPr>
              <a:t>）企业存款</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2</a:t>
            </a:r>
            <a:r>
              <a:rPr lang="zh-CN" altLang="zh-CN" sz="1600" dirty="0">
                <a:latin typeface="Arial" panose="020B0604020202020204" pitchFamily="34" charset="0"/>
                <a:ea typeface="宋体" panose="02010600030101010101" pitchFamily="2" charset="-122"/>
              </a:rPr>
              <a:t>）居民储蓄存款</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3</a:t>
            </a:r>
            <a:r>
              <a:rPr lang="zh-CN" altLang="zh-CN" sz="1600" dirty="0">
                <a:latin typeface="Arial" panose="020B0604020202020204" pitchFamily="34" charset="0"/>
                <a:ea typeface="宋体" panose="02010600030101010101" pitchFamily="2" charset="-122"/>
              </a:rPr>
              <a:t>）农村存款</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4</a:t>
            </a:r>
            <a:r>
              <a:rPr lang="zh-CN" altLang="zh-CN" sz="1600" dirty="0">
                <a:latin typeface="Arial" panose="020B0604020202020204" pitchFamily="34" charset="0"/>
                <a:ea typeface="宋体" panose="02010600030101010101" pitchFamily="2" charset="-122"/>
              </a:rPr>
              <a:t>）信托类存款</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5</a:t>
            </a:r>
            <a:r>
              <a:rPr lang="zh-CN" altLang="zh-CN" sz="1600" dirty="0">
                <a:latin typeface="Arial" panose="020B0604020202020204" pitchFamily="34" charset="0"/>
                <a:ea typeface="宋体" panose="02010600030101010101" pitchFamily="2" charset="-122"/>
              </a:rPr>
              <a:t>）其他存款</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2</a:t>
            </a:r>
            <a:r>
              <a:rPr lang="zh-CN" altLang="zh-CN" sz="1600" dirty="0">
                <a:latin typeface="Arial" panose="020B0604020202020204" pitchFamily="34" charset="0"/>
                <a:ea typeface="宋体" panose="02010600030101010101" pitchFamily="2" charset="-122"/>
              </a:rPr>
              <a:t>．发行金融债券</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3.</a:t>
            </a:r>
            <a:r>
              <a:rPr lang="zh-CN" altLang="zh-CN" sz="1600" dirty="0">
                <a:latin typeface="Arial" panose="020B0604020202020204" pitchFamily="34" charset="0"/>
                <a:ea typeface="宋体" panose="02010600030101010101" pitchFamily="2" charset="-122"/>
              </a:rPr>
              <a:t>卖出回购证券</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4.</a:t>
            </a:r>
            <a:r>
              <a:rPr lang="zh-CN" altLang="zh-CN" sz="1600" dirty="0">
                <a:latin typeface="Arial" panose="020B0604020202020204" pitchFamily="34" charset="0"/>
                <a:ea typeface="宋体" panose="02010600030101010101" pitchFamily="2" charset="-122"/>
              </a:rPr>
              <a:t>向中央银行借款</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5.</a:t>
            </a:r>
            <a:r>
              <a:rPr lang="zh-CN" altLang="zh-CN" sz="1600" dirty="0">
                <a:latin typeface="Arial" panose="020B0604020202020204" pitchFamily="34" charset="0"/>
                <a:ea typeface="宋体" panose="02010600030101010101" pitchFamily="2" charset="-122"/>
              </a:rPr>
              <a:t>同来往来</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6.</a:t>
            </a:r>
            <a:r>
              <a:rPr lang="zh-CN" altLang="zh-CN" sz="1600" dirty="0">
                <a:latin typeface="Arial" panose="020B0604020202020204" pitchFamily="34" charset="0"/>
                <a:ea typeface="宋体" panose="02010600030101010101" pitchFamily="2" charset="-122"/>
              </a:rPr>
              <a:t>委托存款及委托投资基金</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7.</a:t>
            </a:r>
            <a:r>
              <a:rPr lang="zh-CN" altLang="zh-CN" sz="1600" dirty="0">
                <a:latin typeface="Arial" panose="020B0604020202020204" pitchFamily="34" charset="0"/>
                <a:ea typeface="宋体" panose="02010600030101010101" pitchFamily="2" charset="-122"/>
              </a:rPr>
              <a:t>代理金融机构委托贷款基金</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8.</a:t>
            </a:r>
            <a:r>
              <a:rPr lang="zh-CN" altLang="zh-CN" sz="1600" dirty="0">
                <a:latin typeface="Arial" panose="020B0604020202020204" pitchFamily="34" charset="0"/>
                <a:ea typeface="宋体" panose="02010600030101010101" pitchFamily="2" charset="-122"/>
              </a:rPr>
              <a:t>所有者权益</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9.</a:t>
            </a:r>
            <a:r>
              <a:rPr lang="zh-CN" altLang="zh-CN" sz="1600" dirty="0">
                <a:latin typeface="Arial" panose="020B0604020202020204" pitchFamily="34" charset="0"/>
                <a:ea typeface="宋体" panose="02010600030101010101" pitchFamily="2" charset="-122"/>
              </a:rPr>
              <a:t>各项准备</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10.</a:t>
            </a:r>
            <a:r>
              <a:rPr lang="zh-CN" altLang="zh-CN" sz="1600" dirty="0">
                <a:latin typeface="Arial" panose="020B0604020202020204" pitchFamily="34" charset="0"/>
                <a:ea typeface="宋体" panose="02010600030101010101" pitchFamily="2" charset="-122"/>
              </a:rPr>
              <a:t>其他</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dirty="0">
              <a:latin typeface="Arial" panose="020B0604020202020204" pitchFamily="34" charset="0"/>
              <a:ea typeface="宋体" panose="02010600030101010101" pitchFamily="2" charset="-122"/>
            </a:endParaRPr>
          </a:p>
        </p:txBody>
      </p:sp>
      <p:sp>
        <p:nvSpPr>
          <p:cNvPr id="23555"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23556" name="矩形 4"/>
          <p:cNvSpPr/>
          <p:nvPr/>
        </p:nvSpPr>
        <p:spPr>
          <a:xfrm>
            <a:off x="3087688" y="1196975"/>
            <a:ext cx="3300412" cy="369888"/>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第二节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商业银行信贷收支统计</a:t>
            </a:r>
            <a:endParaRPr lang="en-US" altLang="zh-CN" sz="1800" b="1" dirty="0">
              <a:latin typeface="华文仿宋" panose="02010600040101010101" pitchFamily="2" charset="-122"/>
              <a:ea typeface="华文仿宋" panose="020106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8">
                                            <p:txEl>
                                              <p:charRg st="0" end="13"/>
                                            </p:txEl>
                                          </p:spTgt>
                                        </p:tgtEl>
                                        <p:attrNameLst>
                                          <p:attrName>style.visibility</p:attrName>
                                        </p:attrNameLst>
                                      </p:cBhvr>
                                      <p:to>
                                        <p:strVal val="visible"/>
                                      </p:to>
                                    </p:set>
                                    <p:animEffect transition="in" filter="fade">
                                      <p:cBhvr>
                                        <p:cTn id="7" dur="500"/>
                                        <p:tgtEl>
                                          <p:spTgt spid="18">
                                            <p:txEl>
                                              <p:charRg st="0" end="13"/>
                                            </p:txEl>
                                          </p:spTgt>
                                        </p:tgtEl>
                                      </p:cBhvr>
                                    </p:animEffect>
                                    <p:anim calcmode="lin" valueType="num">
                                      <p:cBhvr>
                                        <p:cTn id="8" dur="500" fill="hold"/>
                                        <p:tgtEl>
                                          <p:spTgt spid="18">
                                            <p:txEl>
                                              <p:charRg st="0" end="13"/>
                                            </p:txEl>
                                          </p:spTgt>
                                        </p:tgtEl>
                                        <p:attrNameLst>
                                          <p:attrName>ppt_x</p:attrName>
                                        </p:attrNameLst>
                                      </p:cBhvr>
                                      <p:tavLst>
                                        <p:tav tm="0">
                                          <p:val>
                                            <p:strVal val="#ppt_x"/>
                                          </p:val>
                                        </p:tav>
                                        <p:tav tm="100000">
                                          <p:val>
                                            <p:strVal val="#ppt_x"/>
                                          </p:val>
                                        </p:tav>
                                      </p:tavLst>
                                    </p:anim>
                                    <p:anim calcmode="lin" valueType="num">
                                      <p:cBhvr>
                                        <p:cTn id="9" dur="500" fill="hold"/>
                                        <p:tgtEl>
                                          <p:spTgt spid="18">
                                            <p:txEl>
                                              <p:charRg st="0" end="13"/>
                                            </p:txEl>
                                          </p:spTgt>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8">
                                            <p:txEl>
                                              <p:charRg st="13" end="27"/>
                                            </p:txEl>
                                          </p:spTgt>
                                        </p:tgtEl>
                                        <p:attrNameLst>
                                          <p:attrName>style.visibility</p:attrName>
                                        </p:attrNameLst>
                                      </p:cBhvr>
                                      <p:to>
                                        <p:strVal val="visible"/>
                                      </p:to>
                                    </p:set>
                                    <p:animEffect transition="in" filter="fade">
                                      <p:cBhvr>
                                        <p:cTn id="13" dur="500"/>
                                        <p:tgtEl>
                                          <p:spTgt spid="18">
                                            <p:txEl>
                                              <p:charRg st="13" end="27"/>
                                            </p:txEl>
                                          </p:spTgt>
                                        </p:tgtEl>
                                      </p:cBhvr>
                                    </p:animEffect>
                                    <p:anim calcmode="lin" valueType="num">
                                      <p:cBhvr>
                                        <p:cTn id="14" dur="500" fill="hold"/>
                                        <p:tgtEl>
                                          <p:spTgt spid="18">
                                            <p:txEl>
                                              <p:charRg st="13" end="27"/>
                                            </p:txEl>
                                          </p:spTgt>
                                        </p:tgtEl>
                                        <p:attrNameLst>
                                          <p:attrName>ppt_x</p:attrName>
                                        </p:attrNameLst>
                                      </p:cBhvr>
                                      <p:tavLst>
                                        <p:tav tm="0">
                                          <p:val>
                                            <p:strVal val="#ppt_x"/>
                                          </p:val>
                                        </p:tav>
                                        <p:tav tm="100000">
                                          <p:val>
                                            <p:strVal val="#ppt_x"/>
                                          </p:val>
                                        </p:tav>
                                      </p:tavLst>
                                    </p:anim>
                                    <p:anim calcmode="lin" valueType="num">
                                      <p:cBhvr>
                                        <p:cTn id="15" dur="500" fill="hold"/>
                                        <p:tgtEl>
                                          <p:spTgt spid="18">
                                            <p:txEl>
                                              <p:charRg st="13" end="27"/>
                                            </p:txEl>
                                          </p:spTgt>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18">
                                            <p:txEl>
                                              <p:charRg st="27" end="34"/>
                                            </p:txEl>
                                          </p:spTgt>
                                        </p:tgtEl>
                                        <p:attrNameLst>
                                          <p:attrName>style.visibility</p:attrName>
                                        </p:attrNameLst>
                                      </p:cBhvr>
                                      <p:to>
                                        <p:strVal val="visible"/>
                                      </p:to>
                                    </p:set>
                                    <p:animEffect transition="in" filter="fade">
                                      <p:cBhvr>
                                        <p:cTn id="19" dur="500"/>
                                        <p:tgtEl>
                                          <p:spTgt spid="18">
                                            <p:txEl>
                                              <p:charRg st="27" end="34"/>
                                            </p:txEl>
                                          </p:spTgt>
                                        </p:tgtEl>
                                      </p:cBhvr>
                                    </p:animEffect>
                                    <p:anim calcmode="lin" valueType="num">
                                      <p:cBhvr>
                                        <p:cTn id="20" dur="500" fill="hold"/>
                                        <p:tgtEl>
                                          <p:spTgt spid="18">
                                            <p:txEl>
                                              <p:charRg st="27" end="34"/>
                                            </p:txEl>
                                          </p:spTgt>
                                        </p:tgtEl>
                                        <p:attrNameLst>
                                          <p:attrName>ppt_x</p:attrName>
                                        </p:attrNameLst>
                                      </p:cBhvr>
                                      <p:tavLst>
                                        <p:tav tm="0">
                                          <p:val>
                                            <p:strVal val="#ppt_x"/>
                                          </p:val>
                                        </p:tav>
                                        <p:tav tm="100000">
                                          <p:val>
                                            <p:strVal val="#ppt_x"/>
                                          </p:val>
                                        </p:tav>
                                      </p:tavLst>
                                    </p:anim>
                                    <p:anim calcmode="lin" valueType="num">
                                      <p:cBhvr>
                                        <p:cTn id="21" dur="500" fill="hold"/>
                                        <p:tgtEl>
                                          <p:spTgt spid="18">
                                            <p:txEl>
                                              <p:charRg st="27" end="34"/>
                                            </p:txEl>
                                          </p:spTgt>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18">
                                            <p:txEl>
                                              <p:charRg st="34" end="42"/>
                                            </p:txEl>
                                          </p:spTgt>
                                        </p:tgtEl>
                                        <p:attrNameLst>
                                          <p:attrName>style.visibility</p:attrName>
                                        </p:attrNameLst>
                                      </p:cBhvr>
                                      <p:to>
                                        <p:strVal val="visible"/>
                                      </p:to>
                                    </p:set>
                                    <p:animEffect transition="in" filter="fade">
                                      <p:cBhvr>
                                        <p:cTn id="25" dur="500"/>
                                        <p:tgtEl>
                                          <p:spTgt spid="18">
                                            <p:txEl>
                                              <p:charRg st="34" end="42"/>
                                            </p:txEl>
                                          </p:spTgt>
                                        </p:tgtEl>
                                      </p:cBhvr>
                                    </p:animEffect>
                                    <p:anim calcmode="lin" valueType="num">
                                      <p:cBhvr>
                                        <p:cTn id="26" dur="500" fill="hold"/>
                                        <p:tgtEl>
                                          <p:spTgt spid="18">
                                            <p:txEl>
                                              <p:charRg st="34" end="42"/>
                                            </p:txEl>
                                          </p:spTgt>
                                        </p:tgtEl>
                                        <p:attrNameLst>
                                          <p:attrName>ppt_x</p:attrName>
                                        </p:attrNameLst>
                                      </p:cBhvr>
                                      <p:tavLst>
                                        <p:tav tm="0">
                                          <p:val>
                                            <p:strVal val="#ppt_x"/>
                                          </p:val>
                                        </p:tav>
                                        <p:tav tm="100000">
                                          <p:val>
                                            <p:strVal val="#ppt_x"/>
                                          </p:val>
                                        </p:tav>
                                      </p:tavLst>
                                    </p:anim>
                                    <p:anim calcmode="lin" valueType="num">
                                      <p:cBhvr>
                                        <p:cTn id="27" dur="500" fill="hold"/>
                                        <p:tgtEl>
                                          <p:spTgt spid="18">
                                            <p:txEl>
                                              <p:charRg st="34" end="42"/>
                                            </p:txEl>
                                          </p:spTgt>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18">
                                            <p:txEl>
                                              <p:charRg st="42" end="52"/>
                                            </p:txEl>
                                          </p:spTgt>
                                        </p:tgtEl>
                                        <p:attrNameLst>
                                          <p:attrName>style.visibility</p:attrName>
                                        </p:attrNameLst>
                                      </p:cBhvr>
                                      <p:to>
                                        <p:strVal val="visible"/>
                                      </p:to>
                                    </p:set>
                                    <p:animEffect transition="in" filter="fade">
                                      <p:cBhvr>
                                        <p:cTn id="31" dur="500"/>
                                        <p:tgtEl>
                                          <p:spTgt spid="18">
                                            <p:txEl>
                                              <p:charRg st="42" end="52"/>
                                            </p:txEl>
                                          </p:spTgt>
                                        </p:tgtEl>
                                      </p:cBhvr>
                                    </p:animEffect>
                                    <p:anim calcmode="lin" valueType="num">
                                      <p:cBhvr>
                                        <p:cTn id="32" dur="500" fill="hold"/>
                                        <p:tgtEl>
                                          <p:spTgt spid="18">
                                            <p:txEl>
                                              <p:charRg st="42" end="52"/>
                                            </p:txEl>
                                          </p:spTgt>
                                        </p:tgtEl>
                                        <p:attrNameLst>
                                          <p:attrName>ppt_x</p:attrName>
                                        </p:attrNameLst>
                                      </p:cBhvr>
                                      <p:tavLst>
                                        <p:tav tm="0">
                                          <p:val>
                                            <p:strVal val="#ppt_x"/>
                                          </p:val>
                                        </p:tav>
                                        <p:tav tm="100000">
                                          <p:val>
                                            <p:strVal val="#ppt_x"/>
                                          </p:val>
                                        </p:tav>
                                      </p:tavLst>
                                    </p:anim>
                                    <p:anim calcmode="lin" valueType="num">
                                      <p:cBhvr>
                                        <p:cTn id="33" dur="500" fill="hold"/>
                                        <p:tgtEl>
                                          <p:spTgt spid="18">
                                            <p:txEl>
                                              <p:charRg st="42" end="52"/>
                                            </p:txEl>
                                          </p:spTgt>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18">
                                            <p:txEl>
                                              <p:charRg st="52" end="60"/>
                                            </p:txEl>
                                          </p:spTgt>
                                        </p:tgtEl>
                                        <p:attrNameLst>
                                          <p:attrName>style.visibility</p:attrName>
                                        </p:attrNameLst>
                                      </p:cBhvr>
                                      <p:to>
                                        <p:strVal val="visible"/>
                                      </p:to>
                                    </p:set>
                                    <p:animEffect transition="in" filter="fade">
                                      <p:cBhvr>
                                        <p:cTn id="37" dur="500"/>
                                        <p:tgtEl>
                                          <p:spTgt spid="18">
                                            <p:txEl>
                                              <p:charRg st="52" end="60"/>
                                            </p:txEl>
                                          </p:spTgt>
                                        </p:tgtEl>
                                      </p:cBhvr>
                                    </p:animEffect>
                                    <p:anim calcmode="lin" valueType="num">
                                      <p:cBhvr>
                                        <p:cTn id="38" dur="500" fill="hold"/>
                                        <p:tgtEl>
                                          <p:spTgt spid="18">
                                            <p:txEl>
                                              <p:charRg st="52" end="60"/>
                                            </p:txEl>
                                          </p:spTgt>
                                        </p:tgtEl>
                                        <p:attrNameLst>
                                          <p:attrName>ppt_x</p:attrName>
                                        </p:attrNameLst>
                                      </p:cBhvr>
                                      <p:tavLst>
                                        <p:tav tm="0">
                                          <p:val>
                                            <p:strVal val="#ppt_x"/>
                                          </p:val>
                                        </p:tav>
                                        <p:tav tm="100000">
                                          <p:val>
                                            <p:strVal val="#ppt_x"/>
                                          </p:val>
                                        </p:tav>
                                      </p:tavLst>
                                    </p:anim>
                                    <p:anim calcmode="lin" valueType="num">
                                      <p:cBhvr>
                                        <p:cTn id="39" dur="500" fill="hold"/>
                                        <p:tgtEl>
                                          <p:spTgt spid="18">
                                            <p:txEl>
                                              <p:charRg st="52" end="60"/>
                                            </p:txEl>
                                          </p:spTgt>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42" presetClass="entr" presetSubtype="0" fill="hold" grpId="0" nodeType="afterEffect">
                                  <p:stCondLst>
                                    <p:cond delay="0"/>
                                  </p:stCondLst>
                                  <p:childTnLst>
                                    <p:set>
                                      <p:cBhvr>
                                        <p:cTn id="42" dur="1" fill="hold">
                                          <p:stCondLst>
                                            <p:cond delay="0"/>
                                          </p:stCondLst>
                                        </p:cTn>
                                        <p:tgtEl>
                                          <p:spTgt spid="18">
                                            <p:txEl>
                                              <p:charRg st="60" end="69"/>
                                            </p:txEl>
                                          </p:spTgt>
                                        </p:tgtEl>
                                        <p:attrNameLst>
                                          <p:attrName>style.visibility</p:attrName>
                                        </p:attrNameLst>
                                      </p:cBhvr>
                                      <p:to>
                                        <p:strVal val="visible"/>
                                      </p:to>
                                    </p:set>
                                    <p:animEffect transition="in" filter="fade">
                                      <p:cBhvr>
                                        <p:cTn id="43" dur="500"/>
                                        <p:tgtEl>
                                          <p:spTgt spid="18">
                                            <p:txEl>
                                              <p:charRg st="60" end="69"/>
                                            </p:txEl>
                                          </p:spTgt>
                                        </p:tgtEl>
                                      </p:cBhvr>
                                    </p:animEffect>
                                    <p:anim calcmode="lin" valueType="num">
                                      <p:cBhvr>
                                        <p:cTn id="44" dur="500" fill="hold"/>
                                        <p:tgtEl>
                                          <p:spTgt spid="18">
                                            <p:txEl>
                                              <p:charRg st="60" end="69"/>
                                            </p:txEl>
                                          </p:spTgt>
                                        </p:tgtEl>
                                        <p:attrNameLst>
                                          <p:attrName>ppt_x</p:attrName>
                                        </p:attrNameLst>
                                      </p:cBhvr>
                                      <p:tavLst>
                                        <p:tav tm="0">
                                          <p:val>
                                            <p:strVal val="#ppt_x"/>
                                          </p:val>
                                        </p:tav>
                                        <p:tav tm="100000">
                                          <p:val>
                                            <p:strVal val="#ppt_x"/>
                                          </p:val>
                                        </p:tav>
                                      </p:tavLst>
                                    </p:anim>
                                    <p:anim calcmode="lin" valueType="num">
                                      <p:cBhvr>
                                        <p:cTn id="45" dur="500" fill="hold"/>
                                        <p:tgtEl>
                                          <p:spTgt spid="18">
                                            <p:txEl>
                                              <p:charRg st="60" end="69"/>
                                            </p:txEl>
                                          </p:spTgt>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8">
                                            <p:txEl>
                                              <p:charRg st="69" end="77"/>
                                            </p:txEl>
                                          </p:spTgt>
                                        </p:tgtEl>
                                        <p:attrNameLst>
                                          <p:attrName>style.visibility</p:attrName>
                                        </p:attrNameLst>
                                      </p:cBhvr>
                                      <p:to>
                                        <p:strVal val="visible"/>
                                      </p:to>
                                    </p:set>
                                    <p:animEffect transition="in" filter="fade">
                                      <p:cBhvr>
                                        <p:cTn id="48" dur="500"/>
                                        <p:tgtEl>
                                          <p:spTgt spid="18">
                                            <p:txEl>
                                              <p:charRg st="69" end="77"/>
                                            </p:txEl>
                                          </p:spTgt>
                                        </p:tgtEl>
                                      </p:cBhvr>
                                    </p:animEffect>
                                    <p:anim calcmode="lin" valueType="num">
                                      <p:cBhvr>
                                        <p:cTn id="49" dur="500" fill="hold"/>
                                        <p:tgtEl>
                                          <p:spTgt spid="18">
                                            <p:txEl>
                                              <p:charRg st="69" end="77"/>
                                            </p:txEl>
                                          </p:spTgt>
                                        </p:tgtEl>
                                        <p:attrNameLst>
                                          <p:attrName>ppt_x</p:attrName>
                                        </p:attrNameLst>
                                      </p:cBhvr>
                                      <p:tavLst>
                                        <p:tav tm="0">
                                          <p:val>
                                            <p:strVal val="#ppt_x"/>
                                          </p:val>
                                        </p:tav>
                                        <p:tav tm="100000">
                                          <p:val>
                                            <p:strVal val="#ppt_x"/>
                                          </p:val>
                                        </p:tav>
                                      </p:tavLst>
                                    </p:anim>
                                    <p:anim calcmode="lin" valueType="num">
                                      <p:cBhvr>
                                        <p:cTn id="50" dur="500" fill="hold"/>
                                        <p:tgtEl>
                                          <p:spTgt spid="18">
                                            <p:txEl>
                                              <p:charRg st="69" end="77"/>
                                            </p:txEl>
                                          </p:spTgt>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8">
                                            <p:txEl>
                                              <p:charRg st="77" end="86"/>
                                            </p:txEl>
                                          </p:spTgt>
                                        </p:tgtEl>
                                        <p:attrNameLst>
                                          <p:attrName>style.visibility</p:attrName>
                                        </p:attrNameLst>
                                      </p:cBhvr>
                                      <p:to>
                                        <p:strVal val="visible"/>
                                      </p:to>
                                    </p:set>
                                    <p:animEffect transition="in" filter="fade">
                                      <p:cBhvr>
                                        <p:cTn id="53" dur="500"/>
                                        <p:tgtEl>
                                          <p:spTgt spid="18">
                                            <p:txEl>
                                              <p:charRg st="77" end="86"/>
                                            </p:txEl>
                                          </p:spTgt>
                                        </p:tgtEl>
                                      </p:cBhvr>
                                    </p:animEffect>
                                    <p:anim calcmode="lin" valueType="num">
                                      <p:cBhvr>
                                        <p:cTn id="54" dur="500" fill="hold"/>
                                        <p:tgtEl>
                                          <p:spTgt spid="18">
                                            <p:txEl>
                                              <p:charRg st="77" end="86"/>
                                            </p:txEl>
                                          </p:spTgt>
                                        </p:tgtEl>
                                        <p:attrNameLst>
                                          <p:attrName>ppt_x</p:attrName>
                                        </p:attrNameLst>
                                      </p:cBhvr>
                                      <p:tavLst>
                                        <p:tav tm="0">
                                          <p:val>
                                            <p:strVal val="#ppt_x"/>
                                          </p:val>
                                        </p:tav>
                                        <p:tav tm="100000">
                                          <p:val>
                                            <p:strVal val="#ppt_x"/>
                                          </p:val>
                                        </p:tav>
                                      </p:tavLst>
                                    </p:anim>
                                    <p:anim calcmode="lin" valueType="num">
                                      <p:cBhvr>
                                        <p:cTn id="55" dur="500" fill="hold"/>
                                        <p:tgtEl>
                                          <p:spTgt spid="18">
                                            <p:txEl>
                                              <p:charRg st="77" end="86"/>
                                            </p:txEl>
                                          </p:spTgt>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8">
                                            <p:txEl>
                                              <p:charRg st="86" end="95"/>
                                            </p:txEl>
                                          </p:spTgt>
                                        </p:tgtEl>
                                        <p:attrNameLst>
                                          <p:attrName>style.visibility</p:attrName>
                                        </p:attrNameLst>
                                      </p:cBhvr>
                                      <p:to>
                                        <p:strVal val="visible"/>
                                      </p:to>
                                    </p:set>
                                    <p:animEffect transition="in" filter="fade">
                                      <p:cBhvr>
                                        <p:cTn id="58" dur="500"/>
                                        <p:tgtEl>
                                          <p:spTgt spid="18">
                                            <p:txEl>
                                              <p:charRg st="86" end="95"/>
                                            </p:txEl>
                                          </p:spTgt>
                                        </p:tgtEl>
                                      </p:cBhvr>
                                    </p:animEffect>
                                    <p:anim calcmode="lin" valueType="num">
                                      <p:cBhvr>
                                        <p:cTn id="59" dur="500" fill="hold"/>
                                        <p:tgtEl>
                                          <p:spTgt spid="18">
                                            <p:txEl>
                                              <p:charRg st="86" end="95"/>
                                            </p:txEl>
                                          </p:spTgt>
                                        </p:tgtEl>
                                        <p:attrNameLst>
                                          <p:attrName>ppt_x</p:attrName>
                                        </p:attrNameLst>
                                      </p:cBhvr>
                                      <p:tavLst>
                                        <p:tav tm="0">
                                          <p:val>
                                            <p:strVal val="#ppt_x"/>
                                          </p:val>
                                        </p:tav>
                                        <p:tav tm="100000">
                                          <p:val>
                                            <p:strVal val="#ppt_x"/>
                                          </p:val>
                                        </p:tav>
                                      </p:tavLst>
                                    </p:anim>
                                    <p:anim calcmode="lin" valueType="num">
                                      <p:cBhvr>
                                        <p:cTn id="60" dur="500" fill="hold"/>
                                        <p:tgtEl>
                                          <p:spTgt spid="18">
                                            <p:txEl>
                                              <p:charRg st="86" end="95"/>
                                            </p:txEl>
                                          </p:spTgt>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18">
                                            <p:txEl>
                                              <p:charRg st="95" end="105"/>
                                            </p:txEl>
                                          </p:spTgt>
                                        </p:tgtEl>
                                        <p:attrNameLst>
                                          <p:attrName>style.visibility</p:attrName>
                                        </p:attrNameLst>
                                      </p:cBhvr>
                                      <p:to>
                                        <p:strVal val="visible"/>
                                      </p:to>
                                    </p:set>
                                    <p:animEffect transition="in" filter="fade">
                                      <p:cBhvr>
                                        <p:cTn id="63" dur="500"/>
                                        <p:tgtEl>
                                          <p:spTgt spid="18">
                                            <p:txEl>
                                              <p:charRg st="95" end="105"/>
                                            </p:txEl>
                                          </p:spTgt>
                                        </p:tgtEl>
                                      </p:cBhvr>
                                    </p:animEffect>
                                    <p:anim calcmode="lin" valueType="num">
                                      <p:cBhvr>
                                        <p:cTn id="64" dur="500" fill="hold"/>
                                        <p:tgtEl>
                                          <p:spTgt spid="18">
                                            <p:txEl>
                                              <p:charRg st="95" end="105"/>
                                            </p:txEl>
                                          </p:spTgt>
                                        </p:tgtEl>
                                        <p:attrNameLst>
                                          <p:attrName>ppt_x</p:attrName>
                                        </p:attrNameLst>
                                      </p:cBhvr>
                                      <p:tavLst>
                                        <p:tav tm="0">
                                          <p:val>
                                            <p:strVal val="#ppt_x"/>
                                          </p:val>
                                        </p:tav>
                                        <p:tav tm="100000">
                                          <p:val>
                                            <p:strVal val="#ppt_x"/>
                                          </p:val>
                                        </p:tav>
                                      </p:tavLst>
                                    </p:anim>
                                    <p:anim calcmode="lin" valueType="num">
                                      <p:cBhvr>
                                        <p:cTn id="65" dur="500" fill="hold"/>
                                        <p:tgtEl>
                                          <p:spTgt spid="18">
                                            <p:txEl>
                                              <p:charRg st="95" end="105"/>
                                            </p:txEl>
                                          </p:spTgt>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18">
                                            <p:txEl>
                                              <p:charRg st="105" end="112"/>
                                            </p:txEl>
                                          </p:spTgt>
                                        </p:tgtEl>
                                        <p:attrNameLst>
                                          <p:attrName>style.visibility</p:attrName>
                                        </p:attrNameLst>
                                      </p:cBhvr>
                                      <p:to>
                                        <p:strVal val="visible"/>
                                      </p:to>
                                    </p:set>
                                    <p:animEffect transition="in" filter="fade">
                                      <p:cBhvr>
                                        <p:cTn id="68" dur="500"/>
                                        <p:tgtEl>
                                          <p:spTgt spid="18">
                                            <p:txEl>
                                              <p:charRg st="105" end="112"/>
                                            </p:txEl>
                                          </p:spTgt>
                                        </p:tgtEl>
                                      </p:cBhvr>
                                    </p:animEffect>
                                    <p:anim calcmode="lin" valueType="num">
                                      <p:cBhvr>
                                        <p:cTn id="69" dur="500" fill="hold"/>
                                        <p:tgtEl>
                                          <p:spTgt spid="18">
                                            <p:txEl>
                                              <p:charRg st="105" end="112"/>
                                            </p:txEl>
                                          </p:spTgt>
                                        </p:tgtEl>
                                        <p:attrNameLst>
                                          <p:attrName>ppt_x</p:attrName>
                                        </p:attrNameLst>
                                      </p:cBhvr>
                                      <p:tavLst>
                                        <p:tav tm="0">
                                          <p:val>
                                            <p:strVal val="#ppt_x"/>
                                          </p:val>
                                        </p:tav>
                                        <p:tav tm="100000">
                                          <p:val>
                                            <p:strVal val="#ppt_x"/>
                                          </p:val>
                                        </p:tav>
                                      </p:tavLst>
                                    </p:anim>
                                    <p:anim calcmode="lin" valueType="num">
                                      <p:cBhvr>
                                        <p:cTn id="70" dur="500" fill="hold"/>
                                        <p:tgtEl>
                                          <p:spTgt spid="18">
                                            <p:txEl>
                                              <p:charRg st="105" end="112"/>
                                            </p:txEl>
                                          </p:spTgt>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18">
                                            <p:txEl>
                                              <p:charRg st="112" end="126"/>
                                            </p:txEl>
                                          </p:spTgt>
                                        </p:tgtEl>
                                        <p:attrNameLst>
                                          <p:attrName>style.visibility</p:attrName>
                                        </p:attrNameLst>
                                      </p:cBhvr>
                                      <p:to>
                                        <p:strVal val="visible"/>
                                      </p:to>
                                    </p:set>
                                    <p:animEffect transition="in" filter="fade">
                                      <p:cBhvr>
                                        <p:cTn id="73" dur="500"/>
                                        <p:tgtEl>
                                          <p:spTgt spid="18">
                                            <p:txEl>
                                              <p:charRg st="112" end="126"/>
                                            </p:txEl>
                                          </p:spTgt>
                                        </p:tgtEl>
                                      </p:cBhvr>
                                    </p:animEffect>
                                    <p:anim calcmode="lin" valueType="num">
                                      <p:cBhvr>
                                        <p:cTn id="74" dur="500" fill="hold"/>
                                        <p:tgtEl>
                                          <p:spTgt spid="18">
                                            <p:txEl>
                                              <p:charRg st="112" end="126"/>
                                            </p:txEl>
                                          </p:spTgt>
                                        </p:tgtEl>
                                        <p:attrNameLst>
                                          <p:attrName>ppt_x</p:attrName>
                                        </p:attrNameLst>
                                      </p:cBhvr>
                                      <p:tavLst>
                                        <p:tav tm="0">
                                          <p:val>
                                            <p:strVal val="#ppt_x"/>
                                          </p:val>
                                        </p:tav>
                                        <p:tav tm="100000">
                                          <p:val>
                                            <p:strVal val="#ppt_x"/>
                                          </p:val>
                                        </p:tav>
                                      </p:tavLst>
                                    </p:anim>
                                    <p:anim calcmode="lin" valueType="num">
                                      <p:cBhvr>
                                        <p:cTn id="75" dur="500" fill="hold"/>
                                        <p:tgtEl>
                                          <p:spTgt spid="18">
                                            <p:txEl>
                                              <p:charRg st="112" end="126"/>
                                            </p:txEl>
                                          </p:spTgt>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18">
                                            <p:txEl>
                                              <p:charRg st="126" end="141"/>
                                            </p:txEl>
                                          </p:spTgt>
                                        </p:tgtEl>
                                        <p:attrNameLst>
                                          <p:attrName>style.visibility</p:attrName>
                                        </p:attrNameLst>
                                      </p:cBhvr>
                                      <p:to>
                                        <p:strVal val="visible"/>
                                      </p:to>
                                    </p:set>
                                    <p:animEffect transition="in" filter="fade">
                                      <p:cBhvr>
                                        <p:cTn id="78" dur="500"/>
                                        <p:tgtEl>
                                          <p:spTgt spid="18">
                                            <p:txEl>
                                              <p:charRg st="126" end="141"/>
                                            </p:txEl>
                                          </p:spTgt>
                                        </p:tgtEl>
                                      </p:cBhvr>
                                    </p:animEffect>
                                    <p:anim calcmode="lin" valueType="num">
                                      <p:cBhvr>
                                        <p:cTn id="79" dur="500" fill="hold"/>
                                        <p:tgtEl>
                                          <p:spTgt spid="18">
                                            <p:txEl>
                                              <p:charRg st="126" end="141"/>
                                            </p:txEl>
                                          </p:spTgt>
                                        </p:tgtEl>
                                        <p:attrNameLst>
                                          <p:attrName>ppt_x</p:attrName>
                                        </p:attrNameLst>
                                      </p:cBhvr>
                                      <p:tavLst>
                                        <p:tav tm="0">
                                          <p:val>
                                            <p:strVal val="#ppt_x"/>
                                          </p:val>
                                        </p:tav>
                                        <p:tav tm="100000">
                                          <p:val>
                                            <p:strVal val="#ppt_x"/>
                                          </p:val>
                                        </p:tav>
                                      </p:tavLst>
                                    </p:anim>
                                    <p:anim calcmode="lin" valueType="num">
                                      <p:cBhvr>
                                        <p:cTn id="80" dur="500" fill="hold"/>
                                        <p:tgtEl>
                                          <p:spTgt spid="18">
                                            <p:txEl>
                                              <p:charRg st="126" end="141"/>
                                            </p:txEl>
                                          </p:spTgt>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18">
                                            <p:txEl>
                                              <p:charRg st="141" end="149"/>
                                            </p:txEl>
                                          </p:spTgt>
                                        </p:tgtEl>
                                        <p:attrNameLst>
                                          <p:attrName>style.visibility</p:attrName>
                                        </p:attrNameLst>
                                      </p:cBhvr>
                                      <p:to>
                                        <p:strVal val="visible"/>
                                      </p:to>
                                    </p:set>
                                    <p:animEffect transition="in" filter="fade">
                                      <p:cBhvr>
                                        <p:cTn id="83" dur="500"/>
                                        <p:tgtEl>
                                          <p:spTgt spid="18">
                                            <p:txEl>
                                              <p:charRg st="141" end="149"/>
                                            </p:txEl>
                                          </p:spTgt>
                                        </p:tgtEl>
                                      </p:cBhvr>
                                    </p:animEffect>
                                    <p:anim calcmode="lin" valueType="num">
                                      <p:cBhvr>
                                        <p:cTn id="84" dur="500" fill="hold"/>
                                        <p:tgtEl>
                                          <p:spTgt spid="18">
                                            <p:txEl>
                                              <p:charRg st="141" end="149"/>
                                            </p:txEl>
                                          </p:spTgt>
                                        </p:tgtEl>
                                        <p:attrNameLst>
                                          <p:attrName>ppt_x</p:attrName>
                                        </p:attrNameLst>
                                      </p:cBhvr>
                                      <p:tavLst>
                                        <p:tav tm="0">
                                          <p:val>
                                            <p:strVal val="#ppt_x"/>
                                          </p:val>
                                        </p:tav>
                                        <p:tav tm="100000">
                                          <p:val>
                                            <p:strVal val="#ppt_x"/>
                                          </p:val>
                                        </p:tav>
                                      </p:tavLst>
                                    </p:anim>
                                    <p:anim calcmode="lin" valueType="num">
                                      <p:cBhvr>
                                        <p:cTn id="85" dur="500" fill="hold"/>
                                        <p:tgtEl>
                                          <p:spTgt spid="18">
                                            <p:txEl>
                                              <p:charRg st="141" end="149"/>
                                            </p:txEl>
                                          </p:spTgt>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18">
                                            <p:txEl>
                                              <p:charRg st="149" end="156"/>
                                            </p:txEl>
                                          </p:spTgt>
                                        </p:tgtEl>
                                        <p:attrNameLst>
                                          <p:attrName>style.visibility</p:attrName>
                                        </p:attrNameLst>
                                      </p:cBhvr>
                                      <p:to>
                                        <p:strVal val="visible"/>
                                      </p:to>
                                    </p:set>
                                    <p:animEffect transition="in" filter="fade">
                                      <p:cBhvr>
                                        <p:cTn id="88" dur="500"/>
                                        <p:tgtEl>
                                          <p:spTgt spid="18">
                                            <p:txEl>
                                              <p:charRg st="149" end="156"/>
                                            </p:txEl>
                                          </p:spTgt>
                                        </p:tgtEl>
                                      </p:cBhvr>
                                    </p:animEffect>
                                    <p:anim calcmode="lin" valueType="num">
                                      <p:cBhvr>
                                        <p:cTn id="89" dur="500" fill="hold"/>
                                        <p:tgtEl>
                                          <p:spTgt spid="18">
                                            <p:txEl>
                                              <p:charRg st="149" end="156"/>
                                            </p:txEl>
                                          </p:spTgt>
                                        </p:tgtEl>
                                        <p:attrNameLst>
                                          <p:attrName>ppt_x</p:attrName>
                                        </p:attrNameLst>
                                      </p:cBhvr>
                                      <p:tavLst>
                                        <p:tav tm="0">
                                          <p:val>
                                            <p:strVal val="#ppt_x"/>
                                          </p:val>
                                        </p:tav>
                                        <p:tav tm="100000">
                                          <p:val>
                                            <p:strVal val="#ppt_x"/>
                                          </p:val>
                                        </p:tav>
                                      </p:tavLst>
                                    </p:anim>
                                    <p:anim calcmode="lin" valueType="num">
                                      <p:cBhvr>
                                        <p:cTn id="90" dur="500" fill="hold"/>
                                        <p:tgtEl>
                                          <p:spTgt spid="18">
                                            <p:txEl>
                                              <p:charRg st="149" end="156"/>
                                            </p:txEl>
                                          </p:spTgt>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0"/>
                                  </p:stCondLst>
                                  <p:childTnLst>
                                    <p:set>
                                      <p:cBhvr>
                                        <p:cTn id="92" dur="1" fill="hold">
                                          <p:stCondLst>
                                            <p:cond delay="0"/>
                                          </p:stCondLst>
                                        </p:cTn>
                                        <p:tgtEl>
                                          <p:spTgt spid="18">
                                            <p:txEl>
                                              <p:charRg st="156" end="162"/>
                                            </p:txEl>
                                          </p:spTgt>
                                        </p:tgtEl>
                                        <p:attrNameLst>
                                          <p:attrName>style.visibility</p:attrName>
                                        </p:attrNameLst>
                                      </p:cBhvr>
                                      <p:to>
                                        <p:strVal val="visible"/>
                                      </p:to>
                                    </p:set>
                                    <p:animEffect transition="in" filter="fade">
                                      <p:cBhvr>
                                        <p:cTn id="93" dur="500"/>
                                        <p:tgtEl>
                                          <p:spTgt spid="18">
                                            <p:txEl>
                                              <p:charRg st="156" end="162"/>
                                            </p:txEl>
                                          </p:spTgt>
                                        </p:tgtEl>
                                      </p:cBhvr>
                                    </p:animEffect>
                                    <p:anim calcmode="lin" valueType="num">
                                      <p:cBhvr>
                                        <p:cTn id="94" dur="500" fill="hold"/>
                                        <p:tgtEl>
                                          <p:spTgt spid="18">
                                            <p:txEl>
                                              <p:charRg st="156" end="162"/>
                                            </p:txEl>
                                          </p:spTgt>
                                        </p:tgtEl>
                                        <p:attrNameLst>
                                          <p:attrName>ppt_x</p:attrName>
                                        </p:attrNameLst>
                                      </p:cBhvr>
                                      <p:tavLst>
                                        <p:tav tm="0">
                                          <p:val>
                                            <p:strVal val="#ppt_x"/>
                                          </p:val>
                                        </p:tav>
                                        <p:tav tm="100000">
                                          <p:val>
                                            <p:strVal val="#ppt_x"/>
                                          </p:val>
                                        </p:tav>
                                      </p:tavLst>
                                    </p:anim>
                                    <p:anim calcmode="lin" valueType="num">
                                      <p:cBhvr>
                                        <p:cTn id="95" dur="500" fill="hold"/>
                                        <p:tgtEl>
                                          <p:spTgt spid="18">
                                            <p:txEl>
                                              <p:charRg st="156" end="16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allAtOnce"/>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457200" y="1557338"/>
            <a:ext cx="8229600" cy="4554537"/>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en-US" altLang="zh-CN" sz="1800" dirty="0">
                <a:latin typeface="Arial" panose="020B0604020202020204" pitchFamily="34" charset="0"/>
                <a:ea typeface="宋体" panose="02010600030101010101" pitchFamily="2" charset="-122"/>
              </a:rPr>
              <a:t>(</a:t>
            </a:r>
            <a:r>
              <a:rPr lang="zh-CN" altLang="zh-CN" sz="1800" dirty="0">
                <a:latin typeface="Arial" panose="020B0604020202020204" pitchFamily="34" charset="0"/>
                <a:ea typeface="宋体" panose="02010600030101010101" pitchFamily="2" charset="-122"/>
              </a:rPr>
              <a:t>二</a:t>
            </a:r>
            <a:r>
              <a:rPr lang="en-US" altLang="zh-CN" sz="1800" dirty="0">
                <a:latin typeface="Arial" panose="020B0604020202020204" pitchFamily="34" charset="0"/>
                <a:ea typeface="宋体" panose="02010600030101010101" pitchFamily="2" charset="-122"/>
              </a:rPr>
              <a:t>)</a:t>
            </a:r>
            <a:r>
              <a:rPr lang="zh-CN" altLang="zh-CN" sz="1800" dirty="0">
                <a:latin typeface="Arial" panose="020B0604020202020204" pitchFamily="34" charset="0"/>
                <a:ea typeface="宋体" panose="02010600030101010101" pitchFamily="2" charset="-122"/>
              </a:rPr>
              <a:t>信贷资金运用统计项目</a:t>
            </a:r>
            <a:endParaRPr lang="zh-CN" altLang="zh-CN" sz="18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b="1" dirty="0">
                <a:latin typeface="Arial" panose="020B0604020202020204" pitchFamily="34" charset="0"/>
                <a:ea typeface="宋体" panose="02010600030101010101" pitchFamily="2" charset="-122"/>
              </a:rPr>
              <a:t>1.</a:t>
            </a:r>
            <a:r>
              <a:rPr lang="zh-CN" altLang="zh-CN" sz="1600" b="1" dirty="0">
                <a:latin typeface="Arial" panose="020B0604020202020204" pitchFamily="34" charset="0"/>
                <a:ea typeface="宋体" panose="02010600030101010101" pitchFamily="2" charset="-122"/>
              </a:rPr>
              <a:t>各项贷款</a:t>
            </a:r>
            <a:endParaRPr lang="zh-CN" altLang="zh-CN" sz="1600" b="1"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(1)</a:t>
            </a:r>
            <a:r>
              <a:rPr lang="zh-CN" altLang="zh-CN" sz="1600" dirty="0">
                <a:latin typeface="Arial" panose="020B0604020202020204" pitchFamily="34" charset="0"/>
                <a:ea typeface="宋体" panose="02010600030101010101" pitchFamily="2" charset="-122"/>
              </a:rPr>
              <a:t>短期贷款</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2</a:t>
            </a:r>
            <a:r>
              <a:rPr lang="zh-CN" altLang="zh-CN" sz="1600" dirty="0">
                <a:latin typeface="Arial" panose="020B0604020202020204" pitchFamily="34" charset="0"/>
                <a:ea typeface="宋体" panose="02010600030101010101" pitchFamily="2" charset="-122"/>
              </a:rPr>
              <a:t>）中长期贷款</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3</a:t>
            </a:r>
            <a:r>
              <a:rPr lang="zh-CN" altLang="zh-CN" sz="1600" dirty="0">
                <a:latin typeface="Arial" panose="020B0604020202020204" pitchFamily="34" charset="0"/>
                <a:ea typeface="宋体" panose="02010600030101010101" pitchFamily="2" charset="-122"/>
              </a:rPr>
              <a:t>）票据融资</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b="1" dirty="0">
                <a:latin typeface="Arial" panose="020B0604020202020204" pitchFamily="34" charset="0"/>
                <a:ea typeface="宋体" panose="02010600030101010101" pitchFamily="2" charset="-122"/>
              </a:rPr>
              <a:t>（</a:t>
            </a:r>
            <a:r>
              <a:rPr lang="en-US" altLang="zh-CN" sz="1600" b="1" dirty="0">
                <a:latin typeface="Arial" panose="020B0604020202020204" pitchFamily="34" charset="0"/>
                <a:ea typeface="宋体" panose="02010600030101010101" pitchFamily="2" charset="-122"/>
              </a:rPr>
              <a:t>4</a:t>
            </a:r>
            <a:r>
              <a:rPr lang="zh-CN" altLang="zh-CN" sz="1600" b="1" dirty="0">
                <a:latin typeface="Arial" panose="020B0604020202020204" pitchFamily="34" charset="0"/>
                <a:ea typeface="宋体" panose="02010600030101010101" pitchFamily="2" charset="-122"/>
              </a:rPr>
              <a:t>）各项垫款</a:t>
            </a:r>
            <a:endParaRPr lang="en-US" altLang="zh-CN" sz="1600" b="1"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2</a:t>
            </a:r>
            <a:r>
              <a:rPr lang="zh-CN" altLang="zh-CN" sz="1600" dirty="0">
                <a:latin typeface="Arial" panose="020B0604020202020204" pitchFamily="34" charset="0"/>
                <a:ea typeface="宋体" panose="02010600030101010101" pitchFamily="2" charset="-122"/>
              </a:rPr>
              <a:t>．有价证券及投资</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这是指存款性金融机构购入的以持有生息为目的的各类有价证券。如自营证券、短期投资、信托投资和长期投资等。</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b="1" dirty="0">
                <a:latin typeface="Arial" panose="020B0604020202020204" pitchFamily="34" charset="0"/>
                <a:ea typeface="宋体" panose="02010600030101010101" pitchFamily="2" charset="-122"/>
              </a:rPr>
              <a:t>3</a:t>
            </a:r>
            <a:r>
              <a:rPr lang="zh-CN" altLang="zh-CN" sz="1600" b="1" dirty="0">
                <a:latin typeface="Arial" panose="020B0604020202020204" pitchFamily="34" charset="0"/>
                <a:ea typeface="宋体" panose="02010600030101010101" pitchFamily="2" charset="-122"/>
              </a:rPr>
              <a:t>．买入返售证券</a:t>
            </a:r>
            <a:endParaRPr lang="en-US" altLang="zh-CN" sz="16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这是指做证券的逆回购业务而形成的资金占用。</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b="1" dirty="0">
                <a:latin typeface="Arial" panose="020B0604020202020204" pitchFamily="34" charset="0"/>
                <a:ea typeface="宋体" panose="02010600030101010101" pitchFamily="2" charset="-122"/>
              </a:rPr>
              <a:t>4</a:t>
            </a:r>
            <a:r>
              <a:rPr lang="zh-CN" altLang="zh-CN" sz="1600" b="1" dirty="0">
                <a:latin typeface="Arial" panose="020B0604020202020204" pitchFamily="34" charset="0"/>
                <a:ea typeface="宋体" panose="02010600030101010101" pitchFamily="2" charset="-122"/>
              </a:rPr>
              <a:t>．在中国人民银行存款</a:t>
            </a:r>
            <a:endParaRPr lang="en-US" altLang="zh-CN" sz="16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这是指商业银行在中国人民银行的备付准备金存款，包括向中国人民银行缴存的法定准备金、存放中央银行存款、存放中央银行清算汇票款等。</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b="1" dirty="0">
                <a:latin typeface="Arial" panose="020B0604020202020204" pitchFamily="34" charset="0"/>
                <a:ea typeface="宋体" panose="02010600030101010101" pitchFamily="2" charset="-122"/>
              </a:rPr>
              <a:t>5</a:t>
            </a:r>
            <a:r>
              <a:rPr lang="zh-CN" altLang="zh-CN" sz="1600" b="1" dirty="0">
                <a:latin typeface="Arial" panose="020B0604020202020204" pitchFamily="34" charset="0"/>
                <a:ea typeface="宋体" panose="02010600030101010101" pitchFamily="2" charset="-122"/>
              </a:rPr>
              <a:t>．存放中央银行特种存款</a:t>
            </a:r>
            <a:endParaRPr lang="en-US" altLang="zh-CN" sz="16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商业银行按照中央银行的要求在法定准备金之外的存款。特种存款是中央银行调整信贷资金结构和信贷规模的重要措施。中央银行按照商业银行和其他金融机构的信贷资金营运情况，根据银根松紧和资金调度的需要，以特定方式向金融机构集中一定数量的资金。</a:t>
            </a:r>
            <a:endParaRPr lang="zh-CN" altLang="zh-CN" sz="1600" dirty="0">
              <a:latin typeface="Arial" panose="020B0604020202020204" pitchFamily="34" charset="0"/>
              <a:ea typeface="宋体" panose="02010600030101010101" pitchFamily="2" charset="-122"/>
            </a:endParaRPr>
          </a:p>
        </p:txBody>
      </p:sp>
      <p:sp>
        <p:nvSpPr>
          <p:cNvPr id="24579"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24580" name="矩形 4"/>
          <p:cNvSpPr/>
          <p:nvPr/>
        </p:nvSpPr>
        <p:spPr>
          <a:xfrm>
            <a:off x="3109913" y="1000125"/>
            <a:ext cx="3300412" cy="369888"/>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第二节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商业银行信贷收支统计</a:t>
            </a:r>
            <a:endParaRPr lang="en-US" altLang="zh-CN" sz="1800" b="1" dirty="0">
              <a:latin typeface="华文仿宋" panose="02010600040101010101" pitchFamily="2" charset="-122"/>
              <a:ea typeface="华文仿宋" panose="020106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8">
                                            <p:txEl>
                                              <p:charRg st="0" end="14"/>
                                            </p:txEl>
                                          </p:spTgt>
                                        </p:tgtEl>
                                        <p:attrNameLst>
                                          <p:attrName>style.visibility</p:attrName>
                                        </p:attrNameLst>
                                      </p:cBhvr>
                                      <p:to>
                                        <p:strVal val="visible"/>
                                      </p:to>
                                    </p:set>
                                    <p:animEffect transition="in" filter="fade">
                                      <p:cBhvr>
                                        <p:cTn id="7" dur="500"/>
                                        <p:tgtEl>
                                          <p:spTgt spid="18">
                                            <p:txEl>
                                              <p:charRg st="0" end="14"/>
                                            </p:txEl>
                                          </p:spTgt>
                                        </p:tgtEl>
                                      </p:cBhvr>
                                    </p:animEffect>
                                    <p:anim calcmode="lin" valueType="num">
                                      <p:cBhvr>
                                        <p:cTn id="8" dur="500" fill="hold"/>
                                        <p:tgtEl>
                                          <p:spTgt spid="18">
                                            <p:txEl>
                                              <p:charRg st="0" end="14"/>
                                            </p:txEl>
                                          </p:spTgt>
                                        </p:tgtEl>
                                        <p:attrNameLst>
                                          <p:attrName>ppt_x</p:attrName>
                                        </p:attrNameLst>
                                      </p:cBhvr>
                                      <p:tavLst>
                                        <p:tav tm="0">
                                          <p:val>
                                            <p:strVal val="#ppt_x"/>
                                          </p:val>
                                        </p:tav>
                                        <p:tav tm="100000">
                                          <p:val>
                                            <p:strVal val="#ppt_x"/>
                                          </p:val>
                                        </p:tav>
                                      </p:tavLst>
                                    </p:anim>
                                    <p:anim calcmode="lin" valueType="num">
                                      <p:cBhvr>
                                        <p:cTn id="9" dur="500" fill="hold"/>
                                        <p:tgtEl>
                                          <p:spTgt spid="18">
                                            <p:txEl>
                                              <p:charRg st="0" end="14"/>
                                            </p:txEl>
                                          </p:spTgt>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8">
                                            <p:txEl>
                                              <p:charRg st="14" end="21"/>
                                            </p:txEl>
                                          </p:spTgt>
                                        </p:tgtEl>
                                        <p:attrNameLst>
                                          <p:attrName>style.visibility</p:attrName>
                                        </p:attrNameLst>
                                      </p:cBhvr>
                                      <p:to>
                                        <p:strVal val="visible"/>
                                      </p:to>
                                    </p:set>
                                    <p:animEffect transition="in" filter="fade">
                                      <p:cBhvr>
                                        <p:cTn id="13" dur="500"/>
                                        <p:tgtEl>
                                          <p:spTgt spid="18">
                                            <p:txEl>
                                              <p:charRg st="14" end="21"/>
                                            </p:txEl>
                                          </p:spTgt>
                                        </p:tgtEl>
                                      </p:cBhvr>
                                    </p:animEffect>
                                    <p:anim calcmode="lin" valueType="num">
                                      <p:cBhvr>
                                        <p:cTn id="14" dur="500" fill="hold"/>
                                        <p:tgtEl>
                                          <p:spTgt spid="18">
                                            <p:txEl>
                                              <p:charRg st="14" end="21"/>
                                            </p:txEl>
                                          </p:spTgt>
                                        </p:tgtEl>
                                        <p:attrNameLst>
                                          <p:attrName>ppt_x</p:attrName>
                                        </p:attrNameLst>
                                      </p:cBhvr>
                                      <p:tavLst>
                                        <p:tav tm="0">
                                          <p:val>
                                            <p:strVal val="#ppt_x"/>
                                          </p:val>
                                        </p:tav>
                                        <p:tav tm="100000">
                                          <p:val>
                                            <p:strVal val="#ppt_x"/>
                                          </p:val>
                                        </p:tav>
                                      </p:tavLst>
                                    </p:anim>
                                    <p:anim calcmode="lin" valueType="num">
                                      <p:cBhvr>
                                        <p:cTn id="15" dur="500" fill="hold"/>
                                        <p:tgtEl>
                                          <p:spTgt spid="18">
                                            <p:txEl>
                                              <p:charRg st="14" end="21"/>
                                            </p:txEl>
                                          </p:spTgt>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18">
                                            <p:txEl>
                                              <p:charRg st="21" end="29"/>
                                            </p:txEl>
                                          </p:spTgt>
                                        </p:tgtEl>
                                        <p:attrNameLst>
                                          <p:attrName>style.visibility</p:attrName>
                                        </p:attrNameLst>
                                      </p:cBhvr>
                                      <p:to>
                                        <p:strVal val="visible"/>
                                      </p:to>
                                    </p:set>
                                    <p:animEffect transition="in" filter="fade">
                                      <p:cBhvr>
                                        <p:cTn id="19" dur="500"/>
                                        <p:tgtEl>
                                          <p:spTgt spid="18">
                                            <p:txEl>
                                              <p:charRg st="21" end="29"/>
                                            </p:txEl>
                                          </p:spTgt>
                                        </p:tgtEl>
                                      </p:cBhvr>
                                    </p:animEffect>
                                    <p:anim calcmode="lin" valueType="num">
                                      <p:cBhvr>
                                        <p:cTn id="20" dur="500" fill="hold"/>
                                        <p:tgtEl>
                                          <p:spTgt spid="18">
                                            <p:txEl>
                                              <p:charRg st="21" end="29"/>
                                            </p:txEl>
                                          </p:spTgt>
                                        </p:tgtEl>
                                        <p:attrNameLst>
                                          <p:attrName>ppt_x</p:attrName>
                                        </p:attrNameLst>
                                      </p:cBhvr>
                                      <p:tavLst>
                                        <p:tav tm="0">
                                          <p:val>
                                            <p:strVal val="#ppt_x"/>
                                          </p:val>
                                        </p:tav>
                                        <p:tav tm="100000">
                                          <p:val>
                                            <p:strVal val="#ppt_x"/>
                                          </p:val>
                                        </p:tav>
                                      </p:tavLst>
                                    </p:anim>
                                    <p:anim calcmode="lin" valueType="num">
                                      <p:cBhvr>
                                        <p:cTn id="21" dur="500" fill="hold"/>
                                        <p:tgtEl>
                                          <p:spTgt spid="18">
                                            <p:txEl>
                                              <p:charRg st="21" end="29"/>
                                            </p:txEl>
                                          </p:spTgt>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18">
                                            <p:txEl>
                                              <p:charRg st="29" end="38"/>
                                            </p:txEl>
                                          </p:spTgt>
                                        </p:tgtEl>
                                        <p:attrNameLst>
                                          <p:attrName>style.visibility</p:attrName>
                                        </p:attrNameLst>
                                      </p:cBhvr>
                                      <p:to>
                                        <p:strVal val="visible"/>
                                      </p:to>
                                    </p:set>
                                    <p:animEffect transition="in" filter="fade">
                                      <p:cBhvr>
                                        <p:cTn id="25" dur="500"/>
                                        <p:tgtEl>
                                          <p:spTgt spid="18">
                                            <p:txEl>
                                              <p:charRg st="29" end="38"/>
                                            </p:txEl>
                                          </p:spTgt>
                                        </p:tgtEl>
                                      </p:cBhvr>
                                    </p:animEffect>
                                    <p:anim calcmode="lin" valueType="num">
                                      <p:cBhvr>
                                        <p:cTn id="26" dur="500" fill="hold"/>
                                        <p:tgtEl>
                                          <p:spTgt spid="18">
                                            <p:txEl>
                                              <p:charRg st="29" end="38"/>
                                            </p:txEl>
                                          </p:spTgt>
                                        </p:tgtEl>
                                        <p:attrNameLst>
                                          <p:attrName>ppt_x</p:attrName>
                                        </p:attrNameLst>
                                      </p:cBhvr>
                                      <p:tavLst>
                                        <p:tav tm="0">
                                          <p:val>
                                            <p:strVal val="#ppt_x"/>
                                          </p:val>
                                        </p:tav>
                                        <p:tav tm="100000">
                                          <p:val>
                                            <p:strVal val="#ppt_x"/>
                                          </p:val>
                                        </p:tav>
                                      </p:tavLst>
                                    </p:anim>
                                    <p:anim calcmode="lin" valueType="num">
                                      <p:cBhvr>
                                        <p:cTn id="27" dur="500" fill="hold"/>
                                        <p:tgtEl>
                                          <p:spTgt spid="18">
                                            <p:txEl>
                                              <p:charRg st="29" end="38"/>
                                            </p:txEl>
                                          </p:spTgt>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18">
                                            <p:txEl>
                                              <p:charRg st="38" end="46"/>
                                            </p:txEl>
                                          </p:spTgt>
                                        </p:tgtEl>
                                        <p:attrNameLst>
                                          <p:attrName>style.visibility</p:attrName>
                                        </p:attrNameLst>
                                      </p:cBhvr>
                                      <p:to>
                                        <p:strVal val="visible"/>
                                      </p:to>
                                    </p:set>
                                    <p:animEffect transition="in" filter="fade">
                                      <p:cBhvr>
                                        <p:cTn id="31" dur="500"/>
                                        <p:tgtEl>
                                          <p:spTgt spid="18">
                                            <p:txEl>
                                              <p:charRg st="38" end="46"/>
                                            </p:txEl>
                                          </p:spTgt>
                                        </p:tgtEl>
                                      </p:cBhvr>
                                    </p:animEffect>
                                    <p:anim calcmode="lin" valueType="num">
                                      <p:cBhvr>
                                        <p:cTn id="32" dur="500" fill="hold"/>
                                        <p:tgtEl>
                                          <p:spTgt spid="18">
                                            <p:txEl>
                                              <p:charRg st="38" end="46"/>
                                            </p:txEl>
                                          </p:spTgt>
                                        </p:tgtEl>
                                        <p:attrNameLst>
                                          <p:attrName>ppt_x</p:attrName>
                                        </p:attrNameLst>
                                      </p:cBhvr>
                                      <p:tavLst>
                                        <p:tav tm="0">
                                          <p:val>
                                            <p:strVal val="#ppt_x"/>
                                          </p:val>
                                        </p:tav>
                                        <p:tav tm="100000">
                                          <p:val>
                                            <p:strVal val="#ppt_x"/>
                                          </p:val>
                                        </p:tav>
                                      </p:tavLst>
                                    </p:anim>
                                    <p:anim calcmode="lin" valueType="num">
                                      <p:cBhvr>
                                        <p:cTn id="33" dur="500" fill="hold"/>
                                        <p:tgtEl>
                                          <p:spTgt spid="18">
                                            <p:txEl>
                                              <p:charRg st="38" end="46"/>
                                            </p:txEl>
                                          </p:spTgt>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8">
                                            <p:txEl>
                                              <p:charRg st="46" end="54"/>
                                            </p:txEl>
                                          </p:spTgt>
                                        </p:tgtEl>
                                        <p:attrNameLst>
                                          <p:attrName>style.visibility</p:attrName>
                                        </p:attrNameLst>
                                      </p:cBhvr>
                                      <p:to>
                                        <p:strVal val="visible"/>
                                      </p:to>
                                    </p:set>
                                    <p:animEffect transition="in" filter="fade">
                                      <p:cBhvr>
                                        <p:cTn id="36" dur="500"/>
                                        <p:tgtEl>
                                          <p:spTgt spid="18">
                                            <p:txEl>
                                              <p:charRg st="46" end="54"/>
                                            </p:txEl>
                                          </p:spTgt>
                                        </p:tgtEl>
                                      </p:cBhvr>
                                    </p:animEffect>
                                    <p:anim calcmode="lin" valueType="num">
                                      <p:cBhvr>
                                        <p:cTn id="37" dur="500" fill="hold"/>
                                        <p:tgtEl>
                                          <p:spTgt spid="18">
                                            <p:txEl>
                                              <p:charRg st="46" end="54"/>
                                            </p:txEl>
                                          </p:spTgt>
                                        </p:tgtEl>
                                        <p:attrNameLst>
                                          <p:attrName>ppt_x</p:attrName>
                                        </p:attrNameLst>
                                      </p:cBhvr>
                                      <p:tavLst>
                                        <p:tav tm="0">
                                          <p:val>
                                            <p:strVal val="#ppt_x"/>
                                          </p:val>
                                        </p:tav>
                                        <p:tav tm="100000">
                                          <p:val>
                                            <p:strVal val="#ppt_x"/>
                                          </p:val>
                                        </p:tav>
                                      </p:tavLst>
                                    </p:anim>
                                    <p:anim calcmode="lin" valueType="num">
                                      <p:cBhvr>
                                        <p:cTn id="38" dur="500" fill="hold"/>
                                        <p:tgtEl>
                                          <p:spTgt spid="18">
                                            <p:txEl>
                                              <p:charRg st="46" end="54"/>
                                            </p:txEl>
                                          </p:spTgt>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18">
                                            <p:txEl>
                                              <p:charRg st="54" end="64"/>
                                            </p:txEl>
                                          </p:spTgt>
                                        </p:tgtEl>
                                        <p:attrNameLst>
                                          <p:attrName>style.visibility</p:attrName>
                                        </p:attrNameLst>
                                      </p:cBhvr>
                                      <p:to>
                                        <p:strVal val="visible"/>
                                      </p:to>
                                    </p:set>
                                    <p:animEffect transition="in" filter="fade">
                                      <p:cBhvr>
                                        <p:cTn id="41" dur="500"/>
                                        <p:tgtEl>
                                          <p:spTgt spid="18">
                                            <p:txEl>
                                              <p:charRg st="54" end="64"/>
                                            </p:txEl>
                                          </p:spTgt>
                                        </p:tgtEl>
                                      </p:cBhvr>
                                    </p:animEffect>
                                    <p:anim calcmode="lin" valueType="num">
                                      <p:cBhvr>
                                        <p:cTn id="42" dur="500" fill="hold"/>
                                        <p:tgtEl>
                                          <p:spTgt spid="18">
                                            <p:txEl>
                                              <p:charRg st="54" end="64"/>
                                            </p:txEl>
                                          </p:spTgt>
                                        </p:tgtEl>
                                        <p:attrNameLst>
                                          <p:attrName>ppt_x</p:attrName>
                                        </p:attrNameLst>
                                      </p:cBhvr>
                                      <p:tavLst>
                                        <p:tav tm="0">
                                          <p:val>
                                            <p:strVal val="#ppt_x"/>
                                          </p:val>
                                        </p:tav>
                                        <p:tav tm="100000">
                                          <p:val>
                                            <p:strVal val="#ppt_x"/>
                                          </p:val>
                                        </p:tav>
                                      </p:tavLst>
                                    </p:anim>
                                    <p:anim calcmode="lin" valueType="num">
                                      <p:cBhvr>
                                        <p:cTn id="43" dur="500" fill="hold"/>
                                        <p:tgtEl>
                                          <p:spTgt spid="18">
                                            <p:txEl>
                                              <p:charRg st="54" end="64"/>
                                            </p:txEl>
                                          </p:spTgt>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8">
                                            <p:txEl>
                                              <p:charRg st="64" end="116"/>
                                            </p:txEl>
                                          </p:spTgt>
                                        </p:tgtEl>
                                        <p:attrNameLst>
                                          <p:attrName>style.visibility</p:attrName>
                                        </p:attrNameLst>
                                      </p:cBhvr>
                                      <p:to>
                                        <p:strVal val="visible"/>
                                      </p:to>
                                    </p:set>
                                    <p:animEffect transition="in" filter="fade">
                                      <p:cBhvr>
                                        <p:cTn id="46" dur="500"/>
                                        <p:tgtEl>
                                          <p:spTgt spid="18">
                                            <p:txEl>
                                              <p:charRg st="64" end="116"/>
                                            </p:txEl>
                                          </p:spTgt>
                                        </p:tgtEl>
                                      </p:cBhvr>
                                    </p:animEffect>
                                    <p:anim calcmode="lin" valueType="num">
                                      <p:cBhvr>
                                        <p:cTn id="47" dur="500" fill="hold"/>
                                        <p:tgtEl>
                                          <p:spTgt spid="18">
                                            <p:txEl>
                                              <p:charRg st="64" end="116"/>
                                            </p:txEl>
                                          </p:spTgt>
                                        </p:tgtEl>
                                        <p:attrNameLst>
                                          <p:attrName>ppt_x</p:attrName>
                                        </p:attrNameLst>
                                      </p:cBhvr>
                                      <p:tavLst>
                                        <p:tav tm="0">
                                          <p:val>
                                            <p:strVal val="#ppt_x"/>
                                          </p:val>
                                        </p:tav>
                                        <p:tav tm="100000">
                                          <p:val>
                                            <p:strVal val="#ppt_x"/>
                                          </p:val>
                                        </p:tav>
                                      </p:tavLst>
                                    </p:anim>
                                    <p:anim calcmode="lin" valueType="num">
                                      <p:cBhvr>
                                        <p:cTn id="48" dur="500" fill="hold"/>
                                        <p:tgtEl>
                                          <p:spTgt spid="18">
                                            <p:txEl>
                                              <p:charRg st="64" end="116"/>
                                            </p:txEl>
                                          </p:spTgt>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8">
                                            <p:txEl>
                                              <p:charRg st="116" end="125"/>
                                            </p:txEl>
                                          </p:spTgt>
                                        </p:tgtEl>
                                        <p:attrNameLst>
                                          <p:attrName>style.visibility</p:attrName>
                                        </p:attrNameLst>
                                      </p:cBhvr>
                                      <p:to>
                                        <p:strVal val="visible"/>
                                      </p:to>
                                    </p:set>
                                    <p:animEffect transition="in" filter="fade">
                                      <p:cBhvr>
                                        <p:cTn id="51" dur="500"/>
                                        <p:tgtEl>
                                          <p:spTgt spid="18">
                                            <p:txEl>
                                              <p:charRg st="116" end="125"/>
                                            </p:txEl>
                                          </p:spTgt>
                                        </p:tgtEl>
                                      </p:cBhvr>
                                    </p:animEffect>
                                    <p:anim calcmode="lin" valueType="num">
                                      <p:cBhvr>
                                        <p:cTn id="52" dur="500" fill="hold"/>
                                        <p:tgtEl>
                                          <p:spTgt spid="18">
                                            <p:txEl>
                                              <p:charRg st="116" end="125"/>
                                            </p:txEl>
                                          </p:spTgt>
                                        </p:tgtEl>
                                        <p:attrNameLst>
                                          <p:attrName>ppt_x</p:attrName>
                                        </p:attrNameLst>
                                      </p:cBhvr>
                                      <p:tavLst>
                                        <p:tav tm="0">
                                          <p:val>
                                            <p:strVal val="#ppt_x"/>
                                          </p:val>
                                        </p:tav>
                                        <p:tav tm="100000">
                                          <p:val>
                                            <p:strVal val="#ppt_x"/>
                                          </p:val>
                                        </p:tav>
                                      </p:tavLst>
                                    </p:anim>
                                    <p:anim calcmode="lin" valueType="num">
                                      <p:cBhvr>
                                        <p:cTn id="53" dur="500" fill="hold"/>
                                        <p:tgtEl>
                                          <p:spTgt spid="18">
                                            <p:txEl>
                                              <p:charRg st="116" end="125"/>
                                            </p:txEl>
                                          </p:spTgt>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18">
                                            <p:txEl>
                                              <p:charRg st="125" end="147"/>
                                            </p:txEl>
                                          </p:spTgt>
                                        </p:tgtEl>
                                        <p:attrNameLst>
                                          <p:attrName>style.visibility</p:attrName>
                                        </p:attrNameLst>
                                      </p:cBhvr>
                                      <p:to>
                                        <p:strVal val="visible"/>
                                      </p:to>
                                    </p:set>
                                    <p:animEffect transition="in" filter="fade">
                                      <p:cBhvr>
                                        <p:cTn id="56" dur="500"/>
                                        <p:tgtEl>
                                          <p:spTgt spid="18">
                                            <p:txEl>
                                              <p:charRg st="125" end="147"/>
                                            </p:txEl>
                                          </p:spTgt>
                                        </p:tgtEl>
                                      </p:cBhvr>
                                    </p:animEffect>
                                    <p:anim calcmode="lin" valueType="num">
                                      <p:cBhvr>
                                        <p:cTn id="57" dur="500" fill="hold"/>
                                        <p:tgtEl>
                                          <p:spTgt spid="18">
                                            <p:txEl>
                                              <p:charRg st="125" end="147"/>
                                            </p:txEl>
                                          </p:spTgt>
                                        </p:tgtEl>
                                        <p:attrNameLst>
                                          <p:attrName>ppt_x</p:attrName>
                                        </p:attrNameLst>
                                      </p:cBhvr>
                                      <p:tavLst>
                                        <p:tav tm="0">
                                          <p:val>
                                            <p:strVal val="#ppt_x"/>
                                          </p:val>
                                        </p:tav>
                                        <p:tav tm="100000">
                                          <p:val>
                                            <p:strVal val="#ppt_x"/>
                                          </p:val>
                                        </p:tav>
                                      </p:tavLst>
                                    </p:anim>
                                    <p:anim calcmode="lin" valueType="num">
                                      <p:cBhvr>
                                        <p:cTn id="58" dur="500" fill="hold"/>
                                        <p:tgtEl>
                                          <p:spTgt spid="18">
                                            <p:txEl>
                                              <p:charRg st="125" end="147"/>
                                            </p:txEl>
                                          </p:spTgt>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18">
                                            <p:txEl>
                                              <p:charRg st="147" end="159"/>
                                            </p:txEl>
                                          </p:spTgt>
                                        </p:tgtEl>
                                        <p:attrNameLst>
                                          <p:attrName>style.visibility</p:attrName>
                                        </p:attrNameLst>
                                      </p:cBhvr>
                                      <p:to>
                                        <p:strVal val="visible"/>
                                      </p:to>
                                    </p:set>
                                    <p:animEffect transition="in" filter="fade">
                                      <p:cBhvr>
                                        <p:cTn id="61" dur="500"/>
                                        <p:tgtEl>
                                          <p:spTgt spid="18">
                                            <p:txEl>
                                              <p:charRg st="147" end="159"/>
                                            </p:txEl>
                                          </p:spTgt>
                                        </p:tgtEl>
                                      </p:cBhvr>
                                    </p:animEffect>
                                    <p:anim calcmode="lin" valueType="num">
                                      <p:cBhvr>
                                        <p:cTn id="62" dur="500" fill="hold"/>
                                        <p:tgtEl>
                                          <p:spTgt spid="18">
                                            <p:txEl>
                                              <p:charRg st="147" end="159"/>
                                            </p:txEl>
                                          </p:spTgt>
                                        </p:tgtEl>
                                        <p:attrNameLst>
                                          <p:attrName>ppt_x</p:attrName>
                                        </p:attrNameLst>
                                      </p:cBhvr>
                                      <p:tavLst>
                                        <p:tav tm="0">
                                          <p:val>
                                            <p:strVal val="#ppt_x"/>
                                          </p:val>
                                        </p:tav>
                                        <p:tav tm="100000">
                                          <p:val>
                                            <p:strVal val="#ppt_x"/>
                                          </p:val>
                                        </p:tav>
                                      </p:tavLst>
                                    </p:anim>
                                    <p:anim calcmode="lin" valueType="num">
                                      <p:cBhvr>
                                        <p:cTn id="63" dur="500" fill="hold"/>
                                        <p:tgtEl>
                                          <p:spTgt spid="18">
                                            <p:txEl>
                                              <p:charRg st="147" end="159"/>
                                            </p:txEl>
                                          </p:spTgt>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18">
                                            <p:txEl>
                                              <p:charRg st="159" end="223"/>
                                            </p:txEl>
                                          </p:spTgt>
                                        </p:tgtEl>
                                        <p:attrNameLst>
                                          <p:attrName>style.visibility</p:attrName>
                                        </p:attrNameLst>
                                      </p:cBhvr>
                                      <p:to>
                                        <p:strVal val="visible"/>
                                      </p:to>
                                    </p:set>
                                    <p:animEffect transition="in" filter="fade">
                                      <p:cBhvr>
                                        <p:cTn id="66" dur="500"/>
                                        <p:tgtEl>
                                          <p:spTgt spid="18">
                                            <p:txEl>
                                              <p:charRg st="159" end="223"/>
                                            </p:txEl>
                                          </p:spTgt>
                                        </p:tgtEl>
                                      </p:cBhvr>
                                    </p:animEffect>
                                    <p:anim calcmode="lin" valueType="num">
                                      <p:cBhvr>
                                        <p:cTn id="67" dur="500" fill="hold"/>
                                        <p:tgtEl>
                                          <p:spTgt spid="18">
                                            <p:txEl>
                                              <p:charRg st="159" end="223"/>
                                            </p:txEl>
                                          </p:spTgt>
                                        </p:tgtEl>
                                        <p:attrNameLst>
                                          <p:attrName>ppt_x</p:attrName>
                                        </p:attrNameLst>
                                      </p:cBhvr>
                                      <p:tavLst>
                                        <p:tav tm="0">
                                          <p:val>
                                            <p:strVal val="#ppt_x"/>
                                          </p:val>
                                        </p:tav>
                                        <p:tav tm="100000">
                                          <p:val>
                                            <p:strVal val="#ppt_x"/>
                                          </p:val>
                                        </p:tav>
                                      </p:tavLst>
                                    </p:anim>
                                    <p:anim calcmode="lin" valueType="num">
                                      <p:cBhvr>
                                        <p:cTn id="68" dur="500" fill="hold"/>
                                        <p:tgtEl>
                                          <p:spTgt spid="18">
                                            <p:txEl>
                                              <p:charRg st="159" end="223"/>
                                            </p:txEl>
                                          </p:spTgt>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8">
                                            <p:txEl>
                                              <p:charRg st="223" end="236"/>
                                            </p:txEl>
                                          </p:spTgt>
                                        </p:tgtEl>
                                        <p:attrNameLst>
                                          <p:attrName>style.visibility</p:attrName>
                                        </p:attrNameLst>
                                      </p:cBhvr>
                                      <p:to>
                                        <p:strVal val="visible"/>
                                      </p:to>
                                    </p:set>
                                    <p:animEffect transition="in" filter="fade">
                                      <p:cBhvr>
                                        <p:cTn id="71" dur="500"/>
                                        <p:tgtEl>
                                          <p:spTgt spid="18">
                                            <p:txEl>
                                              <p:charRg st="223" end="236"/>
                                            </p:txEl>
                                          </p:spTgt>
                                        </p:tgtEl>
                                      </p:cBhvr>
                                    </p:animEffect>
                                    <p:anim calcmode="lin" valueType="num">
                                      <p:cBhvr>
                                        <p:cTn id="72" dur="500" fill="hold"/>
                                        <p:tgtEl>
                                          <p:spTgt spid="18">
                                            <p:txEl>
                                              <p:charRg st="223" end="236"/>
                                            </p:txEl>
                                          </p:spTgt>
                                        </p:tgtEl>
                                        <p:attrNameLst>
                                          <p:attrName>ppt_x</p:attrName>
                                        </p:attrNameLst>
                                      </p:cBhvr>
                                      <p:tavLst>
                                        <p:tav tm="0">
                                          <p:val>
                                            <p:strVal val="#ppt_x"/>
                                          </p:val>
                                        </p:tav>
                                        <p:tav tm="100000">
                                          <p:val>
                                            <p:strVal val="#ppt_x"/>
                                          </p:val>
                                        </p:tav>
                                      </p:tavLst>
                                    </p:anim>
                                    <p:anim calcmode="lin" valueType="num">
                                      <p:cBhvr>
                                        <p:cTn id="73" dur="500" fill="hold"/>
                                        <p:tgtEl>
                                          <p:spTgt spid="18">
                                            <p:txEl>
                                              <p:charRg st="223" end="236"/>
                                            </p:txEl>
                                          </p:spTgt>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18">
                                            <p:txEl>
                                              <p:charRg st="236" end="355"/>
                                            </p:txEl>
                                          </p:spTgt>
                                        </p:tgtEl>
                                        <p:attrNameLst>
                                          <p:attrName>style.visibility</p:attrName>
                                        </p:attrNameLst>
                                      </p:cBhvr>
                                      <p:to>
                                        <p:strVal val="visible"/>
                                      </p:to>
                                    </p:set>
                                    <p:animEffect transition="in" filter="fade">
                                      <p:cBhvr>
                                        <p:cTn id="76" dur="500"/>
                                        <p:tgtEl>
                                          <p:spTgt spid="18">
                                            <p:txEl>
                                              <p:charRg st="236" end="355"/>
                                            </p:txEl>
                                          </p:spTgt>
                                        </p:tgtEl>
                                      </p:cBhvr>
                                    </p:animEffect>
                                    <p:anim calcmode="lin" valueType="num">
                                      <p:cBhvr>
                                        <p:cTn id="77" dur="500" fill="hold"/>
                                        <p:tgtEl>
                                          <p:spTgt spid="18">
                                            <p:txEl>
                                              <p:charRg st="236" end="355"/>
                                            </p:txEl>
                                          </p:spTgt>
                                        </p:tgtEl>
                                        <p:attrNameLst>
                                          <p:attrName>ppt_x</p:attrName>
                                        </p:attrNameLst>
                                      </p:cBhvr>
                                      <p:tavLst>
                                        <p:tav tm="0">
                                          <p:val>
                                            <p:strVal val="#ppt_x"/>
                                          </p:val>
                                        </p:tav>
                                        <p:tav tm="100000">
                                          <p:val>
                                            <p:strVal val="#ppt_x"/>
                                          </p:val>
                                        </p:tav>
                                      </p:tavLst>
                                    </p:anim>
                                    <p:anim calcmode="lin" valueType="num">
                                      <p:cBhvr>
                                        <p:cTn id="78" dur="500" fill="hold"/>
                                        <p:tgtEl>
                                          <p:spTgt spid="18">
                                            <p:txEl>
                                              <p:charRg st="236" end="35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allAtOnce"/>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611188" y="2038350"/>
            <a:ext cx="7921625" cy="3786188"/>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en-US" altLang="zh-CN" sz="1600" b="1" dirty="0">
                <a:latin typeface="Arial" panose="020B0604020202020204" pitchFamily="34" charset="0"/>
                <a:ea typeface="宋体" panose="02010600030101010101" pitchFamily="2" charset="-122"/>
              </a:rPr>
              <a:t>6</a:t>
            </a:r>
            <a:r>
              <a:rPr lang="zh-CN" altLang="zh-CN" sz="1600" b="1" dirty="0">
                <a:latin typeface="Arial" panose="020B0604020202020204" pitchFamily="34" charset="0"/>
                <a:ea typeface="宋体" panose="02010600030101010101" pitchFamily="2" charset="-122"/>
              </a:rPr>
              <a:t>．存放中央银行的财政性存款</a:t>
            </a:r>
            <a:endParaRPr lang="en-US" altLang="zh-CN" sz="16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这是指商业银行吸收的财政性存款按规定划缴中央银行。</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b="1" dirty="0">
                <a:latin typeface="Arial" panose="020B0604020202020204" pitchFamily="34" charset="0"/>
                <a:ea typeface="宋体" panose="02010600030101010101" pitchFamily="2" charset="-122"/>
              </a:rPr>
              <a:t>7</a:t>
            </a:r>
            <a:r>
              <a:rPr lang="zh-CN" altLang="zh-CN" sz="1600" b="1" dirty="0">
                <a:latin typeface="Arial" panose="020B0604020202020204" pitchFamily="34" charset="0"/>
                <a:ea typeface="宋体" panose="02010600030101010101" pitchFamily="2" charset="-122"/>
              </a:rPr>
              <a:t>．同业往来</a:t>
            </a:r>
            <a:endParaRPr lang="en-US" altLang="zh-CN" sz="16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这是指商业银行之间往来过程中发生的同业资金运用，包括存放同业和同业拆出。</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b="1" dirty="0">
                <a:latin typeface="Arial" panose="020B0604020202020204" pitchFamily="34" charset="0"/>
                <a:ea typeface="宋体" panose="02010600030101010101" pitchFamily="2" charset="-122"/>
              </a:rPr>
              <a:t>8</a:t>
            </a:r>
            <a:r>
              <a:rPr lang="zh-CN" altLang="zh-CN" sz="1600" b="1" dirty="0">
                <a:latin typeface="Arial" panose="020B0604020202020204" pitchFamily="34" charset="0"/>
                <a:ea typeface="宋体" panose="02010600030101010101" pitchFamily="2" charset="-122"/>
              </a:rPr>
              <a:t>．系统内往来</a:t>
            </a:r>
            <a:endParaRPr lang="en-US" altLang="zh-CN" sz="16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这是指商业银行上下级行之间往来资金的运用，包括存放联行款项、向上级行或下级行拆出资金等。</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b="1" dirty="0">
                <a:latin typeface="Arial" panose="020B0604020202020204" pitchFamily="34" charset="0"/>
                <a:ea typeface="宋体" panose="02010600030101010101" pitchFamily="2" charset="-122"/>
              </a:rPr>
              <a:t>9</a:t>
            </a:r>
            <a:r>
              <a:rPr lang="zh-CN" altLang="zh-CN" sz="1600" b="1" dirty="0">
                <a:latin typeface="Arial" panose="020B0604020202020204" pitchFamily="34" charset="0"/>
                <a:ea typeface="宋体" panose="02010600030101010101" pitchFamily="2" charset="-122"/>
              </a:rPr>
              <a:t>．代理金融机构贷款</a:t>
            </a:r>
            <a:endParaRPr lang="en-US" altLang="zh-CN" sz="16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这是指商业银行代理中央银行、政策性银行和其他金融机构委托贷款，代理人民银行专项贷款。</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b="1" dirty="0">
                <a:latin typeface="Arial" panose="020B0604020202020204" pitchFamily="34" charset="0"/>
                <a:ea typeface="宋体" panose="02010600030101010101" pitchFamily="2" charset="-122"/>
              </a:rPr>
              <a:t>10</a:t>
            </a:r>
            <a:r>
              <a:rPr lang="zh-CN" altLang="zh-CN" sz="1600" b="1" dirty="0">
                <a:latin typeface="Arial" panose="020B0604020202020204" pitchFamily="34" charset="0"/>
                <a:ea typeface="宋体" panose="02010600030101010101" pitchFamily="2" charset="-122"/>
              </a:rPr>
              <a:t>．库存现金</a:t>
            </a:r>
            <a:endParaRPr lang="en-US" altLang="zh-CN" sz="16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这是指商业银行库存的现金量。</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b="1" dirty="0">
                <a:latin typeface="Arial" panose="020B0604020202020204" pitchFamily="34" charset="0"/>
                <a:ea typeface="宋体" panose="02010600030101010101" pitchFamily="2" charset="-122"/>
              </a:rPr>
              <a:t>11</a:t>
            </a:r>
            <a:r>
              <a:rPr lang="zh-CN" altLang="zh-CN" sz="1600" b="1" dirty="0">
                <a:latin typeface="Arial" panose="020B0604020202020204" pitchFamily="34" charset="0"/>
                <a:ea typeface="宋体" panose="02010600030101010101" pitchFamily="2" charset="-122"/>
              </a:rPr>
              <a:t>．外汇占款</a:t>
            </a:r>
            <a:endParaRPr lang="en-US" altLang="zh-CN" sz="16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这是指商业银行购买外汇而占用的人民币资金，包括结售汇人民币资金、兑换和外币占款。</a:t>
            </a:r>
            <a:endParaRPr lang="zh-CN" altLang="zh-CN" sz="1600" dirty="0">
              <a:latin typeface="Arial" panose="020B0604020202020204" pitchFamily="34" charset="0"/>
              <a:ea typeface="宋体" panose="02010600030101010101" pitchFamily="2" charset="-122"/>
            </a:endParaRPr>
          </a:p>
        </p:txBody>
      </p:sp>
      <p:sp>
        <p:nvSpPr>
          <p:cNvPr id="25603"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25604" name="矩形 4"/>
          <p:cNvSpPr/>
          <p:nvPr/>
        </p:nvSpPr>
        <p:spPr>
          <a:xfrm>
            <a:off x="3087688" y="1196975"/>
            <a:ext cx="3300412" cy="369888"/>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第二节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商业银行信贷收支统计</a:t>
            </a:r>
            <a:endParaRPr lang="en-US" altLang="zh-CN" sz="1800" b="1" dirty="0">
              <a:latin typeface="华文仿宋" panose="02010600040101010101" pitchFamily="2" charset="-122"/>
              <a:ea typeface="华文仿宋" panose="020106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8">
                                            <p:txEl>
                                              <p:charRg st="0" end="15"/>
                                            </p:txEl>
                                          </p:spTgt>
                                        </p:tgtEl>
                                        <p:attrNameLst>
                                          <p:attrName>style.visibility</p:attrName>
                                        </p:attrNameLst>
                                      </p:cBhvr>
                                      <p:to>
                                        <p:strVal val="visible"/>
                                      </p:to>
                                    </p:set>
                                    <p:animEffect transition="in" filter="fade">
                                      <p:cBhvr>
                                        <p:cTn id="7" dur="500"/>
                                        <p:tgtEl>
                                          <p:spTgt spid="18">
                                            <p:txEl>
                                              <p:charRg st="0" end="15"/>
                                            </p:txEl>
                                          </p:spTgt>
                                        </p:tgtEl>
                                      </p:cBhvr>
                                    </p:animEffect>
                                    <p:anim calcmode="lin" valueType="num">
                                      <p:cBhvr>
                                        <p:cTn id="8" dur="500" fill="hold"/>
                                        <p:tgtEl>
                                          <p:spTgt spid="18">
                                            <p:txEl>
                                              <p:charRg st="0" end="15"/>
                                            </p:txEl>
                                          </p:spTgt>
                                        </p:tgtEl>
                                        <p:attrNameLst>
                                          <p:attrName>ppt_x</p:attrName>
                                        </p:attrNameLst>
                                      </p:cBhvr>
                                      <p:tavLst>
                                        <p:tav tm="0">
                                          <p:val>
                                            <p:strVal val="#ppt_x"/>
                                          </p:val>
                                        </p:tav>
                                        <p:tav tm="100000">
                                          <p:val>
                                            <p:strVal val="#ppt_x"/>
                                          </p:val>
                                        </p:tav>
                                      </p:tavLst>
                                    </p:anim>
                                    <p:anim calcmode="lin" valueType="num">
                                      <p:cBhvr>
                                        <p:cTn id="9" dur="500" fill="hold"/>
                                        <p:tgtEl>
                                          <p:spTgt spid="18">
                                            <p:txEl>
                                              <p:charRg st="0" end="15"/>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8">
                                            <p:txEl>
                                              <p:charRg st="15" end="41"/>
                                            </p:txEl>
                                          </p:spTgt>
                                        </p:tgtEl>
                                        <p:attrNameLst>
                                          <p:attrName>style.visibility</p:attrName>
                                        </p:attrNameLst>
                                      </p:cBhvr>
                                      <p:to>
                                        <p:strVal val="visible"/>
                                      </p:to>
                                    </p:set>
                                    <p:animEffect transition="in" filter="fade">
                                      <p:cBhvr>
                                        <p:cTn id="12" dur="500"/>
                                        <p:tgtEl>
                                          <p:spTgt spid="18">
                                            <p:txEl>
                                              <p:charRg st="15" end="41"/>
                                            </p:txEl>
                                          </p:spTgt>
                                        </p:tgtEl>
                                      </p:cBhvr>
                                    </p:animEffect>
                                    <p:anim calcmode="lin" valueType="num">
                                      <p:cBhvr>
                                        <p:cTn id="13" dur="500" fill="hold"/>
                                        <p:tgtEl>
                                          <p:spTgt spid="18">
                                            <p:txEl>
                                              <p:charRg st="15" end="41"/>
                                            </p:txEl>
                                          </p:spTgt>
                                        </p:tgtEl>
                                        <p:attrNameLst>
                                          <p:attrName>ppt_x</p:attrName>
                                        </p:attrNameLst>
                                      </p:cBhvr>
                                      <p:tavLst>
                                        <p:tav tm="0">
                                          <p:val>
                                            <p:strVal val="#ppt_x"/>
                                          </p:val>
                                        </p:tav>
                                        <p:tav tm="100000">
                                          <p:val>
                                            <p:strVal val="#ppt_x"/>
                                          </p:val>
                                        </p:tav>
                                      </p:tavLst>
                                    </p:anim>
                                    <p:anim calcmode="lin" valueType="num">
                                      <p:cBhvr>
                                        <p:cTn id="14" dur="500" fill="hold"/>
                                        <p:tgtEl>
                                          <p:spTgt spid="18">
                                            <p:txEl>
                                              <p:charRg st="15" end="41"/>
                                            </p:txEl>
                                          </p:spTgt>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42" presetClass="entr" presetSubtype="0" fill="hold" grpId="0" nodeType="afterEffect">
                                  <p:stCondLst>
                                    <p:cond delay="0"/>
                                  </p:stCondLst>
                                  <p:childTnLst>
                                    <p:set>
                                      <p:cBhvr>
                                        <p:cTn id="17" dur="1" fill="hold">
                                          <p:stCondLst>
                                            <p:cond delay="0"/>
                                          </p:stCondLst>
                                        </p:cTn>
                                        <p:tgtEl>
                                          <p:spTgt spid="18">
                                            <p:txEl>
                                              <p:charRg st="41" end="48"/>
                                            </p:txEl>
                                          </p:spTgt>
                                        </p:tgtEl>
                                        <p:attrNameLst>
                                          <p:attrName>style.visibility</p:attrName>
                                        </p:attrNameLst>
                                      </p:cBhvr>
                                      <p:to>
                                        <p:strVal val="visible"/>
                                      </p:to>
                                    </p:set>
                                    <p:animEffect transition="in" filter="fade">
                                      <p:cBhvr>
                                        <p:cTn id="18" dur="500"/>
                                        <p:tgtEl>
                                          <p:spTgt spid="18">
                                            <p:txEl>
                                              <p:charRg st="41" end="48"/>
                                            </p:txEl>
                                          </p:spTgt>
                                        </p:tgtEl>
                                      </p:cBhvr>
                                    </p:animEffect>
                                    <p:anim calcmode="lin" valueType="num">
                                      <p:cBhvr>
                                        <p:cTn id="19" dur="500" fill="hold"/>
                                        <p:tgtEl>
                                          <p:spTgt spid="18">
                                            <p:txEl>
                                              <p:charRg st="41" end="48"/>
                                            </p:txEl>
                                          </p:spTgt>
                                        </p:tgtEl>
                                        <p:attrNameLst>
                                          <p:attrName>ppt_x</p:attrName>
                                        </p:attrNameLst>
                                      </p:cBhvr>
                                      <p:tavLst>
                                        <p:tav tm="0">
                                          <p:val>
                                            <p:strVal val="#ppt_x"/>
                                          </p:val>
                                        </p:tav>
                                        <p:tav tm="100000">
                                          <p:val>
                                            <p:strVal val="#ppt_x"/>
                                          </p:val>
                                        </p:tav>
                                      </p:tavLst>
                                    </p:anim>
                                    <p:anim calcmode="lin" valueType="num">
                                      <p:cBhvr>
                                        <p:cTn id="20" dur="500" fill="hold"/>
                                        <p:tgtEl>
                                          <p:spTgt spid="18">
                                            <p:txEl>
                                              <p:charRg st="41" end="48"/>
                                            </p:txEl>
                                          </p:spTgt>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18">
                                            <p:txEl>
                                              <p:charRg st="48" end="85"/>
                                            </p:txEl>
                                          </p:spTgt>
                                        </p:tgtEl>
                                        <p:attrNameLst>
                                          <p:attrName>style.visibility</p:attrName>
                                        </p:attrNameLst>
                                      </p:cBhvr>
                                      <p:to>
                                        <p:strVal val="visible"/>
                                      </p:to>
                                    </p:set>
                                    <p:animEffect transition="in" filter="fade">
                                      <p:cBhvr>
                                        <p:cTn id="23" dur="500"/>
                                        <p:tgtEl>
                                          <p:spTgt spid="18">
                                            <p:txEl>
                                              <p:charRg st="48" end="85"/>
                                            </p:txEl>
                                          </p:spTgt>
                                        </p:tgtEl>
                                      </p:cBhvr>
                                    </p:animEffect>
                                    <p:anim calcmode="lin" valueType="num">
                                      <p:cBhvr>
                                        <p:cTn id="24" dur="500" fill="hold"/>
                                        <p:tgtEl>
                                          <p:spTgt spid="18">
                                            <p:txEl>
                                              <p:charRg st="48" end="85"/>
                                            </p:txEl>
                                          </p:spTgt>
                                        </p:tgtEl>
                                        <p:attrNameLst>
                                          <p:attrName>ppt_x</p:attrName>
                                        </p:attrNameLst>
                                      </p:cBhvr>
                                      <p:tavLst>
                                        <p:tav tm="0">
                                          <p:val>
                                            <p:strVal val="#ppt_x"/>
                                          </p:val>
                                        </p:tav>
                                        <p:tav tm="100000">
                                          <p:val>
                                            <p:strVal val="#ppt_x"/>
                                          </p:val>
                                        </p:tav>
                                      </p:tavLst>
                                    </p:anim>
                                    <p:anim calcmode="lin" valueType="num">
                                      <p:cBhvr>
                                        <p:cTn id="25" dur="500" fill="hold"/>
                                        <p:tgtEl>
                                          <p:spTgt spid="18">
                                            <p:txEl>
                                              <p:charRg st="48" end="85"/>
                                            </p:txEl>
                                          </p:spTgt>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42" presetClass="entr" presetSubtype="0" fill="hold" grpId="0" nodeType="afterEffect">
                                  <p:stCondLst>
                                    <p:cond delay="0"/>
                                  </p:stCondLst>
                                  <p:childTnLst>
                                    <p:set>
                                      <p:cBhvr>
                                        <p:cTn id="28" dur="1" fill="hold">
                                          <p:stCondLst>
                                            <p:cond delay="0"/>
                                          </p:stCondLst>
                                        </p:cTn>
                                        <p:tgtEl>
                                          <p:spTgt spid="18">
                                            <p:txEl>
                                              <p:charRg st="85" end="93"/>
                                            </p:txEl>
                                          </p:spTgt>
                                        </p:tgtEl>
                                        <p:attrNameLst>
                                          <p:attrName>style.visibility</p:attrName>
                                        </p:attrNameLst>
                                      </p:cBhvr>
                                      <p:to>
                                        <p:strVal val="visible"/>
                                      </p:to>
                                    </p:set>
                                    <p:animEffect transition="in" filter="fade">
                                      <p:cBhvr>
                                        <p:cTn id="29" dur="500"/>
                                        <p:tgtEl>
                                          <p:spTgt spid="18">
                                            <p:txEl>
                                              <p:charRg st="85" end="93"/>
                                            </p:txEl>
                                          </p:spTgt>
                                        </p:tgtEl>
                                      </p:cBhvr>
                                    </p:animEffect>
                                    <p:anim calcmode="lin" valueType="num">
                                      <p:cBhvr>
                                        <p:cTn id="30" dur="500" fill="hold"/>
                                        <p:tgtEl>
                                          <p:spTgt spid="18">
                                            <p:txEl>
                                              <p:charRg st="85" end="93"/>
                                            </p:txEl>
                                          </p:spTgt>
                                        </p:tgtEl>
                                        <p:attrNameLst>
                                          <p:attrName>ppt_x</p:attrName>
                                        </p:attrNameLst>
                                      </p:cBhvr>
                                      <p:tavLst>
                                        <p:tav tm="0">
                                          <p:val>
                                            <p:strVal val="#ppt_x"/>
                                          </p:val>
                                        </p:tav>
                                        <p:tav tm="100000">
                                          <p:val>
                                            <p:strVal val="#ppt_x"/>
                                          </p:val>
                                        </p:tav>
                                      </p:tavLst>
                                    </p:anim>
                                    <p:anim calcmode="lin" valueType="num">
                                      <p:cBhvr>
                                        <p:cTn id="31" dur="500" fill="hold"/>
                                        <p:tgtEl>
                                          <p:spTgt spid="18">
                                            <p:txEl>
                                              <p:charRg st="85" end="93"/>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8">
                                            <p:txEl>
                                              <p:charRg st="93" end="138"/>
                                            </p:txEl>
                                          </p:spTgt>
                                        </p:tgtEl>
                                        <p:attrNameLst>
                                          <p:attrName>style.visibility</p:attrName>
                                        </p:attrNameLst>
                                      </p:cBhvr>
                                      <p:to>
                                        <p:strVal val="visible"/>
                                      </p:to>
                                    </p:set>
                                    <p:animEffect transition="in" filter="fade">
                                      <p:cBhvr>
                                        <p:cTn id="34" dur="500"/>
                                        <p:tgtEl>
                                          <p:spTgt spid="18">
                                            <p:txEl>
                                              <p:charRg st="93" end="138"/>
                                            </p:txEl>
                                          </p:spTgt>
                                        </p:tgtEl>
                                      </p:cBhvr>
                                    </p:animEffect>
                                    <p:anim calcmode="lin" valueType="num">
                                      <p:cBhvr>
                                        <p:cTn id="35" dur="500" fill="hold"/>
                                        <p:tgtEl>
                                          <p:spTgt spid="18">
                                            <p:txEl>
                                              <p:charRg st="93" end="138"/>
                                            </p:txEl>
                                          </p:spTgt>
                                        </p:tgtEl>
                                        <p:attrNameLst>
                                          <p:attrName>ppt_x</p:attrName>
                                        </p:attrNameLst>
                                      </p:cBhvr>
                                      <p:tavLst>
                                        <p:tav tm="0">
                                          <p:val>
                                            <p:strVal val="#ppt_x"/>
                                          </p:val>
                                        </p:tav>
                                        <p:tav tm="100000">
                                          <p:val>
                                            <p:strVal val="#ppt_x"/>
                                          </p:val>
                                        </p:tav>
                                      </p:tavLst>
                                    </p:anim>
                                    <p:anim calcmode="lin" valueType="num">
                                      <p:cBhvr>
                                        <p:cTn id="36" dur="500" fill="hold"/>
                                        <p:tgtEl>
                                          <p:spTgt spid="18">
                                            <p:txEl>
                                              <p:charRg st="93" end="138"/>
                                            </p:txEl>
                                          </p:spTgt>
                                        </p:tgtEl>
                                        <p:attrNameLst>
                                          <p:attrName>ppt_y</p:attrName>
                                        </p:attrNameLst>
                                      </p:cBhvr>
                                      <p:tavLst>
                                        <p:tav tm="0">
                                          <p:val>
                                            <p:strVal val="#ppt_y+.1"/>
                                          </p:val>
                                        </p:tav>
                                        <p:tav tm="100000">
                                          <p:val>
                                            <p:strVal val="#ppt_y"/>
                                          </p:val>
                                        </p:tav>
                                      </p:tavLst>
                                    </p:anim>
                                  </p:childTnLst>
                                </p:cTn>
                              </p:par>
                            </p:childTnLst>
                          </p:cTn>
                        </p:par>
                        <p:par>
                          <p:cTn id="37" fill="hold">
                            <p:stCondLst>
                              <p:cond delay="1500"/>
                            </p:stCondLst>
                            <p:childTnLst>
                              <p:par>
                                <p:cTn id="38" presetID="42" presetClass="entr" presetSubtype="0" fill="hold" grpId="0" nodeType="afterEffect">
                                  <p:stCondLst>
                                    <p:cond delay="0"/>
                                  </p:stCondLst>
                                  <p:childTnLst>
                                    <p:set>
                                      <p:cBhvr>
                                        <p:cTn id="39" dur="1" fill="hold">
                                          <p:stCondLst>
                                            <p:cond delay="0"/>
                                          </p:stCondLst>
                                        </p:cTn>
                                        <p:tgtEl>
                                          <p:spTgt spid="18">
                                            <p:txEl>
                                              <p:charRg st="138" end="149"/>
                                            </p:txEl>
                                          </p:spTgt>
                                        </p:tgtEl>
                                        <p:attrNameLst>
                                          <p:attrName>style.visibility</p:attrName>
                                        </p:attrNameLst>
                                      </p:cBhvr>
                                      <p:to>
                                        <p:strVal val="visible"/>
                                      </p:to>
                                    </p:set>
                                    <p:animEffect transition="in" filter="fade">
                                      <p:cBhvr>
                                        <p:cTn id="40" dur="500"/>
                                        <p:tgtEl>
                                          <p:spTgt spid="18">
                                            <p:txEl>
                                              <p:charRg st="138" end="149"/>
                                            </p:txEl>
                                          </p:spTgt>
                                        </p:tgtEl>
                                      </p:cBhvr>
                                    </p:animEffect>
                                    <p:anim calcmode="lin" valueType="num">
                                      <p:cBhvr>
                                        <p:cTn id="41" dur="500" fill="hold"/>
                                        <p:tgtEl>
                                          <p:spTgt spid="18">
                                            <p:txEl>
                                              <p:charRg st="138" end="149"/>
                                            </p:txEl>
                                          </p:spTgt>
                                        </p:tgtEl>
                                        <p:attrNameLst>
                                          <p:attrName>ppt_x</p:attrName>
                                        </p:attrNameLst>
                                      </p:cBhvr>
                                      <p:tavLst>
                                        <p:tav tm="0">
                                          <p:val>
                                            <p:strVal val="#ppt_x"/>
                                          </p:val>
                                        </p:tav>
                                        <p:tav tm="100000">
                                          <p:val>
                                            <p:strVal val="#ppt_x"/>
                                          </p:val>
                                        </p:tav>
                                      </p:tavLst>
                                    </p:anim>
                                    <p:anim calcmode="lin" valueType="num">
                                      <p:cBhvr>
                                        <p:cTn id="42" dur="500" fill="hold"/>
                                        <p:tgtEl>
                                          <p:spTgt spid="18">
                                            <p:txEl>
                                              <p:charRg st="138" end="149"/>
                                            </p:txEl>
                                          </p:spTgt>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18">
                                            <p:txEl>
                                              <p:charRg st="149" end="192"/>
                                            </p:txEl>
                                          </p:spTgt>
                                        </p:tgtEl>
                                        <p:attrNameLst>
                                          <p:attrName>style.visibility</p:attrName>
                                        </p:attrNameLst>
                                      </p:cBhvr>
                                      <p:to>
                                        <p:strVal val="visible"/>
                                      </p:to>
                                    </p:set>
                                    <p:animEffect transition="in" filter="fade">
                                      <p:cBhvr>
                                        <p:cTn id="45" dur="500"/>
                                        <p:tgtEl>
                                          <p:spTgt spid="18">
                                            <p:txEl>
                                              <p:charRg st="149" end="192"/>
                                            </p:txEl>
                                          </p:spTgt>
                                        </p:tgtEl>
                                      </p:cBhvr>
                                    </p:animEffect>
                                    <p:anim calcmode="lin" valueType="num">
                                      <p:cBhvr>
                                        <p:cTn id="46" dur="500" fill="hold"/>
                                        <p:tgtEl>
                                          <p:spTgt spid="18">
                                            <p:txEl>
                                              <p:charRg st="149" end="192"/>
                                            </p:txEl>
                                          </p:spTgt>
                                        </p:tgtEl>
                                        <p:attrNameLst>
                                          <p:attrName>ppt_x</p:attrName>
                                        </p:attrNameLst>
                                      </p:cBhvr>
                                      <p:tavLst>
                                        <p:tav tm="0">
                                          <p:val>
                                            <p:strVal val="#ppt_x"/>
                                          </p:val>
                                        </p:tav>
                                        <p:tav tm="100000">
                                          <p:val>
                                            <p:strVal val="#ppt_x"/>
                                          </p:val>
                                        </p:tav>
                                      </p:tavLst>
                                    </p:anim>
                                    <p:anim calcmode="lin" valueType="num">
                                      <p:cBhvr>
                                        <p:cTn id="47" dur="500" fill="hold"/>
                                        <p:tgtEl>
                                          <p:spTgt spid="18">
                                            <p:txEl>
                                              <p:charRg st="149" end="192"/>
                                            </p:txEl>
                                          </p:spTgt>
                                        </p:tgtEl>
                                        <p:attrNameLst>
                                          <p:attrName>ppt_y</p:attrName>
                                        </p:attrNameLst>
                                      </p:cBhvr>
                                      <p:tavLst>
                                        <p:tav tm="0">
                                          <p:val>
                                            <p:strVal val="#ppt_y+.1"/>
                                          </p:val>
                                        </p:tav>
                                        <p:tav tm="100000">
                                          <p:val>
                                            <p:strVal val="#ppt_y"/>
                                          </p:val>
                                        </p:tav>
                                      </p:tavLst>
                                    </p:anim>
                                  </p:childTnLst>
                                </p:cTn>
                              </p:par>
                            </p:childTnLst>
                          </p:cTn>
                        </p:par>
                        <p:par>
                          <p:cTn id="48" fill="hold">
                            <p:stCondLst>
                              <p:cond delay="2000"/>
                            </p:stCondLst>
                            <p:childTnLst>
                              <p:par>
                                <p:cTn id="49" presetID="42" presetClass="entr" presetSubtype="0" fill="hold" grpId="0" nodeType="afterEffect">
                                  <p:stCondLst>
                                    <p:cond delay="0"/>
                                  </p:stCondLst>
                                  <p:childTnLst>
                                    <p:set>
                                      <p:cBhvr>
                                        <p:cTn id="50" dur="1" fill="hold">
                                          <p:stCondLst>
                                            <p:cond delay="0"/>
                                          </p:stCondLst>
                                        </p:cTn>
                                        <p:tgtEl>
                                          <p:spTgt spid="18">
                                            <p:txEl>
                                              <p:charRg st="192" end="200"/>
                                            </p:txEl>
                                          </p:spTgt>
                                        </p:tgtEl>
                                        <p:attrNameLst>
                                          <p:attrName>style.visibility</p:attrName>
                                        </p:attrNameLst>
                                      </p:cBhvr>
                                      <p:to>
                                        <p:strVal val="visible"/>
                                      </p:to>
                                    </p:set>
                                    <p:animEffect transition="in" filter="fade">
                                      <p:cBhvr>
                                        <p:cTn id="51" dur="500"/>
                                        <p:tgtEl>
                                          <p:spTgt spid="18">
                                            <p:txEl>
                                              <p:charRg st="192" end="200"/>
                                            </p:txEl>
                                          </p:spTgt>
                                        </p:tgtEl>
                                      </p:cBhvr>
                                    </p:animEffect>
                                    <p:anim calcmode="lin" valueType="num">
                                      <p:cBhvr>
                                        <p:cTn id="52" dur="500" fill="hold"/>
                                        <p:tgtEl>
                                          <p:spTgt spid="18">
                                            <p:txEl>
                                              <p:charRg st="192" end="200"/>
                                            </p:txEl>
                                          </p:spTgt>
                                        </p:tgtEl>
                                        <p:attrNameLst>
                                          <p:attrName>ppt_x</p:attrName>
                                        </p:attrNameLst>
                                      </p:cBhvr>
                                      <p:tavLst>
                                        <p:tav tm="0">
                                          <p:val>
                                            <p:strVal val="#ppt_x"/>
                                          </p:val>
                                        </p:tav>
                                        <p:tav tm="100000">
                                          <p:val>
                                            <p:strVal val="#ppt_x"/>
                                          </p:val>
                                        </p:tav>
                                      </p:tavLst>
                                    </p:anim>
                                    <p:anim calcmode="lin" valueType="num">
                                      <p:cBhvr>
                                        <p:cTn id="53" dur="500" fill="hold"/>
                                        <p:tgtEl>
                                          <p:spTgt spid="18">
                                            <p:txEl>
                                              <p:charRg st="192" end="200"/>
                                            </p:txEl>
                                          </p:spTgt>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18">
                                            <p:txEl>
                                              <p:charRg st="200" end="215"/>
                                            </p:txEl>
                                          </p:spTgt>
                                        </p:tgtEl>
                                        <p:attrNameLst>
                                          <p:attrName>style.visibility</p:attrName>
                                        </p:attrNameLst>
                                      </p:cBhvr>
                                      <p:to>
                                        <p:strVal val="visible"/>
                                      </p:to>
                                    </p:set>
                                    <p:animEffect transition="in" filter="fade">
                                      <p:cBhvr>
                                        <p:cTn id="56" dur="500"/>
                                        <p:tgtEl>
                                          <p:spTgt spid="18">
                                            <p:txEl>
                                              <p:charRg st="200" end="215"/>
                                            </p:txEl>
                                          </p:spTgt>
                                        </p:tgtEl>
                                      </p:cBhvr>
                                    </p:animEffect>
                                    <p:anim calcmode="lin" valueType="num">
                                      <p:cBhvr>
                                        <p:cTn id="57" dur="500" fill="hold"/>
                                        <p:tgtEl>
                                          <p:spTgt spid="18">
                                            <p:txEl>
                                              <p:charRg st="200" end="215"/>
                                            </p:txEl>
                                          </p:spTgt>
                                        </p:tgtEl>
                                        <p:attrNameLst>
                                          <p:attrName>ppt_x</p:attrName>
                                        </p:attrNameLst>
                                      </p:cBhvr>
                                      <p:tavLst>
                                        <p:tav tm="0">
                                          <p:val>
                                            <p:strVal val="#ppt_x"/>
                                          </p:val>
                                        </p:tav>
                                        <p:tav tm="100000">
                                          <p:val>
                                            <p:strVal val="#ppt_x"/>
                                          </p:val>
                                        </p:tav>
                                      </p:tavLst>
                                    </p:anim>
                                    <p:anim calcmode="lin" valueType="num">
                                      <p:cBhvr>
                                        <p:cTn id="58" dur="500" fill="hold"/>
                                        <p:tgtEl>
                                          <p:spTgt spid="18">
                                            <p:txEl>
                                              <p:charRg st="200" end="215"/>
                                            </p:txEl>
                                          </p:spTgt>
                                        </p:tgtEl>
                                        <p:attrNameLst>
                                          <p:attrName>ppt_y</p:attrName>
                                        </p:attrNameLst>
                                      </p:cBhvr>
                                      <p:tavLst>
                                        <p:tav tm="0">
                                          <p:val>
                                            <p:strVal val="#ppt_y+.1"/>
                                          </p:val>
                                        </p:tav>
                                        <p:tav tm="100000">
                                          <p:val>
                                            <p:strVal val="#ppt_y"/>
                                          </p:val>
                                        </p:tav>
                                      </p:tavLst>
                                    </p:anim>
                                  </p:childTnLst>
                                </p:cTn>
                              </p:par>
                            </p:childTnLst>
                          </p:cTn>
                        </p:par>
                        <p:par>
                          <p:cTn id="59" fill="hold">
                            <p:stCondLst>
                              <p:cond delay="2500"/>
                            </p:stCondLst>
                            <p:childTnLst>
                              <p:par>
                                <p:cTn id="60" presetID="42" presetClass="entr" presetSubtype="0" fill="hold" grpId="0" nodeType="afterEffect">
                                  <p:stCondLst>
                                    <p:cond delay="0"/>
                                  </p:stCondLst>
                                  <p:childTnLst>
                                    <p:set>
                                      <p:cBhvr>
                                        <p:cTn id="61" dur="1" fill="hold">
                                          <p:stCondLst>
                                            <p:cond delay="0"/>
                                          </p:stCondLst>
                                        </p:cTn>
                                        <p:tgtEl>
                                          <p:spTgt spid="18">
                                            <p:txEl>
                                              <p:charRg st="215" end="223"/>
                                            </p:txEl>
                                          </p:spTgt>
                                        </p:tgtEl>
                                        <p:attrNameLst>
                                          <p:attrName>style.visibility</p:attrName>
                                        </p:attrNameLst>
                                      </p:cBhvr>
                                      <p:to>
                                        <p:strVal val="visible"/>
                                      </p:to>
                                    </p:set>
                                    <p:animEffect transition="in" filter="fade">
                                      <p:cBhvr>
                                        <p:cTn id="62" dur="500"/>
                                        <p:tgtEl>
                                          <p:spTgt spid="18">
                                            <p:txEl>
                                              <p:charRg st="215" end="223"/>
                                            </p:txEl>
                                          </p:spTgt>
                                        </p:tgtEl>
                                      </p:cBhvr>
                                    </p:animEffect>
                                    <p:anim calcmode="lin" valueType="num">
                                      <p:cBhvr>
                                        <p:cTn id="63" dur="500" fill="hold"/>
                                        <p:tgtEl>
                                          <p:spTgt spid="18">
                                            <p:txEl>
                                              <p:charRg st="215" end="223"/>
                                            </p:txEl>
                                          </p:spTgt>
                                        </p:tgtEl>
                                        <p:attrNameLst>
                                          <p:attrName>ppt_x</p:attrName>
                                        </p:attrNameLst>
                                      </p:cBhvr>
                                      <p:tavLst>
                                        <p:tav tm="0">
                                          <p:val>
                                            <p:strVal val="#ppt_x"/>
                                          </p:val>
                                        </p:tav>
                                        <p:tav tm="100000">
                                          <p:val>
                                            <p:strVal val="#ppt_x"/>
                                          </p:val>
                                        </p:tav>
                                      </p:tavLst>
                                    </p:anim>
                                    <p:anim calcmode="lin" valueType="num">
                                      <p:cBhvr>
                                        <p:cTn id="64" dur="500" fill="hold"/>
                                        <p:tgtEl>
                                          <p:spTgt spid="18">
                                            <p:txEl>
                                              <p:charRg st="215" end="223"/>
                                            </p:tx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8">
                                            <p:txEl>
                                              <p:charRg st="223" end="264"/>
                                            </p:txEl>
                                          </p:spTgt>
                                        </p:tgtEl>
                                        <p:attrNameLst>
                                          <p:attrName>style.visibility</p:attrName>
                                        </p:attrNameLst>
                                      </p:cBhvr>
                                      <p:to>
                                        <p:strVal val="visible"/>
                                      </p:to>
                                    </p:set>
                                    <p:animEffect transition="in" filter="fade">
                                      <p:cBhvr>
                                        <p:cTn id="67" dur="500"/>
                                        <p:tgtEl>
                                          <p:spTgt spid="18">
                                            <p:txEl>
                                              <p:charRg st="223" end="264"/>
                                            </p:txEl>
                                          </p:spTgt>
                                        </p:tgtEl>
                                      </p:cBhvr>
                                    </p:animEffect>
                                    <p:anim calcmode="lin" valueType="num">
                                      <p:cBhvr>
                                        <p:cTn id="68" dur="500" fill="hold"/>
                                        <p:tgtEl>
                                          <p:spTgt spid="18">
                                            <p:txEl>
                                              <p:charRg st="223" end="264"/>
                                            </p:txEl>
                                          </p:spTgt>
                                        </p:tgtEl>
                                        <p:attrNameLst>
                                          <p:attrName>ppt_x</p:attrName>
                                        </p:attrNameLst>
                                      </p:cBhvr>
                                      <p:tavLst>
                                        <p:tav tm="0">
                                          <p:val>
                                            <p:strVal val="#ppt_x"/>
                                          </p:val>
                                        </p:tav>
                                        <p:tav tm="100000">
                                          <p:val>
                                            <p:strVal val="#ppt_x"/>
                                          </p:val>
                                        </p:tav>
                                      </p:tavLst>
                                    </p:anim>
                                    <p:anim calcmode="lin" valueType="num">
                                      <p:cBhvr>
                                        <p:cTn id="69" dur="500" fill="hold"/>
                                        <p:tgtEl>
                                          <p:spTgt spid="18">
                                            <p:txEl>
                                              <p:charRg st="223" end="26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allAtOnce"/>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00113" y="2038350"/>
            <a:ext cx="7343775" cy="341630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2400" b="1" dirty="0">
                <a:latin typeface="Arial" panose="020B0604020202020204" pitchFamily="34" charset="0"/>
                <a:ea typeface="宋体" panose="02010600030101010101" pitchFamily="2" charset="-122"/>
              </a:rPr>
              <a:t>二、各商业银行信贷收支表的的编制</a:t>
            </a:r>
            <a:endParaRPr lang="en-US" altLang="zh-CN" sz="24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各类商业银行如国有独资商业银行、股份制商业银行、城市商业银行和农村商业银行信贷收支表的编制，都是以同类性质单个商业银行的信贷收支表的合并。现以国有独资商业银行为例，说明各类商业银行信贷收支表的编制。</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800" b="1" dirty="0">
                <a:latin typeface="Arial" panose="020B0604020202020204" pitchFamily="34" charset="0"/>
                <a:ea typeface="宋体" panose="02010600030101010101" pitchFamily="2" charset="-122"/>
              </a:rPr>
              <a:t>（一）信贷资金来源项目的编制</a:t>
            </a:r>
            <a:endParaRPr lang="zh-CN" altLang="zh-CN" sz="1800" b="1"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1</a:t>
            </a:r>
            <a:r>
              <a:rPr lang="zh-CN" altLang="zh-CN" sz="1600" dirty="0">
                <a:latin typeface="Arial" panose="020B0604020202020204" pitchFamily="34" charset="0"/>
                <a:ea typeface="宋体" panose="02010600030101010101" pitchFamily="2" charset="-122"/>
              </a:rPr>
              <a:t>．汇总的项目</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汇总的项目有：各项存款、代理财政性存款、应付及暂收款、向中央银行借款、各项准备金、所有者权益。</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2</a:t>
            </a:r>
            <a:r>
              <a:rPr lang="zh-CN" altLang="zh-CN" sz="1600" dirty="0">
                <a:latin typeface="Arial" panose="020B0604020202020204" pitchFamily="34" charset="0"/>
                <a:ea typeface="宋体" panose="02010600030101010101" pitchFamily="2" charset="-122"/>
              </a:rPr>
              <a:t>．合并的项目</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合并的项目有：金融债券、卖出回购证券、委托存款及委托投资基金、代理金融机构贷款基金、同业往来。</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3</a:t>
            </a:r>
            <a:r>
              <a:rPr lang="zh-CN" altLang="zh-CN" sz="1600" dirty="0">
                <a:latin typeface="Arial" panose="020B0604020202020204" pitchFamily="34" charset="0"/>
                <a:ea typeface="宋体" panose="02010600030101010101" pitchFamily="2" charset="-122"/>
              </a:rPr>
              <a:t>．轧差的项目</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轧差的项目有：其他。</a:t>
            </a:r>
            <a:endParaRPr lang="zh-CN" altLang="zh-CN" sz="1600" dirty="0">
              <a:latin typeface="Arial" panose="020B0604020202020204" pitchFamily="34" charset="0"/>
              <a:ea typeface="宋体" panose="02010600030101010101" pitchFamily="2" charset="-122"/>
            </a:endParaRPr>
          </a:p>
        </p:txBody>
      </p:sp>
      <p:sp>
        <p:nvSpPr>
          <p:cNvPr id="26627"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26628" name="矩形 4"/>
          <p:cNvSpPr/>
          <p:nvPr/>
        </p:nvSpPr>
        <p:spPr>
          <a:xfrm>
            <a:off x="3087688" y="1196975"/>
            <a:ext cx="3300412" cy="369888"/>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第二节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商业银行信贷收支统计</a:t>
            </a:r>
            <a:endParaRPr lang="en-US" altLang="zh-CN" sz="1800" b="1" dirty="0">
              <a:latin typeface="华文仿宋" panose="02010600040101010101" pitchFamily="2" charset="-122"/>
              <a:ea typeface="华文仿宋" panose="020106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8">
                                            <p:txEl>
                                              <p:charRg st="0" end="17"/>
                                            </p:txEl>
                                          </p:spTgt>
                                        </p:tgtEl>
                                        <p:attrNameLst>
                                          <p:attrName>style.visibility</p:attrName>
                                        </p:attrNameLst>
                                      </p:cBhvr>
                                      <p:to>
                                        <p:strVal val="visible"/>
                                      </p:to>
                                    </p:set>
                                    <p:animEffect transition="in" filter="fade">
                                      <p:cBhvr>
                                        <p:cTn id="7" dur="500"/>
                                        <p:tgtEl>
                                          <p:spTgt spid="18">
                                            <p:txEl>
                                              <p:charRg st="0" end="17"/>
                                            </p:txEl>
                                          </p:spTgt>
                                        </p:tgtEl>
                                      </p:cBhvr>
                                    </p:animEffect>
                                    <p:anim calcmode="lin" valueType="num">
                                      <p:cBhvr>
                                        <p:cTn id="8" dur="500" fill="hold"/>
                                        <p:tgtEl>
                                          <p:spTgt spid="18">
                                            <p:txEl>
                                              <p:charRg st="0" end="17"/>
                                            </p:txEl>
                                          </p:spTgt>
                                        </p:tgtEl>
                                        <p:attrNameLst>
                                          <p:attrName>ppt_x</p:attrName>
                                        </p:attrNameLst>
                                      </p:cBhvr>
                                      <p:tavLst>
                                        <p:tav tm="0">
                                          <p:val>
                                            <p:strVal val="#ppt_x"/>
                                          </p:val>
                                        </p:tav>
                                        <p:tav tm="100000">
                                          <p:val>
                                            <p:strVal val="#ppt_x"/>
                                          </p:val>
                                        </p:tav>
                                      </p:tavLst>
                                    </p:anim>
                                    <p:anim calcmode="lin" valueType="num">
                                      <p:cBhvr>
                                        <p:cTn id="9" dur="500" fill="hold"/>
                                        <p:tgtEl>
                                          <p:spTgt spid="18">
                                            <p:txEl>
                                              <p:charRg st="0" end="17"/>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8">
                                            <p:txEl>
                                              <p:charRg st="17" end="117"/>
                                            </p:txEl>
                                          </p:spTgt>
                                        </p:tgtEl>
                                        <p:attrNameLst>
                                          <p:attrName>style.visibility</p:attrName>
                                        </p:attrNameLst>
                                      </p:cBhvr>
                                      <p:to>
                                        <p:strVal val="visible"/>
                                      </p:to>
                                    </p:set>
                                    <p:animEffect transition="in" filter="fade">
                                      <p:cBhvr>
                                        <p:cTn id="12" dur="500"/>
                                        <p:tgtEl>
                                          <p:spTgt spid="18">
                                            <p:txEl>
                                              <p:charRg st="17" end="117"/>
                                            </p:txEl>
                                          </p:spTgt>
                                        </p:tgtEl>
                                      </p:cBhvr>
                                    </p:animEffect>
                                    <p:anim calcmode="lin" valueType="num">
                                      <p:cBhvr>
                                        <p:cTn id="13" dur="500" fill="hold"/>
                                        <p:tgtEl>
                                          <p:spTgt spid="18">
                                            <p:txEl>
                                              <p:charRg st="17" end="117"/>
                                            </p:txEl>
                                          </p:spTgt>
                                        </p:tgtEl>
                                        <p:attrNameLst>
                                          <p:attrName>ppt_x</p:attrName>
                                        </p:attrNameLst>
                                      </p:cBhvr>
                                      <p:tavLst>
                                        <p:tav tm="0">
                                          <p:val>
                                            <p:strVal val="#ppt_x"/>
                                          </p:val>
                                        </p:tav>
                                        <p:tav tm="100000">
                                          <p:val>
                                            <p:strVal val="#ppt_x"/>
                                          </p:val>
                                        </p:tav>
                                      </p:tavLst>
                                    </p:anim>
                                    <p:anim calcmode="lin" valueType="num">
                                      <p:cBhvr>
                                        <p:cTn id="14" dur="500" fill="hold"/>
                                        <p:tgtEl>
                                          <p:spTgt spid="18">
                                            <p:txEl>
                                              <p:charRg st="17" end="117"/>
                                            </p:txEl>
                                          </p:spTgt>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42" presetClass="entr" presetSubtype="0" fill="hold" grpId="0" nodeType="afterEffect">
                                  <p:stCondLst>
                                    <p:cond delay="0"/>
                                  </p:stCondLst>
                                  <p:childTnLst>
                                    <p:set>
                                      <p:cBhvr>
                                        <p:cTn id="17" dur="1" fill="hold">
                                          <p:stCondLst>
                                            <p:cond delay="0"/>
                                          </p:stCondLst>
                                        </p:cTn>
                                        <p:tgtEl>
                                          <p:spTgt spid="18">
                                            <p:txEl>
                                              <p:charRg st="117" end="132"/>
                                            </p:txEl>
                                          </p:spTgt>
                                        </p:tgtEl>
                                        <p:attrNameLst>
                                          <p:attrName>style.visibility</p:attrName>
                                        </p:attrNameLst>
                                      </p:cBhvr>
                                      <p:to>
                                        <p:strVal val="visible"/>
                                      </p:to>
                                    </p:set>
                                    <p:animEffect transition="in" filter="fade">
                                      <p:cBhvr>
                                        <p:cTn id="18" dur="500"/>
                                        <p:tgtEl>
                                          <p:spTgt spid="18">
                                            <p:txEl>
                                              <p:charRg st="117" end="132"/>
                                            </p:txEl>
                                          </p:spTgt>
                                        </p:tgtEl>
                                      </p:cBhvr>
                                    </p:animEffect>
                                    <p:anim calcmode="lin" valueType="num">
                                      <p:cBhvr>
                                        <p:cTn id="19" dur="500" fill="hold"/>
                                        <p:tgtEl>
                                          <p:spTgt spid="18">
                                            <p:txEl>
                                              <p:charRg st="117" end="132"/>
                                            </p:txEl>
                                          </p:spTgt>
                                        </p:tgtEl>
                                        <p:attrNameLst>
                                          <p:attrName>ppt_x</p:attrName>
                                        </p:attrNameLst>
                                      </p:cBhvr>
                                      <p:tavLst>
                                        <p:tav tm="0">
                                          <p:val>
                                            <p:strVal val="#ppt_x"/>
                                          </p:val>
                                        </p:tav>
                                        <p:tav tm="100000">
                                          <p:val>
                                            <p:strVal val="#ppt_x"/>
                                          </p:val>
                                        </p:tav>
                                      </p:tavLst>
                                    </p:anim>
                                    <p:anim calcmode="lin" valueType="num">
                                      <p:cBhvr>
                                        <p:cTn id="20" dur="500" fill="hold"/>
                                        <p:tgtEl>
                                          <p:spTgt spid="18">
                                            <p:txEl>
                                              <p:charRg st="117" end="132"/>
                                            </p:txEl>
                                          </p:spTgt>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42" presetClass="entr" presetSubtype="0" fill="hold" grpId="0" nodeType="afterEffect">
                                  <p:stCondLst>
                                    <p:cond delay="0"/>
                                  </p:stCondLst>
                                  <p:childTnLst>
                                    <p:set>
                                      <p:cBhvr>
                                        <p:cTn id="23" dur="1" fill="hold">
                                          <p:stCondLst>
                                            <p:cond delay="0"/>
                                          </p:stCondLst>
                                        </p:cTn>
                                        <p:tgtEl>
                                          <p:spTgt spid="18">
                                            <p:txEl>
                                              <p:charRg st="132" end="140"/>
                                            </p:txEl>
                                          </p:spTgt>
                                        </p:tgtEl>
                                        <p:attrNameLst>
                                          <p:attrName>style.visibility</p:attrName>
                                        </p:attrNameLst>
                                      </p:cBhvr>
                                      <p:to>
                                        <p:strVal val="visible"/>
                                      </p:to>
                                    </p:set>
                                    <p:animEffect transition="in" filter="fade">
                                      <p:cBhvr>
                                        <p:cTn id="24" dur="500"/>
                                        <p:tgtEl>
                                          <p:spTgt spid="18">
                                            <p:txEl>
                                              <p:charRg st="132" end="140"/>
                                            </p:txEl>
                                          </p:spTgt>
                                        </p:tgtEl>
                                      </p:cBhvr>
                                    </p:animEffect>
                                    <p:anim calcmode="lin" valueType="num">
                                      <p:cBhvr>
                                        <p:cTn id="25" dur="500" fill="hold"/>
                                        <p:tgtEl>
                                          <p:spTgt spid="18">
                                            <p:txEl>
                                              <p:charRg st="132" end="140"/>
                                            </p:txEl>
                                          </p:spTgt>
                                        </p:tgtEl>
                                        <p:attrNameLst>
                                          <p:attrName>ppt_x</p:attrName>
                                        </p:attrNameLst>
                                      </p:cBhvr>
                                      <p:tavLst>
                                        <p:tav tm="0">
                                          <p:val>
                                            <p:strVal val="#ppt_x"/>
                                          </p:val>
                                        </p:tav>
                                        <p:tav tm="100000">
                                          <p:val>
                                            <p:strVal val="#ppt_x"/>
                                          </p:val>
                                        </p:tav>
                                      </p:tavLst>
                                    </p:anim>
                                    <p:anim calcmode="lin" valueType="num">
                                      <p:cBhvr>
                                        <p:cTn id="26" dur="500" fill="hold"/>
                                        <p:tgtEl>
                                          <p:spTgt spid="18">
                                            <p:txEl>
                                              <p:charRg st="132" end="140"/>
                                            </p:txEl>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8">
                                            <p:txEl>
                                              <p:charRg st="140" end="188"/>
                                            </p:txEl>
                                          </p:spTgt>
                                        </p:tgtEl>
                                        <p:attrNameLst>
                                          <p:attrName>style.visibility</p:attrName>
                                        </p:attrNameLst>
                                      </p:cBhvr>
                                      <p:to>
                                        <p:strVal val="visible"/>
                                      </p:to>
                                    </p:set>
                                    <p:animEffect transition="in" filter="fade">
                                      <p:cBhvr>
                                        <p:cTn id="29" dur="500"/>
                                        <p:tgtEl>
                                          <p:spTgt spid="18">
                                            <p:txEl>
                                              <p:charRg st="140" end="188"/>
                                            </p:txEl>
                                          </p:spTgt>
                                        </p:tgtEl>
                                      </p:cBhvr>
                                    </p:animEffect>
                                    <p:anim calcmode="lin" valueType="num">
                                      <p:cBhvr>
                                        <p:cTn id="30" dur="500" fill="hold"/>
                                        <p:tgtEl>
                                          <p:spTgt spid="18">
                                            <p:txEl>
                                              <p:charRg st="140" end="188"/>
                                            </p:txEl>
                                          </p:spTgt>
                                        </p:tgtEl>
                                        <p:attrNameLst>
                                          <p:attrName>ppt_x</p:attrName>
                                        </p:attrNameLst>
                                      </p:cBhvr>
                                      <p:tavLst>
                                        <p:tav tm="0">
                                          <p:val>
                                            <p:strVal val="#ppt_x"/>
                                          </p:val>
                                        </p:tav>
                                        <p:tav tm="100000">
                                          <p:val>
                                            <p:strVal val="#ppt_x"/>
                                          </p:val>
                                        </p:tav>
                                      </p:tavLst>
                                    </p:anim>
                                    <p:anim calcmode="lin" valueType="num">
                                      <p:cBhvr>
                                        <p:cTn id="31" dur="500" fill="hold"/>
                                        <p:tgtEl>
                                          <p:spTgt spid="18">
                                            <p:txEl>
                                              <p:charRg st="140" end="188"/>
                                            </p:txEl>
                                          </p:spTgt>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grpId="0" nodeType="afterEffect">
                                  <p:stCondLst>
                                    <p:cond delay="0"/>
                                  </p:stCondLst>
                                  <p:childTnLst>
                                    <p:set>
                                      <p:cBhvr>
                                        <p:cTn id="34" dur="1" fill="hold">
                                          <p:stCondLst>
                                            <p:cond delay="0"/>
                                          </p:stCondLst>
                                        </p:cTn>
                                        <p:tgtEl>
                                          <p:spTgt spid="18">
                                            <p:txEl>
                                              <p:charRg st="188" end="196"/>
                                            </p:txEl>
                                          </p:spTgt>
                                        </p:tgtEl>
                                        <p:attrNameLst>
                                          <p:attrName>style.visibility</p:attrName>
                                        </p:attrNameLst>
                                      </p:cBhvr>
                                      <p:to>
                                        <p:strVal val="visible"/>
                                      </p:to>
                                    </p:set>
                                    <p:animEffect transition="in" filter="fade">
                                      <p:cBhvr>
                                        <p:cTn id="35" dur="500"/>
                                        <p:tgtEl>
                                          <p:spTgt spid="18">
                                            <p:txEl>
                                              <p:charRg st="188" end="196"/>
                                            </p:txEl>
                                          </p:spTgt>
                                        </p:tgtEl>
                                      </p:cBhvr>
                                    </p:animEffect>
                                    <p:anim calcmode="lin" valueType="num">
                                      <p:cBhvr>
                                        <p:cTn id="36" dur="500" fill="hold"/>
                                        <p:tgtEl>
                                          <p:spTgt spid="18">
                                            <p:txEl>
                                              <p:charRg st="188" end="196"/>
                                            </p:txEl>
                                          </p:spTgt>
                                        </p:tgtEl>
                                        <p:attrNameLst>
                                          <p:attrName>ppt_x</p:attrName>
                                        </p:attrNameLst>
                                      </p:cBhvr>
                                      <p:tavLst>
                                        <p:tav tm="0">
                                          <p:val>
                                            <p:strVal val="#ppt_x"/>
                                          </p:val>
                                        </p:tav>
                                        <p:tav tm="100000">
                                          <p:val>
                                            <p:strVal val="#ppt_x"/>
                                          </p:val>
                                        </p:tav>
                                      </p:tavLst>
                                    </p:anim>
                                    <p:anim calcmode="lin" valueType="num">
                                      <p:cBhvr>
                                        <p:cTn id="37" dur="500" fill="hold"/>
                                        <p:tgtEl>
                                          <p:spTgt spid="18">
                                            <p:txEl>
                                              <p:charRg st="188" end="196"/>
                                            </p:txEl>
                                          </p:spTgt>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18">
                                            <p:txEl>
                                              <p:charRg st="196" end="244"/>
                                            </p:txEl>
                                          </p:spTgt>
                                        </p:tgtEl>
                                        <p:attrNameLst>
                                          <p:attrName>style.visibility</p:attrName>
                                        </p:attrNameLst>
                                      </p:cBhvr>
                                      <p:to>
                                        <p:strVal val="visible"/>
                                      </p:to>
                                    </p:set>
                                    <p:animEffect transition="in" filter="fade">
                                      <p:cBhvr>
                                        <p:cTn id="40" dur="500"/>
                                        <p:tgtEl>
                                          <p:spTgt spid="18">
                                            <p:txEl>
                                              <p:charRg st="196" end="244"/>
                                            </p:txEl>
                                          </p:spTgt>
                                        </p:tgtEl>
                                      </p:cBhvr>
                                    </p:animEffect>
                                    <p:anim calcmode="lin" valueType="num">
                                      <p:cBhvr>
                                        <p:cTn id="41" dur="500" fill="hold"/>
                                        <p:tgtEl>
                                          <p:spTgt spid="18">
                                            <p:txEl>
                                              <p:charRg st="196" end="244"/>
                                            </p:txEl>
                                          </p:spTgt>
                                        </p:tgtEl>
                                        <p:attrNameLst>
                                          <p:attrName>ppt_x</p:attrName>
                                        </p:attrNameLst>
                                      </p:cBhvr>
                                      <p:tavLst>
                                        <p:tav tm="0">
                                          <p:val>
                                            <p:strVal val="#ppt_x"/>
                                          </p:val>
                                        </p:tav>
                                        <p:tav tm="100000">
                                          <p:val>
                                            <p:strVal val="#ppt_x"/>
                                          </p:val>
                                        </p:tav>
                                      </p:tavLst>
                                    </p:anim>
                                    <p:anim calcmode="lin" valueType="num">
                                      <p:cBhvr>
                                        <p:cTn id="42" dur="500" fill="hold"/>
                                        <p:tgtEl>
                                          <p:spTgt spid="18">
                                            <p:txEl>
                                              <p:charRg st="196" end="244"/>
                                            </p:txEl>
                                          </p:spTgt>
                                        </p:tgtEl>
                                        <p:attrNameLst>
                                          <p:attrName>ppt_y</p:attrName>
                                        </p:attrNameLst>
                                      </p:cBhvr>
                                      <p:tavLst>
                                        <p:tav tm="0">
                                          <p:val>
                                            <p:strVal val="#ppt_y+.1"/>
                                          </p:val>
                                        </p:tav>
                                        <p:tav tm="100000">
                                          <p:val>
                                            <p:strVal val="#ppt_y"/>
                                          </p:val>
                                        </p:tav>
                                      </p:tavLst>
                                    </p:anim>
                                  </p:childTnLst>
                                </p:cTn>
                              </p:par>
                            </p:childTnLst>
                          </p:cTn>
                        </p:par>
                        <p:par>
                          <p:cTn id="43" fill="hold">
                            <p:stCondLst>
                              <p:cond delay="2000"/>
                            </p:stCondLst>
                            <p:childTnLst>
                              <p:par>
                                <p:cTn id="44" presetID="42" presetClass="entr" presetSubtype="0" fill="hold" grpId="0" nodeType="afterEffect">
                                  <p:stCondLst>
                                    <p:cond delay="0"/>
                                  </p:stCondLst>
                                  <p:childTnLst>
                                    <p:set>
                                      <p:cBhvr>
                                        <p:cTn id="45" dur="1" fill="hold">
                                          <p:stCondLst>
                                            <p:cond delay="0"/>
                                          </p:stCondLst>
                                        </p:cTn>
                                        <p:tgtEl>
                                          <p:spTgt spid="18">
                                            <p:txEl>
                                              <p:charRg st="244" end="252"/>
                                            </p:txEl>
                                          </p:spTgt>
                                        </p:tgtEl>
                                        <p:attrNameLst>
                                          <p:attrName>style.visibility</p:attrName>
                                        </p:attrNameLst>
                                      </p:cBhvr>
                                      <p:to>
                                        <p:strVal val="visible"/>
                                      </p:to>
                                    </p:set>
                                    <p:animEffect transition="in" filter="fade">
                                      <p:cBhvr>
                                        <p:cTn id="46" dur="500"/>
                                        <p:tgtEl>
                                          <p:spTgt spid="18">
                                            <p:txEl>
                                              <p:charRg st="244" end="252"/>
                                            </p:txEl>
                                          </p:spTgt>
                                        </p:tgtEl>
                                      </p:cBhvr>
                                    </p:animEffect>
                                    <p:anim calcmode="lin" valueType="num">
                                      <p:cBhvr>
                                        <p:cTn id="47" dur="500" fill="hold"/>
                                        <p:tgtEl>
                                          <p:spTgt spid="18">
                                            <p:txEl>
                                              <p:charRg st="244" end="252"/>
                                            </p:txEl>
                                          </p:spTgt>
                                        </p:tgtEl>
                                        <p:attrNameLst>
                                          <p:attrName>ppt_x</p:attrName>
                                        </p:attrNameLst>
                                      </p:cBhvr>
                                      <p:tavLst>
                                        <p:tav tm="0">
                                          <p:val>
                                            <p:strVal val="#ppt_x"/>
                                          </p:val>
                                        </p:tav>
                                        <p:tav tm="100000">
                                          <p:val>
                                            <p:strVal val="#ppt_x"/>
                                          </p:val>
                                        </p:tav>
                                      </p:tavLst>
                                    </p:anim>
                                    <p:anim calcmode="lin" valueType="num">
                                      <p:cBhvr>
                                        <p:cTn id="48" dur="500" fill="hold"/>
                                        <p:tgtEl>
                                          <p:spTgt spid="18">
                                            <p:txEl>
                                              <p:charRg st="244" end="252"/>
                                            </p:txEl>
                                          </p:spTgt>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8">
                                            <p:txEl>
                                              <p:charRg st="252" end="263"/>
                                            </p:txEl>
                                          </p:spTgt>
                                        </p:tgtEl>
                                        <p:attrNameLst>
                                          <p:attrName>style.visibility</p:attrName>
                                        </p:attrNameLst>
                                      </p:cBhvr>
                                      <p:to>
                                        <p:strVal val="visible"/>
                                      </p:to>
                                    </p:set>
                                    <p:animEffect transition="in" filter="fade">
                                      <p:cBhvr>
                                        <p:cTn id="51" dur="500"/>
                                        <p:tgtEl>
                                          <p:spTgt spid="18">
                                            <p:txEl>
                                              <p:charRg st="252" end="263"/>
                                            </p:txEl>
                                          </p:spTgt>
                                        </p:tgtEl>
                                      </p:cBhvr>
                                    </p:animEffect>
                                    <p:anim calcmode="lin" valueType="num">
                                      <p:cBhvr>
                                        <p:cTn id="52" dur="500" fill="hold"/>
                                        <p:tgtEl>
                                          <p:spTgt spid="18">
                                            <p:txEl>
                                              <p:charRg st="252" end="263"/>
                                            </p:txEl>
                                          </p:spTgt>
                                        </p:tgtEl>
                                        <p:attrNameLst>
                                          <p:attrName>ppt_x</p:attrName>
                                        </p:attrNameLst>
                                      </p:cBhvr>
                                      <p:tavLst>
                                        <p:tav tm="0">
                                          <p:val>
                                            <p:strVal val="#ppt_x"/>
                                          </p:val>
                                        </p:tav>
                                        <p:tav tm="100000">
                                          <p:val>
                                            <p:strVal val="#ppt_x"/>
                                          </p:val>
                                        </p:tav>
                                      </p:tavLst>
                                    </p:anim>
                                    <p:anim calcmode="lin" valueType="num">
                                      <p:cBhvr>
                                        <p:cTn id="53" dur="500" fill="hold"/>
                                        <p:tgtEl>
                                          <p:spTgt spid="18">
                                            <p:txEl>
                                              <p:charRg st="252" end="26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allAtOnce"/>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00113" y="2038350"/>
            <a:ext cx="7343775" cy="209232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800" b="1" dirty="0">
                <a:latin typeface="Arial" panose="020B0604020202020204" pitchFamily="34" charset="0"/>
                <a:ea typeface="宋体" panose="02010600030101010101" pitchFamily="2" charset="-122"/>
              </a:rPr>
              <a:t>（二）信贷资金运用项目的编制</a:t>
            </a:r>
            <a:endParaRPr lang="en-US" altLang="zh-CN" sz="1800" b="1"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1</a:t>
            </a:r>
            <a:r>
              <a:rPr lang="zh-CN" altLang="zh-CN" sz="1600" dirty="0">
                <a:latin typeface="Arial" panose="020B0604020202020204" pitchFamily="34" charset="0"/>
                <a:ea typeface="宋体" panose="02010600030101010101" pitchFamily="2" charset="-122"/>
              </a:rPr>
              <a:t>．汇总的项目</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汇总的项目有：各项贷款、有价证券和投资、应收及暂付款、存放中央银行的准备金存款、存放中央银行特种存款、缴存中央银行财政存款、库存现金、外汇占款。</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2</a:t>
            </a:r>
            <a:r>
              <a:rPr lang="zh-CN" altLang="zh-CN" sz="1600" dirty="0">
                <a:latin typeface="Arial" panose="020B0604020202020204" pitchFamily="34" charset="0"/>
                <a:ea typeface="宋体" panose="02010600030101010101" pitchFamily="2" charset="-122"/>
              </a:rPr>
              <a:t>．合并的项目</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合并的项目有：买入返售证券、同业往来、代理金融机构贷款。</a:t>
            </a:r>
            <a:endParaRPr lang="zh-CN" altLang="zh-CN" sz="1600" dirty="0">
              <a:latin typeface="Arial" panose="020B0604020202020204" pitchFamily="34" charset="0"/>
              <a:ea typeface="宋体" panose="02010600030101010101" pitchFamily="2" charset="-122"/>
            </a:endParaRPr>
          </a:p>
        </p:txBody>
      </p:sp>
      <p:sp>
        <p:nvSpPr>
          <p:cNvPr id="27651"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27652" name="矩形 4"/>
          <p:cNvSpPr/>
          <p:nvPr/>
        </p:nvSpPr>
        <p:spPr>
          <a:xfrm>
            <a:off x="3087688" y="1196975"/>
            <a:ext cx="3300412" cy="369888"/>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第二节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商业银行信贷收支统计</a:t>
            </a:r>
            <a:endParaRPr lang="en-US" altLang="zh-CN" sz="1800" b="1" dirty="0">
              <a:latin typeface="华文仿宋" panose="02010600040101010101" pitchFamily="2" charset="-122"/>
              <a:ea typeface="华文仿宋" panose="020106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8">
                                            <p:txEl>
                                              <p:charRg st="1" end="16"/>
                                            </p:txEl>
                                          </p:spTgt>
                                        </p:tgtEl>
                                        <p:attrNameLst>
                                          <p:attrName>style.visibility</p:attrName>
                                        </p:attrNameLst>
                                      </p:cBhvr>
                                      <p:to>
                                        <p:strVal val="visible"/>
                                      </p:to>
                                    </p:set>
                                    <p:animEffect transition="in" filter="fade">
                                      <p:cBhvr>
                                        <p:cTn id="7" dur="500"/>
                                        <p:tgtEl>
                                          <p:spTgt spid="18">
                                            <p:txEl>
                                              <p:charRg st="1" end="16"/>
                                            </p:txEl>
                                          </p:spTgt>
                                        </p:tgtEl>
                                      </p:cBhvr>
                                    </p:animEffect>
                                    <p:anim calcmode="lin" valueType="num">
                                      <p:cBhvr>
                                        <p:cTn id="8" dur="500" fill="hold"/>
                                        <p:tgtEl>
                                          <p:spTgt spid="18">
                                            <p:txEl>
                                              <p:charRg st="1" end="16"/>
                                            </p:txEl>
                                          </p:spTgt>
                                        </p:tgtEl>
                                        <p:attrNameLst>
                                          <p:attrName>ppt_x</p:attrName>
                                        </p:attrNameLst>
                                      </p:cBhvr>
                                      <p:tavLst>
                                        <p:tav tm="0">
                                          <p:val>
                                            <p:strVal val="#ppt_x"/>
                                          </p:val>
                                        </p:tav>
                                        <p:tav tm="100000">
                                          <p:val>
                                            <p:strVal val="#ppt_x"/>
                                          </p:val>
                                        </p:tav>
                                      </p:tavLst>
                                    </p:anim>
                                    <p:anim calcmode="lin" valueType="num">
                                      <p:cBhvr>
                                        <p:cTn id="9" dur="500" fill="hold"/>
                                        <p:tgtEl>
                                          <p:spTgt spid="18">
                                            <p:txEl>
                                              <p:charRg st="1" end="16"/>
                                            </p:txEl>
                                          </p:spTgt>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8">
                                            <p:txEl>
                                              <p:charRg st="16" end="24"/>
                                            </p:txEl>
                                          </p:spTgt>
                                        </p:tgtEl>
                                        <p:attrNameLst>
                                          <p:attrName>style.visibility</p:attrName>
                                        </p:attrNameLst>
                                      </p:cBhvr>
                                      <p:to>
                                        <p:strVal val="visible"/>
                                      </p:to>
                                    </p:set>
                                    <p:animEffect transition="in" filter="fade">
                                      <p:cBhvr>
                                        <p:cTn id="13" dur="500"/>
                                        <p:tgtEl>
                                          <p:spTgt spid="18">
                                            <p:txEl>
                                              <p:charRg st="16" end="24"/>
                                            </p:txEl>
                                          </p:spTgt>
                                        </p:tgtEl>
                                      </p:cBhvr>
                                    </p:animEffect>
                                    <p:anim calcmode="lin" valueType="num">
                                      <p:cBhvr>
                                        <p:cTn id="14" dur="500" fill="hold"/>
                                        <p:tgtEl>
                                          <p:spTgt spid="18">
                                            <p:txEl>
                                              <p:charRg st="16" end="24"/>
                                            </p:txEl>
                                          </p:spTgt>
                                        </p:tgtEl>
                                        <p:attrNameLst>
                                          <p:attrName>ppt_x</p:attrName>
                                        </p:attrNameLst>
                                      </p:cBhvr>
                                      <p:tavLst>
                                        <p:tav tm="0">
                                          <p:val>
                                            <p:strVal val="#ppt_x"/>
                                          </p:val>
                                        </p:tav>
                                        <p:tav tm="100000">
                                          <p:val>
                                            <p:strVal val="#ppt_x"/>
                                          </p:val>
                                        </p:tav>
                                      </p:tavLst>
                                    </p:anim>
                                    <p:anim calcmode="lin" valueType="num">
                                      <p:cBhvr>
                                        <p:cTn id="15" dur="500" fill="hold"/>
                                        <p:tgtEl>
                                          <p:spTgt spid="18">
                                            <p:txEl>
                                              <p:charRg st="16" end="24"/>
                                            </p:txEl>
                                          </p:spTgt>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18">
                                            <p:txEl>
                                              <p:charRg st="24" end="97"/>
                                            </p:txEl>
                                          </p:spTgt>
                                        </p:tgtEl>
                                        <p:attrNameLst>
                                          <p:attrName>style.visibility</p:attrName>
                                        </p:attrNameLst>
                                      </p:cBhvr>
                                      <p:to>
                                        <p:strVal val="visible"/>
                                      </p:to>
                                    </p:set>
                                    <p:animEffect transition="in" filter="fade">
                                      <p:cBhvr>
                                        <p:cTn id="18" dur="500"/>
                                        <p:tgtEl>
                                          <p:spTgt spid="18">
                                            <p:txEl>
                                              <p:charRg st="24" end="97"/>
                                            </p:txEl>
                                          </p:spTgt>
                                        </p:tgtEl>
                                      </p:cBhvr>
                                    </p:animEffect>
                                    <p:anim calcmode="lin" valueType="num">
                                      <p:cBhvr>
                                        <p:cTn id="19" dur="500" fill="hold"/>
                                        <p:tgtEl>
                                          <p:spTgt spid="18">
                                            <p:txEl>
                                              <p:charRg st="24" end="97"/>
                                            </p:txEl>
                                          </p:spTgt>
                                        </p:tgtEl>
                                        <p:attrNameLst>
                                          <p:attrName>ppt_x</p:attrName>
                                        </p:attrNameLst>
                                      </p:cBhvr>
                                      <p:tavLst>
                                        <p:tav tm="0">
                                          <p:val>
                                            <p:strVal val="#ppt_x"/>
                                          </p:val>
                                        </p:tav>
                                        <p:tav tm="100000">
                                          <p:val>
                                            <p:strVal val="#ppt_x"/>
                                          </p:val>
                                        </p:tav>
                                      </p:tavLst>
                                    </p:anim>
                                    <p:anim calcmode="lin" valueType="num">
                                      <p:cBhvr>
                                        <p:cTn id="20" dur="500" fill="hold"/>
                                        <p:tgtEl>
                                          <p:spTgt spid="18">
                                            <p:txEl>
                                              <p:charRg st="24" end="97"/>
                                            </p:txEl>
                                          </p:spTgt>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42" presetClass="entr" presetSubtype="0" fill="hold" grpId="0" nodeType="afterEffect">
                                  <p:stCondLst>
                                    <p:cond delay="0"/>
                                  </p:stCondLst>
                                  <p:childTnLst>
                                    <p:set>
                                      <p:cBhvr>
                                        <p:cTn id="23" dur="1" fill="hold">
                                          <p:stCondLst>
                                            <p:cond delay="0"/>
                                          </p:stCondLst>
                                        </p:cTn>
                                        <p:tgtEl>
                                          <p:spTgt spid="18">
                                            <p:txEl>
                                              <p:charRg st="97" end="105"/>
                                            </p:txEl>
                                          </p:spTgt>
                                        </p:tgtEl>
                                        <p:attrNameLst>
                                          <p:attrName>style.visibility</p:attrName>
                                        </p:attrNameLst>
                                      </p:cBhvr>
                                      <p:to>
                                        <p:strVal val="visible"/>
                                      </p:to>
                                    </p:set>
                                    <p:animEffect transition="in" filter="fade">
                                      <p:cBhvr>
                                        <p:cTn id="24" dur="500"/>
                                        <p:tgtEl>
                                          <p:spTgt spid="18">
                                            <p:txEl>
                                              <p:charRg st="97" end="105"/>
                                            </p:txEl>
                                          </p:spTgt>
                                        </p:tgtEl>
                                      </p:cBhvr>
                                    </p:animEffect>
                                    <p:anim calcmode="lin" valueType="num">
                                      <p:cBhvr>
                                        <p:cTn id="25" dur="500" fill="hold"/>
                                        <p:tgtEl>
                                          <p:spTgt spid="18">
                                            <p:txEl>
                                              <p:charRg st="97" end="105"/>
                                            </p:txEl>
                                          </p:spTgt>
                                        </p:tgtEl>
                                        <p:attrNameLst>
                                          <p:attrName>ppt_x</p:attrName>
                                        </p:attrNameLst>
                                      </p:cBhvr>
                                      <p:tavLst>
                                        <p:tav tm="0">
                                          <p:val>
                                            <p:strVal val="#ppt_x"/>
                                          </p:val>
                                        </p:tav>
                                        <p:tav tm="100000">
                                          <p:val>
                                            <p:strVal val="#ppt_x"/>
                                          </p:val>
                                        </p:tav>
                                      </p:tavLst>
                                    </p:anim>
                                    <p:anim calcmode="lin" valueType="num">
                                      <p:cBhvr>
                                        <p:cTn id="26" dur="500" fill="hold"/>
                                        <p:tgtEl>
                                          <p:spTgt spid="18">
                                            <p:txEl>
                                              <p:charRg st="97" end="105"/>
                                            </p:txEl>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8">
                                            <p:txEl>
                                              <p:charRg st="105" end="134"/>
                                            </p:txEl>
                                          </p:spTgt>
                                        </p:tgtEl>
                                        <p:attrNameLst>
                                          <p:attrName>style.visibility</p:attrName>
                                        </p:attrNameLst>
                                      </p:cBhvr>
                                      <p:to>
                                        <p:strVal val="visible"/>
                                      </p:to>
                                    </p:set>
                                    <p:animEffect transition="in" filter="fade">
                                      <p:cBhvr>
                                        <p:cTn id="29" dur="500"/>
                                        <p:tgtEl>
                                          <p:spTgt spid="18">
                                            <p:txEl>
                                              <p:charRg st="105" end="134"/>
                                            </p:txEl>
                                          </p:spTgt>
                                        </p:tgtEl>
                                      </p:cBhvr>
                                    </p:animEffect>
                                    <p:anim calcmode="lin" valueType="num">
                                      <p:cBhvr>
                                        <p:cTn id="30" dur="500" fill="hold"/>
                                        <p:tgtEl>
                                          <p:spTgt spid="18">
                                            <p:txEl>
                                              <p:charRg st="105" end="134"/>
                                            </p:txEl>
                                          </p:spTgt>
                                        </p:tgtEl>
                                        <p:attrNameLst>
                                          <p:attrName>ppt_x</p:attrName>
                                        </p:attrNameLst>
                                      </p:cBhvr>
                                      <p:tavLst>
                                        <p:tav tm="0">
                                          <p:val>
                                            <p:strVal val="#ppt_x"/>
                                          </p:val>
                                        </p:tav>
                                        <p:tav tm="100000">
                                          <p:val>
                                            <p:strVal val="#ppt_x"/>
                                          </p:val>
                                        </p:tav>
                                      </p:tavLst>
                                    </p:anim>
                                    <p:anim calcmode="lin" valueType="num">
                                      <p:cBhvr>
                                        <p:cTn id="31" dur="500" fill="hold"/>
                                        <p:tgtEl>
                                          <p:spTgt spid="18">
                                            <p:txEl>
                                              <p:charRg st="105" end="13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allAtOnce"/>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71550" y="1700213"/>
            <a:ext cx="7345363" cy="4186237"/>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2400" b="1" dirty="0">
                <a:latin typeface="Arial" panose="020B0604020202020204" pitchFamily="34" charset="0"/>
                <a:ea typeface="宋体" panose="02010600030101010101" pitchFamily="2" charset="-122"/>
              </a:rPr>
              <a:t>三、商业银行信贷收支统计分析</a:t>
            </a:r>
            <a:endParaRPr lang="en-US" altLang="zh-CN" sz="24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分为信贷资金来源分析、信贷资金运用分析信贷收支平衡分析、资金头寸分析、往来资金分析和资金清偿能力分析。</a:t>
            </a:r>
            <a:endParaRPr lang="zh-CN" altLang="zh-CN" sz="16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800" b="1" dirty="0">
                <a:latin typeface="Arial" panose="020B0604020202020204" pitchFamily="34" charset="0"/>
                <a:ea typeface="宋体" panose="02010600030101010101" pitchFamily="2" charset="-122"/>
              </a:rPr>
              <a:t>（一）信贷资金来源分析</a:t>
            </a:r>
            <a:endParaRPr lang="en-US" altLang="zh-CN" sz="18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信贷资金来源分析一般包括信贷资金来源增减变动分析、信贷资金来源结构分析、信贷资金自给能力分析、信贷资金来源集中度和利用程度的分析以及各项存款的分析。</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b="1" dirty="0">
                <a:latin typeface="Arial" panose="020B0604020202020204" pitchFamily="34" charset="0"/>
                <a:ea typeface="宋体" panose="02010600030101010101" pitchFamily="2" charset="-122"/>
              </a:rPr>
              <a:t>1</a:t>
            </a:r>
            <a:r>
              <a:rPr lang="zh-CN" altLang="zh-CN" sz="1600" b="1" dirty="0">
                <a:latin typeface="Arial" panose="020B0604020202020204" pitchFamily="34" charset="0"/>
                <a:ea typeface="宋体" panose="02010600030101010101" pitchFamily="2" charset="-122"/>
              </a:rPr>
              <a:t>．信贷资金来源增减变动分析</a:t>
            </a:r>
            <a:endParaRPr lang="en-US" altLang="zh-CN" sz="16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用于分析的主要统计指标是信贷资金增减率，计算公式如下：</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b="1" dirty="0">
                <a:latin typeface="Arial" panose="020B0604020202020204" pitchFamily="34" charset="0"/>
                <a:ea typeface="宋体" panose="02010600030101010101" pitchFamily="2" charset="-122"/>
              </a:rPr>
              <a:t>2</a:t>
            </a:r>
            <a:r>
              <a:rPr lang="zh-CN" altLang="zh-CN" sz="1600" b="1" dirty="0">
                <a:latin typeface="Arial" panose="020B0604020202020204" pitchFamily="34" charset="0"/>
                <a:ea typeface="宋体" panose="02010600030101010101" pitchFamily="2" charset="-122"/>
              </a:rPr>
              <a:t>．信贷资金来源结构分析</a:t>
            </a:r>
            <a:endParaRPr lang="en-US" altLang="zh-CN" sz="16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信贷资金来源结构可用某项信贷资金来源占全部信贷资金来源的比重来表示，并与上期的比重比较分析其变化。主要计算公式有：</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dirty="0">
              <a:latin typeface="Arial" panose="020B0604020202020204" pitchFamily="34" charset="0"/>
              <a:ea typeface="宋体" panose="02010600030101010101" pitchFamily="2" charset="-122"/>
            </a:endParaRPr>
          </a:p>
        </p:txBody>
      </p:sp>
      <p:sp>
        <p:nvSpPr>
          <p:cNvPr id="28675"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28676" name="矩形 4"/>
          <p:cNvSpPr/>
          <p:nvPr/>
        </p:nvSpPr>
        <p:spPr>
          <a:xfrm>
            <a:off x="3087688" y="1196975"/>
            <a:ext cx="3300412" cy="369888"/>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第二节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商业银行信贷收支统计</a:t>
            </a:r>
            <a:endParaRPr lang="en-US" altLang="zh-CN" sz="1800" b="1" dirty="0">
              <a:latin typeface="华文仿宋" panose="02010600040101010101" pitchFamily="2" charset="-122"/>
              <a:ea typeface="华文仿宋" panose="02010600040101010101" pitchFamily="2" charset="-122"/>
            </a:endParaRPr>
          </a:p>
        </p:txBody>
      </p:sp>
      <p:sp>
        <p:nvSpPr>
          <p:cNvPr id="28677"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graphicFrame>
        <p:nvGraphicFramePr>
          <p:cNvPr id="28678" name="Object 5"/>
          <p:cNvGraphicFramePr/>
          <p:nvPr/>
        </p:nvGraphicFramePr>
        <p:xfrm>
          <a:off x="1908175" y="4149725"/>
          <a:ext cx="4275138" cy="431800"/>
        </p:xfrm>
        <a:graphic>
          <a:graphicData uri="http://schemas.openxmlformats.org/presentationml/2006/ole">
            <mc:AlternateContent xmlns:mc="http://schemas.openxmlformats.org/markup-compatibility/2006">
              <mc:Choice xmlns:v="urn:schemas-microsoft-com:vml" Requires="v">
                <p:oleObj spid="_x0000_s3076" name="" r:id="rId1" imgW="4330700" imgH="419100" progId="Equation.DSMT4">
                  <p:embed/>
                </p:oleObj>
              </mc:Choice>
              <mc:Fallback>
                <p:oleObj name="" r:id="rId1" imgW="4330700" imgH="419100" progId="Equation.DSMT4">
                  <p:embed/>
                  <p:pic>
                    <p:nvPicPr>
                      <p:cNvPr id="0" name="图片 3075"/>
                      <p:cNvPicPr/>
                      <p:nvPr/>
                    </p:nvPicPr>
                    <p:blipFill>
                      <a:blip r:embed="rId2"/>
                      <a:stretch>
                        <a:fillRect/>
                      </a:stretch>
                    </p:blipFill>
                    <p:spPr>
                      <a:xfrm>
                        <a:off x="1908175" y="4149725"/>
                        <a:ext cx="4275138" cy="431800"/>
                      </a:xfrm>
                      <a:prstGeom prst="rect">
                        <a:avLst/>
                      </a:prstGeom>
                      <a:noFill/>
                      <a:ln w="38100">
                        <a:noFill/>
                        <a:miter/>
                      </a:ln>
                    </p:spPr>
                  </p:pic>
                </p:oleObj>
              </mc:Fallback>
            </mc:AlternateContent>
          </a:graphicData>
        </a:graphic>
      </p:graphicFrame>
      <p:sp>
        <p:nvSpPr>
          <p:cNvPr id="28679"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graphicFrame>
        <p:nvGraphicFramePr>
          <p:cNvPr id="28680" name="Object 7"/>
          <p:cNvGraphicFramePr/>
          <p:nvPr/>
        </p:nvGraphicFramePr>
        <p:xfrm>
          <a:off x="1908175" y="5589588"/>
          <a:ext cx="4349750" cy="503237"/>
        </p:xfrm>
        <a:graphic>
          <a:graphicData uri="http://schemas.openxmlformats.org/presentationml/2006/ole">
            <mc:AlternateContent xmlns:mc="http://schemas.openxmlformats.org/markup-compatibility/2006">
              <mc:Choice xmlns:v="urn:schemas-microsoft-com:vml" Requires="v">
                <p:oleObj spid="_x0000_s3077" name="" r:id="rId3" imgW="3733800" imgH="419100" progId="Equation.DSMT4">
                  <p:embed/>
                </p:oleObj>
              </mc:Choice>
              <mc:Fallback>
                <p:oleObj name="" r:id="rId3" imgW="3733800" imgH="419100" progId="Equation.DSMT4">
                  <p:embed/>
                  <p:pic>
                    <p:nvPicPr>
                      <p:cNvPr id="0" name="图片 3076"/>
                      <p:cNvPicPr/>
                      <p:nvPr/>
                    </p:nvPicPr>
                    <p:blipFill>
                      <a:blip r:embed="rId4"/>
                      <a:stretch>
                        <a:fillRect/>
                      </a:stretch>
                    </p:blipFill>
                    <p:spPr>
                      <a:xfrm>
                        <a:off x="1908175" y="5589588"/>
                        <a:ext cx="4349750" cy="503237"/>
                      </a:xfrm>
                      <a:prstGeom prst="rect">
                        <a:avLst/>
                      </a:prstGeom>
                      <a:noFill/>
                      <a:ln w="38100">
                        <a:noFill/>
                        <a:miter/>
                      </a:ln>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71550" y="1700213"/>
            <a:ext cx="7345363" cy="3786187"/>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en-US" altLang="zh-CN" sz="1600" b="1" dirty="0">
                <a:latin typeface="Arial" panose="020B0604020202020204" pitchFamily="34" charset="0"/>
                <a:ea typeface="宋体" panose="02010600030101010101" pitchFamily="2" charset="-122"/>
              </a:rPr>
              <a:t>3</a:t>
            </a:r>
            <a:r>
              <a:rPr lang="zh-CN" altLang="zh-CN" sz="1600" b="1" dirty="0">
                <a:latin typeface="Arial" panose="020B0604020202020204" pitchFamily="34" charset="0"/>
                <a:ea typeface="宋体" panose="02010600030101010101" pitchFamily="2" charset="-122"/>
              </a:rPr>
              <a:t>．信贷资金自给能力分析</a:t>
            </a:r>
            <a:endParaRPr lang="zh-CN" altLang="zh-CN" sz="16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1</a:t>
            </a:r>
            <a:r>
              <a:rPr lang="zh-CN" altLang="zh-CN" sz="1600" dirty="0">
                <a:latin typeface="Arial" panose="020B0604020202020204" pitchFamily="34" charset="0"/>
                <a:ea typeface="宋体" panose="02010600030101010101" pitchFamily="2" charset="-122"/>
              </a:rPr>
              <a:t>）自有资金对总资产的比率</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它是指金融机构自有资金与其资产总额的比率，即：</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2</a:t>
            </a:r>
            <a:r>
              <a:rPr lang="zh-CN" altLang="zh-CN" sz="1600" dirty="0">
                <a:latin typeface="Arial" panose="020B0604020202020204" pitchFamily="34" charset="0"/>
                <a:ea typeface="宋体" panose="02010600030101010101" pitchFamily="2" charset="-122"/>
              </a:rPr>
              <a:t>）自有资金对负债的比率</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它是指金融机构自有资金与其全部对外负债的比率，即：</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(3)</a:t>
            </a:r>
            <a:r>
              <a:rPr lang="zh-CN" altLang="zh-CN" sz="1600" dirty="0">
                <a:latin typeface="Arial" panose="020B0604020202020204" pitchFamily="34" charset="0"/>
                <a:ea typeface="宋体" panose="02010600030101010101" pitchFamily="2" charset="-122"/>
              </a:rPr>
              <a:t>信贷资金自给率</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它是金融机构自有资金和各项存款之和占全部信贷资金来源的比率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即</a:t>
            </a:r>
            <a:r>
              <a:rPr lang="en-US" altLang="zh-CN" sz="1600" dirty="0">
                <a:latin typeface="Arial" panose="020B0604020202020204" pitchFamily="34" charset="0"/>
                <a:ea typeface="宋体" panose="02010600030101010101" pitchFamily="2" charset="-122"/>
              </a:rPr>
              <a:t>:</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dirty="0">
              <a:latin typeface="Arial" panose="020B0604020202020204" pitchFamily="34" charset="0"/>
              <a:ea typeface="宋体" panose="02010600030101010101" pitchFamily="2" charset="-122"/>
            </a:endParaRPr>
          </a:p>
        </p:txBody>
      </p:sp>
      <p:sp>
        <p:nvSpPr>
          <p:cNvPr id="29699"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29700" name="矩形 4"/>
          <p:cNvSpPr/>
          <p:nvPr/>
        </p:nvSpPr>
        <p:spPr>
          <a:xfrm>
            <a:off x="3087688" y="1196975"/>
            <a:ext cx="3300412" cy="369888"/>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第二节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商业银行信贷收支统计</a:t>
            </a:r>
            <a:endParaRPr lang="en-US" altLang="zh-CN" sz="1800" b="1" dirty="0">
              <a:latin typeface="华文仿宋" panose="02010600040101010101" pitchFamily="2" charset="-122"/>
              <a:ea typeface="华文仿宋" panose="02010600040101010101" pitchFamily="2" charset="-122"/>
            </a:endParaRPr>
          </a:p>
        </p:txBody>
      </p:sp>
      <p:sp>
        <p:nvSpPr>
          <p:cNvPr id="29701"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29702"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graphicFrame>
        <p:nvGraphicFramePr>
          <p:cNvPr id="29703" name="Object 3"/>
          <p:cNvGraphicFramePr/>
          <p:nvPr/>
        </p:nvGraphicFramePr>
        <p:xfrm>
          <a:off x="1258888" y="2636838"/>
          <a:ext cx="3636962" cy="504825"/>
        </p:xfrm>
        <a:graphic>
          <a:graphicData uri="http://schemas.openxmlformats.org/presentationml/2006/ole">
            <mc:AlternateContent xmlns:mc="http://schemas.openxmlformats.org/markup-compatibility/2006">
              <mc:Choice xmlns:v="urn:schemas-microsoft-com:vml" Requires="v">
                <p:oleObj spid="_x0000_s3078" name="" r:id="rId1" imgW="3073400" imgH="419100" progId="Equation.DSMT4">
                  <p:embed/>
                </p:oleObj>
              </mc:Choice>
              <mc:Fallback>
                <p:oleObj name="" r:id="rId1" imgW="3073400" imgH="419100" progId="Equation.DSMT4">
                  <p:embed/>
                  <p:pic>
                    <p:nvPicPr>
                      <p:cNvPr id="0" name="图片 3077"/>
                      <p:cNvPicPr/>
                      <p:nvPr/>
                    </p:nvPicPr>
                    <p:blipFill>
                      <a:blip r:embed="rId2"/>
                      <a:stretch>
                        <a:fillRect/>
                      </a:stretch>
                    </p:blipFill>
                    <p:spPr>
                      <a:xfrm>
                        <a:off x="1258888" y="2636838"/>
                        <a:ext cx="3636962" cy="504825"/>
                      </a:xfrm>
                      <a:prstGeom prst="rect">
                        <a:avLst/>
                      </a:prstGeom>
                      <a:noFill/>
                      <a:ln w="38100">
                        <a:noFill/>
                        <a:miter/>
                      </a:ln>
                    </p:spPr>
                  </p:pic>
                </p:oleObj>
              </mc:Fallback>
            </mc:AlternateContent>
          </a:graphicData>
        </a:graphic>
      </p:graphicFrame>
      <p:sp>
        <p:nvSpPr>
          <p:cNvPr id="29704"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graphicFrame>
        <p:nvGraphicFramePr>
          <p:cNvPr id="29705" name="Object 5"/>
          <p:cNvGraphicFramePr/>
          <p:nvPr/>
        </p:nvGraphicFramePr>
        <p:xfrm>
          <a:off x="1258888" y="3716338"/>
          <a:ext cx="3529012" cy="520700"/>
        </p:xfrm>
        <a:graphic>
          <a:graphicData uri="http://schemas.openxmlformats.org/presentationml/2006/ole">
            <mc:AlternateContent xmlns:mc="http://schemas.openxmlformats.org/markup-compatibility/2006">
              <mc:Choice xmlns:v="urn:schemas-microsoft-com:vml" Requires="v">
                <p:oleObj spid="_x0000_s3080" name="" r:id="rId3" imgW="2921000" imgH="419100" progId="Equation.DSMT4">
                  <p:embed/>
                </p:oleObj>
              </mc:Choice>
              <mc:Fallback>
                <p:oleObj name="" r:id="rId3" imgW="2921000" imgH="419100" progId="Equation.DSMT4">
                  <p:embed/>
                  <p:pic>
                    <p:nvPicPr>
                      <p:cNvPr id="0" name="图片 3079"/>
                      <p:cNvPicPr/>
                      <p:nvPr/>
                    </p:nvPicPr>
                    <p:blipFill>
                      <a:blip r:embed="rId4"/>
                      <a:stretch>
                        <a:fillRect/>
                      </a:stretch>
                    </p:blipFill>
                    <p:spPr>
                      <a:xfrm>
                        <a:off x="1258888" y="3716338"/>
                        <a:ext cx="3529012" cy="520700"/>
                      </a:xfrm>
                      <a:prstGeom prst="rect">
                        <a:avLst/>
                      </a:prstGeom>
                      <a:noFill/>
                      <a:ln w="38100">
                        <a:noFill/>
                        <a:miter/>
                      </a:ln>
                    </p:spPr>
                  </p:pic>
                </p:oleObj>
              </mc:Fallback>
            </mc:AlternateContent>
          </a:graphicData>
        </a:graphic>
      </p:graphicFrame>
      <p:sp>
        <p:nvSpPr>
          <p:cNvPr id="29706"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graphicFrame>
        <p:nvGraphicFramePr>
          <p:cNvPr id="29707" name="Object 7"/>
          <p:cNvGraphicFramePr/>
          <p:nvPr/>
        </p:nvGraphicFramePr>
        <p:xfrm>
          <a:off x="1258888" y="4868863"/>
          <a:ext cx="3384550" cy="469900"/>
        </p:xfrm>
        <a:graphic>
          <a:graphicData uri="http://schemas.openxmlformats.org/presentationml/2006/ole">
            <mc:AlternateContent xmlns:mc="http://schemas.openxmlformats.org/markup-compatibility/2006">
              <mc:Choice xmlns:v="urn:schemas-microsoft-com:vml" Requires="v">
                <p:oleObj spid="_x0000_s3079" name="" r:id="rId5" imgW="3098800" imgH="419100" progId="Equation.DSMT4">
                  <p:embed/>
                </p:oleObj>
              </mc:Choice>
              <mc:Fallback>
                <p:oleObj name="" r:id="rId5" imgW="3098800" imgH="419100" progId="Equation.DSMT4">
                  <p:embed/>
                  <p:pic>
                    <p:nvPicPr>
                      <p:cNvPr id="0" name="图片 3078"/>
                      <p:cNvPicPr/>
                      <p:nvPr/>
                    </p:nvPicPr>
                    <p:blipFill>
                      <a:blip r:embed="rId6"/>
                      <a:stretch>
                        <a:fillRect/>
                      </a:stretch>
                    </p:blipFill>
                    <p:spPr>
                      <a:xfrm>
                        <a:off x="1258888" y="4868863"/>
                        <a:ext cx="3384550" cy="469900"/>
                      </a:xfrm>
                      <a:prstGeom prst="rect">
                        <a:avLst/>
                      </a:prstGeom>
                      <a:noFill/>
                      <a:ln w="38100">
                        <a:noFill/>
                        <a:miter/>
                      </a:ln>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71550" y="1700213"/>
            <a:ext cx="7345363" cy="303212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lnSpc>
                <a:spcPts val="2100"/>
              </a:lnSpc>
              <a:spcBef>
                <a:spcPct val="0"/>
              </a:spcBef>
              <a:buNone/>
            </a:pPr>
            <a:r>
              <a:rPr lang="en-US" altLang="zh-CN" sz="1600" b="1" dirty="0">
                <a:latin typeface="Arial" panose="020B0604020202020204" pitchFamily="34" charset="0"/>
                <a:ea typeface="宋体" panose="02010600030101010101" pitchFamily="2" charset="-122"/>
              </a:rPr>
              <a:t>4. </a:t>
            </a:r>
            <a:r>
              <a:rPr lang="zh-CN" altLang="zh-CN" sz="1600" b="1" dirty="0">
                <a:latin typeface="Arial" panose="020B0604020202020204" pitchFamily="34" charset="0"/>
                <a:ea typeface="宋体" panose="02010600030101010101" pitchFamily="2" charset="-122"/>
              </a:rPr>
              <a:t>信贷资金来源集中度和利用程度的分析</a:t>
            </a:r>
            <a:endParaRPr lang="en-US" altLang="zh-CN" sz="1600" b="1" dirty="0">
              <a:latin typeface="Arial" panose="020B0604020202020204" pitchFamily="34" charset="0"/>
              <a:ea typeface="宋体" panose="02010600030101010101" pitchFamily="2" charset="-122"/>
            </a:endParaRPr>
          </a:p>
          <a:p>
            <a:pPr marL="0" lvl="0" indent="0" eaLnBrk="1" hangingPunct="1">
              <a:lnSpc>
                <a:spcPts val="2100"/>
              </a:lnSpc>
              <a:spcBef>
                <a:spcPct val="0"/>
              </a:spcBef>
              <a:buNone/>
            </a:pPr>
            <a:r>
              <a:rPr lang="zh-CN" altLang="zh-CN" sz="1600" dirty="0">
                <a:latin typeface="Arial" panose="020B0604020202020204" pitchFamily="34" charset="0"/>
                <a:ea typeface="宋体" panose="02010600030101010101" pitchFamily="2" charset="-122"/>
              </a:rPr>
              <a:t>信贷资金来源集中度一般用</a:t>
            </a:r>
            <a:r>
              <a:rPr lang="en-US" altLang="zh-CN" sz="1600" dirty="0">
                <a:latin typeface="Arial" panose="020B0604020202020204" pitchFamily="34" charset="0"/>
                <a:ea typeface="宋体" panose="02010600030101010101" pitchFamily="2" charset="-122"/>
              </a:rPr>
              <a:t>10</a:t>
            </a:r>
            <a:r>
              <a:rPr lang="zh-CN" altLang="zh-CN" sz="1600" dirty="0">
                <a:latin typeface="Arial" panose="020B0604020202020204" pitchFamily="34" charset="0"/>
                <a:ea typeface="宋体" panose="02010600030101010101" pitchFamily="2" charset="-122"/>
              </a:rPr>
              <a:t>户或</a:t>
            </a:r>
            <a:r>
              <a:rPr lang="en-US" altLang="zh-CN" sz="1600" dirty="0">
                <a:latin typeface="Arial" panose="020B0604020202020204" pitchFamily="34" charset="0"/>
                <a:ea typeface="宋体" panose="02010600030101010101" pitchFamily="2" charset="-122"/>
              </a:rPr>
              <a:t>15</a:t>
            </a:r>
            <a:r>
              <a:rPr lang="zh-CN" altLang="zh-CN" sz="1600" dirty="0">
                <a:latin typeface="Arial" panose="020B0604020202020204" pitchFamily="34" charset="0"/>
                <a:ea typeface="宋体" panose="02010600030101010101" pitchFamily="2" charset="-122"/>
              </a:rPr>
              <a:t>户较大存款额之和与全部存款之比来反映；信贷资金利用程度一般用盈利性资产与信贷资金来源总额之比来反映。</a:t>
            </a:r>
            <a:endParaRPr lang="zh-CN" altLang="zh-CN" sz="1600" dirty="0">
              <a:latin typeface="Arial" panose="020B0604020202020204" pitchFamily="34" charset="0"/>
              <a:ea typeface="宋体" panose="02010600030101010101" pitchFamily="2" charset="-122"/>
            </a:endParaRPr>
          </a:p>
          <a:p>
            <a:pPr marL="0" lvl="0" indent="0" eaLnBrk="1" hangingPunct="1">
              <a:lnSpc>
                <a:spcPts val="2100"/>
              </a:lnSpc>
              <a:spcBef>
                <a:spcPct val="0"/>
              </a:spcBef>
              <a:buNone/>
            </a:pPr>
            <a:r>
              <a:rPr lang="en-US" altLang="zh-CN" sz="1600" b="1" dirty="0">
                <a:latin typeface="Arial" panose="020B0604020202020204" pitchFamily="34" charset="0"/>
                <a:ea typeface="宋体" panose="02010600030101010101" pitchFamily="2" charset="-122"/>
              </a:rPr>
              <a:t>5</a:t>
            </a:r>
            <a:r>
              <a:rPr lang="zh-CN" altLang="zh-CN" sz="1600" b="1" dirty="0">
                <a:latin typeface="Arial" panose="020B0604020202020204" pitchFamily="34" charset="0"/>
                <a:ea typeface="宋体" panose="02010600030101010101" pitchFamily="2" charset="-122"/>
              </a:rPr>
              <a:t>．各项存款的分析</a:t>
            </a:r>
            <a:endParaRPr lang="en-US" altLang="zh-CN" sz="1600" b="1" dirty="0">
              <a:latin typeface="Arial" panose="020B0604020202020204" pitchFamily="34" charset="0"/>
              <a:ea typeface="宋体" panose="02010600030101010101" pitchFamily="2" charset="-122"/>
            </a:endParaRPr>
          </a:p>
          <a:p>
            <a:pPr marL="0" lvl="0" indent="0" eaLnBrk="1" hangingPunct="1">
              <a:lnSpc>
                <a:spcPts val="2100"/>
              </a:lnSpc>
              <a:spcBef>
                <a:spcPct val="0"/>
              </a:spcBef>
              <a:buNone/>
            </a:pP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1</a:t>
            </a:r>
            <a:r>
              <a:rPr lang="zh-CN" altLang="zh-CN" sz="1600" dirty="0">
                <a:latin typeface="Arial" panose="020B0604020202020204" pitchFamily="34" charset="0"/>
                <a:ea typeface="宋体" panose="02010600030101010101" pitchFamily="2" charset="-122"/>
              </a:rPr>
              <a:t>）存款总量分析</a:t>
            </a:r>
            <a:endParaRPr lang="zh-CN" altLang="zh-CN" sz="1600" dirty="0">
              <a:latin typeface="Arial" panose="020B0604020202020204" pitchFamily="34" charset="0"/>
              <a:ea typeface="宋体" panose="02010600030101010101" pitchFamily="2" charset="-122"/>
            </a:endParaRPr>
          </a:p>
          <a:p>
            <a:pPr marL="0" lvl="0" indent="0" eaLnBrk="1" hangingPunct="1">
              <a:lnSpc>
                <a:spcPts val="2100"/>
              </a:lnSpc>
              <a:spcBef>
                <a:spcPct val="0"/>
              </a:spcBef>
              <a:buNone/>
            </a:pPr>
            <a:r>
              <a:rPr lang="zh-CN" altLang="zh-CN" sz="1600" dirty="0">
                <a:latin typeface="Arial" panose="020B0604020202020204" pitchFamily="34" charset="0"/>
                <a:ea typeface="宋体" panose="02010600030101010101" pitchFamily="2" charset="-122"/>
              </a:rPr>
              <a:t>① 报告期内存款累计发生额</a:t>
            </a:r>
            <a:endParaRPr lang="en-US" altLang="zh-CN" sz="1600" dirty="0">
              <a:latin typeface="Arial" panose="020B0604020202020204" pitchFamily="34" charset="0"/>
              <a:ea typeface="宋体" panose="02010600030101010101" pitchFamily="2" charset="-122"/>
            </a:endParaRPr>
          </a:p>
          <a:p>
            <a:pPr marL="0" lvl="0" indent="0" eaLnBrk="1" hangingPunct="1">
              <a:lnSpc>
                <a:spcPts val="2100"/>
              </a:lnSpc>
              <a:spcBef>
                <a:spcPct val="0"/>
              </a:spcBef>
              <a:buNone/>
            </a:pPr>
            <a:r>
              <a:rPr lang="zh-CN" altLang="zh-CN" sz="1600" dirty="0">
                <a:latin typeface="Arial" panose="020B0604020202020204" pitchFamily="34" charset="0"/>
                <a:ea typeface="宋体" panose="02010600030101010101" pitchFamily="2" charset="-122"/>
              </a:rPr>
              <a:t>这是指银行期内存款的业务总量，包括存款累计收入额和存款累计支出额。在会计报表中，前者是期内存款的贷方发生额累计，后者是期内存款的借方发生额累计。</a:t>
            </a:r>
            <a:endParaRPr lang="zh-CN" altLang="zh-CN" sz="1600" dirty="0">
              <a:latin typeface="Arial" panose="020B0604020202020204" pitchFamily="34" charset="0"/>
              <a:ea typeface="宋体" panose="02010600030101010101" pitchFamily="2" charset="-122"/>
            </a:endParaRPr>
          </a:p>
          <a:p>
            <a:pPr marL="0" lvl="0" indent="0" eaLnBrk="1" hangingPunct="1">
              <a:lnSpc>
                <a:spcPts val="2100"/>
              </a:lnSpc>
              <a:spcBef>
                <a:spcPct val="0"/>
              </a:spcBef>
              <a:buNone/>
            </a:pPr>
            <a:r>
              <a:rPr lang="zh-CN" altLang="zh-CN" sz="1600" dirty="0">
                <a:latin typeface="Arial" panose="020B0604020202020204" pitchFamily="34" charset="0"/>
                <a:ea typeface="宋体" panose="02010600030101010101" pitchFamily="2" charset="-122"/>
              </a:rPr>
              <a:t>② 报告期末存款余额</a:t>
            </a:r>
            <a:endParaRPr lang="en-US" altLang="zh-CN" sz="1600" dirty="0">
              <a:latin typeface="Arial" panose="020B0604020202020204" pitchFamily="34" charset="0"/>
              <a:ea typeface="宋体" panose="02010600030101010101" pitchFamily="2" charset="-122"/>
            </a:endParaRPr>
          </a:p>
          <a:p>
            <a:pPr marL="0" lvl="0" indent="0" eaLnBrk="1" hangingPunct="1">
              <a:lnSpc>
                <a:spcPts val="2100"/>
              </a:lnSpc>
              <a:spcBef>
                <a:spcPct val="0"/>
              </a:spcBef>
              <a:buNone/>
            </a:pPr>
            <a:r>
              <a:rPr lang="zh-CN" altLang="zh-CN" sz="1600" dirty="0">
                <a:latin typeface="Arial" panose="020B0604020202020204" pitchFamily="34" charset="0"/>
                <a:ea typeface="宋体" panose="02010600030101010101" pitchFamily="2" charset="-122"/>
              </a:rPr>
              <a:t>报告期末存款余额</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期初存款余额</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期内存款累计收入额</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期内存款累计支出额</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p:txBody>
      </p:sp>
      <p:sp>
        <p:nvSpPr>
          <p:cNvPr id="30723"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30724" name="矩形 4"/>
          <p:cNvSpPr/>
          <p:nvPr/>
        </p:nvSpPr>
        <p:spPr>
          <a:xfrm>
            <a:off x="3087688" y="1196975"/>
            <a:ext cx="3300412" cy="369888"/>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第二节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商业银行信贷收支统计</a:t>
            </a:r>
            <a:endParaRPr lang="en-US" altLang="zh-CN" sz="1800" b="1" dirty="0">
              <a:latin typeface="华文仿宋" panose="02010600040101010101" pitchFamily="2" charset="-122"/>
              <a:ea typeface="华文仿宋" panose="02010600040101010101" pitchFamily="2" charset="-122"/>
            </a:endParaRPr>
          </a:p>
        </p:txBody>
      </p:sp>
      <p:sp>
        <p:nvSpPr>
          <p:cNvPr id="30725"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30726"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30727"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30728"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00113" y="2060575"/>
            <a:ext cx="7345362" cy="3662363"/>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2400" b="1" dirty="0">
                <a:latin typeface="Arial" panose="020B0604020202020204" pitchFamily="34" charset="0"/>
                <a:ea typeface="宋体" panose="02010600030101010101" pitchFamily="2" charset="-122"/>
              </a:rPr>
              <a:t>三、商业银行信贷收支统计分析</a:t>
            </a:r>
            <a:endParaRPr lang="en-US" altLang="zh-CN" sz="24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800" dirty="0">
                <a:latin typeface="Arial" panose="020B0604020202020204" pitchFamily="34" charset="0"/>
                <a:ea typeface="宋体" panose="02010600030101010101" pitchFamily="2" charset="-122"/>
              </a:rPr>
              <a:t>（一）信贷资金来源分析</a:t>
            </a:r>
            <a:endParaRPr lang="zh-CN" altLang="zh-CN" sz="18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b="1" dirty="0">
                <a:latin typeface="Arial" panose="020B0604020202020204" pitchFamily="34" charset="0"/>
                <a:ea typeface="宋体" panose="02010600030101010101" pitchFamily="2" charset="-122"/>
              </a:rPr>
              <a:t>（</a:t>
            </a:r>
            <a:r>
              <a:rPr lang="en-US" altLang="zh-CN" sz="1600" b="1" dirty="0">
                <a:latin typeface="Arial" panose="020B0604020202020204" pitchFamily="34" charset="0"/>
                <a:ea typeface="宋体" panose="02010600030101010101" pitchFamily="2" charset="-122"/>
              </a:rPr>
              <a:t>1</a:t>
            </a:r>
            <a:r>
              <a:rPr lang="zh-CN" altLang="zh-CN" sz="1600" b="1" dirty="0">
                <a:latin typeface="Arial" panose="020B0604020202020204" pitchFamily="34" charset="0"/>
                <a:ea typeface="宋体" panose="02010600030101010101" pitchFamily="2" charset="-122"/>
              </a:rPr>
              <a:t>）存款总量分析</a:t>
            </a:r>
            <a:endParaRPr lang="zh-CN" altLang="zh-CN" sz="16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③ 报告期存款净增减量</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报告期存款净增减量</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报告期存款累计收入额</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报告期存款累计支出额</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                  =</a:t>
            </a:r>
            <a:r>
              <a:rPr lang="zh-CN" altLang="zh-CN" sz="1600" dirty="0">
                <a:latin typeface="Arial" panose="020B0604020202020204" pitchFamily="34" charset="0"/>
                <a:ea typeface="宋体" panose="02010600030101010101" pitchFamily="2" charset="-122"/>
              </a:rPr>
              <a:t>期末存款余额</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期初存款余额</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④ 存款积数。</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该指标是反映存款规模的综合性指标，也是计算存款利息的依据。其计算公式为：</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式中：</a:t>
            </a:r>
            <a:r>
              <a:rPr lang="en-US" altLang="zh-CN" sz="1600" dirty="0">
                <a:latin typeface="Arial" panose="020B0604020202020204" pitchFamily="34" charset="0"/>
                <a:ea typeface="宋体" panose="02010600030101010101" pitchFamily="2" charset="-122"/>
              </a:rPr>
              <a:t>C</a:t>
            </a:r>
            <a:r>
              <a:rPr lang="zh-CN" altLang="zh-CN" sz="1600" dirty="0">
                <a:latin typeface="Arial" panose="020B0604020202020204" pitchFamily="34" charset="0"/>
                <a:ea typeface="宋体" panose="02010600030101010101" pitchFamily="2" charset="-122"/>
              </a:rPr>
              <a:t>表示存款积数；</a:t>
            </a:r>
            <a:r>
              <a:rPr lang="en-GB" altLang="zh-CN" sz="1600" dirty="0">
                <a:latin typeface="Arial" panose="020B0604020202020204" pitchFamily="34" charset="0"/>
                <a:ea typeface="宋体" panose="02010600030101010101" pitchFamily="2" charset="-122"/>
              </a:rPr>
              <a:t> </a:t>
            </a:r>
            <a:r>
              <a:rPr lang="zh-CN" altLang="zh-CN" sz="1600" dirty="0">
                <a:latin typeface="Arial" panose="020B0604020202020204" pitchFamily="34" charset="0"/>
                <a:ea typeface="宋体" panose="02010600030101010101" pitchFamily="2" charset="-122"/>
              </a:rPr>
              <a:t>表示每天存款余额；</a:t>
            </a:r>
            <a:r>
              <a:rPr lang="en-GB" altLang="zh-CN" sz="1600" dirty="0">
                <a:latin typeface="Arial" panose="020B0604020202020204" pitchFamily="34" charset="0"/>
                <a:ea typeface="宋体" panose="02010600030101010101" pitchFamily="2" charset="-122"/>
              </a:rPr>
              <a:t> </a:t>
            </a:r>
            <a:r>
              <a:rPr lang="zh-CN" altLang="zh-CN" sz="1600" dirty="0">
                <a:latin typeface="Arial" panose="020B0604020202020204" pitchFamily="34" charset="0"/>
                <a:ea typeface="宋体" panose="02010600030101010101" pitchFamily="2" charset="-122"/>
              </a:rPr>
              <a:t>表示存款天数。</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⑤ 存款平均余额</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该指标反映了银行报告期内每天存款余额的一般水平。其计算公式为：</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存款平均余额</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报告期存款积数</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报告期日历日数</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p:txBody>
      </p:sp>
      <p:sp>
        <p:nvSpPr>
          <p:cNvPr id="31747"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31748" name="矩形 4"/>
          <p:cNvSpPr/>
          <p:nvPr/>
        </p:nvSpPr>
        <p:spPr>
          <a:xfrm>
            <a:off x="3087688" y="1196975"/>
            <a:ext cx="3300412" cy="369888"/>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第二节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商业银行信贷收支统计</a:t>
            </a:r>
            <a:endParaRPr lang="en-US" altLang="zh-CN" sz="1800" b="1" dirty="0">
              <a:latin typeface="华文仿宋" panose="02010600040101010101" pitchFamily="2" charset="-122"/>
              <a:ea typeface="华文仿宋" panose="02010600040101010101" pitchFamily="2" charset="-122"/>
            </a:endParaRPr>
          </a:p>
        </p:txBody>
      </p:sp>
      <p:sp>
        <p:nvSpPr>
          <p:cNvPr id="31749"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31750"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31751"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31752"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31753"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graphicFrame>
        <p:nvGraphicFramePr>
          <p:cNvPr id="31754" name="Object 2"/>
          <p:cNvGraphicFramePr/>
          <p:nvPr/>
        </p:nvGraphicFramePr>
        <p:xfrm>
          <a:off x="1403350" y="4303713"/>
          <a:ext cx="936625" cy="349250"/>
        </p:xfrm>
        <a:graphic>
          <a:graphicData uri="http://schemas.openxmlformats.org/presentationml/2006/ole">
            <mc:AlternateContent xmlns:mc="http://schemas.openxmlformats.org/markup-compatibility/2006">
              <mc:Choice xmlns:v="urn:schemas-microsoft-com:vml" Requires="v">
                <p:oleObj spid="_x0000_s3081" name="" r:id="rId1" imgW="711200" imgH="254000" progId="Equation.DSMT4">
                  <p:embed/>
                </p:oleObj>
              </mc:Choice>
              <mc:Fallback>
                <p:oleObj name="" r:id="rId1" imgW="711200" imgH="254000" progId="Equation.DSMT4">
                  <p:embed/>
                  <p:pic>
                    <p:nvPicPr>
                      <p:cNvPr id="0" name="图片 3080"/>
                      <p:cNvPicPr/>
                      <p:nvPr/>
                    </p:nvPicPr>
                    <p:blipFill>
                      <a:blip r:embed="rId2"/>
                      <a:stretch>
                        <a:fillRect/>
                      </a:stretch>
                    </p:blipFill>
                    <p:spPr>
                      <a:xfrm>
                        <a:off x="1403350" y="4303713"/>
                        <a:ext cx="936625" cy="349250"/>
                      </a:xfrm>
                      <a:prstGeom prst="rect">
                        <a:avLst/>
                      </a:prstGeom>
                      <a:noFill/>
                      <a:ln w="38100">
                        <a:noFill/>
                        <a:miter/>
                      </a:ln>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71550" y="2133600"/>
            <a:ext cx="7345363" cy="2493963"/>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lnSpc>
                <a:spcPts val="2100"/>
              </a:lnSpc>
              <a:spcBef>
                <a:spcPct val="0"/>
              </a:spcBef>
              <a:buNone/>
            </a:pPr>
            <a:r>
              <a:rPr lang="zh-CN" altLang="zh-CN" sz="1600" b="1" dirty="0">
                <a:latin typeface="Arial" panose="020B0604020202020204" pitchFamily="34" charset="0"/>
                <a:ea typeface="宋体" panose="02010600030101010101" pitchFamily="2" charset="-122"/>
              </a:rPr>
              <a:t>（</a:t>
            </a:r>
            <a:r>
              <a:rPr lang="en-US" altLang="zh-CN" sz="1600" b="1" dirty="0">
                <a:latin typeface="Arial" panose="020B0604020202020204" pitchFamily="34" charset="0"/>
                <a:ea typeface="宋体" panose="02010600030101010101" pitchFamily="2" charset="-122"/>
              </a:rPr>
              <a:t>2</a:t>
            </a:r>
            <a:r>
              <a:rPr lang="zh-CN" altLang="zh-CN" sz="1600" b="1" dirty="0">
                <a:latin typeface="Arial" panose="020B0604020202020204" pitchFamily="34" charset="0"/>
                <a:ea typeface="宋体" panose="02010600030101010101" pitchFamily="2" charset="-122"/>
              </a:rPr>
              <a:t>）存款构成比例分析</a:t>
            </a:r>
            <a:endParaRPr lang="zh-CN" altLang="zh-CN" sz="1600" b="1" dirty="0">
              <a:latin typeface="Arial" panose="020B0604020202020204" pitchFamily="34" charset="0"/>
              <a:ea typeface="宋体" panose="02010600030101010101" pitchFamily="2" charset="-122"/>
            </a:endParaRPr>
          </a:p>
          <a:p>
            <a:pPr marL="0" lvl="0" indent="0" eaLnBrk="1" hangingPunct="1">
              <a:lnSpc>
                <a:spcPts val="2100"/>
              </a:lnSpc>
              <a:spcBef>
                <a:spcPct val="0"/>
              </a:spcBef>
              <a:buNone/>
            </a:pPr>
            <a:r>
              <a:rPr lang="zh-CN" altLang="zh-CN" sz="1600" dirty="0">
                <a:latin typeface="Arial" panose="020B0604020202020204" pitchFamily="34" charset="0"/>
                <a:ea typeface="宋体" panose="02010600030101010101" pitchFamily="2" charset="-122"/>
              </a:rPr>
              <a:t>①企业存款构成比率分析</a:t>
            </a:r>
            <a:endParaRPr lang="en-US" altLang="zh-CN" sz="1600" dirty="0">
              <a:latin typeface="Arial" panose="020B0604020202020204" pitchFamily="34" charset="0"/>
              <a:ea typeface="宋体" panose="02010600030101010101" pitchFamily="2" charset="-122"/>
            </a:endParaRPr>
          </a:p>
          <a:p>
            <a:pPr marL="0" lvl="0" indent="0" eaLnBrk="1" hangingPunct="1">
              <a:lnSpc>
                <a:spcPts val="2100"/>
              </a:lnSpc>
              <a:spcBef>
                <a:spcPct val="0"/>
              </a:spcBef>
              <a:buNone/>
            </a:pPr>
            <a:r>
              <a:rPr lang="zh-CN" altLang="zh-CN" sz="1600" dirty="0">
                <a:latin typeface="Arial" panose="020B0604020202020204" pitchFamily="34" charset="0"/>
                <a:ea typeface="宋体" panose="02010600030101010101" pitchFamily="2" charset="-122"/>
              </a:rPr>
              <a:t>该类指标主要分析企业定期、活期存款构成比率，企业定期、活期存款增量构成比率。其主要分析指标如下：</a:t>
            </a:r>
            <a:endParaRPr lang="zh-CN" altLang="zh-CN" sz="1600" dirty="0">
              <a:latin typeface="Arial" panose="020B0604020202020204" pitchFamily="34" charset="0"/>
              <a:ea typeface="宋体" panose="02010600030101010101" pitchFamily="2" charset="-122"/>
            </a:endParaRPr>
          </a:p>
          <a:p>
            <a:pPr marL="0" lvl="0" indent="0" eaLnBrk="1" hangingPunct="1">
              <a:lnSpc>
                <a:spcPts val="2100"/>
              </a:lnSpc>
              <a:spcBef>
                <a:spcPct val="0"/>
              </a:spcBef>
              <a:buNone/>
            </a:pPr>
            <a:r>
              <a:rPr lang="zh-CN" altLang="zh-CN" sz="1600" dirty="0">
                <a:latin typeface="Arial" panose="020B0604020202020204" pitchFamily="34" charset="0"/>
                <a:ea typeface="宋体" panose="02010600030101010101" pitchFamily="2" charset="-122"/>
              </a:rPr>
              <a:t>企业存款构成比率（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企业（活期或定期）存款</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银行一般性存款</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a:p>
            <a:pPr marL="0" lvl="0" indent="0" eaLnBrk="1" hangingPunct="1">
              <a:lnSpc>
                <a:spcPts val="2100"/>
              </a:lnSpc>
              <a:spcBef>
                <a:spcPct val="0"/>
              </a:spcBef>
              <a:buNone/>
            </a:pPr>
            <a:r>
              <a:rPr lang="zh-CN" altLang="zh-CN" sz="1600" dirty="0">
                <a:latin typeface="Arial" panose="020B0604020202020204" pitchFamily="34" charset="0"/>
                <a:ea typeface="宋体" panose="02010600030101010101" pitchFamily="2" charset="-122"/>
              </a:rPr>
              <a:t>②储蓄存款构成比率分析</a:t>
            </a:r>
            <a:endParaRPr lang="en-US" altLang="zh-CN" sz="1600" dirty="0">
              <a:latin typeface="Arial" panose="020B0604020202020204" pitchFamily="34" charset="0"/>
              <a:ea typeface="宋体" panose="02010600030101010101" pitchFamily="2" charset="-122"/>
            </a:endParaRPr>
          </a:p>
          <a:p>
            <a:pPr marL="0" lvl="0" indent="0" eaLnBrk="1" hangingPunct="1">
              <a:lnSpc>
                <a:spcPts val="2100"/>
              </a:lnSpc>
              <a:spcBef>
                <a:spcPct val="0"/>
              </a:spcBef>
              <a:buNone/>
            </a:pPr>
            <a:r>
              <a:rPr lang="zh-CN" altLang="zh-CN" sz="1600" dirty="0">
                <a:latin typeface="Arial" panose="020B0604020202020204" pitchFamily="34" charset="0"/>
                <a:ea typeface="宋体" panose="02010600030101010101" pitchFamily="2" charset="-122"/>
              </a:rPr>
              <a:t>该指标主要分析储蓄存款定期、活期构成比率和储蓄存款定期、活期增量构成比率。其主要分析指标如下：</a:t>
            </a:r>
            <a:endParaRPr lang="zh-CN" altLang="zh-CN" sz="1600" dirty="0">
              <a:latin typeface="Arial" panose="020B0604020202020204" pitchFamily="34" charset="0"/>
              <a:ea typeface="宋体" panose="02010600030101010101" pitchFamily="2" charset="-122"/>
            </a:endParaRPr>
          </a:p>
          <a:p>
            <a:pPr marL="0" lvl="0" indent="0" eaLnBrk="1" hangingPunct="1">
              <a:lnSpc>
                <a:spcPts val="2100"/>
              </a:lnSpc>
              <a:spcBef>
                <a:spcPct val="0"/>
              </a:spcBef>
              <a:buNone/>
            </a:pPr>
            <a:r>
              <a:rPr lang="zh-CN" altLang="zh-CN" sz="1600" dirty="0">
                <a:latin typeface="Arial" panose="020B0604020202020204" pitchFamily="34" charset="0"/>
                <a:ea typeface="宋体" panose="02010600030101010101" pitchFamily="2" charset="-122"/>
              </a:rPr>
              <a:t>储蓄存款构成比率（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储蓄存款</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银行一般性存款</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p:txBody>
      </p:sp>
      <p:sp>
        <p:nvSpPr>
          <p:cNvPr id="33795"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33796" name="矩形 4"/>
          <p:cNvSpPr/>
          <p:nvPr/>
        </p:nvSpPr>
        <p:spPr>
          <a:xfrm>
            <a:off x="3087688" y="1196975"/>
            <a:ext cx="3300412" cy="369888"/>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第二节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商业银行信贷收支统计</a:t>
            </a:r>
            <a:endParaRPr lang="en-US" altLang="zh-CN" sz="1800" b="1" dirty="0">
              <a:latin typeface="华文仿宋" panose="02010600040101010101" pitchFamily="2" charset="-122"/>
              <a:ea typeface="华文仿宋" panose="02010600040101010101" pitchFamily="2" charset="-122"/>
            </a:endParaRPr>
          </a:p>
        </p:txBody>
      </p:sp>
      <p:sp>
        <p:nvSpPr>
          <p:cNvPr id="33797"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33798"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33799"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33800"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33801"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1619250" y="1727200"/>
            <a:ext cx="5832475" cy="2062163"/>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en-US" altLang="zh-CN" sz="1600" b="1" dirty="0">
                <a:latin typeface="Arial" panose="020B0604020202020204" pitchFamily="34" charset="0"/>
                <a:ea typeface="宋体" panose="02010600030101010101" pitchFamily="2" charset="-122"/>
              </a:rPr>
              <a:t>                                       </a:t>
            </a:r>
            <a:r>
              <a:rPr lang="zh-CN" altLang="zh-CN" sz="1600" b="1" dirty="0">
                <a:latin typeface="Arial" panose="020B0604020202020204" pitchFamily="34" charset="0"/>
                <a:ea typeface="宋体" panose="02010600030101010101" pitchFamily="2" charset="-122"/>
              </a:rPr>
              <a:t>本章学习目标</a:t>
            </a:r>
            <a:endParaRPr lang="en-US" altLang="zh-CN" sz="1600" b="1"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b="1"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b="1"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     </a:t>
            </a:r>
            <a:r>
              <a:rPr lang="zh-CN" altLang="zh-CN" sz="1600" dirty="0">
                <a:latin typeface="Arial" panose="020B0604020202020204" pitchFamily="34" charset="0"/>
                <a:ea typeface="宋体" panose="02010600030101010101" pitchFamily="2" charset="-122"/>
              </a:rPr>
              <a:t>通过本章的学习，了解商业银行的基本情况，商业银行统计分析的概念、意义及主要内容，重点掌握商业银行的主要业务、经营状况、经济收益等方面的统计分析指标体系；了解商业银行竞争力比较的基本情况以及统计分析在其中的应用。</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b="1" dirty="0">
              <a:latin typeface="Arial" panose="020B0604020202020204" pitchFamily="34" charset="0"/>
              <a:ea typeface="宋体" panose="02010600030101010101" pitchFamily="2" charset="-122"/>
            </a:endParaRPr>
          </a:p>
        </p:txBody>
      </p:sp>
      <p:cxnSp>
        <p:nvCxnSpPr>
          <p:cNvPr id="5" name="直接连接符 4"/>
          <p:cNvCxnSpPr/>
          <p:nvPr/>
        </p:nvCxnSpPr>
        <p:spPr>
          <a:xfrm flipV="1">
            <a:off x="2468563" y="2200275"/>
            <a:ext cx="4119563" cy="4763"/>
          </a:xfrm>
          <a:prstGeom prst="line">
            <a:avLst/>
          </a:prstGeom>
          <a:ln w="38100">
            <a:solidFill>
              <a:srgbClr val="FFC000"/>
            </a:solidFill>
          </a:ln>
          <a:effectLst/>
        </p:spPr>
        <p:style>
          <a:lnRef idx="1">
            <a:schemeClr val="accent1"/>
          </a:lnRef>
          <a:fillRef idx="0">
            <a:schemeClr val="accent1"/>
          </a:fillRef>
          <a:effectRef idx="0">
            <a:schemeClr val="accent1"/>
          </a:effectRef>
          <a:fontRef idx="minor">
            <a:schemeClr val="tx1"/>
          </a:fontRef>
        </p:style>
      </p:cxnSp>
      <p:sp>
        <p:nvSpPr>
          <p:cNvPr id="15364"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8">
                                            <p:txEl>
                                              <p:charRg st="0" end="46"/>
                                            </p:txEl>
                                          </p:spTgt>
                                        </p:tgtEl>
                                        <p:attrNameLst>
                                          <p:attrName>style.visibility</p:attrName>
                                        </p:attrNameLst>
                                      </p:cBhvr>
                                      <p:to>
                                        <p:strVal val="visible"/>
                                      </p:to>
                                    </p:set>
                                    <p:animEffect transition="in" filter="fade">
                                      <p:cBhvr>
                                        <p:cTn id="7" dur="500"/>
                                        <p:tgtEl>
                                          <p:spTgt spid="18">
                                            <p:txEl>
                                              <p:charRg st="0" end="46"/>
                                            </p:txEl>
                                          </p:spTgt>
                                        </p:tgtEl>
                                      </p:cBhvr>
                                    </p:animEffect>
                                    <p:anim calcmode="lin" valueType="num">
                                      <p:cBhvr>
                                        <p:cTn id="8" dur="500" fill="hold"/>
                                        <p:tgtEl>
                                          <p:spTgt spid="18">
                                            <p:txEl>
                                              <p:charRg st="0" end="46"/>
                                            </p:txEl>
                                          </p:spTgt>
                                        </p:tgtEl>
                                        <p:attrNameLst>
                                          <p:attrName>ppt_x</p:attrName>
                                        </p:attrNameLst>
                                      </p:cBhvr>
                                      <p:tavLst>
                                        <p:tav tm="0">
                                          <p:val>
                                            <p:strVal val="#ppt_x"/>
                                          </p:val>
                                        </p:tav>
                                        <p:tav tm="100000">
                                          <p:val>
                                            <p:strVal val="#ppt_x"/>
                                          </p:val>
                                        </p:tav>
                                      </p:tavLst>
                                    </p:anim>
                                    <p:anim calcmode="lin" valueType="num">
                                      <p:cBhvr>
                                        <p:cTn id="9" dur="500" fill="hold"/>
                                        <p:tgtEl>
                                          <p:spTgt spid="18">
                                            <p:txEl>
                                              <p:charRg st="0" end="46"/>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8">
                                            <p:txEl>
                                              <p:charRg st="48" end="159"/>
                                            </p:txEl>
                                          </p:spTgt>
                                        </p:tgtEl>
                                        <p:attrNameLst>
                                          <p:attrName>style.visibility</p:attrName>
                                        </p:attrNameLst>
                                      </p:cBhvr>
                                      <p:to>
                                        <p:strVal val="visible"/>
                                      </p:to>
                                    </p:set>
                                    <p:animEffect transition="in" filter="fade">
                                      <p:cBhvr>
                                        <p:cTn id="12" dur="500"/>
                                        <p:tgtEl>
                                          <p:spTgt spid="18">
                                            <p:txEl>
                                              <p:charRg st="48" end="159"/>
                                            </p:txEl>
                                          </p:spTgt>
                                        </p:tgtEl>
                                      </p:cBhvr>
                                    </p:animEffect>
                                    <p:anim calcmode="lin" valueType="num">
                                      <p:cBhvr>
                                        <p:cTn id="13" dur="500" fill="hold"/>
                                        <p:tgtEl>
                                          <p:spTgt spid="18">
                                            <p:txEl>
                                              <p:charRg st="48" end="159"/>
                                            </p:txEl>
                                          </p:spTgt>
                                        </p:tgtEl>
                                        <p:attrNameLst>
                                          <p:attrName>ppt_x</p:attrName>
                                        </p:attrNameLst>
                                      </p:cBhvr>
                                      <p:tavLst>
                                        <p:tav tm="0">
                                          <p:val>
                                            <p:strVal val="#ppt_x"/>
                                          </p:val>
                                        </p:tav>
                                        <p:tav tm="100000">
                                          <p:val>
                                            <p:strVal val="#ppt_x"/>
                                          </p:val>
                                        </p:tav>
                                      </p:tavLst>
                                    </p:anim>
                                    <p:anim calcmode="lin" valueType="num">
                                      <p:cBhvr>
                                        <p:cTn id="14" dur="500" fill="hold"/>
                                        <p:tgtEl>
                                          <p:spTgt spid="18">
                                            <p:txEl>
                                              <p:charRg st="48" end="159"/>
                                            </p:txEl>
                                          </p:spTgt>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22" presetClass="entr" presetSubtype="8"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allAtOnce"/>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00113" y="1989138"/>
            <a:ext cx="7345362" cy="354012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600" b="1" dirty="0">
                <a:latin typeface="Arial" panose="020B0604020202020204" pitchFamily="34" charset="0"/>
                <a:ea typeface="宋体" panose="02010600030101010101" pitchFamily="2" charset="-122"/>
              </a:rPr>
              <a:t>（</a:t>
            </a:r>
            <a:r>
              <a:rPr lang="en-US" altLang="zh-CN" sz="1600" b="1" dirty="0">
                <a:latin typeface="Arial" panose="020B0604020202020204" pitchFamily="34" charset="0"/>
                <a:ea typeface="宋体" panose="02010600030101010101" pitchFamily="2" charset="-122"/>
              </a:rPr>
              <a:t>3</a:t>
            </a:r>
            <a:r>
              <a:rPr lang="zh-CN" altLang="zh-CN" sz="1600" b="1" dirty="0">
                <a:latin typeface="Arial" panose="020B0604020202020204" pitchFamily="34" charset="0"/>
                <a:ea typeface="宋体" panose="02010600030101010101" pitchFamily="2" charset="-122"/>
              </a:rPr>
              <a:t>）存款变动分析</a:t>
            </a:r>
            <a:endParaRPr lang="zh-CN" altLang="zh-CN" sz="16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①存款周转分析</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主要的周转分析指标有：</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报告期内存款可能周转次数</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期内存款累计支出额</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期内存款平均余额</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报告期内存款实际周转次数</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（期初存款余额</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期内存款累计收入额）</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期内存款平均余额</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报告期内存款可能周转天数</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期内日历日数</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期内存款平均余额</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期内存款累计支出额</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报告期内存款实际周转天数</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（期内日历日数</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期内存款平均余额）</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（期初存款余额</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期内存款累计收入额）</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②存款增长变动分析</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主要指标有：一般性存款增长率，储蓄存款增长率，企业存款增长率等等。</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dirty="0">
              <a:latin typeface="Arial" panose="020B0604020202020204" pitchFamily="34" charset="0"/>
              <a:ea typeface="宋体" panose="02010600030101010101" pitchFamily="2" charset="-122"/>
            </a:endParaRPr>
          </a:p>
        </p:txBody>
      </p:sp>
      <p:sp>
        <p:nvSpPr>
          <p:cNvPr id="34819"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34820" name="矩形 4"/>
          <p:cNvSpPr/>
          <p:nvPr/>
        </p:nvSpPr>
        <p:spPr>
          <a:xfrm>
            <a:off x="3087688" y="1196975"/>
            <a:ext cx="3300412" cy="369888"/>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第二节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商业银行信贷收支统计</a:t>
            </a:r>
            <a:endParaRPr lang="en-US" altLang="zh-CN" sz="1800" b="1" dirty="0">
              <a:latin typeface="华文仿宋" panose="02010600040101010101" pitchFamily="2" charset="-122"/>
              <a:ea typeface="华文仿宋" panose="02010600040101010101" pitchFamily="2" charset="-122"/>
            </a:endParaRPr>
          </a:p>
        </p:txBody>
      </p:sp>
      <p:sp>
        <p:nvSpPr>
          <p:cNvPr id="34821"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34822"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34823"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34824"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34825"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827088" y="2276475"/>
            <a:ext cx="7345362" cy="181610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600" b="1" dirty="0">
                <a:latin typeface="Arial" panose="020B0604020202020204" pitchFamily="34" charset="0"/>
                <a:ea typeface="宋体" panose="02010600030101010101" pitchFamily="2" charset="-122"/>
              </a:rPr>
              <a:t>（</a:t>
            </a:r>
            <a:r>
              <a:rPr lang="en-US" altLang="zh-CN" sz="1600" b="1" dirty="0">
                <a:latin typeface="Arial" panose="020B0604020202020204" pitchFamily="34" charset="0"/>
                <a:ea typeface="宋体" panose="02010600030101010101" pitchFamily="2" charset="-122"/>
              </a:rPr>
              <a:t>4</a:t>
            </a:r>
            <a:r>
              <a:rPr lang="zh-CN" altLang="zh-CN" sz="1600" b="1" dirty="0">
                <a:latin typeface="Arial" panose="020B0604020202020204" pitchFamily="34" charset="0"/>
                <a:ea typeface="宋体" panose="02010600030101010101" pitchFamily="2" charset="-122"/>
              </a:rPr>
              <a:t>）储蓄存款分析</a:t>
            </a:r>
            <a:endParaRPr lang="en-US" altLang="zh-CN" sz="16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①储蓄存款的构成分析</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储蓄存款的构成分析主要是指对储蓄存款总量（储蓄存款余额）一定的标志进行分类分析。</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储蓄存款按储户与银行的契约关系分，可分为活期储蓄与定期储蓄；</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按来源地点分，可分为城镇储蓄存款、农村储蓄存款和华侨储蓄存款等；</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按储户分，可分为个人储蓄存款和集体储蓄存款。</a:t>
            </a:r>
            <a:endParaRPr lang="en-US" altLang="zh-CN" sz="1600" dirty="0">
              <a:latin typeface="Arial" panose="020B0604020202020204" pitchFamily="34" charset="0"/>
              <a:ea typeface="宋体" panose="02010600030101010101" pitchFamily="2" charset="-122"/>
            </a:endParaRPr>
          </a:p>
        </p:txBody>
      </p:sp>
      <p:sp>
        <p:nvSpPr>
          <p:cNvPr id="35843"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35844" name="矩形 4"/>
          <p:cNvSpPr/>
          <p:nvPr/>
        </p:nvSpPr>
        <p:spPr>
          <a:xfrm>
            <a:off x="3087688" y="1403350"/>
            <a:ext cx="3300412" cy="369888"/>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第二节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商业银行信贷收支统计</a:t>
            </a:r>
            <a:endParaRPr lang="en-US" altLang="zh-CN" sz="1800" b="1" dirty="0">
              <a:latin typeface="华文仿宋" panose="02010600040101010101" pitchFamily="2" charset="-122"/>
              <a:ea typeface="华文仿宋" panose="02010600040101010101" pitchFamily="2" charset="-122"/>
            </a:endParaRPr>
          </a:p>
        </p:txBody>
      </p:sp>
      <p:sp>
        <p:nvSpPr>
          <p:cNvPr id="35845"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35846"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35847"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35848"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35849"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00113" y="1989138"/>
            <a:ext cx="7345362" cy="280035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②储蓄存款的稳定性分析</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储蓄存款巩固率（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储蓄存款累计收入额</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储蓄存款累计支出额</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储蓄存款累计收入额</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该指标反映了期内储蓄存款发生变化后，仍有多大比例留在行内。</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储蓄存款稳定率（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期内储蓄存款最低余额</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期内储蓄存款平均余额</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该指标从一个侧面反映了银行的资金稳定性。该指标数值越大，说明始终留在银行作为负债部分的资金大，可利用资金的程度高，稳定性好。</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储蓄存款平均储存天数</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报告期日历天数</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期内储蓄存款平均余额</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期内储蓄存款累计支出额</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该指标反映了储蓄存款在应行储蓄的时间长短，了解它可便于银行合理安排信贷资金。</a:t>
            </a:r>
            <a:endParaRPr lang="zh-CN" altLang="zh-CN" sz="1600" dirty="0">
              <a:latin typeface="Arial" panose="020B0604020202020204" pitchFamily="34" charset="0"/>
              <a:ea typeface="宋体" panose="02010600030101010101" pitchFamily="2" charset="-122"/>
            </a:endParaRPr>
          </a:p>
        </p:txBody>
      </p:sp>
      <p:sp>
        <p:nvSpPr>
          <p:cNvPr id="36867"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36868" name="矩形 4"/>
          <p:cNvSpPr/>
          <p:nvPr/>
        </p:nvSpPr>
        <p:spPr>
          <a:xfrm>
            <a:off x="3059113" y="1412875"/>
            <a:ext cx="3300412" cy="369888"/>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第二节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商业银行信贷收支统计</a:t>
            </a:r>
            <a:endParaRPr lang="en-US" altLang="zh-CN" sz="1800" b="1" dirty="0">
              <a:latin typeface="华文仿宋" panose="02010600040101010101" pitchFamily="2" charset="-122"/>
              <a:ea typeface="华文仿宋" panose="02010600040101010101" pitchFamily="2" charset="-122"/>
            </a:endParaRPr>
          </a:p>
        </p:txBody>
      </p:sp>
      <p:sp>
        <p:nvSpPr>
          <p:cNvPr id="36869"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36870"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36871"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36872"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36873"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00113" y="1557338"/>
            <a:ext cx="7345362" cy="403225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③储蓄存款变动分析</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储蓄流量发展率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报告期储蓄流量（</a:t>
            </a:r>
            <a:r>
              <a:rPr lang="en-US" altLang="zh-CN" sz="1600" dirty="0">
                <a:latin typeface="Arial" panose="020B0604020202020204" pitchFamily="34" charset="0"/>
                <a:ea typeface="宋体" panose="02010600030101010101" pitchFamily="2" charset="-122"/>
              </a:rPr>
              <a:t>S</a:t>
            </a:r>
            <a:r>
              <a:rPr lang="en-US" altLang="zh-CN" sz="1600" baseline="-25000" dirty="0">
                <a:latin typeface="Arial" panose="020B0604020202020204" pitchFamily="34" charset="0"/>
                <a:ea typeface="宋体" panose="02010600030101010101" pitchFamily="2" charset="-122"/>
              </a:rPr>
              <a:t>1</a:t>
            </a: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基期储蓄流量（</a:t>
            </a:r>
            <a:r>
              <a:rPr lang="en-US" altLang="zh-CN" sz="1600" dirty="0">
                <a:latin typeface="Arial" panose="020B0604020202020204" pitchFamily="34" charset="0"/>
                <a:ea typeface="宋体" panose="02010600030101010101" pitchFamily="2" charset="-122"/>
              </a:rPr>
              <a:t>S</a:t>
            </a:r>
            <a:r>
              <a:rPr lang="en-US" altLang="zh-CN" sz="1600" baseline="-25000" dirty="0">
                <a:latin typeface="Arial" panose="020B0604020202020204" pitchFamily="34" charset="0"/>
                <a:ea typeface="宋体" panose="02010600030101010101" pitchFamily="2" charset="-122"/>
              </a:rPr>
              <a:t>0</a:t>
            </a: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该指标反映了一定时期储蓄存款发展速度。根据储蓄流量发展率可以计算流量增长率，即：</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流量增长率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S</a:t>
            </a:r>
            <a:r>
              <a:rPr lang="en-US" altLang="zh-CN" sz="1600" baseline="-25000" dirty="0">
                <a:latin typeface="Arial" panose="020B0604020202020204" pitchFamily="34" charset="0"/>
                <a:ea typeface="宋体" panose="02010600030101010101" pitchFamily="2" charset="-122"/>
              </a:rPr>
              <a:t>1</a:t>
            </a:r>
            <a:r>
              <a:rPr lang="en-US" altLang="zh-CN" sz="1600" dirty="0">
                <a:latin typeface="Arial" panose="020B0604020202020204" pitchFamily="34" charset="0"/>
                <a:ea typeface="宋体" panose="02010600030101010101" pitchFamily="2" charset="-122"/>
              </a:rPr>
              <a:t>- S</a:t>
            </a:r>
            <a:r>
              <a:rPr lang="en-US" altLang="zh-CN" sz="1600" baseline="-25000" dirty="0">
                <a:latin typeface="Arial" panose="020B0604020202020204" pitchFamily="34" charset="0"/>
                <a:ea typeface="宋体" panose="02010600030101010101" pitchFamily="2" charset="-122"/>
              </a:rPr>
              <a:t>0</a:t>
            </a: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 S</a:t>
            </a:r>
            <a:r>
              <a:rPr lang="en-US" altLang="zh-CN" sz="1600" baseline="-25000" dirty="0">
                <a:latin typeface="Arial" panose="020B0604020202020204" pitchFamily="34" charset="0"/>
                <a:ea typeface="宋体" panose="02010600030101010101" pitchFamily="2" charset="-122"/>
              </a:rPr>
              <a:t>0</a:t>
            </a:r>
            <a:r>
              <a:rPr lang="en-US" altLang="zh-CN" sz="1600" dirty="0">
                <a:latin typeface="Arial" panose="020B0604020202020204" pitchFamily="34" charset="0"/>
                <a:ea typeface="宋体" panose="02010600030101010101" pitchFamily="2" charset="-122"/>
              </a:rPr>
              <a:t>=S</a:t>
            </a:r>
            <a:r>
              <a:rPr lang="en-US" altLang="zh-CN" sz="1600" baseline="-25000" dirty="0">
                <a:latin typeface="Arial" panose="020B0604020202020204" pitchFamily="34" charset="0"/>
                <a:ea typeface="宋体" panose="02010600030101010101" pitchFamily="2" charset="-122"/>
              </a:rPr>
              <a:t>1</a:t>
            </a:r>
            <a:r>
              <a:rPr lang="en-US" altLang="zh-CN" sz="1600" dirty="0">
                <a:latin typeface="Arial" panose="020B0604020202020204" pitchFamily="34" charset="0"/>
                <a:ea typeface="宋体" panose="02010600030101010101" pitchFamily="2" charset="-122"/>
              </a:rPr>
              <a:t>/S</a:t>
            </a:r>
            <a:r>
              <a:rPr lang="en-US" altLang="zh-CN" sz="1600" baseline="-25000" dirty="0">
                <a:latin typeface="Arial" panose="020B0604020202020204" pitchFamily="34" charset="0"/>
                <a:ea typeface="宋体" panose="02010600030101010101" pitchFamily="2" charset="-122"/>
              </a:rPr>
              <a:t>0-1</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储蓄率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储蓄流量（</a:t>
            </a:r>
            <a:r>
              <a:rPr lang="en-US" altLang="zh-CN" sz="1600" dirty="0">
                <a:latin typeface="Arial" panose="020B0604020202020204" pitchFamily="34" charset="0"/>
                <a:ea typeface="宋体" panose="02010600030101010101" pitchFamily="2" charset="-122"/>
              </a:rPr>
              <a:t>S</a:t>
            </a: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居民货币收入（</a:t>
            </a:r>
            <a:r>
              <a:rPr lang="en-US" altLang="zh-CN" sz="1600" dirty="0">
                <a:latin typeface="Arial" panose="020B0604020202020204" pitchFamily="34" charset="0"/>
                <a:ea typeface="宋体" panose="02010600030101010101" pitchFamily="2" charset="-122"/>
              </a:rPr>
              <a:t>y</a:t>
            </a:r>
            <a:r>
              <a:rPr lang="zh-CN" altLang="zh-CN" sz="1600" dirty="0">
                <a:latin typeface="Arial" panose="020B0604020202020204" pitchFamily="34" charset="0"/>
                <a:ea typeface="宋体" panose="02010600030101010101" pitchFamily="2" charset="-122"/>
              </a:rPr>
              <a:t>）</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      =[y-</a:t>
            </a:r>
            <a:r>
              <a:rPr lang="zh-CN" altLang="zh-CN" sz="1600" dirty="0">
                <a:latin typeface="Arial" panose="020B0604020202020204" pitchFamily="34" charset="0"/>
                <a:ea typeface="宋体" panose="02010600030101010101" pitchFamily="2" charset="-122"/>
              </a:rPr>
              <a:t>居民消费</a:t>
            </a:r>
            <a:r>
              <a:rPr lang="en-US" altLang="zh-CN" sz="1600" dirty="0">
                <a:latin typeface="Arial" panose="020B0604020202020204" pitchFamily="34" charset="0"/>
                <a:ea typeface="宋体" panose="02010600030101010101" pitchFamily="2" charset="-122"/>
              </a:rPr>
              <a:t>(C)-</a:t>
            </a:r>
            <a:r>
              <a:rPr lang="zh-CN" altLang="zh-CN" sz="1600" dirty="0">
                <a:latin typeface="Arial" panose="020B0604020202020204" pitchFamily="34" charset="0"/>
                <a:ea typeface="宋体" panose="02010600030101010101" pitchFamily="2" charset="-122"/>
              </a:rPr>
              <a:t>居民手持现金（</a:t>
            </a:r>
            <a:r>
              <a:rPr lang="en-US" altLang="zh-CN" sz="1600" dirty="0">
                <a:latin typeface="Arial" panose="020B0604020202020204" pitchFamily="34" charset="0"/>
                <a:ea typeface="宋体" panose="02010600030101010101" pitchFamily="2" charset="-122"/>
              </a:rPr>
              <a:t>B</a:t>
            </a: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]/y</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      =1-(C+B)/y</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该指标反映了一定时期居民的储蓄水平。</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边际储蓄率</a:t>
            </a:r>
            <a:r>
              <a:rPr lang="en-US" altLang="zh-CN" sz="1600" dirty="0">
                <a:latin typeface="Arial" panose="020B0604020202020204" pitchFamily="34" charset="0"/>
                <a:ea typeface="宋体" panose="02010600030101010101" pitchFamily="2" charset="-122"/>
              </a:rPr>
              <a:t>=△S/△Y=(S</a:t>
            </a:r>
            <a:r>
              <a:rPr lang="en-US" altLang="zh-CN" sz="1600" baseline="-25000" dirty="0">
                <a:latin typeface="Arial" panose="020B0604020202020204" pitchFamily="34" charset="0"/>
                <a:ea typeface="宋体" panose="02010600030101010101" pitchFamily="2" charset="-122"/>
              </a:rPr>
              <a:t>1</a:t>
            </a:r>
            <a:r>
              <a:rPr lang="en-US" altLang="zh-CN" sz="1600" dirty="0">
                <a:latin typeface="Arial" panose="020B0604020202020204" pitchFamily="34" charset="0"/>
                <a:ea typeface="宋体" panose="02010600030101010101" pitchFamily="2" charset="-122"/>
              </a:rPr>
              <a:t>-S</a:t>
            </a:r>
            <a:r>
              <a:rPr lang="en-US" altLang="zh-CN" sz="1600" baseline="-25000" dirty="0">
                <a:latin typeface="Arial" panose="020B0604020202020204" pitchFamily="34" charset="0"/>
                <a:ea typeface="宋体" panose="02010600030101010101" pitchFamily="2" charset="-122"/>
              </a:rPr>
              <a:t>0</a:t>
            </a:r>
            <a:r>
              <a:rPr lang="en-US" altLang="zh-CN" sz="1600" dirty="0">
                <a:latin typeface="Arial" panose="020B0604020202020204" pitchFamily="34" charset="0"/>
                <a:ea typeface="宋体" panose="02010600030101010101" pitchFamily="2" charset="-122"/>
              </a:rPr>
              <a:t>)/(y</a:t>
            </a:r>
            <a:r>
              <a:rPr lang="en-US" altLang="zh-CN" sz="1600" baseline="-25000" dirty="0">
                <a:latin typeface="Arial" panose="020B0604020202020204" pitchFamily="34" charset="0"/>
                <a:ea typeface="宋体" panose="02010600030101010101" pitchFamily="2" charset="-122"/>
              </a:rPr>
              <a:t>1</a:t>
            </a:r>
            <a:r>
              <a:rPr lang="en-US" altLang="zh-CN" sz="1600" dirty="0">
                <a:latin typeface="Arial" panose="020B0604020202020204" pitchFamily="34" charset="0"/>
                <a:ea typeface="宋体" panose="02010600030101010101" pitchFamily="2" charset="-122"/>
              </a:rPr>
              <a:t>-y</a:t>
            </a:r>
            <a:r>
              <a:rPr lang="en-US" altLang="zh-CN" sz="1600" baseline="-25000" dirty="0">
                <a:latin typeface="Arial" panose="020B0604020202020204" pitchFamily="34" charset="0"/>
                <a:ea typeface="宋体" panose="02010600030101010101" pitchFamily="2" charset="-122"/>
              </a:rPr>
              <a:t>o</a:t>
            </a:r>
            <a:r>
              <a:rPr lang="en-US" altLang="zh-CN" sz="1600" dirty="0">
                <a:latin typeface="Arial" panose="020B0604020202020204" pitchFamily="34" charset="0"/>
                <a:ea typeface="宋体" panose="02010600030101010101" pitchFamily="2" charset="-122"/>
              </a:rPr>
              <a:t>)  </a:t>
            </a:r>
            <a:r>
              <a:rPr lang="zh-CN" altLang="zh-CN" sz="1600" dirty="0">
                <a:latin typeface="Arial" panose="020B0604020202020204" pitchFamily="34" charset="0"/>
                <a:ea typeface="宋体" panose="02010600030101010101" pitchFamily="2" charset="-122"/>
              </a:rPr>
              <a:t>或</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边际储蓄率</a:t>
            </a:r>
            <a:r>
              <a:rPr lang="en-US" altLang="zh-CN" sz="1600" dirty="0">
                <a:latin typeface="Arial" panose="020B0604020202020204" pitchFamily="34" charset="0"/>
                <a:ea typeface="宋体" panose="02010600030101010101" pitchFamily="2" charset="-122"/>
              </a:rPr>
              <a:t>=△S/△Y=(△y-△C-△B)/△y</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          =1-(△C+△B)/△y</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其中：</a:t>
            </a:r>
            <a:r>
              <a:rPr lang="en-US" altLang="zh-CN" sz="1600" dirty="0">
                <a:latin typeface="Arial" panose="020B0604020202020204" pitchFamily="34" charset="0"/>
                <a:ea typeface="宋体" panose="02010600030101010101" pitchFamily="2" charset="-122"/>
              </a:rPr>
              <a:t>△S=△y-△C-△B</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         =(y</a:t>
            </a:r>
            <a:r>
              <a:rPr lang="en-US" altLang="zh-CN" sz="1600" baseline="-25000" dirty="0">
                <a:latin typeface="Arial" panose="020B0604020202020204" pitchFamily="34" charset="0"/>
                <a:ea typeface="宋体" panose="02010600030101010101" pitchFamily="2" charset="-122"/>
              </a:rPr>
              <a:t>1</a:t>
            </a:r>
            <a:r>
              <a:rPr lang="en-US" altLang="zh-CN" sz="1600" dirty="0">
                <a:latin typeface="Arial" panose="020B0604020202020204" pitchFamily="34" charset="0"/>
                <a:ea typeface="宋体" panose="02010600030101010101" pitchFamily="2" charset="-122"/>
              </a:rPr>
              <a:t>-y</a:t>
            </a:r>
            <a:r>
              <a:rPr lang="en-US" altLang="zh-CN" sz="1600" baseline="-25000" dirty="0">
                <a:latin typeface="Arial" panose="020B0604020202020204" pitchFamily="34" charset="0"/>
                <a:ea typeface="宋体" panose="02010600030101010101" pitchFamily="2" charset="-122"/>
              </a:rPr>
              <a:t>0</a:t>
            </a:r>
            <a:r>
              <a:rPr lang="en-US" altLang="zh-CN" sz="1600" dirty="0">
                <a:latin typeface="Arial" panose="020B0604020202020204" pitchFamily="34" charset="0"/>
                <a:ea typeface="宋体" panose="02010600030101010101" pitchFamily="2" charset="-122"/>
              </a:rPr>
              <a:t>)-(C</a:t>
            </a:r>
            <a:r>
              <a:rPr lang="en-US" altLang="zh-CN" sz="1600" baseline="-25000" dirty="0">
                <a:latin typeface="Arial" panose="020B0604020202020204" pitchFamily="34" charset="0"/>
                <a:ea typeface="宋体" panose="02010600030101010101" pitchFamily="2" charset="-122"/>
              </a:rPr>
              <a:t>1</a:t>
            </a:r>
            <a:r>
              <a:rPr lang="en-US" altLang="zh-CN" sz="1600" dirty="0">
                <a:latin typeface="Arial" panose="020B0604020202020204" pitchFamily="34" charset="0"/>
                <a:ea typeface="宋体" panose="02010600030101010101" pitchFamily="2" charset="-122"/>
              </a:rPr>
              <a:t>-C</a:t>
            </a:r>
            <a:r>
              <a:rPr lang="en-US" altLang="zh-CN" sz="1600" baseline="-25000" dirty="0">
                <a:latin typeface="Arial" panose="020B0604020202020204" pitchFamily="34" charset="0"/>
                <a:ea typeface="宋体" panose="02010600030101010101" pitchFamily="2" charset="-122"/>
              </a:rPr>
              <a:t>0</a:t>
            </a:r>
            <a:r>
              <a:rPr lang="en-US" altLang="zh-CN" sz="1600" dirty="0">
                <a:latin typeface="Arial" panose="020B0604020202020204" pitchFamily="34" charset="0"/>
                <a:ea typeface="宋体" panose="02010600030101010101" pitchFamily="2" charset="-122"/>
              </a:rPr>
              <a:t>)-(B</a:t>
            </a:r>
            <a:r>
              <a:rPr lang="en-US" altLang="zh-CN" sz="1600" baseline="-25000" dirty="0">
                <a:latin typeface="Arial" panose="020B0604020202020204" pitchFamily="34" charset="0"/>
                <a:ea typeface="宋体" panose="02010600030101010101" pitchFamily="2" charset="-122"/>
              </a:rPr>
              <a:t>1</a:t>
            </a:r>
            <a:r>
              <a:rPr lang="en-US" altLang="zh-CN" sz="1600" dirty="0">
                <a:latin typeface="Arial" panose="020B0604020202020204" pitchFamily="34" charset="0"/>
                <a:ea typeface="宋体" panose="02010600030101010101" pitchFamily="2" charset="-122"/>
              </a:rPr>
              <a:t>-B</a:t>
            </a:r>
            <a:r>
              <a:rPr lang="en-US" altLang="zh-CN" sz="1600" baseline="-25000" dirty="0">
                <a:latin typeface="Arial" panose="020B0604020202020204" pitchFamily="34" charset="0"/>
                <a:ea typeface="宋体" panose="02010600030101010101" pitchFamily="2" charset="-122"/>
              </a:rPr>
              <a:t>0</a:t>
            </a:r>
            <a:r>
              <a:rPr lang="en-US" altLang="zh-CN" sz="1600" dirty="0">
                <a:latin typeface="Arial" panose="020B0604020202020204" pitchFamily="34" charset="0"/>
                <a:ea typeface="宋体" panose="02010600030101010101" pitchFamily="2" charset="-122"/>
              </a:rPr>
              <a:t>)</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该指标反映了一定时期内居民增加的货币收入中，用于增加储蓄所占的比例，以此判断储蓄发展速度的快慢及其对于消费的合理程度。</a:t>
            </a:r>
            <a:endParaRPr lang="zh-CN" altLang="zh-CN" sz="1600" dirty="0">
              <a:latin typeface="Arial" panose="020B0604020202020204" pitchFamily="34" charset="0"/>
              <a:ea typeface="宋体" panose="02010600030101010101" pitchFamily="2" charset="-122"/>
            </a:endParaRPr>
          </a:p>
        </p:txBody>
      </p:sp>
      <p:sp>
        <p:nvSpPr>
          <p:cNvPr id="37891"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37892" name="矩形 4"/>
          <p:cNvSpPr/>
          <p:nvPr/>
        </p:nvSpPr>
        <p:spPr>
          <a:xfrm>
            <a:off x="3087688" y="1196975"/>
            <a:ext cx="3300412" cy="369888"/>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第二节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商业银行信贷收支统计</a:t>
            </a:r>
            <a:endParaRPr lang="en-US" altLang="zh-CN" sz="1800" b="1" dirty="0">
              <a:latin typeface="华文仿宋" panose="02010600040101010101" pitchFamily="2" charset="-122"/>
              <a:ea typeface="华文仿宋" panose="02010600040101010101" pitchFamily="2" charset="-122"/>
            </a:endParaRPr>
          </a:p>
        </p:txBody>
      </p:sp>
      <p:sp>
        <p:nvSpPr>
          <p:cNvPr id="37893"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37894"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37895"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37896"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37897"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457200" y="1406525"/>
            <a:ext cx="8229600" cy="501650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600" b="1" dirty="0">
                <a:latin typeface="Arial" panose="020B0604020202020204" pitchFamily="34" charset="0"/>
                <a:ea typeface="宋体" panose="02010600030101010101" pitchFamily="2" charset="-122"/>
              </a:rPr>
              <a:t>（</a:t>
            </a:r>
            <a:r>
              <a:rPr lang="en-US" altLang="zh-CN" sz="1600" b="1" dirty="0">
                <a:latin typeface="Arial" panose="020B0604020202020204" pitchFamily="34" charset="0"/>
                <a:ea typeface="宋体" panose="02010600030101010101" pitchFamily="2" charset="-122"/>
              </a:rPr>
              <a:t>5</a:t>
            </a:r>
            <a:r>
              <a:rPr lang="zh-CN" altLang="zh-CN" sz="1600" b="1" dirty="0">
                <a:latin typeface="Arial" panose="020B0604020202020204" pitchFamily="34" charset="0"/>
                <a:ea typeface="宋体" panose="02010600030101010101" pitchFamily="2" charset="-122"/>
              </a:rPr>
              <a:t>）存款结构分析</a:t>
            </a:r>
            <a:endParaRPr lang="zh-CN" altLang="zh-CN" sz="16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①存款来源结构分析</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可以按存款区域分类，分析存款来源的区域分布；</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可以按存款来源的产业部门分类，分析存款的产业部门分布；</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可以按存款的经济部门分类，分析存款的经济部门分布；</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可以按存款的企业分类，分析存款的企业分布等。</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②存款定期与活期结构分析</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分析定期存款与活期存款的结构比重。</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定期存款和活期存款对金融机构存款的稳定性和存款成本都有直接影响。</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定期存款比重越大，存款的稳定性越大；</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而定期存款的利率高于活期存款，定期存款的比重越大，存款的成本越高；</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相反，活期存款的成本低，存款的稳定性也较低。</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③存款项目结构分析</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主要分析金融机构存款中企业存款与储蓄存款的结构比例关系。企业存款是金融机构派生存款的重要组成部分。企业存款一定程度上反映企业所拥有的货币资金总量，反映企业的资金的松紧变化。企业存款增加，表明企业支付能力增强；反之，企业存款减少，表明企业货币资金减少，企业支付能力下降。</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④存款期限结构分析</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主要分析金融机构各种期限的定期存款的结构比重，并可进一步分析各种不同期限存款的来源结构及其对金融机构存款稳定性和存款成本变动的影响。</a:t>
            </a:r>
            <a:endParaRPr lang="zh-CN" altLang="zh-CN" sz="1600" dirty="0">
              <a:latin typeface="Arial" panose="020B0604020202020204" pitchFamily="34" charset="0"/>
              <a:ea typeface="宋体" panose="02010600030101010101" pitchFamily="2" charset="-122"/>
            </a:endParaRPr>
          </a:p>
        </p:txBody>
      </p:sp>
      <p:sp>
        <p:nvSpPr>
          <p:cNvPr id="38915"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38916" name="矩形 4"/>
          <p:cNvSpPr/>
          <p:nvPr/>
        </p:nvSpPr>
        <p:spPr>
          <a:xfrm>
            <a:off x="3132138" y="1014413"/>
            <a:ext cx="3300412" cy="369887"/>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第二节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商业银行信贷收支统计</a:t>
            </a:r>
            <a:endParaRPr lang="en-US" altLang="zh-CN" sz="1800" b="1" dirty="0">
              <a:latin typeface="华文仿宋" panose="02010600040101010101" pitchFamily="2" charset="-122"/>
              <a:ea typeface="华文仿宋" panose="02010600040101010101" pitchFamily="2" charset="-122"/>
            </a:endParaRPr>
          </a:p>
        </p:txBody>
      </p:sp>
      <p:sp>
        <p:nvSpPr>
          <p:cNvPr id="38917"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38918"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38919"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38920"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38921"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00113" y="1557338"/>
            <a:ext cx="7345362" cy="3570287"/>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800" dirty="0">
                <a:latin typeface="Arial" panose="020B0604020202020204" pitchFamily="34" charset="0"/>
                <a:ea typeface="宋体" panose="02010600030101010101" pitchFamily="2" charset="-122"/>
              </a:rPr>
              <a:t>(</a:t>
            </a:r>
            <a:r>
              <a:rPr lang="zh-CN" altLang="zh-CN" sz="1800" dirty="0">
                <a:latin typeface="Arial" panose="020B0604020202020204" pitchFamily="34" charset="0"/>
                <a:ea typeface="宋体" panose="02010600030101010101" pitchFamily="2" charset="-122"/>
              </a:rPr>
              <a:t>二</a:t>
            </a:r>
            <a:r>
              <a:rPr lang="en-US" altLang="zh-CN" sz="1800" dirty="0">
                <a:latin typeface="Arial" panose="020B0604020202020204" pitchFamily="34" charset="0"/>
                <a:ea typeface="宋体" panose="02010600030101010101" pitchFamily="2" charset="-122"/>
              </a:rPr>
              <a:t>)</a:t>
            </a:r>
            <a:r>
              <a:rPr lang="zh-CN" altLang="zh-CN" sz="1800" dirty="0">
                <a:latin typeface="Arial" panose="020B0604020202020204" pitchFamily="34" charset="0"/>
                <a:ea typeface="宋体" panose="02010600030101010101" pitchFamily="2" charset="-122"/>
              </a:rPr>
              <a:t>信贷资金运用的分析</a:t>
            </a:r>
            <a:endParaRPr lang="en-US" altLang="zh-CN" sz="18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分析包括信贷资金运用的增减变动分析、信贷资金运用的结构分析、信贷资金运用的集中度分析及贷款分析。</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b="1" dirty="0">
                <a:latin typeface="Arial" panose="020B0604020202020204" pitchFamily="34" charset="0"/>
                <a:ea typeface="宋体" panose="02010600030101010101" pitchFamily="2" charset="-122"/>
              </a:rPr>
              <a:t>1</a:t>
            </a:r>
            <a:r>
              <a:rPr lang="zh-CN" altLang="zh-CN" sz="1600" b="1" dirty="0">
                <a:latin typeface="Arial" panose="020B0604020202020204" pitchFamily="34" charset="0"/>
                <a:ea typeface="宋体" panose="02010600030101010101" pitchFamily="2" charset="-122"/>
              </a:rPr>
              <a:t>．信贷资金运用的增减变动分析</a:t>
            </a:r>
            <a:endParaRPr lang="en-US" altLang="zh-CN" sz="16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用于分析的主要统计指标是信贷资金增减率，计算公式如下：</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b="1"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b="1" dirty="0">
                <a:latin typeface="Arial" panose="020B0604020202020204" pitchFamily="34" charset="0"/>
                <a:ea typeface="宋体" panose="02010600030101010101" pitchFamily="2" charset="-122"/>
              </a:rPr>
              <a:t>2</a:t>
            </a:r>
            <a:r>
              <a:rPr lang="zh-CN" altLang="zh-CN" sz="1600" b="1" dirty="0">
                <a:latin typeface="Arial" panose="020B0604020202020204" pitchFamily="34" charset="0"/>
                <a:ea typeface="宋体" panose="02010600030101010101" pitchFamily="2" charset="-122"/>
              </a:rPr>
              <a:t>．信贷资金运用的结构分析</a:t>
            </a:r>
            <a:endParaRPr lang="en-US" altLang="zh-CN" sz="16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信贷资金运用的结构可用某项信贷资金运用占全部信贷资金运用的比重来表示，并与上期的比重比较分析其变化。主要计算公式有：</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p:txBody>
      </p:sp>
      <p:sp>
        <p:nvSpPr>
          <p:cNvPr id="39939"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39940" name="矩形 4"/>
          <p:cNvSpPr/>
          <p:nvPr/>
        </p:nvSpPr>
        <p:spPr>
          <a:xfrm>
            <a:off x="3087688" y="1196975"/>
            <a:ext cx="3300412" cy="369888"/>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第二节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商业银行信贷收支统计</a:t>
            </a:r>
            <a:endParaRPr lang="en-US" altLang="zh-CN" sz="1800" b="1" dirty="0">
              <a:latin typeface="华文仿宋" panose="02010600040101010101" pitchFamily="2" charset="-122"/>
              <a:ea typeface="华文仿宋" panose="02010600040101010101" pitchFamily="2" charset="-122"/>
            </a:endParaRPr>
          </a:p>
        </p:txBody>
      </p:sp>
      <p:sp>
        <p:nvSpPr>
          <p:cNvPr id="39941"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39942"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39943"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39944"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39945"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39946"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graphicFrame>
        <p:nvGraphicFramePr>
          <p:cNvPr id="39947" name="Object 1"/>
          <p:cNvGraphicFramePr/>
          <p:nvPr/>
        </p:nvGraphicFramePr>
        <p:xfrm>
          <a:off x="1331913" y="3213100"/>
          <a:ext cx="4962525" cy="504825"/>
        </p:xfrm>
        <a:graphic>
          <a:graphicData uri="http://schemas.openxmlformats.org/presentationml/2006/ole">
            <mc:AlternateContent xmlns:mc="http://schemas.openxmlformats.org/markup-compatibility/2006">
              <mc:Choice xmlns:v="urn:schemas-microsoft-com:vml" Requires="v">
                <p:oleObj spid="_x0000_s3083" name="" r:id="rId1" imgW="4292600" imgH="419100" progId="Equation.DSMT4">
                  <p:embed/>
                </p:oleObj>
              </mc:Choice>
              <mc:Fallback>
                <p:oleObj name="" r:id="rId1" imgW="4292600" imgH="419100" progId="Equation.DSMT4">
                  <p:embed/>
                  <p:pic>
                    <p:nvPicPr>
                      <p:cNvPr id="0" name="图片 3082"/>
                      <p:cNvPicPr/>
                      <p:nvPr/>
                    </p:nvPicPr>
                    <p:blipFill>
                      <a:blip r:embed="rId2"/>
                      <a:stretch>
                        <a:fillRect/>
                      </a:stretch>
                    </p:blipFill>
                    <p:spPr>
                      <a:xfrm>
                        <a:off x="1331913" y="3213100"/>
                        <a:ext cx="4962525" cy="504825"/>
                      </a:xfrm>
                      <a:prstGeom prst="rect">
                        <a:avLst/>
                      </a:prstGeom>
                      <a:noFill/>
                      <a:ln w="38100">
                        <a:noFill/>
                        <a:miter/>
                      </a:ln>
                    </p:spPr>
                  </p:pic>
                </p:oleObj>
              </mc:Fallback>
            </mc:AlternateContent>
          </a:graphicData>
        </a:graphic>
      </p:graphicFrame>
      <p:sp>
        <p:nvSpPr>
          <p:cNvPr id="39948"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graphicFrame>
        <p:nvGraphicFramePr>
          <p:cNvPr id="39949" name="Object 3"/>
          <p:cNvGraphicFramePr/>
          <p:nvPr/>
        </p:nvGraphicFramePr>
        <p:xfrm>
          <a:off x="1403350" y="4652963"/>
          <a:ext cx="4957763" cy="576262"/>
        </p:xfrm>
        <a:graphic>
          <a:graphicData uri="http://schemas.openxmlformats.org/presentationml/2006/ole">
            <mc:AlternateContent xmlns:mc="http://schemas.openxmlformats.org/markup-compatibility/2006">
              <mc:Choice xmlns:v="urn:schemas-microsoft-com:vml" Requires="v">
                <p:oleObj spid="_x0000_s3084" name="" r:id="rId3" imgW="3721100" imgH="419100" progId="Equation.DSMT4">
                  <p:embed/>
                </p:oleObj>
              </mc:Choice>
              <mc:Fallback>
                <p:oleObj name="" r:id="rId3" imgW="3721100" imgH="419100" progId="Equation.DSMT4">
                  <p:embed/>
                  <p:pic>
                    <p:nvPicPr>
                      <p:cNvPr id="0" name="图片 3083"/>
                      <p:cNvPicPr/>
                      <p:nvPr/>
                    </p:nvPicPr>
                    <p:blipFill>
                      <a:blip r:embed="rId4"/>
                      <a:stretch>
                        <a:fillRect/>
                      </a:stretch>
                    </p:blipFill>
                    <p:spPr>
                      <a:xfrm>
                        <a:off x="1403350" y="4652963"/>
                        <a:ext cx="4957763" cy="576262"/>
                      </a:xfrm>
                      <a:prstGeom prst="rect">
                        <a:avLst/>
                      </a:prstGeom>
                      <a:noFill/>
                      <a:ln w="38100">
                        <a:noFill/>
                        <a:miter/>
                      </a:ln>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71550" y="1916113"/>
            <a:ext cx="7345363" cy="2554287"/>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en-US" altLang="zh-CN" sz="1600" b="1" dirty="0">
                <a:latin typeface="Arial" panose="020B0604020202020204" pitchFamily="34" charset="0"/>
                <a:ea typeface="宋体" panose="02010600030101010101" pitchFamily="2" charset="-122"/>
              </a:rPr>
              <a:t>3</a:t>
            </a:r>
            <a:r>
              <a:rPr lang="zh-CN" altLang="zh-CN" sz="1600" b="1" dirty="0">
                <a:latin typeface="Arial" panose="020B0604020202020204" pitchFamily="34" charset="0"/>
                <a:ea typeface="宋体" panose="02010600030101010101" pitchFamily="2" charset="-122"/>
              </a:rPr>
              <a:t>． 信贷资金运用的集中度分析</a:t>
            </a:r>
            <a:endParaRPr lang="en-US" altLang="zh-CN" sz="16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信贷资金运用集中度一般用</a:t>
            </a:r>
            <a:r>
              <a:rPr lang="en-US" altLang="zh-CN" sz="1600" dirty="0">
                <a:latin typeface="Arial" panose="020B0604020202020204" pitchFamily="34" charset="0"/>
                <a:ea typeface="宋体" panose="02010600030101010101" pitchFamily="2" charset="-122"/>
              </a:rPr>
              <a:t>10</a:t>
            </a:r>
            <a:r>
              <a:rPr lang="zh-CN" altLang="zh-CN" sz="1600" dirty="0">
                <a:latin typeface="Arial" panose="020B0604020202020204" pitchFamily="34" charset="0"/>
                <a:ea typeface="宋体" panose="02010600030101010101" pitchFamily="2" charset="-122"/>
              </a:rPr>
              <a:t>户或</a:t>
            </a:r>
            <a:r>
              <a:rPr lang="en-US" altLang="zh-CN" sz="1600" dirty="0">
                <a:latin typeface="Arial" panose="020B0604020202020204" pitchFamily="34" charset="0"/>
                <a:ea typeface="宋体" panose="02010600030101010101" pitchFamily="2" charset="-122"/>
              </a:rPr>
              <a:t>15</a:t>
            </a:r>
            <a:r>
              <a:rPr lang="zh-CN" altLang="zh-CN" sz="1600" dirty="0">
                <a:latin typeface="Arial" panose="020B0604020202020204" pitchFamily="34" charset="0"/>
                <a:ea typeface="宋体" panose="02010600030101010101" pitchFamily="2" charset="-122"/>
              </a:rPr>
              <a:t>户较大贷款额之和与全部贷款之比来反映。</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b="1" dirty="0">
                <a:latin typeface="Arial" panose="020B0604020202020204" pitchFamily="34" charset="0"/>
                <a:ea typeface="宋体" panose="02010600030101010101" pitchFamily="2" charset="-122"/>
              </a:rPr>
              <a:t>4</a:t>
            </a:r>
            <a:r>
              <a:rPr lang="zh-CN" altLang="zh-CN" sz="1600" b="1" dirty="0">
                <a:latin typeface="Arial" panose="020B0604020202020204" pitchFamily="34" charset="0"/>
                <a:ea typeface="宋体" panose="02010600030101010101" pitchFamily="2" charset="-122"/>
              </a:rPr>
              <a:t>．贷款分析</a:t>
            </a:r>
            <a:endParaRPr lang="en-US" altLang="zh-CN" sz="16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贷款是银行最主要的资产业务。</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1</a:t>
            </a:r>
            <a:r>
              <a:rPr lang="zh-CN" altLang="zh-CN" sz="1600" dirty="0">
                <a:latin typeface="Arial" panose="020B0604020202020204" pitchFamily="34" charset="0"/>
                <a:ea typeface="宋体" panose="02010600030101010101" pitchFamily="2" charset="-122"/>
              </a:rPr>
              <a:t>）贷款总量分析</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①贷款累计发放额</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该指标是指报告期内发放贷款的累计数，无论是否收回均应计算在内。</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②贷款累计收回额</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该指标是指报告期内收回的累计额，无论是本期发放的还是往期发放的均应计算在内。</a:t>
            </a:r>
            <a:endParaRPr lang="zh-CN" altLang="zh-CN" sz="1600" dirty="0">
              <a:latin typeface="Arial" panose="020B0604020202020204" pitchFamily="34" charset="0"/>
              <a:ea typeface="宋体" panose="02010600030101010101" pitchFamily="2" charset="-122"/>
            </a:endParaRPr>
          </a:p>
        </p:txBody>
      </p:sp>
      <p:sp>
        <p:nvSpPr>
          <p:cNvPr id="40963"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40964" name="矩形 4"/>
          <p:cNvSpPr/>
          <p:nvPr/>
        </p:nvSpPr>
        <p:spPr>
          <a:xfrm>
            <a:off x="3087688" y="1196975"/>
            <a:ext cx="3300412" cy="369888"/>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第二节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商业银行信贷收支统计</a:t>
            </a:r>
            <a:endParaRPr lang="en-US" altLang="zh-CN" sz="1800" b="1" dirty="0">
              <a:latin typeface="华文仿宋" panose="02010600040101010101" pitchFamily="2" charset="-122"/>
              <a:ea typeface="华文仿宋" panose="02010600040101010101" pitchFamily="2" charset="-122"/>
            </a:endParaRPr>
          </a:p>
        </p:txBody>
      </p:sp>
      <p:sp>
        <p:nvSpPr>
          <p:cNvPr id="40965"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0966"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0967"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0968"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0969"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0970"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0971"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00113" y="1484313"/>
            <a:ext cx="7345362" cy="455612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en-US" altLang="zh-CN" sz="1800" dirty="0">
                <a:latin typeface="Arial" panose="020B0604020202020204" pitchFamily="34" charset="0"/>
                <a:ea typeface="宋体" panose="02010600030101010101" pitchFamily="2" charset="-122"/>
              </a:rPr>
              <a:t>(</a:t>
            </a:r>
            <a:r>
              <a:rPr lang="zh-CN" altLang="zh-CN" sz="1800" dirty="0">
                <a:latin typeface="Arial" panose="020B0604020202020204" pitchFamily="34" charset="0"/>
                <a:ea typeface="宋体" panose="02010600030101010101" pitchFamily="2" charset="-122"/>
              </a:rPr>
              <a:t>二</a:t>
            </a:r>
            <a:r>
              <a:rPr lang="en-US" altLang="zh-CN" sz="1800" dirty="0">
                <a:latin typeface="Arial" panose="020B0604020202020204" pitchFamily="34" charset="0"/>
                <a:ea typeface="宋体" panose="02010600030101010101" pitchFamily="2" charset="-122"/>
              </a:rPr>
              <a:t>)</a:t>
            </a:r>
            <a:r>
              <a:rPr lang="zh-CN" altLang="zh-CN" sz="1800" dirty="0">
                <a:latin typeface="Arial" panose="020B0604020202020204" pitchFamily="34" charset="0"/>
                <a:ea typeface="宋体" panose="02010600030101010101" pitchFamily="2" charset="-122"/>
              </a:rPr>
              <a:t>信贷资金运用的分析</a:t>
            </a:r>
            <a:endParaRPr lang="zh-CN" altLang="zh-CN" sz="18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b="1" dirty="0">
                <a:latin typeface="Arial" panose="020B0604020202020204" pitchFamily="34" charset="0"/>
                <a:ea typeface="宋体" panose="02010600030101010101" pitchFamily="2" charset="-122"/>
              </a:rPr>
              <a:t>（</a:t>
            </a:r>
            <a:r>
              <a:rPr lang="en-US" altLang="zh-CN" sz="1600" b="1" dirty="0">
                <a:latin typeface="Arial" panose="020B0604020202020204" pitchFamily="34" charset="0"/>
                <a:ea typeface="宋体" panose="02010600030101010101" pitchFamily="2" charset="-122"/>
              </a:rPr>
              <a:t>1</a:t>
            </a:r>
            <a:r>
              <a:rPr lang="zh-CN" altLang="zh-CN" sz="1600" b="1" dirty="0">
                <a:latin typeface="Arial" panose="020B0604020202020204" pitchFamily="34" charset="0"/>
                <a:ea typeface="宋体" panose="02010600030101010101" pitchFamily="2" charset="-122"/>
              </a:rPr>
              <a:t>）贷款总量分析</a:t>
            </a:r>
            <a:endParaRPr lang="zh-CN" altLang="zh-CN" sz="16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③报告期贷款净发放（净回收）额</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这是指报告期内净发放（净收回）的贷款额，其计算公式为：</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报告期贷款净发放（净回收）额</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报告期贷款累计发放额－报告期贷款累计收回额</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报告期末贷款余额－报告期初贷款余额</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该指标反映了期内再生产过程中贷款的增减变化情况。在扩大再生产条件下，一般银行表现为净发放，只有在少数贷款项目和个别事件会出现贷款净收回。</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如果只反映报告期内贷款发放与收回的情况，则可按下列公式计算：</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报告期期内贷款净发放额</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报告期期内贷款发放额－报告期内收回期内发放的贷款额</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④报告期末贷款余额</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这是指在某一计算时点上（月末、年末）银行所发放出去的贷款累计变化的结果，其计算公式为：</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报告期末贷款余额</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报告期初贷款余额＋报告期贷款累计发生额－报告期累计回收额</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报告期初贷款余额±报告期贷款净发放（净收回）额</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该指标反映了银行贷款的总规模，是银行资产管理中一个极为重要的指标</a:t>
            </a:r>
            <a:r>
              <a:rPr lang="zh-CN" altLang="en-US" sz="1600" dirty="0">
                <a:latin typeface="Arial" panose="020B0604020202020204" pitchFamily="34" charset="0"/>
                <a:ea typeface="宋体" panose="02010600030101010101" pitchFamily="2" charset="-122"/>
              </a:rPr>
              <a:t>。</a:t>
            </a:r>
            <a:endParaRPr lang="zh-CN" altLang="zh-CN" sz="1600" dirty="0">
              <a:latin typeface="Arial" panose="020B0604020202020204" pitchFamily="34" charset="0"/>
              <a:ea typeface="宋体" panose="02010600030101010101" pitchFamily="2" charset="-122"/>
            </a:endParaRPr>
          </a:p>
        </p:txBody>
      </p:sp>
      <p:sp>
        <p:nvSpPr>
          <p:cNvPr id="41987"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41988" name="矩形 4"/>
          <p:cNvSpPr/>
          <p:nvPr/>
        </p:nvSpPr>
        <p:spPr>
          <a:xfrm>
            <a:off x="3087688" y="1196975"/>
            <a:ext cx="3300412" cy="369888"/>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第二节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商业银行信贷收支统计</a:t>
            </a:r>
            <a:endParaRPr lang="en-US" altLang="zh-CN" sz="1800" b="1" dirty="0">
              <a:latin typeface="华文仿宋" panose="02010600040101010101" pitchFamily="2" charset="-122"/>
              <a:ea typeface="华文仿宋" panose="02010600040101010101" pitchFamily="2" charset="-122"/>
            </a:endParaRPr>
          </a:p>
        </p:txBody>
      </p:sp>
      <p:sp>
        <p:nvSpPr>
          <p:cNvPr id="41989"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1990"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1991"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1992"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1993"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1994"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1995"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00113" y="1557338"/>
            <a:ext cx="7345362" cy="3786187"/>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⑤贷款积数</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这是指贷款余数与贷款占用日历时间（天）的乘积。其计算公式为：</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式中：</a:t>
            </a:r>
            <a:r>
              <a:rPr lang="en-US" altLang="zh-CN" sz="1600" dirty="0">
                <a:latin typeface="Arial" panose="020B0604020202020204" pitchFamily="34" charset="0"/>
                <a:ea typeface="宋体" panose="02010600030101010101" pitchFamily="2" charset="-122"/>
              </a:rPr>
              <a:t>S</a:t>
            </a:r>
            <a:r>
              <a:rPr lang="zh-CN" altLang="zh-CN" sz="1600" dirty="0">
                <a:latin typeface="Arial" panose="020B0604020202020204" pitchFamily="34" charset="0"/>
                <a:ea typeface="宋体" panose="02010600030101010101" pitchFamily="2" charset="-122"/>
              </a:rPr>
              <a:t>表示贷款积数；</a:t>
            </a:r>
            <a:r>
              <a:rPr lang="en-GB" altLang="zh-CN" sz="1600" dirty="0">
                <a:latin typeface="Arial" panose="020B0604020202020204" pitchFamily="34" charset="0"/>
                <a:ea typeface="宋体" panose="02010600030101010101" pitchFamily="2" charset="-122"/>
              </a:rPr>
              <a:t> </a:t>
            </a:r>
            <a:r>
              <a:rPr lang="zh-CN" altLang="zh-CN" sz="1600" dirty="0">
                <a:latin typeface="Arial" panose="020B0604020202020204" pitchFamily="34" charset="0"/>
                <a:ea typeface="宋体" panose="02010600030101010101" pitchFamily="2" charset="-122"/>
              </a:rPr>
              <a:t>表示每天贷款余额；</a:t>
            </a:r>
            <a:r>
              <a:rPr lang="en-GB" altLang="zh-CN" sz="1600" dirty="0">
                <a:latin typeface="Arial" panose="020B0604020202020204" pitchFamily="34" charset="0"/>
                <a:ea typeface="宋体" panose="02010600030101010101" pitchFamily="2" charset="-122"/>
              </a:rPr>
              <a:t> </a:t>
            </a:r>
            <a:r>
              <a:rPr lang="zh-CN" altLang="zh-CN" sz="1600" dirty="0">
                <a:latin typeface="Arial" panose="020B0604020202020204" pitchFamily="34" charset="0"/>
                <a:ea typeface="宋体" panose="02010600030101010101" pitchFamily="2" charset="-122"/>
              </a:rPr>
              <a:t>表示贷款天数。</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该指标可以反映贷方单位可利用贷款的最大容积。贷款的余额越大、时间越长，可利用贷款的总量越大。因此，该指标是银行计算贷款利息的依据。</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⑥贷款平均余额</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这是指贷款余额时点数列的序时平均数，反映报告期每天贷款的平均数。其计算公式为：</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贷款平均余额</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报告期贷款积数</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报告期日历日数</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⑦报告期内贷款最高余额</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该指标时期内贷款的峰值，反映期内贷款曾经发生过的最大瞬间规模，为商业银行的融资活动提供了应留有多大回旋余地的信息。</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dirty="0">
              <a:latin typeface="Arial" panose="020B0604020202020204" pitchFamily="34" charset="0"/>
              <a:ea typeface="宋体" panose="02010600030101010101" pitchFamily="2" charset="-122"/>
            </a:endParaRPr>
          </a:p>
        </p:txBody>
      </p:sp>
      <p:sp>
        <p:nvSpPr>
          <p:cNvPr id="43011"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43012" name="矩形 4"/>
          <p:cNvSpPr/>
          <p:nvPr/>
        </p:nvSpPr>
        <p:spPr>
          <a:xfrm>
            <a:off x="3087688" y="1196975"/>
            <a:ext cx="3300412" cy="369888"/>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第二节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商业银行信贷收支统计</a:t>
            </a:r>
            <a:endParaRPr lang="en-US" altLang="zh-CN" sz="1800" b="1" dirty="0">
              <a:latin typeface="华文仿宋" panose="02010600040101010101" pitchFamily="2" charset="-122"/>
              <a:ea typeface="华文仿宋" panose="02010600040101010101" pitchFamily="2" charset="-122"/>
            </a:endParaRPr>
          </a:p>
        </p:txBody>
      </p:sp>
      <p:sp>
        <p:nvSpPr>
          <p:cNvPr id="43013"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3014"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3015"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3016"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3017"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3018"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3019"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3020"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graphicFrame>
        <p:nvGraphicFramePr>
          <p:cNvPr id="43021" name="Object 1"/>
          <p:cNvGraphicFramePr/>
          <p:nvPr/>
        </p:nvGraphicFramePr>
        <p:xfrm>
          <a:off x="1331913" y="2133600"/>
          <a:ext cx="938212" cy="360363"/>
        </p:xfrm>
        <a:graphic>
          <a:graphicData uri="http://schemas.openxmlformats.org/presentationml/2006/ole">
            <mc:AlternateContent xmlns:mc="http://schemas.openxmlformats.org/markup-compatibility/2006">
              <mc:Choice xmlns:v="urn:schemas-microsoft-com:vml" Requires="v">
                <p:oleObj spid="_x0000_s3082" name="" r:id="rId1" imgW="685800" imgH="254000" progId="Equation.DSMT4">
                  <p:embed/>
                </p:oleObj>
              </mc:Choice>
              <mc:Fallback>
                <p:oleObj name="" r:id="rId1" imgW="685800" imgH="254000" progId="Equation.DSMT4">
                  <p:embed/>
                  <p:pic>
                    <p:nvPicPr>
                      <p:cNvPr id="0" name="图片 3081"/>
                      <p:cNvPicPr/>
                      <p:nvPr/>
                    </p:nvPicPr>
                    <p:blipFill>
                      <a:blip r:embed="rId2"/>
                      <a:stretch>
                        <a:fillRect/>
                      </a:stretch>
                    </p:blipFill>
                    <p:spPr>
                      <a:xfrm>
                        <a:off x="1331913" y="2133600"/>
                        <a:ext cx="938212" cy="360363"/>
                      </a:xfrm>
                      <a:prstGeom prst="rect">
                        <a:avLst/>
                      </a:prstGeom>
                      <a:noFill/>
                      <a:ln w="38100">
                        <a:noFill/>
                        <a:miter/>
                      </a:ln>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457200" y="1384300"/>
            <a:ext cx="8147050" cy="501650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⑧报告期内贷款净发放最大额</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该指标为控制期内贷款最大流量提供信息。其计算公式为：</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报告期内贷款净发放最大额</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报告期内贷款最高余额</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报告期初贷款余额</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⑨到期贷款收回率</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该种比率反映了贷款的收回程度，主要包括两个指标：</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到期贷款收回率（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到期贷款累计收回额</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到期贷款累计额</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贷款累计收回率（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报告期内贷款累计收回额</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报告期内累计发放额</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b="1" dirty="0">
                <a:latin typeface="Arial" panose="020B0604020202020204" pitchFamily="34" charset="0"/>
                <a:ea typeface="宋体" panose="02010600030101010101" pitchFamily="2" charset="-122"/>
              </a:rPr>
              <a:t>（</a:t>
            </a:r>
            <a:r>
              <a:rPr lang="en-US" altLang="zh-CN" sz="1600" b="1" dirty="0">
                <a:latin typeface="Arial" panose="020B0604020202020204" pitchFamily="34" charset="0"/>
                <a:ea typeface="宋体" panose="02010600030101010101" pitchFamily="2" charset="-122"/>
              </a:rPr>
              <a:t>2</a:t>
            </a:r>
            <a:r>
              <a:rPr lang="zh-CN" altLang="zh-CN" sz="1600" b="1" dirty="0">
                <a:latin typeface="Arial" panose="020B0604020202020204" pitchFamily="34" charset="0"/>
                <a:ea typeface="宋体" panose="02010600030101010101" pitchFamily="2" charset="-122"/>
              </a:rPr>
              <a:t>）贷款构成比例分析</a:t>
            </a:r>
            <a:endParaRPr lang="en-US" altLang="zh-CN" sz="16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①按贷款期限分</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可以分为短期贷款构成比率和中长期贷款构成比率，他们分别指短期贷款、中长期贷款与各项贷款的比率，以反映不同期限贷款的结构关系。其计算公式为：</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短期（中长期）贷款构成比率（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短期（中长期）贷款</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各项贷款</a:t>
            </a:r>
            <a:r>
              <a:rPr lang="en-US" altLang="zh-CN" sz="1600" dirty="0">
                <a:latin typeface="Arial" panose="020B0604020202020204" pitchFamily="34" charset="0"/>
                <a:ea typeface="宋体" panose="02010600030101010101" pitchFamily="2" charset="-122"/>
              </a:rPr>
              <a:t> </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②按贷款投向分</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可分为工业、农业、商业贷款构成比率以及基建（技改）贷款构成比率，他们分别指工业贷款、农业贷款、商业贷款与短期贷款的比率，基建贷款、技改贷款与中长期贷款的比率，以反映各类贷款的结构关系。</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就这个金融系统而言，还可以分为国有商业银行、其他商业银行、城市信用社、农村信用社等，计算各项贷款余额（或增量）行际构成比率，如：</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各项贷款余额（或增量）行际构成比率（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某行各项贷款余额（或增量）</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金融机构各项贷款（或增量）</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p:txBody>
      </p:sp>
      <p:sp>
        <p:nvSpPr>
          <p:cNvPr id="44035"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44036" name="矩形 4"/>
          <p:cNvSpPr/>
          <p:nvPr/>
        </p:nvSpPr>
        <p:spPr>
          <a:xfrm>
            <a:off x="3132138" y="1019175"/>
            <a:ext cx="3300412" cy="368300"/>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第二节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商业银行信贷收支统计</a:t>
            </a:r>
            <a:endParaRPr lang="en-US" altLang="zh-CN" sz="1800" b="1" dirty="0">
              <a:latin typeface="华文仿宋" panose="02010600040101010101" pitchFamily="2" charset="-122"/>
              <a:ea typeface="华文仿宋" panose="02010600040101010101" pitchFamily="2" charset="-122"/>
            </a:endParaRPr>
          </a:p>
        </p:txBody>
      </p:sp>
      <p:sp>
        <p:nvSpPr>
          <p:cNvPr id="44037"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4038"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4039"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4040"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4041"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4042"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4043"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4044"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2195513" y="2133600"/>
            <a:ext cx="5832475" cy="2278063"/>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2000" b="1" dirty="0">
                <a:latin typeface="Arial" panose="020B0604020202020204" pitchFamily="34" charset="0"/>
                <a:ea typeface="宋体" panose="02010600030101010101" pitchFamily="2" charset="-122"/>
              </a:rPr>
              <a:t>第一节</a:t>
            </a:r>
            <a:r>
              <a:rPr lang="en-US" altLang="zh-CN" sz="2000" b="1" dirty="0">
                <a:latin typeface="Arial" panose="020B0604020202020204" pitchFamily="34" charset="0"/>
                <a:ea typeface="宋体" panose="02010600030101010101" pitchFamily="2" charset="-122"/>
              </a:rPr>
              <a:t>  </a:t>
            </a:r>
            <a:r>
              <a:rPr lang="zh-CN" altLang="zh-CN" sz="2000" b="1" dirty="0">
                <a:latin typeface="Arial" panose="020B0604020202020204" pitchFamily="34" charset="0"/>
                <a:ea typeface="宋体" panose="02010600030101010101" pitchFamily="2" charset="-122"/>
              </a:rPr>
              <a:t>商业银行统计概述</a:t>
            </a:r>
            <a:endParaRPr lang="en-US" altLang="zh-CN" sz="2000" b="1"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一、商业银行的职能和主要业务</a:t>
            </a:r>
            <a:endParaRPr lang="en-US" altLang="zh-CN" sz="1800" b="1" dirty="0">
              <a:latin typeface="华文仿宋" panose="02010600040101010101" pitchFamily="2" charset="-122"/>
              <a:ea typeface="华文仿宋" panose="02010600040101010101" pitchFamily="2" charset="-122"/>
            </a:endParaRPr>
          </a:p>
          <a:p>
            <a:pPr marL="0" lvl="0" indent="0" eaLnBrk="1" hangingPunct="1">
              <a:spcBef>
                <a:spcPct val="0"/>
              </a:spcBef>
              <a:buNone/>
            </a:pPr>
            <a:endParaRPr lang="zh-CN" altLang="zh-CN" sz="1800" b="1" dirty="0">
              <a:latin typeface="华文仿宋" panose="02010600040101010101" pitchFamily="2" charset="-122"/>
              <a:ea typeface="华文仿宋" panose="02010600040101010101" pitchFamily="2" charset="-122"/>
            </a:endParaRPr>
          </a:p>
          <a:p>
            <a:pPr marL="0" lvl="0" indent="0" eaLnBrk="1" hangingPunct="1">
              <a:spcBef>
                <a:spcPct val="0"/>
              </a:spcBef>
              <a:buNone/>
            </a:pP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二、商业银行统计分析的主要内容</a:t>
            </a:r>
            <a:endParaRPr lang="en-US" altLang="zh-CN" sz="1800" b="1" dirty="0">
              <a:latin typeface="华文仿宋" panose="02010600040101010101" pitchFamily="2" charset="-122"/>
              <a:ea typeface="华文仿宋" panose="02010600040101010101" pitchFamily="2" charset="-122"/>
            </a:endParaRPr>
          </a:p>
          <a:p>
            <a:pPr marL="0" lvl="0" indent="0" eaLnBrk="1" hangingPunct="1">
              <a:spcBef>
                <a:spcPct val="0"/>
              </a:spcBef>
              <a:buNone/>
            </a:pPr>
            <a:endParaRPr lang="zh-CN" altLang="zh-CN" sz="1800" b="1" dirty="0">
              <a:latin typeface="华文仿宋" panose="02010600040101010101" pitchFamily="2" charset="-122"/>
              <a:ea typeface="华文仿宋" panose="02010600040101010101" pitchFamily="2" charset="-122"/>
            </a:endParaRPr>
          </a:p>
          <a:p>
            <a:pPr marL="0" lvl="0" indent="0" eaLnBrk="1" hangingPunct="1">
              <a:spcBef>
                <a:spcPct val="0"/>
              </a:spcBef>
              <a:buNone/>
            </a:pP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三、商业银行统计分析意义</a:t>
            </a:r>
            <a:endParaRPr lang="zh-CN" altLang="zh-CN" sz="1800" b="1" dirty="0">
              <a:latin typeface="华文仿宋" panose="02010600040101010101" pitchFamily="2" charset="-122"/>
              <a:ea typeface="华文仿宋" panose="02010600040101010101" pitchFamily="2" charset="-122"/>
            </a:endParaRPr>
          </a:p>
          <a:p>
            <a:pPr marL="0" lvl="0" indent="0" eaLnBrk="1" hangingPunct="1">
              <a:spcBef>
                <a:spcPct val="0"/>
              </a:spcBef>
              <a:buNone/>
            </a:pPr>
            <a:endParaRPr lang="zh-CN" altLang="zh-CN" sz="1600" b="1" dirty="0">
              <a:latin typeface="Arial" panose="020B0604020202020204" pitchFamily="34" charset="0"/>
              <a:ea typeface="宋体" panose="02010600030101010101" pitchFamily="2" charset="-122"/>
            </a:endParaRPr>
          </a:p>
        </p:txBody>
      </p:sp>
      <p:sp>
        <p:nvSpPr>
          <p:cNvPr id="16387"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8">
                                            <p:txEl>
                                              <p:charRg st="0" end="14"/>
                                            </p:txEl>
                                          </p:spTgt>
                                        </p:tgtEl>
                                        <p:attrNameLst>
                                          <p:attrName>style.visibility</p:attrName>
                                        </p:attrNameLst>
                                      </p:cBhvr>
                                      <p:to>
                                        <p:strVal val="visible"/>
                                      </p:to>
                                    </p:set>
                                    <p:animEffect transition="in" filter="fade">
                                      <p:cBhvr>
                                        <p:cTn id="7" dur="500"/>
                                        <p:tgtEl>
                                          <p:spTgt spid="18">
                                            <p:txEl>
                                              <p:charRg st="0" end="14"/>
                                            </p:txEl>
                                          </p:spTgt>
                                        </p:tgtEl>
                                      </p:cBhvr>
                                    </p:animEffect>
                                    <p:anim calcmode="lin" valueType="num">
                                      <p:cBhvr>
                                        <p:cTn id="8" dur="500" fill="hold"/>
                                        <p:tgtEl>
                                          <p:spTgt spid="18">
                                            <p:txEl>
                                              <p:charRg st="0" end="14"/>
                                            </p:txEl>
                                          </p:spTgt>
                                        </p:tgtEl>
                                        <p:attrNameLst>
                                          <p:attrName>ppt_x</p:attrName>
                                        </p:attrNameLst>
                                      </p:cBhvr>
                                      <p:tavLst>
                                        <p:tav tm="0">
                                          <p:val>
                                            <p:strVal val="#ppt_x"/>
                                          </p:val>
                                        </p:tav>
                                        <p:tav tm="100000">
                                          <p:val>
                                            <p:strVal val="#ppt_x"/>
                                          </p:val>
                                        </p:tav>
                                      </p:tavLst>
                                    </p:anim>
                                    <p:anim calcmode="lin" valueType="num">
                                      <p:cBhvr>
                                        <p:cTn id="9" dur="500" fill="hold"/>
                                        <p:tgtEl>
                                          <p:spTgt spid="18">
                                            <p:txEl>
                                              <p:charRg st="0" end="14"/>
                                            </p:txEl>
                                          </p:spTgt>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8">
                                            <p:txEl>
                                              <p:charRg st="15" end="37"/>
                                            </p:txEl>
                                          </p:spTgt>
                                        </p:tgtEl>
                                        <p:attrNameLst>
                                          <p:attrName>style.visibility</p:attrName>
                                        </p:attrNameLst>
                                      </p:cBhvr>
                                      <p:to>
                                        <p:strVal val="visible"/>
                                      </p:to>
                                    </p:set>
                                    <p:animEffect transition="in" filter="fade">
                                      <p:cBhvr>
                                        <p:cTn id="13" dur="500"/>
                                        <p:tgtEl>
                                          <p:spTgt spid="18">
                                            <p:txEl>
                                              <p:charRg st="15" end="37"/>
                                            </p:txEl>
                                          </p:spTgt>
                                        </p:tgtEl>
                                      </p:cBhvr>
                                    </p:animEffect>
                                    <p:anim calcmode="lin" valueType="num">
                                      <p:cBhvr>
                                        <p:cTn id="14" dur="500" fill="hold"/>
                                        <p:tgtEl>
                                          <p:spTgt spid="18">
                                            <p:txEl>
                                              <p:charRg st="15" end="37"/>
                                            </p:txEl>
                                          </p:spTgt>
                                        </p:tgtEl>
                                        <p:attrNameLst>
                                          <p:attrName>ppt_x</p:attrName>
                                        </p:attrNameLst>
                                      </p:cBhvr>
                                      <p:tavLst>
                                        <p:tav tm="0">
                                          <p:val>
                                            <p:strVal val="#ppt_x"/>
                                          </p:val>
                                        </p:tav>
                                        <p:tav tm="100000">
                                          <p:val>
                                            <p:strVal val="#ppt_x"/>
                                          </p:val>
                                        </p:tav>
                                      </p:tavLst>
                                    </p:anim>
                                    <p:anim calcmode="lin" valueType="num">
                                      <p:cBhvr>
                                        <p:cTn id="15" dur="500" fill="hold"/>
                                        <p:tgtEl>
                                          <p:spTgt spid="18">
                                            <p:txEl>
                                              <p:charRg st="15" end="37"/>
                                            </p:txEl>
                                          </p:spTgt>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18">
                                            <p:txEl>
                                              <p:charRg st="38" end="61"/>
                                            </p:txEl>
                                          </p:spTgt>
                                        </p:tgtEl>
                                        <p:attrNameLst>
                                          <p:attrName>style.visibility</p:attrName>
                                        </p:attrNameLst>
                                      </p:cBhvr>
                                      <p:to>
                                        <p:strVal val="visible"/>
                                      </p:to>
                                    </p:set>
                                    <p:animEffect transition="in" filter="fade">
                                      <p:cBhvr>
                                        <p:cTn id="19" dur="500"/>
                                        <p:tgtEl>
                                          <p:spTgt spid="18">
                                            <p:txEl>
                                              <p:charRg st="38" end="61"/>
                                            </p:txEl>
                                          </p:spTgt>
                                        </p:tgtEl>
                                      </p:cBhvr>
                                    </p:animEffect>
                                    <p:anim calcmode="lin" valueType="num">
                                      <p:cBhvr>
                                        <p:cTn id="20" dur="500" fill="hold"/>
                                        <p:tgtEl>
                                          <p:spTgt spid="18">
                                            <p:txEl>
                                              <p:charRg st="38" end="61"/>
                                            </p:txEl>
                                          </p:spTgt>
                                        </p:tgtEl>
                                        <p:attrNameLst>
                                          <p:attrName>ppt_x</p:attrName>
                                        </p:attrNameLst>
                                      </p:cBhvr>
                                      <p:tavLst>
                                        <p:tav tm="0">
                                          <p:val>
                                            <p:strVal val="#ppt_x"/>
                                          </p:val>
                                        </p:tav>
                                        <p:tav tm="100000">
                                          <p:val>
                                            <p:strVal val="#ppt_x"/>
                                          </p:val>
                                        </p:tav>
                                      </p:tavLst>
                                    </p:anim>
                                    <p:anim calcmode="lin" valueType="num">
                                      <p:cBhvr>
                                        <p:cTn id="21" dur="500" fill="hold"/>
                                        <p:tgtEl>
                                          <p:spTgt spid="18">
                                            <p:txEl>
                                              <p:charRg st="38" end="61"/>
                                            </p:txEl>
                                          </p:spTgt>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18">
                                            <p:txEl>
                                              <p:charRg st="62" end="82"/>
                                            </p:txEl>
                                          </p:spTgt>
                                        </p:tgtEl>
                                        <p:attrNameLst>
                                          <p:attrName>style.visibility</p:attrName>
                                        </p:attrNameLst>
                                      </p:cBhvr>
                                      <p:to>
                                        <p:strVal val="visible"/>
                                      </p:to>
                                    </p:set>
                                    <p:animEffect transition="in" filter="fade">
                                      <p:cBhvr>
                                        <p:cTn id="25" dur="500"/>
                                        <p:tgtEl>
                                          <p:spTgt spid="18">
                                            <p:txEl>
                                              <p:charRg st="62" end="82"/>
                                            </p:txEl>
                                          </p:spTgt>
                                        </p:tgtEl>
                                      </p:cBhvr>
                                    </p:animEffect>
                                    <p:anim calcmode="lin" valueType="num">
                                      <p:cBhvr>
                                        <p:cTn id="26" dur="500" fill="hold"/>
                                        <p:tgtEl>
                                          <p:spTgt spid="18">
                                            <p:txEl>
                                              <p:charRg st="62" end="82"/>
                                            </p:txEl>
                                          </p:spTgt>
                                        </p:tgtEl>
                                        <p:attrNameLst>
                                          <p:attrName>ppt_x</p:attrName>
                                        </p:attrNameLst>
                                      </p:cBhvr>
                                      <p:tavLst>
                                        <p:tav tm="0">
                                          <p:val>
                                            <p:strVal val="#ppt_x"/>
                                          </p:val>
                                        </p:tav>
                                        <p:tav tm="100000">
                                          <p:val>
                                            <p:strVal val="#ppt_x"/>
                                          </p:val>
                                        </p:tav>
                                      </p:tavLst>
                                    </p:anim>
                                    <p:anim calcmode="lin" valueType="num">
                                      <p:cBhvr>
                                        <p:cTn id="27" dur="500" fill="hold"/>
                                        <p:tgtEl>
                                          <p:spTgt spid="18">
                                            <p:txEl>
                                              <p:charRg st="62" end="8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allAtOnce"/>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00113" y="1557338"/>
            <a:ext cx="7345362" cy="329247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600" b="1" dirty="0">
                <a:latin typeface="Arial" panose="020B0604020202020204" pitchFamily="34" charset="0"/>
                <a:ea typeface="宋体" panose="02010600030101010101" pitchFamily="2" charset="-122"/>
              </a:rPr>
              <a:t>（</a:t>
            </a:r>
            <a:r>
              <a:rPr lang="en-US" altLang="zh-CN" sz="1600" b="1" dirty="0">
                <a:latin typeface="Arial" panose="020B0604020202020204" pitchFamily="34" charset="0"/>
                <a:ea typeface="宋体" panose="02010600030101010101" pitchFamily="2" charset="-122"/>
              </a:rPr>
              <a:t>3</a:t>
            </a:r>
            <a:r>
              <a:rPr lang="zh-CN" altLang="zh-CN" sz="1600" b="1" dirty="0">
                <a:latin typeface="Arial" panose="020B0604020202020204" pitchFamily="34" charset="0"/>
                <a:ea typeface="宋体" panose="02010600030101010101" pitchFamily="2" charset="-122"/>
              </a:rPr>
              <a:t>）贷款变动分析</a:t>
            </a:r>
            <a:endParaRPr lang="zh-CN" altLang="zh-CN" sz="16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①贷款周转分析</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主要的周转分析指标有：</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贷款周转次数</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贷款累计收回额</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贷款平均余额</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贷款周转天数</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报告期日历日数</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贷款周转次数</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贷款周转分析主要是分析贷款的周转使用效率。贷款周转次数越多，或者贷款周转使用的天数越少，资金就周转的越快，使用效率就越高。</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②贷款增长率变动分析</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主要分析指标有：</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贷款增长额</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本期贷款余额</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上期贷款余额</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贷款增长率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本期贷款余额</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上期贷款余额</a:t>
            </a:r>
            <a:r>
              <a:rPr lang="en-US" altLang="zh-CN" sz="1600" dirty="0">
                <a:latin typeface="Arial" panose="020B0604020202020204" pitchFamily="34" charset="0"/>
                <a:ea typeface="宋体" panose="02010600030101010101" pitchFamily="2" charset="-122"/>
              </a:rPr>
              <a:t>-1</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可以就全部贷款或各类用途（工业、农业、商业、纪检、技改贷款等）不同的贷款的增长变动程度及变动差额进行分析。</a:t>
            </a:r>
            <a:endParaRPr lang="zh-CN" altLang="zh-CN" sz="1600" dirty="0">
              <a:latin typeface="Arial" panose="020B0604020202020204" pitchFamily="34" charset="0"/>
              <a:ea typeface="宋体" panose="02010600030101010101" pitchFamily="2" charset="-122"/>
            </a:endParaRPr>
          </a:p>
        </p:txBody>
      </p:sp>
      <p:sp>
        <p:nvSpPr>
          <p:cNvPr id="45059"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45060" name="矩形 4"/>
          <p:cNvSpPr/>
          <p:nvPr/>
        </p:nvSpPr>
        <p:spPr>
          <a:xfrm>
            <a:off x="3087688" y="1196975"/>
            <a:ext cx="3300412" cy="369888"/>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第二节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商业银行信贷收支统计</a:t>
            </a:r>
            <a:endParaRPr lang="en-US" altLang="zh-CN" sz="1800" b="1" dirty="0">
              <a:latin typeface="华文仿宋" panose="02010600040101010101" pitchFamily="2" charset="-122"/>
              <a:ea typeface="华文仿宋" panose="02010600040101010101" pitchFamily="2" charset="-122"/>
            </a:endParaRPr>
          </a:p>
        </p:txBody>
      </p:sp>
      <p:sp>
        <p:nvSpPr>
          <p:cNvPr id="45061"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5062"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5063"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5064"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5065"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5066"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5067"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5068"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00113" y="1801813"/>
            <a:ext cx="7343775" cy="230822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600" b="1" dirty="0">
                <a:latin typeface="Arial" panose="020B0604020202020204" pitchFamily="34" charset="0"/>
                <a:ea typeface="宋体" panose="02010600030101010101" pitchFamily="2" charset="-122"/>
              </a:rPr>
              <a:t>（</a:t>
            </a:r>
            <a:r>
              <a:rPr lang="en-US" altLang="zh-CN" sz="1600" b="1" dirty="0">
                <a:latin typeface="Arial" panose="020B0604020202020204" pitchFamily="34" charset="0"/>
                <a:ea typeface="宋体" panose="02010600030101010101" pitchFamily="2" charset="-122"/>
              </a:rPr>
              <a:t>4</a:t>
            </a:r>
            <a:r>
              <a:rPr lang="zh-CN" altLang="zh-CN" sz="1600" b="1" dirty="0">
                <a:latin typeface="Arial" panose="020B0604020202020204" pitchFamily="34" charset="0"/>
                <a:ea typeface="宋体" panose="02010600030101010101" pitchFamily="2" charset="-122"/>
              </a:rPr>
              <a:t>）贷款投向分析</a:t>
            </a:r>
            <a:endParaRPr lang="en-US" altLang="zh-CN" sz="16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贷款的分配投向否合理，可以通过贷款投入各地区、中产业、各经济部门的分布以及各期限贷款的结构关系，观察分析贷款投放的重点区域、重点产业、重点经济部门，是否与区域发展战略、产业政策、经济结构调整相一致。分析方法一般采用编制贷款分布结构表，如贷款区域分布表、贷款产业分布表、贷款经济部门分布表等。同时还可按贷款的期限（短期、中期、长期）分类，观察各类期限的分配是否合理；按贷款投放的时间分类，观察各类贷款的投放时间是否均衡、及时。</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dirty="0">
              <a:latin typeface="Arial" panose="020B0604020202020204" pitchFamily="34" charset="0"/>
              <a:ea typeface="宋体" panose="02010600030101010101" pitchFamily="2" charset="-122"/>
            </a:endParaRPr>
          </a:p>
        </p:txBody>
      </p:sp>
      <p:sp>
        <p:nvSpPr>
          <p:cNvPr id="46083"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46084"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6085"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6086"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6087"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6088"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6089"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6090"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6091"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6092" name="矩形 4"/>
          <p:cNvSpPr/>
          <p:nvPr/>
        </p:nvSpPr>
        <p:spPr>
          <a:xfrm>
            <a:off x="3132138" y="1258888"/>
            <a:ext cx="3300412" cy="369887"/>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第二节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商业银行信贷收支统计</a:t>
            </a:r>
            <a:endParaRPr lang="en-US" altLang="zh-CN" sz="1800" b="1" dirty="0">
              <a:latin typeface="华文仿宋" panose="02010600040101010101" pitchFamily="2" charset="-122"/>
              <a:ea typeface="华文仿宋" panose="020106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00113" y="1557338"/>
            <a:ext cx="7345362" cy="480060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dirty="0">
                <a:latin typeface="Arial" panose="020B0604020202020204" pitchFamily="34" charset="0"/>
                <a:ea typeface="宋体" panose="02010600030101010101" pitchFamily="2" charset="-122"/>
              </a:rPr>
              <a:t>（三）信贷收支平衡分析</a:t>
            </a:r>
            <a:endParaRPr lang="zh-CN" altLang="zh-CN" sz="18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b="1" dirty="0">
                <a:latin typeface="Arial" panose="020B0604020202020204" pitchFamily="34" charset="0"/>
                <a:ea typeface="宋体" panose="02010600030101010101" pitchFamily="2" charset="-122"/>
              </a:rPr>
              <a:t>1.</a:t>
            </a:r>
            <a:r>
              <a:rPr lang="zh-CN" altLang="zh-CN" sz="1600" b="1" dirty="0">
                <a:latin typeface="Arial" panose="020B0604020202020204" pitchFamily="34" charset="0"/>
                <a:ea typeface="宋体" panose="02010600030101010101" pitchFamily="2" charset="-122"/>
              </a:rPr>
              <a:t>信贷资金平衡差额分析</a:t>
            </a:r>
            <a:endParaRPr lang="en-US" altLang="zh-CN" sz="16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信贷资金平衡差额分析主要是通过计算资金存储（贷）差额，弄清银行资金的来源与去向，为合理利用信贷资金提供依据。其主要分析的指标有：信贷存（借）差、存贷差、自有信贷资金。</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1</a:t>
            </a:r>
            <a:r>
              <a:rPr lang="zh-CN" altLang="zh-CN" sz="1600" dirty="0">
                <a:latin typeface="Arial" panose="020B0604020202020204" pitchFamily="34" charset="0"/>
                <a:ea typeface="宋体" panose="02010600030101010101" pitchFamily="2" charset="-122"/>
              </a:rPr>
              <a:t>）信贷存（借）差</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信贷存（借）差是指信贷资金来源和运用之间的平衡差额，是资金平衡分析的重点。其计算公式为：</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信贷存（借）差</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存（贷）差</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自有信贷资金</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发行金融债权</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当年结益</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缴存央行准备金</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库存现金</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当信贷存（借）差大于</a:t>
            </a:r>
            <a:r>
              <a:rPr lang="en-US" altLang="zh-CN" sz="1600" dirty="0">
                <a:latin typeface="Arial" panose="020B0604020202020204" pitchFamily="34" charset="0"/>
                <a:ea typeface="宋体" panose="02010600030101010101" pitchFamily="2" charset="-122"/>
              </a:rPr>
              <a:t>0</a:t>
            </a:r>
            <a:r>
              <a:rPr lang="zh-CN" altLang="zh-CN" sz="1600" dirty="0">
                <a:latin typeface="Arial" panose="020B0604020202020204" pitchFamily="34" charset="0"/>
                <a:ea typeface="宋体" panose="02010600030101010101" pitchFamily="2" charset="-122"/>
              </a:rPr>
              <a:t>时，称之为信贷资金存差；当信贷存（借）差小于</a:t>
            </a:r>
            <a:r>
              <a:rPr lang="en-US" altLang="zh-CN" sz="1600" dirty="0">
                <a:latin typeface="Arial" panose="020B0604020202020204" pitchFamily="34" charset="0"/>
                <a:ea typeface="宋体" panose="02010600030101010101" pitchFamily="2" charset="-122"/>
              </a:rPr>
              <a:t>0</a:t>
            </a:r>
            <a:r>
              <a:rPr lang="zh-CN" altLang="zh-CN" sz="1600" dirty="0">
                <a:latin typeface="Arial" panose="020B0604020202020204" pitchFamily="34" charset="0"/>
                <a:ea typeface="宋体" panose="02010600030101010101" pitchFamily="2" charset="-122"/>
              </a:rPr>
              <a:t>时，称之为借差。</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2</a:t>
            </a:r>
            <a:r>
              <a:rPr lang="zh-CN" altLang="zh-CN" sz="1600" dirty="0">
                <a:latin typeface="Arial" panose="020B0604020202020204" pitchFamily="34" charset="0"/>
                <a:ea typeface="宋体" panose="02010600030101010101" pitchFamily="2" charset="-122"/>
              </a:rPr>
              <a:t>）存贷差</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这是指一般性存款与各项贷款的差额。其计算公式为：</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存贷差</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各项存款</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各项贷款</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当存贷差大于</a:t>
            </a:r>
            <a:r>
              <a:rPr lang="en-US" altLang="zh-CN" sz="1600" dirty="0">
                <a:latin typeface="Arial" panose="020B0604020202020204" pitchFamily="34" charset="0"/>
                <a:ea typeface="宋体" panose="02010600030101010101" pitchFamily="2" charset="-122"/>
              </a:rPr>
              <a:t>0</a:t>
            </a:r>
            <a:r>
              <a:rPr lang="zh-CN" altLang="zh-CN" sz="1600" dirty="0">
                <a:latin typeface="Arial" panose="020B0604020202020204" pitchFamily="34" charset="0"/>
                <a:ea typeface="宋体" panose="02010600030101010101" pitchFamily="2" charset="-122"/>
              </a:rPr>
              <a:t>时，称之为存差；当存贷差小于</a:t>
            </a:r>
            <a:r>
              <a:rPr lang="en-US" altLang="zh-CN" sz="1600" dirty="0">
                <a:latin typeface="Arial" panose="020B0604020202020204" pitchFamily="34" charset="0"/>
                <a:ea typeface="宋体" panose="02010600030101010101" pitchFamily="2" charset="-122"/>
              </a:rPr>
              <a:t>0</a:t>
            </a:r>
            <a:r>
              <a:rPr lang="zh-CN" altLang="zh-CN" sz="1600" dirty="0">
                <a:latin typeface="Arial" panose="020B0604020202020204" pitchFamily="34" charset="0"/>
                <a:ea typeface="宋体" panose="02010600030101010101" pitchFamily="2" charset="-122"/>
              </a:rPr>
              <a:t>时，称之为贷差。</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3</a:t>
            </a:r>
            <a:r>
              <a:rPr lang="zh-CN" altLang="zh-CN" sz="1600" dirty="0">
                <a:latin typeface="Arial" panose="020B0604020202020204" pitchFamily="34" charset="0"/>
                <a:ea typeface="宋体" panose="02010600030101010101" pitchFamily="2" charset="-122"/>
              </a:rPr>
              <a:t>）自有信贷资金</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自有信贷资金</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所有者权益</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固定资产净值</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无形及递延资产</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当年结益</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dirty="0">
              <a:latin typeface="Arial" panose="020B0604020202020204" pitchFamily="34" charset="0"/>
              <a:ea typeface="宋体" panose="02010600030101010101" pitchFamily="2" charset="-122"/>
            </a:endParaRPr>
          </a:p>
        </p:txBody>
      </p:sp>
      <p:sp>
        <p:nvSpPr>
          <p:cNvPr id="47107"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47108"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7109"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7110"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7111"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7112"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7113"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7114"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7115"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7116" name="矩形 4"/>
          <p:cNvSpPr/>
          <p:nvPr/>
        </p:nvSpPr>
        <p:spPr>
          <a:xfrm>
            <a:off x="3132138" y="1187450"/>
            <a:ext cx="3300412" cy="369888"/>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第二节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商业银行信贷收支统计</a:t>
            </a:r>
            <a:endParaRPr lang="en-US" altLang="zh-CN" sz="1800" b="1" dirty="0">
              <a:latin typeface="华文仿宋" panose="02010600040101010101" pitchFamily="2" charset="-122"/>
              <a:ea typeface="华文仿宋" panose="020106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00113" y="1916113"/>
            <a:ext cx="7345362" cy="280035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en-US" altLang="zh-CN" sz="1600" b="1" dirty="0">
                <a:latin typeface="Arial" panose="020B0604020202020204" pitchFamily="34" charset="0"/>
                <a:ea typeface="宋体" panose="02010600030101010101" pitchFamily="2" charset="-122"/>
              </a:rPr>
              <a:t>2</a:t>
            </a:r>
            <a:r>
              <a:rPr lang="zh-CN" altLang="zh-CN" sz="1600" b="1" dirty="0">
                <a:latin typeface="Arial" panose="020B0604020202020204" pitchFamily="34" charset="0"/>
                <a:ea typeface="宋体" panose="02010600030101010101" pitchFamily="2" charset="-122"/>
              </a:rPr>
              <a:t>．信贷收支平衡能力分析</a:t>
            </a:r>
            <a:endParaRPr lang="zh-CN" altLang="zh-CN" sz="16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1</a:t>
            </a:r>
            <a:r>
              <a:rPr lang="zh-CN" altLang="zh-CN" sz="1600" dirty="0">
                <a:latin typeface="Arial" panose="020B0604020202020204" pitchFamily="34" charset="0"/>
                <a:ea typeface="宋体" panose="02010600030101010101" pitchFamily="2" charset="-122"/>
              </a:rPr>
              <a:t>）信贷资金自给率</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信贷资金自给率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（自有信贷资金</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各项存款</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金融债权</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当年结益）</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各项存款</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2</a:t>
            </a:r>
            <a:r>
              <a:rPr lang="zh-CN" altLang="zh-CN" sz="1600" dirty="0">
                <a:latin typeface="Arial" panose="020B0604020202020204" pitchFamily="34" charset="0"/>
                <a:ea typeface="宋体" panose="02010600030101010101" pitchFamily="2" charset="-122"/>
              </a:rPr>
              <a:t>）存款余额比率</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反映期末各项贷款与各项存款的比率关系。其计算公式为：</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存贷款余额比率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各项贷款余额</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各项存款</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3</a:t>
            </a:r>
            <a:r>
              <a:rPr lang="zh-CN" altLang="zh-CN" sz="1600" dirty="0">
                <a:latin typeface="Arial" panose="020B0604020202020204" pitchFamily="34" charset="0"/>
                <a:ea typeface="宋体" panose="02010600030101010101" pitchFamily="2" charset="-122"/>
              </a:rPr>
              <a:t>）存贷款增量比率</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这是指各项存贷款期末比年初增加额的比率关系，它反映了存贷款增长量的协调平衡关系。其计算公式为：</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存款增量比率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各项存（贷）款期初增加额</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各项存（贷）款期末增加额</a:t>
            </a:r>
            <a:r>
              <a:rPr lang="en-US" altLang="zh-CN" sz="1600" dirty="0">
                <a:latin typeface="Arial" panose="020B0604020202020204" pitchFamily="34" charset="0"/>
                <a:ea typeface="宋体" panose="02010600030101010101" pitchFamily="2" charset="-122"/>
              </a:rPr>
              <a:t> </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dirty="0">
              <a:latin typeface="Arial" panose="020B0604020202020204" pitchFamily="34" charset="0"/>
              <a:ea typeface="宋体" panose="02010600030101010101" pitchFamily="2" charset="-122"/>
            </a:endParaRPr>
          </a:p>
        </p:txBody>
      </p:sp>
      <p:sp>
        <p:nvSpPr>
          <p:cNvPr id="48131"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48132"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8133"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8134"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8135"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8136"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8137"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8138"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8139"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8140" name="矩形 4"/>
          <p:cNvSpPr/>
          <p:nvPr/>
        </p:nvSpPr>
        <p:spPr>
          <a:xfrm>
            <a:off x="3087688" y="1196975"/>
            <a:ext cx="3300412" cy="369888"/>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第二节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商业银行信贷收支统计</a:t>
            </a:r>
            <a:endParaRPr lang="en-US" altLang="zh-CN" sz="1800" b="1" dirty="0">
              <a:latin typeface="华文仿宋" panose="02010600040101010101" pitchFamily="2" charset="-122"/>
              <a:ea typeface="华文仿宋" panose="020106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00113" y="2035175"/>
            <a:ext cx="7345362" cy="332422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dirty="0">
                <a:latin typeface="Arial" panose="020B0604020202020204" pitchFamily="34" charset="0"/>
                <a:ea typeface="宋体" panose="02010600030101010101" pitchFamily="2" charset="-122"/>
              </a:rPr>
              <a:t>（四）资金头寸分析</a:t>
            </a:r>
            <a:endParaRPr lang="en-US" altLang="zh-CN" sz="18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资金头寸是银行一定时点或时期可使用的营运资金量。资金头寸包括在中央银行存款、库存现金、到期同业资金、调整准备金和财政存款差额、到期应收应付汇差资金、到期应归还中央银行借款等。资金头寸分期末资金头寸和本期资金头寸。</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期末资金头寸指某个时点结余的资金头寸，是资金运用的结果。其计算公式为：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期末资金头寸</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期末在央行存款</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期末库存资金</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本期资金头寸指预测某个时期可利用的资金。其计算公式为：</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本期资金头寸</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在央行存款</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到期拆出资金</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本期调减准备金和财政性存款</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本期应收汇差资金</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到期拆入资金</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本期调增准备金和财政性存款</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本期应付汇差资金</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归还央行存款</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本期系统内调出资金</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dirty="0">
              <a:latin typeface="Arial" panose="020B0604020202020204" pitchFamily="34" charset="0"/>
              <a:ea typeface="宋体" panose="02010600030101010101" pitchFamily="2" charset="-122"/>
            </a:endParaRPr>
          </a:p>
        </p:txBody>
      </p:sp>
      <p:sp>
        <p:nvSpPr>
          <p:cNvPr id="49155"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49156"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9157"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9158"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9159"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9160"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9161"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9162"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9163"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49164" name="矩形 4"/>
          <p:cNvSpPr/>
          <p:nvPr/>
        </p:nvSpPr>
        <p:spPr>
          <a:xfrm>
            <a:off x="2987675" y="1150938"/>
            <a:ext cx="3300413" cy="369887"/>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第二节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商业银行信贷收支统计</a:t>
            </a:r>
            <a:endParaRPr lang="en-US" altLang="zh-CN" sz="1800" b="1" dirty="0">
              <a:latin typeface="华文仿宋" panose="02010600040101010101" pitchFamily="2" charset="-122"/>
              <a:ea typeface="华文仿宋" panose="020106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684213" y="2035175"/>
            <a:ext cx="8002587" cy="3570288"/>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dirty="0">
                <a:latin typeface="Arial" panose="020B0604020202020204" pitchFamily="34" charset="0"/>
                <a:ea typeface="宋体" panose="02010600030101010101" pitchFamily="2" charset="-122"/>
              </a:rPr>
              <a:t>（五）往来资金分析</a:t>
            </a:r>
            <a:endParaRPr lang="zh-CN" altLang="zh-CN" sz="18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1</a:t>
            </a:r>
            <a:r>
              <a:rPr lang="zh-CN" altLang="zh-CN" sz="1600" dirty="0">
                <a:latin typeface="Arial" panose="020B0604020202020204" pitchFamily="34" charset="0"/>
                <a:ea typeface="宋体" panose="02010600030101010101" pitchFamily="2" charset="-122"/>
              </a:rPr>
              <a:t>．缴存存款准备金分析</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商业银行吸收的一般性存款必须按一定比率缴纳给央行，作为存款准备金。缴存存款准备金分析主要是分析实际缴存存款准备金与应交额的差额即其比率关系。如果发现实际缴存差额和比例过大时，应及时查明原因。</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2</a:t>
            </a:r>
            <a:r>
              <a:rPr lang="zh-CN" altLang="zh-CN" sz="1600" dirty="0">
                <a:latin typeface="Arial" panose="020B0604020202020204" pitchFamily="34" charset="0"/>
                <a:ea typeface="宋体" panose="02010600030101010101" pitchFamily="2" charset="-122"/>
              </a:rPr>
              <a:t>．联行往来资金分析</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垫付（占用）联行往来资金</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存放联行款项</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联行存放款项</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3</a:t>
            </a:r>
            <a:r>
              <a:rPr lang="zh-CN" altLang="zh-CN" sz="1600" dirty="0">
                <a:latin typeface="Arial" panose="020B0604020202020204" pitchFamily="34" charset="0"/>
                <a:ea typeface="宋体" panose="02010600030101010101" pitchFamily="2" charset="-122"/>
              </a:rPr>
              <a:t>．系统内拆出资金分析</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系统内拆出资金分析主要是指商业银行上下级之间的资金拆入和拆除。对于商业银行总行而言，系统内拆入的资金与拆出的资金是平衡的；但对于一个地区而言，系统内拆入减去拆出为资金的净拆除或净拆入。其计算公式为：</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系统内净拆出（入）</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系统内拆出</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系统内拆入</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同时还可计算应收或应付系统内往来资金：</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净应收（付）系统内往来资金</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系统内净拆出（入）</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垫付（或占用）联行往来资金</a:t>
            </a:r>
            <a:endParaRPr lang="zh-CN" altLang="zh-CN" sz="1600" dirty="0">
              <a:latin typeface="Arial" panose="020B0604020202020204" pitchFamily="34" charset="0"/>
              <a:ea typeface="宋体" panose="02010600030101010101" pitchFamily="2" charset="-122"/>
            </a:endParaRPr>
          </a:p>
        </p:txBody>
      </p:sp>
      <p:sp>
        <p:nvSpPr>
          <p:cNvPr id="50179"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50180"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0181"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0182"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0183"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0184"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0185"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0186"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0187"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0188" name="矩形 4"/>
          <p:cNvSpPr/>
          <p:nvPr/>
        </p:nvSpPr>
        <p:spPr>
          <a:xfrm>
            <a:off x="3087688" y="1196975"/>
            <a:ext cx="3300412" cy="369888"/>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第二节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商业银行信贷收支统计</a:t>
            </a:r>
            <a:endParaRPr lang="en-US" altLang="zh-CN" sz="1800" b="1" dirty="0">
              <a:latin typeface="华文仿宋" panose="02010600040101010101" pitchFamily="2" charset="-122"/>
              <a:ea typeface="华文仿宋" panose="020106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00113" y="2035175"/>
            <a:ext cx="7345362" cy="181610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4</a:t>
            </a:r>
            <a:r>
              <a:rPr lang="zh-CN" altLang="zh-CN" sz="1600" dirty="0">
                <a:latin typeface="Arial" panose="020B0604020202020204" pitchFamily="34" charset="0"/>
                <a:ea typeface="宋体" panose="02010600030101010101" pitchFamily="2" charset="-122"/>
              </a:rPr>
              <a:t>．同业往来资金分析</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同业往来资金包括同业存放和同业拆借两方面资金。同业存放款是指商业银行之间跨系统的联行汇拨款或同城票据交换发生的往来款项。分析同业往来资金的占用或被占用的情况，可以计算净应收（付）同业往来资金等指标。其计算公式为：</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净应收（付）同业往来资金</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经存放同业（同业存款）</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同业净拆出（入）资金</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式中：净存放同业（同业存放）</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存放同业</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同业存放</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      </a:t>
            </a:r>
            <a:r>
              <a:rPr lang="zh-CN" altLang="zh-CN" sz="1600" dirty="0">
                <a:latin typeface="Arial" panose="020B0604020202020204" pitchFamily="34" charset="0"/>
                <a:ea typeface="宋体" panose="02010600030101010101" pitchFamily="2" charset="-122"/>
              </a:rPr>
              <a:t>同业净拆出（入）资金</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拆放同业</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同业拆放</a:t>
            </a:r>
            <a:endParaRPr lang="zh-CN" altLang="zh-CN" sz="1600" dirty="0">
              <a:latin typeface="Arial" panose="020B0604020202020204" pitchFamily="34" charset="0"/>
              <a:ea typeface="宋体" panose="02010600030101010101" pitchFamily="2" charset="-122"/>
            </a:endParaRPr>
          </a:p>
        </p:txBody>
      </p:sp>
      <p:sp>
        <p:nvSpPr>
          <p:cNvPr id="51203"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51204"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1205"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1206"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1207"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1208"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1209"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1210"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1211"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1212" name="矩形 4"/>
          <p:cNvSpPr/>
          <p:nvPr/>
        </p:nvSpPr>
        <p:spPr>
          <a:xfrm>
            <a:off x="3087688" y="1196975"/>
            <a:ext cx="3300412" cy="369888"/>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第二节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商业银行信贷收支统计</a:t>
            </a:r>
            <a:endParaRPr lang="en-US" altLang="zh-CN" sz="1800" b="1" dirty="0">
              <a:latin typeface="华文仿宋" panose="02010600040101010101" pitchFamily="2" charset="-122"/>
              <a:ea typeface="华文仿宋" panose="020106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00113" y="2035175"/>
            <a:ext cx="7345362" cy="329247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（六）资金清偿能力分析</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1</a:t>
            </a:r>
            <a:r>
              <a:rPr lang="zh-CN" altLang="zh-CN" sz="1600" dirty="0">
                <a:latin typeface="Arial" panose="020B0604020202020204" pitchFamily="34" charset="0"/>
                <a:ea typeface="宋体" panose="02010600030101010101" pitchFamily="2" charset="-122"/>
              </a:rPr>
              <a:t>）现金资产与总资产的比率</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这里的现金资产主要由库存现金、在上级行或其他行的存款、在中国人民银行的存款等构成。该指标用以衡量商业银行所持有的现金资产比率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比率越高</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可随时动用的头寸越多</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资金清偿能力越强</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经营风险相对越小</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相反</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其比率越低</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可随时动用的头寸越少</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资金清偿能力越低</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经营风险相对越大。计算公式是：</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2</a:t>
            </a:r>
            <a:r>
              <a:rPr lang="zh-CN" altLang="zh-CN" sz="1600" dirty="0">
                <a:latin typeface="Arial" panose="020B0604020202020204" pitchFamily="34" charset="0"/>
                <a:ea typeface="宋体" panose="02010600030101010101" pitchFamily="2" charset="-122"/>
              </a:rPr>
              <a:t>）现金资产对短期负债的比率</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短期负债主要包括一年期以内的储蓄存款、企业存款、机关团体等事业单位存款、农村存款、向中国人民银行的临时借款、从上级行或其他行借入的期限在一年内的资金等。其计算公式为：</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dirty="0">
              <a:latin typeface="Arial" panose="020B0604020202020204" pitchFamily="34" charset="0"/>
              <a:ea typeface="宋体" panose="02010600030101010101" pitchFamily="2" charset="-122"/>
            </a:endParaRPr>
          </a:p>
        </p:txBody>
      </p:sp>
      <p:sp>
        <p:nvSpPr>
          <p:cNvPr id="52227"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52228"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2229"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2230"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2231"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2232"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2233"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2234"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2235"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2236"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graphicFrame>
        <p:nvGraphicFramePr>
          <p:cNvPr id="52237" name="Object 1"/>
          <p:cNvGraphicFramePr/>
          <p:nvPr/>
        </p:nvGraphicFramePr>
        <p:xfrm>
          <a:off x="1368425" y="3557588"/>
          <a:ext cx="3886200" cy="504825"/>
        </p:xfrm>
        <a:graphic>
          <a:graphicData uri="http://schemas.openxmlformats.org/presentationml/2006/ole">
            <mc:AlternateContent xmlns:mc="http://schemas.openxmlformats.org/markup-compatibility/2006">
              <mc:Choice xmlns:v="urn:schemas-microsoft-com:vml" Requires="v">
                <p:oleObj spid="_x0000_s3086" name="" r:id="rId1" imgW="3276600" imgH="419100" progId="Equation.DSMT4">
                  <p:embed/>
                </p:oleObj>
              </mc:Choice>
              <mc:Fallback>
                <p:oleObj name="" r:id="rId1" imgW="3276600" imgH="419100" progId="Equation.DSMT4">
                  <p:embed/>
                  <p:pic>
                    <p:nvPicPr>
                      <p:cNvPr id="0" name="图片 3085"/>
                      <p:cNvPicPr/>
                      <p:nvPr/>
                    </p:nvPicPr>
                    <p:blipFill>
                      <a:blip r:embed="rId2"/>
                      <a:stretch>
                        <a:fillRect/>
                      </a:stretch>
                    </p:blipFill>
                    <p:spPr>
                      <a:xfrm>
                        <a:off x="1368425" y="3557588"/>
                        <a:ext cx="3886200" cy="504825"/>
                      </a:xfrm>
                      <a:prstGeom prst="rect">
                        <a:avLst/>
                      </a:prstGeom>
                      <a:noFill/>
                      <a:ln w="38100">
                        <a:noFill/>
                        <a:miter/>
                      </a:ln>
                    </p:spPr>
                  </p:pic>
                </p:oleObj>
              </mc:Fallback>
            </mc:AlternateContent>
          </a:graphicData>
        </a:graphic>
      </p:graphicFrame>
      <p:sp>
        <p:nvSpPr>
          <p:cNvPr id="52238"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graphicFrame>
        <p:nvGraphicFramePr>
          <p:cNvPr id="52239" name="Object 3"/>
          <p:cNvGraphicFramePr/>
          <p:nvPr/>
        </p:nvGraphicFramePr>
        <p:xfrm>
          <a:off x="1376363" y="5157788"/>
          <a:ext cx="4059237" cy="504825"/>
        </p:xfrm>
        <a:graphic>
          <a:graphicData uri="http://schemas.openxmlformats.org/presentationml/2006/ole">
            <mc:AlternateContent xmlns:mc="http://schemas.openxmlformats.org/markup-compatibility/2006">
              <mc:Choice xmlns:v="urn:schemas-microsoft-com:vml" Requires="v">
                <p:oleObj spid="_x0000_s3085" name="" r:id="rId3" imgW="3429000" imgH="419100" progId="Equation.DSMT4">
                  <p:embed/>
                </p:oleObj>
              </mc:Choice>
              <mc:Fallback>
                <p:oleObj name="" r:id="rId3" imgW="3429000" imgH="419100" progId="Equation.DSMT4">
                  <p:embed/>
                  <p:pic>
                    <p:nvPicPr>
                      <p:cNvPr id="0" name="图片 3084"/>
                      <p:cNvPicPr/>
                      <p:nvPr/>
                    </p:nvPicPr>
                    <p:blipFill>
                      <a:blip r:embed="rId4"/>
                      <a:stretch>
                        <a:fillRect/>
                      </a:stretch>
                    </p:blipFill>
                    <p:spPr>
                      <a:xfrm>
                        <a:off x="1376363" y="5157788"/>
                        <a:ext cx="4059237" cy="504825"/>
                      </a:xfrm>
                      <a:prstGeom prst="rect">
                        <a:avLst/>
                      </a:prstGeom>
                      <a:noFill/>
                      <a:ln w="38100">
                        <a:noFill/>
                        <a:miter/>
                      </a:ln>
                    </p:spPr>
                  </p:pic>
                </p:oleObj>
              </mc:Fallback>
            </mc:AlternateContent>
          </a:graphicData>
        </a:graphic>
      </p:graphicFrame>
      <p:sp>
        <p:nvSpPr>
          <p:cNvPr id="52240" name="矩形 4"/>
          <p:cNvSpPr/>
          <p:nvPr/>
        </p:nvSpPr>
        <p:spPr>
          <a:xfrm>
            <a:off x="3087688" y="1196975"/>
            <a:ext cx="3300412" cy="369888"/>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第二节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商业银行信贷收支统计</a:t>
            </a:r>
            <a:endParaRPr lang="en-US" altLang="zh-CN" sz="1800" b="1" dirty="0">
              <a:latin typeface="华文仿宋" panose="02010600040101010101" pitchFamily="2" charset="-122"/>
              <a:ea typeface="华文仿宋" panose="020106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00113" y="2035175"/>
            <a:ext cx="7345362" cy="3786188"/>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3</a:t>
            </a:r>
            <a:r>
              <a:rPr lang="zh-CN" altLang="zh-CN" sz="1600" dirty="0">
                <a:latin typeface="Arial" panose="020B0604020202020204" pitchFamily="34" charset="0"/>
                <a:ea typeface="宋体" panose="02010600030101010101" pitchFamily="2" charset="-122"/>
              </a:rPr>
              <a:t>）流动资产对负债的比率</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商业银行的流动资产包括现金资产、短期有价证券、短期放款、短期拆出资金，以及结算过程中的应收未收款项等。这些流动性资产包括商业银行的一级准备资产和二级准备资产的主要内容，是商业银行短期内可支配的头寸。该指标也是衡量商业银行清偿能力的重要指标，比率越高，商业银行资金清偿能力越强；相反，比率越低，商业银行资金清偿能力越弱。计算公式如下：</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4</a:t>
            </a:r>
            <a:r>
              <a:rPr lang="zh-CN" altLang="zh-CN" sz="1600" dirty="0">
                <a:latin typeface="Arial" panose="020B0604020202020204" pitchFamily="34" charset="0"/>
                <a:ea typeface="宋体" panose="02010600030101010101" pitchFamily="2" charset="-122"/>
              </a:rPr>
              <a:t>）流动性资产与资产总额的比率</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该指标用以衡量商业银行资产的流动性，资产的流动性决定了银行应付提现能力的大小。其计算公式如下：</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dirty="0">
              <a:latin typeface="Arial" panose="020B0604020202020204" pitchFamily="34" charset="0"/>
              <a:ea typeface="宋体" panose="02010600030101010101" pitchFamily="2" charset="-122"/>
            </a:endParaRPr>
          </a:p>
        </p:txBody>
      </p:sp>
      <p:sp>
        <p:nvSpPr>
          <p:cNvPr id="53251"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53252"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3253"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3254"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3255"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3256"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3257"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3258"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3259"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3260"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3261"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3262" name="Rectangle 5"/>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graphicFrame>
        <p:nvGraphicFramePr>
          <p:cNvPr id="53263" name="Object 4"/>
          <p:cNvGraphicFramePr/>
          <p:nvPr/>
        </p:nvGraphicFramePr>
        <p:xfrm>
          <a:off x="1331913" y="3716338"/>
          <a:ext cx="3708400" cy="504825"/>
        </p:xfrm>
        <a:graphic>
          <a:graphicData uri="http://schemas.openxmlformats.org/presentationml/2006/ole">
            <mc:AlternateContent xmlns:mc="http://schemas.openxmlformats.org/markup-compatibility/2006">
              <mc:Choice xmlns:v="urn:schemas-microsoft-com:vml" Requires="v">
                <p:oleObj spid="_x0000_s3088" name="" r:id="rId1" imgW="3111500" imgH="419100" progId="Equation.DSMT4">
                  <p:embed/>
                </p:oleObj>
              </mc:Choice>
              <mc:Fallback>
                <p:oleObj name="" r:id="rId1" imgW="3111500" imgH="419100" progId="Equation.DSMT4">
                  <p:embed/>
                  <p:pic>
                    <p:nvPicPr>
                      <p:cNvPr id="0" name="图片 3087"/>
                      <p:cNvPicPr/>
                      <p:nvPr/>
                    </p:nvPicPr>
                    <p:blipFill>
                      <a:blip r:embed="rId2"/>
                      <a:stretch>
                        <a:fillRect/>
                      </a:stretch>
                    </p:blipFill>
                    <p:spPr>
                      <a:xfrm>
                        <a:off x="1331913" y="3716338"/>
                        <a:ext cx="3708400" cy="504825"/>
                      </a:xfrm>
                      <a:prstGeom prst="rect">
                        <a:avLst/>
                      </a:prstGeom>
                      <a:noFill/>
                      <a:ln w="38100">
                        <a:noFill/>
                        <a:miter/>
                      </a:ln>
                    </p:spPr>
                  </p:pic>
                </p:oleObj>
              </mc:Fallback>
            </mc:AlternateContent>
          </a:graphicData>
        </a:graphic>
      </p:graphicFrame>
      <p:sp>
        <p:nvSpPr>
          <p:cNvPr id="53264" name="Rectangle 7"/>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graphicFrame>
        <p:nvGraphicFramePr>
          <p:cNvPr id="53265" name="Object 6"/>
          <p:cNvGraphicFramePr/>
          <p:nvPr/>
        </p:nvGraphicFramePr>
        <p:xfrm>
          <a:off x="1331913" y="5157788"/>
          <a:ext cx="2613025" cy="431800"/>
        </p:xfrm>
        <a:graphic>
          <a:graphicData uri="http://schemas.openxmlformats.org/presentationml/2006/ole">
            <mc:AlternateContent xmlns:mc="http://schemas.openxmlformats.org/markup-compatibility/2006">
              <mc:Choice xmlns:v="urn:schemas-microsoft-com:vml" Requires="v">
                <p:oleObj spid="_x0000_s3087" name="" r:id="rId3" imgW="2501900" imgH="419100" progId="Equation.DSMT4">
                  <p:embed/>
                </p:oleObj>
              </mc:Choice>
              <mc:Fallback>
                <p:oleObj name="" r:id="rId3" imgW="2501900" imgH="419100" progId="Equation.DSMT4">
                  <p:embed/>
                  <p:pic>
                    <p:nvPicPr>
                      <p:cNvPr id="0" name="图片 3086"/>
                      <p:cNvPicPr/>
                      <p:nvPr/>
                    </p:nvPicPr>
                    <p:blipFill>
                      <a:blip r:embed="rId4"/>
                      <a:stretch>
                        <a:fillRect/>
                      </a:stretch>
                    </p:blipFill>
                    <p:spPr>
                      <a:xfrm>
                        <a:off x="1331913" y="5157788"/>
                        <a:ext cx="2613025" cy="431800"/>
                      </a:xfrm>
                      <a:prstGeom prst="rect">
                        <a:avLst/>
                      </a:prstGeom>
                      <a:noFill/>
                      <a:ln w="38100">
                        <a:noFill/>
                        <a:miter/>
                      </a:ln>
                    </p:spPr>
                  </p:pic>
                </p:oleObj>
              </mc:Fallback>
            </mc:AlternateContent>
          </a:graphicData>
        </a:graphic>
      </p:graphicFrame>
      <p:sp>
        <p:nvSpPr>
          <p:cNvPr id="53266" name="矩形 4"/>
          <p:cNvSpPr/>
          <p:nvPr/>
        </p:nvSpPr>
        <p:spPr>
          <a:xfrm>
            <a:off x="3087688" y="1196975"/>
            <a:ext cx="3300412" cy="369888"/>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第二节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商业银行信贷收支统计</a:t>
            </a:r>
            <a:endParaRPr lang="en-US" altLang="zh-CN" sz="1800" b="1" dirty="0">
              <a:latin typeface="华文仿宋" panose="02010600040101010101" pitchFamily="2" charset="-122"/>
              <a:ea typeface="华文仿宋" panose="020106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4" name="TextBox 5"/>
          <p:cNvSpPr txBox="1">
            <a:spLocks noChangeArrowheads="1"/>
          </p:cNvSpPr>
          <p:nvPr/>
        </p:nvSpPr>
        <p:spPr bwMode="auto">
          <a:xfrm>
            <a:off x="827088" y="1484313"/>
            <a:ext cx="7705725" cy="3078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1pPr>
            <a:lvl2pPr marL="742950" indent="-285750">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zh-CN" sz="2000" b="1" i="0" u="none" strike="noStrike" kern="1200" cap="none" spc="0" normalizeH="0" baseline="0" noProof="0" dirty="0" smtClean="0">
                <a:ln>
                  <a:noFill/>
                </a:ln>
                <a:solidFill>
                  <a:schemeClr val="tx1"/>
                </a:solidFill>
                <a:effectLst/>
                <a:uLnTx/>
                <a:uFillTx/>
                <a:latin typeface="华文仿宋" panose="02010600040101010101" pitchFamily="2" charset="-122"/>
                <a:ea typeface="华文仿宋" panose="02010600040101010101" pitchFamily="2" charset="-122"/>
                <a:cs typeface="+mn-cs"/>
              </a:rPr>
              <a:t>第三节</a:t>
            </a:r>
            <a:r>
              <a:rPr kumimoji="0" lang="en-US" altLang="zh-CN" sz="2000" b="1" i="0" u="none" strike="noStrike" kern="1200" cap="none" spc="0" normalizeH="0" baseline="0" noProof="0" dirty="0" smtClean="0">
                <a:ln>
                  <a:noFill/>
                </a:ln>
                <a:solidFill>
                  <a:schemeClr val="tx1"/>
                </a:solidFill>
                <a:effectLst/>
                <a:uLnTx/>
                <a:uFillTx/>
                <a:latin typeface="华文仿宋" panose="02010600040101010101" pitchFamily="2" charset="-122"/>
                <a:ea typeface="华文仿宋" panose="02010600040101010101" pitchFamily="2" charset="-122"/>
                <a:cs typeface="+mn-cs"/>
              </a:rPr>
              <a:t>  </a:t>
            </a:r>
            <a:r>
              <a:rPr kumimoji="0" lang="zh-CN" altLang="zh-CN" sz="2000" b="1" i="0" u="none" strike="noStrike" kern="1200" cap="none" spc="0" normalizeH="0" baseline="0" noProof="0" dirty="0" smtClean="0">
                <a:ln>
                  <a:noFill/>
                </a:ln>
                <a:solidFill>
                  <a:schemeClr val="tx1"/>
                </a:solidFill>
                <a:effectLst/>
                <a:uLnTx/>
                <a:uFillTx/>
                <a:latin typeface="华文仿宋" panose="02010600040101010101" pitchFamily="2" charset="-122"/>
                <a:ea typeface="华文仿宋" panose="02010600040101010101" pitchFamily="2" charset="-122"/>
                <a:cs typeface="+mn-cs"/>
              </a:rPr>
              <a:t>商业银行的资产负债统计</a:t>
            </a:r>
            <a:endParaRPr kumimoji="0" lang="en-US" altLang="zh-CN" sz="2000" b="1" i="0" u="none" strike="noStrike" kern="1200" cap="none" spc="0" normalizeH="0" baseline="0" noProof="0" dirty="0" smtClean="0">
              <a:ln>
                <a:noFill/>
              </a:ln>
              <a:solidFill>
                <a:schemeClr val="tx1"/>
              </a:solidFill>
              <a:effectLst/>
              <a:uLnTx/>
              <a:uFillTx/>
              <a:latin typeface="华文仿宋" panose="02010600040101010101" pitchFamily="2" charset="-122"/>
              <a:ea typeface="华文仿宋" panose="0201060004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600" b="0" i="0" u="none" strike="noStrike" kern="1200" cap="none" spc="0" normalizeH="0" baseline="0" noProof="0" dirty="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800" b="1" i="0" u="none" strike="noStrike" kern="1200" cap="none" spc="0" normalizeH="0" baseline="0" noProof="0" dirty="0" smtClean="0">
                <a:ln>
                  <a:noFill/>
                </a:ln>
                <a:solidFill>
                  <a:schemeClr val="tx1"/>
                </a:solidFill>
                <a:effectLst/>
                <a:uLnTx/>
                <a:uFillTx/>
                <a:latin typeface="+mn-ea"/>
                <a:ea typeface="+mn-ea"/>
                <a:cs typeface="+mn-cs"/>
              </a:rPr>
              <a:t>         </a:t>
            </a:r>
            <a:r>
              <a:rPr kumimoji="0" lang="zh-CN" altLang="zh-CN" sz="1800" b="1" i="0" u="none" strike="noStrike" kern="1200" cap="none" spc="0" normalizeH="0" baseline="0" noProof="0" dirty="0" smtClean="0">
                <a:ln>
                  <a:noFill/>
                </a:ln>
                <a:solidFill>
                  <a:schemeClr val="tx1"/>
                </a:solidFill>
                <a:effectLst/>
                <a:uLnTx/>
                <a:uFillTx/>
                <a:latin typeface="+mn-ea"/>
                <a:ea typeface="+mn-ea"/>
                <a:cs typeface="+mn-cs"/>
              </a:rPr>
              <a:t>一、商业银行资产负债表</a:t>
            </a:r>
            <a:endParaRPr kumimoji="0" lang="en-US" altLang="zh-CN" sz="1800" b="1" i="0" u="none" strike="noStrike" kern="1200" cap="none" spc="0" normalizeH="0" baseline="0" noProof="0" dirty="0" smtClean="0">
              <a:ln>
                <a:noFill/>
              </a:ln>
              <a:solidFill>
                <a:schemeClr val="tx1"/>
              </a:solidFill>
              <a:effectLst/>
              <a:uLnTx/>
              <a:uFillTx/>
              <a:latin typeface="+mn-ea"/>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800" b="1" i="0" u="none" strike="noStrike" kern="1200" cap="none" spc="0" normalizeH="0" baseline="0" noProof="0" dirty="0" smtClean="0">
              <a:ln>
                <a:noFill/>
              </a:ln>
              <a:solidFill>
                <a:schemeClr val="tx1"/>
              </a:solidFill>
              <a:effectLst/>
              <a:uLnTx/>
              <a:uFillTx/>
              <a:latin typeface="+mn-ea"/>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800" b="1" i="0" u="none" strike="noStrike" kern="1200" cap="none" spc="0" normalizeH="0" baseline="0" noProof="0" dirty="0" smtClean="0">
                <a:ln>
                  <a:noFill/>
                </a:ln>
                <a:solidFill>
                  <a:schemeClr val="tx1"/>
                </a:solidFill>
                <a:effectLst/>
                <a:uLnTx/>
                <a:uFillTx/>
                <a:latin typeface="+mn-ea"/>
                <a:ea typeface="+mn-ea"/>
                <a:cs typeface="+mn-cs"/>
              </a:rPr>
              <a:t>         </a:t>
            </a:r>
            <a:r>
              <a:rPr kumimoji="0" lang="zh-CN" altLang="zh-CN" sz="1800" b="1" i="0" u="none" strike="noStrike" kern="1200" cap="none" spc="0" normalizeH="0" baseline="0" noProof="0" dirty="0" smtClean="0">
                <a:ln>
                  <a:noFill/>
                </a:ln>
                <a:solidFill>
                  <a:schemeClr val="tx1"/>
                </a:solidFill>
                <a:effectLst/>
                <a:uLnTx/>
                <a:uFillTx/>
                <a:latin typeface="+mn-ea"/>
                <a:ea typeface="+mn-ea"/>
                <a:cs typeface="+mn-cs"/>
              </a:rPr>
              <a:t>二、商业银行资产统计指标体系</a:t>
            </a:r>
            <a:endParaRPr kumimoji="0" lang="en-US" altLang="zh-CN" sz="1800" b="1" i="0" u="none" strike="noStrike" kern="1200" cap="none" spc="0" normalizeH="0" baseline="0" noProof="0" dirty="0" smtClean="0">
              <a:ln>
                <a:noFill/>
              </a:ln>
              <a:solidFill>
                <a:schemeClr val="tx1"/>
              </a:solidFill>
              <a:effectLst/>
              <a:uLnTx/>
              <a:uFillTx/>
              <a:latin typeface="+mn-ea"/>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800" b="1" i="0" u="none" strike="noStrike" kern="1200" cap="none" spc="0" normalizeH="0" baseline="0" noProof="0" dirty="0" smtClean="0">
              <a:ln>
                <a:noFill/>
              </a:ln>
              <a:solidFill>
                <a:schemeClr val="tx1"/>
              </a:solidFill>
              <a:effectLst/>
              <a:uLnTx/>
              <a:uFillTx/>
              <a:latin typeface="+mn-ea"/>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800" b="1" i="0" u="none" strike="noStrike" kern="1200" cap="none" spc="0" normalizeH="0" baseline="0" noProof="0" dirty="0" smtClean="0">
                <a:ln>
                  <a:noFill/>
                </a:ln>
                <a:solidFill>
                  <a:schemeClr val="tx1"/>
                </a:solidFill>
                <a:effectLst/>
                <a:uLnTx/>
                <a:uFillTx/>
                <a:latin typeface="+mn-ea"/>
                <a:ea typeface="+mn-ea"/>
                <a:cs typeface="+mn-cs"/>
              </a:rPr>
              <a:t>         </a:t>
            </a:r>
            <a:r>
              <a:rPr kumimoji="0" lang="zh-CN" altLang="zh-CN" sz="1800" b="1" i="0" u="none" strike="noStrike" kern="1200" cap="none" spc="0" normalizeH="0" baseline="0" noProof="0" dirty="0" smtClean="0">
                <a:ln>
                  <a:noFill/>
                </a:ln>
                <a:solidFill>
                  <a:schemeClr val="tx1"/>
                </a:solidFill>
                <a:effectLst/>
                <a:uLnTx/>
                <a:uFillTx/>
                <a:latin typeface="+mn-ea"/>
                <a:ea typeface="+mn-ea"/>
                <a:cs typeface="+mn-cs"/>
              </a:rPr>
              <a:t>三、商业银行负债及所有者权益统计指标体系</a:t>
            </a:r>
            <a:endParaRPr kumimoji="0" lang="en-US" altLang="zh-CN" sz="1800" b="1" i="0" u="none" strike="noStrike" kern="1200" cap="none" spc="0" normalizeH="0" baseline="0" noProof="0" dirty="0" smtClean="0">
              <a:ln>
                <a:noFill/>
              </a:ln>
              <a:solidFill>
                <a:schemeClr val="tx1"/>
              </a:solidFill>
              <a:effectLst/>
              <a:uLnTx/>
              <a:uFillTx/>
              <a:latin typeface="+mn-ea"/>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800" b="1" i="0" u="none" strike="noStrike" kern="1200" cap="none" spc="0" normalizeH="0" baseline="0" noProof="0" dirty="0" smtClean="0">
              <a:ln>
                <a:noFill/>
              </a:ln>
              <a:solidFill>
                <a:schemeClr val="tx1"/>
              </a:solidFill>
              <a:effectLst/>
              <a:uLnTx/>
              <a:uFillTx/>
              <a:latin typeface="+mn-ea"/>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800" b="1" i="0" u="none" strike="noStrike" kern="1200" cap="none" spc="0" normalizeH="0" baseline="0" noProof="0" dirty="0" smtClean="0">
                <a:ln>
                  <a:noFill/>
                </a:ln>
                <a:solidFill>
                  <a:schemeClr val="tx1"/>
                </a:solidFill>
                <a:effectLst/>
                <a:uLnTx/>
                <a:uFillTx/>
                <a:latin typeface="+mn-ea"/>
                <a:ea typeface="+mn-ea"/>
                <a:cs typeface="+mn-cs"/>
              </a:rPr>
              <a:t>         </a:t>
            </a:r>
            <a:r>
              <a:rPr kumimoji="0" lang="zh-CN" altLang="zh-CN" sz="1800" b="1" i="0" u="none" strike="noStrike" kern="1200" cap="none" spc="0" normalizeH="0" baseline="0" noProof="0" dirty="0" smtClean="0">
                <a:ln>
                  <a:noFill/>
                </a:ln>
                <a:solidFill>
                  <a:schemeClr val="tx1"/>
                </a:solidFill>
                <a:effectLst/>
                <a:uLnTx/>
                <a:uFillTx/>
                <a:latin typeface="+mn-ea"/>
                <a:ea typeface="+mn-ea"/>
                <a:cs typeface="+mn-cs"/>
              </a:rPr>
              <a:t>四、商业银行银行负债统计分析</a:t>
            </a:r>
            <a:endParaRPr kumimoji="0" lang="zh-CN" altLang="zh-CN" sz="1800" b="1" i="0" u="none" strike="noStrike" kern="1200" cap="none" spc="0" normalizeH="0" baseline="0" noProof="0" dirty="0" smtClean="0">
              <a:ln>
                <a:noFill/>
              </a:ln>
              <a:solidFill>
                <a:schemeClr val="tx1"/>
              </a:solidFill>
              <a:effectLst/>
              <a:uLnTx/>
              <a:uFillTx/>
              <a:latin typeface="+mn-ea"/>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600" b="0" i="0" u="none" strike="noStrike" kern="1200" cap="none" spc="0" normalizeH="0" baseline="0" noProof="0" dirty="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600" b="1" i="0" u="none" strike="noStrike" kern="1200" cap="none" spc="0" normalizeH="0" baseline="0" noProof="0" dirty="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4275"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a:spLocks noChangeArrowheads="1"/>
          </p:cNvSpPr>
          <p:nvPr/>
        </p:nvSpPr>
        <p:spPr bwMode="auto">
          <a:xfrm>
            <a:off x="900113" y="2139950"/>
            <a:ext cx="7343775"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1pPr>
            <a:lvl2pPr marL="742950" indent="-285750">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zh-CN" sz="2000" b="1" i="0" u="none" strike="noStrike" kern="1200" cap="none" spc="0" normalizeH="0" baseline="0" noProof="0" dirty="0" smtClean="0">
                <a:ln>
                  <a:noFill/>
                </a:ln>
                <a:solidFill>
                  <a:schemeClr val="tx1"/>
                </a:solidFill>
                <a:effectLst/>
                <a:uLnTx/>
                <a:uFillTx/>
                <a:latin typeface="Arial" panose="020B0604020202020204" pitchFamily="34" charset="0"/>
                <a:ea typeface="宋体" panose="02010600030101010101" pitchFamily="2" charset="-122"/>
                <a:cs typeface="+mn-cs"/>
              </a:rPr>
              <a:t>一、商业银行的职能和主要业务</a:t>
            </a:r>
            <a:endParaRPr kumimoji="0" lang="zh-CN" altLang="zh-CN" sz="2000" b="1" i="0" u="none" strike="noStrike" kern="1200" cap="none" spc="0" normalizeH="0" baseline="0" noProof="0" dirty="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zh-CN" sz="2000" b="0" i="0" u="none" strike="noStrike" kern="1200" cap="none" spc="0" normalizeH="0" baseline="0" noProof="0" dirty="0" smtClean="0">
                <a:ln>
                  <a:noFill/>
                </a:ln>
                <a:solidFill>
                  <a:schemeClr val="tx1"/>
                </a:solidFill>
                <a:effectLst/>
                <a:uLnTx/>
                <a:uFillTx/>
                <a:latin typeface="Arial" panose="020B0604020202020204" pitchFamily="34" charset="0"/>
                <a:ea typeface="宋体" panose="02010600030101010101" pitchFamily="2" charset="-122"/>
                <a:cs typeface="+mn-cs"/>
              </a:rPr>
              <a:t>（一）商业银行的职能</a:t>
            </a:r>
            <a:endParaRPr kumimoji="0" lang="en-US" altLang="zh-CN" sz="2000" b="0" i="0" u="none" strike="noStrike" kern="1200" cap="none" spc="0" normalizeH="0" baseline="0" noProof="0" dirty="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285750" marR="0" lvl="0" indent="-285750" algn="l" defTabSz="914400" rtl="0" eaLnBrk="1" fontAlgn="base" latinLnBrk="0" hangingPunct="1">
              <a:lnSpc>
                <a:spcPct val="100000"/>
              </a:lnSpc>
              <a:spcBef>
                <a:spcPct val="0"/>
              </a:spcBef>
              <a:spcAft>
                <a:spcPct val="0"/>
              </a:spcAft>
              <a:buClrTx/>
              <a:buSzTx/>
              <a:buFont typeface="Wingdings" panose="05000000000000000000" pitchFamily="2" charset="2"/>
              <a:buChar char="u"/>
              <a:defRPr/>
            </a:pPr>
            <a:r>
              <a:rPr kumimoji="0" lang="zh-CN" altLang="zh-CN" sz="1600" b="0" i="0" u="none" strike="noStrike" kern="1200" cap="none" spc="0" normalizeH="0" baseline="0" noProof="0" dirty="0" smtClean="0">
                <a:ln>
                  <a:noFill/>
                </a:ln>
                <a:solidFill>
                  <a:schemeClr val="tx1"/>
                </a:solidFill>
                <a:effectLst/>
                <a:uLnTx/>
                <a:uFillTx/>
                <a:latin typeface="Arial" panose="020B0604020202020204" pitchFamily="34" charset="0"/>
                <a:ea typeface="宋体" panose="02010600030101010101" pitchFamily="2" charset="-122"/>
                <a:cs typeface="+mn-cs"/>
              </a:rPr>
              <a:t>商业银行一般是指吸收存款、发放贷款和其他中间业务的金融机构。</a:t>
            </a:r>
            <a:endParaRPr kumimoji="0" lang="en-US" altLang="zh-CN" sz="1600" b="0" i="0" u="none" strike="noStrike" kern="1200" cap="none" spc="0" normalizeH="0" baseline="0" noProof="0" dirty="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zh-CN" sz="1600" b="0" i="0" u="none" strike="noStrike" kern="1200" cap="none" spc="0" normalizeH="0" baseline="0" noProof="0" dirty="0" smtClean="0">
                <a:ln>
                  <a:noFill/>
                </a:ln>
                <a:solidFill>
                  <a:schemeClr val="tx1"/>
                </a:solidFill>
                <a:effectLst/>
                <a:uLnTx/>
                <a:uFillTx/>
                <a:latin typeface="Arial" panose="020B0604020202020204" pitchFamily="34" charset="0"/>
                <a:ea typeface="宋体" panose="02010600030101010101" pitchFamily="2" charset="-122"/>
                <a:cs typeface="+mn-cs"/>
              </a:rPr>
              <a:t>它是国民经济的综合部门和社会资金运动枢纽，是市场经济条件下银行体系的主体，与其他金融机构相比，商业银行的业务更具综合性，功能更齐全，服务更广泛。</a:t>
            </a:r>
            <a:endParaRPr kumimoji="0" lang="zh-CN" altLang="zh-CN" sz="1600" b="0" i="0" u="none" strike="noStrike" kern="1200" cap="none" spc="0" normalizeH="0" baseline="0" noProof="0" dirty="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285750" marR="0" lvl="0" indent="-285750" algn="l" defTabSz="914400" rtl="0" eaLnBrk="1" fontAlgn="base" latinLnBrk="0" hangingPunct="1">
              <a:lnSpc>
                <a:spcPct val="100000"/>
              </a:lnSpc>
              <a:spcBef>
                <a:spcPct val="0"/>
              </a:spcBef>
              <a:spcAft>
                <a:spcPct val="0"/>
              </a:spcAft>
              <a:buClrTx/>
              <a:buSzTx/>
              <a:buFont typeface="Wingdings" panose="05000000000000000000" pitchFamily="2" charset="2"/>
              <a:buChar char="u"/>
              <a:defRPr/>
            </a:pPr>
            <a:r>
              <a:rPr kumimoji="0" lang="zh-CN" altLang="zh-CN" sz="1600" b="0" i="0" u="none" strike="noStrike" kern="1200" cap="none" spc="0" normalizeH="0" baseline="0" noProof="0" dirty="0" smtClean="0">
                <a:ln>
                  <a:noFill/>
                </a:ln>
                <a:solidFill>
                  <a:schemeClr val="tx1"/>
                </a:solidFill>
                <a:effectLst/>
                <a:uLnTx/>
                <a:uFillTx/>
                <a:latin typeface="Arial" panose="020B0604020202020204" pitchFamily="34" charset="0"/>
                <a:ea typeface="宋体" panose="02010600030101010101" pitchFamily="2" charset="-122"/>
                <a:cs typeface="+mn-cs"/>
              </a:rPr>
              <a:t>商业银行在社会经济中发挥着许多重要的职能。</a:t>
            </a:r>
            <a:endParaRPr kumimoji="0" lang="en-US" altLang="zh-CN" sz="1600" b="0" i="0" u="none" strike="noStrike" kern="1200" cap="none" spc="0" normalizeH="0" baseline="0" noProof="0" dirty="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600" b="0" i="0" u="none" strike="noStrike" kern="1200" cap="none" spc="0" normalizeH="0" baseline="0" noProof="0" dirty="0" smtClean="0">
                <a:ln>
                  <a:noFill/>
                </a:ln>
                <a:solidFill>
                  <a:schemeClr val="tx1"/>
                </a:solidFill>
                <a:effectLst/>
                <a:uLnTx/>
                <a:uFillTx/>
                <a:latin typeface="Arial" panose="020B0604020202020204" pitchFamily="34" charset="0"/>
                <a:ea typeface="宋体" panose="02010600030101010101" pitchFamily="2" charset="-122"/>
                <a:cs typeface="+mn-cs"/>
              </a:rPr>
              <a:t>    </a:t>
            </a:r>
            <a:r>
              <a:rPr kumimoji="0" lang="zh-CN" altLang="zh-CN" sz="1600" b="0" i="0" u="none" strike="noStrike" kern="1200" cap="none" spc="0" normalizeH="0" baseline="0" noProof="0" dirty="0" smtClean="0">
                <a:ln>
                  <a:noFill/>
                </a:ln>
                <a:solidFill>
                  <a:schemeClr val="tx1"/>
                </a:solidFill>
                <a:effectLst/>
                <a:uLnTx/>
                <a:uFillTx/>
                <a:latin typeface="Arial" panose="020B0604020202020204" pitchFamily="34" charset="0"/>
                <a:ea typeface="宋体" panose="02010600030101010101" pitchFamily="2" charset="-122"/>
                <a:cs typeface="+mn-cs"/>
              </a:rPr>
              <a:t>它具有信用中介的职能，它以各种方式，通过各种渠道吸收社会闲散资金，然后以信贷方式将其投向国民经济的各部门，满足经济发展对资金的需要。</a:t>
            </a:r>
            <a:endParaRPr kumimoji="0" lang="en-US" altLang="zh-CN" sz="1600" b="0" i="0" u="none" strike="noStrike" kern="1200" cap="none" spc="0" normalizeH="0" baseline="0" noProof="0" dirty="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600" b="0" i="0" u="none" strike="noStrike" kern="1200" cap="none" spc="0" normalizeH="0" baseline="0" noProof="0" dirty="0" smtClean="0">
                <a:ln>
                  <a:noFill/>
                </a:ln>
                <a:solidFill>
                  <a:schemeClr val="tx1"/>
                </a:solidFill>
                <a:effectLst/>
                <a:uLnTx/>
                <a:uFillTx/>
                <a:latin typeface="Arial" panose="020B0604020202020204" pitchFamily="34" charset="0"/>
                <a:ea typeface="宋体" panose="02010600030101010101" pitchFamily="2" charset="-122"/>
                <a:cs typeface="+mn-cs"/>
              </a:rPr>
              <a:t>    </a:t>
            </a:r>
            <a:r>
              <a:rPr kumimoji="0" lang="zh-CN" altLang="zh-CN" sz="1600" b="0" i="0" u="none" strike="noStrike" kern="1200" cap="none" spc="0" normalizeH="0" baseline="0" noProof="0" dirty="0" smtClean="0">
                <a:ln>
                  <a:noFill/>
                </a:ln>
                <a:solidFill>
                  <a:schemeClr val="tx1"/>
                </a:solidFill>
                <a:effectLst/>
                <a:uLnTx/>
                <a:uFillTx/>
                <a:latin typeface="Arial" panose="020B0604020202020204" pitchFamily="34" charset="0"/>
                <a:ea typeface="宋体" panose="02010600030101010101" pitchFamily="2" charset="-122"/>
                <a:cs typeface="+mn-cs"/>
              </a:rPr>
              <a:t>它具有支付中介的职能，为客户办理货币收付业务与结算业务，扮演货币保管者、出纳和支付代理人的角色，为商品交易的货币结算提供一种付款机制。</a:t>
            </a:r>
            <a:endParaRPr kumimoji="0" lang="en-US" altLang="zh-CN" sz="1600" b="0" i="0" u="none" strike="noStrike" kern="1200" cap="none" spc="0" normalizeH="0" baseline="0" noProof="0" dirty="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600" b="0" i="0" u="none" strike="noStrike" kern="1200" cap="none" spc="0" normalizeH="0" baseline="0" noProof="0" dirty="0" smtClean="0">
                <a:ln>
                  <a:noFill/>
                </a:ln>
                <a:solidFill>
                  <a:schemeClr val="tx1"/>
                </a:solidFill>
                <a:effectLst/>
                <a:uLnTx/>
                <a:uFillTx/>
                <a:latin typeface="Arial" panose="020B0604020202020204" pitchFamily="34" charset="0"/>
                <a:ea typeface="宋体" panose="02010600030101010101" pitchFamily="2" charset="-122"/>
                <a:cs typeface="+mn-cs"/>
              </a:rPr>
              <a:t>    </a:t>
            </a:r>
            <a:r>
              <a:rPr kumimoji="0" lang="zh-CN" altLang="zh-CN" sz="1600" b="0" i="0" u="none" strike="noStrike" kern="1200" cap="none" spc="0" normalizeH="0" baseline="0" noProof="0" dirty="0" smtClean="0">
                <a:ln>
                  <a:noFill/>
                </a:ln>
                <a:solidFill>
                  <a:schemeClr val="tx1"/>
                </a:solidFill>
                <a:effectLst/>
                <a:uLnTx/>
                <a:uFillTx/>
                <a:latin typeface="Arial" panose="020B0604020202020204" pitchFamily="34" charset="0"/>
                <a:ea typeface="宋体" panose="02010600030101010101" pitchFamily="2" charset="-122"/>
                <a:cs typeface="+mn-cs"/>
              </a:rPr>
              <a:t>它具有金融服务职能，不断开发新的金融产品，为社会经济中的各部门开展更为方便有效的金融服务，促进社会经济的发展。</a:t>
            </a:r>
            <a:endParaRPr kumimoji="0" lang="zh-CN" altLang="zh-CN" sz="1600" b="0" i="0" u="none" strike="noStrike" kern="1200" cap="none" spc="0" normalizeH="0" baseline="0" noProof="0" dirty="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7411"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17412" name="矩形 4"/>
          <p:cNvSpPr/>
          <p:nvPr/>
        </p:nvSpPr>
        <p:spPr>
          <a:xfrm>
            <a:off x="3087688" y="1125538"/>
            <a:ext cx="3932237" cy="40005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2000" b="1" dirty="0">
                <a:latin typeface="华文仿宋" panose="02010600040101010101" pitchFamily="2" charset="-122"/>
                <a:ea typeface="华文仿宋" panose="02010600040101010101" pitchFamily="2" charset="-122"/>
              </a:rPr>
              <a:t>第一节</a:t>
            </a:r>
            <a:r>
              <a:rPr lang="en-US" altLang="zh-CN" sz="2000" b="1" dirty="0">
                <a:latin typeface="华文仿宋" panose="02010600040101010101" pitchFamily="2" charset="-122"/>
                <a:ea typeface="华文仿宋" panose="02010600040101010101" pitchFamily="2" charset="-122"/>
              </a:rPr>
              <a:t>  </a:t>
            </a:r>
            <a:r>
              <a:rPr lang="zh-CN" altLang="zh-CN" sz="2000" b="1" dirty="0">
                <a:latin typeface="华文仿宋" panose="02010600040101010101" pitchFamily="2" charset="-122"/>
                <a:ea typeface="华文仿宋" panose="02010600040101010101" pitchFamily="2" charset="-122"/>
              </a:rPr>
              <a:t>商业银行统计概述</a:t>
            </a:r>
            <a:endParaRPr lang="zh-CN" altLang="zh-CN" sz="2000" b="1" dirty="0">
              <a:latin typeface="华文仿宋" panose="02010600040101010101" pitchFamily="2" charset="-122"/>
              <a:ea typeface="华文仿宋" panose="020106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8">
                                            <p:txEl>
                                              <p:charRg st="0" end="15"/>
                                            </p:txEl>
                                          </p:spTgt>
                                        </p:tgtEl>
                                        <p:attrNameLst>
                                          <p:attrName>style.visibility</p:attrName>
                                        </p:attrNameLst>
                                      </p:cBhvr>
                                      <p:to>
                                        <p:strVal val="visible"/>
                                      </p:to>
                                    </p:set>
                                    <p:animEffect transition="in" filter="fade">
                                      <p:cBhvr>
                                        <p:cTn id="7" dur="500"/>
                                        <p:tgtEl>
                                          <p:spTgt spid="18">
                                            <p:txEl>
                                              <p:charRg st="0" end="15"/>
                                            </p:txEl>
                                          </p:spTgt>
                                        </p:tgtEl>
                                      </p:cBhvr>
                                    </p:animEffect>
                                    <p:anim calcmode="lin" valueType="num">
                                      <p:cBhvr>
                                        <p:cTn id="8" dur="500" fill="hold"/>
                                        <p:tgtEl>
                                          <p:spTgt spid="18">
                                            <p:txEl>
                                              <p:charRg st="0" end="15"/>
                                            </p:txEl>
                                          </p:spTgt>
                                        </p:tgtEl>
                                        <p:attrNameLst>
                                          <p:attrName>ppt_x</p:attrName>
                                        </p:attrNameLst>
                                      </p:cBhvr>
                                      <p:tavLst>
                                        <p:tav tm="0">
                                          <p:val>
                                            <p:strVal val="#ppt_x"/>
                                          </p:val>
                                        </p:tav>
                                        <p:tav tm="100000">
                                          <p:val>
                                            <p:strVal val="#ppt_x"/>
                                          </p:val>
                                        </p:tav>
                                      </p:tavLst>
                                    </p:anim>
                                    <p:anim calcmode="lin" valueType="num">
                                      <p:cBhvr>
                                        <p:cTn id="9" dur="500" fill="hold"/>
                                        <p:tgtEl>
                                          <p:spTgt spid="18">
                                            <p:txEl>
                                              <p:charRg st="0" end="15"/>
                                            </p:txEl>
                                          </p:spTgt>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8">
                                            <p:txEl>
                                              <p:charRg st="15" end="26"/>
                                            </p:txEl>
                                          </p:spTgt>
                                        </p:tgtEl>
                                        <p:attrNameLst>
                                          <p:attrName>style.visibility</p:attrName>
                                        </p:attrNameLst>
                                      </p:cBhvr>
                                      <p:to>
                                        <p:strVal val="visible"/>
                                      </p:to>
                                    </p:set>
                                    <p:animEffect transition="in" filter="fade">
                                      <p:cBhvr>
                                        <p:cTn id="13" dur="500"/>
                                        <p:tgtEl>
                                          <p:spTgt spid="18">
                                            <p:txEl>
                                              <p:charRg st="15" end="26"/>
                                            </p:txEl>
                                          </p:spTgt>
                                        </p:tgtEl>
                                      </p:cBhvr>
                                    </p:animEffect>
                                    <p:anim calcmode="lin" valueType="num">
                                      <p:cBhvr>
                                        <p:cTn id="14" dur="500" fill="hold"/>
                                        <p:tgtEl>
                                          <p:spTgt spid="18">
                                            <p:txEl>
                                              <p:charRg st="15" end="26"/>
                                            </p:txEl>
                                          </p:spTgt>
                                        </p:tgtEl>
                                        <p:attrNameLst>
                                          <p:attrName>ppt_x</p:attrName>
                                        </p:attrNameLst>
                                      </p:cBhvr>
                                      <p:tavLst>
                                        <p:tav tm="0">
                                          <p:val>
                                            <p:strVal val="#ppt_x"/>
                                          </p:val>
                                        </p:tav>
                                        <p:tav tm="100000">
                                          <p:val>
                                            <p:strVal val="#ppt_x"/>
                                          </p:val>
                                        </p:tav>
                                      </p:tavLst>
                                    </p:anim>
                                    <p:anim calcmode="lin" valueType="num">
                                      <p:cBhvr>
                                        <p:cTn id="15" dur="500" fill="hold"/>
                                        <p:tgtEl>
                                          <p:spTgt spid="18">
                                            <p:txEl>
                                              <p:charRg st="15" end="26"/>
                                            </p:txEl>
                                          </p:spTgt>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18">
                                            <p:txEl>
                                              <p:charRg st="26" end="57"/>
                                            </p:txEl>
                                          </p:spTgt>
                                        </p:tgtEl>
                                        <p:attrNameLst>
                                          <p:attrName>style.visibility</p:attrName>
                                        </p:attrNameLst>
                                      </p:cBhvr>
                                      <p:to>
                                        <p:strVal val="visible"/>
                                      </p:to>
                                    </p:set>
                                    <p:animEffect transition="in" filter="fade">
                                      <p:cBhvr>
                                        <p:cTn id="18" dur="500"/>
                                        <p:tgtEl>
                                          <p:spTgt spid="18">
                                            <p:txEl>
                                              <p:charRg st="26" end="57"/>
                                            </p:txEl>
                                          </p:spTgt>
                                        </p:tgtEl>
                                      </p:cBhvr>
                                    </p:animEffect>
                                    <p:anim calcmode="lin" valueType="num">
                                      <p:cBhvr>
                                        <p:cTn id="19" dur="500" fill="hold"/>
                                        <p:tgtEl>
                                          <p:spTgt spid="18">
                                            <p:txEl>
                                              <p:charRg st="26" end="57"/>
                                            </p:txEl>
                                          </p:spTgt>
                                        </p:tgtEl>
                                        <p:attrNameLst>
                                          <p:attrName>ppt_x</p:attrName>
                                        </p:attrNameLst>
                                      </p:cBhvr>
                                      <p:tavLst>
                                        <p:tav tm="0">
                                          <p:val>
                                            <p:strVal val="#ppt_x"/>
                                          </p:val>
                                        </p:tav>
                                        <p:tav tm="100000">
                                          <p:val>
                                            <p:strVal val="#ppt_x"/>
                                          </p:val>
                                        </p:tav>
                                      </p:tavLst>
                                    </p:anim>
                                    <p:anim calcmode="lin" valueType="num">
                                      <p:cBhvr>
                                        <p:cTn id="20" dur="500" fill="hold"/>
                                        <p:tgtEl>
                                          <p:spTgt spid="18">
                                            <p:txEl>
                                              <p:charRg st="26" end="57"/>
                                            </p:txEl>
                                          </p:spTgt>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18">
                                            <p:txEl>
                                              <p:charRg st="57" end="130"/>
                                            </p:txEl>
                                          </p:spTgt>
                                        </p:tgtEl>
                                        <p:attrNameLst>
                                          <p:attrName>style.visibility</p:attrName>
                                        </p:attrNameLst>
                                      </p:cBhvr>
                                      <p:to>
                                        <p:strVal val="visible"/>
                                      </p:to>
                                    </p:set>
                                    <p:animEffect transition="in" filter="fade">
                                      <p:cBhvr>
                                        <p:cTn id="23" dur="500"/>
                                        <p:tgtEl>
                                          <p:spTgt spid="18">
                                            <p:txEl>
                                              <p:charRg st="57" end="130"/>
                                            </p:txEl>
                                          </p:spTgt>
                                        </p:tgtEl>
                                      </p:cBhvr>
                                    </p:animEffect>
                                    <p:anim calcmode="lin" valueType="num">
                                      <p:cBhvr>
                                        <p:cTn id="24" dur="500" fill="hold"/>
                                        <p:tgtEl>
                                          <p:spTgt spid="18">
                                            <p:txEl>
                                              <p:charRg st="57" end="130"/>
                                            </p:txEl>
                                          </p:spTgt>
                                        </p:tgtEl>
                                        <p:attrNameLst>
                                          <p:attrName>ppt_x</p:attrName>
                                        </p:attrNameLst>
                                      </p:cBhvr>
                                      <p:tavLst>
                                        <p:tav tm="0">
                                          <p:val>
                                            <p:strVal val="#ppt_x"/>
                                          </p:val>
                                        </p:tav>
                                        <p:tav tm="100000">
                                          <p:val>
                                            <p:strVal val="#ppt_x"/>
                                          </p:val>
                                        </p:tav>
                                      </p:tavLst>
                                    </p:anim>
                                    <p:anim calcmode="lin" valueType="num">
                                      <p:cBhvr>
                                        <p:cTn id="25" dur="500" fill="hold"/>
                                        <p:tgtEl>
                                          <p:spTgt spid="18">
                                            <p:txEl>
                                              <p:charRg st="57" end="130"/>
                                            </p:txEl>
                                          </p:spTgt>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18">
                                            <p:txEl>
                                              <p:charRg st="130" end="152"/>
                                            </p:txEl>
                                          </p:spTgt>
                                        </p:tgtEl>
                                        <p:attrNameLst>
                                          <p:attrName>style.visibility</p:attrName>
                                        </p:attrNameLst>
                                      </p:cBhvr>
                                      <p:to>
                                        <p:strVal val="visible"/>
                                      </p:to>
                                    </p:set>
                                    <p:animEffect transition="in" filter="fade">
                                      <p:cBhvr>
                                        <p:cTn id="28" dur="500"/>
                                        <p:tgtEl>
                                          <p:spTgt spid="18">
                                            <p:txEl>
                                              <p:charRg st="130" end="152"/>
                                            </p:txEl>
                                          </p:spTgt>
                                        </p:tgtEl>
                                      </p:cBhvr>
                                    </p:animEffect>
                                    <p:anim calcmode="lin" valueType="num">
                                      <p:cBhvr>
                                        <p:cTn id="29" dur="500" fill="hold"/>
                                        <p:tgtEl>
                                          <p:spTgt spid="18">
                                            <p:txEl>
                                              <p:charRg st="130" end="152"/>
                                            </p:txEl>
                                          </p:spTgt>
                                        </p:tgtEl>
                                        <p:attrNameLst>
                                          <p:attrName>ppt_x</p:attrName>
                                        </p:attrNameLst>
                                      </p:cBhvr>
                                      <p:tavLst>
                                        <p:tav tm="0">
                                          <p:val>
                                            <p:strVal val="#ppt_x"/>
                                          </p:val>
                                        </p:tav>
                                        <p:tav tm="100000">
                                          <p:val>
                                            <p:strVal val="#ppt_x"/>
                                          </p:val>
                                        </p:tav>
                                      </p:tavLst>
                                    </p:anim>
                                    <p:anim calcmode="lin" valueType="num">
                                      <p:cBhvr>
                                        <p:cTn id="30" dur="500" fill="hold"/>
                                        <p:tgtEl>
                                          <p:spTgt spid="18">
                                            <p:txEl>
                                              <p:charRg st="130" end="152"/>
                                            </p:txEl>
                                          </p:spTgt>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18">
                                            <p:txEl>
                                              <p:charRg st="152" end="223"/>
                                            </p:txEl>
                                          </p:spTgt>
                                        </p:tgtEl>
                                        <p:attrNameLst>
                                          <p:attrName>style.visibility</p:attrName>
                                        </p:attrNameLst>
                                      </p:cBhvr>
                                      <p:to>
                                        <p:strVal val="visible"/>
                                      </p:to>
                                    </p:set>
                                    <p:animEffect transition="in" filter="fade">
                                      <p:cBhvr>
                                        <p:cTn id="33" dur="500"/>
                                        <p:tgtEl>
                                          <p:spTgt spid="18">
                                            <p:txEl>
                                              <p:charRg st="152" end="223"/>
                                            </p:txEl>
                                          </p:spTgt>
                                        </p:tgtEl>
                                      </p:cBhvr>
                                    </p:animEffect>
                                    <p:anim calcmode="lin" valueType="num">
                                      <p:cBhvr>
                                        <p:cTn id="34" dur="500" fill="hold"/>
                                        <p:tgtEl>
                                          <p:spTgt spid="18">
                                            <p:txEl>
                                              <p:charRg st="152" end="223"/>
                                            </p:txEl>
                                          </p:spTgt>
                                        </p:tgtEl>
                                        <p:attrNameLst>
                                          <p:attrName>ppt_x</p:attrName>
                                        </p:attrNameLst>
                                      </p:cBhvr>
                                      <p:tavLst>
                                        <p:tav tm="0">
                                          <p:val>
                                            <p:strVal val="#ppt_x"/>
                                          </p:val>
                                        </p:tav>
                                        <p:tav tm="100000">
                                          <p:val>
                                            <p:strVal val="#ppt_x"/>
                                          </p:val>
                                        </p:tav>
                                      </p:tavLst>
                                    </p:anim>
                                    <p:anim calcmode="lin" valueType="num">
                                      <p:cBhvr>
                                        <p:cTn id="35" dur="500" fill="hold"/>
                                        <p:tgtEl>
                                          <p:spTgt spid="18">
                                            <p:txEl>
                                              <p:charRg st="152" end="223"/>
                                            </p:txEl>
                                          </p:spTgt>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18">
                                            <p:txEl>
                                              <p:charRg st="223" end="295"/>
                                            </p:txEl>
                                          </p:spTgt>
                                        </p:tgtEl>
                                        <p:attrNameLst>
                                          <p:attrName>style.visibility</p:attrName>
                                        </p:attrNameLst>
                                      </p:cBhvr>
                                      <p:to>
                                        <p:strVal val="visible"/>
                                      </p:to>
                                    </p:set>
                                    <p:animEffect transition="in" filter="fade">
                                      <p:cBhvr>
                                        <p:cTn id="38" dur="500"/>
                                        <p:tgtEl>
                                          <p:spTgt spid="18">
                                            <p:txEl>
                                              <p:charRg st="223" end="295"/>
                                            </p:txEl>
                                          </p:spTgt>
                                        </p:tgtEl>
                                      </p:cBhvr>
                                    </p:animEffect>
                                    <p:anim calcmode="lin" valueType="num">
                                      <p:cBhvr>
                                        <p:cTn id="39" dur="500" fill="hold"/>
                                        <p:tgtEl>
                                          <p:spTgt spid="18">
                                            <p:txEl>
                                              <p:charRg st="223" end="295"/>
                                            </p:txEl>
                                          </p:spTgt>
                                        </p:tgtEl>
                                        <p:attrNameLst>
                                          <p:attrName>ppt_x</p:attrName>
                                        </p:attrNameLst>
                                      </p:cBhvr>
                                      <p:tavLst>
                                        <p:tav tm="0">
                                          <p:val>
                                            <p:strVal val="#ppt_x"/>
                                          </p:val>
                                        </p:tav>
                                        <p:tav tm="100000">
                                          <p:val>
                                            <p:strVal val="#ppt_x"/>
                                          </p:val>
                                        </p:tav>
                                      </p:tavLst>
                                    </p:anim>
                                    <p:anim calcmode="lin" valueType="num">
                                      <p:cBhvr>
                                        <p:cTn id="40" dur="500" fill="hold"/>
                                        <p:tgtEl>
                                          <p:spTgt spid="18">
                                            <p:txEl>
                                              <p:charRg st="223" end="295"/>
                                            </p:txEl>
                                          </p:spTgt>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8">
                                            <p:txEl>
                                              <p:charRg st="295" end="355"/>
                                            </p:txEl>
                                          </p:spTgt>
                                        </p:tgtEl>
                                        <p:attrNameLst>
                                          <p:attrName>style.visibility</p:attrName>
                                        </p:attrNameLst>
                                      </p:cBhvr>
                                      <p:to>
                                        <p:strVal val="visible"/>
                                      </p:to>
                                    </p:set>
                                    <p:animEffect transition="in" filter="fade">
                                      <p:cBhvr>
                                        <p:cTn id="43" dur="500"/>
                                        <p:tgtEl>
                                          <p:spTgt spid="18">
                                            <p:txEl>
                                              <p:charRg st="295" end="355"/>
                                            </p:txEl>
                                          </p:spTgt>
                                        </p:tgtEl>
                                      </p:cBhvr>
                                    </p:animEffect>
                                    <p:anim calcmode="lin" valueType="num">
                                      <p:cBhvr>
                                        <p:cTn id="44" dur="500" fill="hold"/>
                                        <p:tgtEl>
                                          <p:spTgt spid="18">
                                            <p:txEl>
                                              <p:charRg st="295" end="355"/>
                                            </p:txEl>
                                          </p:spTgt>
                                        </p:tgtEl>
                                        <p:attrNameLst>
                                          <p:attrName>ppt_x</p:attrName>
                                        </p:attrNameLst>
                                      </p:cBhvr>
                                      <p:tavLst>
                                        <p:tav tm="0">
                                          <p:val>
                                            <p:strVal val="#ppt_x"/>
                                          </p:val>
                                        </p:tav>
                                        <p:tav tm="100000">
                                          <p:val>
                                            <p:strVal val="#ppt_x"/>
                                          </p:val>
                                        </p:tav>
                                      </p:tavLst>
                                    </p:anim>
                                    <p:anim calcmode="lin" valueType="num">
                                      <p:cBhvr>
                                        <p:cTn id="45" dur="500" fill="hold"/>
                                        <p:tgtEl>
                                          <p:spTgt spid="18">
                                            <p:txEl>
                                              <p:charRg st="295" end="35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allAtOnce"/>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00113" y="1557338"/>
            <a:ext cx="7345362" cy="430847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2400" b="1" dirty="0">
                <a:latin typeface="Arial" panose="020B0604020202020204" pitchFamily="34" charset="0"/>
                <a:ea typeface="宋体" panose="02010600030101010101" pitchFamily="2" charset="-122"/>
              </a:rPr>
              <a:t>一、商业银行资产负债表</a:t>
            </a:r>
            <a:endParaRPr lang="en-US" altLang="zh-CN" sz="24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商业银行资产负债统计分析是对商业银行资产负债表中的数据进行统计分析，从而客观地反映出商业银行的资产负债状况、主要业务状况，以及一段时期内资产负债和主要业务的发展变化情况。</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2400" b="1" dirty="0">
                <a:latin typeface="Arial" panose="020B0604020202020204" pitchFamily="34" charset="0"/>
                <a:ea typeface="宋体" panose="02010600030101010101" pitchFamily="2" charset="-122"/>
              </a:rPr>
              <a:t>二、商业银行资产统计指标体系</a:t>
            </a:r>
            <a:endParaRPr lang="en-US" altLang="zh-CN" sz="24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800" dirty="0">
                <a:latin typeface="Arial" panose="020B0604020202020204" pitchFamily="34" charset="0"/>
                <a:ea typeface="宋体" panose="02010600030101010101" pitchFamily="2" charset="-122"/>
              </a:rPr>
              <a:t>（一）流动资产</a:t>
            </a:r>
            <a:endParaRPr lang="en-US" altLang="zh-CN" sz="18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1.</a:t>
            </a:r>
            <a:r>
              <a:rPr lang="zh-CN" altLang="zh-CN" sz="1600" dirty="0">
                <a:latin typeface="Arial" panose="020B0604020202020204" pitchFamily="34" charset="0"/>
                <a:ea typeface="宋体" panose="02010600030101010101" pitchFamily="2" charset="-122"/>
              </a:rPr>
              <a:t>现金及银行存款</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这主要指商业银行库存的现金，但不包括银行内部各部门周转用的现金。</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2.</a:t>
            </a:r>
            <a:r>
              <a:rPr lang="zh-CN" altLang="zh-CN" sz="1600" dirty="0">
                <a:latin typeface="Arial" panose="020B0604020202020204" pitchFamily="34" charset="0"/>
                <a:ea typeface="宋体" panose="02010600030101010101" pitchFamily="2" charset="-122"/>
              </a:rPr>
              <a:t>贵金属</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这主要指银行在国家允许的范围内买入的黄金、白银等贵重金属，按照中央银行的规定，商业银行收购的金银原物并按收购价全部交售中国人民银行。</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3.</a:t>
            </a:r>
            <a:r>
              <a:rPr lang="zh-CN" altLang="zh-CN" sz="1600" dirty="0">
                <a:latin typeface="Arial" panose="020B0604020202020204" pitchFamily="34" charset="0"/>
                <a:ea typeface="宋体" panose="02010600030101010101" pitchFamily="2" charset="-122"/>
              </a:rPr>
              <a:t>存放中央银行款项</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这主要指商业银行在中央银行开户并存入的用于支付清算、调拨款项、提取或解交现金、往来资金结算以及按规定缴存的财政性存款和一般性存款等款项。</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dirty="0">
              <a:latin typeface="Arial" panose="020B0604020202020204" pitchFamily="34" charset="0"/>
              <a:ea typeface="宋体" panose="02010600030101010101" pitchFamily="2" charset="-122"/>
            </a:endParaRPr>
          </a:p>
        </p:txBody>
      </p:sp>
      <p:sp>
        <p:nvSpPr>
          <p:cNvPr id="55299"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55300"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5301"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5302"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5303"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5304"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5305"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5306"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5307"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5308" name="矩形 1"/>
          <p:cNvSpPr/>
          <p:nvPr/>
        </p:nvSpPr>
        <p:spPr>
          <a:xfrm>
            <a:off x="3059113" y="1165225"/>
            <a:ext cx="3532187" cy="369888"/>
          </a:xfrm>
          <a:prstGeom prst="rect">
            <a:avLst/>
          </a:prstGeom>
          <a:noFill/>
          <a:ln w="9525">
            <a:noFill/>
          </a:ln>
        </p:spPr>
        <p:txBody>
          <a:bodyPr wrap="none">
            <a:spAutoFit/>
          </a:bodyPr>
          <a:p>
            <a:pPr eaLnBrk="1" hangingPunct="1"/>
            <a:r>
              <a:rPr lang="zh-CN" altLang="zh-CN" b="1" dirty="0">
                <a:latin typeface="华文仿宋" panose="02010600040101010101" pitchFamily="2" charset="-122"/>
                <a:ea typeface="华文仿宋" panose="02010600040101010101" pitchFamily="2" charset="-122"/>
              </a:rPr>
              <a:t>第三节</a:t>
            </a:r>
            <a:r>
              <a:rPr lang="en-US" altLang="zh-CN" b="1" dirty="0">
                <a:latin typeface="华文仿宋" panose="02010600040101010101" pitchFamily="2" charset="-122"/>
                <a:ea typeface="华文仿宋" panose="02010600040101010101" pitchFamily="2" charset="-122"/>
              </a:rPr>
              <a:t>  </a:t>
            </a:r>
            <a:r>
              <a:rPr lang="zh-CN" altLang="zh-CN" b="1" dirty="0">
                <a:latin typeface="华文仿宋" panose="02010600040101010101" pitchFamily="2" charset="-122"/>
                <a:ea typeface="华文仿宋" panose="02010600040101010101" pitchFamily="2" charset="-122"/>
              </a:rPr>
              <a:t>商业银行的资产负债统计</a:t>
            </a:r>
            <a:endParaRPr lang="en-US" altLang="zh-CN" b="1" dirty="0">
              <a:latin typeface="华文仿宋" panose="02010600040101010101" pitchFamily="2" charset="-122"/>
              <a:ea typeface="华文仿宋" panose="020106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00113" y="1557338"/>
            <a:ext cx="7345362" cy="4770437"/>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4.</a:t>
            </a:r>
            <a:r>
              <a:rPr lang="zh-CN" altLang="zh-CN" sz="1600" dirty="0">
                <a:latin typeface="Arial" panose="020B0604020202020204" pitchFamily="34" charset="0"/>
                <a:ea typeface="宋体" panose="02010600030101010101" pitchFamily="2" charset="-122"/>
              </a:rPr>
              <a:t>存放同业款项</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同业之间由于资金往来业务的联系而存放于同业的资金。按规定，金融企业间小额资金的清算，通过同业往来科目核算，即通过相互转汇的办法办理。对于大额汇款和资金划拨，一律通过中国人民银行办理转汇，并清算资金，即通过存放中央银行款项核算。各商业银行之间的资金横向融通，相互拆借，也应通过中央银行存款账户进行核算，不能互相直接拆借资金。</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5.</a:t>
            </a:r>
            <a:r>
              <a:rPr lang="zh-CN" altLang="zh-CN" sz="1600" dirty="0">
                <a:latin typeface="Arial" panose="020B0604020202020204" pitchFamily="34" charset="0"/>
                <a:ea typeface="宋体" panose="02010600030101010101" pitchFamily="2" charset="-122"/>
              </a:rPr>
              <a:t>存放联行款项</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银行在办理结算业务过程中，与联行发生资金往来关系而存放在联行的款项。包括联行往帐、联行来帐、上年联行往来、省辖往来、县辖往来、存放二级准备金、联行清算准备金、联行汇差资金、汇差资金划拨、信贷资金调拨等，适用于不同层次的资金账户往来处理。</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6.</a:t>
            </a:r>
            <a:r>
              <a:rPr lang="zh-CN" altLang="zh-CN" sz="1600" dirty="0">
                <a:latin typeface="Arial" panose="020B0604020202020204" pitchFamily="34" charset="0"/>
                <a:ea typeface="宋体" panose="02010600030101010101" pitchFamily="2" charset="-122"/>
              </a:rPr>
              <a:t>拆放同业</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这是指商业银行将短期闲置资金拆借给其他金融企业的资金。</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7.</a:t>
            </a:r>
            <a:r>
              <a:rPr lang="zh-CN" altLang="zh-CN" sz="1600" dirty="0">
                <a:latin typeface="Arial" panose="020B0604020202020204" pitchFamily="34" charset="0"/>
                <a:ea typeface="宋体" panose="02010600030101010101" pitchFamily="2" charset="-122"/>
              </a:rPr>
              <a:t>短期贷款</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这是指商业银行对外贷出的期限在</a:t>
            </a:r>
            <a:r>
              <a:rPr lang="en-US" altLang="zh-CN" sz="1600" dirty="0">
                <a:latin typeface="Arial" panose="020B0604020202020204" pitchFamily="34" charset="0"/>
                <a:ea typeface="宋体" panose="02010600030101010101" pitchFamily="2" charset="-122"/>
              </a:rPr>
              <a:t>1</a:t>
            </a:r>
            <a:r>
              <a:rPr lang="zh-CN" altLang="zh-CN" sz="1600" dirty="0">
                <a:latin typeface="Arial" panose="020B0604020202020204" pitchFamily="34" charset="0"/>
                <a:ea typeface="宋体" panose="02010600030101010101" pitchFamily="2" charset="-122"/>
              </a:rPr>
              <a:t>年以内（含</a:t>
            </a:r>
            <a:r>
              <a:rPr lang="en-US" altLang="zh-CN" sz="1600" dirty="0">
                <a:latin typeface="Arial" panose="020B0604020202020204" pitchFamily="34" charset="0"/>
                <a:ea typeface="宋体" panose="02010600030101010101" pitchFamily="2" charset="-122"/>
              </a:rPr>
              <a:t>1</a:t>
            </a:r>
            <a:r>
              <a:rPr lang="zh-CN" altLang="zh-CN" sz="1600" dirty="0">
                <a:latin typeface="Arial" panose="020B0604020202020204" pitchFamily="34" charset="0"/>
                <a:ea typeface="宋体" panose="02010600030101010101" pitchFamily="2" charset="-122"/>
              </a:rPr>
              <a:t>年）的各种贷款。如工业贷款、商业贷款、建筑业贷款、农业贷款、乡镇企业贷款、三资企业贷款、私营企业及个体贷款，等等。</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p:txBody>
      </p:sp>
      <p:sp>
        <p:nvSpPr>
          <p:cNvPr id="56323"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56324" name="矩形 4"/>
          <p:cNvSpPr/>
          <p:nvPr/>
        </p:nvSpPr>
        <p:spPr>
          <a:xfrm>
            <a:off x="3087688" y="1196975"/>
            <a:ext cx="3532187" cy="369888"/>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第三节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商业银行的资产负债统计</a:t>
            </a:r>
            <a:endParaRPr lang="en-US" altLang="zh-CN" sz="1800" b="1" dirty="0">
              <a:latin typeface="华文仿宋" panose="02010600040101010101" pitchFamily="2" charset="-122"/>
              <a:ea typeface="华文仿宋" panose="02010600040101010101" pitchFamily="2" charset="-122"/>
            </a:endParaRPr>
          </a:p>
        </p:txBody>
      </p:sp>
      <p:sp>
        <p:nvSpPr>
          <p:cNvPr id="56325"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6326"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6327"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6328"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6329"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6330"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6331"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6332"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00113" y="1557338"/>
            <a:ext cx="7345362" cy="4770437"/>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8.</a:t>
            </a:r>
            <a:r>
              <a:rPr lang="zh-CN" altLang="zh-CN" sz="1600" dirty="0">
                <a:latin typeface="Arial" panose="020B0604020202020204" pitchFamily="34" charset="0"/>
                <a:ea typeface="宋体" panose="02010600030101010101" pitchFamily="2" charset="-122"/>
              </a:rPr>
              <a:t>应收进出口押汇</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这是指商业银行因开展进出口押汇业务而发生的应收押汇款项，包括进口押汇和出口押汇。</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9.</a:t>
            </a:r>
            <a:r>
              <a:rPr lang="zh-CN" altLang="zh-CN" sz="1600" dirty="0">
                <a:latin typeface="Arial" panose="020B0604020202020204" pitchFamily="34" charset="0"/>
                <a:ea typeface="宋体" panose="02010600030101010101" pitchFamily="2" charset="-122"/>
              </a:rPr>
              <a:t>应收账款</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这是指商业银行因经营业务发生的各种应收款项，包括各种贷款的应收利息、应收手续费、应收证券买卖款项、应收租赁收益等等。</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10.</a:t>
            </a:r>
            <a:r>
              <a:rPr lang="zh-CN" altLang="zh-CN" sz="1600" dirty="0">
                <a:latin typeface="Arial" panose="020B0604020202020204" pitchFamily="34" charset="0"/>
                <a:ea typeface="宋体" panose="02010600030101010101" pitchFamily="2" charset="-122"/>
              </a:rPr>
              <a:t>坏账准备</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为了便于银行及时处理应收账款的坏帐损失，商业银行按年末应收账款余额的</a:t>
            </a:r>
            <a:r>
              <a:rPr lang="en-US" altLang="zh-CN" sz="1600" dirty="0">
                <a:latin typeface="Arial" panose="020B0604020202020204" pitchFamily="34" charset="0"/>
                <a:ea typeface="宋体" panose="02010600030101010101" pitchFamily="2" charset="-122"/>
              </a:rPr>
              <a:t>3</a:t>
            </a:r>
            <a:r>
              <a:rPr lang="zh-CN" altLang="zh-CN" sz="1600" dirty="0">
                <a:latin typeface="Arial" panose="020B0604020202020204" pitchFamily="34" charset="0"/>
                <a:ea typeface="宋体" panose="02010600030101010101" pitchFamily="2" charset="-122"/>
              </a:rPr>
              <a:t>‰提取坏账准备金，在营业费用中列支，用于回收无法收回的应收利息。</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11.</a:t>
            </a:r>
            <a:r>
              <a:rPr lang="zh-CN" altLang="zh-CN" sz="1600" dirty="0">
                <a:latin typeface="Arial" panose="020B0604020202020204" pitchFamily="34" charset="0"/>
                <a:ea typeface="宋体" panose="02010600030101010101" pitchFamily="2" charset="-122"/>
              </a:rPr>
              <a:t>其他应收款</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这是指商业银行对其他单位和个人的应收及暂付的款项。</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12.</a:t>
            </a:r>
            <a:r>
              <a:rPr lang="zh-CN" altLang="zh-CN" sz="1600" dirty="0">
                <a:latin typeface="Arial" panose="020B0604020202020204" pitchFamily="34" charset="0"/>
                <a:ea typeface="宋体" panose="02010600030101010101" pitchFamily="2" charset="-122"/>
              </a:rPr>
              <a:t>贴现</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这是指银行对票据收款人提出的未到期票据，按贴现率给予贴现。它是银行的信用业务，是一种放款形式。</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13.</a:t>
            </a:r>
            <a:r>
              <a:rPr lang="zh-CN" altLang="zh-CN" sz="1600" dirty="0">
                <a:latin typeface="Arial" panose="020B0604020202020204" pitchFamily="34" charset="0"/>
                <a:ea typeface="宋体" panose="02010600030101010101" pitchFamily="2" charset="-122"/>
              </a:rPr>
              <a:t>短期投资</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这是指商业银行购入的各种准备随时变现的，持有时间不超过一年的有价证券及其他投资，包括股票债券等。</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p:txBody>
      </p:sp>
      <p:sp>
        <p:nvSpPr>
          <p:cNvPr id="57347"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57348" name="矩形 4"/>
          <p:cNvSpPr/>
          <p:nvPr/>
        </p:nvSpPr>
        <p:spPr>
          <a:xfrm>
            <a:off x="3087688" y="1196975"/>
            <a:ext cx="3532187" cy="369888"/>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第三节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商业银行的资产负债统计</a:t>
            </a:r>
            <a:endParaRPr lang="en-US" altLang="zh-CN" sz="1800" b="1" dirty="0">
              <a:latin typeface="华文仿宋" panose="02010600040101010101" pitchFamily="2" charset="-122"/>
              <a:ea typeface="华文仿宋" panose="02010600040101010101" pitchFamily="2" charset="-122"/>
            </a:endParaRPr>
          </a:p>
        </p:txBody>
      </p:sp>
      <p:sp>
        <p:nvSpPr>
          <p:cNvPr id="57349"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7350"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7351"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7352"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7353"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7354"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7355"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7356"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00113" y="1557338"/>
            <a:ext cx="7345362" cy="354012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14.</a:t>
            </a:r>
            <a:r>
              <a:rPr lang="zh-CN" altLang="zh-CN" sz="1600" dirty="0">
                <a:latin typeface="Arial" panose="020B0604020202020204" pitchFamily="34" charset="0"/>
                <a:ea typeface="宋体" panose="02010600030101010101" pitchFamily="2" charset="-122"/>
              </a:rPr>
              <a:t>委托贷款及委托投资</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由政府部门、企事业单位及个人等作为委托人提供资金，由贷款人（委托人）根据委托人确定的贷款对象、用途、金额、期限、利率等代为发放，监督使用，并协助收回的贷款。贷款人（受托人）只收取手续费，不承担贷款风险。如中央政府委托贷款、地方政府委托贷款、中央银行委托贷款、政策性银行委托贷款等；代理金融机构投资，代理企业投资，代理政府投资等。</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15.</a:t>
            </a:r>
            <a:r>
              <a:rPr lang="zh-CN" altLang="zh-CN" sz="1600" dirty="0">
                <a:latin typeface="Arial" panose="020B0604020202020204" pitchFamily="34" charset="0"/>
                <a:ea typeface="宋体" panose="02010600030101010101" pitchFamily="2" charset="-122"/>
              </a:rPr>
              <a:t>代理证券</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这是指银行接受客户委托，代理客户进行发行、兑付、代收、代购等证券业务。包括自营证券，代发行证券（如国家债券），代兑付证券，代收、代购证券等。</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16.</a:t>
            </a:r>
            <a:r>
              <a:rPr lang="zh-CN" altLang="zh-CN" sz="1600" dirty="0">
                <a:latin typeface="Arial" panose="020B0604020202020204" pitchFamily="34" charset="0"/>
                <a:ea typeface="宋体" panose="02010600030101010101" pitchFamily="2" charset="-122"/>
              </a:rPr>
              <a:t>买入返售证券</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这是指商业银行与客户签约买入的有价证券。约期到后，以协议规定的卖出价卖给原客户，以获取买入价与卖出价的差价收入。</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b="1"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p:txBody>
      </p:sp>
      <p:sp>
        <p:nvSpPr>
          <p:cNvPr id="58371"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58372" name="矩形 4"/>
          <p:cNvSpPr/>
          <p:nvPr/>
        </p:nvSpPr>
        <p:spPr>
          <a:xfrm>
            <a:off x="3087688" y="1196975"/>
            <a:ext cx="3532187" cy="369888"/>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第三节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商业银行的资产负债统计</a:t>
            </a:r>
            <a:endParaRPr lang="en-US" altLang="zh-CN" sz="1800" b="1" dirty="0">
              <a:latin typeface="华文仿宋" panose="02010600040101010101" pitchFamily="2" charset="-122"/>
              <a:ea typeface="华文仿宋" panose="02010600040101010101" pitchFamily="2" charset="-122"/>
            </a:endParaRPr>
          </a:p>
        </p:txBody>
      </p:sp>
      <p:sp>
        <p:nvSpPr>
          <p:cNvPr id="58373"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8374"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8375"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8376"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8377"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8378"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8379"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8380"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827088" y="2205038"/>
            <a:ext cx="7345362" cy="181610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17.</a:t>
            </a:r>
            <a:r>
              <a:rPr lang="zh-CN" altLang="zh-CN" sz="1600" dirty="0">
                <a:latin typeface="Arial" panose="020B0604020202020204" pitchFamily="34" charset="0"/>
                <a:ea typeface="宋体" panose="02010600030101010101" pitchFamily="2" charset="-122"/>
              </a:rPr>
              <a:t>待处理流动资产损失</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这是指在清算财产和经营中查明尚待处理的各种物资和证券等流动资产的盈亏和损毁减去盘盈后的净损失额。</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18.</a:t>
            </a:r>
            <a:r>
              <a:rPr lang="zh-CN" altLang="zh-CN" sz="1600" dirty="0">
                <a:latin typeface="Arial" panose="020B0604020202020204" pitchFamily="34" charset="0"/>
                <a:ea typeface="宋体" panose="02010600030101010101" pitchFamily="2" charset="-122"/>
              </a:rPr>
              <a:t>一年内到期的长期投资</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这是指银行长期投资中将于一年内到期的债券和投资。</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p:txBody>
      </p:sp>
      <p:sp>
        <p:nvSpPr>
          <p:cNvPr id="59395"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59396" name="矩形 4"/>
          <p:cNvSpPr/>
          <p:nvPr/>
        </p:nvSpPr>
        <p:spPr>
          <a:xfrm>
            <a:off x="2843213" y="1692275"/>
            <a:ext cx="3532187" cy="369888"/>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第三节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商业银行的资产负债统计</a:t>
            </a:r>
            <a:endParaRPr lang="en-US" altLang="zh-CN" sz="1800" b="1" dirty="0">
              <a:latin typeface="华文仿宋" panose="02010600040101010101" pitchFamily="2" charset="-122"/>
              <a:ea typeface="华文仿宋" panose="02010600040101010101" pitchFamily="2" charset="-122"/>
            </a:endParaRPr>
          </a:p>
        </p:txBody>
      </p:sp>
      <p:sp>
        <p:nvSpPr>
          <p:cNvPr id="59397"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9398"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9399"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9400"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9401"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9402"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9403"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59404"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00113" y="1557338"/>
            <a:ext cx="7345362" cy="440055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2400" b="1" dirty="0">
                <a:latin typeface="Arial" panose="020B0604020202020204" pitchFamily="34" charset="0"/>
                <a:ea typeface="宋体" panose="02010600030101010101" pitchFamily="2" charset="-122"/>
              </a:rPr>
              <a:t>二、商业银行资产统计指标体系</a:t>
            </a:r>
            <a:endParaRPr lang="en-US" altLang="zh-CN" sz="24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800" dirty="0">
                <a:latin typeface="Arial" panose="020B0604020202020204" pitchFamily="34" charset="0"/>
                <a:ea typeface="宋体" panose="02010600030101010101" pitchFamily="2" charset="-122"/>
              </a:rPr>
              <a:t>（二）长期资产</a:t>
            </a:r>
            <a:endParaRPr lang="en-US" altLang="zh-CN" sz="18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1.</a:t>
            </a:r>
            <a:r>
              <a:rPr lang="zh-CN" altLang="zh-CN" sz="1600" dirty="0">
                <a:latin typeface="Arial" panose="020B0604020202020204" pitchFamily="34" charset="0"/>
                <a:ea typeface="宋体" panose="02010600030101010101" pitchFamily="2" charset="-122"/>
              </a:rPr>
              <a:t>中长期贷款</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这是指银行对外发放的１年期以上（不含１年）的贷款，主要用于固定资产建设。它包括：基本建设贷款、技术改造贷款、住房开发贷款、商业用房开发贷款、其他地产开发贷款，及其它中长期贷款等。</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2.</a:t>
            </a:r>
            <a:r>
              <a:rPr lang="zh-CN" altLang="zh-CN" sz="1600" dirty="0">
                <a:latin typeface="Arial" panose="020B0604020202020204" pitchFamily="34" charset="0"/>
                <a:ea typeface="宋体" panose="02010600030101010101" pitchFamily="2" charset="-122"/>
              </a:rPr>
              <a:t>逾期贷款</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银行发放的已经到期尚未归还的贷款。它包括逾期贷款，即借款合同约定到期（含展期后到期）未归还的贷款；呆账贷款，即按财政部有关规定列为呆账的贷款；呆滞贷款，即按财政部有关规定，逾期（含展期后到期）超过规定年限以上仍未归还的贷款；或虽未逾期或逾期不满规定年限但生产经营已终止，项目已停建的贷款；还有逾期租赁款，催收租赁款。</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3.</a:t>
            </a:r>
            <a:r>
              <a:rPr lang="zh-CN" altLang="zh-CN" sz="1600" dirty="0">
                <a:latin typeface="Arial" panose="020B0604020202020204" pitchFamily="34" charset="0"/>
                <a:ea typeface="宋体" panose="02010600030101010101" pitchFamily="2" charset="-122"/>
              </a:rPr>
              <a:t>贷款呆帐准备金</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1993</a:t>
            </a:r>
            <a:r>
              <a:rPr lang="zh-CN" altLang="zh-CN" sz="1600" dirty="0">
                <a:latin typeface="Arial" panose="020B0604020202020204" pitchFamily="34" charset="0"/>
                <a:ea typeface="宋体" panose="02010600030101010101" pitchFamily="2" charset="-122"/>
              </a:rPr>
              <a:t>年起，我国的呆账准备金按企业年初贷款余额的</a:t>
            </a:r>
            <a:r>
              <a:rPr lang="en-US" altLang="zh-CN" sz="1600" dirty="0">
                <a:latin typeface="Arial" panose="020B0604020202020204" pitchFamily="34" charset="0"/>
                <a:ea typeface="宋体" panose="02010600030101010101" pitchFamily="2" charset="-122"/>
              </a:rPr>
              <a:t>6</a:t>
            </a:r>
            <a:r>
              <a:rPr lang="zh-CN" altLang="zh-CN" sz="1600" dirty="0">
                <a:latin typeface="Arial" panose="020B0604020202020204" pitchFamily="34" charset="0"/>
                <a:ea typeface="宋体" panose="02010600030101010101" pitchFamily="2" charset="-122"/>
              </a:rPr>
              <a:t>‰全部提取，直至历年结转的呆账准备金额达到年初余额的</a:t>
            </a:r>
            <a:r>
              <a:rPr lang="en-US" altLang="zh-CN" sz="1600" dirty="0">
                <a:latin typeface="Arial" panose="020B0604020202020204" pitchFamily="34" charset="0"/>
                <a:ea typeface="宋体" panose="02010600030101010101" pitchFamily="2" charset="-122"/>
              </a:rPr>
              <a:t>1%,</a:t>
            </a:r>
            <a:r>
              <a:rPr lang="zh-CN" altLang="zh-CN" sz="1600" dirty="0">
                <a:latin typeface="Arial" panose="020B0604020202020204" pitchFamily="34" charset="0"/>
                <a:ea typeface="宋体" panose="02010600030101010101" pitchFamily="2" charset="-122"/>
              </a:rPr>
              <a:t>而后改为按年初放款余额的</a:t>
            </a:r>
            <a:r>
              <a:rPr lang="en-US" altLang="zh-CN" sz="1600" dirty="0">
                <a:latin typeface="Arial" panose="020B0604020202020204" pitchFamily="34" charset="0"/>
                <a:ea typeface="宋体" panose="02010600030101010101" pitchFamily="2" charset="-122"/>
              </a:rPr>
              <a:t>1%</a:t>
            </a:r>
            <a:r>
              <a:rPr lang="zh-CN" altLang="zh-CN" sz="1600" dirty="0">
                <a:latin typeface="Arial" panose="020B0604020202020204" pitchFamily="34" charset="0"/>
                <a:ea typeface="宋体" panose="02010600030101010101" pitchFamily="2" charset="-122"/>
              </a:rPr>
              <a:t>实行差额提取，并在企业营业费中列支。企业按规定对呆账贷款核销时，冲减呆账准备金。</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dirty="0">
              <a:latin typeface="Arial" panose="020B0604020202020204" pitchFamily="34" charset="0"/>
              <a:ea typeface="宋体" panose="02010600030101010101" pitchFamily="2" charset="-122"/>
            </a:endParaRPr>
          </a:p>
        </p:txBody>
      </p:sp>
      <p:sp>
        <p:nvSpPr>
          <p:cNvPr id="60419"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60420" name="矩形 4"/>
          <p:cNvSpPr/>
          <p:nvPr/>
        </p:nvSpPr>
        <p:spPr>
          <a:xfrm>
            <a:off x="3087688" y="1196975"/>
            <a:ext cx="3532187" cy="369888"/>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第三节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商业银行的资产负债统计</a:t>
            </a:r>
            <a:endParaRPr lang="en-US" altLang="zh-CN" sz="1800" b="1" dirty="0">
              <a:latin typeface="华文仿宋" panose="02010600040101010101" pitchFamily="2" charset="-122"/>
              <a:ea typeface="华文仿宋" panose="02010600040101010101" pitchFamily="2" charset="-122"/>
            </a:endParaRPr>
          </a:p>
        </p:txBody>
      </p:sp>
      <p:sp>
        <p:nvSpPr>
          <p:cNvPr id="60421"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0422"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0423"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0424"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0425"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0426"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0427"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0428"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00113" y="1557338"/>
            <a:ext cx="7345362" cy="427831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4.</a:t>
            </a:r>
            <a:r>
              <a:rPr lang="zh-CN" altLang="zh-CN" sz="1600" dirty="0">
                <a:latin typeface="Arial" panose="020B0604020202020204" pitchFamily="34" charset="0"/>
                <a:ea typeface="宋体" panose="02010600030101010101" pitchFamily="2" charset="-122"/>
              </a:rPr>
              <a:t>应收租赁款</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这是指商业银行以融资租赁业务租出资产应收的款项。</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5.</a:t>
            </a:r>
            <a:r>
              <a:rPr lang="zh-CN" altLang="zh-CN" sz="1600" dirty="0">
                <a:latin typeface="Arial" panose="020B0604020202020204" pitchFamily="34" charset="0"/>
                <a:ea typeface="宋体" panose="02010600030101010101" pitchFamily="2" charset="-122"/>
              </a:rPr>
              <a:t>未收租赁收益</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这是指商业银行应收而未收的全部租赁收益。</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6.</a:t>
            </a:r>
            <a:r>
              <a:rPr lang="zh-CN" altLang="zh-CN" sz="1600" dirty="0">
                <a:latin typeface="Arial" panose="020B0604020202020204" pitchFamily="34" charset="0"/>
                <a:ea typeface="宋体" panose="02010600030101010101" pitchFamily="2" charset="-122"/>
              </a:rPr>
              <a:t>应收转租赁款</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这是指商业银行开展转租业务应收的款项。</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7.</a:t>
            </a:r>
            <a:r>
              <a:rPr lang="zh-CN" altLang="zh-CN" sz="1600" dirty="0">
                <a:latin typeface="Arial" panose="020B0604020202020204" pitchFamily="34" charset="0"/>
                <a:ea typeface="宋体" panose="02010600030101010101" pitchFamily="2" charset="-122"/>
              </a:rPr>
              <a:t>转租资产</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这是指商业银行进行融资租赁业务的租赁资产。</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8.</a:t>
            </a:r>
            <a:r>
              <a:rPr lang="zh-CN" altLang="zh-CN" sz="1600" dirty="0">
                <a:latin typeface="Arial" panose="020B0604020202020204" pitchFamily="34" charset="0"/>
                <a:ea typeface="宋体" panose="02010600030101010101" pitchFamily="2" charset="-122"/>
              </a:rPr>
              <a:t>代转租赁资产</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这是指商业银行融资租赁业务以租出资产的所有权。</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9.</a:t>
            </a:r>
            <a:r>
              <a:rPr lang="zh-CN" altLang="zh-CN" sz="1600" dirty="0">
                <a:latin typeface="Arial" panose="020B0604020202020204" pitchFamily="34" charset="0"/>
                <a:ea typeface="宋体" panose="02010600030101010101" pitchFamily="2" charset="-122"/>
              </a:rPr>
              <a:t>经营租赁资产和经营租赁资产折旧</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这是指商业银行进行租赁的固定资产已积累记者就，包括已经出租的和尚未出租的资产。</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10.</a:t>
            </a:r>
            <a:r>
              <a:rPr lang="zh-CN" altLang="zh-CN" sz="1600" dirty="0">
                <a:latin typeface="Arial" panose="020B0604020202020204" pitchFamily="34" charset="0"/>
                <a:ea typeface="宋体" panose="02010600030101010101" pitchFamily="2" charset="-122"/>
              </a:rPr>
              <a:t>长期投资</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这是指商业银行不准备在１年内变现的投资。它包括国家债券投资、中央银行债券投资、金融债券投资、其他债券投资、股本投资，等等。</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dirty="0">
              <a:latin typeface="Arial" panose="020B0604020202020204" pitchFamily="34" charset="0"/>
              <a:ea typeface="宋体" panose="02010600030101010101" pitchFamily="2" charset="-122"/>
            </a:endParaRPr>
          </a:p>
        </p:txBody>
      </p:sp>
      <p:sp>
        <p:nvSpPr>
          <p:cNvPr id="61443"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61444" name="矩形 4"/>
          <p:cNvSpPr/>
          <p:nvPr/>
        </p:nvSpPr>
        <p:spPr>
          <a:xfrm>
            <a:off x="3087688" y="1196975"/>
            <a:ext cx="3532187" cy="369888"/>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第三节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商业银行的资产负债统计</a:t>
            </a:r>
            <a:endParaRPr lang="en-US" altLang="zh-CN" sz="1800" b="1" dirty="0">
              <a:latin typeface="华文仿宋" panose="02010600040101010101" pitchFamily="2" charset="-122"/>
              <a:ea typeface="华文仿宋" panose="02010600040101010101" pitchFamily="2" charset="-122"/>
            </a:endParaRPr>
          </a:p>
        </p:txBody>
      </p:sp>
      <p:sp>
        <p:nvSpPr>
          <p:cNvPr id="61445"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1446"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1447"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1448"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1449"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1450"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1451"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1452"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611188" y="1763713"/>
            <a:ext cx="7921625" cy="427831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（二）长期资产</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11.</a:t>
            </a:r>
            <a:r>
              <a:rPr lang="zh-CN" altLang="zh-CN" sz="1600" dirty="0">
                <a:latin typeface="Arial" panose="020B0604020202020204" pitchFamily="34" charset="0"/>
                <a:ea typeface="宋体" panose="02010600030101010101" pitchFamily="2" charset="-122"/>
              </a:rPr>
              <a:t>投资风险准备</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这是指商业银行根据国家有关规定按长期投资的期末余额的一定比例提取的风险准备。</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12.</a:t>
            </a:r>
            <a:r>
              <a:rPr lang="zh-CN" altLang="zh-CN" sz="1600" dirty="0">
                <a:latin typeface="Arial" panose="020B0604020202020204" pitchFamily="34" charset="0"/>
                <a:ea typeface="宋体" panose="02010600030101010101" pitchFamily="2" charset="-122"/>
              </a:rPr>
              <a:t>固定资产原值</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这是指商业银行在建造和购置固定资产时所支付的货币总额，注意要加上后来改建、扩建时所追加的费用。</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13.</a:t>
            </a:r>
            <a:r>
              <a:rPr lang="zh-CN" altLang="zh-CN" sz="1600" dirty="0">
                <a:latin typeface="Arial" panose="020B0604020202020204" pitchFamily="34" charset="0"/>
                <a:ea typeface="宋体" panose="02010600030101010101" pitchFamily="2" charset="-122"/>
              </a:rPr>
              <a:t>折旧</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这是指固定资产在使用过程中，随着磨损而逐渐转移到成本或费用中的那部分价值。</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14.</a:t>
            </a:r>
            <a:r>
              <a:rPr lang="zh-CN" altLang="zh-CN" sz="1600" dirty="0">
                <a:latin typeface="Arial" panose="020B0604020202020204" pitchFamily="34" charset="0"/>
                <a:ea typeface="宋体" panose="02010600030101010101" pitchFamily="2" charset="-122"/>
              </a:rPr>
              <a:t>固定资产净值</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这是指固定资产原价值扣除折旧后的余额，即折余价值。</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15.</a:t>
            </a:r>
            <a:r>
              <a:rPr lang="zh-CN" altLang="zh-CN" sz="1600" dirty="0">
                <a:latin typeface="Arial" panose="020B0604020202020204" pitchFamily="34" charset="0"/>
                <a:ea typeface="宋体" panose="02010600030101010101" pitchFamily="2" charset="-122"/>
              </a:rPr>
              <a:t>在建工程</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这是指期末各项未完工程的实际支出，及尚未使用的工程实际成本。</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16.</a:t>
            </a:r>
            <a:r>
              <a:rPr lang="zh-CN" altLang="zh-CN" sz="1600" dirty="0">
                <a:latin typeface="Arial" panose="020B0604020202020204" pitchFamily="34" charset="0"/>
                <a:ea typeface="宋体" panose="02010600030101010101" pitchFamily="2" charset="-122"/>
              </a:rPr>
              <a:t>待处理固定资产净损失</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（三）无形资产、递延资产和其他资产</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1</a:t>
            </a:r>
            <a:r>
              <a:rPr lang="zh-CN" altLang="zh-CN" sz="1600" dirty="0">
                <a:latin typeface="Arial" panose="020B0604020202020204" pitchFamily="34" charset="0"/>
                <a:ea typeface="宋体" panose="02010600030101010101" pitchFamily="2" charset="-122"/>
              </a:rPr>
              <a:t>）无形资产</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2</a:t>
            </a:r>
            <a:r>
              <a:rPr lang="zh-CN" altLang="zh-CN" sz="1600" dirty="0">
                <a:latin typeface="Arial" panose="020B0604020202020204" pitchFamily="34" charset="0"/>
                <a:ea typeface="宋体" panose="02010600030101010101" pitchFamily="2" charset="-122"/>
              </a:rPr>
              <a:t>）递延资产</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3</a:t>
            </a:r>
            <a:r>
              <a:rPr lang="zh-CN" altLang="zh-CN" sz="1600" dirty="0">
                <a:latin typeface="Arial" panose="020B0604020202020204" pitchFamily="34" charset="0"/>
                <a:ea typeface="宋体" panose="02010600030101010101" pitchFamily="2" charset="-122"/>
              </a:rPr>
              <a:t>）其他中长期资产</a:t>
            </a:r>
            <a:endParaRPr lang="zh-CN" altLang="zh-CN" sz="1600" dirty="0">
              <a:latin typeface="Arial" panose="020B0604020202020204" pitchFamily="34" charset="0"/>
              <a:ea typeface="宋体" panose="02010600030101010101" pitchFamily="2" charset="-122"/>
            </a:endParaRPr>
          </a:p>
        </p:txBody>
      </p:sp>
      <p:sp>
        <p:nvSpPr>
          <p:cNvPr id="62467"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62468" name="矩形 4"/>
          <p:cNvSpPr/>
          <p:nvPr/>
        </p:nvSpPr>
        <p:spPr>
          <a:xfrm>
            <a:off x="3087688" y="1196975"/>
            <a:ext cx="3532187" cy="369888"/>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第三节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商业银行的资产负债统计</a:t>
            </a:r>
            <a:endParaRPr lang="en-US" altLang="zh-CN" sz="1800" b="1" dirty="0">
              <a:latin typeface="华文仿宋" panose="02010600040101010101" pitchFamily="2" charset="-122"/>
              <a:ea typeface="华文仿宋" panose="02010600040101010101" pitchFamily="2" charset="-122"/>
            </a:endParaRPr>
          </a:p>
        </p:txBody>
      </p:sp>
      <p:sp>
        <p:nvSpPr>
          <p:cNvPr id="62469"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2470"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2471"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2472"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2473"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2474"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2475"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2476"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00113" y="1773238"/>
            <a:ext cx="7345362" cy="323215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2400" b="1" dirty="0">
                <a:latin typeface="Arial" panose="020B0604020202020204" pitchFamily="34" charset="0"/>
                <a:ea typeface="宋体" panose="02010600030101010101" pitchFamily="2" charset="-122"/>
              </a:rPr>
              <a:t>三、商业银行负债及所有者权益统计指标体系</a:t>
            </a:r>
            <a:endParaRPr lang="zh-CN" altLang="zh-CN" sz="24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800" dirty="0">
                <a:latin typeface="Arial" panose="020B0604020202020204" pitchFamily="34" charset="0"/>
                <a:ea typeface="宋体" panose="02010600030101010101" pitchFamily="2" charset="-122"/>
              </a:rPr>
              <a:t>（一）流动负债</a:t>
            </a:r>
            <a:endParaRPr lang="en-US" altLang="zh-CN" sz="18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800" dirty="0">
                <a:latin typeface="Arial" panose="020B0604020202020204" pitchFamily="34" charset="0"/>
                <a:ea typeface="宋体" panose="02010600030101010101" pitchFamily="2" charset="-122"/>
              </a:rPr>
              <a:t>1.</a:t>
            </a:r>
            <a:r>
              <a:rPr lang="zh-CN" altLang="zh-CN" sz="1800" dirty="0">
                <a:latin typeface="Arial" panose="020B0604020202020204" pitchFamily="34" charset="0"/>
                <a:ea typeface="宋体" panose="02010600030101010101" pitchFamily="2" charset="-122"/>
              </a:rPr>
              <a:t>活期存款</a:t>
            </a:r>
            <a:endParaRPr lang="zh-CN" altLang="zh-CN" sz="18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800" dirty="0">
                <a:latin typeface="Arial" panose="020B0604020202020204" pitchFamily="34" charset="0"/>
                <a:ea typeface="宋体" panose="02010600030101010101" pitchFamily="2" charset="-122"/>
              </a:rPr>
              <a:t>这是指商业银行接受企事业单位</a:t>
            </a:r>
            <a:r>
              <a:rPr lang="en-US" altLang="zh-CN" sz="1800" dirty="0">
                <a:latin typeface="Arial" panose="020B0604020202020204" pitchFamily="34" charset="0"/>
                <a:ea typeface="宋体" panose="02010600030101010101" pitchFamily="2" charset="-122"/>
              </a:rPr>
              <a:t>1</a:t>
            </a:r>
            <a:r>
              <a:rPr lang="zh-CN" altLang="zh-CN" sz="1800" dirty="0">
                <a:latin typeface="Arial" panose="020B0604020202020204" pitchFamily="34" charset="0"/>
                <a:ea typeface="宋体" panose="02010600030101010101" pitchFamily="2" charset="-122"/>
              </a:rPr>
              <a:t>年以下的各种存款。包括工业存款、商业存款、建筑企业存款、农业存款、城镇集体企业存款、活期储蓄、财政存款、机关团体存款等等。</a:t>
            </a:r>
            <a:endParaRPr lang="zh-CN" altLang="zh-CN" sz="18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800" dirty="0">
                <a:latin typeface="Arial" panose="020B0604020202020204" pitchFamily="34" charset="0"/>
                <a:ea typeface="宋体" panose="02010600030101010101" pitchFamily="2" charset="-122"/>
              </a:rPr>
              <a:t>2.</a:t>
            </a:r>
            <a:r>
              <a:rPr lang="zh-CN" altLang="zh-CN" sz="1800" dirty="0">
                <a:latin typeface="Arial" panose="020B0604020202020204" pitchFamily="34" charset="0"/>
                <a:ea typeface="宋体" panose="02010600030101010101" pitchFamily="2" charset="-122"/>
              </a:rPr>
              <a:t>短期储蓄存款</a:t>
            </a:r>
            <a:endParaRPr lang="zh-CN" altLang="zh-CN" sz="18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800" dirty="0">
                <a:latin typeface="Arial" panose="020B0604020202020204" pitchFamily="34" charset="0"/>
                <a:ea typeface="宋体" panose="02010600030101010101" pitchFamily="2" charset="-122"/>
              </a:rPr>
              <a:t>这是指银行接受居民个人</a:t>
            </a:r>
            <a:r>
              <a:rPr lang="en-US" altLang="zh-CN" sz="1800" dirty="0">
                <a:latin typeface="Arial" panose="020B0604020202020204" pitchFamily="34" charset="0"/>
                <a:ea typeface="宋体" panose="02010600030101010101" pitchFamily="2" charset="-122"/>
              </a:rPr>
              <a:t>1</a:t>
            </a:r>
            <a:r>
              <a:rPr lang="zh-CN" altLang="zh-CN" sz="1800" dirty="0">
                <a:latin typeface="Arial" panose="020B0604020202020204" pitchFamily="34" charset="0"/>
                <a:ea typeface="宋体" panose="02010600030101010101" pitchFamily="2" charset="-122"/>
              </a:rPr>
              <a:t>年起以下的各种存款。</a:t>
            </a:r>
            <a:endParaRPr lang="zh-CN" altLang="zh-CN" sz="18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800" dirty="0">
                <a:latin typeface="Arial" panose="020B0604020202020204" pitchFamily="34" charset="0"/>
                <a:ea typeface="宋体" panose="02010600030101010101" pitchFamily="2" charset="-122"/>
              </a:rPr>
              <a:t>3.</a:t>
            </a:r>
            <a:r>
              <a:rPr lang="zh-CN" altLang="zh-CN" sz="1800" dirty="0">
                <a:latin typeface="Arial" panose="020B0604020202020204" pitchFamily="34" charset="0"/>
                <a:ea typeface="宋体" panose="02010600030101010101" pitchFamily="2" charset="-122"/>
              </a:rPr>
              <a:t>财政性存款</a:t>
            </a:r>
            <a:endParaRPr lang="zh-CN" altLang="zh-CN" sz="18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800" dirty="0">
                <a:latin typeface="Arial" panose="020B0604020202020204" pitchFamily="34" charset="0"/>
                <a:ea typeface="宋体" panose="02010600030101010101" pitchFamily="2" charset="-122"/>
              </a:rPr>
              <a:t>这是指中国人民银行委托商业银行办理的存款，必须全额划拨中国人民银行。</a:t>
            </a:r>
            <a:endParaRPr lang="zh-CN" altLang="zh-CN" sz="1800" b="1" dirty="0">
              <a:latin typeface="Arial" panose="020B0604020202020204" pitchFamily="34" charset="0"/>
              <a:ea typeface="宋体" panose="02010600030101010101" pitchFamily="2" charset="-122"/>
            </a:endParaRPr>
          </a:p>
        </p:txBody>
      </p:sp>
      <p:sp>
        <p:nvSpPr>
          <p:cNvPr id="63491"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63492" name="矩形 4"/>
          <p:cNvSpPr/>
          <p:nvPr/>
        </p:nvSpPr>
        <p:spPr>
          <a:xfrm>
            <a:off x="3087688" y="1258888"/>
            <a:ext cx="3532187" cy="369887"/>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第三节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商业银行的资产负债统计</a:t>
            </a:r>
            <a:endParaRPr lang="en-US" altLang="zh-CN" sz="1800" b="1" dirty="0">
              <a:latin typeface="华文仿宋" panose="02010600040101010101" pitchFamily="2" charset="-122"/>
              <a:ea typeface="华文仿宋" panose="02010600040101010101" pitchFamily="2" charset="-122"/>
            </a:endParaRPr>
          </a:p>
        </p:txBody>
      </p:sp>
      <p:sp>
        <p:nvSpPr>
          <p:cNvPr id="63493"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3494"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3495"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3496"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3497"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3498"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3499"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3500"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00113" y="1866900"/>
            <a:ext cx="7345362" cy="4586288"/>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4.</a:t>
            </a:r>
            <a:r>
              <a:rPr lang="zh-CN" altLang="zh-CN" sz="1600" dirty="0">
                <a:latin typeface="Arial" panose="020B0604020202020204" pitchFamily="34" charset="0"/>
                <a:ea typeface="宋体" panose="02010600030101010101" pitchFamily="2" charset="-122"/>
              </a:rPr>
              <a:t>向中央银行借款</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这是指商业银行从中国人民银行借入的款项。</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5.</a:t>
            </a:r>
            <a:r>
              <a:rPr lang="zh-CN" altLang="zh-CN" sz="1600" dirty="0">
                <a:latin typeface="Arial" panose="020B0604020202020204" pitchFamily="34" charset="0"/>
                <a:ea typeface="宋体" panose="02010600030101010101" pitchFamily="2" charset="-122"/>
              </a:rPr>
              <a:t>同业存放款</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这是指银行与同业资金往来中发生的同业存放于本行的款项。</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6.</a:t>
            </a:r>
            <a:r>
              <a:rPr lang="zh-CN" altLang="zh-CN" sz="1600" dirty="0">
                <a:latin typeface="Arial" panose="020B0604020202020204" pitchFamily="34" charset="0"/>
                <a:ea typeface="宋体" panose="02010600030101010101" pitchFamily="2" charset="-122"/>
              </a:rPr>
              <a:t>联行存放款</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这是指银行与联行往来过程中发生的联行存放于本行的资金。</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7.</a:t>
            </a:r>
            <a:r>
              <a:rPr lang="zh-CN" altLang="zh-CN" sz="1600" dirty="0">
                <a:latin typeface="Arial" panose="020B0604020202020204" pitchFamily="34" charset="0"/>
                <a:ea typeface="宋体" panose="02010600030101010101" pitchFamily="2" charset="-122"/>
              </a:rPr>
              <a:t>拆入资金</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这是指银行从其他金融企业借入的短期资金。包括同业拆入和其他金融机构拆入。</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8.</a:t>
            </a:r>
            <a:r>
              <a:rPr lang="zh-CN" altLang="zh-CN" sz="1600" dirty="0">
                <a:latin typeface="Arial" panose="020B0604020202020204" pitchFamily="34" charset="0"/>
                <a:ea typeface="宋体" panose="02010600030101010101" pitchFamily="2" charset="-122"/>
              </a:rPr>
              <a:t>应解汇款</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这是指银行在办理汇款业务中，作为收款企业的开户行收到的待解付的款项以及外地采购单位或个人临时性存款。</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9.</a:t>
            </a:r>
            <a:r>
              <a:rPr lang="zh-CN" altLang="zh-CN" sz="1600" dirty="0">
                <a:latin typeface="Arial" panose="020B0604020202020204" pitchFamily="34" charset="0"/>
                <a:ea typeface="宋体" panose="02010600030101010101" pitchFamily="2" charset="-122"/>
              </a:rPr>
              <a:t>汇出汇款</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这是指银行接收企事业单位或个人委托汇往外地的款项。</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10.</a:t>
            </a:r>
            <a:r>
              <a:rPr lang="zh-CN" altLang="zh-CN" sz="1600" dirty="0">
                <a:latin typeface="Arial" panose="020B0604020202020204" pitchFamily="34" charset="0"/>
                <a:ea typeface="宋体" panose="02010600030101010101" pitchFamily="2" charset="-122"/>
              </a:rPr>
              <a:t>委托存款</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这是指银行接收企事业单位或个人委托进行放款或投资业务，企事业单位存入本行的款项。</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b="1"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dirty="0">
              <a:latin typeface="Arial" panose="020B0604020202020204" pitchFamily="34" charset="0"/>
              <a:ea typeface="宋体" panose="02010600030101010101" pitchFamily="2" charset="-122"/>
            </a:endParaRPr>
          </a:p>
        </p:txBody>
      </p:sp>
      <p:sp>
        <p:nvSpPr>
          <p:cNvPr id="64515"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64516" name="矩形 4"/>
          <p:cNvSpPr/>
          <p:nvPr/>
        </p:nvSpPr>
        <p:spPr>
          <a:xfrm>
            <a:off x="3087688" y="1258888"/>
            <a:ext cx="3532187" cy="369887"/>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第三节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商业银行的资产负债统计</a:t>
            </a:r>
            <a:endParaRPr lang="en-US" altLang="zh-CN" sz="1800" b="1" dirty="0">
              <a:latin typeface="华文仿宋" panose="02010600040101010101" pitchFamily="2" charset="-122"/>
              <a:ea typeface="华文仿宋" panose="02010600040101010101" pitchFamily="2" charset="-122"/>
            </a:endParaRPr>
          </a:p>
        </p:txBody>
      </p:sp>
      <p:sp>
        <p:nvSpPr>
          <p:cNvPr id="64517"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4518"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4519"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4520"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4521"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4522"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4523"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4524"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a:spLocks noChangeArrowheads="1"/>
          </p:cNvSpPr>
          <p:nvPr/>
        </p:nvSpPr>
        <p:spPr bwMode="auto">
          <a:xfrm>
            <a:off x="971550" y="2049463"/>
            <a:ext cx="7345363" cy="3846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1pPr>
            <a:lvl2pPr marL="742950" indent="-285750">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zh-CN" sz="2000" b="0" i="0" u="none" strike="noStrike" kern="1200" cap="none" spc="0" normalizeH="0" baseline="0" noProof="0" dirty="0" smtClean="0">
                <a:ln>
                  <a:noFill/>
                </a:ln>
                <a:solidFill>
                  <a:schemeClr val="tx1"/>
                </a:solidFill>
                <a:effectLst/>
                <a:uLnTx/>
                <a:uFillTx/>
                <a:latin typeface="Arial" panose="020B0604020202020204" pitchFamily="34" charset="0"/>
                <a:ea typeface="宋体" panose="02010600030101010101" pitchFamily="2" charset="-122"/>
                <a:cs typeface="+mn-cs"/>
              </a:rPr>
              <a:t>（二）商业银行的主要业务</a:t>
            </a:r>
            <a:endParaRPr kumimoji="0" lang="en-US" altLang="zh-CN" sz="2000" b="0" i="0" u="none" strike="noStrike" kern="1200" cap="none" spc="0" normalizeH="0" baseline="0" noProof="0" dirty="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285750" marR="0" lvl="0" indent="-285750" algn="l" defTabSz="914400" rtl="0" eaLnBrk="1" fontAlgn="base" latinLnBrk="0" hangingPunct="1">
              <a:lnSpc>
                <a:spcPct val="100000"/>
              </a:lnSpc>
              <a:spcBef>
                <a:spcPct val="0"/>
              </a:spcBef>
              <a:spcAft>
                <a:spcPct val="0"/>
              </a:spcAft>
              <a:buClrTx/>
              <a:buSzTx/>
              <a:buFont typeface="Wingdings" panose="05000000000000000000" pitchFamily="2" charset="2"/>
              <a:buChar char="u"/>
              <a:defRPr/>
            </a:pPr>
            <a:r>
              <a:rPr kumimoji="0" lang="zh-CN" altLang="zh-CN" sz="1600" b="0" i="0" u="none" strike="noStrike" kern="1200" cap="none" spc="0" normalizeH="0" baseline="0" noProof="0" dirty="0" smtClean="0">
                <a:ln>
                  <a:noFill/>
                </a:ln>
                <a:solidFill>
                  <a:schemeClr val="tx1"/>
                </a:solidFill>
                <a:effectLst/>
                <a:uLnTx/>
                <a:uFillTx/>
                <a:latin typeface="Arial" panose="020B0604020202020204" pitchFamily="34" charset="0"/>
                <a:ea typeface="宋体" panose="02010600030101010101" pitchFamily="2" charset="-122"/>
                <a:cs typeface="+mn-cs"/>
              </a:rPr>
              <a:t>包括负债业务、资产业务、中间业务和表外业务。</a:t>
            </a:r>
            <a:endParaRPr kumimoji="0" lang="en-US" altLang="zh-CN" sz="1600" b="0" i="0" u="none" strike="noStrike" kern="1200" cap="none" spc="0" normalizeH="0" baseline="0" noProof="0" dirty="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285750" marR="0" lvl="0" indent="-285750" algn="l" defTabSz="914400" rtl="0" eaLnBrk="1" fontAlgn="base" latinLnBrk="0" hangingPunct="1">
              <a:lnSpc>
                <a:spcPct val="100000"/>
              </a:lnSpc>
              <a:spcBef>
                <a:spcPct val="0"/>
              </a:spcBef>
              <a:spcAft>
                <a:spcPct val="0"/>
              </a:spcAft>
              <a:buClrTx/>
              <a:buSzTx/>
              <a:buFont typeface="Wingdings" panose="05000000000000000000" pitchFamily="2" charset="2"/>
              <a:buChar char="u"/>
              <a:defRPr/>
            </a:pPr>
            <a:r>
              <a:rPr kumimoji="0" lang="zh-CN" altLang="zh-CN" sz="1600" b="0" i="0" u="none" strike="noStrike" kern="1200" cap="none" spc="0" normalizeH="0" baseline="0" noProof="0" dirty="0" smtClean="0">
                <a:ln>
                  <a:noFill/>
                </a:ln>
                <a:solidFill>
                  <a:schemeClr val="tx1"/>
                </a:solidFill>
                <a:effectLst/>
                <a:uLnTx/>
                <a:uFillTx/>
                <a:latin typeface="Arial" panose="020B0604020202020204" pitchFamily="34" charset="0"/>
                <a:ea typeface="宋体" panose="02010600030101010101" pitchFamily="2" charset="-122"/>
                <a:cs typeface="+mn-cs"/>
              </a:rPr>
              <a:t>负债业务主要指吸收资金的业务，它是商业银行主要资金来源的业务，是商业银行经营活动中的基础性业务，决定着银行资金来源的规模与构成，是商业银行开办资产业务的前提和基础。</a:t>
            </a:r>
            <a:endParaRPr kumimoji="0" lang="en-US" altLang="zh-CN" sz="1600" b="0" i="0" u="none" strike="noStrike" kern="1200" cap="none" spc="0" normalizeH="0" baseline="0" noProof="0" dirty="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285750" marR="0" lvl="0" indent="-285750" algn="l" defTabSz="914400" rtl="0" eaLnBrk="1" fontAlgn="base" latinLnBrk="0" hangingPunct="1">
              <a:lnSpc>
                <a:spcPct val="100000"/>
              </a:lnSpc>
              <a:spcBef>
                <a:spcPct val="0"/>
              </a:spcBef>
              <a:spcAft>
                <a:spcPct val="0"/>
              </a:spcAft>
              <a:buClrTx/>
              <a:buSzTx/>
              <a:buFont typeface="Wingdings" panose="05000000000000000000" pitchFamily="2" charset="2"/>
              <a:buChar char="u"/>
              <a:defRPr/>
            </a:pPr>
            <a:r>
              <a:rPr kumimoji="0" lang="zh-CN" altLang="zh-CN" sz="1600" b="0" i="0" u="none" strike="noStrike" kern="1200" cap="none" spc="0" normalizeH="0" baseline="0" noProof="0" dirty="0" smtClean="0">
                <a:ln>
                  <a:noFill/>
                </a:ln>
                <a:solidFill>
                  <a:schemeClr val="tx1"/>
                </a:solidFill>
                <a:effectLst/>
                <a:uLnTx/>
                <a:uFillTx/>
                <a:latin typeface="Arial" panose="020B0604020202020204" pitchFamily="34" charset="0"/>
                <a:ea typeface="宋体" panose="02010600030101010101" pitchFamily="2" charset="-122"/>
                <a:cs typeface="+mn-cs"/>
              </a:rPr>
              <a:t>资产业务是指商业银行把负债业务所获得的资金加以运用，从而取得收益的业务，主要包括现金资产业务、放款业务、投资业务、贴现业务和固定资产业务，其中以放款业务、投资业务和贴现业务为主。</a:t>
            </a:r>
            <a:endParaRPr kumimoji="0" lang="en-US" altLang="zh-CN" sz="1600" b="0" i="0" u="none" strike="noStrike" kern="1200" cap="none" spc="0" normalizeH="0" baseline="0" noProof="0" dirty="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285750" marR="0" lvl="0" indent="-285750" algn="l" defTabSz="914400" rtl="0" eaLnBrk="1" fontAlgn="base" latinLnBrk="0" hangingPunct="1">
              <a:lnSpc>
                <a:spcPct val="100000"/>
              </a:lnSpc>
              <a:spcBef>
                <a:spcPct val="0"/>
              </a:spcBef>
              <a:spcAft>
                <a:spcPct val="0"/>
              </a:spcAft>
              <a:buClrTx/>
              <a:buSzTx/>
              <a:buFont typeface="Wingdings" panose="05000000000000000000" pitchFamily="2" charset="2"/>
              <a:buChar char="u"/>
              <a:defRPr/>
            </a:pPr>
            <a:r>
              <a:rPr kumimoji="0" lang="zh-CN" altLang="zh-CN" sz="1600" b="0" i="0" u="none" strike="noStrike" kern="1200" cap="none" spc="0" normalizeH="0" baseline="0" noProof="0" dirty="0" smtClean="0">
                <a:ln>
                  <a:noFill/>
                </a:ln>
                <a:solidFill>
                  <a:schemeClr val="tx1"/>
                </a:solidFill>
                <a:effectLst/>
                <a:uLnTx/>
                <a:uFillTx/>
                <a:latin typeface="Arial" panose="020B0604020202020204" pitchFamily="34" charset="0"/>
                <a:ea typeface="宋体" panose="02010600030101010101" pitchFamily="2" charset="-122"/>
                <a:cs typeface="+mn-cs"/>
              </a:rPr>
              <a:t>中间业务是指商业银行无需动用自己的资金，只代理客户承办</a:t>
            </a:r>
            <a:r>
              <a:rPr kumimoji="0" lang="zh-CN" altLang="en-US" sz="1600" b="0" i="0" u="none" strike="noStrike" kern="1200" cap="none" spc="0" normalizeH="0" baseline="0" noProof="0" dirty="0" smtClean="0">
                <a:ln>
                  <a:noFill/>
                </a:ln>
                <a:solidFill>
                  <a:schemeClr val="tx1"/>
                </a:solidFill>
                <a:effectLst/>
                <a:uLnTx/>
                <a:uFillTx/>
                <a:latin typeface="Arial" panose="020B0604020202020204" pitchFamily="34" charset="0"/>
                <a:ea typeface="宋体" panose="02010600030101010101" pitchFamily="2" charset="-122"/>
                <a:cs typeface="+mn-cs"/>
              </a:rPr>
              <a:t>业务</a:t>
            </a:r>
            <a:r>
              <a:rPr kumimoji="0" lang="zh-CN" altLang="zh-CN" sz="1600" b="0" i="0" u="none" strike="noStrike" kern="1200" cap="none" spc="0" normalizeH="0" baseline="0" noProof="0" dirty="0" smtClean="0">
                <a:ln>
                  <a:noFill/>
                </a:ln>
                <a:solidFill>
                  <a:schemeClr val="tx1"/>
                </a:solidFill>
                <a:effectLst/>
                <a:uLnTx/>
                <a:uFillTx/>
                <a:latin typeface="Arial" panose="020B0604020202020204" pitchFamily="34" charset="0"/>
                <a:ea typeface="宋体" panose="02010600030101010101" pitchFamily="2" charset="-122"/>
                <a:cs typeface="+mn-cs"/>
              </a:rPr>
              <a:t>和委托等事项，从中收取手续费的主要业务，包括结算业务、信托业务、租赁业务、代理业务和其他服务型业务。</a:t>
            </a:r>
            <a:endParaRPr kumimoji="0" lang="en-US" altLang="zh-CN" sz="1600" b="0" i="0" u="none" strike="noStrike" kern="1200" cap="none" spc="0" normalizeH="0" baseline="0" noProof="0" dirty="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285750" marR="0" lvl="0" indent="-285750" algn="l" defTabSz="914400" rtl="0" eaLnBrk="1" fontAlgn="base" latinLnBrk="0" hangingPunct="1">
              <a:lnSpc>
                <a:spcPct val="100000"/>
              </a:lnSpc>
              <a:spcBef>
                <a:spcPct val="0"/>
              </a:spcBef>
              <a:spcAft>
                <a:spcPct val="0"/>
              </a:spcAft>
              <a:buClrTx/>
              <a:buSzTx/>
              <a:buFont typeface="Wingdings" panose="05000000000000000000" pitchFamily="2" charset="2"/>
              <a:buChar char="u"/>
              <a:defRPr/>
            </a:pPr>
            <a:r>
              <a:rPr kumimoji="0" lang="zh-CN" altLang="zh-CN" sz="1600" b="0" i="0" u="none" strike="noStrike" kern="1200" cap="none" spc="0" normalizeH="0" baseline="0" noProof="0" dirty="0" smtClean="0">
                <a:ln>
                  <a:noFill/>
                </a:ln>
                <a:solidFill>
                  <a:schemeClr val="tx1"/>
                </a:solidFill>
                <a:effectLst/>
                <a:uLnTx/>
                <a:uFillTx/>
                <a:latin typeface="Arial" panose="020B0604020202020204" pitchFamily="34" charset="0"/>
                <a:ea typeface="宋体" panose="02010600030101010101" pitchFamily="2" charset="-122"/>
                <a:cs typeface="+mn-cs"/>
              </a:rPr>
              <a:t>表外业务是指商业银行资产负债表以外的各项业务，其中一部分将转变为银行的实有资产和负债，主要包括贷款承诺、担保、调期和套头交易、代理客户买卖、分销证券等。</a:t>
            </a:r>
            <a:endParaRPr kumimoji="0" lang="zh-CN" altLang="zh-CN" sz="1600" b="0" i="0" u="none" strike="noStrike" kern="1200" cap="none" spc="0" normalizeH="0" baseline="0" noProof="0" dirty="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600" b="0" i="0" u="none" strike="noStrike" kern="1200" cap="none" spc="0" normalizeH="0" baseline="0" noProof="0" dirty="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8435"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18436" name="矩形 4"/>
          <p:cNvSpPr/>
          <p:nvPr/>
        </p:nvSpPr>
        <p:spPr>
          <a:xfrm>
            <a:off x="3087688" y="1196975"/>
            <a:ext cx="3133725" cy="400050"/>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2000" b="1" dirty="0">
                <a:latin typeface="华文仿宋" panose="02010600040101010101" pitchFamily="2" charset="-122"/>
                <a:ea typeface="华文仿宋" panose="02010600040101010101" pitchFamily="2" charset="-122"/>
              </a:rPr>
              <a:t>第一节</a:t>
            </a:r>
            <a:r>
              <a:rPr lang="en-US" altLang="zh-CN" sz="2000" b="1" dirty="0">
                <a:latin typeface="华文仿宋" panose="02010600040101010101" pitchFamily="2" charset="-122"/>
                <a:ea typeface="华文仿宋" panose="02010600040101010101" pitchFamily="2" charset="-122"/>
              </a:rPr>
              <a:t>  </a:t>
            </a:r>
            <a:r>
              <a:rPr lang="zh-CN" altLang="zh-CN" sz="2000" b="1" dirty="0">
                <a:latin typeface="华文仿宋" panose="02010600040101010101" pitchFamily="2" charset="-122"/>
                <a:ea typeface="华文仿宋" panose="02010600040101010101" pitchFamily="2" charset="-122"/>
              </a:rPr>
              <a:t>商业银行统计概述</a:t>
            </a:r>
            <a:endParaRPr lang="zh-CN" altLang="zh-CN" sz="2000" b="1" dirty="0">
              <a:latin typeface="华文仿宋" panose="02010600040101010101" pitchFamily="2" charset="-122"/>
              <a:ea typeface="华文仿宋" panose="020106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8">
                                            <p:txEl>
                                              <p:charRg st="0" end="13"/>
                                            </p:txEl>
                                          </p:spTgt>
                                        </p:tgtEl>
                                        <p:attrNameLst>
                                          <p:attrName>style.visibility</p:attrName>
                                        </p:attrNameLst>
                                      </p:cBhvr>
                                      <p:to>
                                        <p:strVal val="visible"/>
                                      </p:to>
                                    </p:set>
                                    <p:animEffect transition="in" filter="fade">
                                      <p:cBhvr>
                                        <p:cTn id="7" dur="500"/>
                                        <p:tgtEl>
                                          <p:spTgt spid="18">
                                            <p:txEl>
                                              <p:charRg st="0" end="13"/>
                                            </p:txEl>
                                          </p:spTgt>
                                        </p:tgtEl>
                                      </p:cBhvr>
                                    </p:animEffect>
                                    <p:anim calcmode="lin" valueType="num">
                                      <p:cBhvr>
                                        <p:cTn id="8" dur="500" fill="hold"/>
                                        <p:tgtEl>
                                          <p:spTgt spid="18">
                                            <p:txEl>
                                              <p:charRg st="0" end="13"/>
                                            </p:txEl>
                                          </p:spTgt>
                                        </p:tgtEl>
                                        <p:attrNameLst>
                                          <p:attrName>ppt_x</p:attrName>
                                        </p:attrNameLst>
                                      </p:cBhvr>
                                      <p:tavLst>
                                        <p:tav tm="0">
                                          <p:val>
                                            <p:strVal val="#ppt_x"/>
                                          </p:val>
                                        </p:tav>
                                        <p:tav tm="100000">
                                          <p:val>
                                            <p:strVal val="#ppt_x"/>
                                          </p:val>
                                        </p:tav>
                                      </p:tavLst>
                                    </p:anim>
                                    <p:anim calcmode="lin" valueType="num">
                                      <p:cBhvr>
                                        <p:cTn id="9" dur="500" fill="hold"/>
                                        <p:tgtEl>
                                          <p:spTgt spid="18">
                                            <p:txEl>
                                              <p:charRg st="0" end="13"/>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8">
                                            <p:txEl>
                                              <p:charRg st="13" end="36"/>
                                            </p:txEl>
                                          </p:spTgt>
                                        </p:tgtEl>
                                        <p:attrNameLst>
                                          <p:attrName>style.visibility</p:attrName>
                                        </p:attrNameLst>
                                      </p:cBhvr>
                                      <p:to>
                                        <p:strVal val="visible"/>
                                      </p:to>
                                    </p:set>
                                    <p:animEffect transition="in" filter="fade">
                                      <p:cBhvr>
                                        <p:cTn id="12" dur="500"/>
                                        <p:tgtEl>
                                          <p:spTgt spid="18">
                                            <p:txEl>
                                              <p:charRg st="13" end="36"/>
                                            </p:txEl>
                                          </p:spTgt>
                                        </p:tgtEl>
                                      </p:cBhvr>
                                    </p:animEffect>
                                    <p:anim calcmode="lin" valueType="num">
                                      <p:cBhvr>
                                        <p:cTn id="13" dur="500" fill="hold"/>
                                        <p:tgtEl>
                                          <p:spTgt spid="18">
                                            <p:txEl>
                                              <p:charRg st="13" end="36"/>
                                            </p:txEl>
                                          </p:spTgt>
                                        </p:tgtEl>
                                        <p:attrNameLst>
                                          <p:attrName>ppt_x</p:attrName>
                                        </p:attrNameLst>
                                      </p:cBhvr>
                                      <p:tavLst>
                                        <p:tav tm="0">
                                          <p:val>
                                            <p:strVal val="#ppt_x"/>
                                          </p:val>
                                        </p:tav>
                                        <p:tav tm="100000">
                                          <p:val>
                                            <p:strVal val="#ppt_x"/>
                                          </p:val>
                                        </p:tav>
                                      </p:tavLst>
                                    </p:anim>
                                    <p:anim calcmode="lin" valueType="num">
                                      <p:cBhvr>
                                        <p:cTn id="14" dur="500" fill="hold"/>
                                        <p:tgtEl>
                                          <p:spTgt spid="18">
                                            <p:txEl>
                                              <p:charRg st="13" end="36"/>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8">
                                            <p:txEl>
                                              <p:charRg st="36" end="119"/>
                                            </p:txEl>
                                          </p:spTgt>
                                        </p:tgtEl>
                                        <p:attrNameLst>
                                          <p:attrName>style.visibility</p:attrName>
                                        </p:attrNameLst>
                                      </p:cBhvr>
                                      <p:to>
                                        <p:strVal val="visible"/>
                                      </p:to>
                                    </p:set>
                                    <p:animEffect transition="in" filter="fade">
                                      <p:cBhvr>
                                        <p:cTn id="17" dur="500"/>
                                        <p:tgtEl>
                                          <p:spTgt spid="18">
                                            <p:txEl>
                                              <p:charRg st="36" end="119"/>
                                            </p:txEl>
                                          </p:spTgt>
                                        </p:tgtEl>
                                      </p:cBhvr>
                                    </p:animEffect>
                                    <p:anim calcmode="lin" valueType="num">
                                      <p:cBhvr>
                                        <p:cTn id="18" dur="500" fill="hold"/>
                                        <p:tgtEl>
                                          <p:spTgt spid="18">
                                            <p:txEl>
                                              <p:charRg st="36" end="119"/>
                                            </p:txEl>
                                          </p:spTgt>
                                        </p:tgtEl>
                                        <p:attrNameLst>
                                          <p:attrName>ppt_x</p:attrName>
                                        </p:attrNameLst>
                                      </p:cBhvr>
                                      <p:tavLst>
                                        <p:tav tm="0">
                                          <p:val>
                                            <p:strVal val="#ppt_x"/>
                                          </p:val>
                                        </p:tav>
                                        <p:tav tm="100000">
                                          <p:val>
                                            <p:strVal val="#ppt_x"/>
                                          </p:val>
                                        </p:tav>
                                      </p:tavLst>
                                    </p:anim>
                                    <p:anim calcmode="lin" valueType="num">
                                      <p:cBhvr>
                                        <p:cTn id="19" dur="500" fill="hold"/>
                                        <p:tgtEl>
                                          <p:spTgt spid="18">
                                            <p:txEl>
                                              <p:charRg st="36" end="119"/>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8">
                                            <p:txEl>
                                              <p:charRg st="119" end="209"/>
                                            </p:txEl>
                                          </p:spTgt>
                                        </p:tgtEl>
                                        <p:attrNameLst>
                                          <p:attrName>style.visibility</p:attrName>
                                        </p:attrNameLst>
                                      </p:cBhvr>
                                      <p:to>
                                        <p:strVal val="visible"/>
                                      </p:to>
                                    </p:set>
                                    <p:animEffect transition="in" filter="fade">
                                      <p:cBhvr>
                                        <p:cTn id="22" dur="500"/>
                                        <p:tgtEl>
                                          <p:spTgt spid="18">
                                            <p:txEl>
                                              <p:charRg st="119" end="209"/>
                                            </p:txEl>
                                          </p:spTgt>
                                        </p:tgtEl>
                                      </p:cBhvr>
                                    </p:animEffect>
                                    <p:anim calcmode="lin" valueType="num">
                                      <p:cBhvr>
                                        <p:cTn id="23" dur="500" fill="hold"/>
                                        <p:tgtEl>
                                          <p:spTgt spid="18">
                                            <p:txEl>
                                              <p:charRg st="119" end="209"/>
                                            </p:txEl>
                                          </p:spTgt>
                                        </p:tgtEl>
                                        <p:attrNameLst>
                                          <p:attrName>ppt_x</p:attrName>
                                        </p:attrNameLst>
                                      </p:cBhvr>
                                      <p:tavLst>
                                        <p:tav tm="0">
                                          <p:val>
                                            <p:strVal val="#ppt_x"/>
                                          </p:val>
                                        </p:tav>
                                        <p:tav tm="100000">
                                          <p:val>
                                            <p:strVal val="#ppt_x"/>
                                          </p:val>
                                        </p:tav>
                                      </p:tavLst>
                                    </p:anim>
                                    <p:anim calcmode="lin" valueType="num">
                                      <p:cBhvr>
                                        <p:cTn id="24" dur="500" fill="hold"/>
                                        <p:tgtEl>
                                          <p:spTgt spid="18">
                                            <p:txEl>
                                              <p:charRg st="119" end="209"/>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8">
                                            <p:txEl>
                                              <p:charRg st="209" end="289"/>
                                            </p:txEl>
                                          </p:spTgt>
                                        </p:tgtEl>
                                        <p:attrNameLst>
                                          <p:attrName>style.visibility</p:attrName>
                                        </p:attrNameLst>
                                      </p:cBhvr>
                                      <p:to>
                                        <p:strVal val="visible"/>
                                      </p:to>
                                    </p:set>
                                    <p:animEffect transition="in" filter="fade">
                                      <p:cBhvr>
                                        <p:cTn id="27" dur="500"/>
                                        <p:tgtEl>
                                          <p:spTgt spid="18">
                                            <p:txEl>
                                              <p:charRg st="209" end="289"/>
                                            </p:txEl>
                                          </p:spTgt>
                                        </p:tgtEl>
                                      </p:cBhvr>
                                    </p:animEffect>
                                    <p:anim calcmode="lin" valueType="num">
                                      <p:cBhvr>
                                        <p:cTn id="28" dur="500" fill="hold"/>
                                        <p:tgtEl>
                                          <p:spTgt spid="18">
                                            <p:txEl>
                                              <p:charRg st="209" end="289"/>
                                            </p:txEl>
                                          </p:spTgt>
                                        </p:tgtEl>
                                        <p:attrNameLst>
                                          <p:attrName>ppt_x</p:attrName>
                                        </p:attrNameLst>
                                      </p:cBhvr>
                                      <p:tavLst>
                                        <p:tav tm="0">
                                          <p:val>
                                            <p:strVal val="#ppt_x"/>
                                          </p:val>
                                        </p:tav>
                                        <p:tav tm="100000">
                                          <p:val>
                                            <p:strVal val="#ppt_x"/>
                                          </p:val>
                                        </p:tav>
                                      </p:tavLst>
                                    </p:anim>
                                    <p:anim calcmode="lin" valueType="num">
                                      <p:cBhvr>
                                        <p:cTn id="29" dur="500" fill="hold"/>
                                        <p:tgtEl>
                                          <p:spTgt spid="18">
                                            <p:txEl>
                                              <p:charRg st="209" end="289"/>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8">
                                            <p:txEl>
                                              <p:charRg st="289" end="366"/>
                                            </p:txEl>
                                          </p:spTgt>
                                        </p:tgtEl>
                                        <p:attrNameLst>
                                          <p:attrName>style.visibility</p:attrName>
                                        </p:attrNameLst>
                                      </p:cBhvr>
                                      <p:to>
                                        <p:strVal val="visible"/>
                                      </p:to>
                                    </p:set>
                                    <p:animEffect transition="in" filter="fade">
                                      <p:cBhvr>
                                        <p:cTn id="32" dur="500"/>
                                        <p:tgtEl>
                                          <p:spTgt spid="18">
                                            <p:txEl>
                                              <p:charRg st="289" end="366"/>
                                            </p:txEl>
                                          </p:spTgt>
                                        </p:tgtEl>
                                      </p:cBhvr>
                                    </p:animEffect>
                                    <p:anim calcmode="lin" valueType="num">
                                      <p:cBhvr>
                                        <p:cTn id="33" dur="500" fill="hold"/>
                                        <p:tgtEl>
                                          <p:spTgt spid="18">
                                            <p:txEl>
                                              <p:charRg st="289" end="366"/>
                                            </p:txEl>
                                          </p:spTgt>
                                        </p:tgtEl>
                                        <p:attrNameLst>
                                          <p:attrName>ppt_x</p:attrName>
                                        </p:attrNameLst>
                                      </p:cBhvr>
                                      <p:tavLst>
                                        <p:tav tm="0">
                                          <p:val>
                                            <p:strVal val="#ppt_x"/>
                                          </p:val>
                                        </p:tav>
                                        <p:tav tm="100000">
                                          <p:val>
                                            <p:strVal val="#ppt_x"/>
                                          </p:val>
                                        </p:tav>
                                      </p:tavLst>
                                    </p:anim>
                                    <p:anim calcmode="lin" valueType="num">
                                      <p:cBhvr>
                                        <p:cTn id="34" dur="500" fill="hold"/>
                                        <p:tgtEl>
                                          <p:spTgt spid="18">
                                            <p:txEl>
                                              <p:charRg st="289" end="36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allAtOnce"/>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684213" y="2133600"/>
            <a:ext cx="8002587" cy="354012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11.</a:t>
            </a:r>
            <a:r>
              <a:rPr lang="zh-CN" altLang="zh-CN" sz="1600" dirty="0">
                <a:latin typeface="Arial" panose="020B0604020202020204" pitchFamily="34" charset="0"/>
                <a:ea typeface="宋体" panose="02010600030101010101" pitchFamily="2" charset="-122"/>
              </a:rPr>
              <a:t>应付代理证券款项</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银行代理客户发行、兑付、买卖有价证券业务，应付给客户的款项，包括代理发行证券款项、代理对付证券款项、代售证券款项、代购证券款项。</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12.</a:t>
            </a:r>
            <a:r>
              <a:rPr lang="zh-CN" altLang="zh-CN" sz="1600" dirty="0">
                <a:latin typeface="Arial" panose="020B0604020202020204" pitchFamily="34" charset="0"/>
                <a:ea typeface="宋体" panose="02010600030101010101" pitchFamily="2" charset="-122"/>
              </a:rPr>
              <a:t>卖出回购证券款</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这是指银行根据与客户的协议或合同规定，先向该客户卖出证券，在协议到期后，在以协议的买入价从客户手中买回，从中获取卖出价与买入价的价差。</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13.</a:t>
            </a:r>
            <a:r>
              <a:rPr lang="zh-CN" altLang="zh-CN" sz="1600" dirty="0">
                <a:latin typeface="Arial" panose="020B0604020202020204" pitchFamily="34" charset="0"/>
                <a:ea typeface="宋体" panose="02010600030101010101" pitchFamily="2" charset="-122"/>
              </a:rPr>
              <a:t>应付及暂收款</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这包括应付工资、应付福利费、应缴税金、应付利润、预提费用等。</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14.</a:t>
            </a:r>
            <a:r>
              <a:rPr lang="zh-CN" altLang="zh-CN" sz="1600" dirty="0">
                <a:latin typeface="Arial" panose="020B0604020202020204" pitchFamily="34" charset="0"/>
                <a:ea typeface="宋体" panose="02010600030101010101" pitchFamily="2" charset="-122"/>
              </a:rPr>
              <a:t>发行短期债券</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这是指银行发行的尚未偿还的各种</a:t>
            </a:r>
            <a:r>
              <a:rPr lang="en-US" altLang="zh-CN" sz="1600" dirty="0">
                <a:latin typeface="Arial" panose="020B0604020202020204" pitchFamily="34" charset="0"/>
                <a:ea typeface="宋体" panose="02010600030101010101" pitchFamily="2" charset="-122"/>
              </a:rPr>
              <a:t>1</a:t>
            </a:r>
            <a:r>
              <a:rPr lang="zh-CN" altLang="zh-CN" sz="1600" dirty="0">
                <a:latin typeface="Arial" panose="020B0604020202020204" pitchFamily="34" charset="0"/>
                <a:ea typeface="宋体" panose="02010600030101010101" pitchFamily="2" charset="-122"/>
              </a:rPr>
              <a:t>年以内的债券本息。</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15.</a:t>
            </a:r>
            <a:r>
              <a:rPr lang="zh-CN" altLang="zh-CN" sz="1600" dirty="0">
                <a:latin typeface="Arial" panose="020B0604020202020204" pitchFamily="34" charset="0"/>
                <a:ea typeface="宋体" panose="02010600030101010101" pitchFamily="2" charset="-122"/>
              </a:rPr>
              <a:t>一年内到期的长期负债</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这是指银行在</a:t>
            </a:r>
            <a:r>
              <a:rPr lang="en-US" altLang="zh-CN" sz="1600" dirty="0">
                <a:latin typeface="Arial" panose="020B0604020202020204" pitchFamily="34" charset="0"/>
                <a:ea typeface="宋体" panose="02010600030101010101" pitchFamily="2" charset="-122"/>
              </a:rPr>
              <a:t>1</a:t>
            </a:r>
            <a:r>
              <a:rPr lang="zh-CN" altLang="zh-CN" sz="1600" dirty="0">
                <a:latin typeface="Arial" panose="020B0604020202020204" pitchFamily="34" charset="0"/>
                <a:ea typeface="宋体" panose="02010600030101010101" pitchFamily="2" charset="-122"/>
              </a:rPr>
              <a:t>年内将到期的各种长期负债。</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b="1"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dirty="0">
              <a:latin typeface="Arial" panose="020B0604020202020204" pitchFamily="34" charset="0"/>
              <a:ea typeface="宋体" panose="02010600030101010101" pitchFamily="2" charset="-122"/>
            </a:endParaRPr>
          </a:p>
        </p:txBody>
      </p:sp>
      <p:sp>
        <p:nvSpPr>
          <p:cNvPr id="65539"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65540" name="矩形 4"/>
          <p:cNvSpPr/>
          <p:nvPr/>
        </p:nvSpPr>
        <p:spPr>
          <a:xfrm>
            <a:off x="3087688" y="1258888"/>
            <a:ext cx="3532187" cy="369887"/>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第三节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商业银行的资产负债统计</a:t>
            </a:r>
            <a:endParaRPr lang="en-US" altLang="zh-CN" sz="1800" b="1" dirty="0">
              <a:latin typeface="华文仿宋" panose="02010600040101010101" pitchFamily="2" charset="-122"/>
              <a:ea typeface="华文仿宋" panose="02010600040101010101" pitchFamily="2" charset="-122"/>
            </a:endParaRPr>
          </a:p>
        </p:txBody>
      </p:sp>
      <p:sp>
        <p:nvSpPr>
          <p:cNvPr id="65541"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5542"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5543"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5544"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5545"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5546"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5547"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5548"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00113" y="1706563"/>
            <a:ext cx="7345362" cy="403225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dirty="0">
                <a:latin typeface="Arial" panose="020B0604020202020204" pitchFamily="34" charset="0"/>
                <a:ea typeface="宋体" panose="02010600030101010101" pitchFamily="2" charset="-122"/>
              </a:rPr>
              <a:t>（二）长期负债</a:t>
            </a:r>
            <a:endParaRPr lang="zh-CN" altLang="zh-CN" sz="18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1.</a:t>
            </a:r>
            <a:r>
              <a:rPr lang="zh-CN" altLang="zh-CN" sz="1600" dirty="0">
                <a:latin typeface="Arial" panose="020B0604020202020204" pitchFamily="34" charset="0"/>
                <a:ea typeface="宋体" panose="02010600030101010101" pitchFamily="2" charset="-122"/>
              </a:rPr>
              <a:t>长期存款</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这是指银行接收企事业单位的</a:t>
            </a:r>
            <a:r>
              <a:rPr lang="en-US" altLang="zh-CN" sz="1600" dirty="0">
                <a:latin typeface="Arial" panose="020B0604020202020204" pitchFamily="34" charset="0"/>
                <a:ea typeface="宋体" panose="02010600030101010101" pitchFamily="2" charset="-122"/>
              </a:rPr>
              <a:t>1</a:t>
            </a:r>
            <a:r>
              <a:rPr lang="zh-CN" altLang="zh-CN" sz="1600" dirty="0">
                <a:latin typeface="Arial" panose="020B0604020202020204" pitchFamily="34" charset="0"/>
                <a:ea typeface="宋体" panose="02010600030101010101" pitchFamily="2" charset="-122"/>
              </a:rPr>
              <a:t>年期以上的存款。</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2.</a:t>
            </a:r>
            <a:r>
              <a:rPr lang="zh-CN" altLang="zh-CN" sz="1600" dirty="0">
                <a:latin typeface="Arial" panose="020B0604020202020204" pitchFamily="34" charset="0"/>
                <a:ea typeface="宋体" panose="02010600030101010101" pitchFamily="2" charset="-122"/>
              </a:rPr>
              <a:t>长期储蓄存款</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这是指银行接收居民个人的一年期以上的储蓄存款。</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3.</a:t>
            </a:r>
            <a:r>
              <a:rPr lang="zh-CN" altLang="zh-CN" sz="1600" dirty="0">
                <a:latin typeface="Arial" panose="020B0604020202020204" pitchFamily="34" charset="0"/>
                <a:ea typeface="宋体" panose="02010600030101010101" pitchFamily="2" charset="-122"/>
              </a:rPr>
              <a:t>存入长期保证金</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这是指银行向客户收取的各种保证金。</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4.</a:t>
            </a:r>
            <a:r>
              <a:rPr lang="zh-CN" altLang="zh-CN" sz="1600" dirty="0">
                <a:latin typeface="Arial" panose="020B0604020202020204" pitchFamily="34" charset="0"/>
                <a:ea typeface="宋体" panose="02010600030101010101" pitchFamily="2" charset="-122"/>
              </a:rPr>
              <a:t>应付转租赁金</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这是指金融企业进行转租业务应付给出企业的租金。</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5.</a:t>
            </a:r>
            <a:r>
              <a:rPr lang="zh-CN" altLang="zh-CN" sz="1600" dirty="0">
                <a:latin typeface="Arial" panose="020B0604020202020204" pitchFamily="34" charset="0"/>
                <a:ea typeface="宋体" panose="02010600030101010101" pitchFamily="2" charset="-122"/>
              </a:rPr>
              <a:t>发行产期债券</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这是指银行发行的尚未偿还的各种</a:t>
            </a:r>
            <a:r>
              <a:rPr lang="en-US" altLang="zh-CN" sz="1600" dirty="0">
                <a:latin typeface="Arial" panose="020B0604020202020204" pitchFamily="34" charset="0"/>
                <a:ea typeface="宋体" panose="02010600030101010101" pitchFamily="2" charset="-122"/>
              </a:rPr>
              <a:t>1</a:t>
            </a:r>
            <a:r>
              <a:rPr lang="zh-CN" altLang="zh-CN" sz="1600" dirty="0">
                <a:latin typeface="Arial" panose="020B0604020202020204" pitchFamily="34" charset="0"/>
                <a:ea typeface="宋体" panose="02010600030101010101" pitchFamily="2" charset="-122"/>
              </a:rPr>
              <a:t>年期以上的长期债券。</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6.</a:t>
            </a:r>
            <a:r>
              <a:rPr lang="zh-CN" altLang="zh-CN" sz="1600" dirty="0">
                <a:latin typeface="Arial" panose="020B0604020202020204" pitchFamily="34" charset="0"/>
                <a:ea typeface="宋体" panose="02010600030101010101" pitchFamily="2" charset="-122"/>
              </a:rPr>
              <a:t>长期借款</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这是指银行向其他金融机构借入尚未归还的</a:t>
            </a:r>
            <a:r>
              <a:rPr lang="en-US" altLang="zh-CN" sz="1600" dirty="0">
                <a:latin typeface="Arial" panose="020B0604020202020204" pitchFamily="34" charset="0"/>
                <a:ea typeface="宋体" panose="02010600030101010101" pitchFamily="2" charset="-122"/>
              </a:rPr>
              <a:t>1</a:t>
            </a:r>
            <a:r>
              <a:rPr lang="zh-CN" altLang="zh-CN" sz="1600" dirty="0">
                <a:latin typeface="Arial" panose="020B0604020202020204" pitchFamily="34" charset="0"/>
                <a:ea typeface="宋体" panose="02010600030101010101" pitchFamily="2" charset="-122"/>
              </a:rPr>
              <a:t>年期以上的款项。</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7.</a:t>
            </a:r>
            <a:r>
              <a:rPr lang="zh-CN" altLang="zh-CN" sz="1600" dirty="0">
                <a:latin typeface="Arial" panose="020B0604020202020204" pitchFamily="34" charset="0"/>
                <a:ea typeface="宋体" panose="02010600030101010101" pitchFamily="2" charset="-122"/>
              </a:rPr>
              <a:t>长期应付款</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这是指银行除长期借款和发行债券以外的长期应付款。</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dirty="0">
              <a:latin typeface="Arial" panose="020B0604020202020204" pitchFamily="34" charset="0"/>
              <a:ea typeface="宋体" panose="02010600030101010101" pitchFamily="2" charset="-122"/>
            </a:endParaRPr>
          </a:p>
        </p:txBody>
      </p:sp>
      <p:sp>
        <p:nvSpPr>
          <p:cNvPr id="66563"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66564" name="矩形 4"/>
          <p:cNvSpPr/>
          <p:nvPr/>
        </p:nvSpPr>
        <p:spPr>
          <a:xfrm>
            <a:off x="3087688" y="1258888"/>
            <a:ext cx="3532187" cy="369887"/>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第三节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商业银行的资产负债统计</a:t>
            </a:r>
            <a:endParaRPr lang="en-US" altLang="zh-CN" sz="1800" b="1" dirty="0">
              <a:latin typeface="华文仿宋" panose="02010600040101010101" pitchFamily="2" charset="-122"/>
              <a:ea typeface="华文仿宋" panose="02010600040101010101" pitchFamily="2" charset="-122"/>
            </a:endParaRPr>
          </a:p>
        </p:txBody>
      </p:sp>
      <p:sp>
        <p:nvSpPr>
          <p:cNvPr id="66565"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6566"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6567"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6568"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6569"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6570"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6571"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6572"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00113" y="1706563"/>
            <a:ext cx="7345362" cy="4586287"/>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dirty="0">
                <a:latin typeface="Arial" panose="020B0604020202020204" pitchFamily="34" charset="0"/>
                <a:ea typeface="宋体" panose="02010600030101010101" pitchFamily="2" charset="-122"/>
              </a:rPr>
              <a:t>（三）各项准备</a:t>
            </a:r>
            <a:endParaRPr lang="zh-CN" altLang="zh-CN" sz="18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1.</a:t>
            </a:r>
            <a:r>
              <a:rPr lang="zh-CN" altLang="zh-CN" sz="1600" dirty="0">
                <a:latin typeface="Arial" panose="020B0604020202020204" pitchFamily="34" charset="0"/>
                <a:ea typeface="宋体" panose="02010600030101010101" pitchFamily="2" charset="-122"/>
              </a:rPr>
              <a:t>坏帐准备</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2.</a:t>
            </a:r>
            <a:r>
              <a:rPr lang="zh-CN" altLang="zh-CN" sz="1600" dirty="0">
                <a:latin typeface="Arial" panose="020B0604020202020204" pitchFamily="34" charset="0"/>
                <a:ea typeface="宋体" panose="02010600030101010101" pitchFamily="2" charset="-122"/>
              </a:rPr>
              <a:t>投资风险准备</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3.</a:t>
            </a:r>
            <a:r>
              <a:rPr lang="zh-CN" altLang="zh-CN" sz="1600" dirty="0">
                <a:latin typeface="Arial" panose="020B0604020202020204" pitchFamily="34" charset="0"/>
                <a:ea typeface="宋体" panose="02010600030101010101" pitchFamily="2" charset="-122"/>
              </a:rPr>
              <a:t>呆帐准备</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4.</a:t>
            </a:r>
            <a:r>
              <a:rPr lang="zh-CN" altLang="zh-CN" sz="1600" dirty="0">
                <a:latin typeface="Arial" panose="020B0604020202020204" pitchFamily="34" charset="0"/>
                <a:ea typeface="宋体" panose="02010600030101010101" pitchFamily="2" charset="-122"/>
              </a:rPr>
              <a:t>其他准备</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800" dirty="0">
                <a:latin typeface="Arial" panose="020B0604020202020204" pitchFamily="34" charset="0"/>
                <a:ea typeface="宋体" panose="02010600030101010101" pitchFamily="2" charset="-122"/>
              </a:rPr>
              <a:t>（四）所有者权益</a:t>
            </a:r>
            <a:endParaRPr lang="zh-CN" altLang="zh-CN" sz="18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1.</a:t>
            </a:r>
            <a:r>
              <a:rPr lang="zh-CN" altLang="zh-CN" sz="1600" dirty="0">
                <a:latin typeface="Arial" panose="020B0604020202020204" pitchFamily="34" charset="0"/>
                <a:ea typeface="宋体" panose="02010600030101010101" pitchFamily="2" charset="-122"/>
              </a:rPr>
              <a:t>实收资本</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这是指银行实际收到的投资者投入的资本总额。</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2.</a:t>
            </a:r>
            <a:r>
              <a:rPr lang="zh-CN" altLang="zh-CN" sz="1600" dirty="0">
                <a:latin typeface="Arial" panose="020B0604020202020204" pitchFamily="34" charset="0"/>
                <a:ea typeface="宋体" panose="02010600030101010101" pitchFamily="2" charset="-122"/>
              </a:rPr>
              <a:t>资本公积</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这是指由投资者投入的具有资本性质的资金。包括资本溢价，股本溢价，法定财产重估增值，资本汇率折算差额等。</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3.</a:t>
            </a:r>
            <a:r>
              <a:rPr lang="zh-CN" altLang="zh-CN" sz="1600" dirty="0">
                <a:latin typeface="Arial" panose="020B0604020202020204" pitchFamily="34" charset="0"/>
                <a:ea typeface="宋体" panose="02010600030101010101" pitchFamily="2" charset="-122"/>
              </a:rPr>
              <a:t>盈余公积</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这是指商业银行按照有关规定从税后利润中提取的公积金。盈余公积可用于弥补亏损，以可转增资本金。</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4.</a:t>
            </a:r>
            <a:r>
              <a:rPr lang="zh-CN" altLang="zh-CN" sz="1600" dirty="0">
                <a:latin typeface="Arial" panose="020B0604020202020204" pitchFamily="34" charset="0"/>
                <a:ea typeface="宋体" panose="02010600030101010101" pitchFamily="2" charset="-122"/>
              </a:rPr>
              <a:t>未分配利润</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这是指商业银行盈利尚未分配的部分，它等于可供分配的利润扣除提取的法定公积金和法定公益金以及任意公积金之后的余额。</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dirty="0">
              <a:latin typeface="Arial" panose="020B0604020202020204" pitchFamily="34" charset="0"/>
              <a:ea typeface="宋体" panose="02010600030101010101" pitchFamily="2" charset="-122"/>
            </a:endParaRPr>
          </a:p>
        </p:txBody>
      </p:sp>
      <p:sp>
        <p:nvSpPr>
          <p:cNvPr id="67587"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67588" name="矩形 4"/>
          <p:cNvSpPr/>
          <p:nvPr/>
        </p:nvSpPr>
        <p:spPr>
          <a:xfrm>
            <a:off x="3087688" y="1258888"/>
            <a:ext cx="3532187" cy="369887"/>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第三节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商业银行的资产负债统计</a:t>
            </a:r>
            <a:endParaRPr lang="en-US" altLang="zh-CN" sz="1800" b="1" dirty="0">
              <a:latin typeface="华文仿宋" panose="02010600040101010101" pitchFamily="2" charset="-122"/>
              <a:ea typeface="华文仿宋" panose="02010600040101010101" pitchFamily="2" charset="-122"/>
            </a:endParaRPr>
          </a:p>
        </p:txBody>
      </p:sp>
      <p:sp>
        <p:nvSpPr>
          <p:cNvPr id="67589"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7590"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7591"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7592"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7593"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7594"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7595"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7596"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00113" y="1706563"/>
            <a:ext cx="7345362" cy="464820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2400" b="1" dirty="0">
                <a:latin typeface="Arial" panose="020B0604020202020204" pitchFamily="34" charset="0"/>
                <a:ea typeface="宋体" panose="02010600030101010101" pitchFamily="2" charset="-122"/>
              </a:rPr>
              <a:t>四、商业银行银行负债统计分析</a:t>
            </a:r>
            <a:endParaRPr lang="zh-CN" altLang="zh-CN" sz="24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800" dirty="0">
                <a:latin typeface="Arial" panose="020B0604020202020204" pitchFamily="34" charset="0"/>
                <a:ea typeface="宋体" panose="02010600030101010101" pitchFamily="2" charset="-122"/>
              </a:rPr>
              <a:t>（一）资产业务统计分析</a:t>
            </a:r>
            <a:endParaRPr lang="zh-CN" altLang="zh-CN" sz="18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资产业务统计分析主要是对资产的构成比率及其变动情况所进行的分析研究。</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1.</a:t>
            </a:r>
            <a:r>
              <a:rPr lang="zh-CN" altLang="zh-CN" sz="1600" dirty="0">
                <a:latin typeface="Arial" panose="020B0604020202020204" pitchFamily="34" charset="0"/>
                <a:ea typeface="宋体" panose="02010600030101010101" pitchFamily="2" charset="-122"/>
              </a:rPr>
              <a:t>资产构成比率分析</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通过银行种类资产与资产总额的对比，分析银行各类资产的构成比率及资产运用的合理程度，主要分析指标的计算公式如下：</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现金及银行存款（或贷款资产、拆出资金、固定资产、盈利资产）构成比率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现金及银行存款余额（或贷款资产余额、拆出资金余额、固定资产余额、盈利资产余额）</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资产总额</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为了进一步分析各类资产的构成比率，还可就各类资产的结构作进一步的分析研究。例如，贷款资产的构成比率中可分析短期贷款与中长期贷款构成比率，工业、农业、基建、技改等贷款构成比率。</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2.</a:t>
            </a:r>
            <a:r>
              <a:rPr lang="zh-CN" altLang="zh-CN" sz="1600" dirty="0">
                <a:latin typeface="Arial" panose="020B0604020202020204" pitchFamily="34" charset="0"/>
                <a:ea typeface="宋体" panose="02010600030101010101" pitchFamily="2" charset="-122"/>
              </a:rPr>
              <a:t>资产业务变动分析</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主要分析总资产及各类资产的增长变动程度。主要指标的计算公式如下：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总资产增长率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当期总资产余额</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上年同期总资产余额</a:t>
            </a:r>
            <a:r>
              <a:rPr lang="en-US" altLang="zh-CN" sz="1600" dirty="0">
                <a:latin typeface="Arial" panose="020B0604020202020204" pitchFamily="34" charset="0"/>
                <a:ea typeface="宋体" panose="02010600030101010101" pitchFamily="2" charset="-122"/>
              </a:rPr>
              <a:t>-1</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各类资产的增长率变动程度，如短期、中长期贷款资产增长率，工业、农业、基建、技改等贷款资产增长率，其计算方法如前所述。</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dirty="0">
              <a:latin typeface="Arial" panose="020B0604020202020204" pitchFamily="34" charset="0"/>
              <a:ea typeface="宋体" panose="02010600030101010101" pitchFamily="2" charset="-122"/>
            </a:endParaRPr>
          </a:p>
        </p:txBody>
      </p:sp>
      <p:sp>
        <p:nvSpPr>
          <p:cNvPr id="68611"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68612" name="矩形 4"/>
          <p:cNvSpPr/>
          <p:nvPr/>
        </p:nvSpPr>
        <p:spPr>
          <a:xfrm>
            <a:off x="3087688" y="1258888"/>
            <a:ext cx="3532187" cy="369887"/>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第三节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商业银行的资产负债统计</a:t>
            </a:r>
            <a:endParaRPr lang="en-US" altLang="zh-CN" sz="1800" b="1" dirty="0">
              <a:latin typeface="华文仿宋" panose="02010600040101010101" pitchFamily="2" charset="-122"/>
              <a:ea typeface="华文仿宋" panose="02010600040101010101" pitchFamily="2" charset="-122"/>
            </a:endParaRPr>
          </a:p>
        </p:txBody>
      </p:sp>
      <p:sp>
        <p:nvSpPr>
          <p:cNvPr id="68613"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8614"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8615"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8616"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8617"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8618"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8619"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8620"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00113" y="1706563"/>
            <a:ext cx="7345362" cy="3786187"/>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dirty="0">
                <a:latin typeface="Arial" panose="020B0604020202020204" pitchFamily="34" charset="0"/>
                <a:ea typeface="宋体" panose="02010600030101010101" pitchFamily="2" charset="-122"/>
              </a:rPr>
              <a:t>（二）负债业务统计分析</a:t>
            </a:r>
            <a:endParaRPr lang="zh-CN" altLang="zh-CN" sz="18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负债业务统计分析主要对银行负债的构成比率及其变动状况所进行的分析研究。</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1.</a:t>
            </a:r>
            <a:r>
              <a:rPr lang="zh-CN" altLang="zh-CN" sz="1600" dirty="0">
                <a:latin typeface="Arial" panose="020B0604020202020204" pitchFamily="34" charset="0"/>
                <a:ea typeface="宋体" panose="02010600030101010101" pitchFamily="2" charset="-122"/>
              </a:rPr>
              <a:t>负债构成比率分析</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主要通过银行各类负债与银行总负债的对比，分析银行各类负债构成比率的合理程度。主要指标的计算公式如下：</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流动负债（长期负债、拆入资金、计息负债）构成比率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流动负债（长期负债、拆入资金、计息负债）余额</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负债总额</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为了观察各类负债的构成比率，还可就各类负债的结构作进一步的分析，如可就企业存款、储蓄存款分析一般性存款的构成比率，可就企业存款和储蓄存款中的定期存款和活期存款的构成比率作进一步的分析等。</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2.</a:t>
            </a:r>
            <a:r>
              <a:rPr lang="zh-CN" altLang="zh-CN" sz="1600" dirty="0">
                <a:latin typeface="Arial" panose="020B0604020202020204" pitchFamily="34" charset="0"/>
                <a:ea typeface="宋体" panose="02010600030101010101" pitchFamily="2" charset="-122"/>
              </a:rPr>
              <a:t>负债业务变动分析</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主要是分析负债总量及各类负债的增长变动程度。</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负债总量增长率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负债总额</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上年同期负债总额</a:t>
            </a:r>
            <a:r>
              <a:rPr lang="en-US" altLang="zh-CN" sz="1600" dirty="0">
                <a:latin typeface="Arial" panose="020B0604020202020204" pitchFamily="34" charset="0"/>
                <a:ea typeface="宋体" panose="02010600030101010101" pitchFamily="2" charset="-122"/>
              </a:rPr>
              <a:t>-1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为了进一步分析各类负债的增长变动程度，可计算各类负债如企业存款、储蓄存款增长率，定期存款与活期存款增长率等。</a:t>
            </a:r>
            <a:endParaRPr lang="zh-CN" altLang="zh-CN" sz="1600" dirty="0">
              <a:latin typeface="Arial" panose="020B0604020202020204" pitchFamily="34" charset="0"/>
              <a:ea typeface="宋体" panose="02010600030101010101" pitchFamily="2" charset="-122"/>
            </a:endParaRPr>
          </a:p>
        </p:txBody>
      </p:sp>
      <p:sp>
        <p:nvSpPr>
          <p:cNvPr id="69635"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69636" name="矩形 4"/>
          <p:cNvSpPr/>
          <p:nvPr/>
        </p:nvSpPr>
        <p:spPr>
          <a:xfrm>
            <a:off x="3087688" y="1258888"/>
            <a:ext cx="3532187" cy="369887"/>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第三节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商业银行的资产负债统计</a:t>
            </a:r>
            <a:endParaRPr lang="en-US" altLang="zh-CN" sz="1800" b="1" dirty="0">
              <a:latin typeface="华文仿宋" panose="02010600040101010101" pitchFamily="2" charset="-122"/>
              <a:ea typeface="华文仿宋" panose="02010600040101010101" pitchFamily="2" charset="-122"/>
            </a:endParaRPr>
          </a:p>
        </p:txBody>
      </p:sp>
      <p:sp>
        <p:nvSpPr>
          <p:cNvPr id="69637"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9638"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9639"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9640"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9641"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9642"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9643"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69644"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0658" name="TextBox 5"/>
          <p:cNvSpPr txBox="1">
            <a:spLocks noChangeArrowheads="1"/>
          </p:cNvSpPr>
          <p:nvPr/>
        </p:nvSpPr>
        <p:spPr bwMode="auto">
          <a:xfrm>
            <a:off x="1116013" y="1484313"/>
            <a:ext cx="5832475" cy="197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1pPr>
            <a:lvl2pPr marL="742950" indent="-285750">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zh-CN" sz="2000" b="1" i="0" u="none" strike="noStrike" kern="1200" cap="none" spc="0" normalizeH="0" baseline="0" noProof="0" dirty="0" smtClean="0">
                <a:ln>
                  <a:noFill/>
                </a:ln>
                <a:solidFill>
                  <a:schemeClr val="tx1"/>
                </a:solidFill>
                <a:effectLst/>
                <a:uLnTx/>
                <a:uFillTx/>
                <a:latin typeface="华文仿宋" panose="02010600040101010101" pitchFamily="2" charset="-122"/>
                <a:ea typeface="华文仿宋" panose="02010600040101010101" pitchFamily="2" charset="-122"/>
                <a:cs typeface="+mn-cs"/>
              </a:rPr>
              <a:t>第四节</a:t>
            </a:r>
            <a:r>
              <a:rPr kumimoji="0" lang="en-US" altLang="zh-CN" sz="2000" b="1" i="0" u="none" strike="noStrike" kern="1200" cap="none" spc="0" normalizeH="0" baseline="0" noProof="0" dirty="0" smtClean="0">
                <a:ln>
                  <a:noFill/>
                </a:ln>
                <a:solidFill>
                  <a:schemeClr val="tx1"/>
                </a:solidFill>
                <a:effectLst/>
                <a:uLnTx/>
                <a:uFillTx/>
                <a:latin typeface="华文仿宋" panose="02010600040101010101" pitchFamily="2" charset="-122"/>
                <a:ea typeface="华文仿宋" panose="02010600040101010101" pitchFamily="2" charset="-122"/>
                <a:cs typeface="+mn-cs"/>
              </a:rPr>
              <a:t>  </a:t>
            </a:r>
            <a:r>
              <a:rPr kumimoji="0" lang="zh-CN" altLang="zh-CN" sz="2000" b="1" i="0" u="none" strike="noStrike" kern="1200" cap="none" spc="0" normalizeH="0" baseline="0" noProof="0" dirty="0" smtClean="0">
                <a:ln>
                  <a:noFill/>
                </a:ln>
                <a:solidFill>
                  <a:schemeClr val="tx1"/>
                </a:solidFill>
                <a:effectLst/>
                <a:uLnTx/>
                <a:uFillTx/>
                <a:latin typeface="华文仿宋" panose="02010600040101010101" pitchFamily="2" charset="-122"/>
                <a:ea typeface="华文仿宋" panose="02010600040101010101" pitchFamily="2" charset="-122"/>
                <a:cs typeface="+mn-cs"/>
              </a:rPr>
              <a:t>商业银行经济效益分析</a:t>
            </a:r>
            <a:endParaRPr kumimoji="0" lang="en-US" altLang="zh-CN" sz="2000" b="1" i="0" u="none" strike="noStrike" kern="1200" cap="none" spc="0" normalizeH="0" baseline="0" noProof="0" dirty="0" smtClean="0">
              <a:ln>
                <a:noFill/>
              </a:ln>
              <a:solidFill>
                <a:schemeClr val="tx1"/>
              </a:solidFill>
              <a:effectLst/>
              <a:uLnTx/>
              <a:uFillTx/>
              <a:latin typeface="华文仿宋" panose="02010600040101010101" pitchFamily="2" charset="-122"/>
              <a:ea typeface="华文仿宋" panose="0201060004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600" b="0" i="0" u="none" strike="noStrike" kern="1200" cap="none" spc="0" normalizeH="0" baseline="0" noProof="0" dirty="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600" b="0" i="0" u="none" strike="noStrike" kern="1200" cap="none" spc="0" normalizeH="0" baseline="0" noProof="0" dirty="0" smtClean="0">
                <a:ln>
                  <a:noFill/>
                </a:ln>
                <a:solidFill>
                  <a:schemeClr val="tx1"/>
                </a:solidFill>
                <a:effectLst/>
                <a:uLnTx/>
                <a:uFillTx/>
                <a:latin typeface="Arial" panose="020B0604020202020204" pitchFamily="34" charset="0"/>
                <a:ea typeface="宋体" panose="02010600030101010101" pitchFamily="2" charset="-122"/>
                <a:cs typeface="+mn-cs"/>
              </a:rPr>
              <a:t>       </a:t>
            </a:r>
            <a:r>
              <a:rPr kumimoji="0" lang="zh-CN" altLang="en-US" sz="1800" b="1" i="0" u="none" strike="noStrike" kern="1200" cap="none" spc="0" normalizeH="0" baseline="0" noProof="0" dirty="0" smtClean="0">
                <a:ln>
                  <a:noFill/>
                </a:ln>
                <a:solidFill>
                  <a:schemeClr val="tx1"/>
                </a:solidFill>
                <a:effectLst/>
                <a:uLnTx/>
                <a:uFillTx/>
                <a:latin typeface="+mn-ea"/>
                <a:ea typeface="+mn-ea"/>
                <a:cs typeface="+mn-cs"/>
              </a:rPr>
              <a:t>一、商业银行社会经济效益指标</a:t>
            </a:r>
            <a:endParaRPr kumimoji="0" lang="en-US" altLang="zh-CN" sz="1800" b="1" i="0" u="none" strike="noStrike" kern="1200" cap="none" spc="0" normalizeH="0" baseline="0" noProof="0" dirty="0" smtClean="0">
              <a:ln>
                <a:noFill/>
              </a:ln>
              <a:solidFill>
                <a:schemeClr val="tx1"/>
              </a:solidFill>
              <a:effectLst/>
              <a:uLnTx/>
              <a:uFillTx/>
              <a:latin typeface="+mn-ea"/>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800" b="1" i="0" u="none" strike="noStrike" kern="1200" cap="none" spc="0" normalizeH="0" baseline="0" noProof="0" dirty="0" smtClean="0">
              <a:ln>
                <a:noFill/>
              </a:ln>
              <a:solidFill>
                <a:schemeClr val="tx1"/>
              </a:solidFill>
              <a:effectLst/>
              <a:uLnTx/>
              <a:uFillTx/>
              <a:latin typeface="+mn-ea"/>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800" b="1" i="0" u="none" strike="noStrike" kern="1200" cap="none" spc="0" normalizeH="0" baseline="0" noProof="0" dirty="0" smtClean="0">
                <a:ln>
                  <a:noFill/>
                </a:ln>
                <a:solidFill>
                  <a:schemeClr val="tx1"/>
                </a:solidFill>
                <a:effectLst/>
                <a:uLnTx/>
                <a:uFillTx/>
                <a:latin typeface="+mn-ea"/>
                <a:ea typeface="+mn-ea"/>
                <a:cs typeface="+mn-cs"/>
              </a:rPr>
              <a:t>   </a:t>
            </a:r>
            <a:r>
              <a:rPr kumimoji="0" lang="zh-CN" altLang="zh-CN" sz="1800" b="1" i="0" u="none" strike="noStrike" kern="1200" cap="none" spc="0" normalizeH="0" baseline="0" noProof="0" dirty="0" smtClean="0">
                <a:ln>
                  <a:noFill/>
                </a:ln>
                <a:solidFill>
                  <a:schemeClr val="tx1"/>
                </a:solidFill>
                <a:effectLst/>
                <a:uLnTx/>
                <a:uFillTx/>
                <a:latin typeface="+mn-ea"/>
                <a:ea typeface="+mn-ea"/>
                <a:cs typeface="+mn-cs"/>
              </a:rPr>
              <a:t>二、银行自身经济效益统计分析指标分析</a:t>
            </a:r>
            <a:endParaRPr kumimoji="0" lang="zh-CN" altLang="zh-CN" sz="1800" b="1" i="0" u="none" strike="noStrike" kern="1200" cap="none" spc="0" normalizeH="0" baseline="0" noProof="0" dirty="0" smtClean="0">
              <a:ln>
                <a:noFill/>
              </a:ln>
              <a:solidFill>
                <a:schemeClr val="tx1"/>
              </a:solidFill>
              <a:effectLst/>
              <a:uLnTx/>
              <a:uFillTx/>
              <a:latin typeface="+mn-ea"/>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600" b="0" i="0" u="none" strike="noStrike" kern="1200" cap="none" spc="0" normalizeH="0" baseline="0" noProof="0" dirty="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600" b="1" i="0" u="none" strike="noStrike" kern="1200" cap="none" spc="0" normalizeH="0" baseline="0" noProof="0" dirty="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0659"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00113" y="1706563"/>
            <a:ext cx="7345362" cy="2954337"/>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en-US" sz="2400" b="1" dirty="0">
                <a:latin typeface="Arial" panose="020B0604020202020204" pitchFamily="34" charset="0"/>
                <a:ea typeface="宋体" panose="02010600030101010101" pitchFamily="2" charset="-122"/>
              </a:rPr>
              <a:t>一、商业银行社会经济效益指标</a:t>
            </a:r>
            <a:endParaRPr lang="en-US" altLang="zh-CN" sz="24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800" dirty="0">
                <a:latin typeface="Arial" panose="020B0604020202020204" pitchFamily="34" charset="0"/>
                <a:ea typeface="宋体" panose="02010600030101010101" pitchFamily="2" charset="-122"/>
              </a:rPr>
              <a:t>（一）宏观社会经济效益指标分析</a:t>
            </a:r>
            <a:endParaRPr lang="en-US" altLang="zh-CN" sz="18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b="1" dirty="0">
                <a:latin typeface="Arial" panose="020B0604020202020204" pitchFamily="34" charset="0"/>
                <a:ea typeface="宋体" panose="02010600030101010101" pitchFamily="2" charset="-122"/>
              </a:rPr>
              <a:t>1</a:t>
            </a:r>
            <a:r>
              <a:rPr lang="zh-CN" altLang="zh-CN" sz="1600" b="1" dirty="0">
                <a:latin typeface="Arial" panose="020B0604020202020204" pitchFamily="34" charset="0"/>
                <a:ea typeface="宋体" panose="02010600030101010101" pitchFamily="2" charset="-122"/>
              </a:rPr>
              <a:t>．贷款国内生产总值率</a:t>
            </a:r>
            <a:endParaRPr lang="en-US" altLang="zh-CN" sz="16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这是指计算年度与银行贷款相适应的国内生产总值同银行贷款总额的比率。其计算公式为：</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贷款国内生产总值率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年度国内生产总值</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全部资金贷款率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全部贷款平均占用额（</a:t>
            </a:r>
            <a:r>
              <a:rPr lang="en-US" altLang="zh-CN" sz="1600" dirty="0">
                <a:latin typeface="Arial" panose="020B0604020202020204" pitchFamily="34" charset="0"/>
                <a:ea typeface="宋体" panose="02010600030101010101" pitchFamily="2" charset="-122"/>
              </a:rPr>
              <a:t>5-58</a:t>
            </a:r>
            <a:r>
              <a:rPr lang="zh-CN" altLang="zh-CN" sz="1600" dirty="0">
                <a:latin typeface="Arial" panose="020B0604020202020204" pitchFamily="34" charset="0"/>
                <a:ea typeface="宋体" panose="02010600030101010101" pitchFamily="2" charset="-122"/>
              </a:rPr>
              <a:t>）</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式中的全部资金贷款率指各银行机构对国内各种经济形式、经营形式的贷款单位的贷款平均余额，与贷款对象全部资金平均余额的比率。该指标反映了每投放一元贷款在计算期内能提供多少国内生产总值。该指标数值越大，说明经济效益越好；反之，则差。</a:t>
            </a:r>
            <a:endParaRPr lang="zh-CN" altLang="zh-CN" sz="1600" dirty="0">
              <a:latin typeface="Arial" panose="020B0604020202020204" pitchFamily="34" charset="0"/>
              <a:ea typeface="宋体" panose="02010600030101010101" pitchFamily="2" charset="-122"/>
            </a:endParaRPr>
          </a:p>
        </p:txBody>
      </p:sp>
      <p:sp>
        <p:nvSpPr>
          <p:cNvPr id="71683"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71684" name="矩形 4"/>
          <p:cNvSpPr/>
          <p:nvPr/>
        </p:nvSpPr>
        <p:spPr>
          <a:xfrm>
            <a:off x="3087688" y="1258888"/>
            <a:ext cx="3300412" cy="369887"/>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第四节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商业银行经济效益分析</a:t>
            </a:r>
            <a:endParaRPr lang="en-US" altLang="zh-CN" sz="1800" b="1" dirty="0">
              <a:latin typeface="华文仿宋" panose="02010600040101010101" pitchFamily="2" charset="-122"/>
              <a:ea typeface="华文仿宋" panose="02010600040101010101" pitchFamily="2" charset="-122"/>
            </a:endParaRPr>
          </a:p>
        </p:txBody>
      </p:sp>
      <p:sp>
        <p:nvSpPr>
          <p:cNvPr id="71685"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1686"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1687"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1688"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1689"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1690"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1691"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1692"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00113" y="1706563"/>
            <a:ext cx="7345362" cy="354012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en-US" altLang="zh-CN" sz="1600" b="1" dirty="0">
                <a:latin typeface="Arial" panose="020B0604020202020204" pitchFamily="34" charset="0"/>
                <a:ea typeface="宋体" panose="02010600030101010101" pitchFamily="2" charset="-122"/>
              </a:rPr>
              <a:t>2</a:t>
            </a:r>
            <a:r>
              <a:rPr lang="zh-CN" altLang="zh-CN" sz="1600" b="1" dirty="0">
                <a:latin typeface="Arial" panose="020B0604020202020204" pitchFamily="34" charset="0"/>
                <a:ea typeface="宋体" panose="02010600030101010101" pitchFamily="2" charset="-122"/>
              </a:rPr>
              <a:t>．贷款国民收入率</a:t>
            </a:r>
            <a:endParaRPr lang="zh-CN" altLang="zh-CN" sz="16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这是指计算年度内与银行贷款相应的国民收入通银行贷款总额的比率。</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贷款国民收入率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年度国民收入×资金贷款率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全部贷款平均占用额</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其中的资金贷款率，指银行计算年度投放于各物质生产部门的贷款的平均余额，同各物质生产部门相应的资金的平均余额的比值。</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该指标反映了计算年度内每投放一元贷款能带来的国民收入。该指标越大，则说明经济效益越好。</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b="1" dirty="0">
                <a:latin typeface="Arial" panose="020B0604020202020204" pitchFamily="34" charset="0"/>
                <a:ea typeface="宋体" panose="02010600030101010101" pitchFamily="2" charset="-122"/>
              </a:rPr>
              <a:t>3</a:t>
            </a:r>
            <a:r>
              <a:rPr lang="zh-CN" altLang="zh-CN" sz="1600" b="1" dirty="0">
                <a:latin typeface="Arial" panose="020B0604020202020204" pitchFamily="34" charset="0"/>
                <a:ea typeface="宋体" panose="02010600030101010101" pitchFamily="2" charset="-122"/>
              </a:rPr>
              <a:t>．贷款总利税率</a:t>
            </a:r>
            <a:endParaRPr lang="zh-CN" altLang="zh-CN" sz="16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这是指计算年度银行贷款总额同物质生产部门上交国家利税与企业留利总和之比：</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贷款总利税率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年度总利税额×资金贷款率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全部资金平均占用额</a:t>
            </a:r>
            <a:r>
              <a:rPr lang="en-US" altLang="zh-CN" sz="1600" dirty="0">
                <a:latin typeface="Arial" panose="020B0604020202020204" pitchFamily="34" charset="0"/>
                <a:ea typeface="宋体" panose="02010600030101010101" pitchFamily="2" charset="-122"/>
              </a:rPr>
              <a:t>              </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式中的资金贷款率与全部贷款平均占用指标同贷款国民收入率指标中的相应指标是一致的。</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该指标反映了计算年度内每投放一元贷款能带来的国家利税与企业留利之和。该指标越大，则说明经济效益越好。</a:t>
            </a:r>
            <a:endParaRPr lang="zh-CN" altLang="zh-CN" sz="1600" dirty="0">
              <a:latin typeface="Arial" panose="020B0604020202020204" pitchFamily="34" charset="0"/>
              <a:ea typeface="宋体" panose="02010600030101010101" pitchFamily="2" charset="-122"/>
            </a:endParaRPr>
          </a:p>
        </p:txBody>
      </p:sp>
      <p:sp>
        <p:nvSpPr>
          <p:cNvPr id="72707"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72708" name="矩形 4"/>
          <p:cNvSpPr/>
          <p:nvPr/>
        </p:nvSpPr>
        <p:spPr>
          <a:xfrm>
            <a:off x="3087688" y="1258888"/>
            <a:ext cx="3300412" cy="369887"/>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第四节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商业银行经济效益分析</a:t>
            </a:r>
            <a:endParaRPr lang="en-US" altLang="zh-CN" sz="1800" b="1" dirty="0">
              <a:latin typeface="华文仿宋" panose="02010600040101010101" pitchFamily="2" charset="-122"/>
              <a:ea typeface="华文仿宋" panose="02010600040101010101" pitchFamily="2" charset="-122"/>
            </a:endParaRPr>
          </a:p>
        </p:txBody>
      </p:sp>
      <p:sp>
        <p:nvSpPr>
          <p:cNvPr id="72709"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2710"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2711"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2712"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2713"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2714"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2715"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2716"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00113" y="1706563"/>
            <a:ext cx="7345362" cy="2370137"/>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2000" dirty="0">
                <a:latin typeface="Arial" panose="020B0604020202020204" pitchFamily="34" charset="0"/>
                <a:ea typeface="宋体" panose="02010600030101010101" pitchFamily="2" charset="-122"/>
              </a:rPr>
              <a:t>（二）微观社会经济效益指标分析</a:t>
            </a:r>
            <a:endParaRPr lang="zh-CN" altLang="zh-CN" sz="20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b="1" dirty="0">
                <a:latin typeface="Arial" panose="020B0604020202020204" pitchFamily="34" charset="0"/>
                <a:ea typeface="宋体" panose="02010600030101010101" pitchFamily="2" charset="-122"/>
              </a:rPr>
              <a:t>1</a:t>
            </a:r>
            <a:r>
              <a:rPr lang="zh-CN" altLang="zh-CN" sz="1600" b="1" dirty="0">
                <a:latin typeface="Arial" panose="020B0604020202020204" pitchFamily="34" charset="0"/>
                <a:ea typeface="宋体" panose="02010600030101010101" pitchFamily="2" charset="-122"/>
              </a:rPr>
              <a:t>．流动资金贷款经济效益指标</a:t>
            </a:r>
            <a:endParaRPr lang="zh-CN" altLang="zh-CN" sz="16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其主要分析指标有流动资金贷款销售率、流动资金贷款产值率、流动资金贷款利税率。</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1</a:t>
            </a:r>
            <a:r>
              <a:rPr lang="zh-CN" altLang="zh-CN" sz="1600" dirty="0">
                <a:latin typeface="Arial" panose="020B0604020202020204" pitchFamily="34" charset="0"/>
                <a:ea typeface="宋体" panose="02010600030101010101" pitchFamily="2" charset="-122"/>
              </a:rPr>
              <a:t>）流动资金贷款产值率</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这是指计算年度内企业的总产值与商业银行提供其的流动资金贷款之间的比例：</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流动资金贷款产值率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总产值×流动资金贷款率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流动资金贷款平均余额</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该指标反映的是计算期内每投放一元贷款所创造的产值，反映的是企业贷款的利用情况。贷款产值率越大，表明利用贷款实现的产值越多，经济效果越好。</a:t>
            </a:r>
            <a:endParaRPr lang="zh-CN" altLang="zh-CN" sz="1600" dirty="0">
              <a:latin typeface="Arial" panose="020B0604020202020204" pitchFamily="34" charset="0"/>
              <a:ea typeface="宋体" panose="02010600030101010101" pitchFamily="2" charset="-122"/>
            </a:endParaRPr>
          </a:p>
        </p:txBody>
      </p:sp>
      <p:sp>
        <p:nvSpPr>
          <p:cNvPr id="73731"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73732" name="矩形 4"/>
          <p:cNvSpPr/>
          <p:nvPr/>
        </p:nvSpPr>
        <p:spPr>
          <a:xfrm>
            <a:off x="3087688" y="1258888"/>
            <a:ext cx="3300412" cy="369887"/>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第四节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商业银行经济效益分析</a:t>
            </a:r>
            <a:endParaRPr lang="en-US" altLang="zh-CN" sz="1800" b="1" dirty="0">
              <a:latin typeface="华文仿宋" panose="02010600040101010101" pitchFamily="2" charset="-122"/>
              <a:ea typeface="华文仿宋" panose="02010600040101010101" pitchFamily="2" charset="-122"/>
            </a:endParaRPr>
          </a:p>
        </p:txBody>
      </p:sp>
      <p:sp>
        <p:nvSpPr>
          <p:cNvPr id="73733"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3734"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3735"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3736"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3737"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3738"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3739"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3740"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00113" y="1706563"/>
            <a:ext cx="7345362" cy="354012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2</a:t>
            </a:r>
            <a:r>
              <a:rPr lang="zh-CN" altLang="zh-CN" sz="1600" dirty="0">
                <a:latin typeface="Arial" panose="020B0604020202020204" pitchFamily="34" charset="0"/>
                <a:ea typeface="宋体" panose="02010600030101010101" pitchFamily="2" charset="-122"/>
              </a:rPr>
              <a:t>）流动资金贷款销售率</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这是指计算年度内企业的总产值与商业银行提供其的流动资金贷款之间的比例：</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流动资金贷款销售率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企业销售收入总额×资金贷款率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贷款平均占用额</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式中的资金贷款率，指对企业从银行获得的流动资金贷款与企业全部流动资金的比率。用这一比率乘以企业销售收入总额，说明银行贷款的相应劳动成果。</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该指标反映了一元贷款能实现多少销售额。如果每一元贷款所实现的销售额越多，说明资金周转速度越快，企业可用较少的资金从事更大的生产经营活动，说明贷款的经济效益越好。反之，则经济效益差。</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贷款销售率指标也用于反映贷款的周转速度，由于贷款与企业其他流动资金混合周转运用，贷款的周转速度与企业的流动资金周转速度一致，故可用下列公式计算：</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贷款周转天数</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企业销售收入总额</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企业流动资金平均占用额</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贷款周转天数</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流动资金平均占用额×计算期天数</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企业销售收入总额</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dirty="0">
              <a:latin typeface="Arial" panose="020B0604020202020204" pitchFamily="34" charset="0"/>
              <a:ea typeface="宋体" panose="02010600030101010101" pitchFamily="2" charset="-122"/>
            </a:endParaRPr>
          </a:p>
        </p:txBody>
      </p:sp>
      <p:sp>
        <p:nvSpPr>
          <p:cNvPr id="74755"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74756" name="矩形 4"/>
          <p:cNvSpPr/>
          <p:nvPr/>
        </p:nvSpPr>
        <p:spPr>
          <a:xfrm>
            <a:off x="3087688" y="1258888"/>
            <a:ext cx="3300412" cy="369887"/>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第四节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商业银行经济效益分析</a:t>
            </a:r>
            <a:endParaRPr lang="en-US" altLang="zh-CN" sz="1800" b="1" dirty="0">
              <a:latin typeface="华文仿宋" panose="02010600040101010101" pitchFamily="2" charset="-122"/>
              <a:ea typeface="华文仿宋" panose="02010600040101010101" pitchFamily="2" charset="-122"/>
            </a:endParaRPr>
          </a:p>
        </p:txBody>
      </p:sp>
      <p:sp>
        <p:nvSpPr>
          <p:cNvPr id="74757"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4758"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4759"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4760"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4761"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4762"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4763"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4764"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71550" y="1916113"/>
            <a:ext cx="7345363" cy="384651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2000" b="1" dirty="0">
                <a:latin typeface="Arial" panose="020B0604020202020204" pitchFamily="34" charset="0"/>
                <a:ea typeface="宋体" panose="02010600030101010101" pitchFamily="2" charset="-122"/>
              </a:rPr>
              <a:t>二、商业银行统计分析的主要内容</a:t>
            </a:r>
            <a:endParaRPr lang="en-US" altLang="zh-CN" sz="20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商业银行统计主要围绕其主要业务和经济效益情况展开，主要包括：（</a:t>
            </a:r>
            <a:r>
              <a:rPr lang="en-US" altLang="zh-CN" sz="1600" dirty="0">
                <a:latin typeface="Arial" panose="020B0604020202020204" pitchFamily="34" charset="0"/>
                <a:ea typeface="宋体" panose="02010600030101010101" pitchFamily="2" charset="-122"/>
              </a:rPr>
              <a:t>1</a:t>
            </a:r>
            <a:r>
              <a:rPr lang="zh-CN" altLang="zh-CN" sz="1600" dirty="0">
                <a:latin typeface="Arial" panose="020B0604020202020204" pitchFamily="34" charset="0"/>
                <a:ea typeface="宋体" panose="02010600030101010101" pitchFamily="2" charset="-122"/>
              </a:rPr>
              <a:t>）资产负债统计，其中包括资产业务统计、负债业务统计、信贷资金营运分析等</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2</a:t>
            </a:r>
            <a:r>
              <a:rPr lang="zh-CN" altLang="zh-CN" sz="1600" dirty="0">
                <a:latin typeface="Arial" panose="020B0604020202020204" pitchFamily="34" charset="0"/>
                <a:ea typeface="宋体" panose="02010600030101010101" pitchFamily="2" charset="-122"/>
              </a:rPr>
              <a:t>）经济效益分析，其中包括社会经济效益分析，银行自身经济效益分析等。</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b="1" dirty="0">
                <a:latin typeface="Arial" panose="020B0604020202020204" pitchFamily="34" charset="0"/>
                <a:ea typeface="宋体" panose="02010600030101010101" pitchFamily="2" charset="-122"/>
              </a:rPr>
              <a:t>（</a:t>
            </a:r>
            <a:r>
              <a:rPr lang="en-US" altLang="zh-CN" sz="1600" b="1" dirty="0">
                <a:latin typeface="Arial" panose="020B0604020202020204" pitchFamily="34" charset="0"/>
                <a:ea typeface="宋体" panose="02010600030101010101" pitchFamily="2" charset="-122"/>
              </a:rPr>
              <a:t>1</a:t>
            </a:r>
            <a:r>
              <a:rPr lang="zh-CN" altLang="zh-CN" sz="1600" b="1" dirty="0">
                <a:latin typeface="Arial" panose="020B0604020202020204" pitchFamily="34" charset="0"/>
                <a:ea typeface="宋体" panose="02010600030101010101" pitchFamily="2" charset="-122"/>
              </a:rPr>
              <a:t>）业务经营数据</a:t>
            </a:r>
            <a:endParaRPr lang="en-US" altLang="zh-CN" sz="16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反映为资产负债表、损益表、其它经营报表、综合统计报表以及商业银行累计的历史经营数据。</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b="1" dirty="0">
                <a:latin typeface="Arial" panose="020B0604020202020204" pitchFamily="34" charset="0"/>
                <a:ea typeface="宋体" panose="02010600030101010101" pitchFamily="2" charset="-122"/>
              </a:rPr>
              <a:t>（</a:t>
            </a:r>
            <a:r>
              <a:rPr lang="en-US" altLang="zh-CN" sz="1600" b="1" dirty="0">
                <a:latin typeface="Arial" panose="020B0604020202020204" pitchFamily="34" charset="0"/>
                <a:ea typeface="宋体" panose="02010600030101010101" pitchFamily="2" charset="-122"/>
              </a:rPr>
              <a:t>2</a:t>
            </a:r>
            <a:r>
              <a:rPr lang="zh-CN" altLang="zh-CN" sz="1600" b="1" dirty="0">
                <a:latin typeface="Arial" panose="020B0604020202020204" pitchFamily="34" charset="0"/>
                <a:ea typeface="宋体" panose="02010600030101010101" pitchFamily="2" charset="-122"/>
              </a:rPr>
              <a:t>）信贷数据</a:t>
            </a:r>
            <a:endParaRPr lang="en-US" altLang="zh-CN" sz="16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反映为商业银行在为客户提供信贷服务过程中积累的丰富的客户数据资料。</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b="1" dirty="0">
                <a:latin typeface="Arial" panose="020B0604020202020204" pitchFamily="34" charset="0"/>
                <a:ea typeface="宋体" panose="02010600030101010101" pitchFamily="2" charset="-122"/>
              </a:rPr>
              <a:t>（</a:t>
            </a:r>
            <a:r>
              <a:rPr lang="en-US" altLang="zh-CN" sz="1600" b="1" dirty="0">
                <a:latin typeface="Arial" panose="020B0604020202020204" pitchFamily="34" charset="0"/>
                <a:ea typeface="宋体" panose="02010600030101010101" pitchFamily="2" charset="-122"/>
              </a:rPr>
              <a:t>3</a:t>
            </a:r>
            <a:r>
              <a:rPr lang="zh-CN" altLang="zh-CN" sz="1600" b="1" dirty="0">
                <a:latin typeface="Arial" panose="020B0604020202020204" pitchFamily="34" charset="0"/>
                <a:ea typeface="宋体" panose="02010600030101010101" pitchFamily="2" charset="-122"/>
              </a:rPr>
              <a:t>）金融市场和同业数据</a:t>
            </a:r>
            <a:endParaRPr lang="en-US" altLang="zh-CN" sz="16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反映为货币供应量、利率环境、汇率环境、同业竞争数据等。</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b="1" dirty="0">
                <a:latin typeface="Arial" panose="020B0604020202020204" pitchFamily="34" charset="0"/>
                <a:ea typeface="宋体" panose="02010600030101010101" pitchFamily="2" charset="-122"/>
              </a:rPr>
              <a:t>（</a:t>
            </a:r>
            <a:r>
              <a:rPr lang="en-US" altLang="zh-CN" sz="1600" b="1" dirty="0">
                <a:latin typeface="Arial" panose="020B0604020202020204" pitchFamily="34" charset="0"/>
                <a:ea typeface="宋体" panose="02010600030101010101" pitchFamily="2" charset="-122"/>
              </a:rPr>
              <a:t>4</a:t>
            </a:r>
            <a:r>
              <a:rPr lang="zh-CN" altLang="zh-CN" sz="1600" b="1" dirty="0">
                <a:latin typeface="Arial" panose="020B0604020202020204" pitchFamily="34" charset="0"/>
                <a:ea typeface="宋体" panose="02010600030101010101" pitchFamily="2" charset="-122"/>
              </a:rPr>
              <a:t>）宏观经济数据</a:t>
            </a:r>
            <a:endParaRPr lang="en-US" altLang="zh-CN" sz="16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反映为</a:t>
            </a:r>
            <a:r>
              <a:rPr lang="en-US" altLang="zh-CN" sz="1600" dirty="0">
                <a:latin typeface="Arial" panose="020B0604020202020204" pitchFamily="34" charset="0"/>
                <a:ea typeface="宋体" panose="02010600030101010101" pitchFamily="2" charset="-122"/>
              </a:rPr>
              <a:t>GDP</a:t>
            </a:r>
            <a:r>
              <a:rPr lang="zh-CN" altLang="zh-CN" sz="1600" dirty="0">
                <a:latin typeface="Arial" panose="020B0604020202020204" pitchFamily="34" charset="0"/>
                <a:ea typeface="宋体" panose="02010600030101010101" pitchFamily="2" charset="-122"/>
              </a:rPr>
              <a:t>、工业产出、物价水平、投资水平、消费、就业等宏观经济指标。</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b="1" dirty="0">
                <a:latin typeface="Arial" panose="020B0604020202020204" pitchFamily="34" charset="0"/>
                <a:ea typeface="宋体" panose="02010600030101010101" pitchFamily="2" charset="-122"/>
              </a:rPr>
              <a:t>（</a:t>
            </a:r>
            <a:r>
              <a:rPr lang="en-US" altLang="zh-CN" sz="1600" b="1" dirty="0">
                <a:latin typeface="Arial" panose="020B0604020202020204" pitchFamily="34" charset="0"/>
                <a:ea typeface="宋体" panose="02010600030101010101" pitchFamily="2" charset="-122"/>
              </a:rPr>
              <a:t>5</a:t>
            </a:r>
            <a:r>
              <a:rPr lang="zh-CN" altLang="zh-CN" sz="1600" b="1" dirty="0">
                <a:latin typeface="Arial" panose="020B0604020202020204" pitchFamily="34" charset="0"/>
                <a:ea typeface="宋体" panose="02010600030101010101" pitchFamily="2" charset="-122"/>
              </a:rPr>
              <a:t>）特定目的数据</a:t>
            </a:r>
            <a:endParaRPr lang="en-US" altLang="zh-CN" sz="16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为某一目的而进行的调查得到的数据资料。</a:t>
            </a:r>
            <a:endParaRPr lang="zh-CN" altLang="zh-CN" sz="1600" dirty="0">
              <a:latin typeface="Arial" panose="020B0604020202020204" pitchFamily="34" charset="0"/>
              <a:ea typeface="宋体" panose="02010600030101010101" pitchFamily="2" charset="-122"/>
            </a:endParaRPr>
          </a:p>
        </p:txBody>
      </p:sp>
      <p:sp>
        <p:nvSpPr>
          <p:cNvPr id="19459"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19460" name="矩形 4"/>
          <p:cNvSpPr/>
          <p:nvPr/>
        </p:nvSpPr>
        <p:spPr>
          <a:xfrm>
            <a:off x="3087688" y="1196975"/>
            <a:ext cx="3133725" cy="400050"/>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2000" b="1" dirty="0">
                <a:latin typeface="华文仿宋" panose="02010600040101010101" pitchFamily="2" charset="-122"/>
                <a:ea typeface="华文仿宋" panose="02010600040101010101" pitchFamily="2" charset="-122"/>
              </a:rPr>
              <a:t>第一节</a:t>
            </a:r>
            <a:r>
              <a:rPr lang="en-US" altLang="zh-CN" sz="2000" b="1" dirty="0">
                <a:latin typeface="华文仿宋" panose="02010600040101010101" pitchFamily="2" charset="-122"/>
                <a:ea typeface="华文仿宋" panose="02010600040101010101" pitchFamily="2" charset="-122"/>
              </a:rPr>
              <a:t>  </a:t>
            </a:r>
            <a:r>
              <a:rPr lang="zh-CN" altLang="zh-CN" sz="2000" b="1" dirty="0">
                <a:latin typeface="华文仿宋" panose="02010600040101010101" pitchFamily="2" charset="-122"/>
                <a:ea typeface="华文仿宋" panose="02010600040101010101" pitchFamily="2" charset="-122"/>
              </a:rPr>
              <a:t>商业银行统计概述</a:t>
            </a:r>
            <a:endParaRPr lang="zh-CN" altLang="zh-CN" sz="2000" b="1" dirty="0">
              <a:latin typeface="华文仿宋" panose="02010600040101010101" pitchFamily="2" charset="-122"/>
              <a:ea typeface="华文仿宋" panose="020106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8">
                                            <p:txEl>
                                              <p:charRg st="0" end="16"/>
                                            </p:txEl>
                                          </p:spTgt>
                                        </p:tgtEl>
                                        <p:attrNameLst>
                                          <p:attrName>style.visibility</p:attrName>
                                        </p:attrNameLst>
                                      </p:cBhvr>
                                      <p:to>
                                        <p:strVal val="visible"/>
                                      </p:to>
                                    </p:set>
                                    <p:animEffect transition="in" filter="fade">
                                      <p:cBhvr>
                                        <p:cTn id="7" dur="500"/>
                                        <p:tgtEl>
                                          <p:spTgt spid="18">
                                            <p:txEl>
                                              <p:charRg st="0" end="16"/>
                                            </p:txEl>
                                          </p:spTgt>
                                        </p:tgtEl>
                                      </p:cBhvr>
                                    </p:animEffect>
                                    <p:anim calcmode="lin" valueType="num">
                                      <p:cBhvr>
                                        <p:cTn id="8" dur="500" fill="hold"/>
                                        <p:tgtEl>
                                          <p:spTgt spid="18">
                                            <p:txEl>
                                              <p:charRg st="0" end="16"/>
                                            </p:txEl>
                                          </p:spTgt>
                                        </p:tgtEl>
                                        <p:attrNameLst>
                                          <p:attrName>ppt_x</p:attrName>
                                        </p:attrNameLst>
                                      </p:cBhvr>
                                      <p:tavLst>
                                        <p:tav tm="0">
                                          <p:val>
                                            <p:strVal val="#ppt_x"/>
                                          </p:val>
                                        </p:tav>
                                        <p:tav tm="100000">
                                          <p:val>
                                            <p:strVal val="#ppt_x"/>
                                          </p:val>
                                        </p:tav>
                                      </p:tavLst>
                                    </p:anim>
                                    <p:anim calcmode="lin" valueType="num">
                                      <p:cBhvr>
                                        <p:cTn id="9" dur="500" fill="hold"/>
                                        <p:tgtEl>
                                          <p:spTgt spid="18">
                                            <p:txEl>
                                              <p:charRg st="0" end="16"/>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8">
                                            <p:txEl>
                                              <p:charRg st="16" end="120"/>
                                            </p:txEl>
                                          </p:spTgt>
                                        </p:tgtEl>
                                        <p:attrNameLst>
                                          <p:attrName>style.visibility</p:attrName>
                                        </p:attrNameLst>
                                      </p:cBhvr>
                                      <p:to>
                                        <p:strVal val="visible"/>
                                      </p:to>
                                    </p:set>
                                    <p:animEffect transition="in" filter="fade">
                                      <p:cBhvr>
                                        <p:cTn id="12" dur="500"/>
                                        <p:tgtEl>
                                          <p:spTgt spid="18">
                                            <p:txEl>
                                              <p:charRg st="16" end="120"/>
                                            </p:txEl>
                                          </p:spTgt>
                                        </p:tgtEl>
                                      </p:cBhvr>
                                    </p:animEffect>
                                    <p:anim calcmode="lin" valueType="num">
                                      <p:cBhvr>
                                        <p:cTn id="13" dur="500" fill="hold"/>
                                        <p:tgtEl>
                                          <p:spTgt spid="18">
                                            <p:txEl>
                                              <p:charRg st="16" end="120"/>
                                            </p:txEl>
                                          </p:spTgt>
                                        </p:tgtEl>
                                        <p:attrNameLst>
                                          <p:attrName>ppt_x</p:attrName>
                                        </p:attrNameLst>
                                      </p:cBhvr>
                                      <p:tavLst>
                                        <p:tav tm="0">
                                          <p:val>
                                            <p:strVal val="#ppt_x"/>
                                          </p:val>
                                        </p:tav>
                                        <p:tav tm="100000">
                                          <p:val>
                                            <p:strVal val="#ppt_x"/>
                                          </p:val>
                                        </p:tav>
                                      </p:tavLst>
                                    </p:anim>
                                    <p:anim calcmode="lin" valueType="num">
                                      <p:cBhvr>
                                        <p:cTn id="14" dur="500" fill="hold"/>
                                        <p:tgtEl>
                                          <p:spTgt spid="18">
                                            <p:txEl>
                                              <p:charRg st="16" end="120"/>
                                            </p:txEl>
                                          </p:spTgt>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42" presetClass="entr" presetSubtype="0" fill="hold" grpId="0" nodeType="afterEffect">
                                  <p:stCondLst>
                                    <p:cond delay="0"/>
                                  </p:stCondLst>
                                  <p:childTnLst>
                                    <p:set>
                                      <p:cBhvr>
                                        <p:cTn id="17" dur="1" fill="hold">
                                          <p:stCondLst>
                                            <p:cond delay="0"/>
                                          </p:stCondLst>
                                        </p:cTn>
                                        <p:tgtEl>
                                          <p:spTgt spid="18">
                                            <p:txEl>
                                              <p:charRg st="120" end="130"/>
                                            </p:txEl>
                                          </p:spTgt>
                                        </p:tgtEl>
                                        <p:attrNameLst>
                                          <p:attrName>style.visibility</p:attrName>
                                        </p:attrNameLst>
                                      </p:cBhvr>
                                      <p:to>
                                        <p:strVal val="visible"/>
                                      </p:to>
                                    </p:set>
                                    <p:animEffect transition="in" filter="fade">
                                      <p:cBhvr>
                                        <p:cTn id="18" dur="500"/>
                                        <p:tgtEl>
                                          <p:spTgt spid="18">
                                            <p:txEl>
                                              <p:charRg st="120" end="130"/>
                                            </p:txEl>
                                          </p:spTgt>
                                        </p:tgtEl>
                                      </p:cBhvr>
                                    </p:animEffect>
                                    <p:anim calcmode="lin" valueType="num">
                                      <p:cBhvr>
                                        <p:cTn id="19" dur="500" fill="hold"/>
                                        <p:tgtEl>
                                          <p:spTgt spid="18">
                                            <p:txEl>
                                              <p:charRg st="120" end="130"/>
                                            </p:txEl>
                                          </p:spTgt>
                                        </p:tgtEl>
                                        <p:attrNameLst>
                                          <p:attrName>ppt_x</p:attrName>
                                        </p:attrNameLst>
                                      </p:cBhvr>
                                      <p:tavLst>
                                        <p:tav tm="0">
                                          <p:val>
                                            <p:strVal val="#ppt_x"/>
                                          </p:val>
                                        </p:tav>
                                        <p:tav tm="100000">
                                          <p:val>
                                            <p:strVal val="#ppt_x"/>
                                          </p:val>
                                        </p:tav>
                                      </p:tavLst>
                                    </p:anim>
                                    <p:anim calcmode="lin" valueType="num">
                                      <p:cBhvr>
                                        <p:cTn id="20" dur="500" fill="hold"/>
                                        <p:tgtEl>
                                          <p:spTgt spid="18">
                                            <p:txEl>
                                              <p:charRg st="120" end="130"/>
                                            </p:txEl>
                                          </p:spTgt>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18">
                                            <p:txEl>
                                              <p:charRg st="130" end="173"/>
                                            </p:txEl>
                                          </p:spTgt>
                                        </p:tgtEl>
                                        <p:attrNameLst>
                                          <p:attrName>style.visibility</p:attrName>
                                        </p:attrNameLst>
                                      </p:cBhvr>
                                      <p:to>
                                        <p:strVal val="visible"/>
                                      </p:to>
                                    </p:set>
                                    <p:animEffect transition="in" filter="fade">
                                      <p:cBhvr>
                                        <p:cTn id="23" dur="500"/>
                                        <p:tgtEl>
                                          <p:spTgt spid="18">
                                            <p:txEl>
                                              <p:charRg st="130" end="173"/>
                                            </p:txEl>
                                          </p:spTgt>
                                        </p:tgtEl>
                                      </p:cBhvr>
                                    </p:animEffect>
                                    <p:anim calcmode="lin" valueType="num">
                                      <p:cBhvr>
                                        <p:cTn id="24" dur="500" fill="hold"/>
                                        <p:tgtEl>
                                          <p:spTgt spid="18">
                                            <p:txEl>
                                              <p:charRg st="130" end="173"/>
                                            </p:txEl>
                                          </p:spTgt>
                                        </p:tgtEl>
                                        <p:attrNameLst>
                                          <p:attrName>ppt_x</p:attrName>
                                        </p:attrNameLst>
                                      </p:cBhvr>
                                      <p:tavLst>
                                        <p:tav tm="0">
                                          <p:val>
                                            <p:strVal val="#ppt_x"/>
                                          </p:val>
                                        </p:tav>
                                        <p:tav tm="100000">
                                          <p:val>
                                            <p:strVal val="#ppt_x"/>
                                          </p:val>
                                        </p:tav>
                                      </p:tavLst>
                                    </p:anim>
                                    <p:anim calcmode="lin" valueType="num">
                                      <p:cBhvr>
                                        <p:cTn id="25" dur="500" fill="hold"/>
                                        <p:tgtEl>
                                          <p:spTgt spid="18">
                                            <p:txEl>
                                              <p:charRg st="130" end="173"/>
                                            </p:txEl>
                                          </p:spTgt>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42" presetClass="entr" presetSubtype="0" fill="hold" grpId="0" nodeType="afterEffect">
                                  <p:stCondLst>
                                    <p:cond delay="0"/>
                                  </p:stCondLst>
                                  <p:childTnLst>
                                    <p:set>
                                      <p:cBhvr>
                                        <p:cTn id="28" dur="1" fill="hold">
                                          <p:stCondLst>
                                            <p:cond delay="0"/>
                                          </p:stCondLst>
                                        </p:cTn>
                                        <p:tgtEl>
                                          <p:spTgt spid="18">
                                            <p:txEl>
                                              <p:charRg st="173" end="181"/>
                                            </p:txEl>
                                          </p:spTgt>
                                        </p:tgtEl>
                                        <p:attrNameLst>
                                          <p:attrName>style.visibility</p:attrName>
                                        </p:attrNameLst>
                                      </p:cBhvr>
                                      <p:to>
                                        <p:strVal val="visible"/>
                                      </p:to>
                                    </p:set>
                                    <p:animEffect transition="in" filter="fade">
                                      <p:cBhvr>
                                        <p:cTn id="29" dur="500"/>
                                        <p:tgtEl>
                                          <p:spTgt spid="18">
                                            <p:txEl>
                                              <p:charRg st="173" end="181"/>
                                            </p:txEl>
                                          </p:spTgt>
                                        </p:tgtEl>
                                      </p:cBhvr>
                                    </p:animEffect>
                                    <p:anim calcmode="lin" valueType="num">
                                      <p:cBhvr>
                                        <p:cTn id="30" dur="500" fill="hold"/>
                                        <p:tgtEl>
                                          <p:spTgt spid="18">
                                            <p:txEl>
                                              <p:charRg st="173" end="181"/>
                                            </p:txEl>
                                          </p:spTgt>
                                        </p:tgtEl>
                                        <p:attrNameLst>
                                          <p:attrName>ppt_x</p:attrName>
                                        </p:attrNameLst>
                                      </p:cBhvr>
                                      <p:tavLst>
                                        <p:tav tm="0">
                                          <p:val>
                                            <p:strVal val="#ppt_x"/>
                                          </p:val>
                                        </p:tav>
                                        <p:tav tm="100000">
                                          <p:val>
                                            <p:strVal val="#ppt_x"/>
                                          </p:val>
                                        </p:tav>
                                      </p:tavLst>
                                    </p:anim>
                                    <p:anim calcmode="lin" valueType="num">
                                      <p:cBhvr>
                                        <p:cTn id="31" dur="500" fill="hold"/>
                                        <p:tgtEl>
                                          <p:spTgt spid="18">
                                            <p:txEl>
                                              <p:charRg st="173" end="181"/>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8">
                                            <p:txEl>
                                              <p:charRg st="181" end="215"/>
                                            </p:txEl>
                                          </p:spTgt>
                                        </p:tgtEl>
                                        <p:attrNameLst>
                                          <p:attrName>style.visibility</p:attrName>
                                        </p:attrNameLst>
                                      </p:cBhvr>
                                      <p:to>
                                        <p:strVal val="visible"/>
                                      </p:to>
                                    </p:set>
                                    <p:animEffect transition="in" filter="fade">
                                      <p:cBhvr>
                                        <p:cTn id="34" dur="500"/>
                                        <p:tgtEl>
                                          <p:spTgt spid="18">
                                            <p:txEl>
                                              <p:charRg st="181" end="215"/>
                                            </p:txEl>
                                          </p:spTgt>
                                        </p:tgtEl>
                                      </p:cBhvr>
                                    </p:animEffect>
                                    <p:anim calcmode="lin" valueType="num">
                                      <p:cBhvr>
                                        <p:cTn id="35" dur="500" fill="hold"/>
                                        <p:tgtEl>
                                          <p:spTgt spid="18">
                                            <p:txEl>
                                              <p:charRg st="181" end="215"/>
                                            </p:txEl>
                                          </p:spTgt>
                                        </p:tgtEl>
                                        <p:attrNameLst>
                                          <p:attrName>ppt_x</p:attrName>
                                        </p:attrNameLst>
                                      </p:cBhvr>
                                      <p:tavLst>
                                        <p:tav tm="0">
                                          <p:val>
                                            <p:strVal val="#ppt_x"/>
                                          </p:val>
                                        </p:tav>
                                        <p:tav tm="100000">
                                          <p:val>
                                            <p:strVal val="#ppt_x"/>
                                          </p:val>
                                        </p:tav>
                                      </p:tavLst>
                                    </p:anim>
                                    <p:anim calcmode="lin" valueType="num">
                                      <p:cBhvr>
                                        <p:cTn id="36" dur="500" fill="hold"/>
                                        <p:tgtEl>
                                          <p:spTgt spid="18">
                                            <p:txEl>
                                              <p:charRg st="181" end="215"/>
                                            </p:txEl>
                                          </p:spTgt>
                                        </p:tgtEl>
                                        <p:attrNameLst>
                                          <p:attrName>ppt_y</p:attrName>
                                        </p:attrNameLst>
                                      </p:cBhvr>
                                      <p:tavLst>
                                        <p:tav tm="0">
                                          <p:val>
                                            <p:strVal val="#ppt_y+.1"/>
                                          </p:val>
                                        </p:tav>
                                        <p:tav tm="100000">
                                          <p:val>
                                            <p:strVal val="#ppt_y"/>
                                          </p:val>
                                        </p:tav>
                                      </p:tavLst>
                                    </p:anim>
                                  </p:childTnLst>
                                </p:cTn>
                              </p:par>
                            </p:childTnLst>
                          </p:cTn>
                        </p:par>
                        <p:par>
                          <p:cTn id="37" fill="hold">
                            <p:stCondLst>
                              <p:cond delay="1500"/>
                            </p:stCondLst>
                            <p:childTnLst>
                              <p:par>
                                <p:cTn id="38" presetID="42" presetClass="entr" presetSubtype="0" fill="hold" grpId="0" nodeType="afterEffect">
                                  <p:stCondLst>
                                    <p:cond delay="0"/>
                                  </p:stCondLst>
                                  <p:childTnLst>
                                    <p:set>
                                      <p:cBhvr>
                                        <p:cTn id="39" dur="1" fill="hold">
                                          <p:stCondLst>
                                            <p:cond delay="0"/>
                                          </p:stCondLst>
                                        </p:cTn>
                                        <p:tgtEl>
                                          <p:spTgt spid="18">
                                            <p:txEl>
                                              <p:charRg st="215" end="228"/>
                                            </p:txEl>
                                          </p:spTgt>
                                        </p:tgtEl>
                                        <p:attrNameLst>
                                          <p:attrName>style.visibility</p:attrName>
                                        </p:attrNameLst>
                                      </p:cBhvr>
                                      <p:to>
                                        <p:strVal val="visible"/>
                                      </p:to>
                                    </p:set>
                                    <p:animEffect transition="in" filter="fade">
                                      <p:cBhvr>
                                        <p:cTn id="40" dur="500"/>
                                        <p:tgtEl>
                                          <p:spTgt spid="18">
                                            <p:txEl>
                                              <p:charRg st="215" end="228"/>
                                            </p:txEl>
                                          </p:spTgt>
                                        </p:tgtEl>
                                      </p:cBhvr>
                                    </p:animEffect>
                                    <p:anim calcmode="lin" valueType="num">
                                      <p:cBhvr>
                                        <p:cTn id="41" dur="500" fill="hold"/>
                                        <p:tgtEl>
                                          <p:spTgt spid="18">
                                            <p:txEl>
                                              <p:charRg st="215" end="228"/>
                                            </p:txEl>
                                          </p:spTgt>
                                        </p:tgtEl>
                                        <p:attrNameLst>
                                          <p:attrName>ppt_x</p:attrName>
                                        </p:attrNameLst>
                                      </p:cBhvr>
                                      <p:tavLst>
                                        <p:tav tm="0">
                                          <p:val>
                                            <p:strVal val="#ppt_x"/>
                                          </p:val>
                                        </p:tav>
                                        <p:tav tm="100000">
                                          <p:val>
                                            <p:strVal val="#ppt_x"/>
                                          </p:val>
                                        </p:tav>
                                      </p:tavLst>
                                    </p:anim>
                                    <p:anim calcmode="lin" valueType="num">
                                      <p:cBhvr>
                                        <p:cTn id="42" dur="500" fill="hold"/>
                                        <p:tgtEl>
                                          <p:spTgt spid="18">
                                            <p:txEl>
                                              <p:charRg st="215" end="228"/>
                                            </p:txEl>
                                          </p:spTgt>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18">
                                            <p:txEl>
                                              <p:charRg st="228" end="256"/>
                                            </p:txEl>
                                          </p:spTgt>
                                        </p:tgtEl>
                                        <p:attrNameLst>
                                          <p:attrName>style.visibility</p:attrName>
                                        </p:attrNameLst>
                                      </p:cBhvr>
                                      <p:to>
                                        <p:strVal val="visible"/>
                                      </p:to>
                                    </p:set>
                                    <p:animEffect transition="in" filter="fade">
                                      <p:cBhvr>
                                        <p:cTn id="45" dur="500"/>
                                        <p:tgtEl>
                                          <p:spTgt spid="18">
                                            <p:txEl>
                                              <p:charRg st="228" end="256"/>
                                            </p:txEl>
                                          </p:spTgt>
                                        </p:tgtEl>
                                      </p:cBhvr>
                                    </p:animEffect>
                                    <p:anim calcmode="lin" valueType="num">
                                      <p:cBhvr>
                                        <p:cTn id="46" dur="500" fill="hold"/>
                                        <p:tgtEl>
                                          <p:spTgt spid="18">
                                            <p:txEl>
                                              <p:charRg st="228" end="256"/>
                                            </p:txEl>
                                          </p:spTgt>
                                        </p:tgtEl>
                                        <p:attrNameLst>
                                          <p:attrName>ppt_x</p:attrName>
                                        </p:attrNameLst>
                                      </p:cBhvr>
                                      <p:tavLst>
                                        <p:tav tm="0">
                                          <p:val>
                                            <p:strVal val="#ppt_x"/>
                                          </p:val>
                                        </p:tav>
                                        <p:tav tm="100000">
                                          <p:val>
                                            <p:strVal val="#ppt_x"/>
                                          </p:val>
                                        </p:tav>
                                      </p:tavLst>
                                    </p:anim>
                                    <p:anim calcmode="lin" valueType="num">
                                      <p:cBhvr>
                                        <p:cTn id="47" dur="500" fill="hold"/>
                                        <p:tgtEl>
                                          <p:spTgt spid="18">
                                            <p:txEl>
                                              <p:charRg st="228" end="256"/>
                                            </p:txEl>
                                          </p:spTgt>
                                        </p:tgtEl>
                                        <p:attrNameLst>
                                          <p:attrName>ppt_y</p:attrName>
                                        </p:attrNameLst>
                                      </p:cBhvr>
                                      <p:tavLst>
                                        <p:tav tm="0">
                                          <p:val>
                                            <p:strVal val="#ppt_y+.1"/>
                                          </p:val>
                                        </p:tav>
                                        <p:tav tm="100000">
                                          <p:val>
                                            <p:strVal val="#ppt_y"/>
                                          </p:val>
                                        </p:tav>
                                      </p:tavLst>
                                    </p:anim>
                                  </p:childTnLst>
                                </p:cTn>
                              </p:par>
                            </p:childTnLst>
                          </p:cTn>
                        </p:par>
                        <p:par>
                          <p:cTn id="48" fill="hold">
                            <p:stCondLst>
                              <p:cond delay="2000"/>
                            </p:stCondLst>
                            <p:childTnLst>
                              <p:par>
                                <p:cTn id="49" presetID="42" presetClass="entr" presetSubtype="0" fill="hold" grpId="0" nodeType="afterEffect">
                                  <p:stCondLst>
                                    <p:cond delay="0"/>
                                  </p:stCondLst>
                                  <p:childTnLst>
                                    <p:set>
                                      <p:cBhvr>
                                        <p:cTn id="50" dur="1" fill="hold">
                                          <p:stCondLst>
                                            <p:cond delay="0"/>
                                          </p:stCondLst>
                                        </p:cTn>
                                        <p:tgtEl>
                                          <p:spTgt spid="18">
                                            <p:txEl>
                                              <p:charRg st="256" end="266"/>
                                            </p:txEl>
                                          </p:spTgt>
                                        </p:tgtEl>
                                        <p:attrNameLst>
                                          <p:attrName>style.visibility</p:attrName>
                                        </p:attrNameLst>
                                      </p:cBhvr>
                                      <p:to>
                                        <p:strVal val="visible"/>
                                      </p:to>
                                    </p:set>
                                    <p:animEffect transition="in" filter="fade">
                                      <p:cBhvr>
                                        <p:cTn id="51" dur="500"/>
                                        <p:tgtEl>
                                          <p:spTgt spid="18">
                                            <p:txEl>
                                              <p:charRg st="256" end="266"/>
                                            </p:txEl>
                                          </p:spTgt>
                                        </p:tgtEl>
                                      </p:cBhvr>
                                    </p:animEffect>
                                    <p:anim calcmode="lin" valueType="num">
                                      <p:cBhvr>
                                        <p:cTn id="52" dur="500" fill="hold"/>
                                        <p:tgtEl>
                                          <p:spTgt spid="18">
                                            <p:txEl>
                                              <p:charRg st="256" end="266"/>
                                            </p:txEl>
                                          </p:spTgt>
                                        </p:tgtEl>
                                        <p:attrNameLst>
                                          <p:attrName>ppt_x</p:attrName>
                                        </p:attrNameLst>
                                      </p:cBhvr>
                                      <p:tavLst>
                                        <p:tav tm="0">
                                          <p:val>
                                            <p:strVal val="#ppt_x"/>
                                          </p:val>
                                        </p:tav>
                                        <p:tav tm="100000">
                                          <p:val>
                                            <p:strVal val="#ppt_x"/>
                                          </p:val>
                                        </p:tav>
                                      </p:tavLst>
                                    </p:anim>
                                    <p:anim calcmode="lin" valueType="num">
                                      <p:cBhvr>
                                        <p:cTn id="53" dur="500" fill="hold"/>
                                        <p:tgtEl>
                                          <p:spTgt spid="18">
                                            <p:txEl>
                                              <p:charRg st="256" end="266"/>
                                            </p:txEl>
                                          </p:spTgt>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18">
                                            <p:txEl>
                                              <p:charRg st="266" end="302"/>
                                            </p:txEl>
                                          </p:spTgt>
                                        </p:tgtEl>
                                        <p:attrNameLst>
                                          <p:attrName>style.visibility</p:attrName>
                                        </p:attrNameLst>
                                      </p:cBhvr>
                                      <p:to>
                                        <p:strVal val="visible"/>
                                      </p:to>
                                    </p:set>
                                    <p:animEffect transition="in" filter="fade">
                                      <p:cBhvr>
                                        <p:cTn id="56" dur="500"/>
                                        <p:tgtEl>
                                          <p:spTgt spid="18">
                                            <p:txEl>
                                              <p:charRg st="266" end="302"/>
                                            </p:txEl>
                                          </p:spTgt>
                                        </p:tgtEl>
                                      </p:cBhvr>
                                    </p:animEffect>
                                    <p:anim calcmode="lin" valueType="num">
                                      <p:cBhvr>
                                        <p:cTn id="57" dur="500" fill="hold"/>
                                        <p:tgtEl>
                                          <p:spTgt spid="18">
                                            <p:txEl>
                                              <p:charRg st="266" end="302"/>
                                            </p:txEl>
                                          </p:spTgt>
                                        </p:tgtEl>
                                        <p:attrNameLst>
                                          <p:attrName>ppt_x</p:attrName>
                                        </p:attrNameLst>
                                      </p:cBhvr>
                                      <p:tavLst>
                                        <p:tav tm="0">
                                          <p:val>
                                            <p:strVal val="#ppt_x"/>
                                          </p:val>
                                        </p:tav>
                                        <p:tav tm="100000">
                                          <p:val>
                                            <p:strVal val="#ppt_x"/>
                                          </p:val>
                                        </p:tav>
                                      </p:tavLst>
                                    </p:anim>
                                    <p:anim calcmode="lin" valueType="num">
                                      <p:cBhvr>
                                        <p:cTn id="58" dur="500" fill="hold"/>
                                        <p:tgtEl>
                                          <p:spTgt spid="18">
                                            <p:txEl>
                                              <p:charRg st="266" end="302"/>
                                            </p:txEl>
                                          </p:spTgt>
                                        </p:tgtEl>
                                        <p:attrNameLst>
                                          <p:attrName>ppt_y</p:attrName>
                                        </p:attrNameLst>
                                      </p:cBhvr>
                                      <p:tavLst>
                                        <p:tav tm="0">
                                          <p:val>
                                            <p:strVal val="#ppt_y+.1"/>
                                          </p:val>
                                        </p:tav>
                                        <p:tav tm="100000">
                                          <p:val>
                                            <p:strVal val="#ppt_y"/>
                                          </p:val>
                                        </p:tav>
                                      </p:tavLst>
                                    </p:anim>
                                  </p:childTnLst>
                                </p:cTn>
                              </p:par>
                            </p:childTnLst>
                          </p:cTn>
                        </p:par>
                        <p:par>
                          <p:cTn id="59" fill="hold">
                            <p:stCondLst>
                              <p:cond delay="2500"/>
                            </p:stCondLst>
                            <p:childTnLst>
                              <p:par>
                                <p:cTn id="60" presetID="42" presetClass="entr" presetSubtype="0" fill="hold" grpId="0" nodeType="afterEffect">
                                  <p:stCondLst>
                                    <p:cond delay="0"/>
                                  </p:stCondLst>
                                  <p:childTnLst>
                                    <p:set>
                                      <p:cBhvr>
                                        <p:cTn id="61" dur="1" fill="hold">
                                          <p:stCondLst>
                                            <p:cond delay="0"/>
                                          </p:stCondLst>
                                        </p:cTn>
                                        <p:tgtEl>
                                          <p:spTgt spid="18">
                                            <p:txEl>
                                              <p:charRg st="302" end="312"/>
                                            </p:txEl>
                                          </p:spTgt>
                                        </p:tgtEl>
                                        <p:attrNameLst>
                                          <p:attrName>style.visibility</p:attrName>
                                        </p:attrNameLst>
                                      </p:cBhvr>
                                      <p:to>
                                        <p:strVal val="visible"/>
                                      </p:to>
                                    </p:set>
                                    <p:animEffect transition="in" filter="fade">
                                      <p:cBhvr>
                                        <p:cTn id="62" dur="500"/>
                                        <p:tgtEl>
                                          <p:spTgt spid="18">
                                            <p:txEl>
                                              <p:charRg st="302" end="312"/>
                                            </p:txEl>
                                          </p:spTgt>
                                        </p:tgtEl>
                                      </p:cBhvr>
                                    </p:animEffect>
                                    <p:anim calcmode="lin" valueType="num">
                                      <p:cBhvr>
                                        <p:cTn id="63" dur="500" fill="hold"/>
                                        <p:tgtEl>
                                          <p:spTgt spid="18">
                                            <p:txEl>
                                              <p:charRg st="302" end="312"/>
                                            </p:txEl>
                                          </p:spTgt>
                                        </p:tgtEl>
                                        <p:attrNameLst>
                                          <p:attrName>ppt_x</p:attrName>
                                        </p:attrNameLst>
                                      </p:cBhvr>
                                      <p:tavLst>
                                        <p:tav tm="0">
                                          <p:val>
                                            <p:strVal val="#ppt_x"/>
                                          </p:val>
                                        </p:tav>
                                        <p:tav tm="100000">
                                          <p:val>
                                            <p:strVal val="#ppt_x"/>
                                          </p:val>
                                        </p:tav>
                                      </p:tavLst>
                                    </p:anim>
                                    <p:anim calcmode="lin" valueType="num">
                                      <p:cBhvr>
                                        <p:cTn id="64" dur="500" fill="hold"/>
                                        <p:tgtEl>
                                          <p:spTgt spid="18">
                                            <p:txEl>
                                              <p:charRg st="302" end="312"/>
                                            </p:tx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8">
                                            <p:txEl>
                                              <p:charRg st="312" end="332"/>
                                            </p:txEl>
                                          </p:spTgt>
                                        </p:tgtEl>
                                        <p:attrNameLst>
                                          <p:attrName>style.visibility</p:attrName>
                                        </p:attrNameLst>
                                      </p:cBhvr>
                                      <p:to>
                                        <p:strVal val="visible"/>
                                      </p:to>
                                    </p:set>
                                    <p:animEffect transition="in" filter="fade">
                                      <p:cBhvr>
                                        <p:cTn id="67" dur="500"/>
                                        <p:tgtEl>
                                          <p:spTgt spid="18">
                                            <p:txEl>
                                              <p:charRg st="312" end="332"/>
                                            </p:txEl>
                                          </p:spTgt>
                                        </p:tgtEl>
                                      </p:cBhvr>
                                    </p:animEffect>
                                    <p:anim calcmode="lin" valueType="num">
                                      <p:cBhvr>
                                        <p:cTn id="68" dur="500" fill="hold"/>
                                        <p:tgtEl>
                                          <p:spTgt spid="18">
                                            <p:txEl>
                                              <p:charRg st="312" end="332"/>
                                            </p:txEl>
                                          </p:spTgt>
                                        </p:tgtEl>
                                        <p:attrNameLst>
                                          <p:attrName>ppt_x</p:attrName>
                                        </p:attrNameLst>
                                      </p:cBhvr>
                                      <p:tavLst>
                                        <p:tav tm="0">
                                          <p:val>
                                            <p:strVal val="#ppt_x"/>
                                          </p:val>
                                        </p:tav>
                                        <p:tav tm="100000">
                                          <p:val>
                                            <p:strVal val="#ppt_x"/>
                                          </p:val>
                                        </p:tav>
                                      </p:tavLst>
                                    </p:anim>
                                    <p:anim calcmode="lin" valueType="num">
                                      <p:cBhvr>
                                        <p:cTn id="69" dur="500" fill="hold"/>
                                        <p:tgtEl>
                                          <p:spTgt spid="18">
                                            <p:txEl>
                                              <p:charRg st="312" end="33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allAtOnce"/>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00113" y="1706563"/>
            <a:ext cx="7345362" cy="280035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3</a:t>
            </a:r>
            <a:r>
              <a:rPr lang="zh-CN" altLang="zh-CN" sz="1600" dirty="0">
                <a:latin typeface="Arial" panose="020B0604020202020204" pitchFamily="34" charset="0"/>
                <a:ea typeface="宋体" panose="02010600030101010101" pitchFamily="2" charset="-122"/>
              </a:rPr>
              <a:t>）流动资金税利率</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这是指企业贷款额与相应的利税额对比的比率：</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流动资金贷款税利率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税利总额</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流动资金贷款率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流动资金贷款平均余额</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它反映了计算期内每一元贷款实现的税利，比例越大，则说明其实现的税利越多，贷款效益越好。</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以上三个指标均以各物质生产部门所属企业为对象进行考核统计的。不同行业的企业在产值、销售额、税利上都具有不同的特点。银行在分别对这些指标进行综合分析时，有必要先按部门分别进行综合分析，再综合为全行的贷款效益指标。具体办法是采用加权算术平均的方法进行综合计算分析。其公式为：</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全行流动资金存款综合产值率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（流动资金贷款平均余额</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流动资金贷款产值</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销售</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税利率）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流动资金贷款平均余额</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p:txBody>
      </p:sp>
      <p:sp>
        <p:nvSpPr>
          <p:cNvPr id="75779"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75780" name="矩形 4"/>
          <p:cNvSpPr/>
          <p:nvPr/>
        </p:nvSpPr>
        <p:spPr>
          <a:xfrm>
            <a:off x="3087688" y="1258888"/>
            <a:ext cx="3300412" cy="369887"/>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第四节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商业银行经济效益分析</a:t>
            </a:r>
            <a:endParaRPr lang="en-US" altLang="zh-CN" sz="1800" b="1" dirty="0">
              <a:latin typeface="华文仿宋" panose="02010600040101010101" pitchFamily="2" charset="-122"/>
              <a:ea typeface="华文仿宋" panose="02010600040101010101" pitchFamily="2" charset="-122"/>
            </a:endParaRPr>
          </a:p>
        </p:txBody>
      </p:sp>
      <p:sp>
        <p:nvSpPr>
          <p:cNvPr id="75781"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5782"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5783"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5784"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5785"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5786"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5787"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5788"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611188" y="1773238"/>
            <a:ext cx="7921625" cy="329247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en-US" altLang="zh-CN" sz="1600" b="1" dirty="0">
                <a:latin typeface="Arial" panose="020B0604020202020204" pitchFamily="34" charset="0"/>
                <a:ea typeface="宋体" panose="02010600030101010101" pitchFamily="2" charset="-122"/>
              </a:rPr>
              <a:t>2</a:t>
            </a:r>
            <a:r>
              <a:rPr lang="zh-CN" altLang="zh-CN" sz="1600" b="1" dirty="0">
                <a:latin typeface="Arial" panose="020B0604020202020204" pitchFamily="34" charset="0"/>
                <a:ea typeface="宋体" panose="02010600030101010101" pitchFamily="2" charset="-122"/>
              </a:rPr>
              <a:t>．固定资金贷款经济效益指标</a:t>
            </a:r>
            <a:endParaRPr lang="zh-CN" altLang="zh-CN" sz="16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1</a:t>
            </a:r>
            <a:r>
              <a:rPr lang="zh-CN" altLang="zh-CN" sz="1600" dirty="0">
                <a:latin typeface="Arial" panose="020B0604020202020204" pitchFamily="34" charset="0"/>
                <a:ea typeface="宋体" panose="02010600030101010101" pitchFamily="2" charset="-122"/>
              </a:rPr>
              <a:t>）固定资金贷款新增销售收入率</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这是指计算期内固定资产贷款项目交付使用后新增的销售额与固定资金贷款累计发放额的比例：</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固定资金贷款新增销售收入率（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新增产品销售收入</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固定资金贷款累计发放额</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该指标反映了由于固定资金贷款而带来的企业新增固定资产增加的销售能力。该指标的数值越大则表明经济效益越好。</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2</a:t>
            </a:r>
            <a:r>
              <a:rPr lang="zh-CN" altLang="zh-CN" sz="1600" dirty="0">
                <a:latin typeface="Arial" panose="020B0604020202020204" pitchFamily="34" charset="0"/>
                <a:ea typeface="宋体" panose="02010600030101010101" pitchFamily="2" charset="-122"/>
              </a:rPr>
              <a:t>）固定资金贷款新增盈利率</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这是指固定资金发挥作用后（新增固定资产投入使用后）新增的盈利额（新增的利润和税金），与取得这一盈利额的固定资金贷款之比：</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固定资金贷款新增盈利率（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新增利润和税金</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固定资金贷款累计发放额</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该指标反映的是企业固定资金形成生产能力后新增的盈利能力。该指标数值越大，则说明贷款的经济效益越好。</a:t>
            </a:r>
            <a:endParaRPr lang="zh-CN" altLang="zh-CN" sz="1600" dirty="0">
              <a:latin typeface="Arial" panose="020B0604020202020204" pitchFamily="34" charset="0"/>
              <a:ea typeface="宋体" panose="02010600030101010101" pitchFamily="2" charset="-122"/>
            </a:endParaRPr>
          </a:p>
        </p:txBody>
      </p:sp>
      <p:sp>
        <p:nvSpPr>
          <p:cNvPr id="76803"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76804" name="矩形 4"/>
          <p:cNvSpPr/>
          <p:nvPr/>
        </p:nvSpPr>
        <p:spPr>
          <a:xfrm>
            <a:off x="3087688" y="1125538"/>
            <a:ext cx="3300412" cy="369887"/>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第四节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商业银行经济效益分析</a:t>
            </a:r>
            <a:endParaRPr lang="en-US" altLang="zh-CN" sz="1800" b="1" dirty="0">
              <a:latin typeface="华文仿宋" panose="02010600040101010101" pitchFamily="2" charset="-122"/>
              <a:ea typeface="华文仿宋" panose="02010600040101010101" pitchFamily="2" charset="-122"/>
            </a:endParaRPr>
          </a:p>
        </p:txBody>
      </p:sp>
      <p:sp>
        <p:nvSpPr>
          <p:cNvPr id="76805"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6806"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6807"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6808"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6809"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6810"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6811"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6812"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755650" y="2133600"/>
            <a:ext cx="7704138" cy="230822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这是指以偿还固定资金贷款的资金来源与新增利润和新增固定资产折旧的和，与相应的固定资金贷款累计发放额的比值。其公式为：</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固定资金贷款周转率（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（新增利润</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新增固定资产折旧）</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固定资金贷款累计发放额</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该指标反映的是固定资金贷款从发放到回收的周转速度。该指标数值越大，则说明贷款的经济效益越好。</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为反映各基层行固定资金贷款的总和经济效益，常以各项目效益指标的分母数值为权数，以每一贷款项目的效益指标为变量，采用加权平均法计算。</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dirty="0">
              <a:latin typeface="Arial" panose="020B0604020202020204" pitchFamily="34" charset="0"/>
              <a:ea typeface="宋体" panose="02010600030101010101" pitchFamily="2" charset="-122"/>
            </a:endParaRPr>
          </a:p>
        </p:txBody>
      </p:sp>
      <p:sp>
        <p:nvSpPr>
          <p:cNvPr id="77827"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77828" name="矩形 4"/>
          <p:cNvSpPr/>
          <p:nvPr/>
        </p:nvSpPr>
        <p:spPr>
          <a:xfrm>
            <a:off x="3059113" y="1341438"/>
            <a:ext cx="3300412" cy="369887"/>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第四节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商业银行经济效益分析</a:t>
            </a:r>
            <a:endParaRPr lang="en-US" altLang="zh-CN" sz="1800" b="1" dirty="0">
              <a:latin typeface="华文仿宋" panose="02010600040101010101" pitchFamily="2" charset="-122"/>
              <a:ea typeface="华文仿宋" panose="02010600040101010101" pitchFamily="2" charset="-122"/>
            </a:endParaRPr>
          </a:p>
        </p:txBody>
      </p:sp>
      <p:sp>
        <p:nvSpPr>
          <p:cNvPr id="77829"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7830"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7831"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7832"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7833"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7834"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7835"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7836"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827088" y="1749425"/>
            <a:ext cx="7561262" cy="40005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2000" b="1" dirty="0">
                <a:latin typeface="Arial" panose="020B0604020202020204" pitchFamily="34" charset="0"/>
                <a:ea typeface="宋体" panose="02010600030101010101" pitchFamily="2" charset="-122"/>
              </a:rPr>
              <a:t>二、银行自身经济效益统计分析指标分析</a:t>
            </a:r>
            <a:endParaRPr lang="zh-CN" altLang="zh-CN" sz="2000" b="1" dirty="0">
              <a:latin typeface="Arial" panose="020B0604020202020204" pitchFamily="34" charset="0"/>
              <a:ea typeface="宋体" panose="02010600030101010101" pitchFamily="2" charset="-122"/>
            </a:endParaRPr>
          </a:p>
        </p:txBody>
      </p:sp>
      <p:sp>
        <p:nvSpPr>
          <p:cNvPr id="78851" name="矩形 4"/>
          <p:cNvSpPr/>
          <p:nvPr/>
        </p:nvSpPr>
        <p:spPr>
          <a:xfrm>
            <a:off x="3059113" y="1258888"/>
            <a:ext cx="3300412" cy="369887"/>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第四节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商业银行经济效益分析</a:t>
            </a:r>
            <a:endParaRPr lang="en-US" altLang="zh-CN" sz="1800" b="1" dirty="0">
              <a:latin typeface="华文仿宋" panose="02010600040101010101" pitchFamily="2" charset="-122"/>
              <a:ea typeface="华文仿宋" panose="02010600040101010101" pitchFamily="2" charset="-122"/>
            </a:endParaRPr>
          </a:p>
        </p:txBody>
      </p:sp>
      <p:sp>
        <p:nvSpPr>
          <p:cNvPr id="78852"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78911" name="文本框 108"/>
          <p:cNvSpPr txBox="1"/>
          <p:nvPr/>
        </p:nvSpPr>
        <p:spPr>
          <a:xfrm>
            <a:off x="1222375" y="2351088"/>
            <a:ext cx="6975475" cy="30670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en-US" sz="1400" dirty="0">
                <a:solidFill>
                  <a:srgbClr val="FF0000"/>
                </a:solidFill>
                <a:latin typeface="宋体" panose="02010600030101010101" pitchFamily="2" charset="-122"/>
                <a:ea typeface="宋体" panose="02010600030101010101" pitchFamily="2" charset="-122"/>
              </a:rPr>
              <a:t>表</a:t>
            </a:r>
            <a:r>
              <a:rPr lang="en-US" altLang="zh-CN" sz="1400" dirty="0">
                <a:solidFill>
                  <a:srgbClr val="FF0000"/>
                </a:solidFill>
                <a:latin typeface="Times New Roman" panose="02020603050405020304" pitchFamily="18" charset="0"/>
                <a:ea typeface="宋体" panose="02010600030101010101" pitchFamily="2" charset="-122"/>
              </a:rPr>
              <a:t>5-3</a:t>
            </a:r>
            <a:r>
              <a:rPr lang="en-US" altLang="zh-CN" sz="1400" dirty="0">
                <a:solidFill>
                  <a:srgbClr val="FF0000"/>
                </a:solidFill>
                <a:latin typeface="宋体" panose="02010600030101010101" pitchFamily="2" charset="-122"/>
                <a:ea typeface="宋体" panose="02010600030101010101" pitchFamily="2" charset="-122"/>
              </a:rPr>
              <a:t>               2018-2019</a:t>
            </a:r>
            <a:r>
              <a:rPr lang="zh-CN" altLang="en-US" sz="1400" dirty="0">
                <a:solidFill>
                  <a:srgbClr val="FF0000"/>
                </a:solidFill>
                <a:latin typeface="宋体" panose="02010600030101010101" pitchFamily="2" charset="-122"/>
                <a:ea typeface="宋体" panose="02010600030101010101" pitchFamily="2" charset="-122"/>
              </a:rPr>
              <a:t>年度中国农业银行利润表   </a:t>
            </a:r>
            <a:r>
              <a:rPr lang="zh-CN" altLang="en-US" sz="1400" dirty="0">
                <a:solidFill>
                  <a:srgbClr val="FF0000"/>
                </a:solidFill>
                <a:latin typeface="方正书宋_GBK" charset="0"/>
                <a:ea typeface="宋体" panose="02010600030101010101" pitchFamily="2" charset="-122"/>
              </a:rPr>
              <a:t>单位</a:t>
            </a:r>
            <a:r>
              <a:rPr lang="en-US" altLang="zh-CN" sz="1400" dirty="0">
                <a:solidFill>
                  <a:srgbClr val="FF0000"/>
                </a:solidFill>
                <a:latin typeface="方正书宋_GBK" charset="0"/>
                <a:ea typeface="宋体" panose="02010600030101010101" pitchFamily="2" charset="-122"/>
              </a:rPr>
              <a:t>:</a:t>
            </a:r>
            <a:r>
              <a:rPr lang="zh-CN" altLang="en-US" sz="1400" dirty="0">
                <a:solidFill>
                  <a:srgbClr val="FF0000"/>
                </a:solidFill>
                <a:latin typeface="方正书宋_GBK" charset="0"/>
                <a:ea typeface="宋体" panose="02010600030101010101" pitchFamily="2" charset="-122"/>
              </a:rPr>
              <a:t>亿元人民币</a:t>
            </a:r>
            <a:endParaRPr lang="zh-CN" altLang="en-US" sz="1400" dirty="0">
              <a:solidFill>
                <a:srgbClr val="FF0000"/>
              </a:solidFill>
              <a:latin typeface="方正书宋_GBK" charset="0"/>
              <a:ea typeface="宋体" panose="02010600030101010101" pitchFamily="2" charset="-122"/>
            </a:endParaRPr>
          </a:p>
        </p:txBody>
      </p:sp>
      <p:graphicFrame>
        <p:nvGraphicFramePr>
          <p:cNvPr id="6" name="表格 5"/>
          <p:cNvGraphicFramePr/>
          <p:nvPr>
            <p:custDataLst>
              <p:tags r:id="rId1"/>
            </p:custDataLst>
          </p:nvPr>
        </p:nvGraphicFramePr>
        <p:xfrm>
          <a:off x="1044575" y="2749550"/>
          <a:ext cx="7217410" cy="2743200"/>
        </p:xfrm>
        <a:graphic>
          <a:graphicData uri="http://schemas.openxmlformats.org/drawingml/2006/table">
            <a:tbl>
              <a:tblPr firstRow="1" bandRow="1">
                <a:tableStyleId>{5940675A-B579-460E-94D1-54222C63F5DA}</a:tableStyleId>
              </a:tblPr>
              <a:tblGrid>
                <a:gridCol w="3110230"/>
                <a:gridCol w="2015490"/>
                <a:gridCol w="2091690"/>
              </a:tblGrid>
              <a:tr h="228600">
                <a:tc>
                  <a:txBody>
                    <a:bodyPr/>
                    <a:p>
                      <a:pPr algn="ctr" fontAlgn="base">
                        <a:buClrTx/>
                        <a:buSzTx/>
                        <a:buFontTx/>
                        <a:buNone/>
                      </a:pPr>
                      <a:r>
                        <a:rPr lang="en-US" altLang="zh-CN" sz="1500" b="0" dirty="0" smtClean="0">
                          <a:ln>
                            <a:noFill/>
                          </a:ln>
                          <a:solidFill>
                            <a:srgbClr val="FF0000"/>
                          </a:solidFill>
                          <a:effectLst/>
                          <a:latin typeface="方正书宋_GBK" charset="0"/>
                          <a:ea typeface="宋体" panose="02010600030101010101" pitchFamily="2" charset="-122"/>
                        </a:rPr>
                        <a:t>项　目</a:t>
                      </a:r>
                      <a:endParaRPr lang="en-US" altLang="zh-CN" sz="1500" b="0" dirty="0" smtClean="0">
                        <a:ln>
                          <a:noFill/>
                        </a:ln>
                        <a:solidFill>
                          <a:srgbClr val="FF0000"/>
                        </a:solidFill>
                        <a:effectLst/>
                        <a:latin typeface="方正书宋_GBK" charset="0"/>
                        <a:ea typeface="宋体" panose="02010600030101010101" pitchFamily="2" charset="-122"/>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500" b="0" dirty="0" smtClean="0">
                          <a:ln>
                            <a:noFill/>
                          </a:ln>
                          <a:solidFill>
                            <a:srgbClr val="FF0000"/>
                          </a:solidFill>
                          <a:effectLst/>
                          <a:latin typeface="方正书宋_GBK" charset="0"/>
                          <a:ea typeface="宋体" panose="02010600030101010101" pitchFamily="2" charset="-122"/>
                        </a:rPr>
                        <a:t>2018年</a:t>
                      </a:r>
                      <a:endParaRPr lang="en-US" altLang="zh-CN" sz="1500" b="0" dirty="0" smtClean="0">
                        <a:ln>
                          <a:noFill/>
                        </a:ln>
                        <a:solidFill>
                          <a:srgbClr val="FF0000"/>
                        </a:solidFill>
                        <a:effectLst/>
                        <a:latin typeface="方正书宋_GBK" charset="0"/>
                        <a:ea typeface="宋体" panose="02010600030101010101" pitchFamily="2" charset="-122"/>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500" b="0" dirty="0" smtClean="0">
                          <a:ln>
                            <a:noFill/>
                          </a:ln>
                          <a:solidFill>
                            <a:srgbClr val="FF0000"/>
                          </a:solidFill>
                          <a:effectLst/>
                          <a:latin typeface="方正书宋_GBK" charset="0"/>
                          <a:ea typeface="宋体" panose="02010600030101010101" pitchFamily="2" charset="-122"/>
                        </a:rPr>
                        <a:t>2019年</a:t>
                      </a:r>
                      <a:endParaRPr lang="en-US" altLang="zh-CN" sz="1500" b="0" dirty="0" smtClean="0">
                        <a:ln>
                          <a:noFill/>
                        </a:ln>
                        <a:solidFill>
                          <a:srgbClr val="FF0000"/>
                        </a:solidFill>
                        <a:effectLst/>
                        <a:latin typeface="方正书宋_GBK" charset="0"/>
                        <a:ea typeface="宋体" panose="02010600030101010101" pitchFamily="2" charset="-122"/>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28600">
                <a:tc>
                  <a:txBody>
                    <a:bodyPr/>
                    <a:p>
                      <a:pPr algn="ctr" fontAlgn="base">
                        <a:buClrTx/>
                        <a:buSzTx/>
                        <a:buFontTx/>
                        <a:buNone/>
                      </a:pPr>
                      <a:r>
                        <a:rPr lang="en-US" altLang="zh-CN" sz="1500" b="0" dirty="0" smtClean="0">
                          <a:ln>
                            <a:noFill/>
                          </a:ln>
                          <a:solidFill>
                            <a:srgbClr val="FF0000"/>
                          </a:solidFill>
                          <a:effectLst/>
                          <a:latin typeface="方正书宋_GBK" charset="0"/>
                          <a:ea typeface="宋体" panose="02010600030101010101" pitchFamily="2" charset="-122"/>
                        </a:rPr>
                        <a:t>净利息收入</a:t>
                      </a:r>
                      <a:endParaRPr lang="en-US" altLang="zh-CN" sz="1500" b="0" dirty="0" smtClean="0">
                        <a:ln>
                          <a:noFill/>
                        </a:ln>
                        <a:solidFill>
                          <a:srgbClr val="FF0000"/>
                        </a:solidFill>
                        <a:effectLst/>
                        <a:latin typeface="方正书宋_GBK" charset="0"/>
                        <a:ea typeface="宋体" panose="02010600030101010101" pitchFamily="2" charset="-122"/>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500" b="0" dirty="0" smtClean="0">
                          <a:ln>
                            <a:noFill/>
                          </a:ln>
                          <a:solidFill>
                            <a:srgbClr val="FF0000"/>
                          </a:solidFill>
                          <a:effectLst/>
                          <a:latin typeface="方正书宋_GBK" charset="0"/>
                          <a:ea typeface="宋体" panose="02010600030101010101" pitchFamily="2" charset="-122"/>
                        </a:rPr>
                        <a:t>477760</a:t>
                      </a:r>
                      <a:endParaRPr lang="en-US" altLang="zh-CN" sz="1500" b="0" dirty="0" smtClean="0">
                        <a:ln>
                          <a:noFill/>
                        </a:ln>
                        <a:solidFill>
                          <a:srgbClr val="FF0000"/>
                        </a:solidFill>
                        <a:effectLst/>
                        <a:latin typeface="方正书宋_GBK" charset="0"/>
                        <a:ea typeface="宋体" panose="02010600030101010101" pitchFamily="2" charset="-122"/>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500" b="0" dirty="0" smtClean="0">
                          <a:ln>
                            <a:noFill/>
                          </a:ln>
                          <a:solidFill>
                            <a:srgbClr val="FF0000"/>
                          </a:solidFill>
                          <a:effectLst/>
                          <a:latin typeface="方正书宋_GBK" charset="0"/>
                          <a:ea typeface="宋体" panose="02010600030101010101" pitchFamily="2" charset="-122"/>
                        </a:rPr>
                        <a:t>486871</a:t>
                      </a:r>
                      <a:endParaRPr lang="en-US" altLang="zh-CN" sz="1500" b="0" dirty="0" smtClean="0">
                        <a:ln>
                          <a:noFill/>
                        </a:ln>
                        <a:solidFill>
                          <a:srgbClr val="FF0000"/>
                        </a:solidFill>
                        <a:effectLst/>
                        <a:latin typeface="方正书宋_GBK" charset="0"/>
                        <a:ea typeface="宋体" panose="02010600030101010101" pitchFamily="2" charset="-122"/>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28600">
                <a:tc>
                  <a:txBody>
                    <a:bodyPr/>
                    <a:p>
                      <a:pPr algn="ctr" fontAlgn="base">
                        <a:buClrTx/>
                        <a:buSzTx/>
                        <a:buFontTx/>
                        <a:buNone/>
                      </a:pPr>
                      <a:r>
                        <a:rPr lang="en-US" altLang="zh-CN" sz="1500" b="0" dirty="0" smtClean="0">
                          <a:ln>
                            <a:noFill/>
                          </a:ln>
                          <a:solidFill>
                            <a:srgbClr val="FF0000"/>
                          </a:solidFill>
                          <a:effectLst/>
                          <a:latin typeface="方正书宋_GBK" charset="0"/>
                          <a:ea typeface="宋体" panose="02010600030101010101" pitchFamily="2" charset="-122"/>
                        </a:rPr>
                        <a:t>手续费及佣金净收入</a:t>
                      </a:r>
                      <a:endParaRPr lang="en-US" altLang="zh-CN" sz="1500" b="0" dirty="0" smtClean="0">
                        <a:ln>
                          <a:noFill/>
                        </a:ln>
                        <a:solidFill>
                          <a:srgbClr val="FF0000"/>
                        </a:solidFill>
                        <a:effectLst/>
                        <a:latin typeface="方正书宋_GBK" charset="0"/>
                        <a:ea typeface="宋体" panose="02010600030101010101" pitchFamily="2" charset="-122"/>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500" b="0" dirty="0" smtClean="0">
                          <a:ln>
                            <a:noFill/>
                          </a:ln>
                          <a:solidFill>
                            <a:srgbClr val="FF0000"/>
                          </a:solidFill>
                          <a:effectLst/>
                          <a:latin typeface="方正书宋_GBK" charset="0"/>
                          <a:ea typeface="宋体" panose="02010600030101010101" pitchFamily="2" charset="-122"/>
                        </a:rPr>
                        <a:t>78141</a:t>
                      </a:r>
                      <a:endParaRPr lang="en-US" altLang="zh-CN" sz="1500" b="0" dirty="0" smtClean="0">
                        <a:ln>
                          <a:noFill/>
                        </a:ln>
                        <a:solidFill>
                          <a:srgbClr val="FF0000"/>
                        </a:solidFill>
                        <a:effectLst/>
                        <a:latin typeface="方正书宋_GBK" charset="0"/>
                        <a:ea typeface="宋体" panose="02010600030101010101" pitchFamily="2" charset="-122"/>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500" b="0" dirty="0" smtClean="0">
                          <a:ln>
                            <a:noFill/>
                          </a:ln>
                          <a:solidFill>
                            <a:srgbClr val="FF0000"/>
                          </a:solidFill>
                          <a:effectLst/>
                          <a:latin typeface="方正书宋_GBK" charset="0"/>
                          <a:ea typeface="宋体" panose="02010600030101010101" pitchFamily="2" charset="-122"/>
                        </a:rPr>
                        <a:t>86926</a:t>
                      </a:r>
                      <a:endParaRPr lang="en-US" altLang="zh-CN" sz="1500" b="0" dirty="0" smtClean="0">
                        <a:ln>
                          <a:noFill/>
                        </a:ln>
                        <a:solidFill>
                          <a:srgbClr val="FF0000"/>
                        </a:solidFill>
                        <a:effectLst/>
                        <a:latin typeface="方正书宋_GBK" charset="0"/>
                        <a:ea typeface="宋体" panose="02010600030101010101" pitchFamily="2" charset="-122"/>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28600">
                <a:tc>
                  <a:txBody>
                    <a:bodyPr/>
                    <a:p>
                      <a:pPr algn="ctr" fontAlgn="base">
                        <a:buClrTx/>
                        <a:buSzTx/>
                        <a:buFontTx/>
                        <a:buNone/>
                      </a:pPr>
                      <a:r>
                        <a:rPr lang="en-US" altLang="zh-CN" sz="1500" b="0" dirty="0" smtClean="0">
                          <a:ln>
                            <a:noFill/>
                          </a:ln>
                          <a:solidFill>
                            <a:srgbClr val="FF0000"/>
                          </a:solidFill>
                          <a:effectLst/>
                          <a:latin typeface="方正书宋_GBK" charset="0"/>
                          <a:ea typeface="宋体" panose="02010600030101010101" pitchFamily="2" charset="-122"/>
                        </a:rPr>
                        <a:t>营业收入</a:t>
                      </a:r>
                      <a:endParaRPr lang="en-US" altLang="zh-CN" sz="1500" b="0" dirty="0" smtClean="0">
                        <a:ln>
                          <a:noFill/>
                        </a:ln>
                        <a:solidFill>
                          <a:srgbClr val="FF0000"/>
                        </a:solidFill>
                        <a:effectLst/>
                        <a:latin typeface="方正书宋_GBK" charset="0"/>
                        <a:ea typeface="宋体" panose="02010600030101010101" pitchFamily="2" charset="-122"/>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500" b="0" dirty="0" smtClean="0">
                          <a:ln>
                            <a:noFill/>
                          </a:ln>
                          <a:solidFill>
                            <a:srgbClr val="FF0000"/>
                          </a:solidFill>
                          <a:effectLst/>
                          <a:latin typeface="方正书宋_GBK" charset="0"/>
                          <a:ea typeface="宋体" panose="02010600030101010101" pitchFamily="2" charset="-122"/>
                        </a:rPr>
                        <a:t>598588</a:t>
                      </a:r>
                      <a:endParaRPr lang="en-US" altLang="zh-CN" sz="1500" b="0" dirty="0" smtClean="0">
                        <a:ln>
                          <a:noFill/>
                        </a:ln>
                        <a:solidFill>
                          <a:srgbClr val="FF0000"/>
                        </a:solidFill>
                        <a:effectLst/>
                        <a:latin typeface="方正书宋_GBK" charset="0"/>
                        <a:ea typeface="宋体" panose="02010600030101010101" pitchFamily="2" charset="-122"/>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500" b="0" dirty="0" smtClean="0">
                          <a:ln>
                            <a:noFill/>
                          </a:ln>
                          <a:solidFill>
                            <a:srgbClr val="FF0000"/>
                          </a:solidFill>
                          <a:effectLst/>
                          <a:latin typeface="方正书宋_GBK" charset="0"/>
                          <a:ea typeface="宋体" panose="02010600030101010101" pitchFamily="2" charset="-122"/>
                        </a:rPr>
                        <a:t>627268</a:t>
                      </a:r>
                      <a:endParaRPr lang="en-US" altLang="zh-CN" sz="1500" b="0" dirty="0" smtClean="0">
                        <a:ln>
                          <a:noFill/>
                        </a:ln>
                        <a:solidFill>
                          <a:srgbClr val="FF0000"/>
                        </a:solidFill>
                        <a:effectLst/>
                        <a:latin typeface="方正书宋_GBK" charset="0"/>
                        <a:ea typeface="宋体" panose="02010600030101010101" pitchFamily="2" charset="-122"/>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28600">
                <a:tc>
                  <a:txBody>
                    <a:bodyPr/>
                    <a:p>
                      <a:pPr algn="ctr" fontAlgn="base">
                        <a:buClrTx/>
                        <a:buSzTx/>
                        <a:buFontTx/>
                        <a:buNone/>
                      </a:pPr>
                      <a:r>
                        <a:rPr lang="en-US" altLang="zh-CN" sz="1500" b="0" dirty="0" smtClean="0">
                          <a:ln>
                            <a:noFill/>
                          </a:ln>
                          <a:solidFill>
                            <a:srgbClr val="FF0000"/>
                          </a:solidFill>
                          <a:effectLst/>
                          <a:latin typeface="方正书宋_GBK" charset="0"/>
                          <a:ea typeface="宋体" panose="02010600030101010101" pitchFamily="2" charset="-122"/>
                        </a:rPr>
                        <a:t>业务及管理费</a:t>
                      </a:r>
                      <a:endParaRPr lang="en-US" altLang="zh-CN" sz="1500" b="0" dirty="0" smtClean="0">
                        <a:ln>
                          <a:noFill/>
                        </a:ln>
                        <a:solidFill>
                          <a:srgbClr val="FF0000"/>
                        </a:solidFill>
                        <a:effectLst/>
                        <a:latin typeface="方正书宋_GBK" charset="0"/>
                        <a:ea typeface="宋体" panose="02010600030101010101" pitchFamily="2" charset="-122"/>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500" b="0" dirty="0" smtClean="0">
                          <a:ln>
                            <a:noFill/>
                          </a:ln>
                          <a:solidFill>
                            <a:srgbClr val="FF0000"/>
                          </a:solidFill>
                          <a:effectLst/>
                          <a:latin typeface="方正书宋_GBK" charset="0"/>
                          <a:ea typeface="宋体" panose="02010600030101010101" pitchFamily="2" charset="-122"/>
                        </a:rPr>
                        <a:t>187200</a:t>
                      </a:r>
                      <a:endParaRPr lang="en-US" altLang="zh-CN" sz="1500" b="0" dirty="0" smtClean="0">
                        <a:ln>
                          <a:noFill/>
                        </a:ln>
                        <a:solidFill>
                          <a:srgbClr val="FF0000"/>
                        </a:solidFill>
                        <a:effectLst/>
                        <a:latin typeface="方正书宋_GBK" charset="0"/>
                        <a:ea typeface="宋体" panose="02010600030101010101" pitchFamily="2" charset="-122"/>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500" b="0" dirty="0" smtClean="0">
                          <a:ln>
                            <a:noFill/>
                          </a:ln>
                          <a:solidFill>
                            <a:srgbClr val="FF0000"/>
                          </a:solidFill>
                          <a:effectLst/>
                          <a:latin typeface="方正书宋_GBK" charset="0"/>
                          <a:ea typeface="宋体" panose="02010600030101010101" pitchFamily="2" charset="-122"/>
                        </a:rPr>
                        <a:t>191224</a:t>
                      </a:r>
                      <a:endParaRPr lang="en-US" altLang="zh-CN" sz="1500" b="0" dirty="0" smtClean="0">
                        <a:ln>
                          <a:noFill/>
                        </a:ln>
                        <a:solidFill>
                          <a:srgbClr val="FF0000"/>
                        </a:solidFill>
                        <a:effectLst/>
                        <a:latin typeface="方正书宋_GBK" charset="0"/>
                        <a:ea typeface="宋体" panose="02010600030101010101" pitchFamily="2" charset="-122"/>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28600">
                <a:tc>
                  <a:txBody>
                    <a:bodyPr/>
                    <a:p>
                      <a:pPr algn="ctr" fontAlgn="base">
                        <a:buClrTx/>
                        <a:buSzTx/>
                        <a:buFontTx/>
                        <a:buNone/>
                      </a:pPr>
                      <a:r>
                        <a:rPr lang="en-US" altLang="zh-CN" sz="1500" b="0" dirty="0" smtClean="0">
                          <a:ln>
                            <a:noFill/>
                          </a:ln>
                          <a:solidFill>
                            <a:srgbClr val="FF0000"/>
                          </a:solidFill>
                          <a:effectLst/>
                          <a:latin typeface="方正书宋_GBK" charset="0"/>
                          <a:ea typeface="宋体" panose="02010600030101010101" pitchFamily="2" charset="-122"/>
                        </a:rPr>
                        <a:t>营业税金及附加</a:t>
                      </a:r>
                      <a:endParaRPr lang="en-US" altLang="zh-CN" sz="1500" b="0" dirty="0" smtClean="0">
                        <a:ln>
                          <a:noFill/>
                        </a:ln>
                        <a:solidFill>
                          <a:srgbClr val="FF0000"/>
                        </a:solidFill>
                        <a:effectLst/>
                        <a:latin typeface="方正书宋_GBK" charset="0"/>
                        <a:ea typeface="宋体" panose="02010600030101010101" pitchFamily="2" charset="-122"/>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500" b="0" dirty="0" smtClean="0">
                          <a:ln>
                            <a:noFill/>
                          </a:ln>
                          <a:solidFill>
                            <a:srgbClr val="FF0000"/>
                          </a:solidFill>
                          <a:effectLst/>
                          <a:latin typeface="方正书宋_GBK" charset="0"/>
                          <a:ea typeface="宋体" panose="02010600030101010101" pitchFamily="2" charset="-122"/>
                        </a:rPr>
                        <a:t>288</a:t>
                      </a:r>
                      <a:endParaRPr lang="en-US" altLang="zh-CN" sz="1500" b="0" dirty="0" smtClean="0">
                        <a:ln>
                          <a:noFill/>
                        </a:ln>
                        <a:solidFill>
                          <a:srgbClr val="FF0000"/>
                        </a:solidFill>
                        <a:effectLst/>
                        <a:latin typeface="方正书宋_GBK" charset="0"/>
                        <a:ea typeface="宋体" panose="02010600030101010101" pitchFamily="2" charset="-122"/>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500" b="0" dirty="0" smtClean="0">
                          <a:ln>
                            <a:noFill/>
                          </a:ln>
                          <a:solidFill>
                            <a:srgbClr val="FF0000"/>
                          </a:solidFill>
                          <a:effectLst/>
                          <a:latin typeface="方正书宋_GBK" charset="0"/>
                          <a:ea typeface="宋体" panose="02010600030101010101" pitchFamily="2" charset="-122"/>
                        </a:rPr>
                        <a:t>290</a:t>
                      </a:r>
                      <a:endParaRPr lang="en-US" altLang="zh-CN" sz="1500" b="0" dirty="0" smtClean="0">
                        <a:ln>
                          <a:noFill/>
                        </a:ln>
                        <a:solidFill>
                          <a:srgbClr val="FF0000"/>
                        </a:solidFill>
                        <a:effectLst/>
                        <a:latin typeface="方正书宋_GBK" charset="0"/>
                        <a:ea typeface="宋体" panose="02010600030101010101" pitchFamily="2" charset="-122"/>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28600">
                <a:tc>
                  <a:txBody>
                    <a:bodyPr/>
                    <a:p>
                      <a:pPr algn="ctr" fontAlgn="base">
                        <a:buClrTx/>
                        <a:buSzTx/>
                        <a:buFontTx/>
                        <a:buNone/>
                      </a:pPr>
                      <a:r>
                        <a:rPr lang="en-US" altLang="zh-CN" sz="1500" b="0" dirty="0" smtClean="0">
                          <a:ln>
                            <a:noFill/>
                          </a:ln>
                          <a:solidFill>
                            <a:srgbClr val="FF0000"/>
                          </a:solidFill>
                          <a:effectLst/>
                          <a:latin typeface="方正书宋_GBK" charset="0"/>
                          <a:ea typeface="宋体" panose="02010600030101010101" pitchFamily="2" charset="-122"/>
                        </a:rPr>
                        <a:t>资产减值损失</a:t>
                      </a:r>
                      <a:endParaRPr lang="en-US" altLang="zh-CN" sz="1500" b="0" dirty="0" smtClean="0">
                        <a:ln>
                          <a:noFill/>
                        </a:ln>
                        <a:solidFill>
                          <a:srgbClr val="FF0000"/>
                        </a:solidFill>
                        <a:effectLst/>
                        <a:latin typeface="方正书宋_GBK" charset="0"/>
                        <a:ea typeface="宋体" panose="02010600030101010101" pitchFamily="2" charset="-122"/>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500" b="0" dirty="0" smtClean="0">
                          <a:ln>
                            <a:noFill/>
                          </a:ln>
                          <a:solidFill>
                            <a:srgbClr val="FF0000"/>
                          </a:solidFill>
                          <a:effectLst/>
                          <a:latin typeface="方正书宋_GBK" charset="0"/>
                          <a:ea typeface="宋体" panose="02010600030101010101" pitchFamily="2" charset="-122"/>
                        </a:rPr>
                        <a:t>765</a:t>
                      </a:r>
                      <a:endParaRPr lang="en-US" altLang="zh-CN" sz="1500" b="0" dirty="0" smtClean="0">
                        <a:ln>
                          <a:noFill/>
                        </a:ln>
                        <a:solidFill>
                          <a:srgbClr val="FF0000"/>
                        </a:solidFill>
                        <a:effectLst/>
                        <a:latin typeface="方正书宋_GBK" charset="0"/>
                        <a:ea typeface="宋体" panose="02010600030101010101" pitchFamily="2" charset="-122"/>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500" b="0" dirty="0" smtClean="0">
                          <a:ln>
                            <a:noFill/>
                          </a:ln>
                          <a:solidFill>
                            <a:srgbClr val="FF0000"/>
                          </a:solidFill>
                          <a:effectLst/>
                          <a:latin typeface="方正书宋_GBK" charset="0"/>
                          <a:ea typeface="宋体" panose="02010600030101010101" pitchFamily="2" charset="-122"/>
                        </a:rPr>
                        <a:t>864</a:t>
                      </a:r>
                      <a:endParaRPr lang="en-US" altLang="zh-CN" sz="1500" b="0" dirty="0" smtClean="0">
                        <a:ln>
                          <a:noFill/>
                        </a:ln>
                        <a:solidFill>
                          <a:srgbClr val="FF0000"/>
                        </a:solidFill>
                        <a:effectLst/>
                        <a:latin typeface="方正书宋_GBK" charset="0"/>
                        <a:ea typeface="宋体" panose="02010600030101010101" pitchFamily="2" charset="-122"/>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28600">
                <a:tc>
                  <a:txBody>
                    <a:bodyPr/>
                    <a:p>
                      <a:pPr algn="ctr" fontAlgn="base">
                        <a:buClrTx/>
                        <a:buSzTx/>
                        <a:buFontTx/>
                        <a:buNone/>
                      </a:pPr>
                      <a:r>
                        <a:rPr lang="en-US" altLang="zh-CN" sz="1500" b="0" dirty="0" smtClean="0">
                          <a:ln>
                            <a:noFill/>
                          </a:ln>
                          <a:solidFill>
                            <a:srgbClr val="FF0000"/>
                          </a:solidFill>
                          <a:effectLst/>
                          <a:latin typeface="方正书宋_GBK" charset="0"/>
                          <a:ea typeface="宋体" panose="02010600030101010101" pitchFamily="2" charset="-122"/>
                        </a:rPr>
                        <a:t>营业利润</a:t>
                      </a:r>
                      <a:endParaRPr lang="en-US" altLang="zh-CN" sz="1500" b="0" dirty="0" smtClean="0">
                        <a:ln>
                          <a:noFill/>
                        </a:ln>
                        <a:solidFill>
                          <a:srgbClr val="FF0000"/>
                        </a:solidFill>
                        <a:effectLst/>
                        <a:latin typeface="方正书宋_GBK" charset="0"/>
                        <a:ea typeface="宋体" panose="02010600030101010101" pitchFamily="2" charset="-122"/>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500" b="0" dirty="0" smtClean="0">
                          <a:ln>
                            <a:noFill/>
                          </a:ln>
                          <a:solidFill>
                            <a:srgbClr val="FF0000"/>
                          </a:solidFill>
                          <a:effectLst/>
                          <a:latin typeface="方正书宋_GBK" charset="0"/>
                          <a:ea typeface="宋体" panose="02010600030101010101" pitchFamily="2" charset="-122"/>
                        </a:rPr>
                        <a:t>-  </a:t>
                      </a:r>
                      <a:endParaRPr lang="en-US" altLang="zh-CN" sz="1500" b="0" dirty="0" smtClean="0">
                        <a:ln>
                          <a:noFill/>
                        </a:ln>
                        <a:solidFill>
                          <a:srgbClr val="FF0000"/>
                        </a:solidFill>
                        <a:effectLst/>
                        <a:latin typeface="方正书宋_GBK" charset="0"/>
                        <a:ea typeface="宋体" panose="02010600030101010101" pitchFamily="2" charset="-122"/>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500" b="0" dirty="0" smtClean="0">
                          <a:ln>
                            <a:noFill/>
                          </a:ln>
                          <a:solidFill>
                            <a:srgbClr val="FF0000"/>
                          </a:solidFill>
                          <a:effectLst/>
                          <a:latin typeface="方正书宋_GBK" charset="0"/>
                          <a:ea typeface="宋体" panose="02010600030101010101" pitchFamily="2" charset="-122"/>
                        </a:rPr>
                        <a:t>-  </a:t>
                      </a:r>
                      <a:endParaRPr lang="en-US" altLang="zh-CN" sz="1500" b="0" dirty="0" smtClean="0">
                        <a:ln>
                          <a:noFill/>
                        </a:ln>
                        <a:solidFill>
                          <a:srgbClr val="FF0000"/>
                        </a:solidFill>
                        <a:effectLst/>
                        <a:latin typeface="方正书宋_GBK" charset="0"/>
                        <a:ea typeface="宋体" panose="02010600030101010101" pitchFamily="2" charset="-122"/>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28600">
                <a:tc>
                  <a:txBody>
                    <a:bodyPr/>
                    <a:p>
                      <a:pPr algn="ctr" fontAlgn="base">
                        <a:buClrTx/>
                        <a:buSzTx/>
                        <a:buFontTx/>
                        <a:buNone/>
                      </a:pPr>
                      <a:r>
                        <a:rPr lang="en-US" altLang="zh-CN" sz="1500" b="0" dirty="0" smtClean="0">
                          <a:ln>
                            <a:noFill/>
                          </a:ln>
                          <a:solidFill>
                            <a:srgbClr val="FF0000"/>
                          </a:solidFill>
                          <a:effectLst/>
                          <a:latin typeface="方正书宋_GBK" charset="0"/>
                          <a:ea typeface="宋体" panose="02010600030101010101" pitchFamily="2" charset="-122"/>
                        </a:rPr>
                        <a:t>营业外收支净额</a:t>
                      </a:r>
                      <a:endParaRPr lang="en-US" altLang="zh-CN" sz="1500" b="0" dirty="0" smtClean="0">
                        <a:ln>
                          <a:noFill/>
                        </a:ln>
                        <a:solidFill>
                          <a:srgbClr val="FF0000"/>
                        </a:solidFill>
                        <a:effectLst/>
                        <a:latin typeface="方正书宋_GBK" charset="0"/>
                        <a:ea typeface="宋体" panose="02010600030101010101" pitchFamily="2" charset="-122"/>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500" b="0" dirty="0" smtClean="0">
                          <a:ln>
                            <a:noFill/>
                          </a:ln>
                          <a:solidFill>
                            <a:srgbClr val="FF0000"/>
                          </a:solidFill>
                          <a:effectLst/>
                          <a:latin typeface="方正书宋_GBK" charset="0"/>
                          <a:ea typeface="宋体" panose="02010600030101010101" pitchFamily="2" charset="-122"/>
                        </a:rPr>
                        <a:t>12</a:t>
                      </a:r>
                      <a:endParaRPr lang="en-US" altLang="zh-CN" sz="1500" b="0" dirty="0" smtClean="0">
                        <a:ln>
                          <a:noFill/>
                        </a:ln>
                        <a:solidFill>
                          <a:srgbClr val="FF0000"/>
                        </a:solidFill>
                        <a:effectLst/>
                        <a:latin typeface="方正书宋_GBK" charset="0"/>
                        <a:ea typeface="宋体" panose="02010600030101010101" pitchFamily="2" charset="-122"/>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500" b="0" dirty="0" smtClean="0">
                          <a:ln>
                            <a:noFill/>
                          </a:ln>
                          <a:solidFill>
                            <a:srgbClr val="FF0000"/>
                          </a:solidFill>
                          <a:effectLst/>
                          <a:latin typeface="方正书宋_GBK" charset="0"/>
                          <a:ea typeface="宋体" panose="02010600030101010101" pitchFamily="2" charset="-122"/>
                        </a:rPr>
                        <a:t>-21</a:t>
                      </a:r>
                      <a:endParaRPr lang="en-US" altLang="zh-CN" sz="1500" b="0" dirty="0" smtClean="0">
                        <a:ln>
                          <a:noFill/>
                        </a:ln>
                        <a:solidFill>
                          <a:srgbClr val="FF0000"/>
                        </a:solidFill>
                        <a:effectLst/>
                        <a:latin typeface="方正书宋_GBK" charset="0"/>
                        <a:ea typeface="宋体" panose="02010600030101010101" pitchFamily="2" charset="-122"/>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28600">
                <a:tc>
                  <a:txBody>
                    <a:bodyPr/>
                    <a:p>
                      <a:pPr algn="ctr" fontAlgn="base">
                        <a:buClrTx/>
                        <a:buSzTx/>
                        <a:buFontTx/>
                        <a:buNone/>
                      </a:pPr>
                      <a:r>
                        <a:rPr lang="en-US" altLang="zh-CN" sz="1500" b="0" dirty="0" smtClean="0">
                          <a:ln>
                            <a:noFill/>
                          </a:ln>
                          <a:solidFill>
                            <a:srgbClr val="FF0000"/>
                          </a:solidFill>
                          <a:effectLst/>
                          <a:latin typeface="方正书宋_GBK" charset="0"/>
                          <a:ea typeface="宋体" panose="02010600030101010101" pitchFamily="2" charset="-122"/>
                        </a:rPr>
                        <a:t>税前利润</a:t>
                      </a:r>
                      <a:endParaRPr lang="en-US" altLang="zh-CN" sz="1500" b="0" dirty="0" smtClean="0">
                        <a:ln>
                          <a:noFill/>
                        </a:ln>
                        <a:solidFill>
                          <a:srgbClr val="FF0000"/>
                        </a:solidFill>
                        <a:effectLst/>
                        <a:latin typeface="方正书宋_GBK" charset="0"/>
                        <a:ea typeface="宋体" panose="02010600030101010101" pitchFamily="2" charset="-122"/>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500" b="0" dirty="0" smtClean="0">
                          <a:ln>
                            <a:noFill/>
                          </a:ln>
                          <a:solidFill>
                            <a:srgbClr val="FF0000"/>
                          </a:solidFill>
                          <a:effectLst/>
                          <a:latin typeface="方正书宋_GBK" charset="0"/>
                          <a:ea typeface="宋体" panose="02010600030101010101" pitchFamily="2" charset="-122"/>
                        </a:rPr>
                        <a:t>251674</a:t>
                      </a:r>
                      <a:endParaRPr lang="en-US" altLang="zh-CN" sz="1500" b="0" dirty="0" smtClean="0">
                        <a:ln>
                          <a:noFill/>
                        </a:ln>
                        <a:solidFill>
                          <a:srgbClr val="FF0000"/>
                        </a:solidFill>
                        <a:effectLst/>
                        <a:latin typeface="方正书宋_GBK" charset="0"/>
                        <a:ea typeface="宋体" panose="02010600030101010101" pitchFamily="2" charset="-122"/>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500" b="0" dirty="0" smtClean="0">
                          <a:ln>
                            <a:noFill/>
                          </a:ln>
                          <a:solidFill>
                            <a:srgbClr val="FF0000"/>
                          </a:solidFill>
                          <a:effectLst/>
                          <a:latin typeface="方正书宋_GBK" charset="0"/>
                          <a:ea typeface="宋体" panose="02010600030101010101" pitchFamily="2" charset="-122"/>
                        </a:rPr>
                        <a:t>266576</a:t>
                      </a:r>
                      <a:endParaRPr lang="en-US" altLang="zh-CN" sz="1500" b="0" dirty="0" smtClean="0">
                        <a:ln>
                          <a:noFill/>
                        </a:ln>
                        <a:solidFill>
                          <a:srgbClr val="FF0000"/>
                        </a:solidFill>
                        <a:effectLst/>
                        <a:latin typeface="方正书宋_GBK" charset="0"/>
                        <a:ea typeface="宋体" panose="02010600030101010101" pitchFamily="2" charset="-122"/>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28600">
                <a:tc>
                  <a:txBody>
                    <a:bodyPr/>
                    <a:p>
                      <a:pPr algn="ctr" fontAlgn="base">
                        <a:buClrTx/>
                        <a:buSzTx/>
                        <a:buFontTx/>
                        <a:buNone/>
                      </a:pPr>
                      <a:r>
                        <a:rPr lang="en-US" altLang="zh-CN" sz="1500" b="0" dirty="0" smtClean="0">
                          <a:ln>
                            <a:noFill/>
                          </a:ln>
                          <a:solidFill>
                            <a:srgbClr val="FF0000"/>
                          </a:solidFill>
                          <a:effectLst/>
                          <a:latin typeface="方正书宋_GBK" charset="0"/>
                          <a:ea typeface="宋体" panose="02010600030101010101" pitchFamily="2" charset="-122"/>
                        </a:rPr>
                        <a:t>所得税费用</a:t>
                      </a:r>
                      <a:endParaRPr lang="en-US" altLang="zh-CN" sz="1500" b="0" dirty="0" smtClean="0">
                        <a:ln>
                          <a:noFill/>
                        </a:ln>
                        <a:solidFill>
                          <a:srgbClr val="FF0000"/>
                        </a:solidFill>
                        <a:effectLst/>
                        <a:latin typeface="方正书宋_GBK" charset="0"/>
                        <a:ea typeface="宋体" panose="02010600030101010101" pitchFamily="2" charset="-122"/>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500" b="0" dirty="0" smtClean="0">
                          <a:ln>
                            <a:noFill/>
                          </a:ln>
                          <a:solidFill>
                            <a:srgbClr val="FF0000"/>
                          </a:solidFill>
                          <a:effectLst/>
                          <a:latin typeface="方正书宋_GBK" charset="0"/>
                          <a:ea typeface="宋体" panose="02010600030101010101" pitchFamily="2" charset="-122"/>
                        </a:rPr>
                        <a:t>49043</a:t>
                      </a:r>
                      <a:endParaRPr lang="en-US" altLang="zh-CN" sz="1500" b="0" dirty="0" smtClean="0">
                        <a:ln>
                          <a:noFill/>
                        </a:ln>
                        <a:solidFill>
                          <a:srgbClr val="FF0000"/>
                        </a:solidFill>
                        <a:effectLst/>
                        <a:latin typeface="方正书宋_GBK" charset="0"/>
                        <a:ea typeface="宋体" panose="02010600030101010101" pitchFamily="2" charset="-122"/>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500" b="0" dirty="0" smtClean="0">
                          <a:ln>
                            <a:noFill/>
                          </a:ln>
                          <a:solidFill>
                            <a:srgbClr val="FF0000"/>
                          </a:solidFill>
                          <a:effectLst/>
                          <a:latin typeface="方正书宋_GBK" charset="0"/>
                          <a:ea typeface="宋体" panose="02010600030101010101" pitchFamily="2" charset="-122"/>
                        </a:rPr>
                        <a:t>53652</a:t>
                      </a:r>
                      <a:endParaRPr lang="en-US" altLang="zh-CN" sz="1500" b="0" dirty="0" smtClean="0">
                        <a:ln>
                          <a:noFill/>
                        </a:ln>
                        <a:solidFill>
                          <a:srgbClr val="FF0000"/>
                        </a:solidFill>
                        <a:effectLst/>
                        <a:latin typeface="方正书宋_GBK" charset="0"/>
                        <a:ea typeface="宋体" panose="02010600030101010101" pitchFamily="2" charset="-122"/>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28600">
                <a:tc>
                  <a:txBody>
                    <a:bodyPr/>
                    <a:p>
                      <a:pPr algn="ctr" fontAlgn="base">
                        <a:buClrTx/>
                        <a:buSzTx/>
                        <a:buFontTx/>
                        <a:buNone/>
                      </a:pPr>
                      <a:r>
                        <a:rPr lang="en-US" altLang="zh-CN" sz="1500" b="0" dirty="0" smtClean="0">
                          <a:ln>
                            <a:noFill/>
                          </a:ln>
                          <a:solidFill>
                            <a:srgbClr val="FF0000"/>
                          </a:solidFill>
                          <a:effectLst/>
                          <a:latin typeface="方正书宋_GBK" charset="0"/>
                          <a:ea typeface="宋体" panose="02010600030101010101" pitchFamily="2" charset="-122"/>
                        </a:rPr>
                        <a:t>税后净利润</a:t>
                      </a:r>
                      <a:endParaRPr lang="en-US" altLang="zh-CN" sz="1500" b="0" dirty="0" smtClean="0">
                        <a:ln>
                          <a:noFill/>
                        </a:ln>
                        <a:solidFill>
                          <a:srgbClr val="FF0000"/>
                        </a:solidFill>
                        <a:effectLst/>
                        <a:latin typeface="方正书宋_GBK" charset="0"/>
                        <a:ea typeface="宋体" panose="02010600030101010101" pitchFamily="2" charset="-122"/>
                      </a:endParaRPr>
                    </a:p>
                  </a:txBody>
                  <a:tcPr marL="228600" marR="22860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500" b="0" dirty="0" smtClean="0">
                          <a:ln>
                            <a:noFill/>
                          </a:ln>
                          <a:solidFill>
                            <a:srgbClr val="FF0000"/>
                          </a:solidFill>
                          <a:effectLst/>
                          <a:latin typeface="方正书宋_GBK" charset="0"/>
                          <a:ea typeface="宋体" panose="02010600030101010101" pitchFamily="2" charset="-122"/>
                        </a:rPr>
                        <a:t>202631</a:t>
                      </a:r>
                      <a:endParaRPr lang="en-US" altLang="zh-CN" sz="1500" b="0" dirty="0" smtClean="0">
                        <a:ln>
                          <a:noFill/>
                        </a:ln>
                        <a:solidFill>
                          <a:srgbClr val="FF0000"/>
                        </a:solidFill>
                        <a:effectLst/>
                        <a:latin typeface="方正书宋_GBK" charset="0"/>
                        <a:ea typeface="宋体" panose="02010600030101010101" pitchFamily="2" charset="-122"/>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algn="ctr" fontAlgn="base">
                        <a:buClrTx/>
                        <a:buSzTx/>
                        <a:buFontTx/>
                        <a:buNone/>
                      </a:pPr>
                      <a:r>
                        <a:rPr lang="en-US" altLang="zh-CN" sz="1500" b="0" dirty="0" smtClean="0">
                          <a:ln>
                            <a:noFill/>
                          </a:ln>
                          <a:solidFill>
                            <a:srgbClr val="FF0000"/>
                          </a:solidFill>
                          <a:effectLst/>
                          <a:latin typeface="方正书宋_GBK" charset="0"/>
                          <a:ea typeface="宋体" panose="02010600030101010101" pitchFamily="2" charset="-122"/>
                        </a:rPr>
                        <a:t>212924</a:t>
                      </a:r>
                      <a:endParaRPr lang="en-US" altLang="zh-CN" sz="1500" b="0" dirty="0" smtClean="0">
                        <a:ln>
                          <a:noFill/>
                        </a:ln>
                        <a:solidFill>
                          <a:srgbClr val="FF0000"/>
                        </a:solidFill>
                        <a:effectLst/>
                        <a:latin typeface="方正书宋_GBK" charset="0"/>
                        <a:ea typeface="宋体" panose="02010600030101010101" pitchFamily="2" charset="-122"/>
                      </a:endParaRPr>
                    </a:p>
                  </a:txBody>
                  <a:tcPr marL="0" marR="0" marT="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827088" y="1749425"/>
            <a:ext cx="7561262" cy="1846263"/>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en-US" altLang="zh-CN" sz="1800" dirty="0">
                <a:latin typeface="Arial" panose="020B0604020202020204" pitchFamily="34" charset="0"/>
                <a:ea typeface="宋体" panose="02010600030101010101" pitchFamily="2" charset="-122"/>
              </a:rPr>
              <a:t>(</a:t>
            </a:r>
            <a:r>
              <a:rPr lang="zh-CN" altLang="zh-CN" sz="1800" dirty="0">
                <a:latin typeface="Arial" panose="020B0604020202020204" pitchFamily="34" charset="0"/>
                <a:ea typeface="宋体" panose="02010600030101010101" pitchFamily="2" charset="-122"/>
              </a:rPr>
              <a:t>一</a:t>
            </a:r>
            <a:r>
              <a:rPr lang="en-US" altLang="zh-CN" sz="1800" dirty="0">
                <a:latin typeface="Arial" panose="020B0604020202020204" pitchFamily="34" charset="0"/>
                <a:ea typeface="宋体" panose="02010600030101010101" pitchFamily="2" charset="-122"/>
              </a:rPr>
              <a:t>)</a:t>
            </a:r>
            <a:r>
              <a:rPr lang="zh-CN" altLang="zh-CN" sz="1800" dirty="0">
                <a:latin typeface="Arial" panose="020B0604020202020204" pitchFamily="34" charset="0"/>
                <a:ea typeface="宋体" panose="02010600030101010101" pitchFamily="2" charset="-122"/>
              </a:rPr>
              <a:t>经营收益分析</a:t>
            </a:r>
            <a:endParaRPr lang="zh-CN" altLang="zh-CN" sz="18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1</a:t>
            </a:r>
            <a:r>
              <a:rPr lang="zh-CN" altLang="zh-CN" sz="1600" dirty="0">
                <a:latin typeface="Arial" panose="020B0604020202020204" pitchFamily="34" charset="0"/>
                <a:ea typeface="宋体" panose="02010600030101010101" pitchFamily="2" charset="-122"/>
              </a:rPr>
              <a:t>．营业收入增长率</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这是指银行本期营业收入相比于上期营业收入的增长程度：</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营业收入增长率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本期营业收入／上年同期营业收入</a:t>
            </a:r>
            <a:r>
              <a:rPr lang="en-US" altLang="zh-CN" sz="1600" dirty="0">
                <a:latin typeface="Arial" panose="020B0604020202020204" pitchFamily="34" charset="0"/>
                <a:ea typeface="宋体" panose="02010600030101010101" pitchFamily="2" charset="-122"/>
              </a:rPr>
              <a:t>-1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2</a:t>
            </a:r>
            <a:r>
              <a:rPr lang="zh-CN" altLang="zh-CN" sz="1600" dirty="0">
                <a:latin typeface="Arial" panose="020B0604020202020204" pitchFamily="34" charset="0"/>
                <a:ea typeface="宋体" panose="02010600030101010101" pitchFamily="2" charset="-122"/>
              </a:rPr>
              <a:t>．资产收益率</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这是指指银行营业收入与盈利资产的对比关系， 反映银行盈利资产的获利能力：</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盈利资产收益率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营业收入×</a:t>
            </a:r>
            <a:r>
              <a:rPr lang="en-US" altLang="zh-CN" sz="1600" dirty="0">
                <a:latin typeface="Arial" panose="020B0604020202020204" pitchFamily="34" charset="0"/>
                <a:ea typeface="宋体" panose="02010600030101010101" pitchFamily="2" charset="-122"/>
              </a:rPr>
              <a:t>12)</a:t>
            </a: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盈利资产月平均余额×报告期月份数</a:t>
            </a:r>
            <a:r>
              <a:rPr lang="en-US" altLang="zh-CN" sz="1600" dirty="0">
                <a:latin typeface="Arial" panose="020B0604020202020204" pitchFamily="34" charset="0"/>
                <a:ea typeface="宋体" panose="02010600030101010101" pitchFamily="2" charset="-122"/>
              </a:rPr>
              <a:t>) </a:t>
            </a:r>
            <a:endParaRPr lang="en-US" altLang="zh-CN" sz="1600" dirty="0">
              <a:latin typeface="Arial" panose="020B0604020202020204" pitchFamily="34" charset="0"/>
              <a:ea typeface="宋体" panose="02010600030101010101" pitchFamily="2" charset="-122"/>
            </a:endParaRPr>
          </a:p>
        </p:txBody>
      </p:sp>
      <p:sp>
        <p:nvSpPr>
          <p:cNvPr id="79875"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79876" name="矩形 4"/>
          <p:cNvSpPr/>
          <p:nvPr/>
        </p:nvSpPr>
        <p:spPr>
          <a:xfrm>
            <a:off x="3059113" y="1258888"/>
            <a:ext cx="3300412" cy="369887"/>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第四节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商业银行经济效益分析</a:t>
            </a:r>
            <a:endParaRPr lang="en-US" altLang="zh-CN" sz="1800" b="1" dirty="0">
              <a:latin typeface="华文仿宋" panose="02010600040101010101" pitchFamily="2" charset="-122"/>
              <a:ea typeface="华文仿宋" panose="02010600040101010101" pitchFamily="2" charset="-122"/>
            </a:endParaRPr>
          </a:p>
        </p:txBody>
      </p:sp>
      <p:sp>
        <p:nvSpPr>
          <p:cNvPr id="79877"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9878"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9879"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9880"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9881"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9882"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9883"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79884"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684213" y="1412875"/>
            <a:ext cx="7848600" cy="4278313"/>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3</a:t>
            </a:r>
            <a:r>
              <a:rPr lang="zh-CN" altLang="zh-CN" sz="1600" dirty="0">
                <a:latin typeface="Arial" panose="020B0604020202020204" pitchFamily="34" charset="0"/>
                <a:ea typeface="宋体" panose="02010600030101010101" pitchFamily="2" charset="-122"/>
              </a:rPr>
              <a:t>．营业收入对资产的增长弹性系数</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这是指指银行营业收入增长与银行资产增长的对比关系：</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营业收入对资产的增长弹性系数</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营业收入增长率／资产增长率</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如果营业收入对资产的增长弹性系数大于</a:t>
            </a:r>
            <a:r>
              <a:rPr lang="en-US" altLang="zh-CN" sz="1600" dirty="0">
                <a:latin typeface="Arial" panose="020B0604020202020204" pitchFamily="34" charset="0"/>
                <a:ea typeface="宋体" panose="02010600030101010101" pitchFamily="2" charset="-122"/>
              </a:rPr>
              <a:t>l</a:t>
            </a:r>
            <a:r>
              <a:rPr lang="zh-CN" altLang="zh-CN" sz="1600" dirty="0">
                <a:latin typeface="Arial" panose="020B0604020202020204" pitchFamily="34" charset="0"/>
                <a:ea typeface="宋体" panose="02010600030101010101" pitchFamily="2" charset="-122"/>
              </a:rPr>
              <a:t>，则表明营业收入的增长快于资产的增长，资产的平均收益率在上升，资产的盈利性结构有所改善，盈利能力增强；</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反之，营业收入对资产增长的弹性系数小于</a:t>
            </a:r>
            <a:r>
              <a:rPr lang="en-US" altLang="zh-CN" sz="1600" dirty="0">
                <a:latin typeface="Arial" panose="020B0604020202020204" pitchFamily="34" charset="0"/>
                <a:ea typeface="宋体" panose="02010600030101010101" pitchFamily="2" charset="-122"/>
              </a:rPr>
              <a:t>1</a:t>
            </a:r>
            <a:r>
              <a:rPr lang="zh-CN" altLang="zh-CN" sz="1600" dirty="0">
                <a:latin typeface="Arial" panose="020B0604020202020204" pitchFamily="34" charset="0"/>
                <a:ea typeface="宋体" panose="02010600030101010101" pitchFamily="2" charset="-122"/>
              </a:rPr>
              <a:t>，则表明营业收入的增长慢于资产的增长，银行存在着外延扩张倾向，资产效益潜力未充分发挥。</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4</a:t>
            </a:r>
            <a:r>
              <a:rPr lang="zh-CN" altLang="zh-CN" sz="1600" dirty="0">
                <a:latin typeface="Arial" panose="020B0604020202020204" pitchFamily="34" charset="0"/>
                <a:ea typeface="宋体" panose="02010600030101010101" pitchFamily="2" charset="-122"/>
              </a:rPr>
              <a:t>．营业收入影响因素分析</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影响银行营业收入的因素是多方面的。资产是决定银行营业收入的基础，从资产的角度分析银行营业收入的增减变动，可以根据下面经济关系进行研究：</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营业收入</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资产平均余额×盈利资产构成比率×盈利资产收益率</a:t>
            </a:r>
            <a:r>
              <a:rPr lang="en-US" altLang="zh-CN" sz="1600" dirty="0">
                <a:latin typeface="Arial" panose="020B0604020202020204" pitchFamily="34" charset="0"/>
                <a:ea typeface="宋体" panose="02010600030101010101" pitchFamily="2" charset="-122"/>
              </a:rPr>
              <a:t>               </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资产变动对营业收入的影响</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（本期资产平均余额</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上期资产平均余额）×上期盈利资产构成比率×上期盈利资产收益率</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盈利资产收益率变动对营业收入的影响</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本期资产平均余额×（本期盈利资产构成比率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上期盈利资产构成比率）×上期盈利资产收益率</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盈利资产收益率变动对营业收入的影响</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本期资产平均余额×本期盈利资产构成比率×（本期盈利资产收益率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上期盈利资产收益率）</a:t>
            </a:r>
            <a:endParaRPr lang="en-US" altLang="zh-CN" sz="1600" dirty="0">
              <a:latin typeface="Arial" panose="020B0604020202020204" pitchFamily="34" charset="0"/>
              <a:ea typeface="宋体" panose="02010600030101010101" pitchFamily="2" charset="-122"/>
            </a:endParaRPr>
          </a:p>
        </p:txBody>
      </p:sp>
      <p:sp>
        <p:nvSpPr>
          <p:cNvPr id="80899"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80900" name="矩形 4"/>
          <p:cNvSpPr/>
          <p:nvPr/>
        </p:nvSpPr>
        <p:spPr>
          <a:xfrm>
            <a:off x="3059113" y="1125538"/>
            <a:ext cx="3300412" cy="369887"/>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第四节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商业银行经济效益分析</a:t>
            </a:r>
            <a:endParaRPr lang="en-US" altLang="zh-CN" sz="1800" b="1" dirty="0">
              <a:latin typeface="华文仿宋" panose="02010600040101010101" pitchFamily="2" charset="-122"/>
              <a:ea typeface="华文仿宋" panose="02010600040101010101" pitchFamily="2" charset="-122"/>
            </a:endParaRPr>
          </a:p>
        </p:txBody>
      </p:sp>
      <p:sp>
        <p:nvSpPr>
          <p:cNvPr id="80901"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0902"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0903"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0904"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0905"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0906"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0907"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0908"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00113" y="1701800"/>
            <a:ext cx="7416800" cy="2586038"/>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en-US" altLang="zh-CN" sz="1800" dirty="0">
                <a:latin typeface="Arial" panose="020B0604020202020204" pitchFamily="34" charset="0"/>
                <a:ea typeface="宋体" panose="02010600030101010101" pitchFamily="2" charset="-122"/>
              </a:rPr>
              <a:t>(</a:t>
            </a:r>
            <a:r>
              <a:rPr lang="zh-CN" altLang="zh-CN" sz="1800" dirty="0">
                <a:latin typeface="Arial" panose="020B0604020202020204" pitchFamily="34" charset="0"/>
                <a:ea typeface="宋体" panose="02010600030101010101" pitchFamily="2" charset="-122"/>
              </a:rPr>
              <a:t>二</a:t>
            </a:r>
            <a:r>
              <a:rPr lang="en-US" altLang="zh-CN" sz="1800" dirty="0">
                <a:latin typeface="Arial" panose="020B0604020202020204" pitchFamily="34" charset="0"/>
                <a:ea typeface="宋体" panose="02010600030101010101" pitchFamily="2" charset="-122"/>
              </a:rPr>
              <a:t>)</a:t>
            </a:r>
            <a:r>
              <a:rPr lang="zh-CN" altLang="zh-CN" sz="1800" dirty="0">
                <a:latin typeface="Arial" panose="020B0604020202020204" pitchFamily="34" charset="0"/>
                <a:ea typeface="宋体" panose="02010600030101010101" pitchFamily="2" charset="-122"/>
              </a:rPr>
              <a:t>成本费用分析</a:t>
            </a:r>
            <a:endParaRPr lang="zh-CN" altLang="zh-CN" sz="18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b="1" dirty="0">
                <a:latin typeface="Arial" panose="020B0604020202020204" pitchFamily="34" charset="0"/>
                <a:ea typeface="宋体" panose="02010600030101010101" pitchFamily="2" charset="-122"/>
              </a:rPr>
              <a:t>1</a:t>
            </a:r>
            <a:r>
              <a:rPr lang="zh-CN" altLang="zh-CN" sz="1600" b="1" dirty="0">
                <a:latin typeface="Arial" panose="020B0604020202020204" pitchFamily="34" charset="0"/>
                <a:ea typeface="宋体" panose="02010600030101010101" pitchFamily="2" charset="-122"/>
              </a:rPr>
              <a:t>．成本费用构成变动分析</a:t>
            </a:r>
            <a:endParaRPr lang="en-US" altLang="zh-CN" sz="16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主要分析指标有：</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(1)</a:t>
            </a:r>
            <a:r>
              <a:rPr lang="zh-CN" altLang="zh-CN" sz="1600" dirty="0">
                <a:latin typeface="Arial" panose="020B0604020202020204" pitchFamily="34" charset="0"/>
                <a:ea typeface="宋体" panose="02010600030101010101" pitchFamily="2" charset="-122"/>
              </a:rPr>
              <a:t>营业支出增长率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本期营业支出／上年同期营业支出</a:t>
            </a:r>
            <a:r>
              <a:rPr lang="en-US" altLang="zh-CN" sz="1600" dirty="0">
                <a:latin typeface="Arial" panose="020B0604020202020204" pitchFamily="34" charset="0"/>
                <a:ea typeface="宋体" panose="02010600030101010101" pitchFamily="2" charset="-122"/>
              </a:rPr>
              <a:t>-1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(2)</a:t>
            </a:r>
            <a:r>
              <a:rPr lang="zh-CN" altLang="zh-CN" sz="1600" dirty="0">
                <a:latin typeface="Arial" panose="020B0604020202020204" pitchFamily="34" charset="0"/>
                <a:ea typeface="宋体" panose="02010600030101010101" pitchFamily="2" charset="-122"/>
              </a:rPr>
              <a:t>利息支出增长率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本期利息支出／上年同期利息支出</a:t>
            </a:r>
            <a:r>
              <a:rPr lang="en-US" altLang="zh-CN" sz="1600" dirty="0">
                <a:latin typeface="Arial" panose="020B0604020202020204" pitchFamily="34" charset="0"/>
                <a:ea typeface="宋体" panose="02010600030101010101" pitchFamily="2" charset="-122"/>
              </a:rPr>
              <a:t>-1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(3)</a:t>
            </a:r>
            <a:r>
              <a:rPr lang="zh-CN" altLang="zh-CN" sz="1600" dirty="0">
                <a:latin typeface="Arial" panose="020B0604020202020204" pitchFamily="34" charset="0"/>
                <a:ea typeface="宋体" panose="02010600030101010101" pitchFamily="2" charset="-122"/>
              </a:rPr>
              <a:t>同业往来支出增长率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本期同业往来支出／上年同期同业往来支出</a:t>
            </a:r>
            <a:r>
              <a:rPr lang="en-US" altLang="zh-CN" sz="1600" dirty="0">
                <a:latin typeface="Arial" panose="020B0604020202020204" pitchFamily="34" charset="0"/>
                <a:ea typeface="宋体" panose="02010600030101010101" pitchFamily="2" charset="-122"/>
              </a:rPr>
              <a:t>-1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(4)</a:t>
            </a:r>
            <a:r>
              <a:rPr lang="zh-CN" altLang="zh-CN" sz="1600" dirty="0">
                <a:latin typeface="Arial" panose="020B0604020202020204" pitchFamily="34" charset="0"/>
                <a:ea typeface="宋体" panose="02010600030101010101" pitchFamily="2" charset="-122"/>
              </a:rPr>
              <a:t>手续费支出增长率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本期手续费支出／上年同期同业往来支出</a:t>
            </a:r>
            <a:r>
              <a:rPr lang="en-US" altLang="zh-CN" sz="1600" dirty="0">
                <a:latin typeface="Arial" panose="020B0604020202020204" pitchFamily="34" charset="0"/>
                <a:ea typeface="宋体" panose="02010600030101010101" pitchFamily="2" charset="-122"/>
              </a:rPr>
              <a:t>-1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(5)</a:t>
            </a:r>
            <a:r>
              <a:rPr lang="zh-CN" altLang="zh-CN" sz="1600" dirty="0">
                <a:latin typeface="Arial" panose="020B0604020202020204" pitchFamily="34" charset="0"/>
                <a:ea typeface="宋体" panose="02010600030101010101" pitchFamily="2" charset="-122"/>
              </a:rPr>
              <a:t>营业费用增长率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本期营业费用／上年同期营业费用</a:t>
            </a:r>
            <a:r>
              <a:rPr lang="en-US" altLang="zh-CN" sz="1600" dirty="0">
                <a:latin typeface="Arial" panose="020B0604020202020204" pitchFamily="34" charset="0"/>
                <a:ea typeface="宋体" panose="02010600030101010101" pitchFamily="2" charset="-122"/>
              </a:rPr>
              <a:t>-1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(6)</a:t>
            </a:r>
            <a:r>
              <a:rPr lang="zh-CN" altLang="zh-CN" sz="1600" dirty="0">
                <a:latin typeface="Arial" panose="020B0604020202020204" pitchFamily="34" charset="0"/>
                <a:ea typeface="宋体" panose="02010600030101010101" pitchFamily="2" charset="-122"/>
              </a:rPr>
              <a:t>汇兑损失增长率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本期汇兑损失／上年同期汇兑损失</a:t>
            </a:r>
            <a:r>
              <a:rPr lang="en-US" altLang="zh-CN" sz="1600" dirty="0">
                <a:latin typeface="Arial" panose="020B0604020202020204" pitchFamily="34" charset="0"/>
                <a:ea typeface="宋体" panose="02010600030101010101" pitchFamily="2" charset="-122"/>
              </a:rPr>
              <a:t>-1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(7)</a:t>
            </a:r>
            <a:r>
              <a:rPr lang="zh-CN" altLang="zh-CN" sz="1600" dirty="0">
                <a:latin typeface="Arial" panose="020B0604020202020204" pitchFamily="34" charset="0"/>
                <a:ea typeface="宋体" panose="02010600030101010101" pitchFamily="2" charset="-122"/>
              </a:rPr>
              <a:t>其他营业支出增长率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本期其他营业支出／上年同期其他营业支出</a:t>
            </a:r>
            <a:r>
              <a:rPr lang="en-US" altLang="zh-CN" sz="1600" dirty="0">
                <a:latin typeface="Arial" panose="020B0604020202020204" pitchFamily="34" charset="0"/>
                <a:ea typeface="宋体" panose="02010600030101010101" pitchFamily="2" charset="-122"/>
              </a:rPr>
              <a:t>-1 </a:t>
            </a:r>
            <a:endParaRPr lang="zh-CN" altLang="zh-CN" sz="1600" dirty="0">
              <a:latin typeface="Arial" panose="020B0604020202020204" pitchFamily="34" charset="0"/>
              <a:ea typeface="宋体" panose="02010600030101010101" pitchFamily="2" charset="-122"/>
            </a:endParaRPr>
          </a:p>
        </p:txBody>
      </p:sp>
      <p:sp>
        <p:nvSpPr>
          <p:cNvPr id="81923"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81924" name="矩形 4"/>
          <p:cNvSpPr/>
          <p:nvPr/>
        </p:nvSpPr>
        <p:spPr>
          <a:xfrm>
            <a:off x="3059113" y="1258888"/>
            <a:ext cx="3300412" cy="369887"/>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第四节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商业银行经济效益分析</a:t>
            </a:r>
            <a:endParaRPr lang="en-US" altLang="zh-CN" sz="1800" b="1" dirty="0">
              <a:latin typeface="华文仿宋" panose="02010600040101010101" pitchFamily="2" charset="-122"/>
              <a:ea typeface="华文仿宋" panose="02010600040101010101" pitchFamily="2" charset="-122"/>
            </a:endParaRPr>
          </a:p>
        </p:txBody>
      </p:sp>
      <p:sp>
        <p:nvSpPr>
          <p:cNvPr id="81925"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1926"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1927"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1928"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1929"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1930"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1931"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1932"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00113" y="1966913"/>
            <a:ext cx="7416800" cy="354012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en-US" altLang="zh-CN" sz="1600" b="1" dirty="0">
                <a:latin typeface="Arial" panose="020B0604020202020204" pitchFamily="34" charset="0"/>
                <a:ea typeface="宋体" panose="02010600030101010101" pitchFamily="2" charset="-122"/>
              </a:rPr>
              <a:t>2</a:t>
            </a:r>
            <a:r>
              <a:rPr lang="zh-CN" altLang="zh-CN" sz="1600" b="1" dirty="0">
                <a:latin typeface="Arial" panose="020B0604020202020204" pitchFamily="34" charset="0"/>
                <a:ea typeface="宋体" panose="02010600030101010101" pitchFamily="2" charset="-122"/>
              </a:rPr>
              <a:t>．营业支出弹性分析</a:t>
            </a:r>
            <a:endParaRPr lang="zh-CN" altLang="zh-CN" sz="16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主要分析指标是：</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(1)</a:t>
            </a:r>
            <a:r>
              <a:rPr lang="zh-CN" altLang="zh-CN" sz="1600" dirty="0">
                <a:latin typeface="Arial" panose="020B0604020202020204" pitchFamily="34" charset="0"/>
                <a:ea typeface="宋体" panose="02010600030101010101" pitchFamily="2" charset="-122"/>
              </a:rPr>
              <a:t>营业支出对营业收入弹性系数</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这是指指营业支出增长率与营业收入增长率的对比关系。</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营业支出对营业收入弹性系数</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营业支出增长率／营业收入增长率</a:t>
            </a:r>
            <a:r>
              <a:rPr lang="en-US" altLang="zh-CN" sz="1600" dirty="0">
                <a:latin typeface="Arial" panose="020B0604020202020204" pitchFamily="34" charset="0"/>
                <a:ea typeface="宋体" panose="02010600030101010101" pitchFamily="2" charset="-122"/>
              </a:rPr>
              <a:t>             </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营业支出对营业收入弹性系数大于</a:t>
            </a:r>
            <a:r>
              <a:rPr lang="en-US" altLang="zh-CN" sz="1600" dirty="0">
                <a:latin typeface="Arial" panose="020B0604020202020204" pitchFamily="34" charset="0"/>
                <a:ea typeface="宋体" panose="02010600030101010101" pitchFamily="2" charset="-122"/>
              </a:rPr>
              <a:t>1</a:t>
            </a:r>
            <a:r>
              <a:rPr lang="zh-CN" altLang="zh-CN" sz="1600" dirty="0">
                <a:latin typeface="Arial" panose="020B0604020202020204" pitchFamily="34" charset="0"/>
                <a:ea typeface="宋体" panose="02010600030101010101" pitchFamily="2" charset="-122"/>
              </a:rPr>
              <a:t>，表明营业支出的增长快于营业收入的增长，营业效益相对较低；反之，如果营业支出对营业收入的弹性系数小于</a:t>
            </a:r>
            <a:r>
              <a:rPr lang="en-US" altLang="zh-CN" sz="1600" dirty="0">
                <a:latin typeface="Arial" panose="020B0604020202020204" pitchFamily="34" charset="0"/>
                <a:ea typeface="宋体" panose="02010600030101010101" pitchFamily="2" charset="-122"/>
              </a:rPr>
              <a:t>1</a:t>
            </a:r>
            <a:r>
              <a:rPr lang="zh-CN" altLang="zh-CN" sz="1600" dirty="0">
                <a:latin typeface="Arial" panose="020B0604020202020204" pitchFamily="34" charset="0"/>
                <a:ea typeface="宋体" panose="02010600030101010101" pitchFamily="2" charset="-122"/>
              </a:rPr>
              <a:t>，则表明营业成本费用的比例降低，经营效益水平提高。</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(2)</a:t>
            </a:r>
            <a:r>
              <a:rPr lang="zh-CN" altLang="zh-CN" sz="1600" dirty="0">
                <a:latin typeface="Arial" panose="020B0604020202020204" pitchFamily="34" charset="0"/>
                <a:ea typeface="宋体" panose="02010600030101010101" pitchFamily="2" charset="-122"/>
              </a:rPr>
              <a:t>营业支出对负债增长的弹性系数</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这是指指营业支出增长率与负债增长率的对比关系。</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营业支出对负债增长弹性系数</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营业支出增长率／负债增长率 </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营业支出对负债弹性系数大于</a:t>
            </a:r>
            <a:r>
              <a:rPr lang="en-US" altLang="zh-CN" sz="1600" dirty="0">
                <a:latin typeface="Arial" panose="020B0604020202020204" pitchFamily="34" charset="0"/>
                <a:ea typeface="宋体" panose="02010600030101010101" pitchFamily="2" charset="-122"/>
              </a:rPr>
              <a:t>1</a:t>
            </a:r>
            <a:r>
              <a:rPr lang="zh-CN" altLang="zh-CN" sz="1600" dirty="0">
                <a:latin typeface="Arial" panose="020B0604020202020204" pitchFamily="34" charset="0"/>
                <a:ea typeface="宋体" panose="02010600030101010101" pitchFamily="2" charset="-122"/>
              </a:rPr>
              <a:t>，表明营业支出增长快于负债增长，即平均单位负债营业支出上升，效益相对降低；反之，营业支出对负债弹性系数小于</a:t>
            </a:r>
            <a:r>
              <a:rPr lang="en-US" altLang="zh-CN" sz="1600" dirty="0">
                <a:latin typeface="Arial" panose="020B0604020202020204" pitchFamily="34" charset="0"/>
                <a:ea typeface="宋体" panose="02010600030101010101" pitchFamily="2" charset="-122"/>
              </a:rPr>
              <a:t>1</a:t>
            </a:r>
            <a:r>
              <a:rPr lang="zh-CN" altLang="zh-CN" sz="1600" dirty="0">
                <a:latin typeface="Arial" panose="020B0604020202020204" pitchFamily="34" charset="0"/>
                <a:ea typeface="宋体" panose="02010600030101010101" pitchFamily="2" charset="-122"/>
              </a:rPr>
              <a:t>，则表明单位负债成本费用降低，效益相对提高。</a:t>
            </a:r>
            <a:endParaRPr lang="zh-CN" altLang="zh-CN" sz="1600" dirty="0">
              <a:latin typeface="Arial" panose="020B0604020202020204" pitchFamily="34" charset="0"/>
              <a:ea typeface="宋体" panose="02010600030101010101" pitchFamily="2" charset="-122"/>
            </a:endParaRPr>
          </a:p>
        </p:txBody>
      </p:sp>
      <p:sp>
        <p:nvSpPr>
          <p:cNvPr id="82947"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82948" name="矩形 4"/>
          <p:cNvSpPr/>
          <p:nvPr/>
        </p:nvSpPr>
        <p:spPr>
          <a:xfrm>
            <a:off x="3059113" y="1258888"/>
            <a:ext cx="3300412" cy="369887"/>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第四节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商业银行经济效益分析</a:t>
            </a:r>
            <a:endParaRPr lang="en-US" altLang="zh-CN" sz="1800" b="1" dirty="0">
              <a:latin typeface="华文仿宋" panose="02010600040101010101" pitchFamily="2" charset="-122"/>
              <a:ea typeface="华文仿宋" panose="02010600040101010101" pitchFamily="2" charset="-122"/>
            </a:endParaRPr>
          </a:p>
        </p:txBody>
      </p:sp>
      <p:sp>
        <p:nvSpPr>
          <p:cNvPr id="82949"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2950"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2951"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2952"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2953"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2954"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2955"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2956"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00113" y="1773238"/>
            <a:ext cx="7416800" cy="354012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en-US" altLang="zh-CN" sz="1600" b="1" dirty="0">
                <a:latin typeface="Arial" panose="020B0604020202020204" pitchFamily="34" charset="0"/>
                <a:ea typeface="宋体" panose="02010600030101010101" pitchFamily="2" charset="-122"/>
              </a:rPr>
              <a:t>3</a:t>
            </a:r>
            <a:r>
              <a:rPr lang="zh-CN" altLang="zh-CN" sz="1600" b="1" dirty="0">
                <a:latin typeface="Arial" panose="020B0604020202020204" pitchFamily="34" charset="0"/>
                <a:ea typeface="宋体" panose="02010600030101010101" pitchFamily="2" charset="-122"/>
              </a:rPr>
              <a:t>．成本费用率分析</a:t>
            </a:r>
            <a:endParaRPr lang="en-US" altLang="zh-CN" sz="16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这是指指成本费用与有关金融统计指标对比，分析银行成本的升降情况。其主要分析指标有：</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(1)</a:t>
            </a:r>
            <a:r>
              <a:rPr lang="zh-CN" altLang="zh-CN" sz="1600" dirty="0">
                <a:latin typeface="Arial" panose="020B0604020202020204" pitchFamily="34" charset="0"/>
                <a:ea typeface="宋体" panose="02010600030101010101" pitchFamily="2" charset="-122"/>
              </a:rPr>
              <a:t>银行费用率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营业费用／</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营业收入－银行往来收入</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(2)</a:t>
            </a:r>
            <a:r>
              <a:rPr lang="zh-CN" altLang="zh-CN" sz="1600" dirty="0">
                <a:latin typeface="Arial" panose="020B0604020202020204" pitchFamily="34" charset="0"/>
                <a:ea typeface="宋体" panose="02010600030101010101" pitchFamily="2" charset="-122"/>
              </a:rPr>
              <a:t>银行成本率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总成本／营业收入</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式中：总成本</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利息支出＋银行往来支出</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手续费支出＋营业费用＋其他营业费用支出</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(3)</a:t>
            </a:r>
            <a:r>
              <a:rPr lang="zh-CN" altLang="zh-CN" sz="1600" dirty="0">
                <a:latin typeface="Arial" panose="020B0604020202020204" pitchFamily="34" charset="0"/>
                <a:ea typeface="宋体" panose="02010600030101010101" pitchFamily="2" charset="-122"/>
              </a:rPr>
              <a:t>存款平均利息率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存款利息支出总额／各项存款平均余额</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(4)</a:t>
            </a:r>
            <a:r>
              <a:rPr lang="zh-CN" altLang="zh-CN" sz="1600" dirty="0">
                <a:latin typeface="Arial" panose="020B0604020202020204" pitchFamily="34" charset="0"/>
                <a:ea typeface="宋体" panose="02010600030101010101" pitchFamily="2" charset="-122"/>
              </a:rPr>
              <a:t>资金成本率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总成本／全部资金平均余额</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此外，还可计算各项成本费用率指标，如：</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(1)</a:t>
            </a:r>
            <a:r>
              <a:rPr lang="zh-CN" altLang="zh-CN" sz="1600" dirty="0">
                <a:latin typeface="Arial" panose="020B0604020202020204" pitchFamily="34" charset="0"/>
                <a:ea typeface="宋体" panose="02010600030101010101" pitchFamily="2" charset="-122"/>
              </a:rPr>
              <a:t>收入成本费用率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营业支出／营业收入</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(2)</a:t>
            </a:r>
            <a:r>
              <a:rPr lang="zh-CN" altLang="zh-CN" sz="1600" dirty="0">
                <a:latin typeface="Arial" panose="020B0604020202020204" pitchFamily="34" charset="0"/>
                <a:ea typeface="宋体" panose="02010600030101010101" pitchFamily="2" charset="-122"/>
              </a:rPr>
              <a:t>负债成本费用率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营业支出×</a:t>
            </a:r>
            <a:r>
              <a:rPr lang="en-US" altLang="zh-CN" sz="1600" dirty="0">
                <a:latin typeface="Arial" panose="020B0604020202020204" pitchFamily="34" charset="0"/>
                <a:ea typeface="宋体" panose="02010600030101010101" pitchFamily="2" charset="-122"/>
              </a:rPr>
              <a:t>12)</a:t>
            </a: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负债平均余额×报告期月份数</a:t>
            </a:r>
            <a:r>
              <a:rPr lang="en-US" altLang="zh-CN" sz="1600" dirty="0">
                <a:latin typeface="Arial" panose="020B0604020202020204" pitchFamily="34" charset="0"/>
                <a:ea typeface="宋体" panose="02010600030101010101" pitchFamily="2" charset="-122"/>
              </a:rPr>
              <a:t>)        </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(3)</a:t>
            </a:r>
            <a:r>
              <a:rPr lang="zh-CN" altLang="zh-CN" sz="1600" dirty="0">
                <a:latin typeface="Arial" panose="020B0604020202020204" pitchFamily="34" charset="0"/>
                <a:ea typeface="宋体" panose="02010600030101010101" pitchFamily="2" charset="-122"/>
              </a:rPr>
              <a:t>职工人均费用</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营业费用×</a:t>
            </a:r>
            <a:r>
              <a:rPr lang="en-US" altLang="zh-CN" sz="1600" dirty="0">
                <a:latin typeface="Arial" panose="020B0604020202020204" pitchFamily="34" charset="0"/>
                <a:ea typeface="宋体" panose="02010600030101010101" pitchFamily="2" charset="-122"/>
              </a:rPr>
              <a:t>12)</a:t>
            </a: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职工平均人数×报告期月份数</a:t>
            </a:r>
            <a:r>
              <a:rPr lang="en-US" altLang="zh-CN" sz="1600" dirty="0">
                <a:latin typeface="Arial" panose="020B0604020202020204" pitchFamily="34" charset="0"/>
                <a:ea typeface="宋体" panose="02010600030101010101" pitchFamily="2" charset="-122"/>
              </a:rPr>
              <a:t>)</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dirty="0">
              <a:latin typeface="Arial" panose="020B0604020202020204" pitchFamily="34" charset="0"/>
              <a:ea typeface="宋体" panose="02010600030101010101" pitchFamily="2" charset="-122"/>
            </a:endParaRPr>
          </a:p>
        </p:txBody>
      </p:sp>
      <p:sp>
        <p:nvSpPr>
          <p:cNvPr id="83971"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83972" name="矩形 4"/>
          <p:cNvSpPr/>
          <p:nvPr/>
        </p:nvSpPr>
        <p:spPr>
          <a:xfrm>
            <a:off x="3059113" y="1258888"/>
            <a:ext cx="3300412" cy="369887"/>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第四节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商业银行经济效益分析</a:t>
            </a:r>
            <a:endParaRPr lang="en-US" altLang="zh-CN" sz="1800" b="1" dirty="0">
              <a:latin typeface="华文仿宋" panose="02010600040101010101" pitchFamily="2" charset="-122"/>
              <a:ea typeface="华文仿宋" panose="02010600040101010101" pitchFamily="2" charset="-122"/>
            </a:endParaRPr>
          </a:p>
        </p:txBody>
      </p:sp>
      <p:sp>
        <p:nvSpPr>
          <p:cNvPr id="83973"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3974"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3975"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3976"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3977"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3978"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3979"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3980"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00113" y="1947863"/>
            <a:ext cx="7416800" cy="230822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en-US" altLang="zh-CN" sz="1600" b="1" dirty="0">
                <a:latin typeface="Arial" panose="020B0604020202020204" pitchFamily="34" charset="0"/>
                <a:ea typeface="宋体" panose="02010600030101010101" pitchFamily="2" charset="-122"/>
              </a:rPr>
              <a:t>4</a:t>
            </a:r>
            <a:r>
              <a:rPr lang="zh-CN" altLang="zh-CN" sz="1600" b="1" dirty="0">
                <a:latin typeface="Arial" panose="020B0604020202020204" pitchFamily="34" charset="0"/>
                <a:ea typeface="宋体" panose="02010600030101010101" pitchFamily="2" charset="-122"/>
              </a:rPr>
              <a:t>．营业支出的影响因素分析</a:t>
            </a:r>
            <a:endParaRPr lang="en-US" altLang="zh-CN" sz="16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影响银行营业支出的主要因素是负债总额与负债成本费用率，可以根据其经济关系，分析各因素的影响数额：</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营业支出</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负债平均余额×负债成本费用率</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其中：</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负债总额变动对营业支出的影响</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（本期负债平均余额</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上期负债平均余额）×上期负债成本×费用率</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负债成本费用率对营业支出的影响</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本期负债平均余额×（本期负债成本费用率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上期负债成本费用）</a:t>
            </a:r>
            <a:r>
              <a:rPr lang="en-US" altLang="zh-CN" sz="1600" dirty="0">
                <a:latin typeface="Arial" panose="020B0604020202020204" pitchFamily="34" charset="0"/>
                <a:ea typeface="宋体" panose="02010600030101010101" pitchFamily="2" charset="-122"/>
              </a:rPr>
              <a:t> </a:t>
            </a:r>
            <a:endParaRPr lang="en-US" altLang="zh-CN" sz="1600" dirty="0">
              <a:latin typeface="Arial" panose="020B0604020202020204" pitchFamily="34" charset="0"/>
              <a:ea typeface="宋体" panose="02010600030101010101" pitchFamily="2" charset="-122"/>
            </a:endParaRPr>
          </a:p>
        </p:txBody>
      </p:sp>
      <p:sp>
        <p:nvSpPr>
          <p:cNvPr id="84995"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84996" name="矩形 4"/>
          <p:cNvSpPr/>
          <p:nvPr/>
        </p:nvSpPr>
        <p:spPr>
          <a:xfrm>
            <a:off x="3059113" y="1258888"/>
            <a:ext cx="3300412" cy="369887"/>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第四节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商业银行经济效益分析</a:t>
            </a:r>
            <a:endParaRPr lang="en-US" altLang="zh-CN" sz="1800" b="1" dirty="0">
              <a:latin typeface="华文仿宋" panose="02010600040101010101" pitchFamily="2" charset="-122"/>
              <a:ea typeface="华文仿宋" panose="02010600040101010101" pitchFamily="2" charset="-122"/>
            </a:endParaRPr>
          </a:p>
        </p:txBody>
      </p:sp>
      <p:sp>
        <p:nvSpPr>
          <p:cNvPr id="84997"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4998"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4999"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5000"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5001"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5002"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5003"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5004"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00113" y="2038350"/>
            <a:ext cx="7343775" cy="310832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2000" b="1" dirty="0">
                <a:latin typeface="Arial" panose="020B0604020202020204" pitchFamily="34" charset="0"/>
                <a:ea typeface="宋体" panose="02010600030101010101" pitchFamily="2" charset="-122"/>
              </a:rPr>
              <a:t>三、商业银行统计分析意义</a:t>
            </a:r>
            <a:endParaRPr lang="zh-CN" altLang="zh-CN" sz="20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1</a:t>
            </a:r>
            <a:r>
              <a:rPr lang="zh-CN" altLang="zh-CN" sz="1600" dirty="0">
                <a:latin typeface="Arial" panose="020B0604020202020204" pitchFamily="34" charset="0"/>
                <a:ea typeface="宋体" panose="02010600030101010101" pitchFamily="2" charset="-122"/>
              </a:rPr>
              <a:t>）通过分析主要业务以及经济效益的各项统计指标，银行的领导层、决策者能够把握银行的经营情况，分析不足，预测未来的走势，制定有效的经营方针，提高银行的业务水平。</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2</a:t>
            </a:r>
            <a:r>
              <a:rPr lang="zh-CN" altLang="zh-CN" sz="1600" dirty="0">
                <a:latin typeface="Arial" panose="020B0604020202020204" pitchFamily="34" charset="0"/>
                <a:ea typeface="宋体" panose="02010600030101010101" pitchFamily="2" charset="-122"/>
              </a:rPr>
              <a:t>）通过统计分析商业银行的经营状况，中央人民银行可以更好地了解商业银行的经营情况，从而更行之有效、有的放矢的对商业银行进行管理。</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3</a:t>
            </a:r>
            <a:r>
              <a:rPr lang="zh-CN" altLang="zh-CN" sz="1600" dirty="0">
                <a:latin typeface="Arial" panose="020B0604020202020204" pitchFamily="34" charset="0"/>
                <a:ea typeface="宋体" panose="02010600030101010101" pitchFamily="2" charset="-122"/>
              </a:rPr>
              <a:t>）通过商业银行公布的有关自身经营状况的分析统计，社会经济中的其他成分能够了解到与自身发展相关的信息，特别是关于社会资金流量的信息，从而能更好的为自身的良好发展做出规划。</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4</a:t>
            </a:r>
            <a:r>
              <a:rPr lang="zh-CN" altLang="zh-CN" sz="1600" dirty="0">
                <a:latin typeface="Arial" panose="020B0604020202020204" pitchFamily="34" charset="0"/>
                <a:ea typeface="宋体" panose="02010600030101010101" pitchFamily="2" charset="-122"/>
              </a:rPr>
              <a:t>）通过商业银行的统计分析数据，国家经济发展规划部门也能更为清楚地认识现阶段社会各经济部门的发展状况、社会资金的流向，从而更好的调整、规划社会经济的发展。</a:t>
            </a:r>
            <a:endParaRPr lang="zh-CN" altLang="zh-CN" sz="1600" dirty="0">
              <a:latin typeface="Arial" panose="020B0604020202020204" pitchFamily="34" charset="0"/>
              <a:ea typeface="宋体" panose="02010600030101010101" pitchFamily="2" charset="-122"/>
            </a:endParaRPr>
          </a:p>
        </p:txBody>
      </p:sp>
      <p:sp>
        <p:nvSpPr>
          <p:cNvPr id="20483"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20484" name="矩形 4"/>
          <p:cNvSpPr/>
          <p:nvPr/>
        </p:nvSpPr>
        <p:spPr>
          <a:xfrm>
            <a:off x="3087688" y="1196975"/>
            <a:ext cx="3133725" cy="400050"/>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2000" b="1" dirty="0">
                <a:latin typeface="华文仿宋" panose="02010600040101010101" pitchFamily="2" charset="-122"/>
                <a:ea typeface="华文仿宋" panose="02010600040101010101" pitchFamily="2" charset="-122"/>
              </a:rPr>
              <a:t>第一节</a:t>
            </a:r>
            <a:r>
              <a:rPr lang="en-US" altLang="zh-CN" sz="2000" b="1" dirty="0">
                <a:latin typeface="华文仿宋" panose="02010600040101010101" pitchFamily="2" charset="-122"/>
                <a:ea typeface="华文仿宋" panose="02010600040101010101" pitchFamily="2" charset="-122"/>
              </a:rPr>
              <a:t>  </a:t>
            </a:r>
            <a:r>
              <a:rPr lang="zh-CN" altLang="zh-CN" sz="2000" b="1" dirty="0">
                <a:latin typeface="华文仿宋" panose="02010600040101010101" pitchFamily="2" charset="-122"/>
                <a:ea typeface="华文仿宋" panose="02010600040101010101" pitchFamily="2" charset="-122"/>
              </a:rPr>
              <a:t>商业银行统计概述</a:t>
            </a:r>
            <a:endParaRPr lang="zh-CN" altLang="zh-CN" sz="2000" b="1" dirty="0">
              <a:latin typeface="华文仿宋" panose="02010600040101010101" pitchFamily="2" charset="-122"/>
              <a:ea typeface="华文仿宋" panose="020106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8">
                                            <p:txEl>
                                              <p:charRg st="0" end="13"/>
                                            </p:txEl>
                                          </p:spTgt>
                                        </p:tgtEl>
                                        <p:attrNameLst>
                                          <p:attrName>style.visibility</p:attrName>
                                        </p:attrNameLst>
                                      </p:cBhvr>
                                      <p:to>
                                        <p:strVal val="visible"/>
                                      </p:to>
                                    </p:set>
                                    <p:animEffect transition="in" filter="fade">
                                      <p:cBhvr>
                                        <p:cTn id="7" dur="500"/>
                                        <p:tgtEl>
                                          <p:spTgt spid="18">
                                            <p:txEl>
                                              <p:charRg st="0" end="13"/>
                                            </p:txEl>
                                          </p:spTgt>
                                        </p:tgtEl>
                                      </p:cBhvr>
                                    </p:animEffect>
                                    <p:anim calcmode="lin" valueType="num">
                                      <p:cBhvr>
                                        <p:cTn id="8" dur="500" fill="hold"/>
                                        <p:tgtEl>
                                          <p:spTgt spid="18">
                                            <p:txEl>
                                              <p:charRg st="0" end="13"/>
                                            </p:txEl>
                                          </p:spTgt>
                                        </p:tgtEl>
                                        <p:attrNameLst>
                                          <p:attrName>ppt_x</p:attrName>
                                        </p:attrNameLst>
                                      </p:cBhvr>
                                      <p:tavLst>
                                        <p:tav tm="0">
                                          <p:val>
                                            <p:strVal val="#ppt_x"/>
                                          </p:val>
                                        </p:tav>
                                        <p:tav tm="100000">
                                          <p:val>
                                            <p:strVal val="#ppt_x"/>
                                          </p:val>
                                        </p:tav>
                                      </p:tavLst>
                                    </p:anim>
                                    <p:anim calcmode="lin" valueType="num">
                                      <p:cBhvr>
                                        <p:cTn id="9" dur="500" fill="hold"/>
                                        <p:tgtEl>
                                          <p:spTgt spid="18">
                                            <p:txEl>
                                              <p:charRg st="0" end="13"/>
                                            </p:txEl>
                                          </p:spTgt>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8">
                                            <p:txEl>
                                              <p:charRg st="13" end="94"/>
                                            </p:txEl>
                                          </p:spTgt>
                                        </p:tgtEl>
                                        <p:attrNameLst>
                                          <p:attrName>style.visibility</p:attrName>
                                        </p:attrNameLst>
                                      </p:cBhvr>
                                      <p:to>
                                        <p:strVal val="visible"/>
                                      </p:to>
                                    </p:set>
                                    <p:animEffect transition="in" filter="fade">
                                      <p:cBhvr>
                                        <p:cTn id="13" dur="500"/>
                                        <p:tgtEl>
                                          <p:spTgt spid="18">
                                            <p:txEl>
                                              <p:charRg st="13" end="94"/>
                                            </p:txEl>
                                          </p:spTgt>
                                        </p:tgtEl>
                                      </p:cBhvr>
                                    </p:animEffect>
                                    <p:anim calcmode="lin" valueType="num">
                                      <p:cBhvr>
                                        <p:cTn id="14" dur="500" fill="hold"/>
                                        <p:tgtEl>
                                          <p:spTgt spid="18">
                                            <p:txEl>
                                              <p:charRg st="13" end="94"/>
                                            </p:txEl>
                                          </p:spTgt>
                                        </p:tgtEl>
                                        <p:attrNameLst>
                                          <p:attrName>ppt_x</p:attrName>
                                        </p:attrNameLst>
                                      </p:cBhvr>
                                      <p:tavLst>
                                        <p:tav tm="0">
                                          <p:val>
                                            <p:strVal val="#ppt_x"/>
                                          </p:val>
                                        </p:tav>
                                        <p:tav tm="100000">
                                          <p:val>
                                            <p:strVal val="#ppt_x"/>
                                          </p:val>
                                        </p:tav>
                                      </p:tavLst>
                                    </p:anim>
                                    <p:anim calcmode="lin" valueType="num">
                                      <p:cBhvr>
                                        <p:cTn id="15" dur="500" fill="hold"/>
                                        <p:tgtEl>
                                          <p:spTgt spid="18">
                                            <p:txEl>
                                              <p:charRg st="13" end="94"/>
                                            </p:txEl>
                                          </p:spTgt>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18">
                                            <p:txEl>
                                              <p:charRg st="94" end="160"/>
                                            </p:txEl>
                                          </p:spTgt>
                                        </p:tgtEl>
                                        <p:attrNameLst>
                                          <p:attrName>style.visibility</p:attrName>
                                        </p:attrNameLst>
                                      </p:cBhvr>
                                      <p:to>
                                        <p:strVal val="visible"/>
                                      </p:to>
                                    </p:set>
                                    <p:animEffect transition="in" filter="fade">
                                      <p:cBhvr>
                                        <p:cTn id="19" dur="500"/>
                                        <p:tgtEl>
                                          <p:spTgt spid="18">
                                            <p:txEl>
                                              <p:charRg st="94" end="160"/>
                                            </p:txEl>
                                          </p:spTgt>
                                        </p:tgtEl>
                                      </p:cBhvr>
                                    </p:animEffect>
                                    <p:anim calcmode="lin" valueType="num">
                                      <p:cBhvr>
                                        <p:cTn id="20" dur="500" fill="hold"/>
                                        <p:tgtEl>
                                          <p:spTgt spid="18">
                                            <p:txEl>
                                              <p:charRg st="94" end="160"/>
                                            </p:txEl>
                                          </p:spTgt>
                                        </p:tgtEl>
                                        <p:attrNameLst>
                                          <p:attrName>ppt_x</p:attrName>
                                        </p:attrNameLst>
                                      </p:cBhvr>
                                      <p:tavLst>
                                        <p:tav tm="0">
                                          <p:val>
                                            <p:strVal val="#ppt_x"/>
                                          </p:val>
                                        </p:tav>
                                        <p:tav tm="100000">
                                          <p:val>
                                            <p:strVal val="#ppt_x"/>
                                          </p:val>
                                        </p:tav>
                                      </p:tavLst>
                                    </p:anim>
                                    <p:anim calcmode="lin" valueType="num">
                                      <p:cBhvr>
                                        <p:cTn id="21" dur="500" fill="hold"/>
                                        <p:tgtEl>
                                          <p:spTgt spid="18">
                                            <p:txEl>
                                              <p:charRg st="94" end="160"/>
                                            </p:txEl>
                                          </p:spTgt>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18">
                                            <p:txEl>
                                              <p:charRg st="160" end="247"/>
                                            </p:txEl>
                                          </p:spTgt>
                                        </p:tgtEl>
                                        <p:attrNameLst>
                                          <p:attrName>style.visibility</p:attrName>
                                        </p:attrNameLst>
                                      </p:cBhvr>
                                      <p:to>
                                        <p:strVal val="visible"/>
                                      </p:to>
                                    </p:set>
                                    <p:animEffect transition="in" filter="fade">
                                      <p:cBhvr>
                                        <p:cTn id="25" dur="500"/>
                                        <p:tgtEl>
                                          <p:spTgt spid="18">
                                            <p:txEl>
                                              <p:charRg st="160" end="247"/>
                                            </p:txEl>
                                          </p:spTgt>
                                        </p:tgtEl>
                                      </p:cBhvr>
                                    </p:animEffect>
                                    <p:anim calcmode="lin" valueType="num">
                                      <p:cBhvr>
                                        <p:cTn id="26" dur="500" fill="hold"/>
                                        <p:tgtEl>
                                          <p:spTgt spid="18">
                                            <p:txEl>
                                              <p:charRg st="160" end="247"/>
                                            </p:txEl>
                                          </p:spTgt>
                                        </p:tgtEl>
                                        <p:attrNameLst>
                                          <p:attrName>ppt_x</p:attrName>
                                        </p:attrNameLst>
                                      </p:cBhvr>
                                      <p:tavLst>
                                        <p:tav tm="0">
                                          <p:val>
                                            <p:strVal val="#ppt_x"/>
                                          </p:val>
                                        </p:tav>
                                        <p:tav tm="100000">
                                          <p:val>
                                            <p:strVal val="#ppt_x"/>
                                          </p:val>
                                        </p:tav>
                                      </p:tavLst>
                                    </p:anim>
                                    <p:anim calcmode="lin" valueType="num">
                                      <p:cBhvr>
                                        <p:cTn id="27" dur="500" fill="hold"/>
                                        <p:tgtEl>
                                          <p:spTgt spid="18">
                                            <p:txEl>
                                              <p:charRg st="160" end="247"/>
                                            </p:txEl>
                                          </p:spTgt>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18">
                                            <p:txEl>
                                              <p:charRg st="247" end="326"/>
                                            </p:txEl>
                                          </p:spTgt>
                                        </p:tgtEl>
                                        <p:attrNameLst>
                                          <p:attrName>style.visibility</p:attrName>
                                        </p:attrNameLst>
                                      </p:cBhvr>
                                      <p:to>
                                        <p:strVal val="visible"/>
                                      </p:to>
                                    </p:set>
                                    <p:animEffect transition="in" filter="fade">
                                      <p:cBhvr>
                                        <p:cTn id="31" dur="500"/>
                                        <p:tgtEl>
                                          <p:spTgt spid="18">
                                            <p:txEl>
                                              <p:charRg st="247" end="326"/>
                                            </p:txEl>
                                          </p:spTgt>
                                        </p:tgtEl>
                                      </p:cBhvr>
                                    </p:animEffect>
                                    <p:anim calcmode="lin" valueType="num">
                                      <p:cBhvr>
                                        <p:cTn id="32" dur="500" fill="hold"/>
                                        <p:tgtEl>
                                          <p:spTgt spid="18">
                                            <p:txEl>
                                              <p:charRg st="247" end="326"/>
                                            </p:txEl>
                                          </p:spTgt>
                                        </p:tgtEl>
                                        <p:attrNameLst>
                                          <p:attrName>ppt_x</p:attrName>
                                        </p:attrNameLst>
                                      </p:cBhvr>
                                      <p:tavLst>
                                        <p:tav tm="0">
                                          <p:val>
                                            <p:strVal val="#ppt_x"/>
                                          </p:val>
                                        </p:tav>
                                        <p:tav tm="100000">
                                          <p:val>
                                            <p:strVal val="#ppt_x"/>
                                          </p:val>
                                        </p:tav>
                                      </p:tavLst>
                                    </p:anim>
                                    <p:anim calcmode="lin" valueType="num">
                                      <p:cBhvr>
                                        <p:cTn id="33" dur="500" fill="hold"/>
                                        <p:tgtEl>
                                          <p:spTgt spid="18">
                                            <p:txEl>
                                              <p:charRg st="247" end="32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allAtOnce"/>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00113" y="1947863"/>
            <a:ext cx="7416800" cy="360045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en-US" altLang="zh-CN" sz="2000" dirty="0">
                <a:latin typeface="Arial" panose="020B0604020202020204" pitchFamily="34" charset="0"/>
                <a:ea typeface="宋体" panose="02010600030101010101" pitchFamily="2" charset="-122"/>
              </a:rPr>
              <a:t>(</a:t>
            </a:r>
            <a:r>
              <a:rPr lang="zh-CN" altLang="zh-CN" sz="2000" dirty="0">
                <a:latin typeface="Arial" panose="020B0604020202020204" pitchFamily="34" charset="0"/>
                <a:ea typeface="宋体" panose="02010600030101010101" pitchFamily="2" charset="-122"/>
              </a:rPr>
              <a:t>三</a:t>
            </a:r>
            <a:r>
              <a:rPr lang="en-US" altLang="zh-CN" sz="2000" dirty="0">
                <a:latin typeface="Arial" panose="020B0604020202020204" pitchFamily="34" charset="0"/>
                <a:ea typeface="宋体" panose="02010600030101010101" pitchFamily="2" charset="-122"/>
              </a:rPr>
              <a:t>)</a:t>
            </a:r>
            <a:r>
              <a:rPr lang="zh-CN" altLang="zh-CN" sz="2000" dirty="0">
                <a:latin typeface="Arial" panose="020B0604020202020204" pitchFamily="34" charset="0"/>
                <a:ea typeface="宋体" panose="02010600030101010101" pitchFamily="2" charset="-122"/>
              </a:rPr>
              <a:t>利润分析</a:t>
            </a:r>
            <a:endParaRPr lang="en-US" altLang="zh-CN" sz="20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b="1" dirty="0">
                <a:latin typeface="Arial" panose="020B0604020202020204" pitchFamily="34" charset="0"/>
                <a:ea typeface="宋体" panose="02010600030101010101" pitchFamily="2" charset="-122"/>
              </a:rPr>
              <a:t>1</a:t>
            </a:r>
            <a:r>
              <a:rPr lang="zh-CN" altLang="zh-CN" sz="1600" b="1" dirty="0">
                <a:latin typeface="Arial" panose="020B0604020202020204" pitchFamily="34" charset="0"/>
                <a:ea typeface="宋体" panose="02010600030101010101" pitchFamily="2" charset="-122"/>
              </a:rPr>
              <a:t>．盈利平衡分析</a:t>
            </a:r>
            <a:endParaRPr lang="en-US" altLang="zh-CN" sz="16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又称量一本一利分析，常用于分析某项经营业务的“保本业务量”，即盈亏平衡。量是指银行的某项业务量，本是指银行的经营成本，利是指银行在经营活动中所获得的利润。其关系式为：</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利润</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资产收益总额－成本总额</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式中：资产收益总额</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资产总额×单位资产收益额</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成本总额</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资产总额×单位资产变动成本额</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固定成本</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变动成本额是指随资产业务总量的变动而变化的成本，如利息支出等；固定成本是指相对稳定不变的成本，如固定资产折旧费等。</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当银行利润为零时，即盈亏平衡，此时的资产规模即称为“保本业务量”。由上式可知：</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保本业务量</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固定成本／</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单位资产收益－单位资产变动成本</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银行经营业务必须大于保本业务量，才有可能盈利。</a:t>
            </a:r>
            <a:endParaRPr lang="zh-CN" altLang="zh-CN" sz="1600" dirty="0">
              <a:latin typeface="Arial" panose="020B0604020202020204" pitchFamily="34" charset="0"/>
              <a:ea typeface="宋体" panose="02010600030101010101" pitchFamily="2" charset="-122"/>
            </a:endParaRPr>
          </a:p>
        </p:txBody>
      </p:sp>
      <p:sp>
        <p:nvSpPr>
          <p:cNvPr id="86019"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86020" name="矩形 4"/>
          <p:cNvSpPr/>
          <p:nvPr/>
        </p:nvSpPr>
        <p:spPr>
          <a:xfrm>
            <a:off x="3059113" y="1258888"/>
            <a:ext cx="3300412" cy="369887"/>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第四节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商业银行经济效益分析</a:t>
            </a:r>
            <a:endParaRPr lang="en-US" altLang="zh-CN" sz="1800" b="1" dirty="0">
              <a:latin typeface="华文仿宋" panose="02010600040101010101" pitchFamily="2" charset="-122"/>
              <a:ea typeface="华文仿宋" panose="02010600040101010101" pitchFamily="2" charset="-122"/>
            </a:endParaRPr>
          </a:p>
        </p:txBody>
      </p:sp>
      <p:sp>
        <p:nvSpPr>
          <p:cNvPr id="86021"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6022"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6023"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6024"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6025"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6026"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6027"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6028"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00113" y="1947863"/>
            <a:ext cx="7416800" cy="230822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en-US" altLang="zh-CN" sz="1600" b="1" dirty="0">
                <a:latin typeface="Arial" panose="020B0604020202020204" pitchFamily="34" charset="0"/>
                <a:ea typeface="宋体" panose="02010600030101010101" pitchFamily="2" charset="-122"/>
              </a:rPr>
              <a:t>2</a:t>
            </a:r>
            <a:r>
              <a:rPr lang="zh-CN" altLang="zh-CN" sz="1600" b="1" dirty="0">
                <a:latin typeface="Arial" panose="020B0604020202020204" pitchFamily="34" charset="0"/>
                <a:ea typeface="宋体" panose="02010600030101010101" pitchFamily="2" charset="-122"/>
              </a:rPr>
              <a:t>．利润增长的弹性分析</a:t>
            </a:r>
            <a:endParaRPr lang="en-US" altLang="zh-CN" sz="16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主要分析利润增长与资产增长、与营业收入增长的对比关系。其主要分析指标有：</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        </a:t>
            </a:r>
            <a:r>
              <a:rPr lang="zh-CN" altLang="zh-CN" sz="1600" dirty="0">
                <a:latin typeface="Arial" panose="020B0604020202020204" pitchFamily="34" charset="0"/>
                <a:ea typeface="宋体" panose="02010600030101010101" pitchFamily="2" charset="-122"/>
              </a:rPr>
              <a:t>利润对资产增长的弹性系数</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利润增长率／资产增长率</a:t>
            </a:r>
            <a:r>
              <a:rPr lang="en-US" altLang="zh-CN" sz="1600" dirty="0">
                <a:latin typeface="Arial" panose="020B0604020202020204" pitchFamily="34" charset="0"/>
                <a:ea typeface="宋体" panose="02010600030101010101" pitchFamily="2" charset="-122"/>
              </a:rPr>
              <a:t> </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b="1" dirty="0">
                <a:latin typeface="Arial" panose="020B0604020202020204" pitchFamily="34" charset="0"/>
                <a:ea typeface="宋体" panose="02010600030101010101" pitchFamily="2" charset="-122"/>
              </a:rPr>
              <a:t>3.</a:t>
            </a:r>
            <a:r>
              <a:rPr lang="zh-CN" altLang="zh-CN" sz="1600" b="1" dirty="0">
                <a:latin typeface="Arial" panose="020B0604020202020204" pitchFamily="34" charset="0"/>
                <a:ea typeface="宋体" panose="02010600030101010101" pitchFamily="2" charset="-122"/>
              </a:rPr>
              <a:t>利润影响因素分析</a:t>
            </a:r>
            <a:endParaRPr lang="en-US" altLang="zh-CN" sz="16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即对影响利润增长变动的各种因素进行分析研究。其主要分析指标为</a:t>
            </a:r>
            <a:r>
              <a:rPr lang="en-US" altLang="zh-CN" sz="1600" dirty="0">
                <a:latin typeface="Arial" panose="020B0604020202020204" pitchFamily="34" charset="0"/>
                <a:ea typeface="宋体" panose="02010600030101010101" pitchFamily="2" charset="-122"/>
              </a:rPr>
              <a:t>:</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dirty="0">
              <a:latin typeface="Arial" panose="020B0604020202020204" pitchFamily="34" charset="0"/>
              <a:ea typeface="宋体" panose="02010600030101010101" pitchFamily="2" charset="-122"/>
            </a:endParaRPr>
          </a:p>
        </p:txBody>
      </p:sp>
      <p:sp>
        <p:nvSpPr>
          <p:cNvPr id="87043"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87044" name="矩形 4"/>
          <p:cNvSpPr/>
          <p:nvPr/>
        </p:nvSpPr>
        <p:spPr>
          <a:xfrm>
            <a:off x="3059113" y="1258888"/>
            <a:ext cx="3300412" cy="369887"/>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第四节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商业银行经济效益分析</a:t>
            </a:r>
            <a:endParaRPr lang="en-US" altLang="zh-CN" sz="1800" b="1" dirty="0">
              <a:latin typeface="华文仿宋" panose="02010600040101010101" pitchFamily="2" charset="-122"/>
              <a:ea typeface="华文仿宋" panose="02010600040101010101" pitchFamily="2" charset="-122"/>
            </a:endParaRPr>
          </a:p>
        </p:txBody>
      </p:sp>
      <p:sp>
        <p:nvSpPr>
          <p:cNvPr id="87045"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7046"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7047"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7048"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7049"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7050"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7051"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7052"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7053"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graphicFrame>
        <p:nvGraphicFramePr>
          <p:cNvPr id="87054" name="Object 1"/>
          <p:cNvGraphicFramePr/>
          <p:nvPr/>
        </p:nvGraphicFramePr>
        <p:xfrm>
          <a:off x="1331913" y="2852738"/>
          <a:ext cx="4535487" cy="547687"/>
        </p:xfrm>
        <a:graphic>
          <a:graphicData uri="http://schemas.openxmlformats.org/presentationml/2006/ole">
            <mc:AlternateContent xmlns:mc="http://schemas.openxmlformats.org/markup-compatibility/2006">
              <mc:Choice xmlns:v="urn:schemas-microsoft-com:vml" Requires="v">
                <p:oleObj spid="_x0000_s3090" name="" r:id="rId1" imgW="3479800" imgH="419100" progId="Equation.DSMT4">
                  <p:embed/>
                </p:oleObj>
              </mc:Choice>
              <mc:Fallback>
                <p:oleObj name="" r:id="rId1" imgW="3479800" imgH="419100" progId="Equation.DSMT4">
                  <p:embed/>
                  <p:pic>
                    <p:nvPicPr>
                      <p:cNvPr id="0" name="图片 3089"/>
                      <p:cNvPicPr/>
                      <p:nvPr/>
                    </p:nvPicPr>
                    <p:blipFill>
                      <a:blip r:embed="rId2"/>
                      <a:stretch>
                        <a:fillRect/>
                      </a:stretch>
                    </p:blipFill>
                    <p:spPr>
                      <a:xfrm>
                        <a:off x="1331913" y="2852738"/>
                        <a:ext cx="4535487" cy="547687"/>
                      </a:xfrm>
                      <a:prstGeom prst="rect">
                        <a:avLst/>
                      </a:prstGeom>
                      <a:noFill/>
                      <a:ln w="38100">
                        <a:noFill/>
                        <a:miter/>
                      </a:ln>
                    </p:spPr>
                  </p:pic>
                </p:oleObj>
              </mc:Fallback>
            </mc:AlternateContent>
          </a:graphicData>
        </a:graphic>
      </p:graphicFrame>
      <p:sp>
        <p:nvSpPr>
          <p:cNvPr id="87055" name="Rectangle 5"/>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graphicFrame>
        <p:nvGraphicFramePr>
          <p:cNvPr id="87056" name="Object 4"/>
          <p:cNvGraphicFramePr/>
          <p:nvPr/>
        </p:nvGraphicFramePr>
        <p:xfrm>
          <a:off x="1187450" y="4149725"/>
          <a:ext cx="5329238" cy="1101725"/>
        </p:xfrm>
        <a:graphic>
          <a:graphicData uri="http://schemas.openxmlformats.org/presentationml/2006/ole">
            <mc:AlternateContent xmlns:mc="http://schemas.openxmlformats.org/markup-compatibility/2006">
              <mc:Choice xmlns:v="urn:schemas-microsoft-com:vml" Requires="v">
                <p:oleObj spid="_x0000_s3089" name="" r:id="rId3" imgW="4343400" imgH="914400" progId="Equation.DSMT4">
                  <p:embed/>
                </p:oleObj>
              </mc:Choice>
              <mc:Fallback>
                <p:oleObj name="" r:id="rId3" imgW="4343400" imgH="914400" progId="Equation.DSMT4">
                  <p:embed/>
                  <p:pic>
                    <p:nvPicPr>
                      <p:cNvPr id="0" name="图片 3088"/>
                      <p:cNvPicPr/>
                      <p:nvPr/>
                    </p:nvPicPr>
                    <p:blipFill>
                      <a:blip r:embed="rId4"/>
                      <a:stretch>
                        <a:fillRect/>
                      </a:stretch>
                    </p:blipFill>
                    <p:spPr>
                      <a:xfrm>
                        <a:off x="1187450" y="4149725"/>
                        <a:ext cx="5329238" cy="1101725"/>
                      </a:xfrm>
                      <a:prstGeom prst="rect">
                        <a:avLst/>
                      </a:prstGeom>
                      <a:noFill/>
                      <a:ln w="38100">
                        <a:noFill/>
                        <a:miter/>
                      </a:ln>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00113" y="1947863"/>
            <a:ext cx="7416800" cy="526256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其中</a:t>
            </a:r>
            <a:r>
              <a:rPr lang="en-US" altLang="zh-CN" sz="1600" dirty="0">
                <a:latin typeface="Arial" panose="020B0604020202020204" pitchFamily="34" charset="0"/>
                <a:ea typeface="宋体" panose="02010600030101010101" pitchFamily="2" charset="-122"/>
              </a:rPr>
              <a:t>:</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式中：资产收益率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营业收入／资产</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收益成本率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营业支出／营业收入</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税收比率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营业税金及附加／营业收入</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dirty="0">
              <a:latin typeface="Arial" panose="020B0604020202020204" pitchFamily="34" charset="0"/>
              <a:ea typeface="宋体" panose="02010600030101010101" pitchFamily="2" charset="-122"/>
            </a:endParaRPr>
          </a:p>
        </p:txBody>
      </p:sp>
      <p:sp>
        <p:nvSpPr>
          <p:cNvPr id="88067"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88068" name="矩形 4"/>
          <p:cNvSpPr/>
          <p:nvPr/>
        </p:nvSpPr>
        <p:spPr>
          <a:xfrm>
            <a:off x="3059113" y="1258888"/>
            <a:ext cx="3300412" cy="369887"/>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第四节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商业银行经济效益分析</a:t>
            </a:r>
            <a:endParaRPr lang="en-US" altLang="zh-CN" sz="1800" b="1" dirty="0">
              <a:latin typeface="华文仿宋" panose="02010600040101010101" pitchFamily="2" charset="-122"/>
              <a:ea typeface="华文仿宋" panose="02010600040101010101" pitchFamily="2" charset="-122"/>
            </a:endParaRPr>
          </a:p>
        </p:txBody>
      </p:sp>
      <p:sp>
        <p:nvSpPr>
          <p:cNvPr id="88069"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8070"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8071"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8072"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8073"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8074"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8075"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8076"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8077"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8078" name="Rectangle 5"/>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88079" name="Rectangle 5"/>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graphicFrame>
        <p:nvGraphicFramePr>
          <p:cNvPr id="88080" name="Object 4"/>
          <p:cNvGraphicFramePr/>
          <p:nvPr/>
        </p:nvGraphicFramePr>
        <p:xfrm>
          <a:off x="1547813" y="2276475"/>
          <a:ext cx="4852987" cy="1081088"/>
        </p:xfrm>
        <a:graphic>
          <a:graphicData uri="http://schemas.openxmlformats.org/presentationml/2006/ole">
            <mc:AlternateContent xmlns:mc="http://schemas.openxmlformats.org/markup-compatibility/2006">
              <mc:Choice xmlns:v="urn:schemas-microsoft-com:vml" Requires="v">
                <p:oleObj spid="_x0000_s3091" name="" r:id="rId1" imgW="3911600" imgH="914400" progId="Equation.DSMT4">
                  <p:embed/>
                </p:oleObj>
              </mc:Choice>
              <mc:Fallback>
                <p:oleObj name="" r:id="rId1" imgW="3911600" imgH="914400" progId="Equation.DSMT4">
                  <p:embed/>
                  <p:pic>
                    <p:nvPicPr>
                      <p:cNvPr id="0" name="图片 3090"/>
                      <p:cNvPicPr/>
                      <p:nvPr/>
                    </p:nvPicPr>
                    <p:blipFill>
                      <a:blip r:embed="rId2"/>
                      <a:stretch>
                        <a:fillRect/>
                      </a:stretch>
                    </p:blipFill>
                    <p:spPr>
                      <a:xfrm>
                        <a:off x="1547813" y="2276475"/>
                        <a:ext cx="4852987" cy="1081088"/>
                      </a:xfrm>
                      <a:prstGeom prst="rect">
                        <a:avLst/>
                      </a:prstGeom>
                      <a:noFill/>
                      <a:ln w="38100">
                        <a:noFill/>
                        <a:miter/>
                      </a:ln>
                    </p:spPr>
                  </p:pic>
                </p:oleObj>
              </mc:Fallback>
            </mc:AlternateContent>
          </a:graphicData>
        </a:graphic>
      </p:graphicFrame>
      <p:sp>
        <p:nvSpPr>
          <p:cNvPr id="88081" name="Rectangle 7"/>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graphicFrame>
        <p:nvGraphicFramePr>
          <p:cNvPr id="88082" name="Object 6"/>
          <p:cNvGraphicFramePr/>
          <p:nvPr/>
        </p:nvGraphicFramePr>
        <p:xfrm>
          <a:off x="1547813" y="3573463"/>
          <a:ext cx="4968875" cy="936625"/>
        </p:xfrm>
        <a:graphic>
          <a:graphicData uri="http://schemas.openxmlformats.org/presentationml/2006/ole">
            <mc:AlternateContent xmlns:mc="http://schemas.openxmlformats.org/markup-compatibility/2006">
              <mc:Choice xmlns:v="urn:schemas-microsoft-com:vml" Requires="v">
                <p:oleObj spid="_x0000_s3092" name="" r:id="rId3" imgW="3670300" imgH="673100" progId="Equation.DSMT4">
                  <p:embed/>
                </p:oleObj>
              </mc:Choice>
              <mc:Fallback>
                <p:oleObj name="" r:id="rId3" imgW="3670300" imgH="673100" progId="Equation.DSMT4">
                  <p:embed/>
                  <p:pic>
                    <p:nvPicPr>
                      <p:cNvPr id="0" name="图片 3091"/>
                      <p:cNvPicPr/>
                      <p:nvPr/>
                    </p:nvPicPr>
                    <p:blipFill>
                      <a:blip r:embed="rId4"/>
                      <a:stretch>
                        <a:fillRect/>
                      </a:stretch>
                    </p:blipFill>
                    <p:spPr>
                      <a:xfrm>
                        <a:off x="1547813" y="3573463"/>
                        <a:ext cx="4968875" cy="936625"/>
                      </a:xfrm>
                      <a:prstGeom prst="rect">
                        <a:avLst/>
                      </a:prstGeom>
                      <a:noFill/>
                      <a:ln w="38100">
                        <a:noFill/>
                        <a:miter/>
                      </a:ln>
                    </p:spPr>
                  </p:pic>
                </p:oleObj>
              </mc:Fallback>
            </mc:AlternateContent>
          </a:graphicData>
        </a:graphic>
      </p:graphicFrame>
      <p:sp>
        <p:nvSpPr>
          <p:cNvPr id="88083" name="Rectangle 9"/>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graphicFrame>
        <p:nvGraphicFramePr>
          <p:cNvPr id="88084" name="Object 8"/>
          <p:cNvGraphicFramePr/>
          <p:nvPr/>
        </p:nvGraphicFramePr>
        <p:xfrm>
          <a:off x="1619250" y="4724400"/>
          <a:ext cx="5365750" cy="649288"/>
        </p:xfrm>
        <a:graphic>
          <a:graphicData uri="http://schemas.openxmlformats.org/presentationml/2006/ole">
            <mc:AlternateContent xmlns:mc="http://schemas.openxmlformats.org/markup-compatibility/2006">
              <mc:Choice xmlns:v="urn:schemas-microsoft-com:vml" Requires="v">
                <p:oleObj spid="_x0000_s3093" name="" r:id="rId5" imgW="3822700" imgH="457200" progId="Equation.DSMT4">
                  <p:embed/>
                </p:oleObj>
              </mc:Choice>
              <mc:Fallback>
                <p:oleObj name="" r:id="rId5" imgW="3822700" imgH="457200" progId="Equation.DSMT4">
                  <p:embed/>
                  <p:pic>
                    <p:nvPicPr>
                      <p:cNvPr id="0" name="图片 3092"/>
                      <p:cNvPicPr/>
                      <p:nvPr/>
                    </p:nvPicPr>
                    <p:blipFill>
                      <a:blip r:embed="rId6"/>
                      <a:stretch>
                        <a:fillRect/>
                      </a:stretch>
                    </p:blipFill>
                    <p:spPr>
                      <a:xfrm>
                        <a:off x="1619250" y="4724400"/>
                        <a:ext cx="5365750" cy="649288"/>
                      </a:xfrm>
                      <a:prstGeom prst="rect">
                        <a:avLst/>
                      </a:prstGeom>
                      <a:noFill/>
                      <a:ln w="38100">
                        <a:noFill/>
                        <a:miter/>
                      </a:ln>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0114" name="TextBox 5"/>
          <p:cNvSpPr txBox="1">
            <a:spLocks noChangeArrowheads="1"/>
          </p:cNvSpPr>
          <p:nvPr/>
        </p:nvSpPr>
        <p:spPr bwMode="auto">
          <a:xfrm>
            <a:off x="900113" y="1773238"/>
            <a:ext cx="5832475" cy="200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1pPr>
            <a:lvl2pPr marL="742950" indent="-285750">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zh-CN" sz="2000" b="1" i="0" u="none" strike="noStrike" kern="1200" cap="none" spc="0" normalizeH="0" baseline="0" noProof="0" dirty="0" smtClean="0">
                <a:ln>
                  <a:noFill/>
                </a:ln>
                <a:solidFill>
                  <a:schemeClr val="tx1"/>
                </a:solidFill>
                <a:effectLst/>
                <a:uLnTx/>
                <a:uFillTx/>
                <a:latin typeface="华文仿宋" panose="02010600040101010101" pitchFamily="2" charset="-122"/>
                <a:ea typeface="华文仿宋" panose="02010600040101010101" pitchFamily="2" charset="-122"/>
                <a:cs typeface="+mn-cs"/>
              </a:rPr>
              <a:t>第五节</a:t>
            </a:r>
            <a:r>
              <a:rPr kumimoji="0" lang="en-US" altLang="zh-CN" sz="2000" b="1" i="0" u="none" strike="noStrike" kern="1200" cap="none" spc="0" normalizeH="0" baseline="0" noProof="0" dirty="0" smtClean="0">
                <a:ln>
                  <a:noFill/>
                </a:ln>
                <a:solidFill>
                  <a:schemeClr val="tx1"/>
                </a:solidFill>
                <a:effectLst/>
                <a:uLnTx/>
                <a:uFillTx/>
                <a:latin typeface="华文仿宋" panose="02010600040101010101" pitchFamily="2" charset="-122"/>
                <a:ea typeface="华文仿宋" panose="02010600040101010101" pitchFamily="2" charset="-122"/>
                <a:cs typeface="+mn-cs"/>
              </a:rPr>
              <a:t>  </a:t>
            </a:r>
            <a:r>
              <a:rPr kumimoji="0" lang="zh-CN" altLang="zh-CN" sz="2000" b="1" i="0" u="none" strike="noStrike" kern="1200" cap="none" spc="0" normalizeH="0" baseline="0" noProof="0" dirty="0" smtClean="0">
                <a:ln>
                  <a:noFill/>
                </a:ln>
                <a:solidFill>
                  <a:schemeClr val="tx1"/>
                </a:solidFill>
                <a:effectLst/>
                <a:uLnTx/>
                <a:uFillTx/>
                <a:latin typeface="华文仿宋" panose="02010600040101010101" pitchFamily="2" charset="-122"/>
                <a:ea typeface="华文仿宋" panose="02010600040101010101" pitchFamily="2" charset="-122"/>
                <a:cs typeface="+mn-cs"/>
              </a:rPr>
              <a:t>商业银行竞争力统计指标体系</a:t>
            </a:r>
            <a:endParaRPr kumimoji="0" lang="en-US" altLang="zh-CN" sz="2000" b="1" i="0" u="none" strike="noStrike" kern="1200" cap="none" spc="0" normalizeH="0" baseline="0" noProof="0" dirty="0" smtClean="0">
              <a:ln>
                <a:noFill/>
              </a:ln>
              <a:solidFill>
                <a:schemeClr val="tx1"/>
              </a:solidFill>
              <a:effectLst/>
              <a:uLnTx/>
              <a:uFillTx/>
              <a:latin typeface="华文仿宋" panose="02010600040101010101" pitchFamily="2" charset="-122"/>
              <a:ea typeface="华文仿宋" panose="0201060004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600" b="0" i="0" u="none" strike="noStrike" kern="1200" cap="none" spc="0" normalizeH="0" baseline="0" noProof="0" dirty="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800" b="1" i="0" u="none" strike="noStrike" kern="1200" cap="none" spc="0" normalizeH="0" baseline="0" noProof="0" dirty="0" smtClean="0">
                <a:ln>
                  <a:noFill/>
                </a:ln>
                <a:solidFill>
                  <a:schemeClr val="tx1"/>
                </a:solidFill>
                <a:effectLst/>
                <a:uLnTx/>
                <a:uFillTx/>
                <a:latin typeface="+mn-ea"/>
                <a:ea typeface="+mn-ea"/>
                <a:cs typeface="+mn-cs"/>
              </a:rPr>
              <a:t>   </a:t>
            </a:r>
            <a:r>
              <a:rPr kumimoji="0" lang="zh-CN" altLang="zh-CN" sz="1800" b="1" i="0" u="none" strike="noStrike" kern="1200" cap="none" spc="0" normalizeH="0" baseline="0" noProof="0" dirty="0" smtClean="0">
                <a:ln>
                  <a:noFill/>
                </a:ln>
                <a:solidFill>
                  <a:schemeClr val="tx1"/>
                </a:solidFill>
                <a:effectLst/>
                <a:uLnTx/>
                <a:uFillTx/>
                <a:latin typeface="+mn-ea"/>
                <a:ea typeface="+mn-ea"/>
                <a:cs typeface="+mn-cs"/>
              </a:rPr>
              <a:t>一、商业银行竞争力比较的基本框架</a:t>
            </a:r>
            <a:endParaRPr kumimoji="0" lang="en-US" altLang="zh-CN" sz="1800" b="1" i="0" u="none" strike="noStrike" kern="1200" cap="none" spc="0" normalizeH="0" baseline="0" noProof="0" dirty="0" smtClean="0">
              <a:ln>
                <a:noFill/>
              </a:ln>
              <a:solidFill>
                <a:schemeClr val="tx1"/>
              </a:solidFill>
              <a:effectLst/>
              <a:uLnTx/>
              <a:uFillTx/>
              <a:latin typeface="+mn-ea"/>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800" b="1" i="0" u="none" strike="noStrike" kern="1200" cap="none" spc="0" normalizeH="0" baseline="0" noProof="0" dirty="0" smtClean="0">
              <a:ln>
                <a:noFill/>
              </a:ln>
              <a:solidFill>
                <a:schemeClr val="tx1"/>
              </a:solidFill>
              <a:effectLst/>
              <a:uLnTx/>
              <a:uFillTx/>
              <a:latin typeface="+mn-ea"/>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800" b="1" i="0" u="none" strike="noStrike" kern="1200" cap="none" spc="0" normalizeH="0" baseline="0" noProof="0" dirty="0" smtClean="0">
                <a:ln>
                  <a:noFill/>
                </a:ln>
                <a:solidFill>
                  <a:schemeClr val="tx1"/>
                </a:solidFill>
                <a:effectLst/>
                <a:uLnTx/>
                <a:uFillTx/>
                <a:latin typeface="+mn-ea"/>
                <a:ea typeface="+mn-ea"/>
                <a:cs typeface="+mn-cs"/>
              </a:rPr>
              <a:t>   </a:t>
            </a:r>
            <a:r>
              <a:rPr kumimoji="0" lang="zh-CN" altLang="zh-CN" sz="1800" b="1" i="0" u="none" strike="noStrike" kern="1200" cap="none" spc="0" normalizeH="0" baseline="0" noProof="0" dirty="0" smtClean="0">
                <a:ln>
                  <a:noFill/>
                </a:ln>
                <a:solidFill>
                  <a:schemeClr val="tx1"/>
                </a:solidFill>
                <a:effectLst/>
                <a:uLnTx/>
                <a:uFillTx/>
                <a:latin typeface="+mn-ea"/>
                <a:ea typeface="+mn-ea"/>
                <a:cs typeface="+mn-cs"/>
              </a:rPr>
              <a:t>二、银行竞争力比较的统计分析</a:t>
            </a:r>
            <a:endParaRPr kumimoji="0" lang="zh-CN" altLang="zh-CN" sz="1800" b="1" i="0" u="none" strike="noStrike" kern="1200" cap="none" spc="0" normalizeH="0" baseline="0" noProof="0" dirty="0" smtClean="0">
              <a:ln>
                <a:noFill/>
              </a:ln>
              <a:solidFill>
                <a:schemeClr val="tx1"/>
              </a:solidFill>
              <a:effectLst/>
              <a:uLnTx/>
              <a:uFillTx/>
              <a:latin typeface="+mn-ea"/>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800" b="1" i="0" u="none" strike="noStrike" kern="1200" cap="none" spc="0" normalizeH="0" baseline="0" noProof="0" dirty="0" smtClean="0">
              <a:ln>
                <a:noFill/>
              </a:ln>
              <a:solidFill>
                <a:schemeClr val="tx1"/>
              </a:solidFill>
              <a:effectLst/>
              <a:uLnTx/>
              <a:uFillTx/>
              <a:latin typeface="+mn-ea"/>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600" b="1" i="0" u="none" strike="noStrike" kern="1200" cap="none" spc="0" normalizeH="0" baseline="0" noProof="0" dirty="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9091"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00113" y="1947863"/>
            <a:ext cx="7416800" cy="304641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2400" b="1" dirty="0">
                <a:latin typeface="Arial" panose="020B0604020202020204" pitchFamily="34" charset="0"/>
                <a:ea typeface="宋体" panose="02010600030101010101" pitchFamily="2" charset="-122"/>
              </a:rPr>
              <a:t>一、商业银行竞争力比较的基本框架</a:t>
            </a:r>
            <a:endParaRPr lang="en-US" altLang="zh-CN" sz="24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2000" dirty="0">
                <a:latin typeface="Arial" panose="020B0604020202020204" pitchFamily="34" charset="0"/>
                <a:ea typeface="宋体" panose="02010600030101010101" pitchFamily="2" charset="-122"/>
              </a:rPr>
              <a:t>（一）对我国银行业的现实竞争力的分析</a:t>
            </a:r>
            <a:endParaRPr lang="zh-CN" altLang="zh-CN" sz="20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现实竞争力主要指我国银行在报告时点上的竞争力。主要包括四个内容：</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流动性指标、盈利性指标、资产质量指标和资本充足率指标。</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这些指标都是反映银行及其经营和竞争的主要指标，并且它们也构成对我国银行业现实竞争力研究的现实性指标体系。</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2000" dirty="0">
                <a:latin typeface="Arial" panose="020B0604020202020204" pitchFamily="34" charset="0"/>
                <a:ea typeface="宋体" panose="02010600030101010101" pitchFamily="2" charset="-122"/>
              </a:rPr>
              <a:t>（二）对我国银行潜在竞争力的分析</a:t>
            </a:r>
            <a:endParaRPr lang="zh-CN" altLang="zh-CN" sz="20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潜在竞争力代表了一个时点银行内部影响未来竞争力隐形指标集。</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对其地分析主要包括法人治理结构、业务体系及创新、金融监管有效性等。其中，法人治理结构是一家银行竞争的基础，业务体系及创新是银行经营的根本，外部监管则是银行正常和稳健经营的前提。</a:t>
            </a:r>
            <a:endParaRPr lang="zh-CN" altLang="zh-CN" sz="1600" dirty="0">
              <a:latin typeface="Arial" panose="020B0604020202020204" pitchFamily="34" charset="0"/>
              <a:ea typeface="宋体" panose="02010600030101010101" pitchFamily="2" charset="-122"/>
            </a:endParaRPr>
          </a:p>
        </p:txBody>
      </p:sp>
      <p:sp>
        <p:nvSpPr>
          <p:cNvPr id="90115"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90116" name="矩形 4"/>
          <p:cNvSpPr/>
          <p:nvPr/>
        </p:nvSpPr>
        <p:spPr>
          <a:xfrm>
            <a:off x="3059113" y="1258888"/>
            <a:ext cx="3994150" cy="369887"/>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第五节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商业银行竞争力统计指标体系</a:t>
            </a:r>
            <a:endParaRPr lang="en-US" altLang="zh-CN" sz="1800" b="1" dirty="0">
              <a:latin typeface="华文仿宋" panose="02010600040101010101" pitchFamily="2" charset="-122"/>
              <a:ea typeface="华文仿宋" panose="02010600040101010101" pitchFamily="2" charset="-122"/>
            </a:endParaRPr>
          </a:p>
        </p:txBody>
      </p:sp>
      <p:sp>
        <p:nvSpPr>
          <p:cNvPr id="90117"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0118"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0119"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0120"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0121"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0122"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0123"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0124"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00113" y="2060575"/>
            <a:ext cx="7416800" cy="243205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2000" dirty="0">
                <a:latin typeface="Arial" panose="020B0604020202020204" pitchFamily="34" charset="0"/>
                <a:ea typeface="宋体" panose="02010600030101010101" pitchFamily="2" charset="-122"/>
              </a:rPr>
              <a:t>（三）对我国银行业竞争力的环境分析</a:t>
            </a:r>
            <a:endParaRPr lang="zh-CN" altLang="zh-CN" sz="20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银行业竞争力的环境指的是报告其时间点上外部影响未来竞争力的隐形指标集。分析主要包括：宏观经济环境、金融运行态势和效应以及相关产业发展形势等。</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2000" dirty="0">
                <a:latin typeface="Arial" panose="020B0604020202020204" pitchFamily="34" charset="0"/>
                <a:ea typeface="宋体" panose="02010600030101010101" pitchFamily="2" charset="-122"/>
              </a:rPr>
              <a:t>（四）对我国银行业竞争态势的分析</a:t>
            </a:r>
            <a:endParaRPr lang="zh-CN" altLang="zh-CN" sz="20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竞争态势的分析代表了上述显示性、隐性指标集相关指标随着时间变化趋势。</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通过观察中国银行业的现实竞争力的显性指标和反映中国银行业国际竞争潜力以及环境的指标的变化趋势，可以发现中国银行业竞争力的主要因素，从而提出增强我国银行业竞争力的政策建议与作用。</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dirty="0">
              <a:latin typeface="Arial" panose="020B0604020202020204" pitchFamily="34" charset="0"/>
              <a:ea typeface="宋体" panose="02010600030101010101" pitchFamily="2" charset="-122"/>
            </a:endParaRPr>
          </a:p>
        </p:txBody>
      </p:sp>
      <p:sp>
        <p:nvSpPr>
          <p:cNvPr id="91139"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91140" name="矩形 4"/>
          <p:cNvSpPr/>
          <p:nvPr/>
        </p:nvSpPr>
        <p:spPr>
          <a:xfrm>
            <a:off x="2916238" y="1403350"/>
            <a:ext cx="3994150" cy="369888"/>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第五节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商业银行竞争力统计指标体系</a:t>
            </a:r>
            <a:endParaRPr lang="en-US" altLang="zh-CN" sz="1800" b="1" dirty="0">
              <a:latin typeface="华文仿宋" panose="02010600040101010101" pitchFamily="2" charset="-122"/>
              <a:ea typeface="华文仿宋" panose="02010600040101010101" pitchFamily="2" charset="-122"/>
            </a:endParaRPr>
          </a:p>
        </p:txBody>
      </p:sp>
      <p:sp>
        <p:nvSpPr>
          <p:cNvPr id="91141"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1142"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1143"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1144"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1145"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1146"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1147"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1148"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00113" y="2060575"/>
            <a:ext cx="7416800" cy="320040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2400" b="1" dirty="0">
                <a:latin typeface="Arial" panose="020B0604020202020204" pitchFamily="34" charset="0"/>
                <a:ea typeface="宋体" panose="02010600030101010101" pitchFamily="2" charset="-122"/>
              </a:rPr>
              <a:t>二、银行竞争力比较的统计分析</a:t>
            </a:r>
            <a:endParaRPr lang="en-US" altLang="zh-CN" sz="2400" b="1"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800" dirty="0">
                <a:latin typeface="Arial" panose="020B0604020202020204" pitchFamily="34" charset="0"/>
                <a:ea typeface="宋体" panose="02010600030101010101" pitchFamily="2" charset="-122"/>
              </a:rPr>
              <a:t>（一）流动性能力分析</a:t>
            </a:r>
            <a:endParaRPr lang="en-US" altLang="zh-CN" sz="18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商业银行的流动性能力主要是指银行需要持有较高比例的流动性资产以保持日常的提取、结算以及法定准备金要求，保持商业银行的流动性能力。保持一定的流动性可以避免银行支付风险出现，是银行稳健经营的前提，也是银行流动性、盈利性、安全性这“三性”中的首项。衡量一个银行的流动性能力主要通过备付金比率、流动性比率、贷存款比率、中长期贷款比率、拆借资金比率等指标。</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这些比率在后面的金融系统监管统计中有详细介绍，此处不再赘述。提醒读者注意的是，备付金比率的适度区间为</a:t>
            </a:r>
            <a:r>
              <a:rPr lang="en-US" altLang="zh-CN" sz="1600" dirty="0">
                <a:latin typeface="Arial" panose="020B0604020202020204" pitchFamily="34" charset="0"/>
                <a:ea typeface="宋体" panose="02010600030101010101" pitchFamily="2" charset="-122"/>
              </a:rPr>
              <a:t>5%-7%</a:t>
            </a:r>
            <a:r>
              <a:rPr lang="zh-CN" altLang="zh-CN" sz="1600" dirty="0">
                <a:latin typeface="Arial" panose="020B0604020202020204" pitchFamily="34" charset="0"/>
                <a:ea typeface="宋体" panose="02010600030101010101" pitchFamily="2" charset="-122"/>
              </a:rPr>
              <a:t>，流动性比率的适度范围是</a:t>
            </a:r>
            <a:r>
              <a:rPr lang="en-US" altLang="zh-CN" sz="1600" dirty="0">
                <a:latin typeface="Arial" panose="020B0604020202020204" pitchFamily="34" charset="0"/>
                <a:ea typeface="宋体" panose="02010600030101010101" pitchFamily="2" charset="-122"/>
              </a:rPr>
              <a:t>20%-40%</a:t>
            </a:r>
            <a:r>
              <a:rPr lang="zh-CN" altLang="zh-CN" sz="1600" dirty="0">
                <a:latin typeface="Arial" panose="020B0604020202020204" pitchFamily="34" charset="0"/>
                <a:ea typeface="宋体" panose="02010600030101010101" pitchFamily="2" charset="-122"/>
              </a:rPr>
              <a:t>，贷存款比率的适度范围是</a:t>
            </a:r>
            <a:r>
              <a:rPr lang="en-US" altLang="zh-CN" sz="1600" dirty="0">
                <a:latin typeface="Arial" panose="020B0604020202020204" pitchFamily="34" charset="0"/>
                <a:ea typeface="宋体" panose="02010600030101010101" pitchFamily="2" charset="-122"/>
              </a:rPr>
              <a:t>60%-75%</a:t>
            </a:r>
            <a:r>
              <a:rPr lang="zh-CN" altLang="zh-CN" sz="1600" dirty="0">
                <a:latin typeface="Arial" panose="020B0604020202020204" pitchFamily="34" charset="0"/>
                <a:ea typeface="宋体" panose="02010600030101010101" pitchFamily="2" charset="-122"/>
              </a:rPr>
              <a:t>，中长期贷款比率的适度区间是</a:t>
            </a:r>
            <a:r>
              <a:rPr lang="en-US" altLang="zh-CN" sz="1600" dirty="0">
                <a:latin typeface="Arial" panose="020B0604020202020204" pitchFamily="34" charset="0"/>
                <a:ea typeface="宋体" panose="02010600030101010101" pitchFamily="2" charset="-122"/>
              </a:rPr>
              <a:t>100%-120%</a:t>
            </a:r>
            <a:r>
              <a:rPr lang="zh-CN" altLang="zh-CN" sz="1600" dirty="0">
                <a:latin typeface="Arial" panose="020B0604020202020204" pitchFamily="34" charset="0"/>
                <a:ea typeface="宋体" panose="02010600030101010101" pitchFamily="2" charset="-122"/>
              </a:rPr>
              <a:t>，拆借资金比率中拆入资金比率的超过</a:t>
            </a:r>
            <a:r>
              <a:rPr lang="en-US" altLang="zh-CN" sz="1600" dirty="0">
                <a:latin typeface="Arial" panose="020B0604020202020204" pitchFamily="34" charset="0"/>
                <a:ea typeface="宋体" panose="02010600030101010101" pitchFamily="2" charset="-122"/>
              </a:rPr>
              <a:t>4%</a:t>
            </a:r>
            <a:r>
              <a:rPr lang="zh-CN" altLang="zh-CN" sz="1600" dirty="0">
                <a:latin typeface="Arial" panose="020B0604020202020204" pitchFamily="34" charset="0"/>
                <a:ea typeface="宋体" panose="02010600030101010101" pitchFamily="2" charset="-122"/>
              </a:rPr>
              <a:t>，拆出资金比率不得超过</a:t>
            </a:r>
            <a:r>
              <a:rPr lang="en-US" altLang="zh-CN" sz="1600" dirty="0">
                <a:latin typeface="Arial" panose="020B0604020202020204" pitchFamily="34" charset="0"/>
                <a:ea typeface="宋体" panose="02010600030101010101" pitchFamily="2" charset="-122"/>
              </a:rPr>
              <a:t>8%</a:t>
            </a:r>
            <a:r>
              <a:rPr lang="zh-CN" altLang="zh-CN" sz="1600" dirty="0">
                <a:latin typeface="Arial" panose="020B0604020202020204" pitchFamily="34" charset="0"/>
                <a:ea typeface="宋体" panose="02010600030101010101" pitchFamily="2" charset="-122"/>
              </a:rPr>
              <a:t>。</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dirty="0">
              <a:latin typeface="Arial" panose="020B0604020202020204" pitchFamily="34" charset="0"/>
              <a:ea typeface="宋体" panose="02010600030101010101" pitchFamily="2" charset="-122"/>
            </a:endParaRPr>
          </a:p>
        </p:txBody>
      </p:sp>
      <p:sp>
        <p:nvSpPr>
          <p:cNvPr id="92163"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92164" name="矩形 4"/>
          <p:cNvSpPr/>
          <p:nvPr/>
        </p:nvSpPr>
        <p:spPr>
          <a:xfrm>
            <a:off x="2916238" y="1403350"/>
            <a:ext cx="3994150" cy="369888"/>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第五节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商业银行竞争力统计指标体系</a:t>
            </a:r>
            <a:endParaRPr lang="en-US" altLang="zh-CN" sz="1800" b="1" dirty="0">
              <a:latin typeface="华文仿宋" panose="02010600040101010101" pitchFamily="2" charset="-122"/>
              <a:ea typeface="华文仿宋" panose="02010600040101010101" pitchFamily="2" charset="-122"/>
            </a:endParaRPr>
          </a:p>
        </p:txBody>
      </p:sp>
      <p:sp>
        <p:nvSpPr>
          <p:cNvPr id="92165"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2166"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2167"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2168"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2169"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2170"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2171"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2172"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00113" y="2060575"/>
            <a:ext cx="7632700" cy="2586038"/>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dirty="0">
                <a:latin typeface="Arial" panose="020B0604020202020204" pitchFamily="34" charset="0"/>
                <a:ea typeface="宋体" panose="02010600030101010101" pitchFamily="2" charset="-122"/>
              </a:rPr>
              <a:t>（二）盈利性能力分析</a:t>
            </a:r>
            <a:endParaRPr lang="zh-CN" altLang="zh-CN" sz="18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1</a:t>
            </a:r>
            <a:r>
              <a:rPr lang="zh-CN" altLang="zh-CN" sz="1600" dirty="0">
                <a:latin typeface="Arial" panose="020B0604020202020204" pitchFamily="34" charset="0"/>
                <a:ea typeface="宋体" panose="02010600030101010101" pitchFamily="2" charset="-122"/>
              </a:rPr>
              <a:t>．利息收付率</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这是指利息支出占利息收入之比。其计算公式为：</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利息收付率（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利息支出</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利息收入</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该指标反映了银行利息的收支情况。使用这个指标主要是因为目前在我国银行经营中，利息收入占总收入的绝大部分，基本上可以说明银行的基本收入来源和支出。</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2</a:t>
            </a:r>
            <a:r>
              <a:rPr lang="zh-CN" altLang="zh-CN" sz="1600" dirty="0">
                <a:latin typeface="Arial" panose="020B0604020202020204" pitchFamily="34" charset="0"/>
                <a:ea typeface="宋体" panose="02010600030101010101" pitchFamily="2" charset="-122"/>
              </a:rPr>
              <a:t>．应付利息充足率</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这是指已提应付利息与到期应付利息总额。其计算公式为：</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应付利息充足率（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已提应付利息</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到期应付利息总额</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该指标的适度值为</a:t>
            </a:r>
            <a:r>
              <a:rPr lang="en-US" altLang="zh-CN" sz="1600" dirty="0">
                <a:latin typeface="Arial" panose="020B0604020202020204" pitchFamily="34" charset="0"/>
                <a:ea typeface="宋体" panose="02010600030101010101" pitchFamily="2" charset="-122"/>
              </a:rPr>
              <a:t>100%</a:t>
            </a:r>
            <a:r>
              <a:rPr lang="zh-CN" altLang="zh-CN" sz="1600" dirty="0">
                <a:latin typeface="Arial" panose="020B0604020202020204" pitchFamily="34" charset="0"/>
                <a:ea typeface="宋体" panose="02010600030101010101" pitchFamily="2" charset="-122"/>
              </a:rPr>
              <a:t>。</a:t>
            </a:r>
            <a:endParaRPr lang="zh-CN" altLang="zh-CN" sz="1600" dirty="0">
              <a:latin typeface="Arial" panose="020B0604020202020204" pitchFamily="34" charset="0"/>
              <a:ea typeface="宋体" panose="02010600030101010101" pitchFamily="2" charset="-122"/>
            </a:endParaRPr>
          </a:p>
        </p:txBody>
      </p:sp>
      <p:sp>
        <p:nvSpPr>
          <p:cNvPr id="93187"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93188" name="矩形 4"/>
          <p:cNvSpPr/>
          <p:nvPr/>
        </p:nvSpPr>
        <p:spPr>
          <a:xfrm>
            <a:off x="2916238" y="1403350"/>
            <a:ext cx="3994150" cy="369888"/>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第五节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商业银行竞争力统计指标体系</a:t>
            </a:r>
            <a:endParaRPr lang="en-US" altLang="zh-CN" sz="1800" b="1" dirty="0">
              <a:latin typeface="华文仿宋" panose="02010600040101010101" pitchFamily="2" charset="-122"/>
              <a:ea typeface="华文仿宋" panose="02010600040101010101" pitchFamily="2" charset="-122"/>
            </a:endParaRPr>
          </a:p>
        </p:txBody>
      </p:sp>
      <p:sp>
        <p:nvSpPr>
          <p:cNvPr id="93189"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3190"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3191"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3192"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3193"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3194"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3195"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3196"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00113" y="2060575"/>
            <a:ext cx="7416800" cy="329247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3</a:t>
            </a:r>
            <a:r>
              <a:rPr lang="zh-CN" altLang="zh-CN" sz="1600" dirty="0">
                <a:latin typeface="Arial" panose="020B0604020202020204" pitchFamily="34" charset="0"/>
                <a:ea typeface="宋体" panose="02010600030101010101" pitchFamily="2" charset="-122"/>
              </a:rPr>
              <a:t>．人均利润额</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这是指税前利润与银行职工人数之比。其计算公式为：</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人均利润额</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税前利润</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银行职工人数</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该指标反映了银行人均创利能力，其适度值是</a:t>
            </a:r>
            <a:r>
              <a:rPr lang="en-US" altLang="zh-CN" sz="1600" dirty="0">
                <a:latin typeface="Arial" panose="020B0604020202020204" pitchFamily="34" charset="0"/>
                <a:ea typeface="宋体" panose="02010600030101010101" pitchFamily="2" charset="-122"/>
              </a:rPr>
              <a:t>20000</a:t>
            </a:r>
            <a:r>
              <a:rPr lang="zh-CN" altLang="zh-CN" sz="1600" dirty="0">
                <a:latin typeface="Arial" panose="020B0604020202020204" pitchFamily="34" charset="0"/>
                <a:ea typeface="宋体" panose="02010600030101010101" pitchFamily="2" charset="-122"/>
              </a:rPr>
              <a:t>元以上。</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4</a:t>
            </a:r>
            <a:r>
              <a:rPr lang="zh-CN" altLang="zh-CN" sz="1600" dirty="0">
                <a:latin typeface="Arial" panose="020B0604020202020204" pitchFamily="34" charset="0"/>
                <a:ea typeface="宋体" panose="02010600030101010101" pitchFamily="2" charset="-122"/>
              </a:rPr>
              <a:t>．利润增长率</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利润增长率是指本期利润与上期利润相比增长的百分比。其计算公式为：</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利润增长率（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利润增长额</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税前利润</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该指标的适度区间为</a:t>
            </a:r>
            <a:r>
              <a:rPr lang="en-US" altLang="zh-CN" sz="1600" dirty="0">
                <a:latin typeface="Arial" panose="020B0604020202020204" pitchFamily="34" charset="0"/>
                <a:ea typeface="宋体" panose="02010600030101010101" pitchFamily="2" charset="-122"/>
              </a:rPr>
              <a:t>10%</a:t>
            </a: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20%</a:t>
            </a:r>
            <a:r>
              <a:rPr lang="zh-CN" altLang="zh-CN" sz="1600" dirty="0">
                <a:latin typeface="Arial" panose="020B0604020202020204" pitchFamily="34" charset="0"/>
                <a:ea typeface="宋体" panose="02010600030101010101" pitchFamily="2" charset="-122"/>
              </a:rPr>
              <a:t>。</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除此以外，还有资产利润率、资本利润率和利息回收率</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资产利润率的适度范围是</a:t>
            </a:r>
            <a:r>
              <a:rPr lang="en-US" altLang="zh-CN" sz="1600" dirty="0">
                <a:latin typeface="Arial" panose="020B0604020202020204" pitchFamily="34" charset="0"/>
                <a:ea typeface="宋体" panose="02010600030101010101" pitchFamily="2" charset="-122"/>
              </a:rPr>
              <a:t>1%</a:t>
            </a: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2%</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资本利润率的适度范围是</a:t>
            </a:r>
            <a:r>
              <a:rPr lang="en-US" altLang="zh-CN" sz="1600" dirty="0">
                <a:latin typeface="Arial" panose="020B0604020202020204" pitchFamily="34" charset="0"/>
                <a:ea typeface="宋体" panose="02010600030101010101" pitchFamily="2" charset="-122"/>
              </a:rPr>
              <a:t>15%</a:t>
            </a: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25%</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利息回收率的适度区间是</a:t>
            </a:r>
            <a:r>
              <a:rPr lang="en-US" altLang="zh-CN" sz="1600" dirty="0">
                <a:latin typeface="Arial" panose="020B0604020202020204" pitchFamily="34" charset="0"/>
                <a:ea typeface="宋体" panose="02010600030101010101" pitchFamily="2" charset="-122"/>
              </a:rPr>
              <a:t>80%</a:t>
            </a: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100%</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dirty="0">
              <a:latin typeface="Arial" panose="020B0604020202020204" pitchFamily="34" charset="0"/>
              <a:ea typeface="宋体" panose="02010600030101010101" pitchFamily="2" charset="-122"/>
            </a:endParaRPr>
          </a:p>
        </p:txBody>
      </p:sp>
      <p:sp>
        <p:nvSpPr>
          <p:cNvPr id="94211"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94212" name="矩形 4"/>
          <p:cNvSpPr/>
          <p:nvPr/>
        </p:nvSpPr>
        <p:spPr>
          <a:xfrm>
            <a:off x="2916238" y="1403350"/>
            <a:ext cx="3994150" cy="369888"/>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第五节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商业银行竞争力统计指标体系</a:t>
            </a:r>
            <a:endParaRPr lang="en-US" altLang="zh-CN" sz="1800" b="1" dirty="0">
              <a:latin typeface="华文仿宋" panose="02010600040101010101" pitchFamily="2" charset="-122"/>
              <a:ea typeface="华文仿宋" panose="02010600040101010101" pitchFamily="2" charset="-122"/>
            </a:endParaRPr>
          </a:p>
        </p:txBody>
      </p:sp>
      <p:sp>
        <p:nvSpPr>
          <p:cNvPr id="94213"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4214"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4215"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4216"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4217"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4218"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4219"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4220"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00113" y="2060575"/>
            <a:ext cx="7416800" cy="3354388"/>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dirty="0">
                <a:latin typeface="Arial" panose="020B0604020202020204" pitchFamily="34" charset="0"/>
                <a:ea typeface="宋体" panose="02010600030101010101" pitchFamily="2" charset="-122"/>
              </a:rPr>
              <a:t>（三）资产质量指标分析</a:t>
            </a:r>
            <a:endParaRPr lang="zh-CN" altLang="zh-CN" sz="18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资产质量指标分析主要关系到银行经营的安全性问题。其涉及的主要指标有：逾期贷款率、呆滞贷款率、呆账贷款率、风险权重资产比率、固定资本比率、不良贷款比率、损失贷款抵补率、加权不良贷款与核心资本加准备金比率、风险资产抵补率等。</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其中逾期贷款率、呆滞贷款率、呆账贷款率、风险权重资产比率在后面的金融系统监管统计中有对这两个指标的详细介绍，此处就不再赘述。提醒读者注意的是，逾期贷款率的适度区间是＜</a:t>
            </a:r>
            <a:r>
              <a:rPr lang="en-US" altLang="zh-CN" sz="1600" dirty="0">
                <a:latin typeface="Arial" panose="020B0604020202020204" pitchFamily="34" charset="0"/>
                <a:ea typeface="宋体" panose="02010600030101010101" pitchFamily="2" charset="-122"/>
              </a:rPr>
              <a:t>5%</a:t>
            </a:r>
            <a:r>
              <a:rPr lang="zh-CN" altLang="zh-CN" sz="1600" dirty="0">
                <a:latin typeface="Arial" panose="020B0604020202020204" pitchFamily="34" charset="0"/>
                <a:ea typeface="宋体" panose="02010600030101010101" pitchFamily="2" charset="-122"/>
              </a:rPr>
              <a:t>，呆滞贷款率的适度区间是＜</a:t>
            </a:r>
            <a:r>
              <a:rPr lang="en-US" altLang="zh-CN" sz="1600" dirty="0">
                <a:latin typeface="Arial" panose="020B0604020202020204" pitchFamily="34" charset="0"/>
                <a:ea typeface="宋体" panose="02010600030101010101" pitchFamily="2" charset="-122"/>
              </a:rPr>
              <a:t>8%</a:t>
            </a:r>
            <a:r>
              <a:rPr lang="zh-CN" altLang="zh-CN" sz="1600" dirty="0">
                <a:latin typeface="Arial" panose="020B0604020202020204" pitchFamily="34" charset="0"/>
                <a:ea typeface="宋体" panose="02010600030101010101" pitchFamily="2" charset="-122"/>
              </a:rPr>
              <a:t>，呆账贷款率的适度区间是＜</a:t>
            </a:r>
            <a:r>
              <a:rPr lang="en-US" altLang="zh-CN" sz="1600" dirty="0">
                <a:latin typeface="Arial" panose="020B0604020202020204" pitchFamily="34" charset="0"/>
                <a:ea typeface="宋体" panose="02010600030101010101" pitchFamily="2" charset="-122"/>
              </a:rPr>
              <a:t>1%</a:t>
            </a:r>
            <a:r>
              <a:rPr lang="zh-CN" altLang="zh-CN" sz="1600" dirty="0">
                <a:latin typeface="Arial" panose="020B0604020202020204" pitchFamily="34" charset="0"/>
                <a:ea typeface="宋体" panose="02010600030101010101" pitchFamily="2" charset="-122"/>
              </a:rPr>
              <a:t>，风险权重资产比率的适度区间是＜</a:t>
            </a:r>
            <a:r>
              <a:rPr lang="en-US" altLang="zh-CN" sz="1600" dirty="0">
                <a:latin typeface="Arial" panose="020B0604020202020204" pitchFamily="34" charset="0"/>
                <a:ea typeface="宋体" panose="02010600030101010101" pitchFamily="2" charset="-122"/>
              </a:rPr>
              <a:t>70%</a:t>
            </a:r>
            <a:r>
              <a:rPr lang="zh-CN" altLang="zh-CN" sz="1600" dirty="0">
                <a:latin typeface="Arial" panose="020B0604020202020204" pitchFamily="34" charset="0"/>
                <a:ea typeface="宋体" panose="02010600030101010101" pitchFamily="2" charset="-122"/>
              </a:rPr>
              <a:t>。</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1</a:t>
            </a:r>
            <a:r>
              <a:rPr lang="zh-CN" altLang="zh-CN" sz="1600" dirty="0">
                <a:latin typeface="Arial" panose="020B0604020202020204" pitchFamily="34" charset="0"/>
                <a:ea typeface="宋体" panose="02010600030101010101" pitchFamily="2" charset="-122"/>
              </a:rPr>
              <a:t>．固定资本比率</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这是指固定资产净值与资本金的比率：</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固定资产净值（</a:t>
            </a:r>
            <a:r>
              <a:rPr lang="en-US" altLang="zh-CN" sz="1600" dirty="0">
                <a:latin typeface="Arial" panose="020B0604020202020204" pitchFamily="34" charset="0"/>
                <a:ea typeface="宋体" panose="02010600030101010101" pitchFamily="2" charset="-122"/>
              </a:rPr>
              <a:t>100%</a:t>
            </a: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固定资产净值</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资本金</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该指标的适度区间是≤</a:t>
            </a:r>
            <a:r>
              <a:rPr lang="en-US" altLang="zh-CN" sz="1600" dirty="0">
                <a:latin typeface="Arial" panose="020B0604020202020204" pitchFamily="34" charset="0"/>
                <a:ea typeface="宋体" panose="02010600030101010101" pitchFamily="2" charset="-122"/>
              </a:rPr>
              <a:t>30%</a:t>
            </a:r>
            <a:r>
              <a:rPr lang="zh-CN" altLang="zh-CN" sz="1600" dirty="0">
                <a:latin typeface="Arial" panose="020B0604020202020204" pitchFamily="34" charset="0"/>
                <a:ea typeface="宋体" panose="02010600030101010101" pitchFamily="2" charset="-122"/>
              </a:rPr>
              <a:t>。</a:t>
            </a:r>
            <a:endParaRPr lang="zh-CN" altLang="zh-CN" sz="1600" dirty="0">
              <a:latin typeface="Arial" panose="020B0604020202020204" pitchFamily="34" charset="0"/>
              <a:ea typeface="宋体" panose="02010600030101010101" pitchFamily="2" charset="-122"/>
            </a:endParaRPr>
          </a:p>
        </p:txBody>
      </p:sp>
      <p:sp>
        <p:nvSpPr>
          <p:cNvPr id="95235"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95236" name="矩形 4"/>
          <p:cNvSpPr/>
          <p:nvPr/>
        </p:nvSpPr>
        <p:spPr>
          <a:xfrm>
            <a:off x="2916238" y="1403350"/>
            <a:ext cx="3994150" cy="369888"/>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第五节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商业银行竞争力统计指标体系</a:t>
            </a:r>
            <a:endParaRPr lang="en-US" altLang="zh-CN" sz="1800" b="1" dirty="0">
              <a:latin typeface="华文仿宋" panose="02010600040101010101" pitchFamily="2" charset="-122"/>
              <a:ea typeface="华文仿宋" panose="02010600040101010101" pitchFamily="2" charset="-122"/>
            </a:endParaRPr>
          </a:p>
        </p:txBody>
      </p:sp>
      <p:sp>
        <p:nvSpPr>
          <p:cNvPr id="95237"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5238"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5239"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5240"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5241"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5242"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5243"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5244"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a:spLocks noChangeArrowheads="1"/>
          </p:cNvSpPr>
          <p:nvPr/>
        </p:nvSpPr>
        <p:spPr bwMode="auto">
          <a:xfrm>
            <a:off x="755650" y="1557338"/>
            <a:ext cx="5832475" cy="236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1pPr>
            <a:lvl2pPr marL="742950" indent="-285750">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2pPr>
            <a:lvl3pPr marL="1143000" indent="-228600">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3pPr>
            <a:lvl4pPr marL="1600200" indent="-228600">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4pPr>
            <a:lvl5pPr marL="2057400" indent="-228600">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zh-CN" sz="2000" b="1" i="0" u="none" strike="noStrike" kern="1200" cap="none" spc="0" normalizeH="0" baseline="0" noProof="0" dirty="0" smtClean="0">
                <a:ln>
                  <a:noFill/>
                </a:ln>
                <a:solidFill>
                  <a:schemeClr val="tx1"/>
                </a:solidFill>
                <a:effectLst/>
                <a:uLnTx/>
                <a:uFillTx/>
                <a:latin typeface="华文仿宋" panose="02010600040101010101" pitchFamily="2" charset="-122"/>
                <a:ea typeface="华文仿宋" panose="02010600040101010101" pitchFamily="2" charset="-122"/>
                <a:cs typeface="+mn-cs"/>
              </a:rPr>
              <a:t>第二节</a:t>
            </a:r>
            <a:r>
              <a:rPr kumimoji="0" lang="en-US" altLang="zh-CN" sz="2000" b="1" i="0" u="none" strike="noStrike" kern="1200" cap="none" spc="0" normalizeH="0" baseline="0" noProof="0" dirty="0" smtClean="0">
                <a:ln>
                  <a:noFill/>
                </a:ln>
                <a:solidFill>
                  <a:schemeClr val="tx1"/>
                </a:solidFill>
                <a:effectLst/>
                <a:uLnTx/>
                <a:uFillTx/>
                <a:latin typeface="华文仿宋" panose="02010600040101010101" pitchFamily="2" charset="-122"/>
                <a:ea typeface="华文仿宋" panose="02010600040101010101" pitchFamily="2" charset="-122"/>
                <a:cs typeface="+mn-cs"/>
              </a:rPr>
              <a:t>  </a:t>
            </a:r>
            <a:r>
              <a:rPr kumimoji="0" lang="zh-CN" altLang="zh-CN" sz="2000" b="1" i="0" u="none" strike="noStrike" kern="1200" cap="none" spc="0" normalizeH="0" baseline="0" noProof="0" dirty="0" smtClean="0">
                <a:ln>
                  <a:noFill/>
                </a:ln>
                <a:solidFill>
                  <a:schemeClr val="tx1"/>
                </a:solidFill>
                <a:effectLst/>
                <a:uLnTx/>
                <a:uFillTx/>
                <a:latin typeface="华文仿宋" panose="02010600040101010101" pitchFamily="2" charset="-122"/>
                <a:ea typeface="华文仿宋" panose="02010600040101010101" pitchFamily="2" charset="-122"/>
                <a:cs typeface="+mn-cs"/>
              </a:rPr>
              <a:t>商业银行信贷收支统计</a:t>
            </a:r>
            <a:endParaRPr kumimoji="0" lang="en-US" altLang="zh-CN" sz="2000" b="1" i="0" u="none" strike="noStrike" kern="1200" cap="none" spc="0" normalizeH="0" baseline="0" noProof="0" dirty="0" smtClean="0">
              <a:ln>
                <a:noFill/>
              </a:ln>
              <a:solidFill>
                <a:schemeClr val="tx1"/>
              </a:solidFill>
              <a:effectLst/>
              <a:uLnTx/>
              <a:uFillTx/>
              <a:latin typeface="华文仿宋" panose="02010600040101010101" pitchFamily="2" charset="-122"/>
              <a:ea typeface="华文仿宋" panose="0201060004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600" b="0" i="0" u="none" strike="noStrike" kern="1200" cap="none" spc="0" normalizeH="0" baseline="0" noProof="0" dirty="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600" b="0" i="0" u="none" strike="noStrike" kern="1200" cap="none" spc="0" normalizeH="0" baseline="0" noProof="0" dirty="0" smtClean="0">
                <a:ln>
                  <a:noFill/>
                </a:ln>
                <a:solidFill>
                  <a:schemeClr val="tx1"/>
                </a:solidFill>
                <a:effectLst/>
                <a:uLnTx/>
                <a:uFillTx/>
                <a:latin typeface="Arial" panose="020B0604020202020204" pitchFamily="34" charset="0"/>
                <a:ea typeface="宋体" panose="02010600030101010101" pitchFamily="2" charset="-122"/>
                <a:cs typeface="+mn-cs"/>
              </a:rPr>
              <a:t>          </a:t>
            </a:r>
            <a:r>
              <a:rPr kumimoji="0" lang="zh-CN" altLang="zh-CN" sz="1600" b="1" i="0" u="none" strike="noStrike" kern="1200" cap="none" spc="0" normalizeH="0" baseline="0" noProof="0" dirty="0" smtClean="0">
                <a:ln>
                  <a:noFill/>
                </a:ln>
                <a:solidFill>
                  <a:schemeClr val="tx1"/>
                </a:solidFill>
                <a:effectLst/>
                <a:uLnTx/>
                <a:uFillTx/>
                <a:latin typeface="+mn-ea"/>
                <a:ea typeface="+mn-ea"/>
                <a:cs typeface="+mn-cs"/>
              </a:rPr>
              <a:t>一、商业银行信贷收支统计</a:t>
            </a:r>
            <a:endParaRPr kumimoji="0" lang="en-US" altLang="zh-CN" sz="1600" b="1" i="0" u="none" strike="noStrike" kern="1200" cap="none" spc="0" normalizeH="0" baseline="0" noProof="0" dirty="0" smtClean="0">
              <a:ln>
                <a:noFill/>
              </a:ln>
              <a:solidFill>
                <a:schemeClr val="tx1"/>
              </a:solidFill>
              <a:effectLst/>
              <a:uLnTx/>
              <a:uFillTx/>
              <a:latin typeface="+mn-ea"/>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600" b="1" i="0" u="none" strike="noStrike" kern="1200" cap="none" spc="0" normalizeH="0" baseline="0" noProof="0" dirty="0" smtClean="0">
              <a:ln>
                <a:noFill/>
              </a:ln>
              <a:solidFill>
                <a:schemeClr val="tx1"/>
              </a:solidFill>
              <a:effectLst/>
              <a:uLnTx/>
              <a:uFillTx/>
              <a:latin typeface="+mn-ea"/>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600" b="1" i="0" u="none" strike="noStrike" kern="1200" cap="none" spc="0" normalizeH="0" baseline="0" noProof="0" dirty="0" smtClean="0">
                <a:ln>
                  <a:noFill/>
                </a:ln>
                <a:solidFill>
                  <a:schemeClr val="tx1"/>
                </a:solidFill>
                <a:effectLst/>
                <a:uLnTx/>
                <a:uFillTx/>
                <a:latin typeface="+mn-ea"/>
                <a:ea typeface="+mn-ea"/>
                <a:cs typeface="+mn-cs"/>
              </a:rPr>
              <a:t>      </a:t>
            </a:r>
            <a:r>
              <a:rPr kumimoji="0" lang="zh-CN" altLang="zh-CN" sz="1600" b="1" i="0" u="none" strike="noStrike" kern="1200" cap="none" spc="0" normalizeH="0" baseline="0" noProof="0" dirty="0" smtClean="0">
                <a:ln>
                  <a:noFill/>
                </a:ln>
                <a:solidFill>
                  <a:schemeClr val="tx1"/>
                </a:solidFill>
                <a:effectLst/>
                <a:uLnTx/>
                <a:uFillTx/>
                <a:latin typeface="+mn-ea"/>
                <a:ea typeface="+mn-ea"/>
                <a:cs typeface="+mn-cs"/>
              </a:rPr>
              <a:t>二、各商业银行信贷收支表的的编制</a:t>
            </a:r>
            <a:endParaRPr kumimoji="0" lang="en-US" altLang="zh-CN" sz="1600" b="1" i="0" u="none" strike="noStrike" kern="1200" cap="none" spc="0" normalizeH="0" baseline="0" noProof="0" dirty="0" smtClean="0">
              <a:ln>
                <a:noFill/>
              </a:ln>
              <a:solidFill>
                <a:schemeClr val="tx1"/>
              </a:solidFill>
              <a:effectLst/>
              <a:uLnTx/>
              <a:uFillTx/>
              <a:latin typeface="+mn-ea"/>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600" b="1" i="0" u="none" strike="noStrike" kern="1200" cap="none" spc="0" normalizeH="0" baseline="0" noProof="0" dirty="0" smtClean="0">
              <a:ln>
                <a:noFill/>
              </a:ln>
              <a:solidFill>
                <a:schemeClr val="tx1"/>
              </a:solidFill>
              <a:effectLst/>
              <a:uLnTx/>
              <a:uFillTx/>
              <a:latin typeface="+mn-ea"/>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600" b="1" i="0" u="none" strike="noStrike" kern="1200" cap="none" spc="0" normalizeH="0" baseline="0" noProof="0" dirty="0" smtClean="0">
                <a:ln>
                  <a:noFill/>
                </a:ln>
                <a:solidFill>
                  <a:schemeClr val="tx1"/>
                </a:solidFill>
                <a:effectLst/>
                <a:uLnTx/>
                <a:uFillTx/>
                <a:latin typeface="+mn-ea"/>
                <a:ea typeface="+mn-ea"/>
                <a:cs typeface="+mn-cs"/>
              </a:rPr>
              <a:t>      </a:t>
            </a:r>
            <a:r>
              <a:rPr kumimoji="0" lang="zh-CN" altLang="zh-CN" sz="1600" b="1" i="0" u="none" strike="noStrike" kern="1200" cap="none" spc="0" normalizeH="0" baseline="0" noProof="0" dirty="0" smtClean="0">
                <a:ln>
                  <a:noFill/>
                </a:ln>
                <a:solidFill>
                  <a:schemeClr val="tx1"/>
                </a:solidFill>
                <a:effectLst/>
                <a:uLnTx/>
                <a:uFillTx/>
                <a:latin typeface="+mn-ea"/>
                <a:ea typeface="+mn-ea"/>
                <a:cs typeface="+mn-cs"/>
              </a:rPr>
              <a:t>三、商业银行信贷收支统计分析</a:t>
            </a:r>
            <a:endParaRPr kumimoji="0" lang="zh-CN" altLang="zh-CN" sz="1600" b="1" i="0" u="none" strike="noStrike" kern="1200" cap="none" spc="0" normalizeH="0" baseline="0" noProof="0" dirty="0" smtClean="0">
              <a:ln>
                <a:noFill/>
              </a:ln>
              <a:solidFill>
                <a:schemeClr val="tx1"/>
              </a:solidFill>
              <a:effectLst/>
              <a:uLnTx/>
              <a:uFillTx/>
              <a:latin typeface="+mn-ea"/>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600" b="0" i="0" u="none" strike="noStrike" kern="1200" cap="none" spc="0" normalizeH="0" baseline="0" noProof="0" dirty="0" smtClean="0">
              <a:ln>
                <a:noFill/>
              </a:ln>
              <a:solidFill>
                <a:schemeClr val="tx1"/>
              </a:solidFill>
              <a:effectLst/>
              <a:uLnTx/>
              <a:uFillTx/>
              <a:latin typeface="Arial" panose="020B0604020202020204" pitchFamily="34" charset="0"/>
              <a:ea typeface="宋体" panose="02010600030101010101" pitchFamily="2" charset="-122"/>
              <a:cs typeface="+mn-cs"/>
            </a:endParaRPr>
          </a:p>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zh-CN" sz="1600" b="1" i="0" u="none" strike="noStrike" kern="1200" cap="none" spc="0" normalizeH="0" baseline="0" noProof="0" dirty="0"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1507"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8">
                                            <p:txEl>
                                              <p:charRg st="0" end="16"/>
                                            </p:txEl>
                                          </p:spTgt>
                                        </p:tgtEl>
                                        <p:attrNameLst>
                                          <p:attrName>style.visibility</p:attrName>
                                        </p:attrNameLst>
                                      </p:cBhvr>
                                      <p:to>
                                        <p:strVal val="visible"/>
                                      </p:to>
                                    </p:set>
                                    <p:animEffect transition="in" filter="fade">
                                      <p:cBhvr>
                                        <p:cTn id="7" dur="500"/>
                                        <p:tgtEl>
                                          <p:spTgt spid="18">
                                            <p:txEl>
                                              <p:charRg st="0" end="16"/>
                                            </p:txEl>
                                          </p:spTgt>
                                        </p:tgtEl>
                                      </p:cBhvr>
                                    </p:animEffect>
                                    <p:anim calcmode="lin" valueType="num">
                                      <p:cBhvr>
                                        <p:cTn id="8" dur="500" fill="hold"/>
                                        <p:tgtEl>
                                          <p:spTgt spid="18">
                                            <p:txEl>
                                              <p:charRg st="0" end="16"/>
                                            </p:txEl>
                                          </p:spTgt>
                                        </p:tgtEl>
                                        <p:attrNameLst>
                                          <p:attrName>ppt_x</p:attrName>
                                        </p:attrNameLst>
                                      </p:cBhvr>
                                      <p:tavLst>
                                        <p:tav tm="0">
                                          <p:val>
                                            <p:strVal val="#ppt_x"/>
                                          </p:val>
                                        </p:tav>
                                        <p:tav tm="100000">
                                          <p:val>
                                            <p:strVal val="#ppt_x"/>
                                          </p:val>
                                        </p:tav>
                                      </p:tavLst>
                                    </p:anim>
                                    <p:anim calcmode="lin" valueType="num">
                                      <p:cBhvr>
                                        <p:cTn id="9" dur="500" fill="hold"/>
                                        <p:tgtEl>
                                          <p:spTgt spid="18">
                                            <p:txEl>
                                              <p:charRg st="0" end="16"/>
                                            </p:txEl>
                                          </p:spTgt>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8">
                                            <p:txEl>
                                              <p:charRg st="17" end="40"/>
                                            </p:txEl>
                                          </p:spTgt>
                                        </p:tgtEl>
                                        <p:attrNameLst>
                                          <p:attrName>style.visibility</p:attrName>
                                        </p:attrNameLst>
                                      </p:cBhvr>
                                      <p:to>
                                        <p:strVal val="visible"/>
                                      </p:to>
                                    </p:set>
                                    <p:animEffect transition="in" filter="fade">
                                      <p:cBhvr>
                                        <p:cTn id="13" dur="500"/>
                                        <p:tgtEl>
                                          <p:spTgt spid="18">
                                            <p:txEl>
                                              <p:charRg st="17" end="40"/>
                                            </p:txEl>
                                          </p:spTgt>
                                        </p:tgtEl>
                                      </p:cBhvr>
                                    </p:animEffect>
                                    <p:anim calcmode="lin" valueType="num">
                                      <p:cBhvr>
                                        <p:cTn id="14" dur="500" fill="hold"/>
                                        <p:tgtEl>
                                          <p:spTgt spid="18">
                                            <p:txEl>
                                              <p:charRg st="17" end="40"/>
                                            </p:txEl>
                                          </p:spTgt>
                                        </p:tgtEl>
                                        <p:attrNameLst>
                                          <p:attrName>ppt_x</p:attrName>
                                        </p:attrNameLst>
                                      </p:cBhvr>
                                      <p:tavLst>
                                        <p:tav tm="0">
                                          <p:val>
                                            <p:strVal val="#ppt_x"/>
                                          </p:val>
                                        </p:tav>
                                        <p:tav tm="100000">
                                          <p:val>
                                            <p:strVal val="#ppt_x"/>
                                          </p:val>
                                        </p:tav>
                                      </p:tavLst>
                                    </p:anim>
                                    <p:anim calcmode="lin" valueType="num">
                                      <p:cBhvr>
                                        <p:cTn id="15" dur="500" fill="hold"/>
                                        <p:tgtEl>
                                          <p:spTgt spid="18">
                                            <p:txEl>
                                              <p:charRg st="17" end="40"/>
                                            </p:txEl>
                                          </p:spTgt>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18">
                                            <p:txEl>
                                              <p:charRg st="41" end="64"/>
                                            </p:txEl>
                                          </p:spTgt>
                                        </p:tgtEl>
                                        <p:attrNameLst>
                                          <p:attrName>style.visibility</p:attrName>
                                        </p:attrNameLst>
                                      </p:cBhvr>
                                      <p:to>
                                        <p:strVal val="visible"/>
                                      </p:to>
                                    </p:set>
                                    <p:animEffect transition="in" filter="fade">
                                      <p:cBhvr>
                                        <p:cTn id="19" dur="500"/>
                                        <p:tgtEl>
                                          <p:spTgt spid="18">
                                            <p:txEl>
                                              <p:charRg st="41" end="64"/>
                                            </p:txEl>
                                          </p:spTgt>
                                        </p:tgtEl>
                                      </p:cBhvr>
                                    </p:animEffect>
                                    <p:anim calcmode="lin" valueType="num">
                                      <p:cBhvr>
                                        <p:cTn id="20" dur="500" fill="hold"/>
                                        <p:tgtEl>
                                          <p:spTgt spid="18">
                                            <p:txEl>
                                              <p:charRg st="41" end="64"/>
                                            </p:txEl>
                                          </p:spTgt>
                                        </p:tgtEl>
                                        <p:attrNameLst>
                                          <p:attrName>ppt_x</p:attrName>
                                        </p:attrNameLst>
                                      </p:cBhvr>
                                      <p:tavLst>
                                        <p:tav tm="0">
                                          <p:val>
                                            <p:strVal val="#ppt_x"/>
                                          </p:val>
                                        </p:tav>
                                        <p:tav tm="100000">
                                          <p:val>
                                            <p:strVal val="#ppt_x"/>
                                          </p:val>
                                        </p:tav>
                                      </p:tavLst>
                                    </p:anim>
                                    <p:anim calcmode="lin" valueType="num">
                                      <p:cBhvr>
                                        <p:cTn id="21" dur="500" fill="hold"/>
                                        <p:tgtEl>
                                          <p:spTgt spid="18">
                                            <p:txEl>
                                              <p:charRg st="41" end="64"/>
                                            </p:txEl>
                                          </p:spTgt>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18">
                                            <p:txEl>
                                              <p:charRg st="65" end="86"/>
                                            </p:txEl>
                                          </p:spTgt>
                                        </p:tgtEl>
                                        <p:attrNameLst>
                                          <p:attrName>style.visibility</p:attrName>
                                        </p:attrNameLst>
                                      </p:cBhvr>
                                      <p:to>
                                        <p:strVal val="visible"/>
                                      </p:to>
                                    </p:set>
                                    <p:animEffect transition="in" filter="fade">
                                      <p:cBhvr>
                                        <p:cTn id="25" dur="500"/>
                                        <p:tgtEl>
                                          <p:spTgt spid="18">
                                            <p:txEl>
                                              <p:charRg st="65" end="86"/>
                                            </p:txEl>
                                          </p:spTgt>
                                        </p:tgtEl>
                                      </p:cBhvr>
                                    </p:animEffect>
                                    <p:anim calcmode="lin" valueType="num">
                                      <p:cBhvr>
                                        <p:cTn id="26" dur="500" fill="hold"/>
                                        <p:tgtEl>
                                          <p:spTgt spid="18">
                                            <p:txEl>
                                              <p:charRg st="65" end="86"/>
                                            </p:txEl>
                                          </p:spTgt>
                                        </p:tgtEl>
                                        <p:attrNameLst>
                                          <p:attrName>ppt_x</p:attrName>
                                        </p:attrNameLst>
                                      </p:cBhvr>
                                      <p:tavLst>
                                        <p:tav tm="0">
                                          <p:val>
                                            <p:strVal val="#ppt_x"/>
                                          </p:val>
                                        </p:tav>
                                        <p:tav tm="100000">
                                          <p:val>
                                            <p:strVal val="#ppt_x"/>
                                          </p:val>
                                        </p:tav>
                                      </p:tavLst>
                                    </p:anim>
                                    <p:anim calcmode="lin" valueType="num">
                                      <p:cBhvr>
                                        <p:cTn id="27" dur="500" fill="hold"/>
                                        <p:tgtEl>
                                          <p:spTgt spid="18">
                                            <p:txEl>
                                              <p:charRg st="65" end="8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allAtOnce"/>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00113" y="2060575"/>
            <a:ext cx="7416800" cy="3786188"/>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2</a:t>
            </a:r>
            <a:r>
              <a:rPr lang="zh-CN" altLang="zh-CN" sz="1600" dirty="0">
                <a:latin typeface="Arial" panose="020B0604020202020204" pitchFamily="34" charset="0"/>
                <a:ea typeface="宋体" panose="02010600030101010101" pitchFamily="2" charset="-122"/>
              </a:rPr>
              <a:t>．不良贷款比率</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这是指不良贷款余额与全部贷款余额的百分比。其计算公式为：</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不良贷款比率（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不良贷款余额</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全部贷款余额</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该指标反映了银行贷款质量存在问题的严重程度，是判断银行贷款质量总体状况的主要指标之一。</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3</a:t>
            </a:r>
            <a:r>
              <a:rPr lang="zh-CN" altLang="zh-CN" sz="1600" dirty="0">
                <a:latin typeface="Arial" panose="020B0604020202020204" pitchFamily="34" charset="0"/>
                <a:ea typeface="宋体" panose="02010600030101010101" pitchFamily="2" charset="-122"/>
              </a:rPr>
              <a:t>．损失贷款递补率</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这是指贷款呆帐准备金于损失贷款余额的百分比。其计算公式为：</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损失贷款递补率（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贷款呆帐准备金</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损失贷款余额</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该比率反映银行贷款呆帐准备金底部损失贷款的程度，该比率越高，银行消化这些损失的能力就越弱。</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4</a:t>
            </a:r>
            <a:r>
              <a:rPr lang="zh-CN" altLang="zh-CN" sz="1600" dirty="0">
                <a:latin typeface="Arial" panose="020B0604020202020204" pitchFamily="34" charset="0"/>
                <a:ea typeface="宋体" panose="02010600030101010101" pitchFamily="2" charset="-122"/>
              </a:rPr>
              <a:t>．加权不良贷款与核心资本加准备金比率。</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这是指加权不良贷款与核心资本加贷款呆帐准备金的百分比。其计算公式为：</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加权不良贷款与核心资本加准备金比率（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加权不良贷款</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（核心资本</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准备金）</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该比率反映银行可能遭受侵蚀的程度。该比率越高，银行资本遭受侵蚀的程度就越高；该比率越低，银行消化这些损失的能力就越高。</a:t>
            </a:r>
            <a:endParaRPr lang="zh-CN" altLang="zh-CN" sz="1600" dirty="0">
              <a:latin typeface="Arial" panose="020B0604020202020204" pitchFamily="34" charset="0"/>
              <a:ea typeface="宋体" panose="02010600030101010101" pitchFamily="2" charset="-122"/>
            </a:endParaRPr>
          </a:p>
        </p:txBody>
      </p:sp>
      <p:sp>
        <p:nvSpPr>
          <p:cNvPr id="96259"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96260" name="矩形 4"/>
          <p:cNvSpPr/>
          <p:nvPr/>
        </p:nvSpPr>
        <p:spPr>
          <a:xfrm>
            <a:off x="2916238" y="1403350"/>
            <a:ext cx="3994150" cy="369888"/>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第五节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商业银行竞争力统计指标体系</a:t>
            </a:r>
            <a:endParaRPr lang="en-US" altLang="zh-CN" sz="1800" b="1" dirty="0">
              <a:latin typeface="华文仿宋" panose="02010600040101010101" pitchFamily="2" charset="-122"/>
              <a:ea typeface="华文仿宋" panose="02010600040101010101" pitchFamily="2" charset="-122"/>
            </a:endParaRPr>
          </a:p>
        </p:txBody>
      </p:sp>
      <p:sp>
        <p:nvSpPr>
          <p:cNvPr id="96261"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6262"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6263"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6264"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6265"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6266"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6267"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6268"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00113" y="2060575"/>
            <a:ext cx="7416800" cy="209232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5</a:t>
            </a:r>
            <a:r>
              <a:rPr lang="zh-CN" altLang="zh-CN" sz="1600" dirty="0">
                <a:latin typeface="Arial" panose="020B0604020202020204" pitchFamily="34" charset="0"/>
                <a:ea typeface="宋体" panose="02010600030101010101" pitchFamily="2" charset="-122"/>
              </a:rPr>
              <a:t>．风险资产抵补率</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该指标的计算公式为：</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         </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该指标的适度区间为</a:t>
            </a:r>
            <a:r>
              <a:rPr lang="en-US" altLang="zh-CN" sz="1600" dirty="0">
                <a:latin typeface="Arial" panose="020B0604020202020204" pitchFamily="34" charset="0"/>
                <a:ea typeface="宋体" panose="02010600030101010101" pitchFamily="2" charset="-122"/>
              </a:rPr>
              <a:t>75%</a:t>
            </a: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100%</a:t>
            </a:r>
            <a:r>
              <a:rPr lang="zh-CN" altLang="zh-CN" sz="1600" dirty="0">
                <a:latin typeface="Arial" panose="020B0604020202020204" pitchFamily="34" charset="0"/>
                <a:ea typeface="宋体" panose="02010600030101010101" pitchFamily="2" charset="-122"/>
              </a:rPr>
              <a:t>。</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800"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dirty="0">
              <a:latin typeface="Arial" panose="020B0604020202020204" pitchFamily="34" charset="0"/>
              <a:ea typeface="宋体" panose="02010600030101010101" pitchFamily="2" charset="-122"/>
            </a:endParaRPr>
          </a:p>
        </p:txBody>
      </p:sp>
      <p:sp>
        <p:nvSpPr>
          <p:cNvPr id="97283"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97284" name="矩形 4"/>
          <p:cNvSpPr/>
          <p:nvPr/>
        </p:nvSpPr>
        <p:spPr>
          <a:xfrm>
            <a:off x="2916238" y="1403350"/>
            <a:ext cx="3994150" cy="369888"/>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第五节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商业银行竞争力统计指标体系</a:t>
            </a:r>
            <a:endParaRPr lang="en-US" altLang="zh-CN" sz="1800" b="1" dirty="0">
              <a:latin typeface="华文仿宋" panose="02010600040101010101" pitchFamily="2" charset="-122"/>
              <a:ea typeface="华文仿宋" panose="02010600040101010101" pitchFamily="2" charset="-122"/>
            </a:endParaRPr>
          </a:p>
        </p:txBody>
      </p:sp>
      <p:sp>
        <p:nvSpPr>
          <p:cNvPr id="97285"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7286"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7287"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7288"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7289"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7290"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7291"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7292"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7293"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graphicFrame>
        <p:nvGraphicFramePr>
          <p:cNvPr id="97294" name="Object 1"/>
          <p:cNvGraphicFramePr/>
          <p:nvPr/>
        </p:nvGraphicFramePr>
        <p:xfrm>
          <a:off x="1042988" y="2636838"/>
          <a:ext cx="7058025" cy="574675"/>
        </p:xfrm>
        <a:graphic>
          <a:graphicData uri="http://schemas.openxmlformats.org/presentationml/2006/ole">
            <mc:AlternateContent xmlns:mc="http://schemas.openxmlformats.org/markup-compatibility/2006">
              <mc:Choice xmlns:v="urn:schemas-microsoft-com:vml" Requires="v">
                <p:oleObj spid="_x0000_s3094" name="" r:id="rId1" imgW="4813300" imgH="419100" progId="Equation.DSMT4">
                  <p:embed/>
                </p:oleObj>
              </mc:Choice>
              <mc:Fallback>
                <p:oleObj name="" r:id="rId1" imgW="4813300" imgH="419100" progId="Equation.DSMT4">
                  <p:embed/>
                  <p:pic>
                    <p:nvPicPr>
                      <p:cNvPr id="0" name="图片 3093"/>
                      <p:cNvPicPr/>
                      <p:nvPr/>
                    </p:nvPicPr>
                    <p:blipFill>
                      <a:blip r:embed="rId2"/>
                      <a:stretch>
                        <a:fillRect/>
                      </a:stretch>
                    </p:blipFill>
                    <p:spPr>
                      <a:xfrm>
                        <a:off x="1042988" y="2636838"/>
                        <a:ext cx="7058025" cy="574675"/>
                      </a:xfrm>
                      <a:prstGeom prst="rect">
                        <a:avLst/>
                      </a:prstGeom>
                      <a:noFill/>
                      <a:ln w="38100">
                        <a:noFill/>
                        <a:miter/>
                      </a:ln>
                    </p:spPr>
                  </p:pic>
                </p:oleObj>
              </mc:Fallback>
            </mc:AlternateContent>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900113" y="2060575"/>
            <a:ext cx="7416800" cy="3078163"/>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dirty="0">
                <a:latin typeface="Arial" panose="020B0604020202020204" pitchFamily="34" charset="0"/>
                <a:ea typeface="宋体" panose="02010600030101010101" pitchFamily="2" charset="-122"/>
              </a:rPr>
              <a:t>（四）资本金充足率和发展能力竞争指标</a:t>
            </a:r>
            <a:endParaRPr lang="en-US" altLang="zh-CN" sz="18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该项分析涉及的指标主要有资本金充足率、存款增长率、贷款增长率等。</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1</a:t>
            </a:r>
            <a:r>
              <a:rPr lang="zh-CN" altLang="zh-CN" sz="1600" dirty="0">
                <a:latin typeface="Arial" panose="020B0604020202020204" pitchFamily="34" charset="0"/>
                <a:ea typeface="宋体" panose="02010600030101010101" pitchFamily="2" charset="-122"/>
              </a:rPr>
              <a:t>．存款增长率</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存款增长率是指本期存款比上期存款增长的百分比，其计算公式为：</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存款增长率（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本期平均存款余额</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上期存款增长余额</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该指标主要反映了银行的资金来源和运用的主要渠道，这也是我国这种发展中国家和银行其他金融资产较少的情况下，反映银行资金实力的有效指标。该指标的适度区间是〉</a:t>
            </a:r>
            <a:r>
              <a:rPr lang="en-US" altLang="zh-CN" sz="1600" dirty="0">
                <a:latin typeface="Arial" panose="020B0604020202020204" pitchFamily="34" charset="0"/>
                <a:ea typeface="宋体" panose="02010600030101010101" pitchFamily="2" charset="-122"/>
              </a:rPr>
              <a:t>5%</a:t>
            </a:r>
            <a:r>
              <a:rPr lang="zh-CN" altLang="zh-CN" sz="1600" dirty="0">
                <a:latin typeface="Arial" panose="020B0604020202020204" pitchFamily="34" charset="0"/>
                <a:ea typeface="宋体" panose="02010600030101010101" pitchFamily="2" charset="-122"/>
              </a:rPr>
              <a:t>。</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en-US" altLang="zh-CN" sz="1600" dirty="0">
                <a:latin typeface="Arial" panose="020B0604020202020204" pitchFamily="34" charset="0"/>
                <a:ea typeface="宋体" panose="02010600030101010101" pitchFamily="2" charset="-122"/>
              </a:rPr>
              <a:t>2</a:t>
            </a:r>
            <a:r>
              <a:rPr lang="zh-CN" altLang="zh-CN" sz="1600" dirty="0">
                <a:latin typeface="Arial" panose="020B0604020202020204" pitchFamily="34" charset="0"/>
                <a:ea typeface="宋体" panose="02010600030101010101" pitchFamily="2" charset="-122"/>
              </a:rPr>
              <a:t>．贷款增长率</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这是指本期贷款比上期贷款增长的百分比，其计算公式为：</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贷款增长率（</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本期平均贷款余额</a:t>
            </a:r>
            <a:r>
              <a:rPr lang="en-US" altLang="zh-CN" sz="1600" dirty="0">
                <a:latin typeface="Arial" panose="020B0604020202020204" pitchFamily="34" charset="0"/>
                <a:ea typeface="宋体" panose="02010600030101010101" pitchFamily="2" charset="-122"/>
              </a:rPr>
              <a:t>/</a:t>
            </a:r>
            <a:r>
              <a:rPr lang="zh-CN" altLang="zh-CN" sz="1600" dirty="0">
                <a:latin typeface="Arial" panose="020B0604020202020204" pitchFamily="34" charset="0"/>
                <a:ea typeface="宋体" panose="02010600030101010101" pitchFamily="2" charset="-122"/>
              </a:rPr>
              <a:t>上期贷款增长余额</a:t>
            </a:r>
            <a:r>
              <a:rPr lang="en-US" altLang="zh-CN" sz="1600" dirty="0">
                <a:latin typeface="Arial" panose="020B0604020202020204" pitchFamily="34" charset="0"/>
                <a:ea typeface="宋体" panose="02010600030101010101" pitchFamily="2" charset="-122"/>
              </a:rPr>
              <a:t>                      </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该指标的适度区间是＞</a:t>
            </a:r>
            <a:r>
              <a:rPr lang="en-US" altLang="zh-CN" sz="1600" dirty="0">
                <a:latin typeface="Arial" panose="020B0604020202020204" pitchFamily="34" charset="0"/>
                <a:ea typeface="宋体" panose="02010600030101010101" pitchFamily="2" charset="-122"/>
              </a:rPr>
              <a:t>5%</a:t>
            </a:r>
            <a:r>
              <a:rPr lang="zh-CN" altLang="zh-CN" sz="1600" dirty="0">
                <a:latin typeface="Arial" panose="020B0604020202020204" pitchFamily="34" charset="0"/>
                <a:ea typeface="宋体" panose="02010600030101010101" pitchFamily="2" charset="-122"/>
              </a:rPr>
              <a:t>。</a:t>
            </a:r>
            <a:endParaRPr lang="zh-CN" altLang="zh-CN" sz="1600" dirty="0">
              <a:latin typeface="Arial" panose="020B0604020202020204" pitchFamily="34" charset="0"/>
              <a:ea typeface="宋体" panose="02010600030101010101" pitchFamily="2" charset="-122"/>
            </a:endParaRPr>
          </a:p>
        </p:txBody>
      </p:sp>
      <p:sp>
        <p:nvSpPr>
          <p:cNvPr id="98307"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98308" name="矩形 4"/>
          <p:cNvSpPr/>
          <p:nvPr/>
        </p:nvSpPr>
        <p:spPr>
          <a:xfrm>
            <a:off x="2916238" y="1403350"/>
            <a:ext cx="3994150" cy="369888"/>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第五节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商业银行竞争力统计指标体系</a:t>
            </a:r>
            <a:endParaRPr lang="en-US" altLang="zh-CN" sz="1800" b="1" dirty="0">
              <a:latin typeface="华文仿宋" panose="02010600040101010101" pitchFamily="2" charset="-122"/>
              <a:ea typeface="华文仿宋" panose="02010600040101010101" pitchFamily="2" charset="-122"/>
            </a:endParaRPr>
          </a:p>
        </p:txBody>
      </p:sp>
      <p:sp>
        <p:nvSpPr>
          <p:cNvPr id="98309"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8310"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8311"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8312"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8313" name="Rectangle 6"/>
          <p:cNvSpPr/>
          <p:nvPr/>
        </p:nvSpPr>
        <p:spPr>
          <a:xfrm>
            <a:off x="0" y="0"/>
            <a:ext cx="9144000" cy="45720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8314"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8315"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8316"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
        <p:nvSpPr>
          <p:cNvPr id="98317"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endParaRPr lang="zh-CN" altLang="en-US" sz="1800"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17"/>
          <p:cNvSpPr txBox="1"/>
          <p:nvPr/>
        </p:nvSpPr>
        <p:spPr>
          <a:xfrm>
            <a:off x="2883206" y="2681583"/>
            <a:ext cx="3357585" cy="830997"/>
          </a:xfrm>
          <a:prstGeom prst="rect">
            <a:avLst/>
          </a:prstGeom>
          <a:noFill/>
        </p:spPr>
        <p:txBody>
          <a:bodyPr>
            <a:spAutoFit/>
          </a:bodyPr>
          <a:lstStyle/>
          <a:p>
            <a:pPr marR="0" algn="ctr" defTabSz="914400" eaLnBrk="1" fontAlgn="auto" hangingPunct="1">
              <a:spcBef>
                <a:spcPts val="0"/>
              </a:spcBef>
              <a:spcAft>
                <a:spcPts val="0"/>
              </a:spcAft>
              <a:buClrTx/>
              <a:buSzTx/>
              <a:buFontTx/>
              <a:defRPr/>
            </a:pPr>
            <a:r>
              <a:rPr kumimoji="0" lang="zh-CN" altLang="en-US" sz="4800" kern="1200" cap="none" spc="0" normalizeH="0" baseline="0" noProof="0" dirty="0">
                <a:ln w="18415" cmpd="sng">
                  <a:solidFill>
                    <a:srgbClr val="FFFFFF"/>
                  </a:solidFill>
                  <a:prstDash val="solid"/>
                </a:ln>
                <a:solidFill>
                  <a:srgbClr val="00B0F0"/>
                </a:solidFill>
                <a:effectLst>
                  <a:outerShdw blurRad="63500" dir="3600000" algn="tl" rotWithShape="0">
                    <a:srgbClr val="000000">
                      <a:alpha val="70000"/>
                    </a:srgbClr>
                  </a:outerShdw>
                </a:effectLst>
                <a:latin typeface="微软雅黑" panose="020B0503020204020204" pitchFamily="34" charset="-122"/>
                <a:ea typeface="微软雅黑" panose="020B0503020204020204" pitchFamily="34" charset="-122"/>
                <a:cs typeface="+mn-cs"/>
              </a:rPr>
              <a:t>谢谢</a:t>
            </a:r>
            <a:endParaRPr kumimoji="0" lang="zh-CN" altLang="en-US" sz="4800" kern="1200" cap="none" spc="0" normalizeH="0" baseline="0" noProof="0" dirty="0">
              <a:ln w="18415" cmpd="sng">
                <a:solidFill>
                  <a:srgbClr val="FFFFFF"/>
                </a:solidFill>
                <a:prstDash val="solid"/>
              </a:ln>
              <a:solidFill>
                <a:srgbClr val="00B0F0"/>
              </a:solidFill>
              <a:effectLst>
                <a:outerShdw blurRad="63500" dir="3600000" algn="tl" rotWithShape="0">
                  <a:srgbClr val="000000">
                    <a:alpha val="70000"/>
                  </a:srgbClr>
                </a:outerShdw>
              </a:effectLst>
              <a:latin typeface="微软雅黑" panose="020B0503020204020204" pitchFamily="34" charset="-122"/>
              <a:ea typeface="微软雅黑" panose="020B0503020204020204" pitchFamily="34" charset="-122"/>
              <a:cs typeface="+mn-cs"/>
            </a:endParaRPr>
          </a:p>
        </p:txBody>
      </p:sp>
      <p:sp>
        <p:nvSpPr>
          <p:cNvPr id="19" name="TextBox 18"/>
          <p:cNvSpPr txBox="1"/>
          <p:nvPr/>
        </p:nvSpPr>
        <p:spPr>
          <a:xfrm>
            <a:off x="2898446" y="3467400"/>
            <a:ext cx="3357586" cy="461664"/>
          </a:xfrm>
          <a:prstGeom prst="rect">
            <a:avLst/>
          </a:prstGeom>
          <a:noFill/>
        </p:spPr>
        <p:txBody>
          <a:bodyPr>
            <a:spAutoFit/>
          </a:bodyPr>
          <a:lstStyle/>
          <a:p>
            <a:pPr marR="0" algn="ctr" defTabSz="914400" eaLnBrk="1" fontAlgn="auto" hangingPunct="1">
              <a:spcBef>
                <a:spcPts val="0"/>
              </a:spcBef>
              <a:spcAft>
                <a:spcPts val="0"/>
              </a:spcAft>
              <a:buClrTx/>
              <a:buSzTx/>
              <a:buFontTx/>
              <a:defRPr/>
            </a:pPr>
            <a:r>
              <a:rPr kumimoji="0" lang="en-US" altLang="zh-CN" sz="2400" kern="1200" cap="none" spc="0" normalizeH="0" baseline="0" noProof="0" dirty="0">
                <a:ln w="18415" cmpd="sng">
                  <a:solidFill>
                    <a:srgbClr val="FFFFFF"/>
                  </a:solidFill>
                  <a:prstDash val="solid"/>
                </a:ln>
                <a:solidFill>
                  <a:srgbClr val="00B0F0"/>
                </a:solidFill>
                <a:effectLst>
                  <a:outerShdw blurRad="63500" dir="3600000" algn="tl" rotWithShape="0">
                    <a:srgbClr val="000000">
                      <a:alpha val="70000"/>
                    </a:srgbClr>
                  </a:outerShdw>
                </a:effectLst>
                <a:latin typeface="微软雅黑" panose="020B0503020204020204" pitchFamily="34" charset="-122"/>
                <a:ea typeface="微软雅黑" panose="020B0503020204020204" pitchFamily="34" charset="-122"/>
                <a:cs typeface="+mn-cs"/>
              </a:rPr>
              <a:t>Thank you</a:t>
            </a:r>
            <a:endParaRPr kumimoji="0" lang="zh-CN" altLang="en-US" sz="2400" kern="1200" cap="none" spc="0" normalizeH="0" baseline="0" noProof="0" dirty="0">
              <a:ln w="18415" cmpd="sng">
                <a:solidFill>
                  <a:srgbClr val="FFFFFF"/>
                </a:solidFill>
                <a:prstDash val="solid"/>
              </a:ln>
              <a:solidFill>
                <a:srgbClr val="00B0F0"/>
              </a:solidFill>
              <a:effectLst>
                <a:outerShdw blurRad="63500" dir="3600000" algn="tl" rotWithShape="0">
                  <a:srgbClr val="000000">
                    <a:alpha val="70000"/>
                  </a:srgbClr>
                </a:outerShdw>
              </a:effectLst>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2000"/>
                                        <p:tgtEl>
                                          <p:spTgt spid="18"/>
                                        </p:tgtEl>
                                      </p:cBhvr>
                                    </p:animEffect>
                                    <p:anim calcmode="lin" valueType="num">
                                      <p:cBhvr>
                                        <p:cTn id="8" dur="2000" fill="hold"/>
                                        <p:tgtEl>
                                          <p:spTgt spid="18"/>
                                        </p:tgtEl>
                                        <p:attrNameLst>
                                          <p:attrName>ppt_x</p:attrName>
                                        </p:attrNameLst>
                                      </p:cBhvr>
                                      <p:tavLst>
                                        <p:tav tm="0">
                                          <p:val>
                                            <p:strVal val="#ppt_x"/>
                                          </p:val>
                                        </p:tav>
                                        <p:tav tm="100000">
                                          <p:val>
                                            <p:strVal val="#ppt_x"/>
                                          </p:val>
                                        </p:tav>
                                      </p:tavLst>
                                    </p:anim>
                                    <p:anim calcmode="lin" valueType="num">
                                      <p:cBhvr>
                                        <p:cTn id="9" dur="2000" fill="hold"/>
                                        <p:tgtEl>
                                          <p:spTgt spid="18"/>
                                        </p:tgtEl>
                                        <p:attrNameLst>
                                          <p:attrName>ppt_y</p:attrName>
                                        </p:attrNameLst>
                                      </p:cBhvr>
                                      <p:tavLst>
                                        <p:tav tm="0">
                                          <p:val>
                                            <p:strVal val="#ppt_y+.1"/>
                                          </p:val>
                                        </p:tav>
                                        <p:tav tm="100000">
                                          <p:val>
                                            <p:strVal val="#ppt_y"/>
                                          </p:val>
                                        </p:tav>
                                      </p:tavLst>
                                    </p:anim>
                                  </p:childTnLst>
                                </p:cTn>
                              </p:par>
                            </p:childTnLst>
                          </p:cTn>
                        </p:par>
                        <p:par>
                          <p:cTn id="10" fill="hold">
                            <p:stCondLst>
                              <p:cond delay="2000"/>
                            </p:stCondLst>
                            <p:childTnLst>
                              <p:par>
                                <p:cTn id="11" presetID="47" presetClass="entr" presetSubtype="0" fill="hold"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1000"/>
                                        <p:tgtEl>
                                          <p:spTgt spid="19"/>
                                        </p:tgtEl>
                                      </p:cBhvr>
                                    </p:animEffect>
                                    <p:anim calcmode="lin" valueType="num">
                                      <p:cBhvr>
                                        <p:cTn id="14" dur="1000" fill="hold"/>
                                        <p:tgtEl>
                                          <p:spTgt spid="19"/>
                                        </p:tgtEl>
                                        <p:attrNameLst>
                                          <p:attrName>ppt_x</p:attrName>
                                        </p:attrNameLst>
                                      </p:cBhvr>
                                      <p:tavLst>
                                        <p:tav tm="0">
                                          <p:val>
                                            <p:strVal val="#ppt_x"/>
                                          </p:val>
                                        </p:tav>
                                        <p:tav tm="100000">
                                          <p:val>
                                            <p:strVal val="#ppt_x"/>
                                          </p:val>
                                        </p:tav>
                                      </p:tavLst>
                                    </p:anim>
                                    <p:anim calcmode="lin" valueType="num">
                                      <p:cBhvr>
                                        <p:cTn id="15" dur="1000" fill="hold"/>
                                        <p:tgtEl>
                                          <p:spTgt spid="19"/>
                                        </p:tgtEl>
                                        <p:attrNameLst>
                                          <p:attrName>ppt_y</p:attrName>
                                        </p:attrNameLst>
                                      </p:cBhvr>
                                      <p:tavLst>
                                        <p:tav tm="0">
                                          <p:val>
                                            <p:strVal val="#ppt_y-.1"/>
                                          </p:val>
                                        </p:tav>
                                        <p:tav tm="100000">
                                          <p:val>
                                            <p:strVal val="#ppt_y"/>
                                          </p:val>
                                        </p:tav>
                                      </p:tavLst>
                                    </p:anim>
                                  </p:childTnLst>
                                </p:cTn>
                              </p:par>
                              <p:par>
                                <p:cTn id="16" presetID="53" presetClass="entr" presetSubtype="16" fill="hold" nodeType="withEffect">
                                  <p:stCondLst>
                                    <p:cond delay="0"/>
                                  </p:stCondLst>
                                  <p:childTnLst>
                                    <p:set>
                                      <p:cBhvr>
                                        <p:cTn id="17" dur="1" fill="hold">
                                          <p:stCondLst>
                                            <p:cond delay="0"/>
                                          </p:stCondLst>
                                        </p:cTn>
                                        <p:tgtEl>
                                          <p:spTgt spid="19"/>
                                        </p:tgtEl>
                                        <p:attrNameLst>
                                          <p:attrName>style.visibility</p:attrName>
                                        </p:attrNameLst>
                                      </p:cBhvr>
                                      <p:to>
                                        <p:strVal val="visible"/>
                                      </p:to>
                                    </p:set>
                                    <p:anim calcmode="lin" valueType="num">
                                      <p:cBhvr>
                                        <p:cTn id="18" dur="1000" fill="hold"/>
                                        <p:tgtEl>
                                          <p:spTgt spid="19"/>
                                        </p:tgtEl>
                                        <p:attrNameLst>
                                          <p:attrName>ppt_w</p:attrName>
                                        </p:attrNameLst>
                                      </p:cBhvr>
                                      <p:tavLst>
                                        <p:tav tm="0">
                                          <p:val>
                                            <p:fltVal val="0.000000"/>
                                          </p:val>
                                        </p:tav>
                                        <p:tav tm="100000">
                                          <p:val>
                                            <p:strVal val="#ppt_w"/>
                                          </p:val>
                                        </p:tav>
                                      </p:tavLst>
                                    </p:anim>
                                    <p:anim calcmode="lin" valueType="num">
                                      <p:cBhvr>
                                        <p:cTn id="19" dur="1000" fill="hold"/>
                                        <p:tgtEl>
                                          <p:spTgt spid="19"/>
                                        </p:tgtEl>
                                        <p:attrNameLst>
                                          <p:attrName>ppt_h</p:attrName>
                                        </p:attrNameLst>
                                      </p:cBhvr>
                                      <p:tavLst>
                                        <p:tav tm="0">
                                          <p:val>
                                            <p:fltVal val="0.000000"/>
                                          </p:val>
                                        </p:tav>
                                        <p:tav tm="100000">
                                          <p:val>
                                            <p:strVal val="#ppt_h"/>
                                          </p:val>
                                        </p:tav>
                                      </p:tavLst>
                                    </p:anim>
                                    <p:animEffect transition="in" filter="fade">
                                      <p:cBhvr>
                                        <p:cTn id="20"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 name="TextBox 5"/>
          <p:cNvSpPr txBox="1"/>
          <p:nvPr/>
        </p:nvSpPr>
        <p:spPr>
          <a:xfrm>
            <a:off x="485775" y="2039938"/>
            <a:ext cx="2159000" cy="366236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en-US" sz="2000" b="1" dirty="0">
                <a:latin typeface="Arial" panose="020B0604020202020204" pitchFamily="34" charset="0"/>
                <a:ea typeface="宋体" panose="02010600030101010101" pitchFamily="2" charset="-122"/>
              </a:rPr>
              <a:t>一</a:t>
            </a:r>
            <a:r>
              <a:rPr lang="zh-CN" altLang="zh-CN" sz="2000" b="1" dirty="0">
                <a:latin typeface="Arial" panose="020B0604020202020204" pitchFamily="34" charset="0"/>
                <a:ea typeface="宋体" panose="02010600030101010101" pitchFamily="2" charset="-122"/>
              </a:rPr>
              <a:t>、商业银行信贷收支统计分析</a:t>
            </a:r>
            <a:endParaRPr lang="zh-CN" altLang="zh-CN" sz="2000" b="1"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商业银行信贷</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收支统计包括</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信贷资金来源</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统计和信贷资</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金运用统计，</a:t>
            </a:r>
            <a:endParaRPr lang="en-US" altLang="zh-CN" sz="1600" dirty="0">
              <a:latin typeface="Arial" panose="020B0604020202020204" pitchFamily="34" charset="0"/>
              <a:ea typeface="宋体" panose="02010600030101010101" pitchFamily="2" charset="-122"/>
            </a:endParaRPr>
          </a:p>
          <a:p>
            <a:pPr marL="0" lvl="0" indent="0" eaLnBrk="1" hangingPunct="1">
              <a:spcBef>
                <a:spcPct val="0"/>
              </a:spcBef>
              <a:buNone/>
            </a:pPr>
            <a:r>
              <a:rPr lang="zh-CN" altLang="zh-CN" sz="1600" dirty="0">
                <a:latin typeface="Arial" panose="020B0604020202020204" pitchFamily="34" charset="0"/>
                <a:ea typeface="宋体" panose="02010600030101010101" pitchFamily="2" charset="-122"/>
              </a:rPr>
              <a:t>如表</a:t>
            </a:r>
            <a:r>
              <a:rPr lang="en-US" altLang="zh-CN" sz="1600" dirty="0">
                <a:latin typeface="Arial" panose="020B0604020202020204" pitchFamily="34" charset="0"/>
                <a:ea typeface="宋体" panose="02010600030101010101" pitchFamily="2" charset="-122"/>
              </a:rPr>
              <a:t>5-1</a:t>
            </a:r>
            <a:r>
              <a:rPr lang="zh-CN" altLang="zh-CN" sz="1600" dirty="0">
                <a:latin typeface="Arial" panose="020B0604020202020204" pitchFamily="34" charset="0"/>
                <a:ea typeface="宋体" panose="02010600030101010101" pitchFamily="2" charset="-122"/>
              </a:rPr>
              <a:t>所示。</a:t>
            </a: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dirty="0">
              <a:latin typeface="Arial" panose="020B0604020202020204" pitchFamily="34" charset="0"/>
              <a:ea typeface="宋体" panose="02010600030101010101" pitchFamily="2" charset="-122"/>
            </a:endParaRPr>
          </a:p>
          <a:p>
            <a:pPr marL="0" lvl="0" indent="0" eaLnBrk="1" hangingPunct="1">
              <a:spcBef>
                <a:spcPct val="0"/>
              </a:spcBef>
              <a:buNone/>
            </a:pPr>
            <a:endParaRPr lang="zh-CN" altLang="zh-CN" sz="1600" dirty="0">
              <a:latin typeface="Arial" panose="020B0604020202020204" pitchFamily="34" charset="0"/>
              <a:ea typeface="宋体" panose="02010600030101010101" pitchFamily="2" charset="-122"/>
            </a:endParaRPr>
          </a:p>
        </p:txBody>
      </p:sp>
      <p:sp>
        <p:nvSpPr>
          <p:cNvPr id="22531" name="标题 1"/>
          <p:cNvSpPr>
            <a:spLocks noGrp="1"/>
          </p:cNvSpPr>
          <p:nvPr>
            <p:ph type="title"/>
          </p:nvPr>
        </p:nvSpPr>
        <p:spPr>
          <a:ln/>
        </p:spPr>
        <p:txBody>
          <a:bodyPr vert="horz" wrap="square" lIns="91440" tIns="45720" rIns="91440" bIns="45720" anchor="ctr"/>
          <a:p>
            <a:r>
              <a:rPr lang="zh-CN" altLang="zh-CN" dirty="0"/>
              <a:t>第五章</a:t>
            </a:r>
            <a:r>
              <a:rPr lang="en-US" altLang="zh-CN" dirty="0"/>
              <a:t>  </a:t>
            </a:r>
            <a:r>
              <a:rPr lang="zh-CN" altLang="zh-CN" dirty="0"/>
              <a:t>商业银行统计</a:t>
            </a:r>
            <a:br>
              <a:rPr lang="zh-CN" altLang="zh-CN" dirty="0"/>
            </a:br>
            <a:endParaRPr lang="zh-CN" altLang="en-US" dirty="0"/>
          </a:p>
        </p:txBody>
      </p:sp>
      <p:sp>
        <p:nvSpPr>
          <p:cNvPr id="22532" name="矩形 4"/>
          <p:cNvSpPr/>
          <p:nvPr/>
        </p:nvSpPr>
        <p:spPr>
          <a:xfrm>
            <a:off x="3087688" y="1196975"/>
            <a:ext cx="3300412" cy="369888"/>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0" eaLnBrk="1" hangingPunct="1">
              <a:spcBef>
                <a:spcPct val="0"/>
              </a:spcBef>
              <a:buNone/>
            </a:pPr>
            <a:r>
              <a:rPr lang="zh-CN" altLang="zh-CN" sz="1800" b="1" dirty="0">
                <a:latin typeface="华文仿宋" panose="02010600040101010101" pitchFamily="2" charset="-122"/>
                <a:ea typeface="华文仿宋" panose="02010600040101010101" pitchFamily="2" charset="-122"/>
              </a:rPr>
              <a:t>第二节</a:t>
            </a:r>
            <a:r>
              <a:rPr lang="en-US" altLang="zh-CN" sz="1800" b="1" dirty="0">
                <a:latin typeface="华文仿宋" panose="02010600040101010101" pitchFamily="2" charset="-122"/>
                <a:ea typeface="华文仿宋" panose="02010600040101010101" pitchFamily="2" charset="-122"/>
              </a:rPr>
              <a:t>  </a:t>
            </a:r>
            <a:r>
              <a:rPr lang="zh-CN" altLang="zh-CN" sz="1800" b="1" dirty="0">
                <a:latin typeface="华文仿宋" panose="02010600040101010101" pitchFamily="2" charset="-122"/>
                <a:ea typeface="华文仿宋" panose="02010600040101010101" pitchFamily="2" charset="-122"/>
              </a:rPr>
              <a:t>商业银行信贷收支统计</a:t>
            </a:r>
            <a:endParaRPr lang="en-US" altLang="zh-CN" sz="1800" b="1" dirty="0">
              <a:latin typeface="华文仿宋" panose="02010600040101010101" pitchFamily="2" charset="-122"/>
              <a:ea typeface="华文仿宋" panose="02010600040101010101" pitchFamily="2" charset="-122"/>
            </a:endParaRPr>
          </a:p>
        </p:txBody>
      </p:sp>
      <p:graphicFrame>
        <p:nvGraphicFramePr>
          <p:cNvPr id="6" name="表格 5"/>
          <p:cNvGraphicFramePr>
            <a:graphicFrameLocks noGrp="1"/>
          </p:cNvGraphicFramePr>
          <p:nvPr/>
        </p:nvGraphicFramePr>
        <p:xfrm>
          <a:off x="2806700" y="2752725"/>
          <a:ext cx="5880100" cy="2914650"/>
        </p:xfrm>
        <a:graphic>
          <a:graphicData uri="http://schemas.openxmlformats.org/drawingml/2006/table">
            <a:tbl>
              <a:tblPr/>
              <a:tblGrid>
                <a:gridCol w="1881631"/>
                <a:gridCol w="852615"/>
                <a:gridCol w="2293239"/>
                <a:gridCol w="852615"/>
              </a:tblGrid>
              <a:tr h="171450">
                <a:tc>
                  <a:txBody>
                    <a:bodyPr/>
                    <a:lstStyle/>
                    <a:p>
                      <a:pPr algn="just">
                        <a:spcAft>
                          <a:spcPts val="0"/>
                        </a:spcAft>
                      </a:pPr>
                      <a:r>
                        <a:rPr lang="zh-CN" sz="1050" kern="100">
                          <a:solidFill>
                            <a:srgbClr val="000000"/>
                          </a:solidFill>
                          <a:latin typeface="Times New Roman" panose="02020603050405020304"/>
                          <a:ea typeface="宋体" panose="02010600030101010101" pitchFamily="2" charset="-122"/>
                          <a:cs typeface="宋体" panose="02010600030101010101" pitchFamily="2" charset="-122"/>
                        </a:rPr>
                        <a:t>来源方项目</a:t>
                      </a:r>
                      <a:endParaRPr lang="zh-CN" sz="1050" kern="100">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050" kern="100">
                          <a:solidFill>
                            <a:srgbClr val="000000"/>
                          </a:solidFill>
                          <a:latin typeface="Times New Roman" panose="02020603050405020304"/>
                          <a:ea typeface="宋体" panose="02010600030101010101" pitchFamily="2" charset="-122"/>
                          <a:cs typeface="宋体" panose="02010600030101010101" pitchFamily="2" charset="-122"/>
                        </a:rPr>
                        <a:t>本月余额</a:t>
                      </a:r>
                      <a:endParaRPr lang="zh-CN" sz="1050" kern="100">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050" kern="100">
                          <a:solidFill>
                            <a:srgbClr val="000000"/>
                          </a:solidFill>
                          <a:latin typeface="Times New Roman" panose="02020603050405020304"/>
                          <a:ea typeface="宋体" panose="02010600030101010101" pitchFamily="2" charset="-122"/>
                          <a:cs typeface="宋体" panose="02010600030101010101" pitchFamily="2" charset="-122"/>
                        </a:rPr>
                        <a:t>运用方项目</a:t>
                      </a:r>
                      <a:endParaRPr lang="zh-CN" sz="1050" kern="100">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050" kern="100">
                          <a:solidFill>
                            <a:srgbClr val="000000"/>
                          </a:solidFill>
                          <a:latin typeface="Times New Roman" panose="02020603050405020304"/>
                          <a:ea typeface="宋体" panose="02010600030101010101" pitchFamily="2" charset="-122"/>
                          <a:cs typeface="宋体" panose="02010600030101010101" pitchFamily="2" charset="-122"/>
                        </a:rPr>
                        <a:t>本月余额</a:t>
                      </a:r>
                      <a:endParaRPr lang="zh-CN" sz="1050" kern="100">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algn="just">
                        <a:spcAft>
                          <a:spcPts val="0"/>
                        </a:spcAft>
                      </a:pPr>
                      <a:r>
                        <a:rPr lang="zh-CN" sz="1050" kern="100">
                          <a:solidFill>
                            <a:srgbClr val="000000"/>
                          </a:solidFill>
                          <a:latin typeface="Times New Roman" panose="02020603050405020304"/>
                          <a:ea typeface="宋体" panose="02010600030101010101" pitchFamily="2" charset="-122"/>
                          <a:cs typeface="宋体" panose="02010600030101010101" pitchFamily="2" charset="-122"/>
                        </a:rPr>
                        <a:t>一、各项存款</a:t>
                      </a:r>
                      <a:endParaRPr lang="zh-CN" sz="1050" kern="100">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050" kern="100">
                          <a:solidFill>
                            <a:srgbClr val="000000"/>
                          </a:solidFill>
                          <a:latin typeface="Times New Roman" panose="02020603050405020304"/>
                          <a:ea typeface="宋体" panose="02010600030101010101" pitchFamily="2" charset="-122"/>
                          <a:cs typeface="宋体" panose="02010600030101010101" pitchFamily="2" charset="-122"/>
                        </a:rPr>
                        <a:t>一、各项贷款</a:t>
                      </a:r>
                      <a:endParaRPr lang="zh-CN" sz="1050" kern="100">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algn="just">
                        <a:spcAft>
                          <a:spcPts val="0"/>
                        </a:spcAft>
                      </a:pPr>
                      <a:r>
                        <a:rPr lang="en-US" sz="1050" kern="100">
                          <a:solidFill>
                            <a:srgbClr val="000000"/>
                          </a:solidFill>
                          <a:latin typeface="Times New Roman" panose="02020603050405020304"/>
                          <a:ea typeface="宋体" panose="02010600030101010101" pitchFamily="2" charset="-122"/>
                          <a:cs typeface="Times New Roman" panose="02020603050405020304"/>
                        </a:rPr>
                        <a:t>1. </a:t>
                      </a:r>
                      <a:r>
                        <a:rPr lang="zh-CN" sz="1050" kern="100">
                          <a:solidFill>
                            <a:srgbClr val="000000"/>
                          </a:solidFill>
                          <a:latin typeface="Times New Roman" panose="02020603050405020304"/>
                          <a:ea typeface="宋体" panose="02010600030101010101" pitchFamily="2" charset="-122"/>
                          <a:cs typeface="宋体" panose="02010600030101010101" pitchFamily="2" charset="-122"/>
                        </a:rPr>
                        <a:t>企业定活期存款</a:t>
                      </a:r>
                      <a:endParaRPr lang="zh-CN" sz="1050" kern="100">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kern="100">
                          <a:solidFill>
                            <a:srgbClr val="000000"/>
                          </a:solidFill>
                          <a:latin typeface="Times New Roman" panose="02020603050405020304"/>
                          <a:ea typeface="宋体" panose="02010600030101010101" pitchFamily="2" charset="-122"/>
                          <a:cs typeface="Times New Roman" panose="02020603050405020304"/>
                        </a:rPr>
                        <a:t>1. </a:t>
                      </a:r>
                      <a:r>
                        <a:rPr lang="zh-CN" sz="1050" kern="100">
                          <a:solidFill>
                            <a:srgbClr val="000000"/>
                          </a:solidFill>
                          <a:latin typeface="Times New Roman" panose="02020603050405020304"/>
                          <a:ea typeface="宋体" panose="02010600030101010101" pitchFamily="2" charset="-122"/>
                          <a:cs typeface="宋体" panose="02010600030101010101" pitchFamily="2" charset="-122"/>
                        </a:rPr>
                        <a:t>短期贷款</a:t>
                      </a:r>
                      <a:endParaRPr lang="zh-CN" sz="1050" kern="100">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algn="just">
                        <a:spcAft>
                          <a:spcPts val="0"/>
                        </a:spcAft>
                      </a:pPr>
                      <a:r>
                        <a:rPr lang="en-US" sz="1050" kern="100">
                          <a:solidFill>
                            <a:srgbClr val="000000"/>
                          </a:solidFill>
                          <a:latin typeface="Times New Roman" panose="02020603050405020304"/>
                          <a:ea typeface="宋体" panose="02010600030101010101" pitchFamily="2" charset="-122"/>
                          <a:cs typeface="Times New Roman" panose="02020603050405020304"/>
                        </a:rPr>
                        <a:t>(1) </a:t>
                      </a:r>
                      <a:r>
                        <a:rPr lang="zh-CN" sz="1050" kern="100">
                          <a:solidFill>
                            <a:srgbClr val="000000"/>
                          </a:solidFill>
                          <a:latin typeface="Times New Roman" panose="02020603050405020304"/>
                          <a:ea typeface="宋体" panose="02010600030101010101" pitchFamily="2" charset="-122"/>
                          <a:cs typeface="宋体" panose="02010600030101010101" pitchFamily="2" charset="-122"/>
                        </a:rPr>
                        <a:t>活期存款</a:t>
                      </a:r>
                      <a:endParaRPr lang="zh-CN" sz="1050" kern="100">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kern="100">
                          <a:solidFill>
                            <a:srgbClr val="000000"/>
                          </a:solidFill>
                          <a:latin typeface="Times New Roman" panose="02020603050405020304"/>
                          <a:ea typeface="宋体" panose="02010600030101010101" pitchFamily="2" charset="-122"/>
                          <a:cs typeface="Times New Roman" panose="02020603050405020304"/>
                        </a:rPr>
                        <a:t>(1) </a:t>
                      </a:r>
                      <a:r>
                        <a:rPr lang="zh-CN" sz="1050" kern="100">
                          <a:solidFill>
                            <a:srgbClr val="000000"/>
                          </a:solidFill>
                          <a:latin typeface="Times New Roman" panose="02020603050405020304"/>
                          <a:ea typeface="宋体" panose="02010600030101010101" pitchFamily="2" charset="-122"/>
                          <a:cs typeface="宋体" panose="02010600030101010101" pitchFamily="2" charset="-122"/>
                        </a:rPr>
                        <a:t>工业贷款</a:t>
                      </a:r>
                      <a:endParaRPr lang="zh-CN" sz="1050" kern="100">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algn="just">
                        <a:spcAft>
                          <a:spcPts val="0"/>
                        </a:spcAft>
                      </a:pPr>
                      <a:r>
                        <a:rPr lang="en-US" sz="1050" kern="100">
                          <a:solidFill>
                            <a:srgbClr val="000000"/>
                          </a:solidFill>
                          <a:latin typeface="Times New Roman" panose="02020603050405020304"/>
                          <a:ea typeface="宋体" panose="02010600030101010101" pitchFamily="2" charset="-122"/>
                          <a:cs typeface="Times New Roman" panose="02020603050405020304"/>
                        </a:rPr>
                        <a:t>(2) </a:t>
                      </a:r>
                      <a:r>
                        <a:rPr lang="zh-CN" sz="1050" kern="100">
                          <a:solidFill>
                            <a:srgbClr val="000000"/>
                          </a:solidFill>
                          <a:latin typeface="Times New Roman" panose="02020603050405020304"/>
                          <a:ea typeface="宋体" panose="02010600030101010101" pitchFamily="2" charset="-122"/>
                          <a:cs typeface="宋体" panose="02010600030101010101" pitchFamily="2" charset="-122"/>
                        </a:rPr>
                        <a:t>定期存款</a:t>
                      </a:r>
                      <a:endParaRPr lang="zh-CN" sz="1050" kern="100">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kern="100">
                          <a:solidFill>
                            <a:srgbClr val="000000"/>
                          </a:solidFill>
                          <a:latin typeface="Times New Roman" panose="02020603050405020304"/>
                          <a:ea typeface="宋体" panose="02010600030101010101" pitchFamily="2" charset="-122"/>
                          <a:cs typeface="Times New Roman" panose="02020603050405020304"/>
                        </a:rPr>
                        <a:t>(2) </a:t>
                      </a:r>
                      <a:r>
                        <a:rPr lang="zh-CN" sz="1050" kern="100">
                          <a:solidFill>
                            <a:srgbClr val="000000"/>
                          </a:solidFill>
                          <a:latin typeface="Times New Roman" panose="02020603050405020304"/>
                          <a:ea typeface="宋体" panose="02010600030101010101" pitchFamily="2" charset="-122"/>
                          <a:cs typeface="宋体" panose="02010600030101010101" pitchFamily="2" charset="-122"/>
                        </a:rPr>
                        <a:t>商业贷款</a:t>
                      </a:r>
                      <a:endParaRPr lang="zh-CN" sz="1050" kern="100">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algn="just">
                        <a:spcAft>
                          <a:spcPts val="0"/>
                        </a:spcAft>
                      </a:pPr>
                      <a:r>
                        <a:rPr lang="en-US" sz="1050" kern="100">
                          <a:solidFill>
                            <a:srgbClr val="000000"/>
                          </a:solidFill>
                          <a:latin typeface="Times New Roman" panose="02020603050405020304"/>
                          <a:ea typeface="宋体" panose="02010600030101010101" pitchFamily="2" charset="-122"/>
                          <a:cs typeface="Times New Roman" panose="02020603050405020304"/>
                        </a:rPr>
                        <a:t>2.</a:t>
                      </a:r>
                      <a:r>
                        <a:rPr lang="zh-CN" sz="1050" kern="100">
                          <a:solidFill>
                            <a:srgbClr val="000000"/>
                          </a:solidFill>
                          <a:latin typeface="Times New Roman" panose="02020603050405020304"/>
                          <a:ea typeface="宋体" panose="02010600030101010101" pitchFamily="2" charset="-122"/>
                          <a:cs typeface="宋体" panose="02010600030101010101" pitchFamily="2" charset="-122"/>
                        </a:rPr>
                        <a:t>机关团体存款</a:t>
                      </a:r>
                      <a:endParaRPr lang="zh-CN" sz="1050" kern="100">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kern="100">
                          <a:solidFill>
                            <a:srgbClr val="000000"/>
                          </a:solidFill>
                          <a:latin typeface="Times New Roman" panose="02020603050405020304"/>
                          <a:ea typeface="宋体" panose="02010600030101010101" pitchFamily="2" charset="-122"/>
                          <a:cs typeface="Times New Roman" panose="02020603050405020304"/>
                        </a:rPr>
                        <a:t>(3) </a:t>
                      </a:r>
                      <a:r>
                        <a:rPr lang="zh-CN" sz="1050" kern="100">
                          <a:solidFill>
                            <a:srgbClr val="000000"/>
                          </a:solidFill>
                          <a:latin typeface="Times New Roman" panose="02020603050405020304"/>
                          <a:ea typeface="宋体" panose="02010600030101010101" pitchFamily="2" charset="-122"/>
                          <a:cs typeface="宋体" panose="02010600030101010101" pitchFamily="2" charset="-122"/>
                        </a:rPr>
                        <a:t>建筑业贷款</a:t>
                      </a:r>
                      <a:endParaRPr lang="zh-CN" sz="1050" kern="100">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algn="just">
                        <a:spcAft>
                          <a:spcPts val="0"/>
                        </a:spcAft>
                      </a:pPr>
                      <a:r>
                        <a:rPr lang="en-US" sz="1050" kern="100">
                          <a:solidFill>
                            <a:srgbClr val="000000"/>
                          </a:solidFill>
                          <a:latin typeface="Times New Roman" panose="02020603050405020304"/>
                          <a:ea typeface="宋体" panose="02010600030101010101" pitchFamily="2" charset="-122"/>
                          <a:cs typeface="Times New Roman" panose="02020603050405020304"/>
                        </a:rPr>
                        <a:t>3. </a:t>
                      </a:r>
                      <a:r>
                        <a:rPr lang="zh-CN" sz="1050" kern="100">
                          <a:solidFill>
                            <a:srgbClr val="000000"/>
                          </a:solidFill>
                          <a:latin typeface="Times New Roman" panose="02020603050405020304"/>
                          <a:ea typeface="宋体" panose="02010600030101010101" pitchFamily="2" charset="-122"/>
                          <a:cs typeface="宋体" panose="02010600030101010101" pitchFamily="2" charset="-122"/>
                        </a:rPr>
                        <a:t>储蓄存款</a:t>
                      </a:r>
                      <a:endParaRPr lang="zh-CN" sz="1050" kern="100">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kern="100">
                          <a:solidFill>
                            <a:srgbClr val="000000"/>
                          </a:solidFill>
                          <a:latin typeface="Times New Roman" panose="02020603050405020304"/>
                          <a:ea typeface="宋体" panose="02010600030101010101" pitchFamily="2" charset="-122"/>
                          <a:cs typeface="Times New Roman" panose="02020603050405020304"/>
                        </a:rPr>
                        <a:t>(4) </a:t>
                      </a:r>
                      <a:r>
                        <a:rPr lang="zh-CN" sz="1050" kern="100">
                          <a:solidFill>
                            <a:srgbClr val="000000"/>
                          </a:solidFill>
                          <a:latin typeface="Times New Roman" panose="02020603050405020304"/>
                          <a:ea typeface="宋体" panose="02010600030101010101" pitchFamily="2" charset="-122"/>
                          <a:cs typeface="宋体" panose="02010600030101010101" pitchFamily="2" charset="-122"/>
                        </a:rPr>
                        <a:t>农业贷款</a:t>
                      </a:r>
                      <a:endParaRPr lang="zh-CN" sz="1050" kern="100">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algn="just">
                        <a:spcAft>
                          <a:spcPts val="0"/>
                        </a:spcAft>
                      </a:pPr>
                      <a:r>
                        <a:rPr lang="en-US" sz="1050" kern="100">
                          <a:solidFill>
                            <a:srgbClr val="000000"/>
                          </a:solidFill>
                          <a:latin typeface="Times New Roman" panose="02020603050405020304"/>
                          <a:ea typeface="宋体" panose="02010600030101010101" pitchFamily="2" charset="-122"/>
                          <a:cs typeface="Times New Roman" panose="02020603050405020304"/>
                        </a:rPr>
                        <a:t>(1) </a:t>
                      </a:r>
                      <a:r>
                        <a:rPr lang="zh-CN" sz="1050" kern="100">
                          <a:solidFill>
                            <a:srgbClr val="000000"/>
                          </a:solidFill>
                          <a:latin typeface="Times New Roman" panose="02020603050405020304"/>
                          <a:ea typeface="宋体" panose="02010600030101010101" pitchFamily="2" charset="-122"/>
                          <a:cs typeface="宋体" panose="02010600030101010101" pitchFamily="2" charset="-122"/>
                        </a:rPr>
                        <a:t>活期储蓄</a:t>
                      </a:r>
                      <a:endParaRPr lang="zh-CN" sz="1050" kern="100">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kern="100">
                          <a:solidFill>
                            <a:srgbClr val="000000"/>
                          </a:solidFill>
                          <a:latin typeface="Times New Roman" panose="02020603050405020304"/>
                          <a:ea typeface="宋体" panose="02010600030101010101" pitchFamily="2" charset="-122"/>
                          <a:cs typeface="Times New Roman" panose="02020603050405020304"/>
                        </a:rPr>
                        <a:t>(5) </a:t>
                      </a:r>
                      <a:r>
                        <a:rPr lang="zh-CN" sz="1050" kern="100">
                          <a:solidFill>
                            <a:srgbClr val="000000"/>
                          </a:solidFill>
                          <a:latin typeface="Times New Roman" panose="02020603050405020304"/>
                          <a:ea typeface="宋体" panose="02010600030101010101" pitchFamily="2" charset="-122"/>
                          <a:cs typeface="宋体" panose="02010600030101010101" pitchFamily="2" charset="-122"/>
                        </a:rPr>
                        <a:t>乡镇企业贷款</a:t>
                      </a:r>
                      <a:endParaRPr lang="zh-CN" sz="1050" kern="100">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algn="just">
                        <a:spcAft>
                          <a:spcPts val="0"/>
                        </a:spcAft>
                      </a:pPr>
                      <a:r>
                        <a:rPr lang="en-US" sz="1050" kern="100">
                          <a:solidFill>
                            <a:srgbClr val="000000"/>
                          </a:solidFill>
                          <a:latin typeface="Times New Roman" panose="02020603050405020304"/>
                          <a:ea typeface="宋体" panose="02010600030101010101" pitchFamily="2" charset="-122"/>
                          <a:cs typeface="Times New Roman" panose="02020603050405020304"/>
                        </a:rPr>
                        <a:t>(2) </a:t>
                      </a:r>
                      <a:r>
                        <a:rPr lang="zh-CN" sz="1050" kern="100">
                          <a:solidFill>
                            <a:srgbClr val="000000"/>
                          </a:solidFill>
                          <a:latin typeface="Times New Roman" panose="02020603050405020304"/>
                          <a:ea typeface="宋体" panose="02010600030101010101" pitchFamily="2" charset="-122"/>
                          <a:cs typeface="宋体" panose="02010600030101010101" pitchFamily="2" charset="-122"/>
                        </a:rPr>
                        <a:t>定期储蓄</a:t>
                      </a:r>
                      <a:endParaRPr lang="zh-CN" sz="1050" kern="100">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kern="100">
                          <a:solidFill>
                            <a:srgbClr val="000000"/>
                          </a:solidFill>
                          <a:latin typeface="Times New Roman" panose="02020603050405020304"/>
                          <a:ea typeface="宋体" panose="02010600030101010101" pitchFamily="2" charset="-122"/>
                          <a:cs typeface="Times New Roman" panose="02020603050405020304"/>
                        </a:rPr>
                        <a:t>(6) </a:t>
                      </a:r>
                      <a:r>
                        <a:rPr lang="zh-CN" sz="1050" kern="100">
                          <a:solidFill>
                            <a:srgbClr val="000000"/>
                          </a:solidFill>
                          <a:latin typeface="Times New Roman" panose="02020603050405020304"/>
                          <a:ea typeface="宋体" panose="02010600030101010101" pitchFamily="2" charset="-122"/>
                          <a:cs typeface="宋体" panose="02010600030101010101" pitchFamily="2" charset="-122"/>
                        </a:rPr>
                        <a:t>三资企业贷款</a:t>
                      </a:r>
                      <a:endParaRPr lang="zh-CN" sz="1050" kern="100">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algn="just">
                        <a:spcAft>
                          <a:spcPts val="0"/>
                        </a:spcAft>
                      </a:pPr>
                      <a:r>
                        <a:rPr lang="en-US" sz="1050" kern="100">
                          <a:solidFill>
                            <a:srgbClr val="000000"/>
                          </a:solidFill>
                          <a:latin typeface="Times New Roman" panose="02020603050405020304"/>
                          <a:ea typeface="宋体" panose="02010600030101010101" pitchFamily="2" charset="-122"/>
                          <a:cs typeface="Times New Roman" panose="02020603050405020304"/>
                        </a:rPr>
                        <a:t>4. </a:t>
                      </a:r>
                      <a:r>
                        <a:rPr lang="zh-CN" sz="1050" kern="100">
                          <a:solidFill>
                            <a:srgbClr val="000000"/>
                          </a:solidFill>
                          <a:latin typeface="Times New Roman" panose="02020603050405020304"/>
                          <a:ea typeface="宋体" panose="02010600030101010101" pitchFamily="2" charset="-122"/>
                          <a:cs typeface="宋体" panose="02010600030101010101" pitchFamily="2" charset="-122"/>
                        </a:rPr>
                        <a:t>农业存款</a:t>
                      </a:r>
                      <a:endParaRPr lang="zh-CN" sz="1050" kern="100">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kern="100">
                          <a:solidFill>
                            <a:srgbClr val="000000"/>
                          </a:solidFill>
                          <a:latin typeface="Times New Roman" panose="02020603050405020304"/>
                          <a:ea typeface="宋体" panose="02010600030101010101" pitchFamily="2" charset="-122"/>
                          <a:cs typeface="Times New Roman" panose="02020603050405020304"/>
                        </a:rPr>
                        <a:t>(7) </a:t>
                      </a:r>
                      <a:r>
                        <a:rPr lang="zh-CN" sz="1050" kern="100">
                          <a:solidFill>
                            <a:srgbClr val="000000"/>
                          </a:solidFill>
                          <a:latin typeface="Times New Roman" panose="02020603050405020304"/>
                          <a:ea typeface="宋体" panose="02010600030101010101" pitchFamily="2" charset="-122"/>
                          <a:cs typeface="宋体" panose="02010600030101010101" pitchFamily="2" charset="-122"/>
                        </a:rPr>
                        <a:t>私营企业及个体贷款</a:t>
                      </a:r>
                      <a:endParaRPr lang="zh-CN" sz="1050" kern="100">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algn="just">
                        <a:spcAft>
                          <a:spcPts val="0"/>
                        </a:spcAft>
                      </a:pPr>
                      <a:r>
                        <a:rPr lang="en-US" sz="1050" kern="100">
                          <a:solidFill>
                            <a:srgbClr val="000000"/>
                          </a:solidFill>
                          <a:latin typeface="Times New Roman" panose="02020603050405020304"/>
                          <a:ea typeface="宋体" panose="02010600030101010101" pitchFamily="2" charset="-122"/>
                          <a:cs typeface="Times New Roman" panose="02020603050405020304"/>
                        </a:rPr>
                        <a:t>5. </a:t>
                      </a:r>
                      <a:r>
                        <a:rPr lang="zh-CN" sz="1050" kern="100">
                          <a:solidFill>
                            <a:srgbClr val="000000"/>
                          </a:solidFill>
                          <a:latin typeface="Times New Roman" panose="02020603050405020304"/>
                          <a:ea typeface="宋体" panose="02010600030101010101" pitchFamily="2" charset="-122"/>
                          <a:cs typeface="宋体" panose="02010600030101010101" pitchFamily="2" charset="-122"/>
                        </a:rPr>
                        <a:t>其他类存款</a:t>
                      </a:r>
                      <a:endParaRPr lang="zh-CN" sz="1050" kern="100">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kern="100">
                          <a:solidFill>
                            <a:srgbClr val="000000"/>
                          </a:solidFill>
                          <a:latin typeface="Times New Roman" panose="02020603050405020304"/>
                          <a:ea typeface="宋体" panose="02010600030101010101" pitchFamily="2" charset="-122"/>
                          <a:cs typeface="Times New Roman" panose="02020603050405020304"/>
                        </a:rPr>
                        <a:t>(8) </a:t>
                      </a:r>
                      <a:r>
                        <a:rPr lang="zh-CN" sz="1050" kern="100">
                          <a:solidFill>
                            <a:srgbClr val="000000"/>
                          </a:solidFill>
                          <a:latin typeface="Times New Roman" panose="02020603050405020304"/>
                          <a:ea typeface="宋体" panose="02010600030101010101" pitchFamily="2" charset="-122"/>
                          <a:cs typeface="宋体" panose="02010600030101010101" pitchFamily="2" charset="-122"/>
                        </a:rPr>
                        <a:t>其他短期贷款</a:t>
                      </a:r>
                      <a:endParaRPr lang="zh-CN" sz="1050" kern="100">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algn="just">
                        <a:spcAft>
                          <a:spcPts val="0"/>
                        </a:spcAft>
                      </a:pPr>
                      <a:r>
                        <a:rPr lang="zh-CN" sz="1050" kern="100">
                          <a:solidFill>
                            <a:srgbClr val="000000"/>
                          </a:solidFill>
                          <a:latin typeface="Times New Roman" panose="02020603050405020304"/>
                          <a:ea typeface="宋体" panose="02010600030101010101" pitchFamily="2" charset="-122"/>
                          <a:cs typeface="宋体" panose="02010600030101010101" pitchFamily="2" charset="-122"/>
                        </a:rPr>
                        <a:t>二、发行金融债券</a:t>
                      </a:r>
                      <a:endParaRPr lang="zh-CN" sz="1050" kern="100">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kern="100">
                          <a:solidFill>
                            <a:srgbClr val="000000"/>
                          </a:solidFill>
                          <a:latin typeface="Times New Roman" panose="02020603050405020304"/>
                          <a:ea typeface="宋体" panose="02010600030101010101" pitchFamily="2" charset="-122"/>
                          <a:cs typeface="Times New Roman" panose="02020603050405020304"/>
                        </a:rPr>
                        <a:t>2. </a:t>
                      </a:r>
                      <a:r>
                        <a:rPr lang="zh-CN" sz="1050" kern="100">
                          <a:solidFill>
                            <a:srgbClr val="000000"/>
                          </a:solidFill>
                          <a:latin typeface="Times New Roman" panose="02020603050405020304"/>
                          <a:ea typeface="宋体" panose="02010600030101010101" pitchFamily="2" charset="-122"/>
                          <a:cs typeface="宋体" panose="02010600030101010101" pitchFamily="2" charset="-122"/>
                        </a:rPr>
                        <a:t>中长期贷款</a:t>
                      </a:r>
                      <a:endParaRPr lang="zh-CN" sz="1050" kern="100">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algn="just">
                        <a:spcAft>
                          <a:spcPts val="0"/>
                        </a:spcAft>
                      </a:pPr>
                      <a:r>
                        <a:rPr lang="zh-CN" sz="1050" kern="100">
                          <a:solidFill>
                            <a:srgbClr val="000000"/>
                          </a:solidFill>
                          <a:latin typeface="Times New Roman" panose="02020603050405020304"/>
                          <a:ea typeface="宋体" panose="02010600030101010101" pitchFamily="2" charset="-122"/>
                          <a:cs typeface="宋体" panose="02010600030101010101" pitchFamily="2" charset="-122"/>
                        </a:rPr>
                        <a:t>三、向中央银行借款</a:t>
                      </a:r>
                      <a:endParaRPr lang="zh-CN" sz="1050" kern="100">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050" kern="100">
                          <a:solidFill>
                            <a:srgbClr val="000000"/>
                          </a:solidFill>
                          <a:latin typeface="Times New Roman" panose="02020603050405020304"/>
                          <a:ea typeface="宋体" panose="02010600030101010101" pitchFamily="2" charset="-122"/>
                          <a:cs typeface="Times New Roman" panose="02020603050405020304"/>
                        </a:rPr>
                        <a:t>3. </a:t>
                      </a:r>
                      <a:r>
                        <a:rPr lang="zh-CN" sz="1050" kern="100">
                          <a:solidFill>
                            <a:srgbClr val="000000"/>
                          </a:solidFill>
                          <a:latin typeface="Times New Roman" panose="02020603050405020304"/>
                          <a:ea typeface="宋体" panose="02010600030101010101" pitchFamily="2" charset="-122"/>
                          <a:cs typeface="宋体" panose="02010600030101010101" pitchFamily="2" charset="-122"/>
                        </a:rPr>
                        <a:t>其他类贷款</a:t>
                      </a:r>
                      <a:endParaRPr lang="zh-CN" sz="1050" kern="100">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algn="just">
                        <a:spcAft>
                          <a:spcPts val="0"/>
                        </a:spcAft>
                      </a:pPr>
                      <a:r>
                        <a:rPr lang="zh-CN" sz="1050" kern="100">
                          <a:solidFill>
                            <a:srgbClr val="000000"/>
                          </a:solidFill>
                          <a:latin typeface="Times New Roman" panose="02020603050405020304"/>
                          <a:ea typeface="宋体" panose="02010600030101010101" pitchFamily="2" charset="-122"/>
                          <a:cs typeface="宋体" panose="02010600030101010101" pitchFamily="2" charset="-122"/>
                        </a:rPr>
                        <a:t>四、同业往来</a:t>
                      </a:r>
                      <a:endParaRPr lang="zh-CN" sz="1050" kern="100">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050" kern="100">
                          <a:solidFill>
                            <a:srgbClr val="000000"/>
                          </a:solidFill>
                          <a:latin typeface="Times New Roman" panose="02020603050405020304"/>
                          <a:ea typeface="宋体" panose="02010600030101010101" pitchFamily="2" charset="-122"/>
                          <a:cs typeface="宋体" panose="02010600030101010101" pitchFamily="2" charset="-122"/>
                        </a:rPr>
                        <a:t>二、有价证券及投资</a:t>
                      </a:r>
                      <a:endParaRPr lang="zh-CN" sz="1050" kern="100">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algn="just">
                        <a:spcAft>
                          <a:spcPts val="0"/>
                        </a:spcAft>
                      </a:pPr>
                      <a:r>
                        <a:rPr lang="zh-CN" sz="1050" kern="100">
                          <a:solidFill>
                            <a:srgbClr val="000000"/>
                          </a:solidFill>
                          <a:latin typeface="Times New Roman" panose="02020603050405020304"/>
                          <a:ea typeface="宋体" panose="02010600030101010101" pitchFamily="2" charset="-122"/>
                          <a:cs typeface="宋体" panose="02010600030101010101" pitchFamily="2" charset="-122"/>
                        </a:rPr>
                        <a:t>五、其他</a:t>
                      </a:r>
                      <a:endParaRPr lang="zh-CN" sz="1050" kern="100">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050" kern="100">
                          <a:solidFill>
                            <a:srgbClr val="000000"/>
                          </a:solidFill>
                          <a:latin typeface="Times New Roman" panose="02020603050405020304"/>
                          <a:ea typeface="宋体" panose="02010600030101010101" pitchFamily="2" charset="-122"/>
                          <a:cs typeface="宋体" panose="02010600030101010101" pitchFamily="2" charset="-122"/>
                        </a:rPr>
                        <a:t>三、缴存准备金存款</a:t>
                      </a:r>
                      <a:endParaRPr lang="zh-CN" sz="1050" kern="100">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algn="just">
                        <a:spcAft>
                          <a:spcPts val="0"/>
                        </a:spcAft>
                      </a:pPr>
                      <a:endParaRPr lang="en-US" sz="1050" kern="100">
                        <a:solidFill>
                          <a:srgbClr val="000000"/>
                        </a:solidFill>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050" kern="100">
                          <a:solidFill>
                            <a:srgbClr val="000000"/>
                          </a:solidFill>
                          <a:latin typeface="Times New Roman" panose="02020603050405020304"/>
                          <a:ea typeface="宋体" panose="02010600030101010101" pitchFamily="2" charset="-122"/>
                          <a:cs typeface="宋体" panose="02010600030101010101" pitchFamily="2" charset="-122"/>
                        </a:rPr>
                        <a:t>四、同业往来</a:t>
                      </a:r>
                      <a:endParaRPr lang="zh-CN" sz="1050" kern="100">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a:solidFill>
                          <a:srgbClr val="000000"/>
                        </a:solidFill>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algn="ctr">
                        <a:spcAft>
                          <a:spcPts val="0"/>
                        </a:spcAft>
                      </a:pPr>
                      <a:r>
                        <a:rPr lang="zh-CN" sz="1050" kern="100">
                          <a:solidFill>
                            <a:srgbClr val="000000"/>
                          </a:solidFill>
                          <a:latin typeface="Times New Roman" panose="02020603050405020304"/>
                          <a:ea typeface="宋体" panose="02010600030101010101" pitchFamily="2" charset="-122"/>
                          <a:cs typeface="宋体" panose="02010600030101010101" pitchFamily="2" charset="-122"/>
                        </a:rPr>
                        <a:t>资金来源总计</a:t>
                      </a:r>
                      <a:endParaRPr lang="zh-CN" sz="1050" kern="100">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n-US" sz="1050" kern="100">
                        <a:solidFill>
                          <a:srgbClr val="000000"/>
                        </a:solidFill>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zh-CN" sz="1050" kern="100">
                          <a:solidFill>
                            <a:srgbClr val="000000"/>
                          </a:solidFill>
                          <a:latin typeface="Times New Roman" panose="02020603050405020304"/>
                          <a:ea typeface="宋体" panose="02010600030101010101" pitchFamily="2" charset="-122"/>
                          <a:cs typeface="宋体" panose="02010600030101010101" pitchFamily="2" charset="-122"/>
                        </a:rPr>
                        <a:t>资金运用总计</a:t>
                      </a:r>
                      <a:endParaRPr lang="zh-CN" sz="1050" kern="100">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050" kern="100" dirty="0">
                        <a:solidFill>
                          <a:srgbClr val="000000"/>
                        </a:solidFill>
                        <a:latin typeface="Times New Roman" panose="02020603050405020304"/>
                        <a:ea typeface="宋体" panose="02010600030101010101" pitchFamily="2" charset="-122"/>
                        <a:cs typeface="Times New Roman" panose="02020603050405020304"/>
                      </a:endParaRPr>
                    </a:p>
                  </a:txBody>
                  <a:tcPr marL="68581" marR="6858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2625" name="Rectangle 6"/>
          <p:cNvSpPr/>
          <p:nvPr/>
        </p:nvSpPr>
        <p:spPr>
          <a:xfrm>
            <a:off x="5106988" y="2312988"/>
            <a:ext cx="2786062" cy="246062"/>
          </a:xfrm>
          <a:prstGeom prst="rect">
            <a:avLst/>
          </a:prstGeom>
          <a:noFill/>
          <a:ln w="9525">
            <a:noFill/>
          </a:ln>
        </p:spPr>
        <p:txBody>
          <a:bodyPr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3200" kern="1200">
                <a:solidFill>
                  <a:schemeClr val="tx1"/>
                </a:solidFill>
                <a:latin typeface="微软雅黑" panose="020B0503020204020204" pitchFamily="34" charset="-122"/>
                <a:ea typeface="微软雅黑" panose="020B0503020204020204" pitchFamily="34" charset="-122"/>
                <a:cs typeface="+mn-cs"/>
              </a:defRPr>
            </a:lvl5pPr>
          </a:lstStyle>
          <a:p>
            <a:pPr marL="0" lvl="0" indent="285750" algn="ctr">
              <a:spcBef>
                <a:spcPct val="0"/>
              </a:spcBef>
              <a:buNone/>
            </a:pPr>
            <a:r>
              <a:rPr lang="zh-CN" altLang="en-US" sz="1000" b="1" dirty="0">
                <a:solidFill>
                  <a:srgbClr val="000000"/>
                </a:solidFill>
                <a:latin typeface="Times New Roman" panose="02020603050405020304" pitchFamily="18" charset="0"/>
                <a:ea typeface="宋体" panose="02010600030101010101" pitchFamily="2" charset="-122"/>
              </a:rPr>
              <a:t>表</a:t>
            </a:r>
            <a:r>
              <a:rPr lang="en-US" altLang="zh-CN" sz="1000" b="1" dirty="0">
                <a:solidFill>
                  <a:srgbClr val="000000"/>
                </a:solidFill>
                <a:latin typeface="Times New Roman" panose="02020603050405020304" pitchFamily="18" charset="0"/>
                <a:ea typeface="宋体" panose="02010600030101010101" pitchFamily="2" charset="-122"/>
              </a:rPr>
              <a:t>5-1  </a:t>
            </a:r>
            <a:r>
              <a:rPr lang="zh-CN" altLang="en-US" sz="1000" b="1" dirty="0">
                <a:solidFill>
                  <a:srgbClr val="000000"/>
                </a:solidFill>
                <a:latin typeface="Times New Roman" panose="02020603050405020304" pitchFamily="18" charset="0"/>
                <a:ea typeface="宋体" panose="02010600030101010101" pitchFamily="2" charset="-122"/>
              </a:rPr>
              <a:t>国有商业银行人民币信贷收支表</a:t>
            </a:r>
            <a:endParaRPr lang="zh-CN" altLang="en-US" sz="1800" dirty="0">
              <a:latin typeface="Arial" panose="020B0604020202020204" pitchFamily="34" charset="0"/>
              <a:ea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tags/tag1.xml><?xml version="1.0" encoding="utf-8"?>
<p:tagLst xmlns:p="http://schemas.openxmlformats.org/presentationml/2006/main">
  <p:tag name="KSO_WM_UNIT_TABLE_BEAUTIFY" val="smartTable{ba42c989-c644-4262-8de0-43a6bf9cf718}"/>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24059</Words>
  <Application>WPS 演示</Application>
  <PresentationFormat>全屏显示(4:3)</PresentationFormat>
  <Paragraphs>1373</Paragraphs>
  <Slides>83</Slides>
  <Notes>1</Notes>
  <HiddenSlides>0</HiddenSlides>
  <MMClips>0</MMClips>
  <ScaleCrop>false</ScaleCrop>
  <HeadingPairs>
    <vt:vector size="8" baseType="variant">
      <vt:variant>
        <vt:lpstr>已用的字体</vt:lpstr>
      </vt:variant>
      <vt:variant>
        <vt:i4>12</vt:i4>
      </vt:variant>
      <vt:variant>
        <vt:lpstr>主题</vt:lpstr>
      </vt:variant>
      <vt:variant>
        <vt:i4>1</vt:i4>
      </vt:variant>
      <vt:variant>
        <vt:lpstr>嵌入 OLE 服务器</vt:lpstr>
      </vt:variant>
      <vt:variant>
        <vt:i4>19</vt:i4>
      </vt:variant>
      <vt:variant>
        <vt:lpstr>幻灯片标题</vt:lpstr>
      </vt:variant>
      <vt:variant>
        <vt:i4>83</vt:i4>
      </vt:variant>
    </vt:vector>
  </HeadingPairs>
  <TitlesOfParts>
    <vt:vector size="115" baseType="lpstr">
      <vt:lpstr>Arial</vt:lpstr>
      <vt:lpstr>宋体</vt:lpstr>
      <vt:lpstr>Wingdings</vt:lpstr>
      <vt:lpstr>微软雅黑</vt:lpstr>
      <vt:lpstr>Calibri</vt:lpstr>
      <vt:lpstr>华文仿宋</vt:lpstr>
      <vt:lpstr>Times New Roman</vt:lpstr>
      <vt:lpstr>方正书宋_GBK</vt:lpstr>
      <vt:lpstr>Arial Unicode MS</vt:lpstr>
      <vt:lpstr>Times New Roman</vt:lpstr>
      <vt:lpstr>NEU-BZ-S92</vt:lpstr>
      <vt:lpstr>Segoe Print</vt:lpstr>
      <vt:lpstr>Office 主题</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BJXX</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Unique</dc:creator>
  <cp:lastModifiedBy>Rachel</cp:lastModifiedBy>
  <cp:revision>71</cp:revision>
  <dcterms:created xsi:type="dcterms:W3CDTF">2009-10-19T06:11:03Z</dcterms:created>
  <dcterms:modified xsi:type="dcterms:W3CDTF">2020-08-29T09:19:56Z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2052-11.1.0.9912</vt:lpwstr>
  </property>
</Properties>
</file>