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6" Type="http://schemas.openxmlformats.org/officeDocument/2006/relationships/tags" Target="tags/tag64.xml"/><Relationship Id="rId15" Type="http://schemas.openxmlformats.org/officeDocument/2006/relationships/commentAuthors" Target="commentAuthors.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402715" y="2369820"/>
            <a:ext cx="933831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第十章　工作说明书		</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4206875"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第三编　工作分析的结果与运用</a:t>
            </a:r>
            <a:endParaRPr lang="zh-CN">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78455" y="3512185"/>
            <a:ext cx="6336030" cy="1459865"/>
            <a:chOff x="4533" y="5531"/>
            <a:chExt cx="9978" cy="2299"/>
          </a:xfrm>
        </p:grpSpPr>
        <p:grpSp>
          <p:nvGrpSpPr>
            <p:cNvPr id="23556" name="组合 23555"/>
            <p:cNvGrpSpPr/>
            <p:nvPr/>
          </p:nvGrpSpPr>
          <p:grpSpPr>
            <a:xfrm rot="0">
              <a:off x="4533" y="5531"/>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第一节　工作说明书概述</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rot="0">
              <a:off x="4533" y="6834"/>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buClrTx/>
                  <a:buSzTx/>
                  <a:buFontTx/>
                </a:pPr>
                <a:r>
                  <a:rPr lang="en-US" altLang="zh-CN" sz="2400" dirty="0">
                    <a:latin typeface="汉仪文黑-85W" panose="00020600040101010101" charset="-122"/>
                    <a:ea typeface="汉仪文黑-85W" panose="00020600040101010101" charset="-122"/>
                    <a:cs typeface="汉仪文黑-85W" panose="00020600040101010101" charset="-122"/>
                  </a:rPr>
                  <a:t>第二节　工作说明书的编写与范例</a:t>
                </a:r>
                <a:endParaRPr lang="en-US" altLang="zh-CN" sz="2400" dirty="0">
                  <a:latin typeface="汉仪文黑-85W" panose="00020600040101010101" charset="-122"/>
                  <a:ea typeface="汉仪文黑-85W" panose="00020600040101010101" charset="-122"/>
                  <a:cs typeface="汉仪文黑-85W" panose="00020600040101010101" charset="-122"/>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5" name="标题 4"/>
          <p:cNvSpPr>
            <a:spLocks noGrp="1"/>
          </p:cNvSpPr>
          <p:nvPr>
            <p:ph type="title"/>
          </p:nvPr>
        </p:nvSpPr>
        <p:spPr/>
        <p:txBody>
          <a:bodyPr/>
          <a:p>
            <a:r>
              <a:rPr lang="en-US" sz="3600" dirty="0">
                <a:cs typeface="汉仪文黑-85W" panose="00020600040101010101" charset="-122"/>
              </a:rPr>
              <a:t>目 录</a:t>
            </a:r>
            <a:endParaRPr lang="en-US" sz="3600" dirty="0">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工作说明书概述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一、工作说明书的概念</a:t>
            </a:r>
            <a:endParaRPr lang="zh-CN" altLang="zh-CN" sz="2600" b="1" dirty="0">
              <a:latin typeface="黑体" panose="02010609060101010101" pitchFamily="49" charset="-122"/>
              <a:ea typeface="黑体" panose="02010609060101010101" pitchFamily="49" charset="-122"/>
            </a:endParaRPr>
          </a:p>
          <a:p>
            <a:r>
              <a:rPr lang="zh-CN" altLang="en-US"/>
              <a:t>工作说明书就是对有关工作职责、工作活动、工作条件和工作对人身安全危害程度等工作特性方面信息进行描述,以及规定工作对从业人员的品质、特点、技能和工作背景或经历等方面要求的书面文件。</a:t>
            </a:r>
            <a:endParaRPr lang="zh-CN" altLang="en-US"/>
          </a:p>
          <a:p>
            <a:r>
              <a:rPr lang="zh-CN" altLang="en-US"/>
              <a:t>通常,我们把前一部分称做工作描述,主要解决本工作主要干什么的问题;后一部分称为工作规范或任职资格,主要解决由谁来干的问题。简单地说,工作说明书就是一份对某项职位的工作内容加以叙述的文件,说明在这个职位的任职者应执行的工作、如何执行工作及工作的状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工作说明书概述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二、工作说明书的内容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(一)工作标识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(二)工作综述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(四)责任与义务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(五)权限范围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(六)绩效标准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(七)工作条件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(八)任职资格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工作说明书概述</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三、工作说明书编写中应注意的问题</a:t>
            </a:r>
            <a:endParaRPr lang="zh-CN" altLang="zh-CN" sz="2600" b="1" dirty="0">
              <a:latin typeface="黑体" panose="02010609060101010101" pitchFamily="49" charset="-122"/>
              <a:ea typeface="黑体" panose="02010609060101010101" pitchFamily="49" charset="-122"/>
            </a:endParaRPr>
          </a:p>
          <a:p>
            <a:r>
              <a:rPr lang="zh-CN" altLang="en-US"/>
              <a:t>(1)根据使用目的,在反映基本内容的基础上,突出重点;</a:t>
            </a:r>
            <a:endParaRPr lang="zh-CN" altLang="en-US"/>
          </a:p>
          <a:p>
            <a:r>
              <a:rPr lang="zh-CN" altLang="en-US"/>
              <a:t>(2)工作职责的描述要包罗无遗,避免职责重复和遗漏;</a:t>
            </a:r>
            <a:endParaRPr lang="zh-CN" altLang="en-US"/>
          </a:p>
          <a:p>
            <a:r>
              <a:rPr lang="zh-CN" altLang="en-US"/>
              <a:t>(3)工作说明书应该采用统一的格式,一般采用表格形式而很少采用叙述形式,因为表格形式比较规范,易于管理和使用;</a:t>
            </a:r>
            <a:endParaRPr lang="zh-CN" altLang="en-US"/>
          </a:p>
          <a:p>
            <a:r>
              <a:rPr lang="zh-CN" altLang="en-US"/>
              <a:t>(4)文字叙述应简洁、准确、明确、清晰,避免出现如“执行需要完成的其他任务”这一类笼统的描述;</a:t>
            </a:r>
            <a:endParaRPr lang="zh-CN" altLang="en-US"/>
          </a:p>
          <a:p>
            <a:r>
              <a:rPr lang="zh-CN" altLang="en-US"/>
              <a:t>(5)所涉及到的等级(如职等、薪等)应依实际情况确定,并能够反映工作的技术水平和职责高低等方面的差异;</a:t>
            </a:r>
            <a:endParaRPr lang="zh-CN" altLang="en-US"/>
          </a:p>
          <a:p>
            <a:r>
              <a:rPr lang="zh-CN" altLang="en-US"/>
              <a:t>(6)工作说明书应该及时修改,与企业的发展保持同步;</a:t>
            </a:r>
            <a:endParaRPr lang="zh-CN" altLang="en-US"/>
          </a:p>
          <a:p>
            <a:r>
              <a:rPr lang="zh-CN" altLang="en-US"/>
              <a:t>(7)当工作说明书中的工作描述包含有评价标准时,它就可以起到绩效标准的作用;</a:t>
            </a:r>
            <a:endParaRPr lang="zh-CN" altLang="en-US"/>
          </a:p>
          <a:p>
            <a:r>
              <a:rPr lang="zh-CN" altLang="en-US"/>
              <a:t>(8)绩效标准项目,应该认真听取其直接上级的意见;</a:t>
            </a:r>
            <a:endParaRPr lang="zh-CN" altLang="en-US"/>
          </a:p>
          <a:p>
            <a:r>
              <a:rPr lang="zh-CN" altLang="en-US"/>
              <a:t>(9)初步编写完成的工作说明书应当在与相关工作岗位的员工及其直接上级进行讨论修改后实施。</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工作说明书的编写与范例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一、一栏式工作说明书</a:t>
            </a:r>
            <a:endParaRPr lang="zh-CN" altLang="zh-CN" sz="2600" b="1" dirty="0">
              <a:latin typeface="黑体" panose="02010609060101010101" pitchFamily="49" charset="-122"/>
              <a:ea typeface="黑体" panose="02010609060101010101" pitchFamily="49" charset="-122"/>
            </a:endParaRPr>
          </a:p>
          <a:p>
            <a:r>
              <a:rPr lang="zh-CN" altLang="en-US"/>
              <a:t>以某公司“人力资源管理经理” 为例进行说明,见表10-1。</a:t>
            </a:r>
            <a:endParaRPr lang="zh-CN" altLang="en-US"/>
          </a:p>
          <a:p>
            <a:r>
              <a:rPr lang="zh-CN" altLang="en-US"/>
              <a:t>工作说明书中有关工作的描述一般比较简练,不可能把各项工作的程序和标准都包括进去,因此,有时还需要有任务说明书予以细化,如表10-2所示。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工作说明书的编写与范例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二、两栏式工作说明书</a:t>
            </a:r>
            <a:endParaRPr lang="zh-CN" altLang="zh-CN" sz="2600" b="1" dirty="0">
              <a:latin typeface="黑体" panose="02010609060101010101" pitchFamily="49" charset="-122"/>
              <a:ea typeface="黑体" panose="02010609060101010101" pitchFamily="49" charset="-122"/>
            </a:endParaRPr>
          </a:p>
          <a:p>
            <a:r>
              <a:rPr lang="zh-CN" altLang="en-US"/>
              <a:t>以招聘专员为例,其工作描述和工作规范分别见表10-3和表10-4。</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工作说明书的编写与范例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三、工作说明书范例</a:t>
            </a:r>
            <a:endParaRPr lang="zh-CN" altLang="zh-CN" sz="2600" b="1" dirty="0">
              <a:latin typeface="黑体" panose="02010609060101010101" pitchFamily="49" charset="-122"/>
              <a:ea typeface="黑体" panose="02010609060101010101" pitchFamily="49" charset="-122"/>
            </a:endParaRPr>
          </a:p>
          <a:p>
            <a:r>
              <a:rPr lang="zh-CN" altLang="en-US"/>
              <a:t>随着经济与社会的发展,一些新兴行业和工作不断涌现,针对这些的变化,结合市场调查的结果,此处列举四篇工作说明书范例,以供参考。</a:t>
            </a:r>
            <a:endParaRPr lang="zh-CN" altLang="en-US"/>
          </a:p>
          <a:p>
            <a:r>
              <a:rPr lang="zh-CN" altLang="en-US"/>
              <a:t>(一)创业咨询项目经理工作说明书</a:t>
            </a:r>
            <a:endParaRPr lang="zh-CN" altLang="en-US"/>
          </a:p>
          <a:p>
            <a:r>
              <a:rPr lang="zh-CN" altLang="en-US"/>
              <a:t>(二)商账追收师工作说明书</a:t>
            </a:r>
            <a:endParaRPr lang="zh-CN" altLang="en-US"/>
          </a:p>
          <a:p>
            <a:r>
              <a:rPr lang="zh-CN" altLang="en-US"/>
              <a:t>(三)知识总监职务说明书</a:t>
            </a:r>
            <a:endParaRPr lang="zh-CN" altLang="en-US"/>
          </a:p>
          <a:p>
            <a:r>
              <a:rPr lang="zh-CN" altLang="en-US"/>
              <a:t>(四)企业首席博客官工作说明书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1057</Words>
  <Application>WPS 演示</Application>
  <PresentationFormat>宽屏</PresentationFormat>
  <Paragraphs>61</Paragraphs>
  <Slides>8</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8</vt:i4>
      </vt:variant>
    </vt:vector>
  </HeadingPairs>
  <TitlesOfParts>
    <vt:vector size="26"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工作说明书概述</vt:lpstr>
      <vt:lpstr>第一节　工作说明书概述</vt:lpstr>
      <vt:lpstr>第一节　工作说明书概述</vt:lpstr>
      <vt:lpstr>第二节　工作说明书的编写与范例</vt:lpstr>
      <vt:lpstr>第二节　工作说明书的编写与范例</vt:lpstr>
      <vt:lpstr>第二节　工作说明书的编写与范例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D6B85E7CDDB14804B7AC577ECF96F02B</vt:lpwstr>
  </property>
</Properties>
</file>