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Lst>
  <p:notesMasterIdLst>
    <p:notesMasterId r:id="rId5"/>
  </p:notesMasterIdLst>
  <p:handoutMasterIdLst>
    <p:handoutMasterId r:id="rId68"/>
  </p:handoutMasterIdLst>
  <p:sldIdLst>
    <p:sldId id="739" r:id="rId4"/>
    <p:sldId id="740" r:id="rId6"/>
    <p:sldId id="741" r:id="rId7"/>
    <p:sldId id="742" r:id="rId8"/>
    <p:sldId id="743" r:id="rId9"/>
    <p:sldId id="744" r:id="rId10"/>
    <p:sldId id="745" r:id="rId11"/>
    <p:sldId id="746" r:id="rId12"/>
    <p:sldId id="747" r:id="rId13"/>
    <p:sldId id="748" r:id="rId14"/>
    <p:sldId id="749" r:id="rId15"/>
    <p:sldId id="750" r:id="rId16"/>
    <p:sldId id="751" r:id="rId17"/>
    <p:sldId id="752" r:id="rId18"/>
    <p:sldId id="753" r:id="rId19"/>
    <p:sldId id="754" r:id="rId20"/>
    <p:sldId id="755" r:id="rId21"/>
    <p:sldId id="756" r:id="rId22"/>
    <p:sldId id="757" r:id="rId23"/>
    <p:sldId id="758" r:id="rId24"/>
    <p:sldId id="759" r:id="rId25"/>
    <p:sldId id="760" r:id="rId26"/>
    <p:sldId id="761" r:id="rId27"/>
    <p:sldId id="762" r:id="rId28"/>
    <p:sldId id="763" r:id="rId29"/>
    <p:sldId id="764" r:id="rId30"/>
    <p:sldId id="765" r:id="rId31"/>
    <p:sldId id="766" r:id="rId32"/>
    <p:sldId id="767" r:id="rId33"/>
    <p:sldId id="768" r:id="rId34"/>
    <p:sldId id="769" r:id="rId35"/>
    <p:sldId id="770" r:id="rId36"/>
    <p:sldId id="771" r:id="rId37"/>
    <p:sldId id="772" r:id="rId38"/>
    <p:sldId id="773" r:id="rId39"/>
    <p:sldId id="774" r:id="rId40"/>
    <p:sldId id="775" r:id="rId41"/>
    <p:sldId id="776" r:id="rId42"/>
    <p:sldId id="777" r:id="rId43"/>
    <p:sldId id="778" r:id="rId44"/>
    <p:sldId id="779" r:id="rId45"/>
    <p:sldId id="780" r:id="rId46"/>
    <p:sldId id="781" r:id="rId47"/>
    <p:sldId id="782" r:id="rId48"/>
    <p:sldId id="783" r:id="rId49"/>
    <p:sldId id="784" r:id="rId50"/>
    <p:sldId id="785" r:id="rId51"/>
    <p:sldId id="786" r:id="rId52"/>
    <p:sldId id="787" r:id="rId53"/>
    <p:sldId id="788" r:id="rId54"/>
    <p:sldId id="789" r:id="rId55"/>
    <p:sldId id="790" r:id="rId56"/>
    <p:sldId id="791" r:id="rId57"/>
    <p:sldId id="792" r:id="rId58"/>
    <p:sldId id="793" r:id="rId59"/>
    <p:sldId id="794" r:id="rId60"/>
    <p:sldId id="795" r:id="rId61"/>
    <p:sldId id="796" r:id="rId62"/>
    <p:sldId id="797" r:id="rId63"/>
    <p:sldId id="798" r:id="rId64"/>
    <p:sldId id="799" r:id="rId65"/>
    <p:sldId id="800" r:id="rId66"/>
    <p:sldId id="801" r:id="rId67"/>
  </p:sldIdLst>
  <p:sldSz cx="9144000" cy="6858000" type="screen4x3"/>
  <p:notesSz cx="6858000" cy="9144000"/>
  <p:custDataLst>
    <p:tags r:id="rId72"/>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19"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99FF"/>
    <a:srgbClr val="FFFF99"/>
    <a:srgbClr val="FF6699"/>
    <a:srgbClr val="EAB200"/>
    <a:srgbClr val="2185DF"/>
    <a:srgbClr val="C49500"/>
    <a:srgbClr val="1D7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29"/>
    <p:restoredTop sz="93925"/>
  </p:normalViewPr>
  <p:slideViewPr>
    <p:cSldViewPr showGuides="1">
      <p:cViewPr varScale="1">
        <p:scale>
          <a:sx n="62" d="100"/>
          <a:sy n="62" d="100"/>
        </p:scale>
        <p:origin x="1244" y="40"/>
      </p:cViewPr>
      <p:guideLst>
        <p:guide orient="horz" pos="2119"/>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2" Type="http://schemas.openxmlformats.org/officeDocument/2006/relationships/tags" Target="tags/tag339.xml"/><Relationship Id="rId71" Type="http://schemas.openxmlformats.org/officeDocument/2006/relationships/tableStyles" Target="tableStyles.xml"/><Relationship Id="rId70" Type="http://schemas.openxmlformats.org/officeDocument/2006/relationships/viewProps" Target="viewProps.xml"/><Relationship Id="rId7" Type="http://schemas.openxmlformats.org/officeDocument/2006/relationships/slide" Target="slides/slide3.xml"/><Relationship Id="rId69" Type="http://schemas.openxmlformats.org/officeDocument/2006/relationships/presProps" Target="presProps.xml"/><Relationship Id="rId68" Type="http://schemas.openxmlformats.org/officeDocument/2006/relationships/handoutMaster" Target="handoutMasters/handoutMaster1.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73977AA-B73F-4343-92B5-69AF61741E3B}"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D152080-148A-492D-A078-188935B9D622}"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rPr>
              <a:t>单击此处编辑母版文本样式</a:t>
            </a:r>
            <a:endPar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idx="1"/>
          </p:nvPr>
        </p:nvSpPr>
        <p:spPr>
          <a:noFill/>
          <a:ln>
            <a:noFill/>
          </a:ln>
        </p:spPr>
        <p:txBody>
          <a:bodyPr wrap="square" lIns="91440" tIns="45720" rIns="91440" bIns="45720" anchor="t" anchorCtr="0"/>
          <a:lstStyle/>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spcBef>
                <a:spcPct val="0"/>
              </a:spcBef>
            </a:pPr>
            <a:fld id="{9A0DB2DC-4C9A-4742-B13C-FB6460FD3503}" type="slidenum">
              <a:rPr lang="zh-CN" altLang="en-US" dirty="0">
                <a:latin typeface="Verdana" panose="020B0604030504040204" pitchFamily="34" charset="0"/>
              </a:rPr>
            </a:fld>
            <a:endParaRPr lang="zh-CN" altLang="en-US" dirty="0">
              <a:latin typeface="Verdana" panose="020B06040305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lstStyle/>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lstStyle/>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lstStyle/>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lstStyle/>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8.xml"/><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tags" Target="../tags/tag2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jpeg"/><Relationship Id="rId1" Type="http://schemas.openxmlformats.org/officeDocument/2006/relationships/tags" Target="../tags/tag2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16.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1" Type="http://schemas.openxmlformats.org/officeDocument/2006/relationships/slideLayout" Target="../slideLayouts/slideLayout7.xml"/><Relationship Id="rId10" Type="http://schemas.openxmlformats.org/officeDocument/2006/relationships/tags" Target="../tags/tag35.xml"/><Relationship Id="rId1" Type="http://schemas.openxmlformats.org/officeDocument/2006/relationships/tags" Target="../tags/tag2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jpeg"/><Relationship Id="rId1" Type="http://schemas.openxmlformats.org/officeDocument/2006/relationships/tags" Target="../tags/tag3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8" Type="http://schemas.openxmlformats.org/officeDocument/2006/relationships/slideLayout" Target="../slideLayouts/slideLayout7.xml"/><Relationship Id="rId27" Type="http://schemas.openxmlformats.org/officeDocument/2006/relationships/tags" Target="../tags/tag65.xml"/><Relationship Id="rId26" Type="http://schemas.openxmlformats.org/officeDocument/2006/relationships/tags" Target="../tags/tag64.xml"/><Relationship Id="rId25" Type="http://schemas.openxmlformats.org/officeDocument/2006/relationships/tags" Target="../tags/tag63.xml"/><Relationship Id="rId24" Type="http://schemas.openxmlformats.org/officeDocument/2006/relationships/tags" Target="../tags/tag62.xml"/><Relationship Id="rId23" Type="http://schemas.openxmlformats.org/officeDocument/2006/relationships/tags" Target="../tags/tag61.xml"/><Relationship Id="rId22" Type="http://schemas.openxmlformats.org/officeDocument/2006/relationships/tags" Target="../tags/tag60.xml"/><Relationship Id="rId21" Type="http://schemas.openxmlformats.org/officeDocument/2006/relationships/tags" Target="../tags/tag59.xml"/><Relationship Id="rId20" Type="http://schemas.openxmlformats.org/officeDocument/2006/relationships/tags" Target="../tags/tag58.xml"/><Relationship Id="rId2" Type="http://schemas.openxmlformats.org/officeDocument/2006/relationships/tags" Target="../tags/tag40.xml"/><Relationship Id="rId19" Type="http://schemas.openxmlformats.org/officeDocument/2006/relationships/tags" Target="../tags/tag57.xml"/><Relationship Id="rId18" Type="http://schemas.openxmlformats.org/officeDocument/2006/relationships/tags" Target="../tags/tag56.xml"/><Relationship Id="rId17" Type="http://schemas.openxmlformats.org/officeDocument/2006/relationships/tags" Target="../tags/tag55.xml"/><Relationship Id="rId16" Type="http://schemas.openxmlformats.org/officeDocument/2006/relationships/tags" Target="../tags/tag54.xml"/><Relationship Id="rId15" Type="http://schemas.openxmlformats.org/officeDocument/2006/relationships/tags" Target="../tags/tag53.xml"/><Relationship Id="rId14" Type="http://schemas.openxmlformats.org/officeDocument/2006/relationships/tags" Target="../tags/tag5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tags" Target="../tags/tag39.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6.xml"/></Relationships>
</file>

<file path=ppt/slides/_rels/slide25.xml.rels><?xml version="1.0" encoding="UTF-8" standalone="yes"?>
<Relationships xmlns="http://schemas.openxmlformats.org/package/2006/relationships"><Relationship Id="rId9" Type="http://schemas.openxmlformats.org/officeDocument/2006/relationships/tags" Target="../tags/tag75.xml"/><Relationship Id="rId8" Type="http://schemas.openxmlformats.org/officeDocument/2006/relationships/tags" Target="../tags/tag74.xml"/><Relationship Id="rId7" Type="http://schemas.openxmlformats.org/officeDocument/2006/relationships/tags" Target="../tags/tag73.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4" Type="http://schemas.openxmlformats.org/officeDocument/2006/relationships/slideLayout" Target="../slideLayouts/slideLayout7.xml"/><Relationship Id="rId13" Type="http://schemas.openxmlformats.org/officeDocument/2006/relationships/tags" Target="../tags/tag79.xml"/><Relationship Id="rId12" Type="http://schemas.openxmlformats.org/officeDocument/2006/relationships/tags" Target="../tags/tag78.xml"/><Relationship Id="rId11" Type="http://schemas.openxmlformats.org/officeDocument/2006/relationships/tags" Target="../tags/tag77.xml"/><Relationship Id="rId10" Type="http://schemas.openxmlformats.org/officeDocument/2006/relationships/tags" Target="../tags/tag76.xml"/><Relationship Id="rId1" Type="http://schemas.openxmlformats.org/officeDocument/2006/relationships/tags" Target="../tags/tag67.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tags" Target="../tags/tag80.xml"/></Relationships>
</file>

<file path=ppt/slides/_rels/slide27.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5" Type="http://schemas.openxmlformats.org/officeDocument/2006/relationships/slideLayout" Target="../slideLayouts/slideLayout7.xml"/><Relationship Id="rId24" Type="http://schemas.openxmlformats.org/officeDocument/2006/relationships/tags" Target="../tags/tag104.xml"/><Relationship Id="rId23" Type="http://schemas.openxmlformats.org/officeDocument/2006/relationships/tags" Target="../tags/tag103.xml"/><Relationship Id="rId22" Type="http://schemas.openxmlformats.org/officeDocument/2006/relationships/tags" Target="../tags/tag102.xml"/><Relationship Id="rId21" Type="http://schemas.openxmlformats.org/officeDocument/2006/relationships/tags" Target="../tags/tag101.xml"/><Relationship Id="rId20" Type="http://schemas.openxmlformats.org/officeDocument/2006/relationships/tags" Target="../tags/tag100.xml"/><Relationship Id="rId2" Type="http://schemas.openxmlformats.org/officeDocument/2006/relationships/tags" Target="../tags/tag82.xml"/><Relationship Id="rId19" Type="http://schemas.openxmlformats.org/officeDocument/2006/relationships/tags" Target="../tags/tag99.xml"/><Relationship Id="rId18" Type="http://schemas.openxmlformats.org/officeDocument/2006/relationships/tags" Target="../tags/tag98.xml"/><Relationship Id="rId17" Type="http://schemas.openxmlformats.org/officeDocument/2006/relationships/tags" Target="../tags/tag97.xml"/><Relationship Id="rId16" Type="http://schemas.openxmlformats.org/officeDocument/2006/relationships/tags" Target="../tags/tag96.xml"/><Relationship Id="rId15" Type="http://schemas.openxmlformats.org/officeDocument/2006/relationships/tags" Target="../tags/tag95.xml"/><Relationship Id="rId14" Type="http://schemas.openxmlformats.org/officeDocument/2006/relationships/tags" Target="../tags/tag94.xml"/><Relationship Id="rId13" Type="http://schemas.openxmlformats.org/officeDocument/2006/relationships/tags" Target="../tags/tag93.xml"/><Relationship Id="rId12" Type="http://schemas.openxmlformats.org/officeDocument/2006/relationships/tags" Target="../tags/tag92.xml"/><Relationship Id="rId11" Type="http://schemas.openxmlformats.org/officeDocument/2006/relationships/tags" Target="../tags/tag91.xml"/><Relationship Id="rId10" Type="http://schemas.openxmlformats.org/officeDocument/2006/relationships/tags" Target="../tags/tag90.xml"/><Relationship Id="rId1" Type="http://schemas.openxmlformats.org/officeDocument/2006/relationships/tags" Target="../tags/tag81.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7.jpeg"/><Relationship Id="rId2" Type="http://schemas.openxmlformats.org/officeDocument/2006/relationships/tags" Target="../tags/tag106.xml"/><Relationship Id="rId1" Type="http://schemas.openxmlformats.org/officeDocument/2006/relationships/tags" Target="../tags/tag105.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jpeg"/><Relationship Id="rId1" Type="http://schemas.openxmlformats.org/officeDocument/2006/relationships/tags" Target="../tags/tag108.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9.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jpeg"/><Relationship Id="rId1" Type="http://schemas.openxmlformats.org/officeDocument/2006/relationships/tags" Target="../tags/tag110.xml"/></Relationships>
</file>

<file path=ppt/slides/_rels/slide33.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tags" Target="../tags/tag118.xml"/><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tags" Target="../tags/tag112.xml"/><Relationship Id="rId17" Type="http://schemas.openxmlformats.org/officeDocument/2006/relationships/slideLayout" Target="../slideLayouts/slideLayout7.xml"/><Relationship Id="rId16" Type="http://schemas.openxmlformats.org/officeDocument/2006/relationships/tags" Target="../tags/tag126.xml"/><Relationship Id="rId15" Type="http://schemas.openxmlformats.org/officeDocument/2006/relationships/tags" Target="../tags/tag125.xml"/><Relationship Id="rId14" Type="http://schemas.openxmlformats.org/officeDocument/2006/relationships/tags" Target="../tags/tag124.xml"/><Relationship Id="rId13" Type="http://schemas.openxmlformats.org/officeDocument/2006/relationships/tags" Target="../tags/tag123.xml"/><Relationship Id="rId12" Type="http://schemas.openxmlformats.org/officeDocument/2006/relationships/tags" Target="../tags/tag122.xml"/><Relationship Id="rId11" Type="http://schemas.openxmlformats.org/officeDocument/2006/relationships/tags" Target="../tags/tag121.xml"/><Relationship Id="rId10" Type="http://schemas.openxmlformats.org/officeDocument/2006/relationships/tags" Target="../tags/tag120.xml"/><Relationship Id="rId1" Type="http://schemas.openxmlformats.org/officeDocument/2006/relationships/tags" Target="../tags/tag111.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jpeg"/><Relationship Id="rId1" Type="http://schemas.openxmlformats.org/officeDocument/2006/relationships/tags" Target="../tags/tag12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9" Type="http://schemas.openxmlformats.org/officeDocument/2006/relationships/tags" Target="../tags/tag137.xml"/><Relationship Id="rId8" Type="http://schemas.openxmlformats.org/officeDocument/2006/relationships/tags" Target="../tags/tag136.xml"/><Relationship Id="rId7" Type="http://schemas.openxmlformats.org/officeDocument/2006/relationships/tags" Target="../tags/tag135.xml"/><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tags" Target="../tags/tag131.xml"/><Relationship Id="rId2" Type="http://schemas.openxmlformats.org/officeDocument/2006/relationships/tags" Target="../tags/tag130.xml"/><Relationship Id="rId15" Type="http://schemas.openxmlformats.org/officeDocument/2006/relationships/slideLayout" Target="../slideLayouts/slideLayout7.xml"/><Relationship Id="rId14" Type="http://schemas.openxmlformats.org/officeDocument/2006/relationships/tags" Target="../tags/tag142.xml"/><Relationship Id="rId13" Type="http://schemas.openxmlformats.org/officeDocument/2006/relationships/tags" Target="../tags/tag141.xml"/><Relationship Id="rId12" Type="http://schemas.openxmlformats.org/officeDocument/2006/relationships/tags" Target="../tags/tag140.xml"/><Relationship Id="rId11" Type="http://schemas.openxmlformats.org/officeDocument/2006/relationships/tags" Target="../tags/tag139.xml"/><Relationship Id="rId10" Type="http://schemas.openxmlformats.org/officeDocument/2006/relationships/tags" Target="../tags/tag138.xml"/><Relationship Id="rId1" Type="http://schemas.openxmlformats.org/officeDocument/2006/relationships/tags" Target="../tags/tag1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9" Type="http://schemas.openxmlformats.org/officeDocument/2006/relationships/tags" Target="../tags/tag151.xml"/><Relationship Id="rId8" Type="http://schemas.openxmlformats.org/officeDocument/2006/relationships/tags" Target="../tags/tag150.xml"/><Relationship Id="rId7" Type="http://schemas.openxmlformats.org/officeDocument/2006/relationships/tags" Target="../tags/tag149.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 Id="rId3" Type="http://schemas.openxmlformats.org/officeDocument/2006/relationships/tags" Target="../tags/tag145.xml"/><Relationship Id="rId21" Type="http://schemas.openxmlformats.org/officeDocument/2006/relationships/slideLayout" Target="../slideLayouts/slideLayout7.xml"/><Relationship Id="rId20" Type="http://schemas.openxmlformats.org/officeDocument/2006/relationships/tags" Target="../tags/tag162.xml"/><Relationship Id="rId2" Type="http://schemas.openxmlformats.org/officeDocument/2006/relationships/tags" Target="../tags/tag144.xml"/><Relationship Id="rId19" Type="http://schemas.openxmlformats.org/officeDocument/2006/relationships/tags" Target="../tags/tag161.xml"/><Relationship Id="rId18" Type="http://schemas.openxmlformats.org/officeDocument/2006/relationships/tags" Target="../tags/tag160.xml"/><Relationship Id="rId17" Type="http://schemas.openxmlformats.org/officeDocument/2006/relationships/tags" Target="../tags/tag159.xml"/><Relationship Id="rId16" Type="http://schemas.openxmlformats.org/officeDocument/2006/relationships/tags" Target="../tags/tag158.xml"/><Relationship Id="rId15" Type="http://schemas.openxmlformats.org/officeDocument/2006/relationships/tags" Target="../tags/tag157.xml"/><Relationship Id="rId14" Type="http://schemas.openxmlformats.org/officeDocument/2006/relationships/tags" Target="../tags/tag156.xml"/><Relationship Id="rId13" Type="http://schemas.openxmlformats.org/officeDocument/2006/relationships/tags" Target="../tags/tag155.xml"/><Relationship Id="rId12" Type="http://schemas.openxmlformats.org/officeDocument/2006/relationships/tags" Target="../tags/tag154.xml"/><Relationship Id="rId11" Type="http://schemas.openxmlformats.org/officeDocument/2006/relationships/tags" Target="../tags/tag153.xml"/><Relationship Id="rId10" Type="http://schemas.openxmlformats.org/officeDocument/2006/relationships/tags" Target="../tags/tag152.xml"/><Relationship Id="rId1" Type="http://schemas.openxmlformats.org/officeDocument/2006/relationships/tags" Target="../tags/tag143.xml"/></Relationships>
</file>

<file path=ppt/slides/_rels/slide47.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4" Type="http://schemas.openxmlformats.org/officeDocument/2006/relationships/slideLayout" Target="../slideLayouts/slideLayout7.xml"/><Relationship Id="rId23" Type="http://schemas.openxmlformats.org/officeDocument/2006/relationships/tags" Target="../tags/tag185.xml"/><Relationship Id="rId22" Type="http://schemas.openxmlformats.org/officeDocument/2006/relationships/tags" Target="../tags/tag184.xml"/><Relationship Id="rId21" Type="http://schemas.openxmlformats.org/officeDocument/2006/relationships/tags" Target="../tags/tag183.xml"/><Relationship Id="rId20" Type="http://schemas.openxmlformats.org/officeDocument/2006/relationships/tags" Target="../tags/tag182.xml"/><Relationship Id="rId2" Type="http://schemas.openxmlformats.org/officeDocument/2006/relationships/tags" Target="../tags/tag164.xml"/><Relationship Id="rId19" Type="http://schemas.openxmlformats.org/officeDocument/2006/relationships/tags" Target="../tags/tag181.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tags" Target="../tags/tag163.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87.xml"/><Relationship Id="rId1" Type="http://schemas.openxmlformats.org/officeDocument/2006/relationships/tags" Target="../tags/tag186.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6" Type="http://schemas.openxmlformats.org/officeDocument/2006/relationships/slideLayout" Target="../slideLayouts/slideLayout7.xml"/><Relationship Id="rId15" Type="http://schemas.openxmlformats.org/officeDocument/2006/relationships/tags" Target="../tags/tag202.xml"/><Relationship Id="rId14" Type="http://schemas.openxmlformats.org/officeDocument/2006/relationships/tags" Target="../tags/tag201.xml"/><Relationship Id="rId13" Type="http://schemas.openxmlformats.org/officeDocument/2006/relationships/tags" Target="../tags/tag200.xml"/><Relationship Id="rId12" Type="http://schemas.openxmlformats.org/officeDocument/2006/relationships/tags" Target="../tags/tag199.xml"/><Relationship Id="rId11" Type="http://schemas.openxmlformats.org/officeDocument/2006/relationships/tags" Target="../tags/tag198.xml"/><Relationship Id="rId10" Type="http://schemas.openxmlformats.org/officeDocument/2006/relationships/tags" Target="../tags/tag197.xml"/><Relationship Id="rId1" Type="http://schemas.openxmlformats.org/officeDocument/2006/relationships/tags" Target="../tags/tag188.xml"/></Relationships>
</file>

<file path=ppt/slides/_rels/slide54.xml.rels><?xml version="1.0" encoding="UTF-8" standalone="yes"?>
<Relationships xmlns="http://schemas.openxmlformats.org/package/2006/relationships"><Relationship Id="rId9" Type="http://schemas.openxmlformats.org/officeDocument/2006/relationships/tags" Target="../tags/tag211.xml"/><Relationship Id="rId8" Type="http://schemas.openxmlformats.org/officeDocument/2006/relationships/tags" Target="../tags/tag210.xml"/><Relationship Id="rId7" Type="http://schemas.openxmlformats.org/officeDocument/2006/relationships/tags" Target="../tags/tag209.xml"/><Relationship Id="rId6" Type="http://schemas.openxmlformats.org/officeDocument/2006/relationships/tags" Target="../tags/tag208.xml"/><Relationship Id="rId5" Type="http://schemas.openxmlformats.org/officeDocument/2006/relationships/tags" Target="../tags/tag207.xml"/><Relationship Id="rId4" Type="http://schemas.openxmlformats.org/officeDocument/2006/relationships/tags" Target="../tags/tag206.xml"/><Relationship Id="rId3" Type="http://schemas.openxmlformats.org/officeDocument/2006/relationships/tags" Target="../tags/tag205.xml"/><Relationship Id="rId2" Type="http://schemas.openxmlformats.org/officeDocument/2006/relationships/tags" Target="../tags/tag204.xml"/><Relationship Id="rId13" Type="http://schemas.openxmlformats.org/officeDocument/2006/relationships/slideLayout" Target="../slideLayouts/slideLayout7.xml"/><Relationship Id="rId12" Type="http://schemas.openxmlformats.org/officeDocument/2006/relationships/tags" Target="../tags/tag214.xml"/><Relationship Id="rId11" Type="http://schemas.openxmlformats.org/officeDocument/2006/relationships/tags" Target="../tags/tag213.xml"/><Relationship Id="rId10" Type="http://schemas.openxmlformats.org/officeDocument/2006/relationships/tags" Target="../tags/tag212.xml"/><Relationship Id="rId1" Type="http://schemas.openxmlformats.org/officeDocument/2006/relationships/tags" Target="../tags/tag203.xml"/></Relationships>
</file>

<file path=ppt/slides/_rels/slide55.xml.rels><?xml version="1.0" encoding="UTF-8" standalone="yes"?>
<Relationships xmlns="http://schemas.openxmlformats.org/package/2006/relationships"><Relationship Id="rId9" Type="http://schemas.openxmlformats.org/officeDocument/2006/relationships/tags" Target="../tags/tag223.xml"/><Relationship Id="rId8" Type="http://schemas.openxmlformats.org/officeDocument/2006/relationships/tags" Target="../tags/tag222.xml"/><Relationship Id="rId7" Type="http://schemas.openxmlformats.org/officeDocument/2006/relationships/tags" Target="../tags/tag221.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1" Type="http://schemas.openxmlformats.org/officeDocument/2006/relationships/slideLayout" Target="../slideLayouts/slideLayout7.xml"/><Relationship Id="rId20" Type="http://schemas.openxmlformats.org/officeDocument/2006/relationships/tags" Target="../tags/tag234.xml"/><Relationship Id="rId2" Type="http://schemas.openxmlformats.org/officeDocument/2006/relationships/tags" Target="../tags/tag216.xml"/><Relationship Id="rId19" Type="http://schemas.openxmlformats.org/officeDocument/2006/relationships/tags" Target="../tags/tag233.xml"/><Relationship Id="rId18" Type="http://schemas.openxmlformats.org/officeDocument/2006/relationships/tags" Target="../tags/tag232.xml"/><Relationship Id="rId17" Type="http://schemas.openxmlformats.org/officeDocument/2006/relationships/tags" Target="../tags/tag231.xml"/><Relationship Id="rId16" Type="http://schemas.openxmlformats.org/officeDocument/2006/relationships/tags" Target="../tags/tag230.xml"/><Relationship Id="rId15" Type="http://schemas.openxmlformats.org/officeDocument/2006/relationships/tags" Target="../tags/tag229.xml"/><Relationship Id="rId14" Type="http://schemas.openxmlformats.org/officeDocument/2006/relationships/tags" Target="../tags/tag228.xml"/><Relationship Id="rId13" Type="http://schemas.openxmlformats.org/officeDocument/2006/relationships/tags" Target="../tags/tag227.xml"/><Relationship Id="rId12" Type="http://schemas.openxmlformats.org/officeDocument/2006/relationships/tags" Target="../tags/tag226.xml"/><Relationship Id="rId11" Type="http://schemas.openxmlformats.org/officeDocument/2006/relationships/tags" Target="../tags/tag225.xml"/><Relationship Id="rId10" Type="http://schemas.openxmlformats.org/officeDocument/2006/relationships/tags" Target="../tags/tag224.xml"/><Relationship Id="rId1" Type="http://schemas.openxmlformats.org/officeDocument/2006/relationships/tags" Target="../tags/tag215.xml"/></Relationships>
</file>

<file path=ppt/slides/_rels/slide56.xml.rels><?xml version="1.0" encoding="UTF-8" standalone="yes"?>
<Relationships xmlns="http://schemas.openxmlformats.org/package/2006/relationships"><Relationship Id="rId9" Type="http://schemas.openxmlformats.org/officeDocument/2006/relationships/tags" Target="../tags/tag243.xml"/><Relationship Id="rId8" Type="http://schemas.openxmlformats.org/officeDocument/2006/relationships/tags" Target="../tags/tag242.xml"/><Relationship Id="rId7" Type="http://schemas.openxmlformats.org/officeDocument/2006/relationships/tags" Target="../tags/tag241.xml"/><Relationship Id="rId6" Type="http://schemas.openxmlformats.org/officeDocument/2006/relationships/tags" Target="../tags/tag240.xml"/><Relationship Id="rId5" Type="http://schemas.openxmlformats.org/officeDocument/2006/relationships/tags" Target="../tags/tag239.xml"/><Relationship Id="rId4" Type="http://schemas.openxmlformats.org/officeDocument/2006/relationships/tags" Target="../tags/tag238.xml"/><Relationship Id="rId3" Type="http://schemas.openxmlformats.org/officeDocument/2006/relationships/tags" Target="../tags/tag237.xml"/><Relationship Id="rId20" Type="http://schemas.openxmlformats.org/officeDocument/2006/relationships/slideLayout" Target="../slideLayouts/slideLayout7.xml"/><Relationship Id="rId2" Type="http://schemas.openxmlformats.org/officeDocument/2006/relationships/tags" Target="../tags/tag236.xml"/><Relationship Id="rId19" Type="http://schemas.openxmlformats.org/officeDocument/2006/relationships/tags" Target="../tags/tag253.xml"/><Relationship Id="rId18" Type="http://schemas.openxmlformats.org/officeDocument/2006/relationships/tags" Target="../tags/tag252.xml"/><Relationship Id="rId17" Type="http://schemas.openxmlformats.org/officeDocument/2006/relationships/tags" Target="../tags/tag251.xml"/><Relationship Id="rId16" Type="http://schemas.openxmlformats.org/officeDocument/2006/relationships/tags" Target="../tags/tag250.xml"/><Relationship Id="rId15" Type="http://schemas.openxmlformats.org/officeDocument/2006/relationships/tags" Target="../tags/tag249.xml"/><Relationship Id="rId14" Type="http://schemas.openxmlformats.org/officeDocument/2006/relationships/tags" Target="../tags/tag248.xml"/><Relationship Id="rId13" Type="http://schemas.openxmlformats.org/officeDocument/2006/relationships/tags" Target="../tags/tag247.xml"/><Relationship Id="rId12" Type="http://schemas.openxmlformats.org/officeDocument/2006/relationships/tags" Target="../tags/tag246.xml"/><Relationship Id="rId11" Type="http://schemas.openxmlformats.org/officeDocument/2006/relationships/tags" Target="../tags/tag245.xml"/><Relationship Id="rId10" Type="http://schemas.openxmlformats.org/officeDocument/2006/relationships/tags" Target="../tags/tag244.xml"/><Relationship Id="rId1" Type="http://schemas.openxmlformats.org/officeDocument/2006/relationships/tags" Target="../tags/tag23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9" Type="http://schemas.openxmlformats.org/officeDocument/2006/relationships/tags" Target="../tags/tag262.xml"/><Relationship Id="rId8" Type="http://schemas.openxmlformats.org/officeDocument/2006/relationships/tags" Target="../tags/tag261.xml"/><Relationship Id="rId7" Type="http://schemas.openxmlformats.org/officeDocument/2006/relationships/tags" Target="../tags/tag260.xml"/><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2" Type="http://schemas.openxmlformats.org/officeDocument/2006/relationships/slideLayout" Target="../slideLayouts/slideLayout7.xml"/><Relationship Id="rId21" Type="http://schemas.openxmlformats.org/officeDocument/2006/relationships/tags" Target="../tags/tag274.xml"/><Relationship Id="rId20" Type="http://schemas.openxmlformats.org/officeDocument/2006/relationships/tags" Target="../tags/tag273.xml"/><Relationship Id="rId2" Type="http://schemas.openxmlformats.org/officeDocument/2006/relationships/tags" Target="../tags/tag255.xml"/><Relationship Id="rId19" Type="http://schemas.openxmlformats.org/officeDocument/2006/relationships/tags" Target="../tags/tag272.xml"/><Relationship Id="rId18" Type="http://schemas.openxmlformats.org/officeDocument/2006/relationships/tags" Target="../tags/tag271.xml"/><Relationship Id="rId17" Type="http://schemas.openxmlformats.org/officeDocument/2006/relationships/tags" Target="../tags/tag270.xml"/><Relationship Id="rId16" Type="http://schemas.openxmlformats.org/officeDocument/2006/relationships/tags" Target="../tags/tag269.xml"/><Relationship Id="rId15" Type="http://schemas.openxmlformats.org/officeDocument/2006/relationships/tags" Target="../tags/tag268.xml"/><Relationship Id="rId14" Type="http://schemas.openxmlformats.org/officeDocument/2006/relationships/tags" Target="../tags/tag267.xml"/><Relationship Id="rId13" Type="http://schemas.openxmlformats.org/officeDocument/2006/relationships/tags" Target="../tags/tag266.xml"/><Relationship Id="rId12" Type="http://schemas.openxmlformats.org/officeDocument/2006/relationships/tags" Target="../tags/tag265.xml"/><Relationship Id="rId11" Type="http://schemas.openxmlformats.org/officeDocument/2006/relationships/tags" Target="../tags/tag264.xml"/><Relationship Id="rId10" Type="http://schemas.openxmlformats.org/officeDocument/2006/relationships/tags" Target="../tags/tag263.xml"/><Relationship Id="rId1" Type="http://schemas.openxmlformats.org/officeDocument/2006/relationships/tags" Target="../tags/tag254.xml"/></Relationships>
</file>

<file path=ppt/slides/_rels/slide59.xml.rels><?xml version="1.0" encoding="UTF-8" standalone="yes"?>
<Relationships xmlns="http://schemas.openxmlformats.org/package/2006/relationships"><Relationship Id="rId9" Type="http://schemas.openxmlformats.org/officeDocument/2006/relationships/tags" Target="../tags/tag283.xml"/><Relationship Id="rId8" Type="http://schemas.openxmlformats.org/officeDocument/2006/relationships/tags" Target="../tags/tag282.xml"/><Relationship Id="rId7" Type="http://schemas.openxmlformats.org/officeDocument/2006/relationships/tags" Target="../tags/tag281.xml"/><Relationship Id="rId6" Type="http://schemas.openxmlformats.org/officeDocument/2006/relationships/tags" Target="../tags/tag280.xml"/><Relationship Id="rId5" Type="http://schemas.openxmlformats.org/officeDocument/2006/relationships/tags" Target="../tags/tag279.xml"/><Relationship Id="rId4" Type="http://schemas.openxmlformats.org/officeDocument/2006/relationships/tags" Target="../tags/tag278.xml"/><Relationship Id="rId3" Type="http://schemas.openxmlformats.org/officeDocument/2006/relationships/tags" Target="../tags/tag277.xml"/><Relationship Id="rId2" Type="http://schemas.openxmlformats.org/officeDocument/2006/relationships/tags" Target="../tags/tag276.xml"/><Relationship Id="rId11" Type="http://schemas.openxmlformats.org/officeDocument/2006/relationships/slideLayout" Target="../slideLayouts/slideLayout7.xml"/><Relationship Id="rId10" Type="http://schemas.openxmlformats.org/officeDocument/2006/relationships/tags" Target="../tags/tag284.xml"/><Relationship Id="rId1" Type="http://schemas.openxmlformats.org/officeDocument/2006/relationships/tags" Target="../tags/tag27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9" Type="http://schemas.openxmlformats.org/officeDocument/2006/relationships/tags" Target="../tags/tag293.xml"/><Relationship Id="rId8" Type="http://schemas.openxmlformats.org/officeDocument/2006/relationships/tags" Target="../tags/tag292.xml"/><Relationship Id="rId7" Type="http://schemas.openxmlformats.org/officeDocument/2006/relationships/tags" Target="../tags/tag291.xml"/><Relationship Id="rId6" Type="http://schemas.openxmlformats.org/officeDocument/2006/relationships/tags" Target="../tags/tag290.xml"/><Relationship Id="rId5" Type="http://schemas.openxmlformats.org/officeDocument/2006/relationships/tags" Target="../tags/tag289.xml"/><Relationship Id="rId4" Type="http://schemas.openxmlformats.org/officeDocument/2006/relationships/tags" Target="../tags/tag288.xml"/><Relationship Id="rId3" Type="http://schemas.openxmlformats.org/officeDocument/2006/relationships/tags" Target="../tags/tag287.xml"/><Relationship Id="rId2" Type="http://schemas.openxmlformats.org/officeDocument/2006/relationships/tags" Target="../tags/tag286.xml"/><Relationship Id="rId16" Type="http://schemas.openxmlformats.org/officeDocument/2006/relationships/slideLayout" Target="../slideLayouts/slideLayout7.xml"/><Relationship Id="rId15" Type="http://schemas.openxmlformats.org/officeDocument/2006/relationships/tags" Target="../tags/tag299.xml"/><Relationship Id="rId14" Type="http://schemas.openxmlformats.org/officeDocument/2006/relationships/tags" Target="../tags/tag298.xml"/><Relationship Id="rId13" Type="http://schemas.openxmlformats.org/officeDocument/2006/relationships/tags" Target="../tags/tag297.xml"/><Relationship Id="rId12" Type="http://schemas.openxmlformats.org/officeDocument/2006/relationships/tags" Target="../tags/tag296.xml"/><Relationship Id="rId11" Type="http://schemas.openxmlformats.org/officeDocument/2006/relationships/tags" Target="../tags/tag295.xml"/><Relationship Id="rId10" Type="http://schemas.openxmlformats.org/officeDocument/2006/relationships/tags" Target="../tags/tag294.xml"/><Relationship Id="rId1" Type="http://schemas.openxmlformats.org/officeDocument/2006/relationships/tags" Target="../tags/tag285.xml"/></Relationships>
</file>

<file path=ppt/slides/_rels/slide61.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tags" Target="../tags/tag307.xml"/><Relationship Id="rId7" Type="http://schemas.openxmlformats.org/officeDocument/2006/relationships/tags" Target="../tags/tag306.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tags" Target="../tags/tag303.xml"/><Relationship Id="rId3" Type="http://schemas.openxmlformats.org/officeDocument/2006/relationships/tags" Target="../tags/tag302.xml"/><Relationship Id="rId20" Type="http://schemas.openxmlformats.org/officeDocument/2006/relationships/slideLayout" Target="../slideLayouts/slideLayout7.xml"/><Relationship Id="rId2" Type="http://schemas.openxmlformats.org/officeDocument/2006/relationships/tags" Target="../tags/tag301.xml"/><Relationship Id="rId19" Type="http://schemas.openxmlformats.org/officeDocument/2006/relationships/tags" Target="../tags/tag318.xml"/><Relationship Id="rId18" Type="http://schemas.openxmlformats.org/officeDocument/2006/relationships/tags" Target="../tags/tag317.xml"/><Relationship Id="rId17" Type="http://schemas.openxmlformats.org/officeDocument/2006/relationships/tags" Target="../tags/tag316.xml"/><Relationship Id="rId16" Type="http://schemas.openxmlformats.org/officeDocument/2006/relationships/tags" Target="../tags/tag315.xml"/><Relationship Id="rId15" Type="http://schemas.openxmlformats.org/officeDocument/2006/relationships/tags" Target="../tags/tag314.xml"/><Relationship Id="rId14" Type="http://schemas.openxmlformats.org/officeDocument/2006/relationships/tags" Target="../tags/tag313.xml"/><Relationship Id="rId13" Type="http://schemas.openxmlformats.org/officeDocument/2006/relationships/tags" Target="../tags/tag312.xml"/><Relationship Id="rId12" Type="http://schemas.openxmlformats.org/officeDocument/2006/relationships/tags" Target="../tags/tag311.xml"/><Relationship Id="rId11" Type="http://schemas.openxmlformats.org/officeDocument/2006/relationships/tags" Target="../tags/tag310.xml"/><Relationship Id="rId10" Type="http://schemas.openxmlformats.org/officeDocument/2006/relationships/tags" Target="../tags/tag309.xml"/><Relationship Id="rId1" Type="http://schemas.openxmlformats.org/officeDocument/2006/relationships/tags" Target="../tags/tag300.xml"/></Relationships>
</file>

<file path=ppt/slides/_rels/slide62.xml.rels><?xml version="1.0" encoding="UTF-8" standalone="yes"?>
<Relationships xmlns="http://schemas.openxmlformats.org/package/2006/relationships"><Relationship Id="rId9" Type="http://schemas.openxmlformats.org/officeDocument/2006/relationships/tags" Target="../tags/tag327.xml"/><Relationship Id="rId8" Type="http://schemas.openxmlformats.org/officeDocument/2006/relationships/tags" Target="../tags/tag326.xml"/><Relationship Id="rId7" Type="http://schemas.openxmlformats.org/officeDocument/2006/relationships/tags" Target="../tags/tag325.xml"/><Relationship Id="rId6" Type="http://schemas.openxmlformats.org/officeDocument/2006/relationships/tags" Target="../tags/tag324.xml"/><Relationship Id="rId5" Type="http://schemas.openxmlformats.org/officeDocument/2006/relationships/tags" Target="../tags/tag323.xml"/><Relationship Id="rId4" Type="http://schemas.openxmlformats.org/officeDocument/2006/relationships/tags" Target="../tags/tag322.xml"/><Relationship Id="rId3" Type="http://schemas.openxmlformats.org/officeDocument/2006/relationships/tags" Target="../tags/tag321.xml"/><Relationship Id="rId21" Type="http://schemas.openxmlformats.org/officeDocument/2006/relationships/slideLayout" Target="../slideLayouts/slideLayout7.xml"/><Relationship Id="rId20" Type="http://schemas.openxmlformats.org/officeDocument/2006/relationships/tags" Target="../tags/tag338.xml"/><Relationship Id="rId2" Type="http://schemas.openxmlformats.org/officeDocument/2006/relationships/tags" Target="../tags/tag320.xml"/><Relationship Id="rId19" Type="http://schemas.openxmlformats.org/officeDocument/2006/relationships/tags" Target="../tags/tag337.xml"/><Relationship Id="rId18" Type="http://schemas.openxmlformats.org/officeDocument/2006/relationships/tags" Target="../tags/tag336.xml"/><Relationship Id="rId17" Type="http://schemas.openxmlformats.org/officeDocument/2006/relationships/tags" Target="../tags/tag335.xml"/><Relationship Id="rId16" Type="http://schemas.openxmlformats.org/officeDocument/2006/relationships/tags" Target="../tags/tag334.xml"/><Relationship Id="rId15" Type="http://schemas.openxmlformats.org/officeDocument/2006/relationships/tags" Target="../tags/tag333.xml"/><Relationship Id="rId14" Type="http://schemas.openxmlformats.org/officeDocument/2006/relationships/tags" Target="../tags/tag332.xml"/><Relationship Id="rId13" Type="http://schemas.openxmlformats.org/officeDocument/2006/relationships/tags" Target="../tags/tag331.xml"/><Relationship Id="rId12" Type="http://schemas.openxmlformats.org/officeDocument/2006/relationships/tags" Target="../tags/tag330.xml"/><Relationship Id="rId11" Type="http://schemas.openxmlformats.org/officeDocument/2006/relationships/tags" Target="../tags/tag329.xml"/><Relationship Id="rId10" Type="http://schemas.openxmlformats.org/officeDocument/2006/relationships/tags" Target="../tags/tag328.xml"/><Relationship Id="rId1" Type="http://schemas.openxmlformats.org/officeDocument/2006/relationships/tags" Target="../tags/tag31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2" Type="http://schemas.openxmlformats.org/officeDocument/2006/relationships/slideLayout" Target="../slideLayouts/slideLayout7.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394075" y="0"/>
            <a:ext cx="5745163" cy="6872288"/>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a:off x="-53975" y="-14287"/>
            <a:ext cx="3452813" cy="6872288"/>
          </a:xfrm>
          <a:prstGeom prst="rect">
            <a:avLst/>
          </a:prstGeom>
          <a:solidFill>
            <a:srgbClr val="C00000">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00" name="文本框 2"/>
          <p:cNvSpPr txBox="1"/>
          <p:nvPr/>
        </p:nvSpPr>
        <p:spPr>
          <a:xfrm>
            <a:off x="0" y="2549525"/>
            <a:ext cx="3398838" cy="1069845"/>
          </a:xfrm>
          <a:prstGeom prst="rect">
            <a:avLst/>
          </a:prstGeom>
          <a:noFill/>
          <a:ln w="9525">
            <a:noFill/>
          </a:ln>
        </p:spPr>
        <p:txBody>
          <a:bodyPr>
            <a:spAutoFit/>
          </a:bodyPr>
          <a:lstStyle/>
          <a:p>
            <a:pPr algn="ctr" eaLnBrk="1" hangingPunct="1">
              <a:lnSpc>
                <a:spcPct val="150000"/>
              </a:lnSpc>
            </a:pPr>
            <a:r>
              <a:rPr lang="zh-CN" altLang="en-US" sz="4800">
                <a:solidFill>
                  <a:schemeClr val="bg1"/>
                </a:solidFill>
                <a:latin typeface="微软雅黑" panose="020B0503020204020204" pitchFamily="34" charset="-122"/>
                <a:ea typeface="微软雅黑" panose="020B0503020204020204" pitchFamily="34" charset="-122"/>
              </a:rPr>
              <a:t>项目九</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13" name="文本框 4"/>
          <p:cNvSpPr txBox="1"/>
          <p:nvPr/>
        </p:nvSpPr>
        <p:spPr>
          <a:xfrm>
            <a:off x="4283710" y="2204720"/>
            <a:ext cx="4248730" cy="1985159"/>
          </a:xfrm>
          <a:prstGeom prst="rect">
            <a:avLst/>
          </a:prstGeom>
          <a:noFill/>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7700"/>
              </a:lnSpc>
              <a:spcBef>
                <a:spcPct val="0"/>
              </a:spcBef>
              <a:spcAft>
                <a:spcPct val="0"/>
              </a:spcAft>
              <a:buClrTx/>
              <a:buSzTx/>
              <a:buFontTx/>
              <a:buNone/>
              <a:defRPr/>
            </a:pPr>
            <a:r>
              <a:rPr kumimoji="1" lang="zh-CN" altLang="en-US" sz="5400" b="1" i="0" u="none" strike="noStrike" kern="1200" cap="none" spc="0" normalizeH="0" baseline="0" noProof="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供应链金融管理</a:t>
            </a:r>
            <a:endPar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1980029" cy="523220"/>
          </a:xfrm>
          <a:prstGeom prst="rect">
            <a:avLst/>
          </a:prstGeom>
          <a:noFill/>
          <a:ln w="9525">
            <a:noFill/>
          </a:ln>
        </p:spPr>
        <p:txBody>
          <a:bodyPr wrap="none">
            <a:spAutoFit/>
          </a:bodyPr>
          <a:lstStyle/>
          <a:p>
            <a:pPr algn="l" eaLnBrk="1" hangingPunct="1">
              <a:buClrTx/>
              <a:buSzTx/>
              <a:buFontTx/>
            </a:pPr>
            <a:r>
              <a:rPr lang="zh-CN" altLang="en-US" sz="2800">
                <a:latin typeface="Verdana" panose="020B0604030504040204" pitchFamily="34" charset="0"/>
                <a:ea typeface="微软雅黑" panose="020B0503020204020204" pitchFamily="34" charset="-122"/>
              </a:rPr>
              <a:t>保税仓融资</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971550" y="2204720"/>
            <a:ext cx="7138035" cy="2306955"/>
          </a:xfrm>
          <a:prstGeom prst="rect">
            <a:avLst/>
          </a:prstGeom>
          <a:noFill/>
          <a:ln w="9525">
            <a:noFill/>
          </a:ln>
        </p:spPr>
        <p:txBody>
          <a:bodyPr wrap="square">
            <a:spAutoFit/>
          </a:bodyPr>
          <a:lstStyle/>
          <a:p>
            <a:pPr>
              <a:lnSpc>
                <a:spcPct val="150000"/>
              </a:lnSpc>
            </a:pPr>
            <a:r>
              <a:rPr lang="zh-CN" altLang="en-US" sz="2400"/>
              <a:t>    保兑仓融资，又称担保提货融资，是一种常见的预付账款融资模式，本质是先款后货融资的演变，其特点在于以银行汇票作为预付账款，同时约定卖方的差额退款责任，实现对卖方信用的利用。</a:t>
            </a:r>
            <a:endParaRPr altLang="zh-CN" sz="1800" dirty="0">
              <a:latin typeface="Verdana" panose="020B0604030504040204" pitchFamily="34" charset="0"/>
            </a:endParaRPr>
          </a:p>
        </p:txBody>
      </p:sp>
      <p:sp>
        <p:nvSpPr>
          <p:cNvPr id="3" name="Rectangle 3"/>
          <p:cNvSpPr txBox="1"/>
          <p:nvPr>
            <p:custDataLst>
              <p:tags r:id="rId1"/>
            </p:custDataLst>
          </p:nvPr>
        </p:nvSpPr>
        <p:spPr>
          <a:xfrm>
            <a:off x="877570" y="1340485"/>
            <a:ext cx="6689725"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保税仓融资的含义</a:t>
            </a:r>
            <a:endParaRPr lang="zh-CN" altLang="en-US" sz="2400">
              <a:latin typeface="微软雅黑" panose="020B0503020204020204" pitchFamily="34" charset="-122"/>
              <a:ea typeface="微软雅黑" panose="020B0503020204020204" pitchFamily="34" charset="-122"/>
            </a:endParaRPr>
          </a:p>
          <a:p>
            <a:pPr marL="0" lvl="1" eaLnBrk="1" hangingPunct="1">
              <a:buClr>
                <a:schemeClr val="accent2"/>
              </a:buClr>
            </a:pPr>
            <a:endParaRPr lang="zh-CN" altLang="en-US" sz="2400">
              <a:latin typeface="微软雅黑" panose="020B0503020204020204" pitchFamily="34" charset="-122"/>
              <a:ea typeface="微软雅黑" panose="020B0503020204020204" pitchFamily="34" charset="-122"/>
            </a:endParaRPr>
          </a:p>
          <a:p>
            <a:pPr marL="0" lvl="1" eaLnBrk="1" hangingPunct="1">
              <a:buClr>
                <a:schemeClr val="accent2"/>
              </a:buClr>
            </a:pPr>
            <a:endParaRPr lang="zh-CN" altLang="en-US" sz="24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25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1980029" cy="523220"/>
          </a:xfrm>
          <a:prstGeom prst="rect">
            <a:avLst/>
          </a:prstGeom>
          <a:noFill/>
          <a:ln w="9525">
            <a:noFill/>
          </a:ln>
        </p:spPr>
        <p:txBody>
          <a:bodyPr wrap="none">
            <a:spAutoFit/>
          </a:bodyPr>
          <a:lstStyle/>
          <a:p>
            <a:pPr algn="l" eaLnBrk="1" hangingPunct="1">
              <a:buClrTx/>
              <a:buSzTx/>
              <a:buFontTx/>
            </a:pPr>
            <a:r>
              <a:rPr lang="zh-CN" altLang="en-US" sz="2800">
                <a:latin typeface="Verdana" panose="020B0604030504040204" pitchFamily="34" charset="0"/>
                <a:ea typeface="微软雅黑" panose="020B0503020204020204" pitchFamily="34" charset="-122"/>
              </a:rPr>
              <a:t>保税仓融资</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Rectangle 3"/>
          <p:cNvSpPr txBox="1"/>
          <p:nvPr>
            <p:custDataLst>
              <p:tags r:id="rId1"/>
            </p:custDataLst>
          </p:nvPr>
        </p:nvSpPr>
        <p:spPr>
          <a:xfrm>
            <a:off x="363684" y="1109390"/>
            <a:ext cx="7203584"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保税仓融资的流程</a:t>
            </a:r>
            <a:endParaRPr lang="zh-CN" altLang="en-US" sz="2400">
              <a:latin typeface="微软雅黑" panose="020B0503020204020204" pitchFamily="34" charset="-122"/>
              <a:ea typeface="微软雅黑" panose="020B0503020204020204" pitchFamily="34" charset="-122"/>
            </a:endParaRPr>
          </a:p>
          <a:p>
            <a:pPr marL="0" lvl="1" eaLnBrk="1" hangingPunct="1">
              <a:buClr>
                <a:schemeClr val="accent2"/>
              </a:buClr>
            </a:pPr>
            <a:endParaRPr lang="zh-CN" altLang="en-US" sz="2400">
              <a:latin typeface="微软雅黑" panose="020B0503020204020204" pitchFamily="34" charset="-122"/>
              <a:ea typeface="微软雅黑" panose="020B0503020204020204" pitchFamily="34" charset="-122"/>
            </a:endParaRPr>
          </a:p>
          <a:p>
            <a:pPr marL="0" lvl="1" eaLnBrk="1" hangingPunct="1">
              <a:buClr>
                <a:schemeClr val="accent2"/>
              </a:buClr>
            </a:pPr>
            <a:endParaRPr lang="zh-CN" altLang="en-US" sz="240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363684" y="2019882"/>
            <a:ext cx="3887787" cy="4217430"/>
          </a:xfrm>
          <a:prstGeom prst="rect">
            <a:avLst/>
          </a:prstGeom>
          <a:noFill/>
          <a:ln>
            <a:noFill/>
          </a:ln>
        </p:spPr>
      </p:pic>
      <p:sp>
        <p:nvSpPr>
          <p:cNvPr id="5" name="文本框 4"/>
          <p:cNvSpPr txBox="1"/>
          <p:nvPr/>
        </p:nvSpPr>
        <p:spPr>
          <a:xfrm>
            <a:off x="4139952" y="2790324"/>
            <a:ext cx="4772630" cy="3448685"/>
          </a:xfrm>
          <a:prstGeom prst="rect">
            <a:avLst/>
          </a:prstGeom>
          <a:solidFill>
            <a:schemeClr val="accent5">
              <a:lumMod val="40000"/>
              <a:lumOff val="60000"/>
            </a:schemeClr>
          </a:solidFill>
        </p:spPr>
        <p:txBody>
          <a:bodyPr wrap="square">
            <a:spAutoFit/>
          </a:bodyPr>
          <a:lstStyle/>
          <a:p>
            <a:pPr>
              <a:lnSpc>
                <a:spcPct val="130000"/>
              </a:lnSpc>
            </a:pPr>
            <a:r>
              <a:rPr lang="zh-CN" altLang="en-US" sz="2400"/>
              <a:t>（</a:t>
            </a:r>
            <a:r>
              <a:rPr lang="en-US" altLang="zh-CN" sz="2400"/>
              <a:t>1</a:t>
            </a:r>
            <a:r>
              <a:rPr lang="zh-CN" altLang="en-US" sz="2400"/>
              <a:t>）签订购销合同</a:t>
            </a:r>
            <a:endParaRPr lang="en-US" altLang="zh-CN" sz="2400"/>
          </a:p>
          <a:p>
            <a:pPr>
              <a:lnSpc>
                <a:spcPct val="130000"/>
              </a:lnSpc>
            </a:pPr>
            <a:r>
              <a:rPr lang="zh-CN" altLang="en-US" sz="2400"/>
              <a:t>（</a:t>
            </a:r>
            <a:r>
              <a:rPr lang="en-US" altLang="zh-CN" sz="2400"/>
              <a:t>2</a:t>
            </a:r>
            <a:r>
              <a:rPr lang="zh-CN" altLang="en-US" sz="2400"/>
              <a:t>）申请承兑汇票并交存保证金</a:t>
            </a:r>
            <a:endParaRPr lang="zh-CN" altLang="en-US" sz="2400"/>
          </a:p>
          <a:p>
            <a:pPr>
              <a:lnSpc>
                <a:spcPct val="130000"/>
              </a:lnSpc>
            </a:pPr>
            <a:r>
              <a:rPr lang="zh-CN" altLang="en-US" sz="2400"/>
              <a:t>（</a:t>
            </a:r>
            <a:r>
              <a:rPr lang="en-US" altLang="zh-CN" sz="2400"/>
              <a:t>3</a:t>
            </a:r>
            <a:r>
              <a:rPr lang="zh-CN" altLang="en-US" sz="2400"/>
              <a:t>）银行直接支付货款给供应商</a:t>
            </a:r>
            <a:endParaRPr lang="en-US" altLang="zh-CN" sz="2400"/>
          </a:p>
          <a:p>
            <a:pPr>
              <a:lnSpc>
                <a:spcPct val="130000"/>
              </a:lnSpc>
            </a:pPr>
            <a:r>
              <a:rPr lang="zh-CN" altLang="en-US" sz="2400"/>
              <a:t>（</a:t>
            </a:r>
            <a:r>
              <a:rPr lang="en-US" altLang="zh-CN" sz="2400"/>
              <a:t>4</a:t>
            </a:r>
            <a:r>
              <a:rPr lang="zh-CN" altLang="en-US" sz="2400"/>
              <a:t>）供应商出具提货单用于质押</a:t>
            </a:r>
            <a:endParaRPr lang="en-US" altLang="zh-CN" sz="2400"/>
          </a:p>
          <a:p>
            <a:pPr>
              <a:lnSpc>
                <a:spcPct val="130000"/>
              </a:lnSpc>
            </a:pPr>
            <a:r>
              <a:rPr lang="zh-CN" altLang="en-US" sz="2400"/>
              <a:t>（</a:t>
            </a:r>
            <a:r>
              <a:rPr lang="en-US" altLang="zh-CN" sz="2400"/>
              <a:t>5</a:t>
            </a:r>
            <a:r>
              <a:rPr lang="zh-CN" altLang="en-US" sz="2400"/>
              <a:t>）融资企业追加保证金</a:t>
            </a:r>
            <a:endParaRPr lang="en-US" altLang="zh-CN" sz="2400"/>
          </a:p>
          <a:p>
            <a:pPr>
              <a:lnSpc>
                <a:spcPct val="130000"/>
              </a:lnSpc>
            </a:pPr>
            <a:r>
              <a:rPr lang="zh-CN" altLang="en-US" sz="2400"/>
              <a:t>（</a:t>
            </a:r>
            <a:r>
              <a:rPr lang="en-US" altLang="zh-CN" sz="2400"/>
              <a:t>6</a:t>
            </a:r>
            <a:r>
              <a:rPr lang="zh-CN" altLang="en-US" sz="2400"/>
              <a:t>）银行通知供应商发货</a:t>
            </a:r>
            <a:endParaRPr lang="zh-CN" altLang="en-US" sz="2400"/>
          </a:p>
          <a:p>
            <a:pPr>
              <a:lnSpc>
                <a:spcPct val="130000"/>
              </a:lnSpc>
            </a:pPr>
            <a:r>
              <a:rPr lang="zh-CN" altLang="en-US" sz="2400"/>
              <a:t>（</a:t>
            </a:r>
            <a:r>
              <a:rPr lang="en-US" altLang="zh-CN" sz="2400"/>
              <a:t>7</a:t>
            </a:r>
            <a:r>
              <a:rPr lang="zh-CN" altLang="en-US" sz="2400"/>
              <a:t>）供应商发货至融资企业</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a:latin typeface="Verdana" panose="020B0604030504040204" pitchFamily="34" charset="0"/>
                <a:ea typeface="微软雅黑" panose="020B0503020204020204" pitchFamily="34" charset="-122"/>
              </a:rPr>
              <a:t>进口押汇信用证融资</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Rectangle 3"/>
          <p:cNvSpPr txBox="1"/>
          <p:nvPr>
            <p:custDataLst>
              <p:tags r:id="rId1"/>
            </p:custDataLst>
          </p:nvPr>
        </p:nvSpPr>
        <p:spPr>
          <a:xfrm>
            <a:off x="683895" y="1109345"/>
            <a:ext cx="688340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进口押汇信用证融资的含义</a:t>
            </a:r>
            <a:endParaRPr lang="zh-CN" altLang="en-US" sz="2400">
              <a:latin typeface="微软雅黑" panose="020B0503020204020204" pitchFamily="34" charset="-122"/>
              <a:ea typeface="微软雅黑" panose="020B0503020204020204" pitchFamily="34" charset="-122"/>
            </a:endParaRPr>
          </a:p>
          <a:p>
            <a:pPr marL="0" lvl="1" eaLnBrk="1" hangingPunct="1">
              <a:buClr>
                <a:schemeClr val="accent2"/>
              </a:buClr>
            </a:pPr>
            <a:endParaRPr lang="zh-CN" altLang="en-US" sz="2400">
              <a:latin typeface="微软雅黑" panose="020B0503020204020204" pitchFamily="34" charset="-122"/>
              <a:ea typeface="微软雅黑" panose="020B0503020204020204" pitchFamily="34" charset="-122"/>
            </a:endParaRPr>
          </a:p>
          <a:p>
            <a:pPr marL="0" lvl="1" eaLnBrk="1" hangingPunct="1">
              <a:buClr>
                <a:schemeClr val="accent2"/>
              </a:buClr>
            </a:pPr>
            <a:endParaRPr lang="zh-CN" altLang="en-US" sz="2400">
              <a:latin typeface="微软雅黑" panose="020B0503020204020204" pitchFamily="34" charset="-122"/>
              <a:ea typeface="微软雅黑" panose="020B0503020204020204" pitchFamily="34" charset="-122"/>
            </a:endParaRPr>
          </a:p>
        </p:txBody>
      </p:sp>
      <p:sp>
        <p:nvSpPr>
          <p:cNvPr id="5" name="文本框 4"/>
          <p:cNvSpPr txBox="1"/>
          <p:nvPr/>
        </p:nvSpPr>
        <p:spPr>
          <a:xfrm>
            <a:off x="1014730" y="1723390"/>
            <a:ext cx="7254240" cy="4521835"/>
          </a:xfrm>
          <a:prstGeom prst="rect">
            <a:avLst/>
          </a:prstGeom>
          <a:noFill/>
        </p:spPr>
        <p:txBody>
          <a:bodyPr wrap="square">
            <a:spAutoFit/>
          </a:bodyPr>
          <a:lstStyle/>
          <a:p>
            <a:pPr>
              <a:lnSpc>
                <a:spcPct val="120000"/>
              </a:lnSpc>
            </a:pPr>
            <a:r>
              <a:rPr lang="zh-CN" altLang="en-US" sz="2400"/>
              <a:t>    进口押汇信用证融资简称进口押汇融资，是国际贸易中一种常见的授信方式，旨在将商业信用转化为银行信用，提高进出口企业的贸易往来可能性。该融资模式还为供应链下游的中小企业提供了进口业务的融资解决方案。进口企业只需向开证行支付较少的保证金，即可进口较大规模的货物，提供了资金杠杆，缓解了资金压力。进口后的货物可作为存货质押，进口企业不必立即付款赎单，银行通过控制进口企业信用证下的单据所代表的货权，并将其作为还款来源，降低了银行开展业务时的风险。</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a:latin typeface="Verdana" panose="020B0604030504040204" pitchFamily="34" charset="0"/>
                <a:ea typeface="微软雅黑" panose="020B0503020204020204" pitchFamily="34" charset="-122"/>
              </a:rPr>
              <a:t>进口押汇信用证融资</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Rectangle 3"/>
          <p:cNvSpPr txBox="1"/>
          <p:nvPr>
            <p:custDataLst>
              <p:tags r:id="rId1"/>
            </p:custDataLst>
          </p:nvPr>
        </p:nvSpPr>
        <p:spPr>
          <a:xfrm>
            <a:off x="363684" y="1109390"/>
            <a:ext cx="7203584"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进口押汇信用证融资的流程</a:t>
            </a:r>
            <a:endParaRPr lang="zh-CN" altLang="en-US" sz="2400">
              <a:latin typeface="微软雅黑" panose="020B0503020204020204" pitchFamily="34" charset="-122"/>
              <a:ea typeface="微软雅黑" panose="020B0503020204020204" pitchFamily="34" charset="-122"/>
            </a:endParaRPr>
          </a:p>
          <a:p>
            <a:pPr marL="0" lvl="1" eaLnBrk="1" hangingPunct="1">
              <a:buClr>
                <a:schemeClr val="accent2"/>
              </a:buClr>
            </a:pPr>
            <a:endParaRPr lang="zh-CN" altLang="en-US" sz="240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086999" y="1512466"/>
            <a:ext cx="6970002" cy="508518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a:latin typeface="Verdana" panose="020B0604030504040204" pitchFamily="34" charset="0"/>
                <a:ea typeface="微软雅黑" panose="020B0503020204020204" pitchFamily="34" charset="-122"/>
              </a:rPr>
              <a:t>进口押汇信用证融资</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Rectangle 3"/>
          <p:cNvSpPr txBox="1"/>
          <p:nvPr>
            <p:custDataLst>
              <p:tags r:id="rId1"/>
            </p:custDataLst>
          </p:nvPr>
        </p:nvSpPr>
        <p:spPr>
          <a:xfrm>
            <a:off x="755650" y="1268730"/>
            <a:ext cx="67754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进口押汇信用证融资的流程</a:t>
            </a:r>
            <a:endParaRPr lang="zh-CN" altLang="en-US" sz="2400">
              <a:latin typeface="微软雅黑" panose="020B0503020204020204" pitchFamily="34" charset="-122"/>
              <a:ea typeface="微软雅黑" panose="020B0503020204020204" pitchFamily="34" charset="-122"/>
            </a:endParaRPr>
          </a:p>
          <a:p>
            <a:pPr marL="0" lvl="1" eaLnBrk="1" hangingPunct="1">
              <a:buClr>
                <a:schemeClr val="accent2"/>
              </a:buClr>
            </a:pPr>
            <a:endParaRPr lang="zh-CN" altLang="en-US" sz="2400">
              <a:latin typeface="微软雅黑" panose="020B0503020204020204" pitchFamily="34" charset="-122"/>
              <a:ea typeface="微软雅黑" panose="020B0503020204020204" pitchFamily="34" charset="-122"/>
            </a:endParaRPr>
          </a:p>
        </p:txBody>
      </p:sp>
      <p:sp>
        <p:nvSpPr>
          <p:cNvPr id="5" name="文本框 4"/>
          <p:cNvSpPr txBox="1"/>
          <p:nvPr/>
        </p:nvSpPr>
        <p:spPr>
          <a:xfrm>
            <a:off x="539750" y="1917065"/>
            <a:ext cx="8004175" cy="4399915"/>
          </a:xfrm>
          <a:prstGeom prst="rect">
            <a:avLst/>
          </a:prstGeom>
          <a:noFill/>
        </p:spPr>
        <p:txBody>
          <a:bodyPr wrap="square">
            <a:spAutoFit/>
          </a:bodyPr>
          <a:lstStyle/>
          <a:p>
            <a:r>
              <a:rPr lang="zh-CN" altLang="en-US" sz="2000"/>
              <a:t>（</a:t>
            </a:r>
            <a:r>
              <a:rPr lang="en-US" altLang="zh-CN" sz="2000"/>
              <a:t>1</a:t>
            </a:r>
            <a:r>
              <a:rPr lang="zh-CN" altLang="en-US" sz="2000"/>
              <a:t>）购销合同签订。</a:t>
            </a:r>
            <a:endParaRPr lang="zh-CN" altLang="en-US" sz="2000"/>
          </a:p>
          <a:p>
            <a:r>
              <a:rPr lang="zh-CN" altLang="en-US" sz="2000"/>
              <a:t>（</a:t>
            </a:r>
            <a:r>
              <a:rPr lang="en-US" altLang="zh-CN" sz="2000"/>
              <a:t>2</a:t>
            </a:r>
            <a:r>
              <a:rPr lang="zh-CN" altLang="en-US" sz="2000"/>
              <a:t>）进口企业申请信用证。</a:t>
            </a:r>
            <a:endParaRPr lang="en-US" altLang="zh-CN" sz="2000"/>
          </a:p>
          <a:p>
            <a:r>
              <a:rPr lang="zh-CN" altLang="en-US" sz="2000"/>
              <a:t>（</a:t>
            </a:r>
            <a:r>
              <a:rPr lang="en-US" altLang="zh-CN" sz="2000"/>
              <a:t>3</a:t>
            </a:r>
            <a:r>
              <a:rPr lang="zh-CN" altLang="en-US" sz="2000"/>
              <a:t>）开证行开立信用证。开证行受理申请，并向出口企业的银行（通知行）开立信用证，承诺在符合条件下支付款项。</a:t>
            </a:r>
            <a:endParaRPr lang="zh-CN" altLang="en-US" sz="2000"/>
          </a:p>
          <a:p>
            <a:r>
              <a:rPr lang="zh-CN" altLang="en-US" sz="2000"/>
              <a:t>（</a:t>
            </a:r>
            <a:r>
              <a:rPr lang="en-US" altLang="zh-CN" sz="2000"/>
              <a:t>4</a:t>
            </a:r>
            <a:r>
              <a:rPr lang="zh-CN" altLang="en-US" sz="2000"/>
              <a:t>）通知受益人。通知行收到信用证后，通知出口企业（受益人）。</a:t>
            </a:r>
            <a:endParaRPr lang="zh-CN" altLang="en-US" sz="2000"/>
          </a:p>
          <a:p>
            <a:r>
              <a:rPr lang="zh-CN" altLang="en-US" sz="2000"/>
              <a:t>（</a:t>
            </a:r>
            <a:r>
              <a:rPr lang="en-US" altLang="zh-CN" sz="2000"/>
              <a:t>5</a:t>
            </a:r>
            <a:r>
              <a:rPr lang="zh-CN" altLang="en-US" sz="2000"/>
              <a:t>）出口企业按条件发货。出口企业根据信用证和合同规定，按时发货。</a:t>
            </a:r>
            <a:endParaRPr lang="zh-CN" altLang="en-US" sz="2000"/>
          </a:p>
          <a:p>
            <a:r>
              <a:rPr lang="zh-CN" altLang="en-US" sz="2000"/>
              <a:t>（</a:t>
            </a:r>
            <a:r>
              <a:rPr lang="en-US" altLang="zh-CN" sz="2000"/>
              <a:t>6</a:t>
            </a:r>
            <a:r>
              <a:rPr lang="zh-CN" altLang="en-US" sz="2000"/>
              <a:t>）出口企业提交单据。发货后，出口企业准备好所有单据，并向受益人的银行（通知行）提交单据。</a:t>
            </a:r>
            <a:endParaRPr lang="zh-CN" altLang="en-US" sz="2000"/>
          </a:p>
          <a:p>
            <a:r>
              <a:rPr lang="zh-CN" altLang="en-US" sz="2000"/>
              <a:t>（</a:t>
            </a:r>
            <a:r>
              <a:rPr lang="en-US" altLang="zh-CN" sz="2000"/>
              <a:t>7</a:t>
            </a:r>
            <a:r>
              <a:rPr lang="zh-CN" altLang="en-US" sz="2000"/>
              <a:t>）受益人议付。受益人的银行收到单据后，向出口企业支付货款。</a:t>
            </a:r>
            <a:endParaRPr lang="zh-CN" altLang="en-US" sz="2000"/>
          </a:p>
          <a:p>
            <a:r>
              <a:rPr lang="zh-CN" altLang="en-US" sz="2000"/>
              <a:t>（</a:t>
            </a:r>
            <a:r>
              <a:rPr lang="en-US" altLang="zh-CN" sz="2000"/>
              <a:t>8</a:t>
            </a:r>
            <a:r>
              <a:rPr lang="zh-CN" altLang="en-US" sz="2000"/>
              <a:t>）通知行（受益人开户行）寄送单据给开证行。通知行（受益人开户行）将单据寄给开证行，进行委托收款。</a:t>
            </a:r>
            <a:endParaRPr lang="zh-CN" altLang="en-US" sz="2000"/>
          </a:p>
          <a:p>
            <a:r>
              <a:rPr lang="zh-CN" altLang="en-US" sz="2000"/>
              <a:t>（</a:t>
            </a:r>
            <a:r>
              <a:rPr lang="en-US" altLang="zh-CN" sz="2000"/>
              <a:t>9</a:t>
            </a:r>
            <a:r>
              <a:rPr lang="zh-CN" altLang="en-US" sz="2000"/>
              <a:t>）开证行确认付款。开证行收到单据后，审核无误后向通知行（受益人开户行）确认付款。</a:t>
            </a: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a:latin typeface="Verdana" panose="020B0604030504040204" pitchFamily="34" charset="0"/>
                <a:ea typeface="微软雅黑" panose="020B0503020204020204" pitchFamily="34" charset="-122"/>
              </a:rPr>
              <a:t>进口押汇信用证融资</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Rectangle 3"/>
          <p:cNvSpPr txBox="1"/>
          <p:nvPr>
            <p:custDataLst>
              <p:tags r:id="rId1"/>
            </p:custDataLst>
          </p:nvPr>
        </p:nvSpPr>
        <p:spPr>
          <a:xfrm>
            <a:off x="812165" y="1109345"/>
            <a:ext cx="675513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进口押汇信用证融资的流程</a:t>
            </a:r>
            <a:endParaRPr lang="zh-CN" altLang="en-US" sz="2400">
              <a:latin typeface="微软雅黑" panose="020B0503020204020204" pitchFamily="34" charset="-122"/>
              <a:ea typeface="微软雅黑" panose="020B0503020204020204" pitchFamily="34" charset="-122"/>
            </a:endParaRPr>
          </a:p>
          <a:p>
            <a:pPr marL="0" lvl="1" eaLnBrk="1" hangingPunct="1">
              <a:buClr>
                <a:schemeClr val="accent2"/>
              </a:buClr>
            </a:pPr>
            <a:endParaRPr lang="zh-CN" altLang="en-US" sz="2400">
              <a:latin typeface="微软雅黑" panose="020B0503020204020204" pitchFamily="34" charset="-122"/>
              <a:ea typeface="微软雅黑" panose="020B0503020204020204" pitchFamily="34" charset="-122"/>
            </a:endParaRPr>
          </a:p>
        </p:txBody>
      </p:sp>
      <p:sp>
        <p:nvSpPr>
          <p:cNvPr id="4" name="文本框 3"/>
          <p:cNvSpPr txBox="1"/>
          <p:nvPr/>
        </p:nvSpPr>
        <p:spPr>
          <a:xfrm>
            <a:off x="585788" y="1772816"/>
            <a:ext cx="7850449" cy="4407535"/>
          </a:xfrm>
          <a:prstGeom prst="rect">
            <a:avLst/>
          </a:prstGeom>
          <a:noFill/>
        </p:spPr>
        <p:txBody>
          <a:bodyPr wrap="square">
            <a:spAutoFit/>
          </a:bodyPr>
          <a:lstStyle/>
          <a:p>
            <a:pPr>
              <a:lnSpc>
                <a:spcPct val="130000"/>
              </a:lnSpc>
            </a:pPr>
            <a:r>
              <a:rPr lang="zh-CN" altLang="en-US" sz="2400"/>
              <a:t>（</a:t>
            </a:r>
            <a:r>
              <a:rPr lang="en-US" altLang="zh-CN" sz="2400"/>
              <a:t>10</a:t>
            </a:r>
            <a:r>
              <a:rPr lang="zh-CN" altLang="en-US" sz="2400"/>
              <a:t>）开证行通知进口企业付款。开证行通知进口企业付款以赎回单据。</a:t>
            </a:r>
            <a:endParaRPr lang="zh-CN" altLang="en-US" sz="2400"/>
          </a:p>
          <a:p>
            <a:pPr>
              <a:lnSpc>
                <a:spcPct val="130000"/>
              </a:lnSpc>
            </a:pPr>
            <a:r>
              <a:rPr lang="zh-CN" altLang="en-US" sz="2400"/>
              <a:t>（</a:t>
            </a:r>
            <a:r>
              <a:rPr lang="en-US" altLang="zh-CN" sz="2400"/>
              <a:t>11</a:t>
            </a:r>
            <a:r>
              <a:rPr lang="zh-CN" altLang="en-US" sz="2400"/>
              <a:t>）进口企业追加保证金。根据需要，进口企业向开证行追加部分保证金，以办理进口押汇。</a:t>
            </a:r>
            <a:endParaRPr lang="zh-CN" altLang="en-US" sz="2400"/>
          </a:p>
          <a:p>
            <a:pPr>
              <a:lnSpc>
                <a:spcPct val="130000"/>
              </a:lnSpc>
            </a:pPr>
            <a:r>
              <a:rPr lang="zh-CN" altLang="en-US" sz="2400"/>
              <a:t>（</a:t>
            </a:r>
            <a:r>
              <a:rPr lang="en-US" altLang="zh-CN" sz="2400"/>
              <a:t>12</a:t>
            </a:r>
            <a:r>
              <a:rPr lang="zh-CN" altLang="en-US" sz="2400"/>
              <a:t>）开证行通知发货。开证行根据追加的保证金金额，通知第三方物流公司发货。</a:t>
            </a:r>
            <a:endParaRPr lang="zh-CN" altLang="en-US" sz="2400"/>
          </a:p>
          <a:p>
            <a:pPr>
              <a:lnSpc>
                <a:spcPct val="130000"/>
              </a:lnSpc>
            </a:pPr>
            <a:r>
              <a:rPr lang="zh-CN" altLang="en-US" sz="2400"/>
              <a:t>（</a:t>
            </a:r>
            <a:r>
              <a:rPr lang="en-US" altLang="zh-CN" sz="2400"/>
              <a:t>13</a:t>
            </a:r>
            <a:r>
              <a:rPr lang="zh-CN" altLang="en-US" sz="2400"/>
              <a:t>）第三方物流公司发货。第三方物流公司根据银行的指示完成货物的发运。</a:t>
            </a:r>
            <a:endParaRPr lang="zh-CN" altLang="en-US" sz="2400"/>
          </a:p>
          <a:p>
            <a:pPr>
              <a:lnSpc>
                <a:spcPct val="130000"/>
              </a:lnSpc>
            </a:pPr>
            <a:r>
              <a:rPr lang="zh-CN" altLang="en-US" sz="2400"/>
              <a:t>注意。 步骤（</a:t>
            </a:r>
            <a:r>
              <a:rPr lang="en-US" altLang="zh-CN" sz="2400"/>
              <a:t>11</a:t>
            </a:r>
            <a:r>
              <a:rPr lang="zh-CN" altLang="en-US" sz="2400"/>
              <a:t>）</a:t>
            </a:r>
            <a:r>
              <a:rPr lang="en-US" altLang="zh-CN" sz="2400"/>
              <a:t>-</a:t>
            </a:r>
            <a:r>
              <a:rPr lang="zh-CN" altLang="en-US" sz="2400"/>
              <a:t>（</a:t>
            </a:r>
            <a:r>
              <a:rPr lang="en-US" altLang="zh-CN" sz="2400"/>
              <a:t>13</a:t>
            </a:r>
            <a:r>
              <a:rPr lang="zh-CN" altLang="en-US" sz="2400"/>
              <a:t>）循环操作，直至发货完毕。</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2698175" cy="523220"/>
          </a:xfrm>
          <a:prstGeom prst="rect">
            <a:avLst/>
          </a:prstGeom>
          <a:noFill/>
          <a:ln w="9525">
            <a:noFill/>
          </a:ln>
        </p:spPr>
        <p:txBody>
          <a:bodyPr wrap="none">
            <a:spAutoFit/>
          </a:bodyPr>
          <a:lstStyle/>
          <a:p>
            <a:pPr algn="l" eaLnBrk="1" hangingPunct="1">
              <a:buClrTx/>
              <a:buSzTx/>
              <a:buFontTx/>
            </a:pPr>
            <a:r>
              <a:rPr lang="zh-CN" altLang="en-US" sz="2800">
                <a:latin typeface="Verdana" panose="020B0604030504040204" pitchFamily="34" charset="0"/>
                <a:ea typeface="微软雅黑" panose="020B0503020204020204" pitchFamily="34" charset="-122"/>
              </a:rPr>
              <a:t>国内信用证融资</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文本框 4"/>
          <p:cNvSpPr txBox="1"/>
          <p:nvPr/>
        </p:nvSpPr>
        <p:spPr>
          <a:xfrm>
            <a:off x="494665" y="1046480"/>
            <a:ext cx="8204835" cy="1445260"/>
          </a:xfrm>
          <a:prstGeom prst="rect">
            <a:avLst/>
          </a:prstGeom>
          <a:noFill/>
        </p:spPr>
        <p:txBody>
          <a:bodyPr wrap="square">
            <a:spAutoFit/>
          </a:bodyPr>
          <a:lstStyle/>
          <a:p>
            <a:r>
              <a:rPr lang="zh-CN" altLang="en-US" sz="2400"/>
              <a:t>    </a:t>
            </a:r>
            <a:r>
              <a:rPr lang="zh-CN" altLang="en-US" sz="2000"/>
              <a:t>信用证作为一种支付方式，在国内贸易中也是一种常见的方式，特别是在买卖双方缺乏信任或涉及延长付款期限的情况下更为常见。国内信用证与国际信用证相比，在可撤销性和币种计价上有所不同，但其基本功能和作用是相似的，都是为了提供支付的安全性和可靠性</a:t>
            </a:r>
            <a:r>
              <a:rPr lang="zh-CN" altLang="en-US" sz="2400"/>
              <a:t>。</a:t>
            </a:r>
            <a:endParaRPr lang="zh-CN" altLang="en-US" sz="2400"/>
          </a:p>
        </p:txBody>
      </p:sp>
      <p:sp>
        <p:nvSpPr>
          <p:cNvPr id="2" name="任意多边形: 形状 14"/>
          <p:cNvSpPr/>
          <p:nvPr>
            <p:custDataLst>
              <p:tags r:id="rId1"/>
            </p:custDataLst>
          </p:nvPr>
        </p:nvSpPr>
        <p:spPr bwMode="auto">
          <a:xfrm>
            <a:off x="2155062" y="5609662"/>
            <a:ext cx="4902396" cy="97925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gradFill>
            <a:gsLst>
              <a:gs pos="0">
                <a:schemeClr val="accent1">
                  <a:lumMod val="60000"/>
                  <a:lumOff val="40000"/>
                  <a:alpha val="100000"/>
                </a:schemeClr>
              </a:gs>
              <a:gs pos="100000">
                <a:schemeClr val="bg1"/>
              </a:gs>
            </a:gsLst>
            <a:lin ang="5400000" scaled="0"/>
          </a:gradFill>
          <a:ln w="9525">
            <a:gradFill>
              <a:gsLst>
                <a:gs pos="54000">
                  <a:schemeClr val="bg1"/>
                </a:gs>
                <a:gs pos="100000">
                  <a:schemeClr val="accent1">
                    <a:lumMod val="75000"/>
                  </a:schemeClr>
                </a:gs>
              </a:gsLst>
              <a:lin ang="5880000" scaled="1"/>
            </a:gradFill>
          </a:ln>
          <a:effectLst>
            <a:outerShdw blurRad="508000" dist="317500" dir="5400000" sx="86000" sy="86000" algn="ctr"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75" b="1" dirty="0">
              <a:solidFill>
                <a:schemeClr val="accent1"/>
              </a:solidFill>
              <a:latin typeface="+mj-ea"/>
              <a:ea typeface="+mj-ea"/>
              <a:cs typeface="+mj-ea"/>
              <a:sym typeface="+mn-ea"/>
            </a:endParaRPr>
          </a:p>
        </p:txBody>
      </p:sp>
      <p:sp>
        <p:nvSpPr>
          <p:cNvPr id="4" name="椭圆 3"/>
          <p:cNvSpPr/>
          <p:nvPr>
            <p:custDataLst>
              <p:tags r:id="rId2"/>
            </p:custDataLst>
          </p:nvPr>
        </p:nvSpPr>
        <p:spPr>
          <a:xfrm>
            <a:off x="4387105" y="3428662"/>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6" name="椭圆 5"/>
          <p:cNvSpPr/>
          <p:nvPr>
            <p:custDataLst>
              <p:tags r:id="rId3"/>
            </p:custDataLst>
          </p:nvPr>
        </p:nvSpPr>
        <p:spPr>
          <a:xfrm>
            <a:off x="6571989" y="4670905"/>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7" name="矩形 6"/>
          <p:cNvSpPr/>
          <p:nvPr>
            <p:custDataLst>
              <p:tags r:id="rId4"/>
            </p:custDataLst>
          </p:nvPr>
        </p:nvSpPr>
        <p:spPr>
          <a:xfrm>
            <a:off x="6155690" y="3932555"/>
            <a:ext cx="1414145" cy="610870"/>
          </a:xfrm>
          <a:prstGeom prst="rect">
            <a:avLst/>
          </a:prstGeom>
          <a:noFill/>
        </p:spPr>
        <p:txBody>
          <a:bodyPr wrap="square" lIns="0" tIns="0" rIns="0" bIns="0" rtlCol="0" anchor="b">
            <a:noAutofit/>
          </a:bodyPr>
          <a:lstStyle/>
          <a:p>
            <a:pPr algn="l">
              <a:spcBef>
                <a:spcPct val="0"/>
              </a:spcBef>
              <a:spcAft>
                <a:spcPct val="0"/>
              </a:spcAft>
            </a:pPr>
            <a:r>
              <a:rPr lang="zh-CN" altLang="en-US" sz="1575" b="1">
                <a:solidFill>
                  <a:schemeClr val="accent1"/>
                </a:solidFill>
                <a:latin typeface="+mn-ea"/>
                <a:cs typeface="+mn-ea"/>
                <a:sym typeface="+mn-ea"/>
              </a:rPr>
              <a:t>银行在国内信用证业务中更容易控制货权。</a:t>
            </a:r>
            <a:endParaRPr lang="zh-CN" altLang="en-US" sz="1575" b="1">
              <a:solidFill>
                <a:schemeClr val="accent1"/>
              </a:solidFill>
              <a:latin typeface="+mn-ea"/>
              <a:cs typeface="+mn-ea"/>
              <a:sym typeface="+mn-ea"/>
            </a:endParaRPr>
          </a:p>
        </p:txBody>
      </p:sp>
      <p:sp>
        <p:nvSpPr>
          <p:cNvPr id="8" name="矩形 7"/>
          <p:cNvSpPr/>
          <p:nvPr>
            <p:custDataLst>
              <p:tags r:id="rId5"/>
            </p:custDataLst>
          </p:nvPr>
        </p:nvSpPr>
        <p:spPr>
          <a:xfrm>
            <a:off x="613410" y="2498725"/>
            <a:ext cx="2113915" cy="1858010"/>
          </a:xfrm>
          <a:prstGeom prst="rect">
            <a:avLst/>
          </a:prstGeom>
          <a:noFill/>
        </p:spPr>
        <p:txBody>
          <a:bodyPr wrap="square" lIns="0" tIns="0" rIns="0" bIns="0" rtlCol="0" anchor="b">
            <a:noAutofit/>
          </a:bodyPr>
          <a:lstStyle/>
          <a:p>
            <a:pPr indent="0" algn="l">
              <a:spcBef>
                <a:spcPct val="0"/>
              </a:spcBef>
              <a:spcAft>
                <a:spcPct val="0"/>
              </a:spcAft>
              <a:extLst>
                <a:ext uri="{35155182-B16C-46BC-9424-99874614C6A1}">
                  <wpsdc:indentchars xmlns:wpsdc="http://www.wps.cn/officeDocument/2017/drawingmlCustomData" val="0" checksum="1228156097"/>
                </a:ext>
              </a:extLst>
            </a:pPr>
            <a:r>
              <a:rPr lang="zh-CN" altLang="en-US" sz="1575" b="1">
                <a:solidFill>
                  <a:schemeClr val="accent1"/>
                </a:solidFill>
                <a:latin typeface="+mn-ea"/>
                <a:cs typeface="+mn-ea"/>
                <a:sym typeface="+mn-ea"/>
              </a:rPr>
              <a:t>融资企业客户方，可以利用在开证行的授信额度，开立延期付款信用证提取货物，后期再用货物的销售收入支付国内信用证款项。</a:t>
            </a:r>
            <a:endParaRPr lang="zh-CN" altLang="en-US" sz="1575" b="1">
              <a:solidFill>
                <a:schemeClr val="accent1"/>
              </a:solidFill>
              <a:latin typeface="+mn-ea"/>
              <a:cs typeface="+mn-ea"/>
              <a:sym typeface="+mn-ea"/>
            </a:endParaRPr>
          </a:p>
        </p:txBody>
      </p:sp>
      <p:sp>
        <p:nvSpPr>
          <p:cNvPr id="9" name="矩形 8"/>
          <p:cNvSpPr/>
          <p:nvPr>
            <p:custDataLst>
              <p:tags r:id="rId6"/>
            </p:custDataLst>
          </p:nvPr>
        </p:nvSpPr>
        <p:spPr>
          <a:xfrm>
            <a:off x="3103880" y="2633345"/>
            <a:ext cx="3569335" cy="721995"/>
          </a:xfrm>
          <a:prstGeom prst="rect">
            <a:avLst/>
          </a:prstGeom>
          <a:noFill/>
        </p:spPr>
        <p:txBody>
          <a:bodyPr wrap="square" lIns="0" tIns="0" rIns="0" bIns="0" rtlCol="0" anchor="b">
            <a:noAutofit/>
          </a:bodyPr>
          <a:lstStyle/>
          <a:p>
            <a:pPr algn="l">
              <a:spcBef>
                <a:spcPct val="0"/>
              </a:spcBef>
              <a:spcAft>
                <a:spcPct val="0"/>
              </a:spcAft>
            </a:pPr>
            <a:r>
              <a:rPr lang="zh-CN" altLang="en-US" sz="1575" b="1">
                <a:solidFill>
                  <a:schemeClr val="accent1"/>
                </a:solidFill>
                <a:latin typeface="+mn-ea"/>
                <a:cs typeface="+mn-ea"/>
                <a:sym typeface="+mn-ea"/>
              </a:rPr>
              <a:t>卖方在国内信用证业务中按照规定发货，其应收账款具有银行信用保障的，有助于降低坏账或拖欠账款的风险。</a:t>
            </a:r>
            <a:endParaRPr lang="zh-CN" altLang="en-US" sz="1575" b="1">
              <a:solidFill>
                <a:schemeClr val="accent1"/>
              </a:solidFill>
              <a:latin typeface="+mn-ea"/>
              <a:cs typeface="+mn-ea"/>
              <a:sym typeface="+mn-ea"/>
            </a:endParaRPr>
          </a:p>
        </p:txBody>
      </p:sp>
      <p:sp>
        <p:nvSpPr>
          <p:cNvPr id="10" name="图片 62" descr="343435383036303b343532343134393bcdb7c4d4b7e7b1a9"/>
          <p:cNvSpPr/>
          <p:nvPr>
            <p:custDataLst>
              <p:tags r:id="rId7"/>
            </p:custDataLst>
          </p:nvPr>
        </p:nvSpPr>
        <p:spPr>
          <a:xfrm>
            <a:off x="2364784" y="4752464"/>
            <a:ext cx="177761" cy="207598"/>
          </a:xfrm>
          <a:custGeom>
            <a:avLst/>
            <a:gdLst>
              <a:gd name="connsiteX0" fmla="*/ 112762 w 203450"/>
              <a:gd name="connsiteY0" fmla="*/ 114 h 237599"/>
              <a:gd name="connsiteX1" fmla="*/ 23109 w 203450"/>
              <a:gd name="connsiteY1" fmla="*/ 76504 h 237599"/>
              <a:gd name="connsiteX2" fmla="*/ 1373 w 203450"/>
              <a:gd name="connsiteY2" fmla="*/ 114849 h 237599"/>
              <a:gd name="connsiteX3" fmla="*/ 9688 w 203450"/>
              <a:gd name="connsiteY3" fmla="*/ 129119 h 237599"/>
              <a:gd name="connsiteX4" fmla="*/ 24352 w 203450"/>
              <a:gd name="connsiteY4" fmla="*/ 129119 h 237599"/>
              <a:gd name="connsiteX5" fmla="*/ 24352 w 203450"/>
              <a:gd name="connsiteY5" fmla="*/ 176778 h 237599"/>
              <a:gd name="connsiteX6" fmla="*/ 50028 w 203450"/>
              <a:gd name="connsiteY6" fmla="*/ 197015 h 237599"/>
              <a:gd name="connsiteX7" fmla="*/ 66473 w 203450"/>
              <a:gd name="connsiteY7" fmla="*/ 194743 h 237599"/>
              <a:gd name="connsiteX8" fmla="*/ 66473 w 203450"/>
              <a:gd name="connsiteY8" fmla="*/ 222362 h 237599"/>
              <a:gd name="connsiteX9" fmla="*/ 81826 w 203450"/>
              <a:gd name="connsiteY9" fmla="*/ 237714 h 237599"/>
              <a:gd name="connsiteX10" fmla="*/ 131727 w 203450"/>
              <a:gd name="connsiteY10" fmla="*/ 237714 h 237599"/>
              <a:gd name="connsiteX11" fmla="*/ 147083 w 203450"/>
              <a:gd name="connsiteY11" fmla="*/ 222362 h 237599"/>
              <a:gd name="connsiteX12" fmla="*/ 147083 w 203450"/>
              <a:gd name="connsiteY12" fmla="*/ 174944 h 237599"/>
              <a:gd name="connsiteX13" fmla="*/ 203566 w 203450"/>
              <a:gd name="connsiteY13" fmla="*/ 90894 h 237599"/>
              <a:gd name="connsiteX14" fmla="*/ 112762 w 203450"/>
              <a:gd name="connsiteY14" fmla="*/ 114 h 237599"/>
              <a:gd name="connsiteX15" fmla="*/ 145735 w 203450"/>
              <a:gd name="connsiteY15" fmla="*/ 81910 h 237599"/>
              <a:gd name="connsiteX16" fmla="*/ 96232 w 203450"/>
              <a:gd name="connsiteY16" fmla="*/ 133943 h 237599"/>
              <a:gd name="connsiteX17" fmla="*/ 89653 w 203450"/>
              <a:gd name="connsiteY17" fmla="*/ 130741 h 237599"/>
              <a:gd name="connsiteX18" fmla="*/ 94866 w 203450"/>
              <a:gd name="connsiteY18" fmla="*/ 95115 h 237599"/>
              <a:gd name="connsiteX19" fmla="*/ 72234 w 203450"/>
              <a:gd name="connsiteY19" fmla="*/ 95115 h 237599"/>
              <a:gd name="connsiteX20" fmla="*/ 69451 w 203450"/>
              <a:gd name="connsiteY20" fmla="*/ 88634 h 237599"/>
              <a:gd name="connsiteX21" fmla="*/ 118957 w 203450"/>
              <a:gd name="connsiteY21" fmla="*/ 36602 h 237599"/>
              <a:gd name="connsiteX22" fmla="*/ 125537 w 203450"/>
              <a:gd name="connsiteY22" fmla="*/ 39804 h 237599"/>
              <a:gd name="connsiteX23" fmla="*/ 120323 w 203450"/>
              <a:gd name="connsiteY23" fmla="*/ 75430 h 237599"/>
              <a:gd name="connsiteX24" fmla="*/ 142955 w 203450"/>
              <a:gd name="connsiteY24" fmla="*/ 75430 h 237599"/>
              <a:gd name="connsiteX25" fmla="*/ 145735 w 203450"/>
              <a:gd name="connsiteY25" fmla="*/ 81910 h 23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3450" h="237599">
                <a:moveTo>
                  <a:pt x="112762" y="114"/>
                </a:moveTo>
                <a:cubicBezTo>
                  <a:pt x="67513" y="114"/>
                  <a:pt x="30006" y="33206"/>
                  <a:pt x="23109" y="76504"/>
                </a:cubicBezTo>
                <a:lnTo>
                  <a:pt x="1373" y="114849"/>
                </a:lnTo>
                <a:cubicBezTo>
                  <a:pt x="-2239" y="121220"/>
                  <a:pt x="2364" y="129119"/>
                  <a:pt x="9688" y="129119"/>
                </a:cubicBezTo>
                <a:lnTo>
                  <a:pt x="24352" y="129119"/>
                </a:lnTo>
                <a:lnTo>
                  <a:pt x="24352" y="176778"/>
                </a:lnTo>
                <a:cubicBezTo>
                  <a:pt x="24352" y="190238"/>
                  <a:pt x="36938" y="200157"/>
                  <a:pt x="50028" y="197015"/>
                </a:cubicBezTo>
                <a:lnTo>
                  <a:pt x="66473" y="194743"/>
                </a:lnTo>
                <a:lnTo>
                  <a:pt x="66473" y="222362"/>
                </a:lnTo>
                <a:cubicBezTo>
                  <a:pt x="66473" y="230841"/>
                  <a:pt x="73347" y="237714"/>
                  <a:pt x="81826" y="237714"/>
                </a:cubicBezTo>
                <a:lnTo>
                  <a:pt x="131727" y="237714"/>
                </a:lnTo>
                <a:cubicBezTo>
                  <a:pt x="140208" y="237714"/>
                  <a:pt x="147083" y="230841"/>
                  <a:pt x="147083" y="222362"/>
                </a:cubicBezTo>
                <a:lnTo>
                  <a:pt x="147083" y="174944"/>
                </a:lnTo>
                <a:cubicBezTo>
                  <a:pt x="180214" y="161409"/>
                  <a:pt x="203566" y="128883"/>
                  <a:pt x="203566" y="90894"/>
                </a:cubicBezTo>
                <a:cubicBezTo>
                  <a:pt x="203564" y="40755"/>
                  <a:pt x="162909" y="114"/>
                  <a:pt x="112762" y="114"/>
                </a:cubicBezTo>
                <a:moveTo>
                  <a:pt x="145735" y="81910"/>
                </a:moveTo>
                <a:lnTo>
                  <a:pt x="96232" y="133943"/>
                </a:lnTo>
                <a:cubicBezTo>
                  <a:pt x="93653" y="136655"/>
                  <a:pt x="89113" y="134445"/>
                  <a:pt x="89653" y="130741"/>
                </a:cubicBezTo>
                <a:lnTo>
                  <a:pt x="94866" y="95115"/>
                </a:lnTo>
                <a:lnTo>
                  <a:pt x="72234" y="95115"/>
                </a:lnTo>
                <a:cubicBezTo>
                  <a:pt x="68860" y="95115"/>
                  <a:pt x="67128" y="91079"/>
                  <a:pt x="69451" y="88634"/>
                </a:cubicBezTo>
                <a:lnTo>
                  <a:pt x="118957" y="36602"/>
                </a:lnTo>
                <a:cubicBezTo>
                  <a:pt x="121537" y="33890"/>
                  <a:pt x="126077" y="36100"/>
                  <a:pt x="125537" y="39804"/>
                </a:cubicBezTo>
                <a:lnTo>
                  <a:pt x="120323" y="75430"/>
                </a:lnTo>
                <a:lnTo>
                  <a:pt x="142955" y="75430"/>
                </a:lnTo>
                <a:cubicBezTo>
                  <a:pt x="146326" y="75430"/>
                  <a:pt x="148061" y="79466"/>
                  <a:pt x="145735" y="81910"/>
                </a:cubicBezTo>
              </a:path>
            </a:pathLst>
          </a:custGeom>
          <a:gradFill>
            <a:gsLst>
              <a:gs pos="0">
                <a:srgbClr val="FFFFFF"/>
              </a:gs>
              <a:gs pos="80000">
                <a:srgbClr val="FFFFFF">
                  <a:alpha val="60000"/>
                </a:srgbClr>
              </a:gs>
            </a:gsLst>
            <a:lin ang="4800001" scaled="1"/>
          </a:gradFill>
          <a:ln w="8173" cap="flat">
            <a:noFill/>
            <a:prstDash val="solid"/>
            <a:miter/>
          </a:ln>
        </p:spPr>
        <p:txBody>
          <a:bodyPr rtlCol="0" anchor="ctr"/>
          <a:lstStyle/>
          <a:p>
            <a:endParaRPr lang="zh-CN" altLang="en-US" sz="1575"/>
          </a:p>
        </p:txBody>
      </p:sp>
      <p:sp>
        <p:nvSpPr>
          <p:cNvPr id="11" name="任意多边形: 形状 15"/>
          <p:cNvSpPr/>
          <p:nvPr>
            <p:custDataLst>
              <p:tags r:id="rId8"/>
            </p:custDataLst>
          </p:nvPr>
        </p:nvSpPr>
        <p:spPr bwMode="auto">
          <a:xfrm>
            <a:off x="4606260" y="4631513"/>
            <a:ext cx="396142" cy="686313"/>
          </a:xfrm>
          <a:custGeom>
            <a:avLst/>
            <a:gdLst>
              <a:gd name="connsiteX0" fmla="*/ 0 w 626363"/>
              <a:gd name="connsiteY0" fmla="*/ 361664 h 1084802"/>
              <a:gd name="connsiteX1" fmla="*/ 626364 w 626363"/>
              <a:gd name="connsiteY1" fmla="*/ 0 h 1084802"/>
              <a:gd name="connsiteX2" fmla="*/ 626364 w 626363"/>
              <a:gd name="connsiteY2" fmla="*/ 723233 h 1084802"/>
              <a:gd name="connsiteX3" fmla="*/ 0 w 626363"/>
              <a:gd name="connsiteY3" fmla="*/ 1084802 h 1084802"/>
              <a:gd name="connsiteX4" fmla="*/ 0 w 626363"/>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363" h="1084802">
                <a:moveTo>
                  <a:pt x="0" y="361664"/>
                </a:moveTo>
                <a:lnTo>
                  <a:pt x="626364" y="0"/>
                </a:lnTo>
                <a:lnTo>
                  <a:pt x="626364" y="723233"/>
                </a:lnTo>
                <a:lnTo>
                  <a:pt x="0" y="1084802"/>
                </a:lnTo>
                <a:lnTo>
                  <a:pt x="0" y="361664"/>
                </a:lnTo>
                <a:close/>
              </a:path>
            </a:pathLst>
          </a:custGeom>
          <a:gradFill>
            <a:gsLst>
              <a:gs pos="0">
                <a:schemeClr val="accent1">
                  <a:lumMod val="90000"/>
                  <a:lumOff val="10000"/>
                </a:schemeClr>
              </a:gs>
              <a:gs pos="70000">
                <a:schemeClr val="accent1"/>
              </a:gs>
            </a:gsLst>
            <a:lin ang="0" scaled="0"/>
          </a:gradFill>
          <a:ln w="12700">
            <a:gradFill>
              <a:gsLst>
                <a:gs pos="54000">
                  <a:srgbClr val="FFFFFF">
                    <a:alpha val="0"/>
                  </a:srgbClr>
                </a:gs>
                <a:gs pos="0">
                  <a:srgbClr val="FFFFFF"/>
                </a:gs>
              </a:gsLst>
              <a:lin ang="2100000" scaled="1"/>
            </a:grad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12" name="矩形 11"/>
          <p:cNvSpPr/>
          <p:nvPr>
            <p:custDataLst>
              <p:tags r:id="rId9"/>
            </p:custDataLst>
          </p:nvPr>
        </p:nvSpPr>
        <p:spPr>
          <a:xfrm>
            <a:off x="2775351" y="5727839"/>
            <a:ext cx="3675134" cy="454887"/>
          </a:xfrm>
          <a:prstGeom prst="rect">
            <a:avLst/>
          </a:prstGeom>
          <a:noFill/>
        </p:spPr>
        <p:txBody>
          <a:bodyPr wrap="square" rtlCol="0" anchor="ctr" anchorCtr="0">
            <a:noAutofit/>
          </a:bodyPr>
          <a:lstStyle/>
          <a:p>
            <a:pPr algn="ctr">
              <a:spcBef>
                <a:spcPct val="0"/>
              </a:spcBef>
              <a:spcAft>
                <a:spcPct val="0"/>
              </a:spcAft>
            </a:pPr>
            <a:r>
              <a:rPr lang="zh-CN" altLang="en-US" sz="1920" b="1">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rPr>
              <a:t>国内信用证融资的特点</a:t>
            </a:r>
            <a:endParaRPr lang="zh-CN" altLang="en-US" sz="192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endParaRPr>
          </a:p>
        </p:txBody>
      </p:sp>
      <p:sp>
        <p:nvSpPr>
          <p:cNvPr id="13" name="椭圆 12"/>
          <p:cNvSpPr/>
          <p:nvPr>
            <p:custDataLst>
              <p:tags r:id="rId10"/>
            </p:custDataLst>
          </p:nvPr>
        </p:nvSpPr>
        <p:spPr>
          <a:xfrm>
            <a:off x="2001310" y="4556653"/>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2698175" cy="523220"/>
          </a:xfrm>
          <a:prstGeom prst="rect">
            <a:avLst/>
          </a:prstGeom>
          <a:noFill/>
          <a:ln w="9525">
            <a:noFill/>
          </a:ln>
        </p:spPr>
        <p:txBody>
          <a:bodyPr wrap="none">
            <a:spAutoFit/>
          </a:bodyPr>
          <a:lstStyle/>
          <a:p>
            <a:pPr algn="l" eaLnBrk="1" hangingPunct="1">
              <a:buClrTx/>
              <a:buSzTx/>
              <a:buFontTx/>
            </a:pPr>
            <a:r>
              <a:rPr lang="zh-CN" altLang="en-US" sz="2800">
                <a:latin typeface="Verdana" panose="020B0604030504040204" pitchFamily="34" charset="0"/>
                <a:ea typeface="微软雅黑" panose="020B0503020204020204" pitchFamily="34" charset="-122"/>
              </a:rPr>
              <a:t>国内信用证融资</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Rectangle 3"/>
          <p:cNvSpPr txBox="1"/>
          <p:nvPr>
            <p:custDataLst>
              <p:tags r:id="rId1"/>
            </p:custDataLst>
          </p:nvPr>
        </p:nvSpPr>
        <p:spPr>
          <a:xfrm>
            <a:off x="849630" y="1109345"/>
            <a:ext cx="6717665"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国内信用证融资的流程</a:t>
            </a:r>
            <a:endParaRPr lang="zh-CN" altLang="en-US" sz="240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169670" y="1865630"/>
            <a:ext cx="7219315" cy="45878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2698175" cy="523220"/>
          </a:xfrm>
          <a:prstGeom prst="rect">
            <a:avLst/>
          </a:prstGeom>
          <a:noFill/>
          <a:ln w="9525">
            <a:noFill/>
          </a:ln>
        </p:spPr>
        <p:txBody>
          <a:bodyPr wrap="none">
            <a:spAutoFit/>
          </a:bodyPr>
          <a:lstStyle/>
          <a:p>
            <a:pPr algn="l" eaLnBrk="1" hangingPunct="1">
              <a:buClrTx/>
              <a:buSzTx/>
              <a:buFontTx/>
            </a:pPr>
            <a:r>
              <a:rPr lang="zh-CN" altLang="en-US" sz="2800">
                <a:latin typeface="Verdana" panose="020B0604030504040204" pitchFamily="34" charset="0"/>
                <a:ea typeface="微软雅黑" panose="020B0503020204020204" pitchFamily="34" charset="-122"/>
              </a:rPr>
              <a:t>国内信用证融资</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Rectangle 3"/>
          <p:cNvSpPr txBox="1"/>
          <p:nvPr>
            <p:custDataLst>
              <p:tags r:id="rId1"/>
            </p:custDataLst>
          </p:nvPr>
        </p:nvSpPr>
        <p:spPr>
          <a:xfrm>
            <a:off x="828040" y="1196975"/>
            <a:ext cx="6688455"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国内信用证融资的流程</a:t>
            </a:r>
            <a:endParaRPr lang="zh-CN" altLang="en-US" sz="2400">
              <a:latin typeface="微软雅黑" panose="020B0503020204020204" pitchFamily="34" charset="-122"/>
              <a:ea typeface="微软雅黑" panose="020B0503020204020204" pitchFamily="34" charset="-122"/>
            </a:endParaRPr>
          </a:p>
        </p:txBody>
      </p:sp>
      <p:sp>
        <p:nvSpPr>
          <p:cNvPr id="5" name="文本框 4"/>
          <p:cNvSpPr txBox="1"/>
          <p:nvPr/>
        </p:nvSpPr>
        <p:spPr>
          <a:xfrm>
            <a:off x="1023620" y="1844675"/>
            <a:ext cx="7096125" cy="4799965"/>
          </a:xfrm>
          <a:prstGeom prst="rect">
            <a:avLst/>
          </a:prstGeom>
          <a:noFill/>
        </p:spPr>
        <p:txBody>
          <a:bodyPr wrap="square">
            <a:spAutoFit/>
          </a:bodyPr>
          <a:lstStyle/>
          <a:p>
            <a:pPr>
              <a:lnSpc>
                <a:spcPct val="120000"/>
              </a:lnSpc>
            </a:pPr>
            <a:r>
              <a:rPr lang="zh-CN" altLang="en-US" sz="2000"/>
              <a:t>（</a:t>
            </a:r>
            <a:r>
              <a:rPr lang="en-US" altLang="zh-CN" sz="2000"/>
              <a:t>1</a:t>
            </a:r>
            <a:r>
              <a:rPr lang="zh-CN" altLang="en-US" sz="2000"/>
              <a:t>）签订购销合同，提交开证申请。买卖双方先签订购销合同，约定货物的品种、数量、价格、交付地点、付款方式等主要条款，买方向开证行提交开证申请，申请开立可议付的延期付款信用证，付款期限一般不超过</a:t>
            </a:r>
            <a:r>
              <a:rPr lang="en-US" altLang="zh-CN" sz="2000"/>
              <a:t>6</a:t>
            </a:r>
            <a:r>
              <a:rPr lang="zh-CN" altLang="en-US" sz="2000"/>
              <a:t>个月。</a:t>
            </a:r>
            <a:endParaRPr lang="zh-CN" altLang="en-US" sz="2000"/>
          </a:p>
          <a:p>
            <a:pPr>
              <a:lnSpc>
                <a:spcPct val="120000"/>
              </a:lnSpc>
            </a:pPr>
            <a:r>
              <a:rPr lang="zh-CN" altLang="en-US" sz="2000"/>
              <a:t>（</a:t>
            </a:r>
            <a:r>
              <a:rPr lang="en-US" altLang="zh-CN" sz="2000"/>
              <a:t>2</a:t>
            </a:r>
            <a:r>
              <a:rPr lang="zh-CN" altLang="en-US" sz="2000"/>
              <a:t>）开立国内信用证。开证行根据买方的申请，向卖方开户银行（通知行</a:t>
            </a:r>
            <a:r>
              <a:rPr lang="en-US" altLang="zh-CN" sz="2000"/>
              <a:t>/</a:t>
            </a:r>
            <a:r>
              <a:rPr lang="zh-CN" altLang="en-US" sz="2000"/>
              <a:t>议付行）开立国内信用证。</a:t>
            </a:r>
            <a:endParaRPr lang="zh-CN" altLang="en-US" sz="2000"/>
          </a:p>
          <a:p>
            <a:pPr>
              <a:lnSpc>
                <a:spcPct val="120000"/>
              </a:lnSpc>
            </a:pPr>
            <a:r>
              <a:rPr lang="zh-CN" altLang="en-US" sz="2000"/>
              <a:t>（</a:t>
            </a:r>
            <a:r>
              <a:rPr lang="en-US" altLang="zh-CN" sz="2000"/>
              <a:t>3</a:t>
            </a:r>
            <a:r>
              <a:rPr lang="zh-CN" altLang="en-US" sz="2000"/>
              <a:t>）（通知）支付信用证。卖方开户银行（通知行</a:t>
            </a:r>
            <a:r>
              <a:rPr lang="en-US" altLang="zh-CN" sz="2000"/>
              <a:t>/</a:t>
            </a:r>
            <a:r>
              <a:rPr lang="zh-CN" altLang="en-US" sz="2000"/>
              <a:t>议付行）收到信用证并通知受益人（卖方）。</a:t>
            </a:r>
            <a:endParaRPr lang="zh-CN" altLang="en-US" sz="2000"/>
          </a:p>
          <a:p>
            <a:pPr>
              <a:lnSpc>
                <a:spcPct val="120000"/>
              </a:lnSpc>
            </a:pPr>
            <a:r>
              <a:rPr lang="zh-CN" altLang="en-US" sz="2000"/>
              <a:t>（</a:t>
            </a:r>
            <a:r>
              <a:rPr lang="en-US" altLang="zh-CN" sz="2000"/>
              <a:t>4</a:t>
            </a:r>
            <a:r>
              <a:rPr lang="zh-CN" altLang="en-US" sz="2000"/>
              <a:t>）发货。卖方收到国内信用证后，按照信用证的条款和合同规定发货。</a:t>
            </a:r>
            <a:endParaRPr lang="zh-CN" altLang="en-US" sz="2000"/>
          </a:p>
          <a:p>
            <a:pPr>
              <a:lnSpc>
                <a:spcPct val="120000"/>
              </a:lnSpc>
            </a:pPr>
            <a:r>
              <a:rPr lang="zh-CN" altLang="en-US" sz="2000"/>
              <a:t>（</a:t>
            </a:r>
            <a:r>
              <a:rPr lang="en-US" altLang="zh-CN" sz="2000"/>
              <a:t>5</a:t>
            </a:r>
            <a:r>
              <a:rPr lang="zh-CN" altLang="en-US" sz="2000"/>
              <a:t>）提交单据。卖方发货后，备齐单据向委托行（通常为通知行）提交单。</a:t>
            </a:r>
            <a:endParaRPr lang="zh-CN" altLang="en-US" sz="2000"/>
          </a:p>
          <a:p>
            <a:endParaRPr lang="zh-CN" alt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2698175" cy="523220"/>
          </a:xfrm>
          <a:prstGeom prst="rect">
            <a:avLst/>
          </a:prstGeom>
          <a:noFill/>
          <a:ln w="9525">
            <a:noFill/>
          </a:ln>
        </p:spPr>
        <p:txBody>
          <a:bodyPr wrap="none">
            <a:spAutoFit/>
          </a:bodyPr>
          <a:lstStyle/>
          <a:p>
            <a:pPr algn="l" eaLnBrk="1" hangingPunct="1">
              <a:buClrTx/>
              <a:buSzTx/>
              <a:buFontTx/>
            </a:pPr>
            <a:r>
              <a:rPr lang="zh-CN" altLang="en-US" sz="2800">
                <a:latin typeface="Verdana" panose="020B0604030504040204" pitchFamily="34" charset="0"/>
                <a:ea typeface="微软雅黑" panose="020B0503020204020204" pitchFamily="34" charset="-122"/>
              </a:rPr>
              <a:t>国内信用证融资</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Rectangle 3"/>
          <p:cNvSpPr txBox="1"/>
          <p:nvPr>
            <p:custDataLst>
              <p:tags r:id="rId1"/>
            </p:custDataLst>
          </p:nvPr>
        </p:nvSpPr>
        <p:spPr>
          <a:xfrm>
            <a:off x="684530" y="1340485"/>
            <a:ext cx="688340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国内信用证融资的流程</a:t>
            </a:r>
            <a:endParaRPr lang="zh-CN" altLang="en-US" sz="2400">
              <a:latin typeface="微软雅黑" panose="020B0503020204020204" pitchFamily="34" charset="-122"/>
              <a:ea typeface="微软雅黑" panose="020B0503020204020204" pitchFamily="34" charset="-122"/>
            </a:endParaRPr>
          </a:p>
        </p:txBody>
      </p:sp>
      <p:sp>
        <p:nvSpPr>
          <p:cNvPr id="5" name="文本框 4"/>
          <p:cNvSpPr txBox="1"/>
          <p:nvPr/>
        </p:nvSpPr>
        <p:spPr>
          <a:xfrm>
            <a:off x="755650" y="2204720"/>
            <a:ext cx="7946390" cy="4092575"/>
          </a:xfrm>
          <a:prstGeom prst="rect">
            <a:avLst/>
          </a:prstGeom>
          <a:noFill/>
        </p:spPr>
        <p:txBody>
          <a:bodyPr wrap="square">
            <a:spAutoFit/>
          </a:bodyPr>
          <a:lstStyle/>
          <a:p>
            <a:pPr>
              <a:lnSpc>
                <a:spcPct val="150000"/>
              </a:lnSpc>
            </a:pPr>
            <a:r>
              <a:rPr lang="zh-CN" altLang="en-US" sz="1800"/>
              <a:t>（</a:t>
            </a:r>
            <a:r>
              <a:rPr lang="en-US" altLang="zh-CN" sz="2000"/>
              <a:t>6</a:t>
            </a:r>
            <a:r>
              <a:rPr lang="zh-CN" altLang="en-US" sz="2000"/>
              <a:t>）议付。委托行（议付行）审单议付，向卖方支付对价。</a:t>
            </a:r>
            <a:endParaRPr lang="zh-CN" altLang="en-US" sz="2000"/>
          </a:p>
          <a:p>
            <a:pPr>
              <a:lnSpc>
                <a:spcPct val="150000"/>
              </a:lnSpc>
            </a:pPr>
            <a:r>
              <a:rPr lang="zh-CN" altLang="en-US" sz="2000"/>
              <a:t>（</a:t>
            </a:r>
            <a:r>
              <a:rPr lang="en-US" altLang="zh-CN" sz="2000"/>
              <a:t>7</a:t>
            </a:r>
            <a:r>
              <a:rPr lang="zh-CN" altLang="en-US" sz="2000"/>
              <a:t>）委托收款。委托行（议付行）将全部业务单据寄送到开证行，办理委托收款。</a:t>
            </a:r>
            <a:endParaRPr lang="zh-CN" altLang="en-US" sz="2000"/>
          </a:p>
          <a:p>
            <a:pPr>
              <a:lnSpc>
                <a:spcPct val="150000"/>
              </a:lnSpc>
            </a:pPr>
            <a:r>
              <a:rPr lang="zh-CN" altLang="en-US" sz="2000"/>
              <a:t>（</a:t>
            </a:r>
            <a:r>
              <a:rPr lang="en-US" altLang="zh-CN" sz="2000"/>
              <a:t>8</a:t>
            </a:r>
            <a:r>
              <a:rPr lang="zh-CN" altLang="en-US" sz="2000"/>
              <a:t>）付款或发出到期确认书。待开证行收到全套单据，并对单证的真实性进行审查，向委托行（议付行）付款或发出到期确认书。</a:t>
            </a:r>
            <a:endParaRPr lang="zh-CN" altLang="en-US" sz="2000"/>
          </a:p>
          <a:p>
            <a:pPr>
              <a:lnSpc>
                <a:spcPct val="150000"/>
              </a:lnSpc>
            </a:pPr>
            <a:r>
              <a:rPr lang="zh-CN" altLang="en-US" sz="2000"/>
              <a:t>（</a:t>
            </a:r>
            <a:r>
              <a:rPr lang="en-US" altLang="zh-CN" sz="2000"/>
              <a:t>9</a:t>
            </a:r>
            <a:r>
              <a:rPr lang="zh-CN" altLang="en-US" sz="2000"/>
              <a:t>）通知买方付款。开证行通知买方（融资企业）进行付款赎单。</a:t>
            </a:r>
            <a:endParaRPr lang="zh-CN" altLang="en-US" sz="2000"/>
          </a:p>
          <a:p>
            <a:pPr>
              <a:lnSpc>
                <a:spcPct val="150000"/>
              </a:lnSpc>
            </a:pPr>
            <a:r>
              <a:rPr lang="zh-CN" altLang="en-US" sz="2000"/>
              <a:t>（</a:t>
            </a:r>
            <a:r>
              <a:rPr lang="en-US" altLang="zh-CN" sz="2000"/>
              <a:t>10</a:t>
            </a:r>
            <a:r>
              <a:rPr lang="zh-CN" altLang="en-US" sz="2000"/>
              <a:t>）付款。买方向开证行付款，收到符合信用证条款的单据。</a:t>
            </a:r>
            <a:endParaRPr lang="zh-CN" altLang="en-US" sz="2000"/>
          </a:p>
          <a:p>
            <a:pPr>
              <a:lnSpc>
                <a:spcPct val="150000"/>
              </a:lnSpc>
            </a:pPr>
            <a:r>
              <a:rPr lang="zh-CN" altLang="en-US" sz="2000"/>
              <a:t>（</a:t>
            </a:r>
            <a:r>
              <a:rPr lang="en-US" altLang="zh-CN" sz="2000"/>
              <a:t>11</a:t>
            </a:r>
            <a:r>
              <a:rPr lang="zh-CN" altLang="en-US" sz="2000"/>
              <a:t>）提货。买方（融资企业）凭借符合条件的单据可以进行提货。</a:t>
            </a:r>
            <a:endParaRPr lang="zh-CN" altLang="en-US" sz="2000"/>
          </a:p>
          <a:p>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nvSpPr>
        <p:spPr>
          <a:xfrm>
            <a:off x="107950" y="787400"/>
            <a:ext cx="477838" cy="365125"/>
          </a:xfrm>
          <a:prstGeom prst="rect">
            <a:avLst/>
          </a:prstGeom>
          <a:noFill/>
          <a:ln w="9525">
            <a:noFill/>
          </a:ln>
        </p:spPr>
        <p:txBody>
          <a:bodyPr/>
          <a:lstStyle/>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 学习目标</a:t>
            </a:r>
            <a:endParaRPr lang="zh-CN" altLang="en-US" sz="3200" b="1" dirty="0">
              <a:latin typeface="Verdana" panose="020B0604030504040204" pitchFamily="34" charset="0"/>
              <a:ea typeface="微软雅黑" panose="020B0503020204020204" pitchFamily="34" charset="-122"/>
            </a:endParaRPr>
          </a:p>
        </p:txBody>
      </p:sp>
      <p:sp>
        <p:nvSpPr>
          <p:cNvPr id="100" name="文本框 99"/>
          <p:cNvSpPr txBox="1"/>
          <p:nvPr/>
        </p:nvSpPr>
        <p:spPr>
          <a:xfrm>
            <a:off x="251520" y="1268765"/>
            <a:ext cx="8763133" cy="5405755"/>
          </a:xfrm>
          <a:prstGeom prst="rect">
            <a:avLst/>
          </a:prstGeom>
          <a:noFill/>
          <a:ln w="9525">
            <a:noFill/>
          </a:ln>
        </p:spPr>
        <p:txBody>
          <a:bodyPr wrap="square">
            <a:spAutoFit/>
          </a:bodyPr>
          <a:lstStyle/>
          <a:p>
            <a:pPr>
              <a:lnSpc>
                <a:spcPct val="120000"/>
              </a:lnSpc>
            </a:pPr>
            <a:r>
              <a:rPr lang="zh-CN" sz="1800" b="1">
                <a:ea typeface="宋体" panose="02010600030101010101" pitchFamily="2" charset="-122"/>
              </a:rPr>
              <a:t>【知识目标】</a:t>
            </a:r>
            <a:endParaRPr lang="zh-CN" sz="1800" b="1">
              <a:ea typeface="宋体" panose="02010600030101010101" pitchFamily="2" charset="-122"/>
            </a:endParaRPr>
          </a:p>
          <a:p>
            <a:pPr lvl="1">
              <a:lnSpc>
                <a:spcPct val="120000"/>
              </a:lnSpc>
            </a:pPr>
            <a:r>
              <a:rPr lang="en-US" altLang="zh-CN" sz="1800">
                <a:ea typeface="宋体" panose="02010600030101010101" pitchFamily="2" charset="-122"/>
              </a:rPr>
              <a:t>1.</a:t>
            </a:r>
            <a:r>
              <a:rPr lang="zh-CN" altLang="en-US" sz="1800">
                <a:ea typeface="宋体" panose="02010600030101010101" pitchFamily="2" charset="-122"/>
              </a:rPr>
              <a:t>了解预付账款融资、应收账款融资和库存融资的基本概念；</a:t>
            </a:r>
            <a:endParaRPr lang="zh-CN" altLang="en-US" sz="1800">
              <a:ea typeface="宋体" panose="02010600030101010101" pitchFamily="2" charset="-122"/>
            </a:endParaRPr>
          </a:p>
          <a:p>
            <a:pPr lvl="1">
              <a:lnSpc>
                <a:spcPct val="120000"/>
              </a:lnSpc>
            </a:pPr>
            <a:r>
              <a:rPr lang="en-US" altLang="zh-CN" sz="1800">
                <a:ea typeface="宋体" panose="02010600030101010101" pitchFamily="2" charset="-122"/>
              </a:rPr>
              <a:t>2.</a:t>
            </a:r>
            <a:r>
              <a:rPr lang="zh-CN" altLang="en-US" sz="1800">
                <a:ea typeface="宋体" panose="02010600030101010101" pitchFamily="2" charset="-122"/>
              </a:rPr>
              <a:t>熟悉预付账款融资、应收账款融资和库存融资的各种模式；</a:t>
            </a:r>
            <a:endParaRPr lang="zh-CN" altLang="en-US" sz="1800">
              <a:ea typeface="宋体" panose="02010600030101010101" pitchFamily="2" charset="-122"/>
            </a:endParaRPr>
          </a:p>
          <a:p>
            <a:pPr lvl="1">
              <a:lnSpc>
                <a:spcPct val="120000"/>
              </a:lnSpc>
            </a:pPr>
            <a:r>
              <a:rPr lang="en-US" altLang="zh-CN" sz="1800">
                <a:ea typeface="宋体" panose="02010600030101010101" pitchFamily="2" charset="-122"/>
              </a:rPr>
              <a:t>3.</a:t>
            </a:r>
            <a:r>
              <a:rPr lang="zh-CN" altLang="en-US" sz="1800">
                <a:ea typeface="宋体" panose="02010600030101010101" pitchFamily="2" charset="-122"/>
              </a:rPr>
              <a:t>掌握预付账款融资、应收账款融资和库存融资的运作机制；</a:t>
            </a:r>
            <a:endParaRPr lang="zh-CN" altLang="en-US" sz="1800">
              <a:ea typeface="宋体" panose="02010600030101010101" pitchFamily="2" charset="-122"/>
            </a:endParaRPr>
          </a:p>
          <a:p>
            <a:pPr lvl="1">
              <a:lnSpc>
                <a:spcPct val="120000"/>
              </a:lnSpc>
            </a:pPr>
            <a:r>
              <a:rPr lang="en-US" altLang="zh-CN" sz="1800">
                <a:ea typeface="宋体" panose="02010600030101010101" pitchFamily="2" charset="-122"/>
              </a:rPr>
              <a:t>4.</a:t>
            </a:r>
            <a:r>
              <a:rPr lang="zh-CN" altLang="en-US" sz="1800">
                <a:ea typeface="宋体" panose="02010600030101010101" pitchFamily="2" charset="-122"/>
              </a:rPr>
              <a:t>熟悉供应链金融需求分析方法，了解供应链金融业务需求分析报告的内容；</a:t>
            </a:r>
            <a:endParaRPr lang="zh-CN" altLang="en-US" sz="1800">
              <a:ea typeface="宋体" panose="02010600030101010101" pitchFamily="2" charset="-122"/>
            </a:endParaRPr>
          </a:p>
          <a:p>
            <a:pPr lvl="1">
              <a:lnSpc>
                <a:spcPct val="120000"/>
              </a:lnSpc>
            </a:pPr>
            <a:r>
              <a:rPr lang="en-US" altLang="zh-CN" sz="1800">
                <a:ea typeface="宋体" panose="02010600030101010101" pitchFamily="2" charset="-122"/>
              </a:rPr>
              <a:t>5.</a:t>
            </a:r>
            <a:r>
              <a:rPr lang="zh-CN" altLang="en-US" sz="1800">
                <a:ea typeface="宋体" panose="02010600030101010101" pitchFamily="2" charset="-122"/>
              </a:rPr>
              <a:t>了解供应链金融业务优化方案的设计原则。</a:t>
            </a:r>
            <a:endParaRPr lang="zh-CN" altLang="en-US" sz="1800">
              <a:ea typeface="宋体" panose="02010600030101010101" pitchFamily="2" charset="-122"/>
            </a:endParaRPr>
          </a:p>
          <a:p>
            <a:pPr>
              <a:lnSpc>
                <a:spcPct val="120000"/>
              </a:lnSpc>
            </a:pPr>
            <a:r>
              <a:rPr lang="zh-CN" sz="1800" b="1">
                <a:ea typeface="宋体" panose="02010600030101010101" pitchFamily="2" charset="-122"/>
              </a:rPr>
              <a:t>【能力目标】</a:t>
            </a:r>
            <a:endParaRPr lang="zh-CN" sz="1800" b="1">
              <a:ea typeface="宋体" panose="02010600030101010101" pitchFamily="2" charset="-122"/>
            </a:endParaRPr>
          </a:p>
          <a:p>
            <a:pPr lvl="1">
              <a:lnSpc>
                <a:spcPct val="120000"/>
              </a:lnSpc>
            </a:pPr>
            <a:r>
              <a:rPr lang="en-US" altLang="zh-CN" sz="1800">
                <a:ea typeface="宋体" panose="02010600030101010101" pitchFamily="2" charset="-122"/>
              </a:rPr>
              <a:t>1.</a:t>
            </a:r>
            <a:r>
              <a:rPr lang="zh-CN" altLang="en-US" sz="1800">
                <a:ea typeface="宋体" panose="02010600030101010101" pitchFamily="2" charset="-122"/>
              </a:rPr>
              <a:t>能够设计供应链金融融资模式的运作流程；</a:t>
            </a:r>
            <a:endParaRPr lang="zh-CN" altLang="en-US" sz="1800">
              <a:ea typeface="宋体" panose="02010600030101010101" pitchFamily="2" charset="-122"/>
            </a:endParaRPr>
          </a:p>
          <a:p>
            <a:pPr lvl="1">
              <a:lnSpc>
                <a:spcPct val="120000"/>
              </a:lnSpc>
            </a:pPr>
            <a:r>
              <a:rPr lang="en-US" altLang="zh-CN" sz="1800">
                <a:ea typeface="宋体" panose="02010600030101010101" pitchFamily="2" charset="-122"/>
              </a:rPr>
              <a:t>2.</a:t>
            </a:r>
            <a:r>
              <a:rPr lang="zh-CN" altLang="en-US" sz="1800">
                <a:ea typeface="宋体" panose="02010600030101010101" pitchFamily="2" charset="-122"/>
              </a:rPr>
              <a:t>能够区分预付账款融资、应收账款融资和库存融资的不同；</a:t>
            </a:r>
            <a:endParaRPr lang="zh-CN" altLang="en-US" sz="1800">
              <a:ea typeface="宋体" panose="02010600030101010101" pitchFamily="2" charset="-122"/>
            </a:endParaRPr>
          </a:p>
          <a:p>
            <a:pPr lvl="1">
              <a:lnSpc>
                <a:spcPct val="120000"/>
              </a:lnSpc>
            </a:pPr>
            <a:r>
              <a:rPr lang="en-US" altLang="zh-CN" sz="1800">
                <a:ea typeface="宋体" panose="02010600030101010101" pitchFamily="2" charset="-122"/>
              </a:rPr>
              <a:t>3.</a:t>
            </a:r>
            <a:r>
              <a:rPr lang="zh-CN" altLang="en-US" sz="1800">
                <a:ea typeface="宋体" panose="02010600030101010101" pitchFamily="2" charset="-122"/>
              </a:rPr>
              <a:t>能够对供应链金融关注的领域进行行业与市场分析；</a:t>
            </a:r>
            <a:endParaRPr lang="zh-CN" altLang="en-US" sz="1800">
              <a:ea typeface="宋体" panose="02010600030101010101" pitchFamily="2" charset="-122"/>
            </a:endParaRPr>
          </a:p>
          <a:p>
            <a:pPr lvl="1">
              <a:lnSpc>
                <a:spcPct val="120000"/>
              </a:lnSpc>
            </a:pPr>
            <a:r>
              <a:rPr lang="en-US" altLang="zh-CN" sz="1800">
                <a:ea typeface="宋体" panose="02010600030101010101" pitchFamily="2" charset="-122"/>
              </a:rPr>
              <a:t>4.</a:t>
            </a:r>
            <a:r>
              <a:rPr lang="zh-CN" altLang="en-US" sz="1800">
                <a:ea typeface="宋体" panose="02010600030101010101" pitchFamily="2" charset="-122"/>
              </a:rPr>
              <a:t>能编制供应链金融业务需求分析报告，设计供应链金融业务优化方案。</a:t>
            </a:r>
            <a:endParaRPr lang="zh-CN" altLang="en-US" sz="1800">
              <a:ea typeface="宋体" panose="02010600030101010101" pitchFamily="2" charset="-122"/>
            </a:endParaRPr>
          </a:p>
          <a:p>
            <a:pPr>
              <a:lnSpc>
                <a:spcPct val="120000"/>
              </a:lnSpc>
            </a:pPr>
            <a:r>
              <a:rPr lang="zh-CN" sz="1800" b="1">
                <a:ea typeface="宋体" panose="02010600030101010101" pitchFamily="2" charset="-122"/>
              </a:rPr>
              <a:t>【思政目标】</a:t>
            </a:r>
            <a:endParaRPr lang="zh-CN" sz="1800" b="1">
              <a:ea typeface="宋体" panose="02010600030101010101" pitchFamily="2" charset="-122"/>
            </a:endParaRPr>
          </a:p>
          <a:p>
            <a:pPr lvl="1">
              <a:lnSpc>
                <a:spcPct val="120000"/>
              </a:lnSpc>
            </a:pPr>
            <a:r>
              <a:rPr lang="en-US" altLang="zh-CN" sz="1800">
                <a:latin typeface="宋体" panose="02010600030101010101" pitchFamily="2" charset="-122"/>
                <a:ea typeface="宋体" panose="02010600030101010101" pitchFamily="2" charset="-122"/>
              </a:rPr>
              <a:t>1.</a:t>
            </a:r>
            <a:r>
              <a:rPr lang="zh-CN" altLang="en-US" sz="1800">
                <a:latin typeface="宋体" panose="02010600030101010101" pitchFamily="2" charset="-122"/>
                <a:ea typeface="宋体" panose="02010600030101010101" pitchFamily="2" charset="-122"/>
              </a:rPr>
              <a:t>理解和认同中国传统文化价值观，包括诚信、正直、负责任等，使学生在商业和金融领域能够注重道德和伦理；</a:t>
            </a:r>
            <a:endParaRPr lang="zh-CN" altLang="en-US" sz="1800">
              <a:latin typeface="宋体" panose="02010600030101010101" pitchFamily="2" charset="-122"/>
              <a:ea typeface="宋体" panose="02010600030101010101" pitchFamily="2" charset="-122"/>
            </a:endParaRPr>
          </a:p>
          <a:p>
            <a:pPr lvl="1">
              <a:lnSpc>
                <a:spcPct val="120000"/>
              </a:lnSpc>
            </a:pPr>
            <a:r>
              <a:rPr lang="en-US" altLang="zh-CN" sz="1800">
                <a:latin typeface="宋体" panose="02010600030101010101" pitchFamily="2" charset="-122"/>
                <a:ea typeface="宋体" panose="02010600030101010101" pitchFamily="2" charset="-122"/>
              </a:rPr>
              <a:t>2.</a:t>
            </a:r>
            <a:r>
              <a:rPr lang="zh-CN" altLang="en-US" sz="1800">
                <a:latin typeface="宋体" panose="02010600030101010101" pitchFamily="2" charset="-122"/>
                <a:ea typeface="宋体" panose="02010600030101010101" pitchFamily="2" charset="-122"/>
              </a:rPr>
              <a:t>理解和应用数字化运营在供应链中的重要性，并通过数据分析、人工智能等技术手段解决实际问题。</a:t>
            </a:r>
            <a:endParaRPr lang="zh-CN" altLang="en-US" sz="1800">
              <a:latin typeface="宋体" panose="02010600030101010101" pitchFamily="2" charset="-122"/>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355783" y="2337118"/>
            <a:ext cx="4321174" cy="241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应收账款款类供应链金融模式</a:t>
            </a:r>
            <a:endParaRPr kumimoji="0" lang="en-US" altLang="zh-CN" sz="2400" b="0"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a:latin typeface="幼圆" panose="02010509060101010101" pitchFamily="49" charset="-122"/>
                <a:ea typeface="幼圆" panose="02010509060101010101" pitchFamily="49" charset="-122"/>
              </a:rPr>
              <a:t>应收</a:t>
            </a:r>
            <a:r>
              <a:rPr kumimoji="1" lang="zh-CN" altLang="en-US" sz="20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rPr>
              <a:t>账款融资的内涵</a:t>
            </a:r>
            <a:endParaRPr kumimoji="1" lang="en-US" altLang="zh-CN" sz="20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rPr>
              <a:t>应收账款融资的流程</a:t>
            </a:r>
            <a:endParaRPr kumimoji="1" lang="zh-CN" altLang="en-US" sz="20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a:latin typeface="幼圆" panose="02010509060101010101" pitchFamily="49" charset="-122"/>
                <a:ea typeface="幼圆" panose="02010509060101010101" pitchFamily="49" charset="-122"/>
              </a:rPr>
              <a:t>应收</a:t>
            </a:r>
            <a:r>
              <a:rPr kumimoji="1" lang="zh-CN" altLang="en-US" sz="20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rPr>
              <a:t>账款融资的方式</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a:solidFill>
                  <a:srgbClr val="000000"/>
                </a:solidFill>
                <a:latin typeface="华文琥珀" panose="02010800040101010101" pitchFamily="2" charset="-122"/>
                <a:ea typeface="华文琥珀" panose="02010800040101010101" pitchFamily="2" charset="-122"/>
              </a:rPr>
              <a:t>任务二</a:t>
            </a:r>
            <a:endParaRPr lang="en-US" altLang="zh-CN"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a:ea typeface="微软雅黑" panose="020B0503020204020204" pitchFamily="34" charset="-122"/>
                <a:sym typeface="+mn-ea"/>
              </a:rPr>
              <a:t>应收账款融资的内涵</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755576" y="1772920"/>
            <a:ext cx="7200800" cy="5862320"/>
          </a:xfrm>
          <a:prstGeom prst="rect">
            <a:avLst/>
          </a:prstGeom>
          <a:noFill/>
          <a:ln w="9525">
            <a:noFill/>
          </a:ln>
        </p:spPr>
        <p:txBody>
          <a:bodyPr wrap="square">
            <a:spAutoFit/>
          </a:bodyPr>
          <a:lstStyle/>
          <a:p>
            <a:pPr marL="285750" indent="-285750">
              <a:lnSpc>
                <a:spcPts val="3000"/>
              </a:lnSpc>
              <a:buFont typeface="Wingdings" panose="05000000000000000000" charset="0"/>
              <a:buChar char="ü"/>
            </a:pPr>
            <a:r>
              <a:rPr lang="zh-CN" altLang="en-US" sz="2000"/>
              <a:t>应收账款指企业在日常经营中，因销售商品、提供劳务等，应向购买单位收取的款项，其中包含应由购买单位或接受劳务单位负担的税金以及代购买方垫付的包装费、运杂费等。上游企业因为频繁的赊销导致应收账款回款困难，造成了巨  大的现金流压力。虽然只有少数企业拥有信用保险来缓解这种压力，但大多数企业却无法享受到这样的帮助。为了确保生产运营的正常进行，供应链上游的企业亟须寻找新的方式来减轻这种现金压力。</a:t>
            </a:r>
            <a:endParaRPr lang="en-US" altLang="zh-CN" sz="2000"/>
          </a:p>
          <a:p>
            <a:pPr marL="285750" indent="-285750">
              <a:lnSpc>
                <a:spcPts val="3000"/>
              </a:lnSpc>
              <a:buFont typeface="Wingdings" panose="05000000000000000000" charset="0"/>
              <a:buChar char="ü"/>
            </a:pPr>
            <a:r>
              <a:rPr lang="zh-CN" altLang="en-US" sz="2000"/>
              <a:t>应收账款融资是指供应链上游企业为获取资金，以与下游企业签订真实贸易合同的应收账款为基础，向供应链企业申请以应收账款为还款来源的融资。</a:t>
            </a:r>
            <a:endParaRPr lang="en-US" altLang="zh-CN" sz="2000"/>
          </a:p>
          <a:p>
            <a:pPr marL="285750" indent="-285750">
              <a:lnSpc>
                <a:spcPts val="3000"/>
              </a:lnSpc>
              <a:buFont typeface="Wingdings" panose="05000000000000000000" charset="0"/>
              <a:buChar char="ü"/>
            </a:pPr>
            <a:endParaRPr lang="zh-CN" altLang="en-US" sz="2000"/>
          </a:p>
          <a:p>
            <a:pPr algn="l">
              <a:lnSpc>
                <a:spcPts val="3000"/>
              </a:lnSpc>
              <a:buClrTx/>
              <a:buSzTx/>
            </a:pPr>
            <a:endParaRPr altLang="zh-CN" sz="2000" dirty="0">
              <a:latin typeface="Verdana" panose="020B0604030504040204" pitchFamily="34" charset="0"/>
            </a:endParaRPr>
          </a:p>
          <a:p>
            <a:pPr marL="285750" indent="-285750" algn="l">
              <a:lnSpc>
                <a:spcPts val="3000"/>
              </a:lnSpc>
              <a:buClrTx/>
              <a:buSzTx/>
              <a:buFont typeface="Wingdings" panose="05000000000000000000" charset="0"/>
              <a:buChar char="ü"/>
            </a:pPr>
            <a:endParaRPr altLang="zh-CN" sz="2000" dirty="0">
              <a:latin typeface="Verdana" panose="020B0604030504040204" pitchFamily="34" charset="0"/>
            </a:endParaRPr>
          </a:p>
          <a:p>
            <a:pPr algn="l">
              <a:lnSpc>
                <a:spcPts val="3000"/>
              </a:lnSpc>
              <a:buClrTx/>
              <a:buSzTx/>
              <a:buFontTx/>
            </a:pPr>
            <a:endParaRPr altLang="zh-CN" sz="2000" dirty="0">
              <a:latin typeface="Verdan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a:ea typeface="微软雅黑" panose="020B0503020204020204" pitchFamily="34" charset="-122"/>
                <a:sym typeface="+mn-ea"/>
              </a:rPr>
              <a:t>应收账款融资的流程</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4" name="文本框 3"/>
          <p:cNvSpPr txBox="1"/>
          <p:nvPr/>
        </p:nvSpPr>
        <p:spPr>
          <a:xfrm>
            <a:off x="827584" y="1700808"/>
            <a:ext cx="7272808" cy="3784600"/>
          </a:xfrm>
          <a:prstGeom prst="rect">
            <a:avLst/>
          </a:prstGeom>
          <a:noFill/>
        </p:spPr>
        <p:txBody>
          <a:bodyPr wrap="square">
            <a:spAutoFit/>
          </a:bodyPr>
          <a:lstStyle/>
          <a:p>
            <a:pPr>
              <a:lnSpc>
                <a:spcPct val="150000"/>
              </a:lnSpc>
            </a:pPr>
            <a:r>
              <a:rPr lang="zh-CN" altLang="en-US" sz="2000"/>
              <a:t>   应收账款融资的一般流程为：①供应链条上的上游企业与下游企业签订合同，形成应收账款。②下游企业向上游企业开具应收账款单据。③上游企业凭借应收账款单据向金融机构申请贷款。④下游企业向金融机构提供应收账款单据证明和付款承诺书。⑤金融机构贷款给上游企业，上游企业获得资金。⑥上游企业使用贷款资金进行产品的生产。⑦下游企业销售产品，获得货款。⑧下游企业将货款支付至金融机构指定的账户。⑨ 应收账款质押合同被注销。</a:t>
            </a:r>
            <a:endParaRPr lang="zh-CN" altLang="en-US" sz="20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应收账款融资的方式</a:t>
            </a:r>
            <a:endParaRPr lang="zh-CN" sz="2800" dirty="0">
              <a:ea typeface="微软雅黑" panose="020B0503020204020204" pitchFamily="34" charset="-122"/>
            </a:endParaRPr>
          </a:p>
        </p:txBody>
      </p:sp>
      <p:sp>
        <p:nvSpPr>
          <p:cNvPr id="70" name="图形 10"/>
          <p:cNvSpPr/>
          <p:nvPr>
            <p:custDataLst>
              <p:tags r:id="rId1"/>
            </p:custDataLst>
          </p:nvPr>
        </p:nvSpPr>
        <p:spPr>
          <a:xfrm rot="10800000">
            <a:off x="2334578" y="1661795"/>
            <a:ext cx="4374515" cy="2039620"/>
          </a:xfrm>
          <a:custGeom>
            <a:avLst/>
            <a:gdLst>
              <a:gd name="connsiteX0" fmla="*/ 1476178 w 1476375"/>
              <a:gd name="connsiteY0" fmla="*/ 687640 h 688307"/>
              <a:gd name="connsiteX1" fmla="*/ 686270 w 1476375"/>
              <a:gd name="connsiteY1" fmla="*/ 1174 h 688307"/>
              <a:gd name="connsiteX2" fmla="*/ -197 w 1476375"/>
              <a:gd name="connsiteY2" fmla="*/ 687640 h 688307"/>
            </a:gdLst>
            <a:ahLst/>
            <a:cxnLst>
              <a:cxn ang="0">
                <a:pos x="connsiteX0" y="connsiteY0"/>
              </a:cxn>
              <a:cxn ang="0">
                <a:pos x="connsiteX1" y="connsiteY1"/>
              </a:cxn>
              <a:cxn ang="0">
                <a:pos x="connsiteX2" y="connsiteY2"/>
              </a:cxn>
            </a:cxnLst>
            <a:rect l="l" t="t" r="r" b="b"/>
            <a:pathLst>
              <a:path w="1476375" h="688307">
                <a:moveTo>
                  <a:pt x="1476178" y="687640"/>
                </a:moveTo>
                <a:cubicBezTo>
                  <a:pt x="1447613" y="279951"/>
                  <a:pt x="1093959" y="-27392"/>
                  <a:pt x="686270" y="1174"/>
                </a:cubicBezTo>
                <a:cubicBezTo>
                  <a:pt x="318348" y="26958"/>
                  <a:pt x="25578" y="319719"/>
                  <a:pt x="-197" y="687640"/>
                </a:cubicBezTo>
              </a:path>
            </a:pathLst>
          </a:custGeom>
          <a:ln w="9525"/>
        </p:spPr>
        <p:style>
          <a:lnRef idx="2">
            <a:schemeClr val="accent1"/>
          </a:lnRef>
          <a:fillRef idx="0">
            <a:srgbClr val="FFFFFF"/>
          </a:fillRef>
          <a:effectRef idx="0">
            <a:srgbClr val="FFFFFF"/>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a:sym typeface="+mn-ea"/>
            </a:endParaRPr>
          </a:p>
        </p:txBody>
      </p:sp>
      <p:sp>
        <p:nvSpPr>
          <p:cNvPr id="3" name="矩形 2"/>
          <p:cNvSpPr/>
          <p:nvPr>
            <p:custDataLst>
              <p:tags r:id="rId2"/>
            </p:custDataLst>
          </p:nvPr>
        </p:nvSpPr>
        <p:spPr>
          <a:xfrm>
            <a:off x="3650298" y="5535295"/>
            <a:ext cx="1692275" cy="805180"/>
          </a:xfrm>
          <a:prstGeom prst="rect">
            <a:avLst/>
          </a:prstGeom>
          <a:noFill/>
        </p:spPr>
        <p:txBody>
          <a:bodyPr wrap="square" lIns="0" tIns="0" rIns="0" bIns="0" rtlCol="0" anchor="t" anchorCtr="0">
            <a:noAutofit/>
          </a:bodyPr>
          <a:lstStyle/>
          <a:p>
            <a:pPr algn="ctr">
              <a:lnSpc>
                <a:spcPct val="130000"/>
              </a:lnSpc>
              <a:spcBef>
                <a:spcPct val="0"/>
              </a:spcBef>
              <a:spcAft>
                <a:spcPct val="0"/>
              </a:spcAft>
            </a:pPr>
            <a:r>
              <a:rPr lang="zh-CN" altLang="en-US" sz="2000">
                <a:solidFill>
                  <a:schemeClr val="tx1">
                    <a:lumMod val="85000"/>
                    <a:lumOff val="15000"/>
                  </a:schemeClr>
                </a:solidFill>
                <a:latin typeface="+mn-ea"/>
                <a:cs typeface="+mn-ea"/>
                <a:sym typeface="+mn-ea"/>
              </a:rPr>
              <a:t>反向保理</a:t>
            </a:r>
            <a:endParaRPr lang="zh-CN" altLang="en-US" sz="2000">
              <a:solidFill>
                <a:schemeClr val="tx1">
                  <a:lumMod val="85000"/>
                  <a:lumOff val="15000"/>
                </a:schemeClr>
              </a:solidFill>
              <a:latin typeface="+mn-ea"/>
              <a:cs typeface="+mn-ea"/>
              <a:sym typeface="+mn-ea"/>
            </a:endParaRPr>
          </a:p>
        </p:txBody>
      </p:sp>
      <p:cxnSp>
        <p:nvCxnSpPr>
          <p:cNvPr id="33" name="直接连接符 32"/>
          <p:cNvCxnSpPr/>
          <p:nvPr>
            <p:custDataLst>
              <p:tags r:id="rId3"/>
            </p:custDataLst>
          </p:nvPr>
        </p:nvCxnSpPr>
        <p:spPr>
          <a:xfrm rot="20760000" flipH="1" flipV="1">
            <a:off x="6634163" y="2508250"/>
            <a:ext cx="1113790" cy="1113155"/>
          </a:xfrm>
          <a:prstGeom prst="line">
            <a:avLst/>
          </a:prstGeom>
          <a:ln w="9525">
            <a:gradFill>
              <a:gsLst>
                <a:gs pos="100000">
                  <a:schemeClr val="accent1">
                    <a:lumMod val="60000"/>
                    <a:lumOff val="40000"/>
                  </a:schemeClr>
                </a:gs>
                <a:gs pos="0">
                  <a:schemeClr val="accent1">
                    <a:lumMod val="80000"/>
                    <a:lumOff val="2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34" name="椭圆 33"/>
          <p:cNvSpPr/>
          <p:nvPr>
            <p:custDataLst>
              <p:tags r:id="rId4"/>
            </p:custDataLst>
          </p:nvPr>
        </p:nvSpPr>
        <p:spPr>
          <a:xfrm rot="20760000">
            <a:off x="7128193" y="2864485"/>
            <a:ext cx="831850" cy="831850"/>
          </a:xfrm>
          <a:prstGeom prst="ellipse">
            <a:avLst/>
          </a:prstGeom>
          <a:gradFill>
            <a:gsLst>
              <a:gs pos="100000">
                <a:schemeClr val="accent1"/>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cs typeface="微软雅黑" panose="020B0503020204020204" pitchFamily="34" charset="-122"/>
              <a:sym typeface="+mn-ea"/>
            </a:endParaRPr>
          </a:p>
        </p:txBody>
      </p:sp>
      <p:sp>
        <p:nvSpPr>
          <p:cNvPr id="35" name="椭圆 34"/>
          <p:cNvSpPr/>
          <p:nvPr>
            <p:custDataLst>
              <p:tags r:id="rId5"/>
            </p:custDataLst>
          </p:nvPr>
        </p:nvSpPr>
        <p:spPr>
          <a:xfrm rot="20760000">
            <a:off x="6349048" y="2515870"/>
            <a:ext cx="170180" cy="170180"/>
          </a:xfrm>
          <a:prstGeom prst="ellipse">
            <a:avLst/>
          </a:prstGeom>
          <a:gradFill>
            <a:gsLst>
              <a:gs pos="100000">
                <a:schemeClr val="accent1">
                  <a:lumMod val="80000"/>
                  <a:lumOff val="20000"/>
                </a:schemeClr>
              </a:gs>
              <a:gs pos="0">
                <a:schemeClr val="accent1">
                  <a:lumMod val="80000"/>
                  <a:lumOff val="2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ym typeface="+mn-ea"/>
            </a:endParaRPr>
          </a:p>
        </p:txBody>
      </p:sp>
      <p:cxnSp>
        <p:nvCxnSpPr>
          <p:cNvPr id="65" name="直接连接符 64"/>
          <p:cNvCxnSpPr/>
          <p:nvPr>
            <p:custDataLst>
              <p:tags r:id="rId6"/>
            </p:custDataLst>
          </p:nvPr>
        </p:nvCxnSpPr>
        <p:spPr>
          <a:xfrm rot="840000" flipV="1">
            <a:off x="1309053" y="2508885"/>
            <a:ext cx="1113790" cy="1113155"/>
          </a:xfrm>
          <a:prstGeom prst="line">
            <a:avLst/>
          </a:prstGeom>
          <a:ln w="9525">
            <a:gradFill>
              <a:gsLst>
                <a:gs pos="100000">
                  <a:schemeClr val="accent1">
                    <a:lumMod val="60000"/>
                    <a:lumOff val="40000"/>
                  </a:schemeClr>
                </a:gs>
                <a:gs pos="0">
                  <a:schemeClr val="accent1">
                    <a:lumMod val="80000"/>
                    <a:lumOff val="2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66" name="椭圆 65"/>
          <p:cNvSpPr/>
          <p:nvPr>
            <p:custDataLst>
              <p:tags r:id="rId7"/>
            </p:custDataLst>
          </p:nvPr>
        </p:nvSpPr>
        <p:spPr>
          <a:xfrm rot="840000" flipH="1">
            <a:off x="1096963" y="2865120"/>
            <a:ext cx="831850" cy="831850"/>
          </a:xfrm>
          <a:prstGeom prst="ellipse">
            <a:avLst/>
          </a:prstGeom>
          <a:gradFill>
            <a:gsLst>
              <a:gs pos="100000">
                <a:schemeClr val="accent1"/>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cs typeface="微软雅黑" panose="020B0503020204020204" pitchFamily="34" charset="-122"/>
              <a:sym typeface="+mn-ea"/>
            </a:endParaRPr>
          </a:p>
        </p:txBody>
      </p:sp>
      <p:sp>
        <p:nvSpPr>
          <p:cNvPr id="68" name="椭圆 67"/>
          <p:cNvSpPr/>
          <p:nvPr>
            <p:custDataLst>
              <p:tags r:id="rId8"/>
            </p:custDataLst>
          </p:nvPr>
        </p:nvSpPr>
        <p:spPr>
          <a:xfrm rot="840000" flipH="1">
            <a:off x="2537778" y="2516505"/>
            <a:ext cx="170180" cy="170180"/>
          </a:xfrm>
          <a:prstGeom prst="ellipse">
            <a:avLst/>
          </a:prstGeom>
          <a:gradFill>
            <a:gsLst>
              <a:gs pos="100000">
                <a:schemeClr val="accent1">
                  <a:lumMod val="80000"/>
                  <a:lumOff val="20000"/>
                </a:schemeClr>
              </a:gs>
              <a:gs pos="0">
                <a:schemeClr val="accent1">
                  <a:lumMod val="80000"/>
                  <a:lumOff val="2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ym typeface="+mn-ea"/>
            </a:endParaRPr>
          </a:p>
        </p:txBody>
      </p:sp>
      <p:cxnSp>
        <p:nvCxnSpPr>
          <p:cNvPr id="80" name="直接连接符 79"/>
          <p:cNvCxnSpPr/>
          <p:nvPr>
            <p:custDataLst>
              <p:tags r:id="rId9"/>
            </p:custDataLst>
          </p:nvPr>
        </p:nvCxnSpPr>
        <p:spPr>
          <a:xfrm rot="20820000" flipH="1" flipV="1">
            <a:off x="5834063" y="3299460"/>
            <a:ext cx="394970" cy="1572895"/>
          </a:xfrm>
          <a:prstGeom prst="line">
            <a:avLst/>
          </a:prstGeom>
          <a:ln w="9525">
            <a:gradFill>
              <a:gsLst>
                <a:gs pos="100000">
                  <a:schemeClr val="accent1">
                    <a:lumMod val="60000"/>
                    <a:lumOff val="40000"/>
                  </a:schemeClr>
                </a:gs>
                <a:gs pos="0">
                  <a:schemeClr val="accent1">
                    <a:lumMod val="80000"/>
                    <a:lumOff val="2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81" name="椭圆 80"/>
          <p:cNvSpPr/>
          <p:nvPr>
            <p:custDataLst>
              <p:tags r:id="rId10"/>
            </p:custDataLst>
          </p:nvPr>
        </p:nvSpPr>
        <p:spPr>
          <a:xfrm rot="20820000">
            <a:off x="5863273" y="4108450"/>
            <a:ext cx="831850" cy="831850"/>
          </a:xfrm>
          <a:prstGeom prst="ellipse">
            <a:avLst/>
          </a:prstGeom>
          <a:gradFill>
            <a:gsLst>
              <a:gs pos="100000">
                <a:schemeClr val="accent1"/>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cs typeface="微软雅黑" panose="020B0503020204020204" pitchFamily="34" charset="-122"/>
              <a:sym typeface="+mn-ea"/>
            </a:endParaRPr>
          </a:p>
        </p:txBody>
      </p:sp>
      <p:sp>
        <p:nvSpPr>
          <p:cNvPr id="82" name="椭圆 81"/>
          <p:cNvSpPr/>
          <p:nvPr>
            <p:custDataLst>
              <p:tags r:id="rId11"/>
            </p:custDataLst>
          </p:nvPr>
        </p:nvSpPr>
        <p:spPr>
          <a:xfrm rot="20820000">
            <a:off x="5585778" y="3312160"/>
            <a:ext cx="170180" cy="170180"/>
          </a:xfrm>
          <a:prstGeom prst="ellipse">
            <a:avLst/>
          </a:prstGeom>
          <a:gradFill>
            <a:gsLst>
              <a:gs pos="100000">
                <a:schemeClr val="accent1">
                  <a:lumMod val="80000"/>
                  <a:lumOff val="20000"/>
                </a:schemeClr>
              </a:gs>
              <a:gs pos="0">
                <a:schemeClr val="accent1">
                  <a:lumMod val="80000"/>
                  <a:lumOff val="2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ym typeface="+mn-ea"/>
            </a:endParaRPr>
          </a:p>
        </p:txBody>
      </p:sp>
      <p:cxnSp>
        <p:nvCxnSpPr>
          <p:cNvPr id="85" name="直接连接符 84"/>
          <p:cNvCxnSpPr/>
          <p:nvPr>
            <p:custDataLst>
              <p:tags r:id="rId12"/>
            </p:custDataLst>
          </p:nvPr>
        </p:nvCxnSpPr>
        <p:spPr>
          <a:xfrm rot="780000" flipV="1">
            <a:off x="2812733" y="3286125"/>
            <a:ext cx="394970" cy="1572895"/>
          </a:xfrm>
          <a:prstGeom prst="line">
            <a:avLst/>
          </a:prstGeom>
          <a:ln w="9525">
            <a:gradFill>
              <a:gsLst>
                <a:gs pos="100000">
                  <a:schemeClr val="accent1">
                    <a:lumMod val="60000"/>
                    <a:lumOff val="40000"/>
                  </a:schemeClr>
                </a:gs>
                <a:gs pos="0">
                  <a:schemeClr val="accent1">
                    <a:lumMod val="80000"/>
                    <a:lumOff val="2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86" name="椭圆 85"/>
          <p:cNvSpPr/>
          <p:nvPr>
            <p:custDataLst>
              <p:tags r:id="rId13"/>
            </p:custDataLst>
          </p:nvPr>
        </p:nvSpPr>
        <p:spPr>
          <a:xfrm rot="780000" flipH="1">
            <a:off x="2346643" y="4095115"/>
            <a:ext cx="831850" cy="831850"/>
          </a:xfrm>
          <a:prstGeom prst="ellipse">
            <a:avLst/>
          </a:prstGeom>
          <a:gradFill>
            <a:gsLst>
              <a:gs pos="100000">
                <a:schemeClr val="accent1"/>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cs typeface="微软雅黑" panose="020B0503020204020204" pitchFamily="34" charset="-122"/>
              <a:sym typeface="+mn-ea"/>
            </a:endParaRPr>
          </a:p>
        </p:txBody>
      </p:sp>
      <p:sp>
        <p:nvSpPr>
          <p:cNvPr id="87" name="椭圆 86"/>
          <p:cNvSpPr/>
          <p:nvPr>
            <p:custDataLst>
              <p:tags r:id="rId14"/>
            </p:custDataLst>
          </p:nvPr>
        </p:nvSpPr>
        <p:spPr>
          <a:xfrm rot="780000" flipH="1">
            <a:off x="3285808" y="3298825"/>
            <a:ext cx="170180" cy="170180"/>
          </a:xfrm>
          <a:prstGeom prst="ellipse">
            <a:avLst/>
          </a:prstGeom>
          <a:gradFill>
            <a:gsLst>
              <a:gs pos="100000">
                <a:schemeClr val="accent1">
                  <a:lumMod val="80000"/>
                  <a:lumOff val="20000"/>
                </a:schemeClr>
              </a:gs>
              <a:gs pos="0">
                <a:schemeClr val="accent1">
                  <a:lumMod val="80000"/>
                  <a:lumOff val="2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ym typeface="+mn-ea"/>
            </a:endParaRPr>
          </a:p>
        </p:txBody>
      </p:sp>
      <p:sp>
        <p:nvSpPr>
          <p:cNvPr id="4" name="矩形 3"/>
          <p:cNvSpPr/>
          <p:nvPr>
            <p:custDataLst>
              <p:tags r:id="rId15"/>
            </p:custDataLst>
          </p:nvPr>
        </p:nvSpPr>
        <p:spPr>
          <a:xfrm>
            <a:off x="5463858" y="5055870"/>
            <a:ext cx="1832610" cy="805180"/>
          </a:xfrm>
          <a:prstGeom prst="rect">
            <a:avLst/>
          </a:prstGeom>
          <a:noFill/>
        </p:spPr>
        <p:txBody>
          <a:bodyPr wrap="square" lIns="0" tIns="0" rIns="0" bIns="0" rtlCol="0" anchor="t" anchorCtr="0">
            <a:noAutofit/>
          </a:bodyPr>
          <a:lstStyle/>
          <a:p>
            <a:pPr algn="ctr">
              <a:lnSpc>
                <a:spcPct val="130000"/>
              </a:lnSpc>
              <a:spcBef>
                <a:spcPct val="0"/>
              </a:spcBef>
              <a:spcAft>
                <a:spcPct val="0"/>
              </a:spcAft>
            </a:pPr>
            <a:r>
              <a:rPr lang="zh-CN" altLang="en-US" sz="2000">
                <a:solidFill>
                  <a:schemeClr val="tx1">
                    <a:lumMod val="85000"/>
                    <a:lumOff val="15000"/>
                  </a:schemeClr>
                </a:solidFill>
                <a:latin typeface="+mn-ea"/>
                <a:cs typeface="+mn-ea"/>
                <a:sym typeface="+mn-ea"/>
              </a:rPr>
              <a:t>票据池融资</a:t>
            </a:r>
            <a:endParaRPr lang="zh-CN" altLang="en-US" sz="2000">
              <a:solidFill>
                <a:schemeClr val="tx1">
                  <a:lumMod val="85000"/>
                  <a:lumOff val="15000"/>
                </a:schemeClr>
              </a:solidFill>
              <a:latin typeface="+mn-ea"/>
              <a:cs typeface="+mn-ea"/>
              <a:sym typeface="+mn-ea"/>
            </a:endParaRPr>
          </a:p>
        </p:txBody>
      </p:sp>
      <p:sp>
        <p:nvSpPr>
          <p:cNvPr id="5" name="矩形 4"/>
          <p:cNvSpPr/>
          <p:nvPr>
            <p:custDataLst>
              <p:tags r:id="rId16"/>
            </p:custDataLst>
          </p:nvPr>
        </p:nvSpPr>
        <p:spPr>
          <a:xfrm>
            <a:off x="1815783" y="5055870"/>
            <a:ext cx="1832610" cy="805180"/>
          </a:xfrm>
          <a:prstGeom prst="rect">
            <a:avLst/>
          </a:prstGeom>
          <a:noFill/>
        </p:spPr>
        <p:txBody>
          <a:bodyPr wrap="square" lIns="0" tIns="0" rIns="0" bIns="0" rtlCol="0" anchor="t" anchorCtr="0">
            <a:noAutofit/>
          </a:bodyPr>
          <a:lstStyle/>
          <a:p>
            <a:pPr algn="ctr">
              <a:lnSpc>
                <a:spcPct val="130000"/>
              </a:lnSpc>
              <a:buClrTx/>
              <a:buSzTx/>
              <a:buFontTx/>
            </a:pPr>
            <a:r>
              <a:rPr lang="zh-CN" altLang="en-US" sz="2000">
                <a:solidFill>
                  <a:schemeClr val="tx1">
                    <a:lumMod val="85000"/>
                    <a:lumOff val="15000"/>
                  </a:schemeClr>
                </a:solidFill>
                <a:latin typeface="+mn-ea"/>
                <a:cs typeface="+mn-ea"/>
                <a:sym typeface="+mn-ea"/>
              </a:rPr>
              <a:t>保理池融资</a:t>
            </a:r>
            <a:endParaRPr lang="zh-CN" altLang="en-US" sz="2000" dirty="0">
              <a:solidFill>
                <a:schemeClr val="tx1">
                  <a:lumMod val="85000"/>
                  <a:lumOff val="15000"/>
                </a:schemeClr>
              </a:solidFill>
              <a:latin typeface="+mn-ea"/>
              <a:cs typeface="+mn-ea"/>
              <a:sym typeface="+mn-ea"/>
            </a:endParaRPr>
          </a:p>
        </p:txBody>
      </p:sp>
      <p:cxnSp>
        <p:nvCxnSpPr>
          <p:cNvPr id="106" name="直接连接符 105"/>
          <p:cNvCxnSpPr/>
          <p:nvPr>
            <p:custDataLst>
              <p:tags r:id="rId17"/>
            </p:custDataLst>
          </p:nvPr>
        </p:nvCxnSpPr>
        <p:spPr>
          <a:xfrm rot="20700000" flipV="1">
            <a:off x="4286568" y="3717290"/>
            <a:ext cx="433070" cy="1591310"/>
          </a:xfrm>
          <a:prstGeom prst="line">
            <a:avLst/>
          </a:prstGeom>
          <a:ln w="9525">
            <a:gradFill>
              <a:gsLst>
                <a:gs pos="100000">
                  <a:schemeClr val="accent1">
                    <a:lumMod val="60000"/>
                    <a:lumOff val="40000"/>
                  </a:schemeClr>
                </a:gs>
                <a:gs pos="0">
                  <a:schemeClr val="accent1">
                    <a:lumMod val="80000"/>
                    <a:lumOff val="2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107" name="椭圆 106"/>
          <p:cNvSpPr/>
          <p:nvPr>
            <p:custDataLst>
              <p:tags r:id="rId18"/>
            </p:custDataLst>
          </p:nvPr>
        </p:nvSpPr>
        <p:spPr>
          <a:xfrm rot="20700000">
            <a:off x="4061143" y="4565650"/>
            <a:ext cx="831850" cy="831850"/>
          </a:xfrm>
          <a:prstGeom prst="ellipse">
            <a:avLst/>
          </a:prstGeom>
          <a:gradFill>
            <a:gsLst>
              <a:gs pos="100000">
                <a:schemeClr val="accent1"/>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cs typeface="微软雅黑" panose="020B0503020204020204" pitchFamily="34" charset="-122"/>
              <a:sym typeface="+mn-ea"/>
            </a:endParaRPr>
          </a:p>
        </p:txBody>
      </p:sp>
      <p:sp>
        <p:nvSpPr>
          <p:cNvPr id="108" name="椭圆 107"/>
          <p:cNvSpPr/>
          <p:nvPr>
            <p:custDataLst>
              <p:tags r:id="rId19"/>
            </p:custDataLst>
          </p:nvPr>
        </p:nvSpPr>
        <p:spPr>
          <a:xfrm rot="20700000">
            <a:off x="4418648" y="3635375"/>
            <a:ext cx="170180" cy="170180"/>
          </a:xfrm>
          <a:prstGeom prst="ellipse">
            <a:avLst/>
          </a:prstGeom>
          <a:gradFill>
            <a:gsLst>
              <a:gs pos="100000">
                <a:schemeClr val="accent1">
                  <a:lumMod val="80000"/>
                  <a:lumOff val="20000"/>
                </a:schemeClr>
              </a:gs>
              <a:gs pos="0">
                <a:schemeClr val="accent1">
                  <a:lumMod val="80000"/>
                  <a:lumOff val="2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800"/>
          </a:p>
        </p:txBody>
      </p:sp>
      <p:sp>
        <p:nvSpPr>
          <p:cNvPr id="2" name="矩形 1"/>
          <p:cNvSpPr/>
          <p:nvPr>
            <p:custDataLst>
              <p:tags r:id="rId20"/>
            </p:custDataLst>
          </p:nvPr>
        </p:nvSpPr>
        <p:spPr>
          <a:xfrm>
            <a:off x="596583" y="3846195"/>
            <a:ext cx="1832610" cy="805180"/>
          </a:xfrm>
          <a:prstGeom prst="rect">
            <a:avLst/>
          </a:prstGeom>
          <a:noFill/>
        </p:spPr>
        <p:txBody>
          <a:bodyPr wrap="square" lIns="0" tIns="0" rIns="0" bIns="0" rtlCol="0" anchor="t" anchorCtr="0">
            <a:noAutofit/>
          </a:bodyPr>
          <a:lstStyle/>
          <a:p>
            <a:pPr algn="ctr">
              <a:lnSpc>
                <a:spcPct val="130000"/>
              </a:lnSpc>
              <a:spcBef>
                <a:spcPct val="0"/>
              </a:spcBef>
              <a:spcAft>
                <a:spcPct val="0"/>
              </a:spcAft>
            </a:pPr>
            <a:r>
              <a:rPr lang="zh-CN" altLang="en-US" sz="2000">
                <a:solidFill>
                  <a:schemeClr val="tx1">
                    <a:lumMod val="85000"/>
                    <a:lumOff val="15000"/>
                  </a:schemeClr>
                </a:solidFill>
                <a:latin typeface="+mn-ea"/>
                <a:cs typeface="+mn-ea"/>
                <a:sym typeface="+mn-ea"/>
              </a:rPr>
              <a:t>保理业务</a:t>
            </a:r>
            <a:endParaRPr lang="zh-CN" altLang="en-US" sz="2000" dirty="0">
              <a:solidFill>
                <a:schemeClr val="tx1">
                  <a:lumMod val="85000"/>
                  <a:lumOff val="15000"/>
                </a:schemeClr>
              </a:solidFill>
              <a:latin typeface="+mn-ea"/>
              <a:cs typeface="+mn-ea"/>
              <a:sym typeface="+mn-ea"/>
            </a:endParaRPr>
          </a:p>
        </p:txBody>
      </p:sp>
      <p:sp>
        <p:nvSpPr>
          <p:cNvPr id="8" name="矩形 7"/>
          <p:cNvSpPr/>
          <p:nvPr>
            <p:custDataLst>
              <p:tags r:id="rId21"/>
            </p:custDataLst>
          </p:nvPr>
        </p:nvSpPr>
        <p:spPr>
          <a:xfrm>
            <a:off x="6759893" y="3844290"/>
            <a:ext cx="1832610" cy="805180"/>
          </a:xfrm>
          <a:prstGeom prst="rect">
            <a:avLst/>
          </a:prstGeom>
          <a:noFill/>
        </p:spPr>
        <p:txBody>
          <a:bodyPr wrap="square" lIns="0" tIns="0" rIns="0" bIns="0" rtlCol="0" anchor="t" anchorCtr="0">
            <a:noAutofit/>
          </a:bodyPr>
          <a:lstStyle/>
          <a:p>
            <a:pPr algn="ctr">
              <a:lnSpc>
                <a:spcPct val="130000"/>
              </a:lnSpc>
              <a:spcBef>
                <a:spcPct val="0"/>
              </a:spcBef>
              <a:spcAft>
                <a:spcPct val="0"/>
              </a:spcAft>
            </a:pPr>
            <a:r>
              <a:rPr lang="zh-CN" altLang="en-US" sz="2000">
                <a:solidFill>
                  <a:schemeClr val="tx1">
                    <a:lumMod val="85000"/>
                    <a:lumOff val="15000"/>
                  </a:schemeClr>
                </a:solidFill>
                <a:latin typeface="+mn-ea"/>
                <a:cs typeface="+mn-ea"/>
                <a:sym typeface="+mn-ea"/>
              </a:rPr>
              <a:t>出口信用保险项下融资</a:t>
            </a:r>
            <a:endParaRPr lang="zh-CN" altLang="en-US" sz="2000" dirty="0">
              <a:solidFill>
                <a:schemeClr val="tx1">
                  <a:lumMod val="85000"/>
                  <a:lumOff val="15000"/>
                </a:schemeClr>
              </a:solidFill>
              <a:latin typeface="+mn-ea"/>
              <a:cs typeface="+mn-ea"/>
              <a:sym typeface="+mn-ea"/>
            </a:endParaRPr>
          </a:p>
        </p:txBody>
      </p:sp>
      <p:sp>
        <p:nvSpPr>
          <p:cNvPr id="23" name="任意多边形: 形状 7"/>
          <p:cNvSpPr/>
          <p:nvPr>
            <p:custDataLst>
              <p:tags r:id="rId22"/>
            </p:custDataLst>
          </p:nvPr>
        </p:nvSpPr>
        <p:spPr>
          <a:xfrm>
            <a:off x="7396798" y="3122930"/>
            <a:ext cx="295043" cy="315021"/>
          </a:xfrm>
          <a:custGeom>
            <a:avLst/>
            <a:gdLst>
              <a:gd name="connsiteX0" fmla="*/ 244230 w 295043"/>
              <a:gd name="connsiteY0" fmla="*/ 187301 h 315021"/>
              <a:gd name="connsiteX1" fmla="*/ 245552 w 295043"/>
              <a:gd name="connsiteY1" fmla="*/ 187301 h 315021"/>
              <a:gd name="connsiteX2" fmla="*/ 247932 w 295043"/>
              <a:gd name="connsiteY2" fmla="*/ 187301 h 315021"/>
              <a:gd name="connsiteX3" fmla="*/ 249166 w 295043"/>
              <a:gd name="connsiteY3" fmla="*/ 187830 h 315021"/>
              <a:gd name="connsiteX4" fmla="*/ 250841 w 295043"/>
              <a:gd name="connsiteY4" fmla="*/ 188535 h 315021"/>
              <a:gd name="connsiteX5" fmla="*/ 251987 w 295043"/>
              <a:gd name="connsiteY5" fmla="*/ 189681 h 315021"/>
              <a:gd name="connsiteX6" fmla="*/ 253221 w 295043"/>
              <a:gd name="connsiteY6" fmla="*/ 191091 h 315021"/>
              <a:gd name="connsiteX7" fmla="*/ 294208 w 295043"/>
              <a:gd name="connsiteY7" fmla="*/ 262135 h 315021"/>
              <a:gd name="connsiteX8" fmla="*/ 293855 w 295043"/>
              <a:gd name="connsiteY8" fmla="*/ 262135 h 315021"/>
              <a:gd name="connsiteX9" fmla="*/ 293985 w 295043"/>
              <a:gd name="connsiteY9" fmla="*/ 270744 h 315021"/>
              <a:gd name="connsiteX10" fmla="*/ 286715 w 295043"/>
              <a:gd name="connsiteY10" fmla="*/ 275356 h 315021"/>
              <a:gd name="connsiteX11" fmla="*/ 246874 w 295043"/>
              <a:gd name="connsiteY11" fmla="*/ 277736 h 315021"/>
              <a:gd name="connsiteX12" fmla="*/ 224838 w 295043"/>
              <a:gd name="connsiteY12" fmla="*/ 311054 h 315021"/>
              <a:gd name="connsiteX13" fmla="*/ 217522 w 295043"/>
              <a:gd name="connsiteY13" fmla="*/ 315021 h 315021"/>
              <a:gd name="connsiteX14" fmla="*/ 210118 w 295043"/>
              <a:gd name="connsiteY14" fmla="*/ 310614 h 315021"/>
              <a:gd name="connsiteX15" fmla="*/ 176359 w 295043"/>
              <a:gd name="connsiteY15" fmla="*/ 252175 h 315021"/>
              <a:gd name="connsiteX16" fmla="*/ 67061 w 295043"/>
              <a:gd name="connsiteY16" fmla="*/ 226789 h 315021"/>
              <a:gd name="connsiteX17" fmla="*/ 66115 w 295043"/>
              <a:gd name="connsiteY17" fmla="*/ 214675 h 315021"/>
              <a:gd name="connsiteX18" fmla="*/ 78167 w 295043"/>
              <a:gd name="connsiteY18" fmla="*/ 213127 h 315021"/>
              <a:gd name="connsiteX19" fmla="*/ 178387 w 295043"/>
              <a:gd name="connsiteY19" fmla="*/ 233753 h 315021"/>
              <a:gd name="connsiteX20" fmla="*/ 178915 w 295043"/>
              <a:gd name="connsiteY20" fmla="*/ 233753 h 315021"/>
              <a:gd name="connsiteX21" fmla="*/ 181207 w 295043"/>
              <a:gd name="connsiteY21" fmla="*/ 233753 h 315021"/>
              <a:gd name="connsiteX22" fmla="*/ 182353 w 295043"/>
              <a:gd name="connsiteY22" fmla="*/ 233753 h 315021"/>
              <a:gd name="connsiteX23" fmla="*/ 184292 w 295043"/>
              <a:gd name="connsiteY23" fmla="*/ 234370 h 315021"/>
              <a:gd name="connsiteX24" fmla="*/ 185526 w 295043"/>
              <a:gd name="connsiteY24" fmla="*/ 234987 h 315021"/>
              <a:gd name="connsiteX25" fmla="*/ 186937 w 295043"/>
              <a:gd name="connsiteY25" fmla="*/ 236133 h 315021"/>
              <a:gd name="connsiteX26" fmla="*/ 187994 w 295043"/>
              <a:gd name="connsiteY26" fmla="*/ 237367 h 315021"/>
              <a:gd name="connsiteX27" fmla="*/ 188435 w 295043"/>
              <a:gd name="connsiteY27" fmla="*/ 237895 h 315021"/>
              <a:gd name="connsiteX28" fmla="*/ 218228 w 295043"/>
              <a:gd name="connsiteY28" fmla="*/ 289812 h 315021"/>
              <a:gd name="connsiteX29" fmla="*/ 234799 w 295043"/>
              <a:gd name="connsiteY29" fmla="*/ 264691 h 315021"/>
              <a:gd name="connsiteX30" fmla="*/ 241674 w 295043"/>
              <a:gd name="connsiteY30" fmla="*/ 260725 h 315021"/>
              <a:gd name="connsiteX31" fmla="*/ 271731 w 295043"/>
              <a:gd name="connsiteY31" fmla="*/ 258874 h 315021"/>
              <a:gd name="connsiteX32" fmla="*/ 244406 w 295043"/>
              <a:gd name="connsiteY32" fmla="*/ 211452 h 315021"/>
              <a:gd name="connsiteX33" fmla="*/ 219990 w 295043"/>
              <a:gd name="connsiteY33" fmla="*/ 233224 h 315021"/>
              <a:gd name="connsiteX34" fmla="*/ 207827 w 295043"/>
              <a:gd name="connsiteY34" fmla="*/ 230871 h 315021"/>
              <a:gd name="connsiteX35" fmla="*/ 210030 w 295043"/>
              <a:gd name="connsiteY35" fmla="*/ 218680 h 315021"/>
              <a:gd name="connsiteX36" fmla="*/ 238413 w 295043"/>
              <a:gd name="connsiteY36" fmla="*/ 190474 h 315021"/>
              <a:gd name="connsiteX37" fmla="*/ 239999 w 295043"/>
              <a:gd name="connsiteY37" fmla="*/ 188976 h 315021"/>
              <a:gd name="connsiteX38" fmla="*/ 241057 w 295043"/>
              <a:gd name="connsiteY38" fmla="*/ 188006 h 315021"/>
              <a:gd name="connsiteX39" fmla="*/ 242115 w 295043"/>
              <a:gd name="connsiteY39" fmla="*/ 188006 h 315021"/>
              <a:gd name="connsiteX40" fmla="*/ 244230 w 295043"/>
              <a:gd name="connsiteY40" fmla="*/ 187301 h 315021"/>
              <a:gd name="connsiteX41" fmla="*/ 147735 w 295043"/>
              <a:gd name="connsiteY41" fmla="*/ 39006 h 315021"/>
              <a:gd name="connsiteX42" fmla="*/ 155623 w 295043"/>
              <a:gd name="connsiteY42" fmla="*/ 43889 h 315021"/>
              <a:gd name="connsiteX43" fmla="*/ 177219 w 295043"/>
              <a:gd name="connsiteY43" fmla="*/ 87961 h 315021"/>
              <a:gd name="connsiteX44" fmla="*/ 225610 w 295043"/>
              <a:gd name="connsiteY44" fmla="*/ 94660 h 315021"/>
              <a:gd name="connsiteX45" fmla="*/ 232735 w 295043"/>
              <a:gd name="connsiteY45" fmla="*/ 100683 h 315021"/>
              <a:gd name="connsiteX46" fmla="*/ 230458 w 295043"/>
              <a:gd name="connsiteY46" fmla="*/ 109732 h 315021"/>
              <a:gd name="connsiteX47" fmla="*/ 192115 w 295043"/>
              <a:gd name="connsiteY47" fmla="*/ 147105 h 315021"/>
              <a:gd name="connsiteX48" fmla="*/ 179687 w 295043"/>
              <a:gd name="connsiteY48" fmla="*/ 147105 h 315021"/>
              <a:gd name="connsiteX49" fmla="*/ 179334 w 295043"/>
              <a:gd name="connsiteY49" fmla="*/ 134765 h 315021"/>
              <a:gd name="connsiteX50" fmla="*/ 204896 w 295043"/>
              <a:gd name="connsiteY50" fmla="*/ 109908 h 315021"/>
              <a:gd name="connsiteX51" fmla="*/ 169638 w 295043"/>
              <a:gd name="connsiteY51" fmla="*/ 104796 h 315021"/>
              <a:gd name="connsiteX52" fmla="*/ 163027 w 295043"/>
              <a:gd name="connsiteY52" fmla="*/ 99948 h 315021"/>
              <a:gd name="connsiteX53" fmla="*/ 147250 w 295043"/>
              <a:gd name="connsiteY53" fmla="*/ 67952 h 315021"/>
              <a:gd name="connsiteX54" fmla="*/ 131472 w 295043"/>
              <a:gd name="connsiteY54" fmla="*/ 99948 h 315021"/>
              <a:gd name="connsiteX55" fmla="*/ 124861 w 295043"/>
              <a:gd name="connsiteY55" fmla="*/ 104796 h 315021"/>
              <a:gd name="connsiteX56" fmla="*/ 89604 w 295043"/>
              <a:gd name="connsiteY56" fmla="*/ 109908 h 315021"/>
              <a:gd name="connsiteX57" fmla="*/ 115165 w 295043"/>
              <a:gd name="connsiteY57" fmla="*/ 134765 h 315021"/>
              <a:gd name="connsiteX58" fmla="*/ 117722 w 295043"/>
              <a:gd name="connsiteY58" fmla="*/ 142521 h 315021"/>
              <a:gd name="connsiteX59" fmla="*/ 111728 w 295043"/>
              <a:gd name="connsiteY59" fmla="*/ 177779 h 315021"/>
              <a:gd name="connsiteX60" fmla="*/ 143283 w 295043"/>
              <a:gd name="connsiteY60" fmla="*/ 161208 h 315021"/>
              <a:gd name="connsiteX61" fmla="*/ 151481 w 295043"/>
              <a:gd name="connsiteY61" fmla="*/ 161208 h 315021"/>
              <a:gd name="connsiteX62" fmla="*/ 183036 w 295043"/>
              <a:gd name="connsiteY62" fmla="*/ 177779 h 315021"/>
              <a:gd name="connsiteX63" fmla="*/ 181802 w 295043"/>
              <a:gd name="connsiteY63" fmla="*/ 170286 h 315021"/>
              <a:gd name="connsiteX64" fmla="*/ 189118 w 295043"/>
              <a:gd name="connsiteY64" fmla="*/ 159974 h 315021"/>
              <a:gd name="connsiteX65" fmla="*/ 199431 w 295043"/>
              <a:gd name="connsiteY65" fmla="*/ 167290 h 315021"/>
              <a:gd name="connsiteX66" fmla="*/ 204014 w 295043"/>
              <a:gd name="connsiteY66" fmla="*/ 192322 h 315021"/>
              <a:gd name="connsiteX67" fmla="*/ 200489 w 295043"/>
              <a:gd name="connsiteY67" fmla="*/ 200907 h 315021"/>
              <a:gd name="connsiteX68" fmla="*/ 191234 w 295043"/>
              <a:gd name="connsiteY68" fmla="*/ 201577 h 315021"/>
              <a:gd name="connsiteX69" fmla="*/ 147955 w 295043"/>
              <a:gd name="connsiteY69" fmla="*/ 178836 h 315021"/>
              <a:gd name="connsiteX70" fmla="*/ 104676 w 295043"/>
              <a:gd name="connsiteY70" fmla="*/ 201577 h 315021"/>
              <a:gd name="connsiteX71" fmla="*/ 95421 w 295043"/>
              <a:gd name="connsiteY71" fmla="*/ 200907 h 315021"/>
              <a:gd name="connsiteX72" fmla="*/ 91895 w 295043"/>
              <a:gd name="connsiteY72" fmla="*/ 192322 h 315021"/>
              <a:gd name="connsiteX73" fmla="*/ 100181 w 295043"/>
              <a:gd name="connsiteY73" fmla="*/ 144196 h 315021"/>
              <a:gd name="connsiteX74" fmla="*/ 64923 w 295043"/>
              <a:gd name="connsiteY74" fmla="*/ 110085 h 315021"/>
              <a:gd name="connsiteX75" fmla="*/ 62646 w 295043"/>
              <a:gd name="connsiteY75" fmla="*/ 101036 h 315021"/>
              <a:gd name="connsiteX76" fmla="*/ 69771 w 295043"/>
              <a:gd name="connsiteY76" fmla="*/ 95012 h 315021"/>
              <a:gd name="connsiteX77" fmla="*/ 118162 w 295043"/>
              <a:gd name="connsiteY77" fmla="*/ 87961 h 315021"/>
              <a:gd name="connsiteX78" fmla="*/ 139846 w 295043"/>
              <a:gd name="connsiteY78" fmla="*/ 43889 h 315021"/>
              <a:gd name="connsiteX79" fmla="*/ 147735 w 295043"/>
              <a:gd name="connsiteY79" fmla="*/ 39006 h 315021"/>
              <a:gd name="connsiteX80" fmla="*/ 132807 w 295043"/>
              <a:gd name="connsiteY80" fmla="*/ 806 h 315021"/>
              <a:gd name="connsiteX81" fmla="*/ 215119 w 295043"/>
              <a:gd name="connsiteY81" fmla="*/ 19570 h 315021"/>
              <a:gd name="connsiteX82" fmla="*/ 267911 w 295043"/>
              <a:gd name="connsiteY82" fmla="*/ 169959 h 315021"/>
              <a:gd name="connsiteX83" fmla="*/ 256673 w 295043"/>
              <a:gd name="connsiteY83" fmla="*/ 175380 h 315021"/>
              <a:gd name="connsiteX84" fmla="*/ 251252 w 295043"/>
              <a:gd name="connsiteY84" fmla="*/ 164142 h 315021"/>
              <a:gd name="connsiteX85" fmla="*/ 204425 w 295043"/>
              <a:gd name="connsiteY85" fmla="*/ 33599 h 315021"/>
              <a:gd name="connsiteX86" fmla="*/ 67001 w 295043"/>
              <a:gd name="connsiteY86" fmla="*/ 52280 h 315021"/>
              <a:gd name="connsiteX87" fmla="*/ 56719 w 295043"/>
              <a:gd name="connsiteY87" fmla="*/ 190585 h 315021"/>
              <a:gd name="connsiteX88" fmla="*/ 57247 w 295043"/>
              <a:gd name="connsiteY88" fmla="*/ 191907 h 315021"/>
              <a:gd name="connsiteX89" fmla="*/ 57953 w 295043"/>
              <a:gd name="connsiteY89" fmla="*/ 193494 h 315021"/>
              <a:gd name="connsiteX90" fmla="*/ 57953 w 295043"/>
              <a:gd name="connsiteY90" fmla="*/ 195697 h 315021"/>
              <a:gd name="connsiteX91" fmla="*/ 57953 w 295043"/>
              <a:gd name="connsiteY91" fmla="*/ 196843 h 315021"/>
              <a:gd name="connsiteX92" fmla="*/ 57071 w 295043"/>
              <a:gd name="connsiteY92" fmla="*/ 199487 h 315021"/>
              <a:gd name="connsiteX93" fmla="*/ 57071 w 295043"/>
              <a:gd name="connsiteY93" fmla="*/ 199928 h 315021"/>
              <a:gd name="connsiteX94" fmla="*/ 57071 w 295043"/>
              <a:gd name="connsiteY94" fmla="*/ 200457 h 315021"/>
              <a:gd name="connsiteX95" fmla="*/ 23576 w 295043"/>
              <a:gd name="connsiteY95" fmla="*/ 258455 h 315021"/>
              <a:gd name="connsiteX96" fmla="*/ 53634 w 295043"/>
              <a:gd name="connsiteY96" fmla="*/ 260306 h 315021"/>
              <a:gd name="connsiteX97" fmla="*/ 60509 w 295043"/>
              <a:gd name="connsiteY97" fmla="*/ 264273 h 315021"/>
              <a:gd name="connsiteX98" fmla="*/ 77080 w 295043"/>
              <a:gd name="connsiteY98" fmla="*/ 289393 h 315021"/>
              <a:gd name="connsiteX99" fmla="*/ 92593 w 295043"/>
              <a:gd name="connsiteY99" fmla="*/ 262510 h 315021"/>
              <a:gd name="connsiteX100" fmla="*/ 97952 w 295043"/>
              <a:gd name="connsiteY100" fmla="*/ 258366 h 315021"/>
              <a:gd name="connsiteX101" fmla="*/ 104669 w 295043"/>
              <a:gd name="connsiteY101" fmla="*/ 259248 h 315021"/>
              <a:gd name="connsiteX102" fmla="*/ 108812 w 295043"/>
              <a:gd name="connsiteY102" fmla="*/ 264608 h 315021"/>
              <a:gd name="connsiteX103" fmla="*/ 107930 w 295043"/>
              <a:gd name="connsiteY103" fmla="*/ 271324 h 315021"/>
              <a:gd name="connsiteX104" fmla="*/ 85277 w 295043"/>
              <a:gd name="connsiteY104" fmla="*/ 310548 h 315021"/>
              <a:gd name="connsiteX105" fmla="*/ 77873 w 295043"/>
              <a:gd name="connsiteY105" fmla="*/ 314955 h 315021"/>
              <a:gd name="connsiteX106" fmla="*/ 70557 w 295043"/>
              <a:gd name="connsiteY106" fmla="*/ 310989 h 315021"/>
              <a:gd name="connsiteX107" fmla="*/ 48169 w 295043"/>
              <a:gd name="connsiteY107" fmla="*/ 277670 h 315021"/>
              <a:gd name="connsiteX108" fmla="*/ 8328 w 295043"/>
              <a:gd name="connsiteY108" fmla="*/ 275290 h 315021"/>
              <a:gd name="connsiteX109" fmla="*/ 1058 w 295043"/>
              <a:gd name="connsiteY109" fmla="*/ 270678 h 315021"/>
              <a:gd name="connsiteX110" fmla="*/ 1188 w 295043"/>
              <a:gd name="connsiteY110" fmla="*/ 262069 h 315021"/>
              <a:gd name="connsiteX111" fmla="*/ 38737 w 295043"/>
              <a:gd name="connsiteY111" fmla="*/ 195785 h 315021"/>
              <a:gd name="connsiteX112" fmla="*/ 56735 w 295043"/>
              <a:gd name="connsiteY112" fmla="*/ 37419 h 315021"/>
              <a:gd name="connsiteX113" fmla="*/ 132807 w 295043"/>
              <a:gd name="connsiteY113" fmla="*/ 806 h 31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95043" h="315021">
                <a:moveTo>
                  <a:pt x="244230" y="187301"/>
                </a:moveTo>
                <a:lnTo>
                  <a:pt x="245552" y="187301"/>
                </a:lnTo>
                <a:cubicBezTo>
                  <a:pt x="246342" y="187194"/>
                  <a:pt x="247142" y="187194"/>
                  <a:pt x="247932" y="187301"/>
                </a:cubicBezTo>
                <a:lnTo>
                  <a:pt x="249166" y="187830"/>
                </a:lnTo>
                <a:cubicBezTo>
                  <a:pt x="249747" y="188006"/>
                  <a:pt x="250308" y="188243"/>
                  <a:pt x="250841" y="188535"/>
                </a:cubicBezTo>
                <a:cubicBezTo>
                  <a:pt x="251257" y="188881"/>
                  <a:pt x="251641" y="189265"/>
                  <a:pt x="251987" y="189681"/>
                </a:cubicBezTo>
                <a:cubicBezTo>
                  <a:pt x="252447" y="190106"/>
                  <a:pt x="252861" y="190578"/>
                  <a:pt x="253221" y="191091"/>
                </a:cubicBezTo>
                <a:lnTo>
                  <a:pt x="294208" y="262135"/>
                </a:lnTo>
                <a:lnTo>
                  <a:pt x="293855" y="262135"/>
                </a:lnTo>
                <a:cubicBezTo>
                  <a:pt x="295392" y="264786"/>
                  <a:pt x="295442" y="268047"/>
                  <a:pt x="293985" y="270744"/>
                </a:cubicBezTo>
                <a:cubicBezTo>
                  <a:pt x="292528" y="273440"/>
                  <a:pt x="289776" y="275187"/>
                  <a:pt x="286715" y="275356"/>
                </a:cubicBezTo>
                <a:lnTo>
                  <a:pt x="246874" y="277736"/>
                </a:lnTo>
                <a:lnTo>
                  <a:pt x="224838" y="311054"/>
                </a:lnTo>
                <a:cubicBezTo>
                  <a:pt x="223217" y="313517"/>
                  <a:pt x="220471" y="315006"/>
                  <a:pt x="217522" y="315021"/>
                </a:cubicBezTo>
                <a:cubicBezTo>
                  <a:pt x="214456" y="314941"/>
                  <a:pt x="211651" y="313271"/>
                  <a:pt x="210118" y="310614"/>
                </a:cubicBezTo>
                <a:lnTo>
                  <a:pt x="176359" y="252175"/>
                </a:lnTo>
                <a:cubicBezTo>
                  <a:pt x="137961" y="261067"/>
                  <a:pt x="97609" y="251695"/>
                  <a:pt x="67061" y="226789"/>
                </a:cubicBezTo>
                <a:cubicBezTo>
                  <a:pt x="63568" y="223649"/>
                  <a:pt x="63151" y="218320"/>
                  <a:pt x="66115" y="214675"/>
                </a:cubicBezTo>
                <a:cubicBezTo>
                  <a:pt x="69078" y="211030"/>
                  <a:pt x="74379" y="210349"/>
                  <a:pt x="78167" y="213127"/>
                </a:cubicBezTo>
                <a:cubicBezTo>
                  <a:pt x="106182" y="235995"/>
                  <a:pt x="143618" y="243700"/>
                  <a:pt x="178387" y="233753"/>
                </a:cubicBezTo>
                <a:lnTo>
                  <a:pt x="178915" y="233753"/>
                </a:lnTo>
                <a:cubicBezTo>
                  <a:pt x="179676" y="233653"/>
                  <a:pt x="180446" y="233653"/>
                  <a:pt x="181207" y="233753"/>
                </a:cubicBezTo>
                <a:lnTo>
                  <a:pt x="182353" y="233753"/>
                </a:lnTo>
                <a:cubicBezTo>
                  <a:pt x="183021" y="233883"/>
                  <a:pt x="183672" y="234090"/>
                  <a:pt x="184292" y="234370"/>
                </a:cubicBezTo>
                <a:lnTo>
                  <a:pt x="185526" y="234987"/>
                </a:lnTo>
                <a:cubicBezTo>
                  <a:pt x="186035" y="235319"/>
                  <a:pt x="186507" y="235703"/>
                  <a:pt x="186937" y="236133"/>
                </a:cubicBezTo>
                <a:cubicBezTo>
                  <a:pt x="187326" y="236511"/>
                  <a:pt x="187680" y="236923"/>
                  <a:pt x="187994" y="237367"/>
                </a:cubicBezTo>
                <a:lnTo>
                  <a:pt x="188435" y="237895"/>
                </a:lnTo>
                <a:lnTo>
                  <a:pt x="218228" y="289812"/>
                </a:lnTo>
                <a:lnTo>
                  <a:pt x="234799" y="264691"/>
                </a:lnTo>
                <a:cubicBezTo>
                  <a:pt x="236331" y="262353"/>
                  <a:pt x="238883" y="260881"/>
                  <a:pt x="241674" y="260725"/>
                </a:cubicBezTo>
                <a:lnTo>
                  <a:pt x="271731" y="258874"/>
                </a:lnTo>
                <a:lnTo>
                  <a:pt x="244406" y="211452"/>
                </a:lnTo>
                <a:cubicBezTo>
                  <a:pt x="237235" y="219726"/>
                  <a:pt x="229029" y="227043"/>
                  <a:pt x="219990" y="233224"/>
                </a:cubicBezTo>
                <a:cubicBezTo>
                  <a:pt x="215975" y="235902"/>
                  <a:pt x="210554" y="234853"/>
                  <a:pt x="207827" y="230871"/>
                </a:cubicBezTo>
                <a:cubicBezTo>
                  <a:pt x="205100" y="226890"/>
                  <a:pt x="206082" y="221456"/>
                  <a:pt x="210030" y="218680"/>
                </a:cubicBezTo>
                <a:cubicBezTo>
                  <a:pt x="221132" y="211088"/>
                  <a:pt x="230751" y="201528"/>
                  <a:pt x="238413" y="190474"/>
                </a:cubicBezTo>
                <a:cubicBezTo>
                  <a:pt x="238877" y="189911"/>
                  <a:pt x="239410" y="189408"/>
                  <a:pt x="239999" y="188976"/>
                </a:cubicBezTo>
                <a:cubicBezTo>
                  <a:pt x="240324" y="188624"/>
                  <a:pt x="240679" y="188300"/>
                  <a:pt x="241057" y="188006"/>
                </a:cubicBezTo>
                <a:lnTo>
                  <a:pt x="242115" y="188006"/>
                </a:lnTo>
                <a:cubicBezTo>
                  <a:pt x="242787" y="187683"/>
                  <a:pt x="243498" y="187446"/>
                  <a:pt x="244230" y="187301"/>
                </a:cubicBezTo>
                <a:close/>
                <a:moveTo>
                  <a:pt x="147735" y="39006"/>
                </a:moveTo>
                <a:cubicBezTo>
                  <a:pt x="151077" y="39006"/>
                  <a:pt x="154132" y="40897"/>
                  <a:pt x="155623" y="43889"/>
                </a:cubicBezTo>
                <a:lnTo>
                  <a:pt x="177219" y="87961"/>
                </a:lnTo>
                <a:lnTo>
                  <a:pt x="225610" y="94660"/>
                </a:lnTo>
                <a:cubicBezTo>
                  <a:pt x="228940" y="95143"/>
                  <a:pt x="231705" y="97480"/>
                  <a:pt x="232735" y="100683"/>
                </a:cubicBezTo>
                <a:cubicBezTo>
                  <a:pt x="233766" y="103887"/>
                  <a:pt x="232881" y="107398"/>
                  <a:pt x="230458" y="109732"/>
                </a:cubicBezTo>
                <a:lnTo>
                  <a:pt x="192115" y="147105"/>
                </a:lnTo>
                <a:cubicBezTo>
                  <a:pt x="188677" y="150522"/>
                  <a:pt x="183124" y="150522"/>
                  <a:pt x="179687" y="147105"/>
                </a:cubicBezTo>
                <a:cubicBezTo>
                  <a:pt x="176227" y="143774"/>
                  <a:pt x="176070" y="138288"/>
                  <a:pt x="179334" y="134765"/>
                </a:cubicBezTo>
                <a:lnTo>
                  <a:pt x="204896" y="109908"/>
                </a:lnTo>
                <a:lnTo>
                  <a:pt x="169638" y="104796"/>
                </a:lnTo>
                <a:cubicBezTo>
                  <a:pt x="166772" y="104366"/>
                  <a:pt x="164299" y="102553"/>
                  <a:pt x="163027" y="99948"/>
                </a:cubicBezTo>
                <a:lnTo>
                  <a:pt x="147250" y="67952"/>
                </a:lnTo>
                <a:lnTo>
                  <a:pt x="131472" y="99948"/>
                </a:lnTo>
                <a:cubicBezTo>
                  <a:pt x="130200" y="102553"/>
                  <a:pt x="127728" y="104366"/>
                  <a:pt x="124861" y="104796"/>
                </a:cubicBezTo>
                <a:lnTo>
                  <a:pt x="89604" y="109908"/>
                </a:lnTo>
                <a:lnTo>
                  <a:pt x="115165" y="134765"/>
                </a:lnTo>
                <a:cubicBezTo>
                  <a:pt x="117236" y="136776"/>
                  <a:pt x="118191" y="139673"/>
                  <a:pt x="117722" y="142521"/>
                </a:cubicBezTo>
                <a:lnTo>
                  <a:pt x="111728" y="177779"/>
                </a:lnTo>
                <a:lnTo>
                  <a:pt x="143283" y="161208"/>
                </a:lnTo>
                <a:cubicBezTo>
                  <a:pt x="145849" y="159860"/>
                  <a:pt x="148915" y="159860"/>
                  <a:pt x="151481" y="161208"/>
                </a:cubicBezTo>
                <a:lnTo>
                  <a:pt x="183036" y="177779"/>
                </a:lnTo>
                <a:lnTo>
                  <a:pt x="181802" y="170286"/>
                </a:lnTo>
                <a:cubicBezTo>
                  <a:pt x="180974" y="165418"/>
                  <a:pt x="184250" y="160801"/>
                  <a:pt x="189118" y="159974"/>
                </a:cubicBezTo>
                <a:cubicBezTo>
                  <a:pt x="193986" y="159146"/>
                  <a:pt x="198603" y="162421"/>
                  <a:pt x="199431" y="167290"/>
                </a:cubicBezTo>
                <a:lnTo>
                  <a:pt x="204014" y="192322"/>
                </a:lnTo>
                <a:cubicBezTo>
                  <a:pt x="204563" y="195621"/>
                  <a:pt x="203197" y="198945"/>
                  <a:pt x="200489" y="200907"/>
                </a:cubicBezTo>
                <a:cubicBezTo>
                  <a:pt x="197781" y="202867"/>
                  <a:pt x="194196" y="203127"/>
                  <a:pt x="191234" y="201577"/>
                </a:cubicBezTo>
                <a:lnTo>
                  <a:pt x="147955" y="178836"/>
                </a:lnTo>
                <a:lnTo>
                  <a:pt x="104676" y="201577"/>
                </a:lnTo>
                <a:cubicBezTo>
                  <a:pt x="101714" y="203127"/>
                  <a:pt x="98129" y="202867"/>
                  <a:pt x="95421" y="200907"/>
                </a:cubicBezTo>
                <a:cubicBezTo>
                  <a:pt x="92713" y="198945"/>
                  <a:pt x="91347" y="195621"/>
                  <a:pt x="91895" y="192322"/>
                </a:cubicBezTo>
                <a:lnTo>
                  <a:pt x="100181" y="144196"/>
                </a:lnTo>
                <a:lnTo>
                  <a:pt x="64923" y="110085"/>
                </a:lnTo>
                <a:cubicBezTo>
                  <a:pt x="62499" y="107751"/>
                  <a:pt x="61616" y="104240"/>
                  <a:pt x="62646" y="101036"/>
                </a:cubicBezTo>
                <a:cubicBezTo>
                  <a:pt x="63676" y="97833"/>
                  <a:pt x="66441" y="95495"/>
                  <a:pt x="69771" y="95012"/>
                </a:cubicBezTo>
                <a:lnTo>
                  <a:pt x="118162" y="87961"/>
                </a:lnTo>
                <a:lnTo>
                  <a:pt x="139846" y="43889"/>
                </a:lnTo>
                <a:cubicBezTo>
                  <a:pt x="141337" y="40897"/>
                  <a:pt x="144392" y="39006"/>
                  <a:pt x="147735" y="39006"/>
                </a:cubicBezTo>
                <a:close/>
                <a:moveTo>
                  <a:pt x="132807" y="806"/>
                </a:moveTo>
                <a:cubicBezTo>
                  <a:pt x="160818" y="-2350"/>
                  <a:pt x="189868" y="3722"/>
                  <a:pt x="215119" y="19570"/>
                </a:cubicBezTo>
                <a:cubicBezTo>
                  <a:pt x="265620" y="51266"/>
                  <a:pt x="287520" y="113652"/>
                  <a:pt x="267911" y="169959"/>
                </a:cubicBezTo>
                <a:cubicBezTo>
                  <a:pt x="266304" y="174559"/>
                  <a:pt x="261273" y="176987"/>
                  <a:pt x="256673" y="175380"/>
                </a:cubicBezTo>
                <a:cubicBezTo>
                  <a:pt x="252073" y="173773"/>
                  <a:pt x="249645" y="168742"/>
                  <a:pt x="251252" y="164142"/>
                </a:cubicBezTo>
                <a:cubicBezTo>
                  <a:pt x="268422" y="115029"/>
                  <a:pt x="248898" y="60600"/>
                  <a:pt x="204425" y="33599"/>
                </a:cubicBezTo>
                <a:cubicBezTo>
                  <a:pt x="159952" y="6599"/>
                  <a:pt x="102653" y="14388"/>
                  <a:pt x="67001" y="52280"/>
                </a:cubicBezTo>
                <a:cubicBezTo>
                  <a:pt x="31349" y="90171"/>
                  <a:pt x="27062" y="147838"/>
                  <a:pt x="56719" y="190585"/>
                </a:cubicBezTo>
                <a:cubicBezTo>
                  <a:pt x="56930" y="191011"/>
                  <a:pt x="57107" y="191453"/>
                  <a:pt x="57247" y="191907"/>
                </a:cubicBezTo>
                <a:cubicBezTo>
                  <a:pt x="57534" y="192411"/>
                  <a:pt x="57770" y="192943"/>
                  <a:pt x="57953" y="193494"/>
                </a:cubicBezTo>
                <a:cubicBezTo>
                  <a:pt x="58045" y="194225"/>
                  <a:pt x="58045" y="194966"/>
                  <a:pt x="57953" y="195697"/>
                </a:cubicBezTo>
                <a:cubicBezTo>
                  <a:pt x="57977" y="196079"/>
                  <a:pt x="57977" y="196461"/>
                  <a:pt x="57953" y="196843"/>
                </a:cubicBezTo>
                <a:cubicBezTo>
                  <a:pt x="57801" y="197766"/>
                  <a:pt x="57503" y="198658"/>
                  <a:pt x="57071" y="199487"/>
                </a:cubicBezTo>
                <a:cubicBezTo>
                  <a:pt x="57071" y="199928"/>
                  <a:pt x="57071" y="199928"/>
                  <a:pt x="57071" y="199928"/>
                </a:cubicBezTo>
                <a:lnTo>
                  <a:pt x="57071" y="200457"/>
                </a:lnTo>
                <a:lnTo>
                  <a:pt x="23576" y="258455"/>
                </a:lnTo>
                <a:lnTo>
                  <a:pt x="53634" y="260306"/>
                </a:lnTo>
                <a:cubicBezTo>
                  <a:pt x="56425" y="260463"/>
                  <a:pt x="58976" y="261935"/>
                  <a:pt x="60509" y="264273"/>
                </a:cubicBezTo>
                <a:lnTo>
                  <a:pt x="77080" y="289393"/>
                </a:lnTo>
                <a:lnTo>
                  <a:pt x="92593" y="262510"/>
                </a:lnTo>
                <a:cubicBezTo>
                  <a:pt x="93757" y="260470"/>
                  <a:pt x="95685" y="258978"/>
                  <a:pt x="97952" y="258366"/>
                </a:cubicBezTo>
                <a:cubicBezTo>
                  <a:pt x="100219" y="257754"/>
                  <a:pt x="102637" y="258072"/>
                  <a:pt x="104669" y="259248"/>
                </a:cubicBezTo>
                <a:cubicBezTo>
                  <a:pt x="106708" y="260412"/>
                  <a:pt x="108201" y="262340"/>
                  <a:pt x="108812" y="264608"/>
                </a:cubicBezTo>
                <a:cubicBezTo>
                  <a:pt x="109425" y="266875"/>
                  <a:pt x="109107" y="269292"/>
                  <a:pt x="107930" y="271324"/>
                </a:cubicBezTo>
                <a:lnTo>
                  <a:pt x="85277" y="310548"/>
                </a:lnTo>
                <a:cubicBezTo>
                  <a:pt x="83744" y="313205"/>
                  <a:pt x="80940" y="314875"/>
                  <a:pt x="77873" y="314955"/>
                </a:cubicBezTo>
                <a:cubicBezTo>
                  <a:pt x="74924" y="314940"/>
                  <a:pt x="72179" y="313451"/>
                  <a:pt x="70557" y="310989"/>
                </a:cubicBezTo>
                <a:lnTo>
                  <a:pt x="48169" y="277670"/>
                </a:lnTo>
                <a:lnTo>
                  <a:pt x="8328" y="275290"/>
                </a:lnTo>
                <a:cubicBezTo>
                  <a:pt x="5267" y="275121"/>
                  <a:pt x="2514" y="273374"/>
                  <a:pt x="1058" y="270678"/>
                </a:cubicBezTo>
                <a:cubicBezTo>
                  <a:pt x="-399" y="267981"/>
                  <a:pt x="-349" y="264720"/>
                  <a:pt x="1188" y="262069"/>
                </a:cubicBezTo>
                <a:lnTo>
                  <a:pt x="38737" y="195785"/>
                </a:lnTo>
                <a:cubicBezTo>
                  <a:pt x="7089" y="145254"/>
                  <a:pt x="14555" y="79559"/>
                  <a:pt x="56735" y="37419"/>
                </a:cubicBezTo>
                <a:cubicBezTo>
                  <a:pt x="77825" y="16349"/>
                  <a:pt x="104796" y="3963"/>
                  <a:pt x="132807" y="806"/>
                </a:cubicBezTo>
                <a:close/>
              </a:path>
            </a:pathLst>
          </a:custGeom>
          <a:solidFill>
            <a:srgbClr val="FFFFFF"/>
          </a:solidFill>
          <a:ln w="8798" cap="flat">
            <a:noFill/>
            <a:prstDash val="solid"/>
            <a:miter/>
          </a:ln>
        </p:spPr>
        <p:txBody>
          <a:bodyPr rtlCol="0" anchor="ctr"/>
          <a:lstStyle/>
          <a:p>
            <a:endParaRPr lang="zh-CN" altLang="en-US" sz="1800"/>
          </a:p>
        </p:txBody>
      </p:sp>
      <p:sp>
        <p:nvSpPr>
          <p:cNvPr id="24" name="任意多边形: 形状 9"/>
          <p:cNvSpPr/>
          <p:nvPr>
            <p:custDataLst>
              <p:tags r:id="rId23"/>
            </p:custDataLst>
          </p:nvPr>
        </p:nvSpPr>
        <p:spPr>
          <a:xfrm>
            <a:off x="6164263" y="4366895"/>
            <a:ext cx="230387" cy="314956"/>
          </a:xfrm>
          <a:custGeom>
            <a:avLst/>
            <a:gdLst>
              <a:gd name="connsiteX0" fmla="*/ 106709 w 230387"/>
              <a:gd name="connsiteY0" fmla="*/ 70129 h 314956"/>
              <a:gd name="connsiteX1" fmla="*/ 137968 w 230387"/>
              <a:gd name="connsiteY1" fmla="*/ 74958 h 314956"/>
              <a:gd name="connsiteX2" fmla="*/ 162372 w 230387"/>
              <a:gd name="connsiteY2" fmla="*/ 129550 h 314956"/>
              <a:gd name="connsiteX3" fmla="*/ 115194 w 230387"/>
              <a:gd name="connsiteY3" fmla="*/ 166292 h 314956"/>
              <a:gd name="connsiteX4" fmla="*/ 106332 w 230387"/>
              <a:gd name="connsiteY4" fmla="*/ 157431 h 314956"/>
              <a:gd name="connsiteX5" fmla="*/ 115194 w 230387"/>
              <a:gd name="connsiteY5" fmla="*/ 148570 h 314956"/>
              <a:gd name="connsiteX6" fmla="*/ 145168 w 230387"/>
              <a:gd name="connsiteY6" fmla="*/ 125292 h 314956"/>
              <a:gd name="connsiteX7" fmla="*/ 129701 w 230387"/>
              <a:gd name="connsiteY7" fmla="*/ 90635 h 314956"/>
              <a:gd name="connsiteX8" fmla="*/ 92357 w 230387"/>
              <a:gd name="connsiteY8" fmla="*/ 97399 h 314956"/>
              <a:gd name="connsiteX9" fmla="*/ 90028 w 230387"/>
              <a:gd name="connsiteY9" fmla="*/ 135279 h 314956"/>
              <a:gd name="connsiteX10" fmla="*/ 90786 w 230387"/>
              <a:gd name="connsiteY10" fmla="*/ 144170 h 314956"/>
              <a:gd name="connsiteX11" fmla="*/ 83424 w 230387"/>
              <a:gd name="connsiteY11" fmla="*/ 149213 h 314956"/>
              <a:gd name="connsiteX12" fmla="*/ 75408 w 230387"/>
              <a:gd name="connsiteY12" fmla="*/ 145292 h 314956"/>
              <a:gd name="connsiteX13" fmla="*/ 79126 w 230387"/>
              <a:gd name="connsiteY13" fmla="*/ 85610 h 314956"/>
              <a:gd name="connsiteX14" fmla="*/ 106709 w 230387"/>
              <a:gd name="connsiteY14" fmla="*/ 70129 h 314956"/>
              <a:gd name="connsiteX15" fmla="*/ 115193 w 230387"/>
              <a:gd name="connsiteY15" fmla="*/ 0 h 314956"/>
              <a:gd name="connsiteX16" fmla="*/ 230387 w 230387"/>
              <a:gd name="connsiteY16" fmla="*/ 115193 h 314956"/>
              <a:gd name="connsiteX17" fmla="*/ 122282 w 230387"/>
              <a:gd name="connsiteY17" fmla="*/ 311640 h 314956"/>
              <a:gd name="connsiteX18" fmla="*/ 115371 w 230387"/>
              <a:gd name="connsiteY18" fmla="*/ 314956 h 314956"/>
              <a:gd name="connsiteX19" fmla="*/ 108459 w 230387"/>
              <a:gd name="connsiteY19" fmla="*/ 311640 h 314956"/>
              <a:gd name="connsiteX20" fmla="*/ 77977 w 230387"/>
              <a:gd name="connsiteY20" fmla="*/ 271323 h 314956"/>
              <a:gd name="connsiteX21" fmla="*/ 80186 w 230387"/>
              <a:gd name="connsiteY21" fmla="*/ 259490 h 314956"/>
              <a:gd name="connsiteX22" fmla="*/ 92155 w 230387"/>
              <a:gd name="connsiteY22" fmla="*/ 260779 h 314956"/>
              <a:gd name="connsiteX23" fmla="*/ 115193 w 230387"/>
              <a:gd name="connsiteY23" fmla="*/ 291526 h 314956"/>
              <a:gd name="connsiteX24" fmla="*/ 212665 w 230387"/>
              <a:gd name="connsiteY24" fmla="*/ 115193 h 314956"/>
              <a:gd name="connsiteX25" fmla="*/ 115193 w 230387"/>
              <a:gd name="connsiteY25" fmla="*/ 17722 h 314956"/>
              <a:gd name="connsiteX26" fmla="*/ 17722 w 230387"/>
              <a:gd name="connsiteY26" fmla="*/ 115193 h 314956"/>
              <a:gd name="connsiteX27" fmla="*/ 71774 w 230387"/>
              <a:gd name="connsiteY27" fmla="*/ 231271 h 314956"/>
              <a:gd name="connsiteX28" fmla="*/ 68851 w 230387"/>
              <a:gd name="connsiteY28" fmla="*/ 242958 h 314956"/>
              <a:gd name="connsiteX29" fmla="*/ 56976 w 230387"/>
              <a:gd name="connsiteY29" fmla="*/ 240930 h 314956"/>
              <a:gd name="connsiteX30" fmla="*/ 0 w 230387"/>
              <a:gd name="connsiteY30" fmla="*/ 115193 h 314956"/>
              <a:gd name="connsiteX31" fmla="*/ 115193 w 230387"/>
              <a:gd name="connsiteY31" fmla="*/ 0 h 314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387" h="314956">
                <a:moveTo>
                  <a:pt x="106709" y="70129"/>
                </a:moveTo>
                <a:cubicBezTo>
                  <a:pt x="117100" y="68247"/>
                  <a:pt x="128104" y="69752"/>
                  <a:pt x="137968" y="74958"/>
                </a:cubicBezTo>
                <a:cubicBezTo>
                  <a:pt x="157696" y="85372"/>
                  <a:pt x="167770" y="107905"/>
                  <a:pt x="162372" y="129550"/>
                </a:cubicBezTo>
                <a:cubicBezTo>
                  <a:pt x="156975" y="151195"/>
                  <a:pt x="137501" y="166361"/>
                  <a:pt x="115194" y="166292"/>
                </a:cubicBezTo>
                <a:cubicBezTo>
                  <a:pt x="110300" y="166292"/>
                  <a:pt x="106332" y="162325"/>
                  <a:pt x="106332" y="157431"/>
                </a:cubicBezTo>
                <a:cubicBezTo>
                  <a:pt x="106332" y="152537"/>
                  <a:pt x="110300" y="148570"/>
                  <a:pt x="115194" y="148570"/>
                </a:cubicBezTo>
                <a:cubicBezTo>
                  <a:pt x="129353" y="148638"/>
                  <a:pt x="141728" y="139027"/>
                  <a:pt x="145168" y="125292"/>
                </a:cubicBezTo>
                <a:cubicBezTo>
                  <a:pt x="148607" y="111556"/>
                  <a:pt x="142221" y="97248"/>
                  <a:pt x="129701" y="90635"/>
                </a:cubicBezTo>
                <a:cubicBezTo>
                  <a:pt x="117180" y="84022"/>
                  <a:pt x="101762" y="86815"/>
                  <a:pt x="92357" y="97399"/>
                </a:cubicBezTo>
                <a:cubicBezTo>
                  <a:pt x="82951" y="107984"/>
                  <a:pt x="81990" y="123622"/>
                  <a:pt x="90028" y="135279"/>
                </a:cubicBezTo>
                <a:cubicBezTo>
                  <a:pt x="91863" y="137890"/>
                  <a:pt x="92153" y="141287"/>
                  <a:pt x="90786" y="144170"/>
                </a:cubicBezTo>
                <a:cubicBezTo>
                  <a:pt x="89419" y="147054"/>
                  <a:pt x="86607" y="148981"/>
                  <a:pt x="83424" y="149213"/>
                </a:cubicBezTo>
                <a:cubicBezTo>
                  <a:pt x="80241" y="149445"/>
                  <a:pt x="77178" y="147947"/>
                  <a:pt x="75408" y="145292"/>
                </a:cubicBezTo>
                <a:cubicBezTo>
                  <a:pt x="62765" y="126912"/>
                  <a:pt x="64300" y="102278"/>
                  <a:pt x="79126" y="85610"/>
                </a:cubicBezTo>
                <a:cubicBezTo>
                  <a:pt x="86539" y="77276"/>
                  <a:pt x="96318" y="72010"/>
                  <a:pt x="106709" y="70129"/>
                </a:cubicBezTo>
                <a:close/>
                <a:moveTo>
                  <a:pt x="115193" y="0"/>
                </a:moveTo>
                <a:cubicBezTo>
                  <a:pt x="178813" y="0"/>
                  <a:pt x="230387" y="51574"/>
                  <a:pt x="230387" y="115193"/>
                </a:cubicBezTo>
                <a:cubicBezTo>
                  <a:pt x="230387" y="176599"/>
                  <a:pt x="126713" y="306147"/>
                  <a:pt x="122282" y="311640"/>
                </a:cubicBezTo>
                <a:cubicBezTo>
                  <a:pt x="120600" y="313737"/>
                  <a:pt x="118058" y="314956"/>
                  <a:pt x="115371" y="314956"/>
                </a:cubicBezTo>
                <a:cubicBezTo>
                  <a:pt x="112683" y="314956"/>
                  <a:pt x="110141" y="313737"/>
                  <a:pt x="108459" y="311640"/>
                </a:cubicBezTo>
                <a:cubicBezTo>
                  <a:pt x="108282" y="311463"/>
                  <a:pt x="94990" y="294893"/>
                  <a:pt x="77977" y="271323"/>
                </a:cubicBezTo>
                <a:cubicBezTo>
                  <a:pt x="75510" y="267407"/>
                  <a:pt x="76473" y="262252"/>
                  <a:pt x="80186" y="259490"/>
                </a:cubicBezTo>
                <a:cubicBezTo>
                  <a:pt x="83900" y="256728"/>
                  <a:pt x="89114" y="257290"/>
                  <a:pt x="92155" y="260779"/>
                </a:cubicBezTo>
                <a:cubicBezTo>
                  <a:pt x="101547" y="273804"/>
                  <a:pt x="109788" y="284526"/>
                  <a:pt x="115193" y="291526"/>
                </a:cubicBezTo>
                <a:cubicBezTo>
                  <a:pt x="147625" y="249791"/>
                  <a:pt x="212665" y="157548"/>
                  <a:pt x="212665" y="115193"/>
                </a:cubicBezTo>
                <a:cubicBezTo>
                  <a:pt x="212665" y="61361"/>
                  <a:pt x="169025" y="17722"/>
                  <a:pt x="115193" y="17722"/>
                </a:cubicBezTo>
                <a:cubicBezTo>
                  <a:pt x="61361" y="17722"/>
                  <a:pt x="17722" y="61361"/>
                  <a:pt x="17722" y="115193"/>
                </a:cubicBezTo>
                <a:cubicBezTo>
                  <a:pt x="17722" y="138231"/>
                  <a:pt x="36419" y="178283"/>
                  <a:pt x="71774" y="231271"/>
                </a:cubicBezTo>
                <a:cubicBezTo>
                  <a:pt x="74005" y="235332"/>
                  <a:pt x="72731" y="240426"/>
                  <a:pt x="68851" y="242958"/>
                </a:cubicBezTo>
                <a:cubicBezTo>
                  <a:pt x="64971" y="245491"/>
                  <a:pt x="59796" y="244606"/>
                  <a:pt x="56976" y="240930"/>
                </a:cubicBezTo>
                <a:cubicBezTo>
                  <a:pt x="19228" y="184220"/>
                  <a:pt x="0" y="141776"/>
                  <a:pt x="0" y="115193"/>
                </a:cubicBezTo>
                <a:cubicBezTo>
                  <a:pt x="0" y="51574"/>
                  <a:pt x="51574" y="0"/>
                  <a:pt x="115193" y="0"/>
                </a:cubicBezTo>
                <a:close/>
              </a:path>
            </a:pathLst>
          </a:custGeom>
          <a:solidFill>
            <a:srgbClr val="FFFFFF"/>
          </a:solidFill>
          <a:ln w="8844" cap="flat">
            <a:noFill/>
            <a:prstDash val="solid"/>
            <a:miter/>
          </a:ln>
        </p:spPr>
        <p:txBody>
          <a:bodyPr rtlCol="0" anchor="ctr"/>
          <a:lstStyle/>
          <a:p>
            <a:endParaRPr lang="zh-CN" altLang="en-US" sz="1800"/>
          </a:p>
        </p:txBody>
      </p:sp>
      <p:sp>
        <p:nvSpPr>
          <p:cNvPr id="25" name="任意多边形: 形状 10"/>
          <p:cNvSpPr/>
          <p:nvPr>
            <p:custDataLst>
              <p:tags r:id="rId24"/>
            </p:custDataLst>
          </p:nvPr>
        </p:nvSpPr>
        <p:spPr>
          <a:xfrm>
            <a:off x="4319588" y="4866640"/>
            <a:ext cx="314958" cy="230341"/>
          </a:xfrm>
          <a:custGeom>
            <a:avLst/>
            <a:gdLst>
              <a:gd name="connsiteX0" fmla="*/ 115187 w 314958"/>
              <a:gd name="connsiteY0" fmla="*/ 158737 h 230341"/>
              <a:gd name="connsiteX1" fmla="*/ 242109 w 314958"/>
              <a:gd name="connsiteY1" fmla="*/ 158737 h 230341"/>
              <a:gd name="connsiteX2" fmla="*/ 251511 w 314958"/>
              <a:gd name="connsiteY2" fmla="*/ 168139 h 230341"/>
              <a:gd name="connsiteX3" fmla="*/ 242109 w 314958"/>
              <a:gd name="connsiteY3" fmla="*/ 177540 h 230341"/>
              <a:gd name="connsiteX4" fmla="*/ 115187 w 314958"/>
              <a:gd name="connsiteY4" fmla="*/ 177540 h 230341"/>
              <a:gd name="connsiteX5" fmla="*/ 105785 w 314958"/>
              <a:gd name="connsiteY5" fmla="*/ 168139 h 230341"/>
              <a:gd name="connsiteX6" fmla="*/ 115187 w 314958"/>
              <a:gd name="connsiteY6" fmla="*/ 158737 h 230341"/>
              <a:gd name="connsiteX7" fmla="*/ 62271 w 314958"/>
              <a:gd name="connsiteY7" fmla="*/ 158737 h 230341"/>
              <a:gd name="connsiteX8" fmla="*/ 72801 w 314958"/>
              <a:gd name="connsiteY8" fmla="*/ 158737 h 230341"/>
              <a:gd name="connsiteX9" fmla="*/ 82203 w 314958"/>
              <a:gd name="connsiteY9" fmla="*/ 168139 h 230341"/>
              <a:gd name="connsiteX10" fmla="*/ 72801 w 314958"/>
              <a:gd name="connsiteY10" fmla="*/ 177540 h 230341"/>
              <a:gd name="connsiteX11" fmla="*/ 62271 w 314958"/>
              <a:gd name="connsiteY11" fmla="*/ 177540 h 230341"/>
              <a:gd name="connsiteX12" fmla="*/ 52870 w 314958"/>
              <a:gd name="connsiteY12" fmla="*/ 168139 h 230341"/>
              <a:gd name="connsiteX13" fmla="*/ 62271 w 314958"/>
              <a:gd name="connsiteY13" fmla="*/ 158737 h 230341"/>
              <a:gd name="connsiteX14" fmla="*/ 115187 w 314958"/>
              <a:gd name="connsiteY14" fmla="*/ 105769 h 230341"/>
              <a:gd name="connsiteX15" fmla="*/ 242109 w 314958"/>
              <a:gd name="connsiteY15" fmla="*/ 105769 h 230341"/>
              <a:gd name="connsiteX16" fmla="*/ 251511 w 314958"/>
              <a:gd name="connsiteY16" fmla="*/ 115170 h 230341"/>
              <a:gd name="connsiteX17" fmla="*/ 242109 w 314958"/>
              <a:gd name="connsiteY17" fmla="*/ 124572 h 230341"/>
              <a:gd name="connsiteX18" fmla="*/ 115187 w 314958"/>
              <a:gd name="connsiteY18" fmla="*/ 124572 h 230341"/>
              <a:gd name="connsiteX19" fmla="*/ 105785 w 314958"/>
              <a:gd name="connsiteY19" fmla="*/ 115170 h 230341"/>
              <a:gd name="connsiteX20" fmla="*/ 115187 w 314958"/>
              <a:gd name="connsiteY20" fmla="*/ 105769 h 230341"/>
              <a:gd name="connsiteX21" fmla="*/ 62271 w 314958"/>
              <a:gd name="connsiteY21" fmla="*/ 105769 h 230341"/>
              <a:gd name="connsiteX22" fmla="*/ 72801 w 314958"/>
              <a:gd name="connsiteY22" fmla="*/ 105769 h 230341"/>
              <a:gd name="connsiteX23" fmla="*/ 82203 w 314958"/>
              <a:gd name="connsiteY23" fmla="*/ 115170 h 230341"/>
              <a:gd name="connsiteX24" fmla="*/ 72801 w 314958"/>
              <a:gd name="connsiteY24" fmla="*/ 124572 h 230341"/>
              <a:gd name="connsiteX25" fmla="*/ 62271 w 314958"/>
              <a:gd name="connsiteY25" fmla="*/ 124572 h 230341"/>
              <a:gd name="connsiteX26" fmla="*/ 52870 w 314958"/>
              <a:gd name="connsiteY26" fmla="*/ 115170 h 230341"/>
              <a:gd name="connsiteX27" fmla="*/ 62271 w 314958"/>
              <a:gd name="connsiteY27" fmla="*/ 105769 h 230341"/>
              <a:gd name="connsiteX28" fmla="*/ 115187 w 314958"/>
              <a:gd name="connsiteY28" fmla="*/ 52894 h 230341"/>
              <a:gd name="connsiteX29" fmla="*/ 242109 w 314958"/>
              <a:gd name="connsiteY29" fmla="*/ 52894 h 230341"/>
              <a:gd name="connsiteX30" fmla="*/ 251511 w 314958"/>
              <a:gd name="connsiteY30" fmla="*/ 62296 h 230341"/>
              <a:gd name="connsiteX31" fmla="*/ 242109 w 314958"/>
              <a:gd name="connsiteY31" fmla="*/ 71698 h 230341"/>
              <a:gd name="connsiteX32" fmla="*/ 115187 w 314958"/>
              <a:gd name="connsiteY32" fmla="*/ 71698 h 230341"/>
              <a:gd name="connsiteX33" fmla="*/ 105785 w 314958"/>
              <a:gd name="connsiteY33" fmla="*/ 62296 h 230341"/>
              <a:gd name="connsiteX34" fmla="*/ 115187 w 314958"/>
              <a:gd name="connsiteY34" fmla="*/ 52894 h 230341"/>
              <a:gd name="connsiteX35" fmla="*/ 62271 w 314958"/>
              <a:gd name="connsiteY35" fmla="*/ 52894 h 230341"/>
              <a:gd name="connsiteX36" fmla="*/ 72801 w 314958"/>
              <a:gd name="connsiteY36" fmla="*/ 52894 h 230341"/>
              <a:gd name="connsiteX37" fmla="*/ 82203 w 314958"/>
              <a:gd name="connsiteY37" fmla="*/ 62296 h 230341"/>
              <a:gd name="connsiteX38" fmla="*/ 72801 w 314958"/>
              <a:gd name="connsiteY38" fmla="*/ 71698 h 230341"/>
              <a:gd name="connsiteX39" fmla="*/ 62271 w 314958"/>
              <a:gd name="connsiteY39" fmla="*/ 71698 h 230341"/>
              <a:gd name="connsiteX40" fmla="*/ 52870 w 314958"/>
              <a:gd name="connsiteY40" fmla="*/ 62296 h 230341"/>
              <a:gd name="connsiteX41" fmla="*/ 62271 w 314958"/>
              <a:gd name="connsiteY41" fmla="*/ 52894 h 230341"/>
              <a:gd name="connsiteX42" fmla="*/ 32625 w 314958"/>
              <a:gd name="connsiteY42" fmla="*/ 1 h 230341"/>
              <a:gd name="connsiteX43" fmla="*/ 282051 w 314958"/>
              <a:gd name="connsiteY43" fmla="*/ 1 h 230341"/>
              <a:gd name="connsiteX44" fmla="*/ 305302 w 314958"/>
              <a:gd name="connsiteY44" fmla="*/ 9456 h 230341"/>
              <a:gd name="connsiteX45" fmla="*/ 314957 w 314958"/>
              <a:gd name="connsiteY45" fmla="*/ 32625 h 230341"/>
              <a:gd name="connsiteX46" fmla="*/ 314957 w 314958"/>
              <a:gd name="connsiteY46" fmla="*/ 168102 h 230341"/>
              <a:gd name="connsiteX47" fmla="*/ 305555 w 314958"/>
              <a:gd name="connsiteY47" fmla="*/ 177503 h 230341"/>
              <a:gd name="connsiteX48" fmla="*/ 298874 w 314958"/>
              <a:gd name="connsiteY48" fmla="*/ 174716 h 230341"/>
              <a:gd name="connsiteX49" fmla="*/ 296154 w 314958"/>
              <a:gd name="connsiteY49" fmla="*/ 168008 h 230341"/>
              <a:gd name="connsiteX50" fmla="*/ 296154 w 314958"/>
              <a:gd name="connsiteY50" fmla="*/ 32625 h 230341"/>
              <a:gd name="connsiteX51" fmla="*/ 292007 w 314958"/>
              <a:gd name="connsiteY51" fmla="*/ 22751 h 230341"/>
              <a:gd name="connsiteX52" fmla="*/ 282051 w 314958"/>
              <a:gd name="connsiteY52" fmla="*/ 18804 h 230341"/>
              <a:gd name="connsiteX53" fmla="*/ 32625 w 314958"/>
              <a:gd name="connsiteY53" fmla="*/ 18804 h 230341"/>
              <a:gd name="connsiteX54" fmla="*/ 18805 w 314958"/>
              <a:gd name="connsiteY54" fmla="*/ 32625 h 230341"/>
              <a:gd name="connsiteX55" fmla="*/ 18805 w 314958"/>
              <a:gd name="connsiteY55" fmla="*/ 197435 h 230341"/>
              <a:gd name="connsiteX56" fmla="*/ 22752 w 314958"/>
              <a:gd name="connsiteY56" fmla="*/ 207390 h 230341"/>
              <a:gd name="connsiteX57" fmla="*/ 32625 w 314958"/>
              <a:gd name="connsiteY57" fmla="*/ 211537 h 230341"/>
              <a:gd name="connsiteX58" fmla="*/ 282051 w 314958"/>
              <a:gd name="connsiteY58" fmla="*/ 211537 h 230341"/>
              <a:gd name="connsiteX59" fmla="*/ 292109 w 314958"/>
              <a:gd name="connsiteY59" fmla="*/ 207492 h 230341"/>
              <a:gd name="connsiteX60" fmla="*/ 296154 w 314958"/>
              <a:gd name="connsiteY60" fmla="*/ 197435 h 230341"/>
              <a:gd name="connsiteX61" fmla="*/ 305555 w 314958"/>
              <a:gd name="connsiteY61" fmla="*/ 188033 h 230341"/>
              <a:gd name="connsiteX62" fmla="*/ 314957 w 314958"/>
              <a:gd name="connsiteY62" fmla="*/ 197435 h 230341"/>
              <a:gd name="connsiteX63" fmla="*/ 305403 w 314958"/>
              <a:gd name="connsiteY63" fmla="*/ 220786 h 230341"/>
              <a:gd name="connsiteX64" fmla="*/ 282051 w 314958"/>
              <a:gd name="connsiteY64" fmla="*/ 230340 h 230341"/>
              <a:gd name="connsiteX65" fmla="*/ 32625 w 314958"/>
              <a:gd name="connsiteY65" fmla="*/ 230340 h 230341"/>
              <a:gd name="connsiteX66" fmla="*/ 9456 w 314958"/>
              <a:gd name="connsiteY66" fmla="*/ 220686 h 230341"/>
              <a:gd name="connsiteX67" fmla="*/ 1 w 314958"/>
              <a:gd name="connsiteY67" fmla="*/ 197435 h 230341"/>
              <a:gd name="connsiteX68" fmla="*/ 1 w 314958"/>
              <a:gd name="connsiteY68" fmla="*/ 32625 h 230341"/>
              <a:gd name="connsiteX69" fmla="*/ 32625 w 314958"/>
              <a:gd name="connsiteY69" fmla="*/ 1 h 23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14958" h="230341">
                <a:moveTo>
                  <a:pt x="115187" y="158737"/>
                </a:moveTo>
                <a:lnTo>
                  <a:pt x="242109" y="158737"/>
                </a:lnTo>
                <a:cubicBezTo>
                  <a:pt x="247302" y="158737"/>
                  <a:pt x="251511" y="162946"/>
                  <a:pt x="251511" y="168139"/>
                </a:cubicBezTo>
                <a:cubicBezTo>
                  <a:pt x="251511" y="173331"/>
                  <a:pt x="247302" y="177540"/>
                  <a:pt x="242109" y="177540"/>
                </a:cubicBezTo>
                <a:lnTo>
                  <a:pt x="115187" y="177540"/>
                </a:lnTo>
                <a:cubicBezTo>
                  <a:pt x="109994" y="177540"/>
                  <a:pt x="105785" y="173331"/>
                  <a:pt x="105785" y="168139"/>
                </a:cubicBezTo>
                <a:cubicBezTo>
                  <a:pt x="105785" y="162946"/>
                  <a:pt x="109994" y="158737"/>
                  <a:pt x="115187" y="158737"/>
                </a:cubicBezTo>
                <a:close/>
                <a:moveTo>
                  <a:pt x="62271" y="158737"/>
                </a:moveTo>
                <a:lnTo>
                  <a:pt x="72801" y="158737"/>
                </a:lnTo>
                <a:cubicBezTo>
                  <a:pt x="77994" y="158737"/>
                  <a:pt x="82203" y="162946"/>
                  <a:pt x="82203" y="168139"/>
                </a:cubicBezTo>
                <a:cubicBezTo>
                  <a:pt x="82203" y="173331"/>
                  <a:pt x="77994" y="177540"/>
                  <a:pt x="72801" y="177540"/>
                </a:cubicBezTo>
                <a:lnTo>
                  <a:pt x="62271" y="177540"/>
                </a:lnTo>
                <a:cubicBezTo>
                  <a:pt x="57079" y="177540"/>
                  <a:pt x="52870" y="173331"/>
                  <a:pt x="52870" y="168139"/>
                </a:cubicBezTo>
                <a:cubicBezTo>
                  <a:pt x="52870" y="162946"/>
                  <a:pt x="57079" y="158737"/>
                  <a:pt x="62271" y="158737"/>
                </a:cubicBezTo>
                <a:close/>
                <a:moveTo>
                  <a:pt x="115187" y="105769"/>
                </a:moveTo>
                <a:lnTo>
                  <a:pt x="242109" y="105769"/>
                </a:lnTo>
                <a:cubicBezTo>
                  <a:pt x="247302" y="105769"/>
                  <a:pt x="251511" y="109978"/>
                  <a:pt x="251511" y="115170"/>
                </a:cubicBezTo>
                <a:cubicBezTo>
                  <a:pt x="251511" y="120363"/>
                  <a:pt x="247302" y="124572"/>
                  <a:pt x="242109" y="124572"/>
                </a:cubicBezTo>
                <a:lnTo>
                  <a:pt x="115187" y="124572"/>
                </a:lnTo>
                <a:cubicBezTo>
                  <a:pt x="109994" y="124572"/>
                  <a:pt x="105785" y="120363"/>
                  <a:pt x="105785" y="115170"/>
                </a:cubicBezTo>
                <a:cubicBezTo>
                  <a:pt x="105785" y="109978"/>
                  <a:pt x="109994" y="105769"/>
                  <a:pt x="115187" y="105769"/>
                </a:cubicBezTo>
                <a:close/>
                <a:moveTo>
                  <a:pt x="62271" y="105769"/>
                </a:moveTo>
                <a:lnTo>
                  <a:pt x="72801" y="105769"/>
                </a:lnTo>
                <a:cubicBezTo>
                  <a:pt x="77994" y="105769"/>
                  <a:pt x="82203" y="109978"/>
                  <a:pt x="82203" y="115170"/>
                </a:cubicBezTo>
                <a:cubicBezTo>
                  <a:pt x="82203" y="120363"/>
                  <a:pt x="77994" y="124572"/>
                  <a:pt x="72801" y="124572"/>
                </a:cubicBezTo>
                <a:lnTo>
                  <a:pt x="62271" y="124572"/>
                </a:lnTo>
                <a:cubicBezTo>
                  <a:pt x="57079" y="124572"/>
                  <a:pt x="52870" y="120363"/>
                  <a:pt x="52870" y="115170"/>
                </a:cubicBezTo>
                <a:cubicBezTo>
                  <a:pt x="52870" y="109978"/>
                  <a:pt x="57079" y="105769"/>
                  <a:pt x="62271" y="105769"/>
                </a:cubicBezTo>
                <a:close/>
                <a:moveTo>
                  <a:pt x="115187" y="52894"/>
                </a:moveTo>
                <a:lnTo>
                  <a:pt x="242109" y="52894"/>
                </a:lnTo>
                <a:cubicBezTo>
                  <a:pt x="247302" y="52894"/>
                  <a:pt x="251511" y="57104"/>
                  <a:pt x="251511" y="62296"/>
                </a:cubicBezTo>
                <a:cubicBezTo>
                  <a:pt x="251511" y="67488"/>
                  <a:pt x="247302" y="71698"/>
                  <a:pt x="242109" y="71698"/>
                </a:cubicBezTo>
                <a:lnTo>
                  <a:pt x="115187" y="71698"/>
                </a:lnTo>
                <a:cubicBezTo>
                  <a:pt x="109994" y="71698"/>
                  <a:pt x="105785" y="67488"/>
                  <a:pt x="105785" y="62296"/>
                </a:cubicBezTo>
                <a:cubicBezTo>
                  <a:pt x="105785" y="57104"/>
                  <a:pt x="109994" y="52894"/>
                  <a:pt x="115187" y="52894"/>
                </a:cubicBezTo>
                <a:close/>
                <a:moveTo>
                  <a:pt x="62271" y="52894"/>
                </a:moveTo>
                <a:lnTo>
                  <a:pt x="72801" y="52894"/>
                </a:lnTo>
                <a:cubicBezTo>
                  <a:pt x="77994" y="52894"/>
                  <a:pt x="82203" y="57104"/>
                  <a:pt x="82203" y="62296"/>
                </a:cubicBezTo>
                <a:cubicBezTo>
                  <a:pt x="82203" y="67488"/>
                  <a:pt x="77994" y="71698"/>
                  <a:pt x="72801" y="71698"/>
                </a:cubicBezTo>
                <a:lnTo>
                  <a:pt x="62271" y="71698"/>
                </a:lnTo>
                <a:cubicBezTo>
                  <a:pt x="57079" y="71698"/>
                  <a:pt x="52870" y="67488"/>
                  <a:pt x="52870" y="62296"/>
                </a:cubicBezTo>
                <a:cubicBezTo>
                  <a:pt x="52870" y="57104"/>
                  <a:pt x="57079" y="52894"/>
                  <a:pt x="62271" y="52894"/>
                </a:cubicBezTo>
                <a:close/>
                <a:moveTo>
                  <a:pt x="32625" y="1"/>
                </a:moveTo>
                <a:lnTo>
                  <a:pt x="282051" y="1"/>
                </a:lnTo>
                <a:cubicBezTo>
                  <a:pt x="290752" y="-74"/>
                  <a:pt x="299123" y="3330"/>
                  <a:pt x="305302" y="9456"/>
                </a:cubicBezTo>
                <a:cubicBezTo>
                  <a:pt x="311481" y="15582"/>
                  <a:pt x="314957" y="23923"/>
                  <a:pt x="314957" y="32625"/>
                </a:cubicBezTo>
                <a:lnTo>
                  <a:pt x="314957" y="168102"/>
                </a:lnTo>
                <a:cubicBezTo>
                  <a:pt x="314957" y="173294"/>
                  <a:pt x="310748" y="177503"/>
                  <a:pt x="305555" y="177503"/>
                </a:cubicBezTo>
                <a:cubicBezTo>
                  <a:pt x="303045" y="177503"/>
                  <a:pt x="300640" y="176500"/>
                  <a:pt x="298874" y="174716"/>
                </a:cubicBezTo>
                <a:cubicBezTo>
                  <a:pt x="297108" y="172933"/>
                  <a:pt x="296128" y="170517"/>
                  <a:pt x="296154" y="168008"/>
                </a:cubicBezTo>
                <a:lnTo>
                  <a:pt x="296154" y="32625"/>
                </a:lnTo>
                <a:cubicBezTo>
                  <a:pt x="296155" y="28910"/>
                  <a:pt x="294660" y="25351"/>
                  <a:pt x="292007" y="22751"/>
                </a:cubicBezTo>
                <a:cubicBezTo>
                  <a:pt x="289353" y="20151"/>
                  <a:pt x="285765" y="18728"/>
                  <a:pt x="282051" y="18804"/>
                </a:cubicBezTo>
                <a:lnTo>
                  <a:pt x="32625" y="18804"/>
                </a:lnTo>
                <a:cubicBezTo>
                  <a:pt x="24992" y="18804"/>
                  <a:pt x="18805" y="24992"/>
                  <a:pt x="18805" y="32625"/>
                </a:cubicBezTo>
                <a:lnTo>
                  <a:pt x="18805" y="197435"/>
                </a:lnTo>
                <a:cubicBezTo>
                  <a:pt x="18729" y="201148"/>
                  <a:pt x="20151" y="204737"/>
                  <a:pt x="22752" y="207390"/>
                </a:cubicBezTo>
                <a:cubicBezTo>
                  <a:pt x="25352" y="210043"/>
                  <a:pt x="28910" y="211538"/>
                  <a:pt x="32625" y="211537"/>
                </a:cubicBezTo>
                <a:lnTo>
                  <a:pt x="282051" y="211537"/>
                </a:lnTo>
                <a:cubicBezTo>
                  <a:pt x="285815" y="211615"/>
                  <a:pt x="289447" y="210154"/>
                  <a:pt x="292109" y="207492"/>
                </a:cubicBezTo>
                <a:cubicBezTo>
                  <a:pt x="294771" y="204830"/>
                  <a:pt x="296232" y="201198"/>
                  <a:pt x="296154" y="197435"/>
                </a:cubicBezTo>
                <a:cubicBezTo>
                  <a:pt x="296154" y="192242"/>
                  <a:pt x="300363" y="188033"/>
                  <a:pt x="305555" y="188033"/>
                </a:cubicBezTo>
                <a:cubicBezTo>
                  <a:pt x="310748" y="188033"/>
                  <a:pt x="314957" y="192242"/>
                  <a:pt x="314957" y="197435"/>
                </a:cubicBezTo>
                <a:cubicBezTo>
                  <a:pt x="315033" y="206185"/>
                  <a:pt x="311590" y="214599"/>
                  <a:pt x="305403" y="220786"/>
                </a:cubicBezTo>
                <a:cubicBezTo>
                  <a:pt x="299216" y="226973"/>
                  <a:pt x="290801" y="230416"/>
                  <a:pt x="282051" y="230340"/>
                </a:cubicBezTo>
                <a:lnTo>
                  <a:pt x="32625" y="230340"/>
                </a:lnTo>
                <a:cubicBezTo>
                  <a:pt x="23924" y="230340"/>
                  <a:pt x="15583" y="226864"/>
                  <a:pt x="9456" y="220686"/>
                </a:cubicBezTo>
                <a:cubicBezTo>
                  <a:pt x="3330" y="214506"/>
                  <a:pt x="-74" y="206136"/>
                  <a:pt x="1" y="197435"/>
                </a:cubicBezTo>
                <a:lnTo>
                  <a:pt x="1" y="32625"/>
                </a:lnTo>
                <a:cubicBezTo>
                  <a:pt x="1" y="14607"/>
                  <a:pt x="14608" y="1"/>
                  <a:pt x="32625" y="1"/>
                </a:cubicBezTo>
                <a:close/>
              </a:path>
            </a:pathLst>
          </a:custGeom>
          <a:solidFill>
            <a:srgbClr val="FFFFFF"/>
          </a:solidFill>
          <a:ln w="9384" cap="flat">
            <a:noFill/>
            <a:prstDash val="solid"/>
            <a:miter/>
          </a:ln>
        </p:spPr>
        <p:txBody>
          <a:bodyPr rtlCol="0" anchor="ctr"/>
          <a:lstStyle/>
          <a:p>
            <a:endParaRPr lang="zh-CN" altLang="en-US" sz="1800"/>
          </a:p>
        </p:txBody>
      </p:sp>
      <p:sp>
        <p:nvSpPr>
          <p:cNvPr id="26" name="任意多边形: 形状 11"/>
          <p:cNvSpPr/>
          <p:nvPr>
            <p:custDataLst>
              <p:tags r:id="rId25"/>
            </p:custDataLst>
          </p:nvPr>
        </p:nvSpPr>
        <p:spPr>
          <a:xfrm>
            <a:off x="2657158" y="4353560"/>
            <a:ext cx="210997" cy="315100"/>
          </a:xfrm>
          <a:custGeom>
            <a:avLst/>
            <a:gdLst>
              <a:gd name="connsiteX0" fmla="*/ 62935 w 210997"/>
              <a:gd name="connsiteY0" fmla="*/ 296149 h 315100"/>
              <a:gd name="connsiteX1" fmla="*/ 148214 w 210997"/>
              <a:gd name="connsiteY1" fmla="*/ 296149 h 315100"/>
              <a:gd name="connsiteX2" fmla="*/ 157690 w 210997"/>
              <a:gd name="connsiteY2" fmla="*/ 305624 h 315100"/>
              <a:gd name="connsiteX3" fmla="*/ 148214 w 210997"/>
              <a:gd name="connsiteY3" fmla="*/ 315100 h 315100"/>
              <a:gd name="connsiteX4" fmla="*/ 62935 w 210997"/>
              <a:gd name="connsiteY4" fmla="*/ 315100 h 315100"/>
              <a:gd name="connsiteX5" fmla="*/ 53460 w 210997"/>
              <a:gd name="connsiteY5" fmla="*/ 305624 h 315100"/>
              <a:gd name="connsiteX6" fmla="*/ 62935 w 210997"/>
              <a:gd name="connsiteY6" fmla="*/ 296149 h 315100"/>
              <a:gd name="connsiteX7" fmla="*/ 203266 w 210997"/>
              <a:gd name="connsiteY7" fmla="*/ 147039 h 315100"/>
              <a:gd name="connsiteX8" fmla="*/ 210846 w 210997"/>
              <a:gd name="connsiteY8" fmla="*/ 158030 h 315100"/>
              <a:gd name="connsiteX9" fmla="*/ 115050 w 210997"/>
              <a:gd name="connsiteY9" fmla="*/ 250605 h 315100"/>
              <a:gd name="connsiteX10" fmla="*/ 115050 w 210997"/>
              <a:gd name="connsiteY10" fmla="*/ 277230 h 315100"/>
              <a:gd name="connsiteX11" fmla="*/ 105574 w 210997"/>
              <a:gd name="connsiteY11" fmla="*/ 286706 h 315100"/>
              <a:gd name="connsiteX12" fmla="*/ 96099 w 210997"/>
              <a:gd name="connsiteY12" fmla="*/ 277230 h 315100"/>
              <a:gd name="connsiteX13" fmla="*/ 96099 w 210997"/>
              <a:gd name="connsiteY13" fmla="*/ 250605 h 315100"/>
              <a:gd name="connsiteX14" fmla="*/ 208 w 210997"/>
              <a:gd name="connsiteY14" fmla="*/ 158694 h 315100"/>
              <a:gd name="connsiteX15" fmla="*/ 7693 w 210997"/>
              <a:gd name="connsiteY15" fmla="*/ 147228 h 315100"/>
              <a:gd name="connsiteX16" fmla="*/ 19158 w 210997"/>
              <a:gd name="connsiteY16" fmla="*/ 154714 h 315100"/>
              <a:gd name="connsiteX17" fmla="*/ 105574 w 210997"/>
              <a:gd name="connsiteY17" fmla="*/ 232128 h 315100"/>
              <a:gd name="connsiteX18" fmla="*/ 192180 w 210997"/>
              <a:gd name="connsiteY18" fmla="*/ 154619 h 315100"/>
              <a:gd name="connsiteX19" fmla="*/ 196148 w 210997"/>
              <a:gd name="connsiteY19" fmla="*/ 148526 h 315100"/>
              <a:gd name="connsiteX20" fmla="*/ 203266 w 210997"/>
              <a:gd name="connsiteY20" fmla="*/ 147039 h 315100"/>
              <a:gd name="connsiteX21" fmla="*/ 105433 w 210997"/>
              <a:gd name="connsiteY21" fmla="*/ 0 h 315100"/>
              <a:gd name="connsiteX22" fmla="*/ 169723 w 210997"/>
              <a:gd name="connsiteY22" fmla="*/ 61870 h 315100"/>
              <a:gd name="connsiteX23" fmla="*/ 169723 w 210997"/>
              <a:gd name="connsiteY23" fmla="*/ 144116 h 315100"/>
              <a:gd name="connsiteX24" fmla="*/ 137981 w 210997"/>
              <a:gd name="connsiteY24" fmla="*/ 199547 h 315100"/>
              <a:gd name="connsiteX25" fmla="*/ 127977 w 210997"/>
              <a:gd name="connsiteY25" fmla="*/ 200259 h 315100"/>
              <a:gd name="connsiteX26" fmla="*/ 122937 w 210997"/>
              <a:gd name="connsiteY26" fmla="*/ 191589 h 315100"/>
              <a:gd name="connsiteX27" fmla="*/ 128505 w 210997"/>
              <a:gd name="connsiteY27" fmla="*/ 183249 h 315100"/>
              <a:gd name="connsiteX28" fmla="*/ 150867 w 210997"/>
              <a:gd name="connsiteY28" fmla="*/ 144116 h 315100"/>
              <a:gd name="connsiteX29" fmla="*/ 150867 w 210997"/>
              <a:gd name="connsiteY29" fmla="*/ 61870 h 315100"/>
              <a:gd name="connsiteX30" fmla="*/ 105527 w 210997"/>
              <a:gd name="connsiteY30" fmla="*/ 18556 h 315100"/>
              <a:gd name="connsiteX31" fmla="*/ 60187 w 210997"/>
              <a:gd name="connsiteY31" fmla="*/ 61870 h 315100"/>
              <a:gd name="connsiteX32" fmla="*/ 60187 w 210997"/>
              <a:gd name="connsiteY32" fmla="*/ 144021 h 315100"/>
              <a:gd name="connsiteX33" fmla="*/ 105575 w 210997"/>
              <a:gd name="connsiteY33" fmla="*/ 189408 h 315100"/>
              <a:gd name="connsiteX34" fmla="*/ 115050 w 210997"/>
              <a:gd name="connsiteY34" fmla="*/ 198883 h 315100"/>
              <a:gd name="connsiteX35" fmla="*/ 105575 w 210997"/>
              <a:gd name="connsiteY35" fmla="*/ 208359 h 315100"/>
              <a:gd name="connsiteX36" fmla="*/ 41142 w 210997"/>
              <a:gd name="connsiteY36" fmla="*/ 144116 h 315100"/>
              <a:gd name="connsiteX37" fmla="*/ 41142 w 210997"/>
              <a:gd name="connsiteY37" fmla="*/ 61870 h 315100"/>
              <a:gd name="connsiteX38" fmla="*/ 105433 w 210997"/>
              <a:gd name="connsiteY38" fmla="*/ 0 h 315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10997" h="315100">
                <a:moveTo>
                  <a:pt x="62935" y="296149"/>
                </a:moveTo>
                <a:lnTo>
                  <a:pt x="148214" y="296149"/>
                </a:lnTo>
                <a:cubicBezTo>
                  <a:pt x="153447" y="296149"/>
                  <a:pt x="157690" y="300391"/>
                  <a:pt x="157690" y="305624"/>
                </a:cubicBezTo>
                <a:cubicBezTo>
                  <a:pt x="157690" y="310857"/>
                  <a:pt x="153447" y="315100"/>
                  <a:pt x="148214" y="315100"/>
                </a:cubicBezTo>
                <a:lnTo>
                  <a:pt x="62935" y="315100"/>
                </a:lnTo>
                <a:cubicBezTo>
                  <a:pt x="57702" y="315100"/>
                  <a:pt x="53460" y="310857"/>
                  <a:pt x="53460" y="305624"/>
                </a:cubicBezTo>
                <a:cubicBezTo>
                  <a:pt x="53460" y="300391"/>
                  <a:pt x="57702" y="296149"/>
                  <a:pt x="62935" y="296149"/>
                </a:cubicBezTo>
                <a:close/>
                <a:moveTo>
                  <a:pt x="203266" y="147039"/>
                </a:moveTo>
                <a:cubicBezTo>
                  <a:pt x="208384" y="147998"/>
                  <a:pt x="211768" y="152906"/>
                  <a:pt x="210846" y="158030"/>
                </a:cubicBezTo>
                <a:cubicBezTo>
                  <a:pt x="203022" y="206742"/>
                  <a:pt x="164001" y="244451"/>
                  <a:pt x="115050" y="250605"/>
                </a:cubicBezTo>
                <a:lnTo>
                  <a:pt x="115050" y="277230"/>
                </a:lnTo>
                <a:cubicBezTo>
                  <a:pt x="115050" y="282464"/>
                  <a:pt x="110808" y="286706"/>
                  <a:pt x="105574" y="286706"/>
                </a:cubicBezTo>
                <a:cubicBezTo>
                  <a:pt x="100341" y="286706"/>
                  <a:pt x="96099" y="282464"/>
                  <a:pt x="96099" y="277230"/>
                </a:cubicBezTo>
                <a:lnTo>
                  <a:pt x="96099" y="250605"/>
                </a:lnTo>
                <a:cubicBezTo>
                  <a:pt x="47316" y="244566"/>
                  <a:pt x="8307" y="207176"/>
                  <a:pt x="208" y="158694"/>
                </a:cubicBezTo>
                <a:cubicBezTo>
                  <a:pt x="-891" y="153460"/>
                  <a:pt x="2460" y="148328"/>
                  <a:pt x="7693" y="147228"/>
                </a:cubicBezTo>
                <a:cubicBezTo>
                  <a:pt x="12926" y="146129"/>
                  <a:pt x="18059" y="149481"/>
                  <a:pt x="19158" y="154714"/>
                </a:cubicBezTo>
                <a:cubicBezTo>
                  <a:pt x="27402" y="199532"/>
                  <a:pt x="63788" y="232128"/>
                  <a:pt x="105574" y="232128"/>
                </a:cubicBezTo>
                <a:cubicBezTo>
                  <a:pt x="147361" y="232128"/>
                  <a:pt x="183841" y="199532"/>
                  <a:pt x="192180" y="154619"/>
                </a:cubicBezTo>
                <a:cubicBezTo>
                  <a:pt x="192639" y="152141"/>
                  <a:pt x="194067" y="149949"/>
                  <a:pt x="196148" y="148526"/>
                </a:cubicBezTo>
                <a:cubicBezTo>
                  <a:pt x="198229" y="147103"/>
                  <a:pt x="200790" y="146568"/>
                  <a:pt x="203266" y="147039"/>
                </a:cubicBezTo>
                <a:close/>
                <a:moveTo>
                  <a:pt x="105433" y="0"/>
                </a:moveTo>
                <a:cubicBezTo>
                  <a:pt x="140005" y="0"/>
                  <a:pt x="168397" y="27323"/>
                  <a:pt x="169723" y="61870"/>
                </a:cubicBezTo>
                <a:lnTo>
                  <a:pt x="169723" y="144116"/>
                </a:lnTo>
                <a:cubicBezTo>
                  <a:pt x="169652" y="166896"/>
                  <a:pt x="157592" y="187956"/>
                  <a:pt x="137981" y="199547"/>
                </a:cubicBezTo>
                <a:cubicBezTo>
                  <a:pt x="135056" y="201674"/>
                  <a:pt x="131174" y="201951"/>
                  <a:pt x="127977" y="200259"/>
                </a:cubicBezTo>
                <a:cubicBezTo>
                  <a:pt x="124780" y="198569"/>
                  <a:pt x="122825" y="195205"/>
                  <a:pt x="122937" y="191589"/>
                </a:cubicBezTo>
                <a:cubicBezTo>
                  <a:pt x="123049" y="187974"/>
                  <a:pt x="125210" y="184739"/>
                  <a:pt x="128505" y="183249"/>
                </a:cubicBezTo>
                <a:cubicBezTo>
                  <a:pt x="142339" y="175061"/>
                  <a:pt x="150836" y="160191"/>
                  <a:pt x="150867" y="144116"/>
                </a:cubicBezTo>
                <a:lnTo>
                  <a:pt x="150867" y="61870"/>
                </a:lnTo>
                <a:cubicBezTo>
                  <a:pt x="149759" y="37635"/>
                  <a:pt x="129788" y="18556"/>
                  <a:pt x="105527" y="18556"/>
                </a:cubicBezTo>
                <a:cubicBezTo>
                  <a:pt x="81267" y="18556"/>
                  <a:pt x="61296" y="37635"/>
                  <a:pt x="60187" y="61870"/>
                </a:cubicBezTo>
                <a:lnTo>
                  <a:pt x="60187" y="144021"/>
                </a:lnTo>
                <a:cubicBezTo>
                  <a:pt x="60187" y="169087"/>
                  <a:pt x="80508" y="189408"/>
                  <a:pt x="105575" y="189408"/>
                </a:cubicBezTo>
                <a:cubicBezTo>
                  <a:pt x="110808" y="189408"/>
                  <a:pt x="115050" y="193650"/>
                  <a:pt x="115050" y="198883"/>
                </a:cubicBezTo>
                <a:cubicBezTo>
                  <a:pt x="115050" y="204117"/>
                  <a:pt x="110808" y="208359"/>
                  <a:pt x="105575" y="208359"/>
                </a:cubicBezTo>
                <a:cubicBezTo>
                  <a:pt x="70042" y="208411"/>
                  <a:pt x="41194" y="179648"/>
                  <a:pt x="41142" y="144116"/>
                </a:cubicBezTo>
                <a:lnTo>
                  <a:pt x="41142" y="61870"/>
                </a:lnTo>
                <a:cubicBezTo>
                  <a:pt x="42468" y="27323"/>
                  <a:pt x="70860" y="0"/>
                  <a:pt x="105433" y="0"/>
                </a:cubicBezTo>
                <a:close/>
              </a:path>
            </a:pathLst>
          </a:custGeom>
          <a:solidFill>
            <a:srgbClr val="FFFFFF"/>
          </a:solidFill>
          <a:ln w="9458" cap="flat">
            <a:noFill/>
            <a:prstDash val="solid"/>
            <a:miter/>
          </a:ln>
        </p:spPr>
        <p:txBody>
          <a:bodyPr rtlCol="0" anchor="ctr"/>
          <a:lstStyle/>
          <a:p>
            <a:endParaRPr lang="zh-CN" altLang="en-US" sz="1800"/>
          </a:p>
        </p:txBody>
      </p:sp>
      <p:sp>
        <p:nvSpPr>
          <p:cNvPr id="27" name="图形 33" descr="343538343130363b343538383334313bb1fdd7b4cdbc"/>
          <p:cNvSpPr/>
          <p:nvPr>
            <p:custDataLst>
              <p:tags r:id="rId26"/>
            </p:custDataLst>
          </p:nvPr>
        </p:nvSpPr>
        <p:spPr>
          <a:xfrm>
            <a:off x="1355408" y="3123565"/>
            <a:ext cx="314953" cy="314955"/>
          </a:xfrm>
          <a:custGeom>
            <a:avLst/>
            <a:gdLst>
              <a:gd name="connsiteX0" fmla="*/ 315064 w 314953"/>
              <a:gd name="connsiteY0" fmla="*/ 157118 h 314955"/>
              <a:gd name="connsiteX1" fmla="*/ 308013 w 314953"/>
              <a:gd name="connsiteY1" fmla="*/ 110110 h 314955"/>
              <a:gd name="connsiteX2" fmla="*/ 302748 w 314953"/>
              <a:gd name="connsiteY2" fmla="*/ 95913 h 314955"/>
              <a:gd name="connsiteX3" fmla="*/ 302748 w 314953"/>
              <a:gd name="connsiteY3" fmla="*/ 95067 h 314955"/>
              <a:gd name="connsiteX4" fmla="*/ 204407 w 314953"/>
              <a:gd name="connsiteY4" fmla="*/ 6786 h 314955"/>
              <a:gd name="connsiteX5" fmla="*/ 190962 w 314953"/>
              <a:gd name="connsiteY5" fmla="*/ 3308 h 314955"/>
              <a:gd name="connsiteX6" fmla="*/ 187578 w 314953"/>
              <a:gd name="connsiteY6" fmla="*/ 2556 h 314955"/>
              <a:gd name="connsiteX7" fmla="*/ 176296 w 314953"/>
              <a:gd name="connsiteY7" fmla="*/ 863 h 314955"/>
              <a:gd name="connsiteX8" fmla="*/ 172441 w 314953"/>
              <a:gd name="connsiteY8" fmla="*/ 863 h 314955"/>
              <a:gd name="connsiteX9" fmla="*/ 157586 w 314953"/>
              <a:gd name="connsiteY9" fmla="*/ 111 h 314955"/>
              <a:gd name="connsiteX10" fmla="*/ 5886 w 314953"/>
              <a:gd name="connsiteY10" fmla="*/ 115383 h 314955"/>
              <a:gd name="connsiteX11" fmla="*/ 76266 w 314953"/>
              <a:gd name="connsiteY11" fmla="*/ 292434 h 314955"/>
              <a:gd name="connsiteX12" fmla="*/ 265705 w 314953"/>
              <a:gd name="connsiteY12" fmla="*/ 272099 h 314955"/>
              <a:gd name="connsiteX13" fmla="*/ 268952 w 314953"/>
              <a:gd name="connsiteY13" fmla="*/ 262864 h 314955"/>
              <a:gd name="connsiteX14" fmla="*/ 262229 w 314953"/>
              <a:gd name="connsiteY14" fmla="*/ 255749 h 314955"/>
              <a:gd name="connsiteX15" fmla="*/ 252825 w 314953"/>
              <a:gd name="connsiteY15" fmla="*/ 258467 h 314955"/>
              <a:gd name="connsiteX16" fmla="*/ 86288 w 314953"/>
              <a:gd name="connsiteY16" fmla="*/ 275702 h 314955"/>
              <a:gd name="connsiteX17" fmla="*/ 24538 w 314953"/>
              <a:gd name="connsiteY17" fmla="*/ 120080 h 314955"/>
              <a:gd name="connsiteX18" fmla="*/ 157586 w 314953"/>
              <a:gd name="connsiteY18" fmla="*/ 18444 h 314955"/>
              <a:gd name="connsiteX19" fmla="*/ 170561 w 314953"/>
              <a:gd name="connsiteY19" fmla="*/ 19102 h 314955"/>
              <a:gd name="connsiteX20" fmla="*/ 173757 w 314953"/>
              <a:gd name="connsiteY20" fmla="*/ 19102 h 314955"/>
              <a:gd name="connsiteX21" fmla="*/ 184099 w 314953"/>
              <a:gd name="connsiteY21" fmla="*/ 20701 h 314955"/>
              <a:gd name="connsiteX22" fmla="*/ 186355 w 314953"/>
              <a:gd name="connsiteY22" fmla="*/ 20701 h 314955"/>
              <a:gd name="connsiteX23" fmla="*/ 285073 w 314953"/>
              <a:gd name="connsiteY23" fmla="*/ 101742 h 314955"/>
              <a:gd name="connsiteX24" fmla="*/ 285637 w 314953"/>
              <a:gd name="connsiteY24" fmla="*/ 103059 h 314955"/>
              <a:gd name="connsiteX25" fmla="*/ 286859 w 314953"/>
              <a:gd name="connsiteY25" fmla="*/ 106349 h 314955"/>
              <a:gd name="connsiteX26" fmla="*/ 167082 w 314953"/>
              <a:gd name="connsiteY26" fmla="*/ 143956 h 314955"/>
              <a:gd name="connsiteX27" fmla="*/ 167082 w 314953"/>
              <a:gd name="connsiteY27" fmla="*/ 40538 h 314955"/>
              <a:gd name="connsiteX28" fmla="*/ 157680 w 314953"/>
              <a:gd name="connsiteY28" fmla="*/ 31136 h 314955"/>
              <a:gd name="connsiteX29" fmla="*/ 148279 w 314953"/>
              <a:gd name="connsiteY29" fmla="*/ 40538 h 314955"/>
              <a:gd name="connsiteX30" fmla="*/ 148279 w 314953"/>
              <a:gd name="connsiteY30" fmla="*/ 157118 h 314955"/>
              <a:gd name="connsiteX31" fmla="*/ 148279 w 314953"/>
              <a:gd name="connsiteY31" fmla="*/ 157776 h 314955"/>
              <a:gd name="connsiteX32" fmla="*/ 148937 w 314953"/>
              <a:gd name="connsiteY32" fmla="*/ 160408 h 314955"/>
              <a:gd name="connsiteX33" fmla="*/ 148937 w 314953"/>
              <a:gd name="connsiteY33" fmla="*/ 161631 h 314955"/>
              <a:gd name="connsiteX34" fmla="*/ 151005 w 314953"/>
              <a:gd name="connsiteY34" fmla="*/ 164075 h 314955"/>
              <a:gd name="connsiteX35" fmla="*/ 151475 w 314953"/>
              <a:gd name="connsiteY35" fmla="*/ 164639 h 314955"/>
              <a:gd name="connsiteX36" fmla="*/ 272945 w 314953"/>
              <a:gd name="connsiteY36" fmla="*/ 249254 h 314955"/>
              <a:gd name="connsiteX37" fmla="*/ 286013 w 314953"/>
              <a:gd name="connsiteY37" fmla="*/ 246903 h 314955"/>
              <a:gd name="connsiteX38" fmla="*/ 286013 w 314953"/>
              <a:gd name="connsiteY38" fmla="*/ 245869 h 314955"/>
              <a:gd name="connsiteX39" fmla="*/ 286953 w 314953"/>
              <a:gd name="connsiteY39" fmla="*/ 244929 h 314955"/>
              <a:gd name="connsiteX40" fmla="*/ 315064 w 314953"/>
              <a:gd name="connsiteY40" fmla="*/ 157118 h 314955"/>
              <a:gd name="connsiteX41" fmla="*/ 296261 w 314953"/>
              <a:gd name="connsiteY41" fmla="*/ 157118 h 314955"/>
              <a:gd name="connsiteX42" fmla="*/ 276423 w 314953"/>
              <a:gd name="connsiteY42" fmla="*/ 228476 h 314955"/>
              <a:gd name="connsiteX43" fmla="*/ 178740 w 314953"/>
              <a:gd name="connsiteY43" fmla="*/ 160408 h 314955"/>
              <a:gd name="connsiteX44" fmla="*/ 292406 w 314953"/>
              <a:gd name="connsiteY44" fmla="*/ 125058 h 314955"/>
              <a:gd name="connsiteX45" fmla="*/ 296261 w 314953"/>
              <a:gd name="connsiteY45" fmla="*/ 157118 h 31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14953" h="314955">
                <a:moveTo>
                  <a:pt x="315064" y="157118"/>
                </a:moveTo>
                <a:cubicBezTo>
                  <a:pt x="315115" y="141181"/>
                  <a:pt x="312737" y="125330"/>
                  <a:pt x="308013" y="110110"/>
                </a:cubicBezTo>
                <a:cubicBezTo>
                  <a:pt x="306509" y="105221"/>
                  <a:pt x="304722" y="100708"/>
                  <a:pt x="302748" y="95913"/>
                </a:cubicBezTo>
                <a:lnTo>
                  <a:pt x="302748" y="95067"/>
                </a:lnTo>
                <a:cubicBezTo>
                  <a:pt x="284626" y="52552"/>
                  <a:pt x="248624" y="20232"/>
                  <a:pt x="204407" y="6786"/>
                </a:cubicBezTo>
                <a:cubicBezTo>
                  <a:pt x="199988" y="5470"/>
                  <a:pt x="195475" y="4248"/>
                  <a:pt x="190962" y="3308"/>
                </a:cubicBezTo>
                <a:lnTo>
                  <a:pt x="187578" y="2556"/>
                </a:lnTo>
                <a:cubicBezTo>
                  <a:pt x="183880" y="1866"/>
                  <a:pt x="180119" y="1302"/>
                  <a:pt x="176296" y="863"/>
                </a:cubicBezTo>
                <a:lnTo>
                  <a:pt x="172441" y="863"/>
                </a:lnTo>
                <a:cubicBezTo>
                  <a:pt x="167552" y="863"/>
                  <a:pt x="163039" y="111"/>
                  <a:pt x="157586" y="111"/>
                </a:cubicBezTo>
                <a:cubicBezTo>
                  <a:pt x="86874" y="119"/>
                  <a:pt x="24837" y="47258"/>
                  <a:pt x="5886" y="115383"/>
                </a:cubicBezTo>
                <a:cubicBezTo>
                  <a:pt x="-13065" y="183507"/>
                  <a:pt x="15716" y="255912"/>
                  <a:pt x="76266" y="292434"/>
                </a:cubicBezTo>
                <a:cubicBezTo>
                  <a:pt x="136816" y="328956"/>
                  <a:pt x="214286" y="320641"/>
                  <a:pt x="265705" y="272099"/>
                </a:cubicBezTo>
                <a:cubicBezTo>
                  <a:pt x="268431" y="269871"/>
                  <a:pt x="269684" y="266308"/>
                  <a:pt x="268952" y="262864"/>
                </a:cubicBezTo>
                <a:cubicBezTo>
                  <a:pt x="268219" y="259421"/>
                  <a:pt x="265626" y="256675"/>
                  <a:pt x="262229" y="255749"/>
                </a:cubicBezTo>
                <a:cubicBezTo>
                  <a:pt x="258833" y="254823"/>
                  <a:pt x="255204" y="255872"/>
                  <a:pt x="252825" y="258467"/>
                </a:cubicBezTo>
                <a:cubicBezTo>
                  <a:pt x="207435" y="300855"/>
                  <a:pt x="139397" y="307897"/>
                  <a:pt x="86288" y="275702"/>
                </a:cubicBezTo>
                <a:cubicBezTo>
                  <a:pt x="33179" y="243508"/>
                  <a:pt x="7952" y="179929"/>
                  <a:pt x="24538" y="120080"/>
                </a:cubicBezTo>
                <a:cubicBezTo>
                  <a:pt x="41125" y="60231"/>
                  <a:pt x="95482" y="18708"/>
                  <a:pt x="157586" y="18444"/>
                </a:cubicBezTo>
                <a:cubicBezTo>
                  <a:pt x="161911" y="18444"/>
                  <a:pt x="166236" y="18444"/>
                  <a:pt x="170561" y="19102"/>
                </a:cubicBezTo>
                <a:lnTo>
                  <a:pt x="173757" y="19102"/>
                </a:lnTo>
                <a:cubicBezTo>
                  <a:pt x="177236" y="19102"/>
                  <a:pt x="180714" y="20043"/>
                  <a:pt x="184099" y="20701"/>
                </a:cubicBezTo>
                <a:lnTo>
                  <a:pt x="186355" y="20701"/>
                </a:lnTo>
                <a:cubicBezTo>
                  <a:pt x="230448" y="30125"/>
                  <a:pt x="267241" y="60330"/>
                  <a:pt x="285073" y="101742"/>
                </a:cubicBezTo>
                <a:lnTo>
                  <a:pt x="285637" y="103059"/>
                </a:lnTo>
                <a:cubicBezTo>
                  <a:pt x="285637" y="104093"/>
                  <a:pt x="286389" y="105221"/>
                  <a:pt x="286859" y="106349"/>
                </a:cubicBezTo>
                <a:lnTo>
                  <a:pt x="167082" y="143956"/>
                </a:lnTo>
                <a:lnTo>
                  <a:pt x="167082" y="40538"/>
                </a:lnTo>
                <a:cubicBezTo>
                  <a:pt x="167082" y="35346"/>
                  <a:pt x="162873" y="31136"/>
                  <a:pt x="157680" y="31136"/>
                </a:cubicBezTo>
                <a:cubicBezTo>
                  <a:pt x="152488" y="31136"/>
                  <a:pt x="148279" y="35346"/>
                  <a:pt x="148279" y="40538"/>
                </a:cubicBezTo>
                <a:lnTo>
                  <a:pt x="148279" y="157118"/>
                </a:lnTo>
                <a:cubicBezTo>
                  <a:pt x="148279" y="157118"/>
                  <a:pt x="148279" y="157118"/>
                  <a:pt x="148279" y="157776"/>
                </a:cubicBezTo>
                <a:cubicBezTo>
                  <a:pt x="148370" y="158680"/>
                  <a:pt x="148591" y="159567"/>
                  <a:pt x="148937" y="160408"/>
                </a:cubicBezTo>
                <a:cubicBezTo>
                  <a:pt x="148911" y="160816"/>
                  <a:pt x="148911" y="161224"/>
                  <a:pt x="148937" y="161631"/>
                </a:cubicBezTo>
                <a:cubicBezTo>
                  <a:pt x="149481" y="162558"/>
                  <a:pt x="150181" y="163385"/>
                  <a:pt x="151005" y="164075"/>
                </a:cubicBezTo>
                <a:lnTo>
                  <a:pt x="151475" y="164639"/>
                </a:lnTo>
                <a:lnTo>
                  <a:pt x="272945" y="249254"/>
                </a:lnTo>
                <a:cubicBezTo>
                  <a:pt x="277204" y="252206"/>
                  <a:pt x="283050" y="251155"/>
                  <a:pt x="286013" y="246903"/>
                </a:cubicBezTo>
                <a:cubicBezTo>
                  <a:pt x="286033" y="246559"/>
                  <a:pt x="286033" y="246213"/>
                  <a:pt x="286013" y="245869"/>
                </a:cubicBezTo>
                <a:cubicBezTo>
                  <a:pt x="286349" y="245578"/>
                  <a:pt x="286663" y="245264"/>
                  <a:pt x="286953" y="244929"/>
                </a:cubicBezTo>
                <a:cubicBezTo>
                  <a:pt x="304916" y="219139"/>
                  <a:pt x="314711" y="188545"/>
                  <a:pt x="315064" y="157118"/>
                </a:cubicBezTo>
                <a:moveTo>
                  <a:pt x="296261" y="157118"/>
                </a:moveTo>
                <a:cubicBezTo>
                  <a:pt x="296278" y="182268"/>
                  <a:pt x="289418" y="206944"/>
                  <a:pt x="276423" y="228476"/>
                </a:cubicBezTo>
                <a:lnTo>
                  <a:pt x="178740" y="160408"/>
                </a:lnTo>
                <a:lnTo>
                  <a:pt x="292406" y="125058"/>
                </a:lnTo>
                <a:cubicBezTo>
                  <a:pt x="294940" y="135557"/>
                  <a:pt x="296234" y="146317"/>
                  <a:pt x="296261" y="157118"/>
                </a:cubicBezTo>
              </a:path>
            </a:pathLst>
          </a:custGeom>
          <a:solidFill>
            <a:srgbClr val="FFFFFF"/>
          </a:solidFill>
          <a:ln w="9384" cap="flat">
            <a:noFill/>
            <a:prstDash val="solid"/>
            <a:miter/>
          </a:ln>
        </p:spPr>
        <p:txBody>
          <a:bodyPr rtlCol="0" anchor="ctr"/>
          <a:lstStyle/>
          <a:p>
            <a:endParaRPr lang="zh-CN" altLang="en-US" sz="1800"/>
          </a:p>
        </p:txBody>
      </p:sp>
      <p:sp>
        <p:nvSpPr>
          <p:cNvPr id="28" name="矩形 27"/>
          <p:cNvSpPr/>
          <p:nvPr>
            <p:custDataLst>
              <p:tags r:id="rId27"/>
            </p:custDataLst>
          </p:nvPr>
        </p:nvSpPr>
        <p:spPr>
          <a:xfrm>
            <a:off x="3146743" y="1753235"/>
            <a:ext cx="2759075" cy="1240790"/>
          </a:xfrm>
          <a:prstGeom prst="rect">
            <a:avLst/>
          </a:prstGeom>
          <a:noFill/>
        </p:spPr>
        <p:txBody>
          <a:bodyPr wrap="square" rtlCol="0" anchor="ctr" anchorCtr="0">
            <a:noAutofit/>
          </a:bodyPr>
          <a:lstStyle/>
          <a:p>
            <a:pPr algn="l" eaLnBrk="1" hangingPunct="1">
              <a:buClrTx/>
              <a:buSzTx/>
              <a:buFontTx/>
            </a:pPr>
            <a:r>
              <a:rPr lang="zh-CN" altLang="en-US" sz="2000">
                <a:ea typeface="微软雅黑" panose="020B0503020204020204" pitchFamily="34" charset="-122"/>
                <a:sym typeface="+mn-ea"/>
              </a:rPr>
              <a:t>应收账款融资的方式</a:t>
            </a:r>
            <a:endParaRPr lang="zh-CN" altLang="en-US" sz="2000" dirty="0">
              <a:ea typeface="微软雅黑" panose="020B0503020204020204" pitchFamily="34" charset="-122"/>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9"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650" y="188595"/>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保理业务</a:t>
            </a:r>
            <a:endParaRPr lang="zh-CN" altLang="en-US" sz="2800" dirty="0">
              <a:ea typeface="微软雅黑" panose="020B0503020204020204" pitchFamily="34" charset="-122"/>
            </a:endParaRPr>
          </a:p>
        </p:txBody>
      </p:sp>
      <p:sp>
        <p:nvSpPr>
          <p:cNvPr id="2" name="Rectangle 3"/>
          <p:cNvSpPr txBox="1"/>
          <p:nvPr>
            <p:custDataLst>
              <p:tags r:id="rId1"/>
            </p:custDataLst>
          </p:nvPr>
        </p:nvSpPr>
        <p:spPr>
          <a:xfrm>
            <a:off x="827722" y="134074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保理业务的含义</a:t>
            </a:r>
            <a:endParaRPr lang="zh-CN" altLang="en-US" sz="2400">
              <a:latin typeface="微软雅黑" panose="020B0503020204020204" pitchFamily="34" charset="-122"/>
              <a:ea typeface="微软雅黑" panose="020B0503020204020204" pitchFamily="34" charset="-122"/>
            </a:endParaRPr>
          </a:p>
        </p:txBody>
      </p:sp>
      <p:sp>
        <p:nvSpPr>
          <p:cNvPr id="4" name="文本框 3"/>
          <p:cNvSpPr txBox="1"/>
          <p:nvPr/>
        </p:nvSpPr>
        <p:spPr>
          <a:xfrm>
            <a:off x="1161415" y="2493010"/>
            <a:ext cx="6820535" cy="2861310"/>
          </a:xfrm>
          <a:prstGeom prst="rect">
            <a:avLst/>
          </a:prstGeom>
          <a:noFill/>
        </p:spPr>
        <p:txBody>
          <a:bodyPr wrap="square">
            <a:spAutoFit/>
          </a:bodyPr>
          <a:lstStyle/>
          <a:p>
            <a:pPr indent="508000">
              <a:lnSpc>
                <a:spcPct val="180000"/>
              </a:lnSpc>
              <a:extLst>
                <a:ext uri="{35155182-B16C-46BC-9424-99874614C6A1}">
                  <wpsdc:indentchars xmlns:wpsdc="http://www.wps.cn/officeDocument/2017/drawingmlCustomData" val="200" checksum="282533468"/>
                </a:ext>
              </a:extLst>
            </a:pPr>
            <a:r>
              <a:rPr lang="zh-CN" altLang="en-US" sz="2000"/>
              <a:t>保理业务让供应商或卖方能够提前获得销售回款，从而加速资金周转，而且无需提供质押物或担保，减轻了卖方的压力。这种业务适用于有应收账款融资需求或者需要优化财务报表的卖方。同时，买方的商业信誉和付款实力也需要符合保理商的相关要求，以确保保理业务能够顺利进行。</a:t>
            </a: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9"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650" y="188595"/>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保理业务</a:t>
            </a:r>
            <a:endParaRPr lang="zh-CN" altLang="en-US" sz="2800" dirty="0">
              <a:ea typeface="微软雅黑" panose="020B0503020204020204" pitchFamily="34" charset="-122"/>
            </a:endParaRPr>
          </a:p>
        </p:txBody>
      </p:sp>
      <p:cxnSp>
        <p:nvCxnSpPr>
          <p:cNvPr id="9" name="直接连接符 8"/>
          <p:cNvCxnSpPr/>
          <p:nvPr>
            <p:custDataLst>
              <p:tags r:id="rId1"/>
            </p:custDataLst>
          </p:nvPr>
        </p:nvCxnSpPr>
        <p:spPr>
          <a:xfrm>
            <a:off x="5448935" y="3327157"/>
            <a:ext cx="3080385" cy="0"/>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2"/>
            </p:custDataLst>
          </p:nvPr>
        </p:nvCxnSpPr>
        <p:spPr>
          <a:xfrm>
            <a:off x="785813" y="4965065"/>
            <a:ext cx="3206750" cy="0"/>
          </a:xfrm>
          <a:prstGeom prst="line">
            <a:avLst/>
          </a:prstGeom>
          <a:ln w="9525">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3"/>
            </p:custDataLst>
          </p:nvPr>
        </p:nvCxnSpPr>
        <p:spPr>
          <a:xfrm>
            <a:off x="384969" y="3399165"/>
            <a:ext cx="3080385" cy="0"/>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4"/>
            </p:custDataLst>
          </p:nvPr>
        </p:nvCxnSpPr>
        <p:spPr>
          <a:xfrm flipH="1">
            <a:off x="486410" y="3376930"/>
            <a:ext cx="3073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5"/>
            </p:custDataLst>
          </p:nvPr>
        </p:nvCxnSpPr>
        <p:spPr>
          <a:xfrm>
            <a:off x="5275263" y="4962525"/>
            <a:ext cx="342773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custDataLst>
              <p:tags r:id="rId6"/>
            </p:custDataLst>
          </p:nvPr>
        </p:nvCxnSpPr>
        <p:spPr>
          <a:xfrm flipH="1">
            <a:off x="8395018" y="4962525"/>
            <a:ext cx="307975"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7"/>
            </p:custDataLst>
          </p:nvPr>
        </p:nvCxnSpPr>
        <p:spPr>
          <a:xfrm flipH="1">
            <a:off x="528638" y="4962525"/>
            <a:ext cx="30734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custDataLst>
              <p:tags r:id="rId8"/>
            </p:custDataLst>
          </p:nvPr>
        </p:nvCxnSpPr>
        <p:spPr>
          <a:xfrm flipH="1">
            <a:off x="8395017" y="3327157"/>
            <a:ext cx="30797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任意多边形 12"/>
          <p:cNvSpPr/>
          <p:nvPr>
            <p:custDataLst>
              <p:tags r:id="rId9"/>
            </p:custDataLst>
          </p:nvPr>
        </p:nvSpPr>
        <p:spPr>
          <a:xfrm rot="16200000">
            <a:off x="3628708" y="2720340"/>
            <a:ext cx="1089025" cy="131318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1"/>
              </a:gs>
              <a:gs pos="0">
                <a:schemeClr val="accent1">
                  <a:lumMod val="55000"/>
                  <a:lumOff val="45000"/>
                </a:schemeClr>
              </a:gs>
            </a:gsLst>
            <a:lin ang="2640000" scaled="0"/>
          </a:gradFill>
          <a:ln w="9525" cap="flat">
            <a:noFill/>
            <a:prstDash val="solid"/>
            <a:miter/>
          </a:ln>
          <a:effectLst>
            <a:outerShdw blurRad="101600" dist="127000" dir="5400000" sx="102000" sy="102000" algn="ctr" rotWithShape="0">
              <a:schemeClr val="accent1">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14" name="任意多边形 13"/>
          <p:cNvSpPr/>
          <p:nvPr>
            <p:custDataLst>
              <p:tags r:id="rId10"/>
            </p:custDataLst>
          </p:nvPr>
        </p:nvSpPr>
        <p:spPr>
          <a:xfrm>
            <a:off x="4807268" y="2971165"/>
            <a:ext cx="1089025" cy="131445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8">
                <a:moveTo>
                  <a:pt x="0" y="0"/>
                </a:moveTo>
                <a:lnTo>
                  <a:pt x="1195" y="0"/>
                </a:lnTo>
                <a:cubicBezTo>
                  <a:pt x="1390" y="0"/>
                  <a:pt x="1551" y="142"/>
                  <a:pt x="1578" y="329"/>
                </a:cubicBezTo>
                <a:lnTo>
                  <a:pt x="1580" y="341"/>
                </a:lnTo>
                <a:lnTo>
                  <a:pt x="1581" y="341"/>
                </a:lnTo>
                <a:lnTo>
                  <a:pt x="1583" y="359"/>
                </a:lnTo>
                <a:lnTo>
                  <a:pt x="1583" y="1196"/>
                </a:lnTo>
                <a:lnTo>
                  <a:pt x="1583" y="1197"/>
                </a:lnTo>
                <a:lnTo>
                  <a:pt x="1583" y="1197"/>
                </a:lnTo>
                <a:lnTo>
                  <a:pt x="1583" y="1199"/>
                </a:lnTo>
                <a:lnTo>
                  <a:pt x="1821" y="1199"/>
                </a:lnTo>
                <a:lnTo>
                  <a:pt x="985" y="2198"/>
                </a:lnTo>
                <a:lnTo>
                  <a:pt x="149" y="1199"/>
                </a:lnTo>
                <a:lnTo>
                  <a:pt x="386" y="1199"/>
                </a:lnTo>
                <a:lnTo>
                  <a:pt x="386" y="1197"/>
                </a:lnTo>
                <a:lnTo>
                  <a:pt x="386" y="1197"/>
                </a:lnTo>
                <a:lnTo>
                  <a:pt x="386" y="1196"/>
                </a:lnTo>
                <a:lnTo>
                  <a:pt x="386" y="344"/>
                </a:lnTo>
                <a:lnTo>
                  <a:pt x="384" y="329"/>
                </a:lnTo>
                <a:cubicBezTo>
                  <a:pt x="355" y="142"/>
                  <a:pt x="195" y="0"/>
                  <a:pt x="0" y="0"/>
                </a:cubicBezTo>
                <a:close/>
              </a:path>
            </a:pathLst>
          </a:custGeom>
          <a:gradFill>
            <a:gsLst>
              <a:gs pos="75000">
                <a:schemeClr val="accent2"/>
              </a:gs>
              <a:gs pos="0">
                <a:schemeClr val="accent2">
                  <a:lumMod val="55000"/>
                  <a:lumOff val="45000"/>
                </a:schemeClr>
              </a:gs>
            </a:gsLst>
            <a:lin ang="2640000" scaled="0"/>
          </a:gradFill>
          <a:ln w="9525" cap="flat">
            <a:noFill/>
            <a:prstDash val="solid"/>
            <a:miter/>
          </a:ln>
          <a:effectLst>
            <a:outerShdw blurRad="101600" dist="127000" dir="5400000" sx="102000" sy="102000" algn="ctr" rotWithShape="0">
              <a:schemeClr val="accent2">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19" name="任意多边形 18"/>
          <p:cNvSpPr/>
          <p:nvPr>
            <p:custDataLst>
              <p:tags r:id="rId11"/>
            </p:custDataLst>
          </p:nvPr>
        </p:nvSpPr>
        <p:spPr>
          <a:xfrm rot="5400000">
            <a:off x="4537393" y="4128770"/>
            <a:ext cx="1089025" cy="1313815"/>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7">
                <a:moveTo>
                  <a:pt x="0" y="0"/>
                </a:moveTo>
                <a:lnTo>
                  <a:pt x="1195" y="0"/>
                </a:lnTo>
                <a:cubicBezTo>
                  <a:pt x="1390" y="0"/>
                  <a:pt x="1551" y="142"/>
                  <a:pt x="1578" y="329"/>
                </a:cubicBezTo>
                <a:lnTo>
                  <a:pt x="1580" y="341"/>
                </a:lnTo>
                <a:lnTo>
                  <a:pt x="1581" y="341"/>
                </a:lnTo>
                <a:lnTo>
                  <a:pt x="1583" y="359"/>
                </a:lnTo>
                <a:lnTo>
                  <a:pt x="1583" y="1195"/>
                </a:lnTo>
                <a:lnTo>
                  <a:pt x="1583" y="1197"/>
                </a:lnTo>
                <a:lnTo>
                  <a:pt x="1583" y="1197"/>
                </a:lnTo>
                <a:lnTo>
                  <a:pt x="1583" y="1198"/>
                </a:lnTo>
                <a:lnTo>
                  <a:pt x="1821" y="1198"/>
                </a:lnTo>
                <a:lnTo>
                  <a:pt x="985" y="2197"/>
                </a:lnTo>
                <a:lnTo>
                  <a:pt x="149" y="1198"/>
                </a:lnTo>
                <a:lnTo>
                  <a:pt x="386" y="1198"/>
                </a:lnTo>
                <a:lnTo>
                  <a:pt x="386" y="1197"/>
                </a:lnTo>
                <a:lnTo>
                  <a:pt x="386" y="1197"/>
                </a:lnTo>
                <a:lnTo>
                  <a:pt x="386" y="1195"/>
                </a:lnTo>
                <a:lnTo>
                  <a:pt x="386" y="344"/>
                </a:lnTo>
                <a:lnTo>
                  <a:pt x="384" y="329"/>
                </a:lnTo>
                <a:cubicBezTo>
                  <a:pt x="355" y="142"/>
                  <a:pt x="195" y="0"/>
                  <a:pt x="0" y="0"/>
                </a:cubicBezTo>
                <a:close/>
              </a:path>
            </a:pathLst>
          </a:custGeom>
          <a:gradFill>
            <a:gsLst>
              <a:gs pos="75000">
                <a:schemeClr val="accent3"/>
              </a:gs>
              <a:gs pos="0">
                <a:schemeClr val="accent3">
                  <a:lumMod val="55000"/>
                  <a:lumOff val="45000"/>
                </a:schemeClr>
              </a:gs>
            </a:gsLst>
            <a:lin ang="2640000" scaled="0"/>
          </a:gradFill>
          <a:ln w="9525" cap="flat">
            <a:noFill/>
            <a:prstDash val="solid"/>
            <a:miter/>
          </a:ln>
          <a:effectLst>
            <a:outerShdw blurRad="101600" dist="127000" dir="5400000" sx="102000" sy="102000" algn="ctr" rotWithShape="0">
              <a:schemeClr val="accent3">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21" name="任意多边形 20"/>
          <p:cNvSpPr/>
          <p:nvPr>
            <p:custDataLst>
              <p:tags r:id="rId12"/>
            </p:custDataLst>
          </p:nvPr>
        </p:nvSpPr>
        <p:spPr>
          <a:xfrm rot="10800000">
            <a:off x="3381693" y="3884295"/>
            <a:ext cx="1086485" cy="1311275"/>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17" h="2192">
                <a:moveTo>
                  <a:pt x="0" y="0"/>
                </a:moveTo>
                <a:lnTo>
                  <a:pt x="1195" y="0"/>
                </a:lnTo>
                <a:cubicBezTo>
                  <a:pt x="1390" y="0"/>
                  <a:pt x="1551" y="142"/>
                  <a:pt x="1578" y="329"/>
                </a:cubicBezTo>
                <a:lnTo>
                  <a:pt x="1580" y="341"/>
                </a:lnTo>
                <a:lnTo>
                  <a:pt x="1581" y="341"/>
                </a:lnTo>
                <a:lnTo>
                  <a:pt x="1583" y="359"/>
                </a:lnTo>
                <a:lnTo>
                  <a:pt x="1583" y="1193"/>
                </a:lnTo>
                <a:lnTo>
                  <a:pt x="1583" y="1197"/>
                </a:lnTo>
                <a:lnTo>
                  <a:pt x="1817" y="1197"/>
                </a:lnTo>
                <a:lnTo>
                  <a:pt x="984" y="2192"/>
                </a:lnTo>
                <a:lnTo>
                  <a:pt x="151" y="1197"/>
                </a:lnTo>
                <a:lnTo>
                  <a:pt x="386" y="1197"/>
                </a:lnTo>
                <a:lnTo>
                  <a:pt x="386" y="1190"/>
                </a:lnTo>
                <a:lnTo>
                  <a:pt x="386" y="344"/>
                </a:lnTo>
                <a:lnTo>
                  <a:pt x="384" y="329"/>
                </a:lnTo>
                <a:cubicBezTo>
                  <a:pt x="355" y="142"/>
                  <a:pt x="195" y="0"/>
                  <a:pt x="0" y="0"/>
                </a:cubicBezTo>
                <a:close/>
              </a:path>
            </a:pathLst>
          </a:custGeom>
          <a:gradFill>
            <a:gsLst>
              <a:gs pos="75000">
                <a:schemeClr val="accent4"/>
              </a:gs>
              <a:gs pos="0">
                <a:schemeClr val="accent4">
                  <a:lumMod val="55000"/>
                  <a:lumOff val="45000"/>
                </a:schemeClr>
              </a:gs>
            </a:gsLst>
            <a:lin ang="2640000" scaled="0"/>
          </a:gradFill>
          <a:ln w="9525" cap="flat">
            <a:noFill/>
            <a:prstDash val="solid"/>
            <a:miter/>
          </a:ln>
          <a:effectLst>
            <a:outerShdw blurRad="101600" dist="127000" dir="5400000" sx="102000" sy="102000" algn="ctr" rotWithShape="0">
              <a:schemeClr val="accent4">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2" name="Rectangle 3"/>
          <p:cNvSpPr txBox="1"/>
          <p:nvPr>
            <p:custDataLst>
              <p:tags r:id="rId13"/>
            </p:custDataLst>
          </p:nvPr>
        </p:nvSpPr>
        <p:spPr>
          <a:xfrm>
            <a:off x="684212" y="119723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保理业务的分类</a:t>
            </a:r>
            <a:endParaRPr lang="zh-CN" altLang="en-US" sz="2400">
              <a:latin typeface="微软雅黑" panose="020B0503020204020204" pitchFamily="34" charset="-122"/>
              <a:ea typeface="微软雅黑" panose="020B0503020204020204" pitchFamily="34" charset="-122"/>
            </a:endParaRPr>
          </a:p>
        </p:txBody>
      </p:sp>
      <p:sp>
        <p:nvSpPr>
          <p:cNvPr id="4" name="文本框 3"/>
          <p:cNvSpPr txBox="1"/>
          <p:nvPr/>
        </p:nvSpPr>
        <p:spPr>
          <a:xfrm>
            <a:off x="398145" y="2638108"/>
            <a:ext cx="3080385" cy="738664"/>
          </a:xfrm>
          <a:prstGeom prst="rect">
            <a:avLst/>
          </a:prstGeom>
          <a:noFill/>
        </p:spPr>
        <p:txBody>
          <a:bodyPr wrap="square">
            <a:spAutoFit/>
          </a:bodyPr>
          <a:lstStyle/>
          <a:p>
            <a:r>
              <a:rPr lang="zh-CN" altLang="en-US" sz="1400"/>
              <a:t>根据发生买方信用风险时银行是否保留对卖方的追索权，保理可分为有追索权保理和无追索权保理。</a:t>
            </a:r>
            <a:endParaRPr lang="zh-CN" altLang="en-US" sz="1400"/>
          </a:p>
        </p:txBody>
      </p:sp>
      <p:sp>
        <p:nvSpPr>
          <p:cNvPr id="6" name="文本框 5"/>
          <p:cNvSpPr txBox="1"/>
          <p:nvPr/>
        </p:nvSpPr>
        <p:spPr>
          <a:xfrm>
            <a:off x="5801937" y="2720790"/>
            <a:ext cx="3136702" cy="523220"/>
          </a:xfrm>
          <a:prstGeom prst="rect">
            <a:avLst/>
          </a:prstGeom>
          <a:noFill/>
        </p:spPr>
        <p:txBody>
          <a:bodyPr wrap="square">
            <a:spAutoFit/>
          </a:bodyPr>
          <a:lstStyle/>
          <a:p>
            <a:r>
              <a:rPr lang="zh-CN" altLang="en-US" sz="1400"/>
              <a:t>根据是否将应收账款转让事宜通知买方，保理可分为明保理和暗保理。</a:t>
            </a:r>
            <a:endParaRPr lang="zh-CN" altLang="en-US" sz="1400"/>
          </a:p>
        </p:txBody>
      </p:sp>
      <p:sp>
        <p:nvSpPr>
          <p:cNvPr id="8" name="文本框 7"/>
          <p:cNvSpPr txBox="1"/>
          <p:nvPr/>
        </p:nvSpPr>
        <p:spPr>
          <a:xfrm>
            <a:off x="472578" y="4365104"/>
            <a:ext cx="2954676" cy="738664"/>
          </a:xfrm>
          <a:prstGeom prst="rect">
            <a:avLst/>
          </a:prstGeom>
          <a:noFill/>
        </p:spPr>
        <p:txBody>
          <a:bodyPr wrap="square">
            <a:spAutoFit/>
          </a:bodyPr>
          <a:lstStyle/>
          <a:p>
            <a:r>
              <a:rPr lang="zh-CN" altLang="en-US" sz="1400"/>
              <a:t>根据保理商是否提供预付账款融资，可以分为融资保理和非融资保理。</a:t>
            </a:r>
            <a:endParaRPr lang="zh-CN" altLang="en-US" sz="1400"/>
          </a:p>
        </p:txBody>
      </p:sp>
      <p:sp>
        <p:nvSpPr>
          <p:cNvPr id="16" name="文本框 15"/>
          <p:cNvSpPr txBox="1"/>
          <p:nvPr/>
        </p:nvSpPr>
        <p:spPr>
          <a:xfrm>
            <a:off x="5642804" y="4354922"/>
            <a:ext cx="3296218" cy="523220"/>
          </a:xfrm>
          <a:prstGeom prst="rect">
            <a:avLst/>
          </a:prstGeom>
          <a:noFill/>
        </p:spPr>
        <p:txBody>
          <a:bodyPr wrap="square">
            <a:spAutoFit/>
          </a:bodyPr>
          <a:lstStyle/>
          <a:p>
            <a:r>
              <a:rPr lang="zh-CN" altLang="en-US" sz="1400"/>
              <a:t>根据买卖双方是否处于同一国家或地区，保理可分为国内保理和国际保理。</a:t>
            </a:r>
            <a:endParaRPr lang="zh-CN" altLang="en-US"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9"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650" y="188595"/>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保理业务</a:t>
            </a:r>
            <a:endParaRPr lang="zh-CN" altLang="en-US" sz="2800" dirty="0">
              <a:ea typeface="微软雅黑" panose="020B0503020204020204" pitchFamily="34" charset="-122"/>
            </a:endParaRPr>
          </a:p>
        </p:txBody>
      </p:sp>
      <p:sp>
        <p:nvSpPr>
          <p:cNvPr id="2" name="Rectangle 3"/>
          <p:cNvSpPr txBox="1"/>
          <p:nvPr>
            <p:custDataLst>
              <p:tags r:id="rId1"/>
            </p:custDataLst>
          </p:nvPr>
        </p:nvSpPr>
        <p:spPr>
          <a:xfrm>
            <a:off x="752792" y="112865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保理业务的基本流程</a:t>
            </a:r>
            <a:endParaRPr lang="zh-CN" altLang="en-US" sz="240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758366" y="2118253"/>
            <a:ext cx="3597609" cy="3903035"/>
          </a:xfrm>
          <a:prstGeom prst="rect">
            <a:avLst/>
          </a:prstGeom>
        </p:spPr>
      </p:pic>
      <p:sp>
        <p:nvSpPr>
          <p:cNvPr id="6" name="文本框 5"/>
          <p:cNvSpPr txBox="1"/>
          <p:nvPr/>
        </p:nvSpPr>
        <p:spPr>
          <a:xfrm>
            <a:off x="4499357" y="1845082"/>
            <a:ext cx="4320480" cy="4256614"/>
          </a:xfrm>
          <a:prstGeom prst="rect">
            <a:avLst/>
          </a:prstGeom>
          <a:solidFill>
            <a:schemeClr val="accent5">
              <a:lumMod val="20000"/>
              <a:lumOff val="80000"/>
            </a:schemeClr>
          </a:solidFill>
        </p:spPr>
        <p:txBody>
          <a:bodyPr wrap="square">
            <a:spAutoFit/>
          </a:bodyPr>
          <a:lstStyle/>
          <a:p>
            <a:pPr marL="342900" lvl="0" indent="-342900" algn="just">
              <a:lnSpc>
                <a:spcPct val="150000"/>
              </a:lnSpc>
              <a:buFont typeface="+mj-lt"/>
              <a:buAutoNum type="arabicParenBoth"/>
            </a:pPr>
            <a:r>
              <a:rPr lang="zh-CN" altLang="zh-CN" sz="1400" kern="100">
                <a:effectLst/>
                <a:latin typeface="宋体" panose="02010600030101010101" pitchFamily="2" charset="-122"/>
                <a:ea typeface="Arial Narrow" panose="020B0606020202030204" pitchFamily="34" charset="0"/>
                <a:cs typeface="宋体" panose="02010600030101010101" pitchFamily="2" charset="-122"/>
              </a:rPr>
              <a:t>卖方交货或提供了有关服务后，向买方开出发票，形成应收账款</a:t>
            </a:r>
            <a:r>
              <a:rPr lang="zh-CN" altLang="zh-CN" sz="1400" kern="100">
                <a:effectLst/>
                <a:latin typeface="Arial Narrow" panose="020B0606020202030204" pitchFamily="34" charset="0"/>
                <a:ea typeface="宋体" panose="02010600030101010101" pitchFamily="2" charset="-122"/>
                <a:cs typeface="宋体" panose="02010600030101010101" pitchFamily="2" charset="-122"/>
              </a:rPr>
              <a:t>。</a:t>
            </a:r>
            <a:endParaRPr lang="zh-CN" altLang="zh-CN" sz="1400" kern="100">
              <a:effectLst/>
              <a:latin typeface="Arial Narrow" panose="020B0606020202030204" pitchFamily="34" charset="0"/>
              <a:ea typeface="Arial Narrow" panose="020B0606020202030204" pitchFamily="34" charset="0"/>
              <a:cs typeface="Arial Narrow" panose="020B0606020202030204" pitchFamily="34" charset="0"/>
            </a:endParaRPr>
          </a:p>
          <a:p>
            <a:pPr marL="342900" lvl="0" indent="-342900" algn="just">
              <a:lnSpc>
                <a:spcPct val="150000"/>
              </a:lnSpc>
              <a:buFont typeface="+mj-lt"/>
              <a:buAutoNum type="arabicParenBoth"/>
            </a:pPr>
            <a:r>
              <a:rPr lang="zh-CN" altLang="zh-CN" sz="1400" kern="100">
                <a:effectLst/>
                <a:latin typeface="宋体" panose="02010600030101010101" pitchFamily="2" charset="-122"/>
                <a:ea typeface="Arial Narrow" panose="020B0606020202030204" pitchFamily="34" charset="0"/>
                <a:cs typeface="宋体" panose="02010600030101010101" pitchFamily="2" charset="-122"/>
              </a:rPr>
              <a:t>卖方向保理商申请应收账款转让，并提交发票副本给保理商</a:t>
            </a:r>
            <a:r>
              <a:rPr lang="zh-CN" altLang="zh-CN" sz="1400" kern="100">
                <a:effectLst/>
                <a:latin typeface="Arial Narrow" panose="020B0606020202030204" pitchFamily="34" charset="0"/>
                <a:ea typeface="宋体" panose="02010600030101010101" pitchFamily="2" charset="-122"/>
                <a:cs typeface="宋体" panose="02010600030101010101" pitchFamily="2" charset="-122"/>
              </a:rPr>
              <a:t>。</a:t>
            </a:r>
            <a:endParaRPr lang="zh-CN" altLang="zh-CN" sz="1400" kern="100">
              <a:effectLst/>
              <a:latin typeface="Arial Narrow" panose="020B0606020202030204" pitchFamily="34" charset="0"/>
              <a:ea typeface="Arial Narrow" panose="020B0606020202030204" pitchFamily="34" charset="0"/>
              <a:cs typeface="Arial Narrow" panose="020B0606020202030204" pitchFamily="34" charset="0"/>
            </a:endParaRPr>
          </a:p>
          <a:p>
            <a:pPr marL="342900" lvl="0" indent="-342900" algn="just">
              <a:lnSpc>
                <a:spcPct val="150000"/>
              </a:lnSpc>
              <a:buFont typeface="+mj-lt"/>
              <a:buAutoNum type="arabicParenBoth"/>
            </a:pPr>
            <a:r>
              <a:rPr lang="zh-CN" altLang="zh-CN" sz="1400" kern="100">
                <a:effectLst/>
                <a:latin typeface="宋体" panose="02010600030101010101" pitchFamily="2" charset="-122"/>
                <a:ea typeface="Arial Narrow" panose="020B0606020202030204" pitchFamily="34" charset="0"/>
                <a:cs typeface="宋体" panose="02010600030101010101" pitchFamily="2" charset="-122"/>
              </a:rPr>
              <a:t>保理商受让应收账款，并与卖方共同通知买方</a:t>
            </a:r>
            <a:r>
              <a:rPr lang="zh-CN" altLang="zh-CN" sz="1400" kern="100">
                <a:effectLst/>
                <a:latin typeface="Arial Narrow" panose="020B0606020202030204" pitchFamily="34" charset="0"/>
                <a:ea typeface="宋体" panose="02010600030101010101" pitchFamily="2" charset="-122"/>
                <a:cs typeface="宋体" panose="02010600030101010101" pitchFamily="2" charset="-122"/>
              </a:rPr>
              <a:t>。</a:t>
            </a:r>
            <a:endParaRPr lang="zh-CN" altLang="zh-CN" sz="1400" kern="100">
              <a:effectLst/>
              <a:latin typeface="Arial Narrow" panose="020B0606020202030204" pitchFamily="34" charset="0"/>
              <a:ea typeface="Arial Narrow" panose="020B0606020202030204" pitchFamily="34" charset="0"/>
              <a:cs typeface="Arial Narrow" panose="020B0606020202030204" pitchFamily="34" charset="0"/>
            </a:endParaRPr>
          </a:p>
          <a:p>
            <a:pPr marL="342900" lvl="0" indent="-342900" algn="just">
              <a:lnSpc>
                <a:spcPct val="150000"/>
              </a:lnSpc>
              <a:buFont typeface="+mj-lt"/>
              <a:buAutoNum type="arabicParenBoth"/>
            </a:pPr>
            <a:r>
              <a:rPr lang="zh-CN" altLang="zh-CN" sz="1400" kern="100">
                <a:effectLst/>
                <a:latin typeface="宋体" panose="02010600030101010101" pitchFamily="2" charset="-122"/>
                <a:ea typeface="Arial Narrow" panose="020B0606020202030204" pitchFamily="34" charset="0"/>
                <a:cs typeface="宋体" panose="02010600030101010101" pitchFamily="2" charset="-122"/>
              </a:rPr>
              <a:t>买方确认应收账款及其转让事宜</a:t>
            </a:r>
            <a:r>
              <a:rPr lang="zh-CN" altLang="zh-CN" sz="1400" kern="100">
                <a:effectLst/>
                <a:latin typeface="Arial Narrow" panose="020B0606020202030204" pitchFamily="34" charset="0"/>
                <a:ea typeface="宋体" panose="02010600030101010101" pitchFamily="2" charset="-122"/>
                <a:cs typeface="宋体" panose="02010600030101010101" pitchFamily="2" charset="-122"/>
              </a:rPr>
              <a:t>。</a:t>
            </a:r>
            <a:endParaRPr lang="zh-CN" altLang="zh-CN" sz="1400" kern="100">
              <a:effectLst/>
              <a:latin typeface="Arial Narrow" panose="020B0606020202030204" pitchFamily="34" charset="0"/>
              <a:ea typeface="Arial Narrow" panose="020B0606020202030204" pitchFamily="34" charset="0"/>
              <a:cs typeface="Arial Narrow" panose="020B0606020202030204" pitchFamily="34" charset="0"/>
            </a:endParaRPr>
          </a:p>
          <a:p>
            <a:pPr marL="342900" lvl="0" indent="-342900" algn="just">
              <a:lnSpc>
                <a:spcPct val="150000"/>
              </a:lnSpc>
              <a:buFont typeface="+mj-lt"/>
              <a:buAutoNum type="arabicParenBoth"/>
            </a:pPr>
            <a:r>
              <a:rPr lang="zh-CN" altLang="zh-CN" sz="1400" kern="100">
                <a:effectLst/>
                <a:latin typeface="宋体" panose="02010600030101010101" pitchFamily="2" charset="-122"/>
                <a:ea typeface="Arial Narrow" panose="020B0606020202030204" pitchFamily="34" charset="0"/>
                <a:cs typeface="宋体" panose="02010600030101010101" pitchFamily="2" charset="-122"/>
              </a:rPr>
              <a:t>保理商根据发票金额按事先商定的比例（最高可达</a:t>
            </a:r>
            <a:r>
              <a:rPr lang="en-US" altLang="zh-CN" sz="1400" kern="100">
                <a:effectLst/>
                <a:latin typeface="宋体" panose="02010600030101010101" pitchFamily="2" charset="-122"/>
                <a:ea typeface="Arial Narrow" panose="020B0606020202030204" pitchFamily="34" charset="0"/>
                <a:cs typeface="宋体" panose="02010600030101010101" pitchFamily="2" charset="-122"/>
              </a:rPr>
              <a:t>80%</a:t>
            </a:r>
            <a:r>
              <a:rPr lang="zh-CN" altLang="zh-CN" sz="1400" kern="100">
                <a:effectLst/>
                <a:latin typeface="宋体" panose="02010600030101010101" pitchFamily="2" charset="-122"/>
                <a:ea typeface="Arial Narrow" panose="020B0606020202030204" pitchFamily="34" charset="0"/>
                <a:cs typeface="宋体" panose="02010600030101010101" pitchFamily="2" charset="-122"/>
              </a:rPr>
              <a:t>）向卖方发放融资</a:t>
            </a:r>
            <a:r>
              <a:rPr lang="zh-CN" altLang="zh-CN" sz="1400" kern="100">
                <a:effectLst/>
                <a:latin typeface="Arial Narrow" panose="020B0606020202030204" pitchFamily="34" charset="0"/>
                <a:ea typeface="宋体" panose="02010600030101010101" pitchFamily="2" charset="-122"/>
                <a:cs typeface="宋体" panose="02010600030101010101" pitchFamily="2" charset="-122"/>
              </a:rPr>
              <a:t>。</a:t>
            </a:r>
            <a:endParaRPr lang="zh-CN" altLang="zh-CN" sz="1400" kern="100">
              <a:effectLst/>
              <a:latin typeface="Arial Narrow" panose="020B0606020202030204" pitchFamily="34" charset="0"/>
              <a:ea typeface="Arial Narrow" panose="020B0606020202030204" pitchFamily="34" charset="0"/>
              <a:cs typeface="Arial Narrow" panose="020B0606020202030204" pitchFamily="34" charset="0"/>
            </a:endParaRPr>
          </a:p>
          <a:p>
            <a:pPr marL="342900" lvl="0" indent="-342900" algn="l">
              <a:lnSpc>
                <a:spcPct val="150000"/>
              </a:lnSpc>
              <a:buFont typeface="+mj-lt"/>
              <a:buAutoNum type="arabicParenBoth"/>
            </a:pPr>
            <a:r>
              <a:rPr lang="zh-CN" altLang="zh-CN" sz="1400" kern="100">
                <a:effectLst/>
                <a:latin typeface="宋体" panose="02010600030101010101" pitchFamily="2" charset="-122"/>
                <a:ea typeface="Arial Narrow" panose="020B0606020202030204" pitchFamily="34" charset="0"/>
                <a:cs typeface="宋体" panose="02010600030101010101" pitchFamily="2" charset="-122"/>
              </a:rPr>
              <a:t>保理商负责向买方催收账款，并向卖方提供合同中规定的账务管理。应收账款到</a:t>
            </a:r>
            <a:r>
              <a:rPr lang="zh-CN" altLang="zh-CN" sz="1400" kern="100">
                <a:effectLst/>
                <a:latin typeface="Calibri" panose="020F0502020204030204" pitchFamily="34" charset="0"/>
                <a:ea typeface="宋体" panose="02010600030101010101" pitchFamily="2" charset="-122"/>
                <a:cs typeface="宋体" panose="02010600030101010101" pitchFamily="2" charset="-122"/>
              </a:rPr>
              <a:t>期前，保理商通知买方付款，买方直接将款项汇入保理商指定账户。待买方付款后，保理商扣除融资款项，余款划入卖方账户。</a:t>
            </a:r>
            <a:endParaRPr lang="zh-CN" altLang="zh-CN" sz="1400" kern="10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2292" name="矩形 1"/>
          <p:cNvSpPr/>
          <p:nvPr/>
        </p:nvSpPr>
        <p:spPr>
          <a:xfrm>
            <a:off x="911225" y="1599565"/>
            <a:ext cx="7019290" cy="1322070"/>
          </a:xfrm>
          <a:prstGeom prst="rect">
            <a:avLst/>
          </a:prstGeom>
          <a:noFill/>
          <a:ln w="9525">
            <a:noFill/>
          </a:ln>
        </p:spPr>
        <p:txBody>
          <a:bodyPr wrap="square">
            <a:spAutoFit/>
          </a:bodyPr>
          <a:lstStyle/>
          <a:p>
            <a:pPr indent="508000">
              <a:lnSpc>
                <a:spcPct val="100000"/>
              </a:lnSpc>
              <a:extLst>
                <a:ext uri="{35155182-B16C-46BC-9424-99874614C6A1}">
                  <wpsdc:indentchars xmlns:wpsdc="http://www.wps.cn/officeDocument/2017/drawingmlCustomData" val="200" checksum="282533468"/>
                </a:ext>
              </a:extLst>
            </a:pPr>
            <a:r>
              <a:rPr lang="zh-CN" altLang="en-US" sz="2000">
                <a:latin typeface="Verdana" panose="020B0604030504040204" pitchFamily="34" charset="0"/>
              </a:rPr>
              <a:t>保理池融资，指卖方将一笔或多笔不同买方、不同期限、不同金额的应收账款汇聚在一起，一次性全部转让给保理商，使得这些应收账款形成一个资金池。保理商根据这个池子中的资金总额为卖方提供一定比例的融资资金。</a:t>
            </a:r>
            <a:endParaRPr lang="zh-CN" altLang="zh-CN" sz="2000" dirty="0">
              <a:latin typeface="Verdana" panose="020B0604030504040204" pitchFamily="34" charset="0"/>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保理池融资</a:t>
            </a:r>
            <a:endParaRPr lang="zh-CN" sz="2800" dirty="0">
              <a:ea typeface="微软雅黑" panose="020B0503020204020204" pitchFamily="34" charset="-122"/>
            </a:endParaRPr>
          </a:p>
        </p:txBody>
      </p:sp>
      <p:sp>
        <p:nvSpPr>
          <p:cNvPr id="25" name="任意多边形: 形状 14"/>
          <p:cNvSpPr/>
          <p:nvPr>
            <p:custDataLst>
              <p:tags r:id="rId2"/>
            </p:custDataLst>
          </p:nvPr>
        </p:nvSpPr>
        <p:spPr bwMode="auto">
          <a:xfrm>
            <a:off x="2648852" y="6191669"/>
            <a:ext cx="3919253" cy="782852"/>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40000"/>
                    <a:lumOff val="60000"/>
                  </a:schemeClr>
                </a:gs>
                <a:gs pos="0">
                  <a:schemeClr val="accent1">
                    <a:lumMod val="60000"/>
                    <a:lumOff val="40000"/>
                  </a:schemeClr>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26" name="任意多边形: 形状 14"/>
          <p:cNvSpPr/>
          <p:nvPr>
            <p:custDataLst>
              <p:tags r:id="rId3"/>
            </p:custDataLst>
          </p:nvPr>
        </p:nvSpPr>
        <p:spPr bwMode="auto">
          <a:xfrm>
            <a:off x="3162616" y="6637745"/>
            <a:ext cx="2891726" cy="577568"/>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schemeClr>
                </a:gs>
                <a:gs pos="0">
                  <a:schemeClr val="accent1">
                    <a:lumMod val="40000"/>
                    <a:lumOff val="60000"/>
                  </a:schemeClr>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22" name="任意多边形: 形状 14"/>
          <p:cNvSpPr/>
          <p:nvPr>
            <p:custDataLst>
              <p:tags r:id="rId4"/>
            </p:custDataLst>
          </p:nvPr>
        </p:nvSpPr>
        <p:spPr bwMode="auto">
          <a:xfrm>
            <a:off x="2152288" y="5702872"/>
            <a:ext cx="4906834" cy="97925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4" h="1765">
                <a:moveTo>
                  <a:pt x="4405" y="0"/>
                </a:moveTo>
                <a:lnTo>
                  <a:pt x="7835" y="610"/>
                </a:lnTo>
                <a:lnTo>
                  <a:pt x="8844" y="610"/>
                </a:lnTo>
                <a:lnTo>
                  <a:pt x="8844" y="788"/>
                </a:lnTo>
                <a:lnTo>
                  <a:pt x="8835" y="788"/>
                </a:lnTo>
                <a:lnTo>
                  <a:pt x="8841" y="789"/>
                </a:lnTo>
                <a:lnTo>
                  <a:pt x="4423" y="1765"/>
                </a:lnTo>
                <a:lnTo>
                  <a:pt x="5" y="789"/>
                </a:lnTo>
                <a:lnTo>
                  <a:pt x="11" y="788"/>
                </a:lnTo>
                <a:lnTo>
                  <a:pt x="0" y="788"/>
                </a:lnTo>
                <a:lnTo>
                  <a:pt x="0" y="610"/>
                </a:lnTo>
                <a:lnTo>
                  <a:pt x="1003" y="610"/>
                </a:lnTo>
                <a:lnTo>
                  <a:pt x="4405" y="0"/>
                </a:lnTo>
                <a:close/>
              </a:path>
            </a:pathLst>
          </a:custGeom>
          <a:gradFill>
            <a:gsLst>
              <a:gs pos="0">
                <a:schemeClr val="accent1">
                  <a:lumMod val="60000"/>
                  <a:lumOff val="40000"/>
                </a:schemeClr>
              </a:gs>
              <a:gs pos="100000">
                <a:schemeClr val="accent1">
                  <a:lumMod val="60000"/>
                  <a:lumOff val="40000"/>
                </a:schemeClr>
              </a:gs>
              <a:gs pos="46000">
                <a:schemeClr val="accent1"/>
              </a:gs>
            </a:gsLst>
            <a:lin ang="0" scaled="0"/>
          </a:gradFill>
          <a:ln w="9525">
            <a:noFill/>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13" name="图形 7"/>
          <p:cNvSpPr/>
          <p:nvPr>
            <p:custDataLst>
              <p:tags r:id="rId5"/>
            </p:custDataLst>
          </p:nvPr>
        </p:nvSpPr>
        <p:spPr>
          <a:xfrm>
            <a:off x="2155062" y="3595108"/>
            <a:ext cx="4902951" cy="2455082"/>
          </a:xfrm>
          <a:custGeom>
            <a:avLst/>
            <a:gdLst>
              <a:gd name="connsiteX0" fmla="*/ 4371527 w 4371593"/>
              <a:gd name="connsiteY0" fmla="*/ 2185549 h 2185796"/>
              <a:gd name="connsiteX1" fmla="*/ 2185730 w 4371593"/>
              <a:gd name="connsiteY1" fmla="*/ -248 h 2185796"/>
              <a:gd name="connsiteX2" fmla="*/ -68 w 4371593"/>
              <a:gd name="connsiteY2" fmla="*/ 2185549 h 2185796"/>
            </a:gdLst>
            <a:ahLst/>
            <a:cxnLst>
              <a:cxn ang="0">
                <a:pos x="connsiteX0" y="connsiteY0"/>
              </a:cxn>
              <a:cxn ang="0">
                <a:pos x="connsiteX1" y="connsiteY1"/>
              </a:cxn>
              <a:cxn ang="0">
                <a:pos x="connsiteX2" y="connsiteY2"/>
              </a:cxn>
            </a:cxnLst>
            <a:rect l="l" t="t" r="r" b="b"/>
            <a:pathLst>
              <a:path w="4371593" h="2185796">
                <a:moveTo>
                  <a:pt x="4371527" y="2185549"/>
                </a:moveTo>
                <a:cubicBezTo>
                  <a:pt x="4371527" y="978351"/>
                  <a:pt x="3392928" y="-248"/>
                  <a:pt x="2185730" y="-248"/>
                </a:cubicBezTo>
                <a:cubicBezTo>
                  <a:pt x="978531" y="-248"/>
                  <a:pt x="-68" y="978351"/>
                  <a:pt x="-68" y="2185549"/>
                </a:cubicBezTo>
              </a:path>
            </a:pathLst>
          </a:custGeom>
          <a:noFill/>
          <a:ln w="9525" cap="flat">
            <a:solidFill>
              <a:schemeClr val="accent1">
                <a:lumMod val="20000"/>
                <a:lumOff val="80000"/>
              </a:schemeClr>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79894" tIns="39947" rIns="79894" bIns="39947"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575"/>
          </a:p>
        </p:txBody>
      </p:sp>
      <p:sp>
        <p:nvSpPr>
          <p:cNvPr id="21" name="任意多边形: 形状 14"/>
          <p:cNvSpPr/>
          <p:nvPr>
            <p:custDataLst>
              <p:tags r:id="rId6"/>
            </p:custDataLst>
          </p:nvPr>
        </p:nvSpPr>
        <p:spPr bwMode="auto">
          <a:xfrm>
            <a:off x="2155062" y="5609662"/>
            <a:ext cx="4902396" cy="97925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gradFill>
            <a:gsLst>
              <a:gs pos="0">
                <a:schemeClr val="accent1">
                  <a:lumMod val="60000"/>
                  <a:lumOff val="40000"/>
                  <a:alpha val="100000"/>
                </a:schemeClr>
              </a:gs>
              <a:gs pos="100000">
                <a:schemeClr val="bg1"/>
              </a:gs>
            </a:gsLst>
            <a:lin ang="5400000" scaled="0"/>
          </a:gradFill>
          <a:ln w="9525">
            <a:gradFill>
              <a:gsLst>
                <a:gs pos="54000">
                  <a:schemeClr val="bg1"/>
                </a:gs>
                <a:gs pos="100000">
                  <a:schemeClr val="accent1">
                    <a:lumMod val="75000"/>
                  </a:schemeClr>
                </a:gs>
              </a:gsLst>
              <a:lin ang="5880000" scaled="1"/>
            </a:gradFill>
          </a:ln>
          <a:effectLst>
            <a:outerShdw blurRad="508000" dist="317500" dir="5400000" sx="86000" sy="86000" algn="ctr"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75" b="1" dirty="0">
              <a:solidFill>
                <a:schemeClr val="accent1"/>
              </a:solidFill>
              <a:latin typeface="+mj-ea"/>
              <a:ea typeface="+mj-ea"/>
              <a:cs typeface="+mj-ea"/>
              <a:sym typeface="+mn-ea"/>
            </a:endParaRPr>
          </a:p>
        </p:txBody>
      </p:sp>
      <p:sp>
        <p:nvSpPr>
          <p:cNvPr id="30" name="椭圆 29"/>
          <p:cNvSpPr/>
          <p:nvPr>
            <p:custDataLst>
              <p:tags r:id="rId7"/>
            </p:custDataLst>
          </p:nvPr>
        </p:nvSpPr>
        <p:spPr>
          <a:xfrm>
            <a:off x="2270464" y="4670905"/>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1" name="椭圆 30"/>
          <p:cNvSpPr/>
          <p:nvPr>
            <p:custDataLst>
              <p:tags r:id="rId8"/>
            </p:custDataLst>
          </p:nvPr>
        </p:nvSpPr>
        <p:spPr>
          <a:xfrm>
            <a:off x="4387105" y="3428662"/>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5" name="椭圆 34"/>
          <p:cNvSpPr/>
          <p:nvPr>
            <p:custDataLst>
              <p:tags r:id="rId9"/>
            </p:custDataLst>
          </p:nvPr>
        </p:nvSpPr>
        <p:spPr>
          <a:xfrm>
            <a:off x="6571989" y="4670905"/>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14" name="矩形 13"/>
          <p:cNvSpPr/>
          <p:nvPr>
            <p:custDataLst>
              <p:tags r:id="rId10"/>
            </p:custDataLst>
          </p:nvPr>
        </p:nvSpPr>
        <p:spPr>
          <a:xfrm>
            <a:off x="7122160" y="4382770"/>
            <a:ext cx="1414145" cy="610870"/>
          </a:xfrm>
          <a:prstGeom prst="rect">
            <a:avLst/>
          </a:prstGeom>
          <a:noFill/>
        </p:spPr>
        <p:txBody>
          <a:bodyPr wrap="square" lIns="0" tIns="0" rIns="0" bIns="0" rtlCol="0" anchor="b">
            <a:noAutofit/>
          </a:bodyPr>
          <a:lstStyle/>
          <a:p>
            <a:pPr algn="l">
              <a:spcBef>
                <a:spcPct val="0"/>
              </a:spcBef>
              <a:spcAft>
                <a:spcPct val="0"/>
              </a:spcAft>
            </a:pPr>
            <a:r>
              <a:rPr lang="zh-CN" altLang="en-US" sz="1575" b="1">
                <a:solidFill>
                  <a:schemeClr val="accent1"/>
                </a:solidFill>
                <a:latin typeface="+mn-ea"/>
                <a:cs typeface="+mn-ea"/>
                <a:sym typeface="+mn-ea"/>
              </a:rPr>
              <a:t>循环融资</a:t>
            </a:r>
            <a:endParaRPr lang="zh-CN" altLang="en-US" sz="1575" b="1">
              <a:solidFill>
                <a:schemeClr val="accent1"/>
              </a:solidFill>
              <a:latin typeface="+mn-ea"/>
              <a:cs typeface="+mn-ea"/>
              <a:sym typeface="+mn-ea"/>
            </a:endParaRPr>
          </a:p>
        </p:txBody>
      </p:sp>
      <p:sp>
        <p:nvSpPr>
          <p:cNvPr id="24" name="任意多边形: 形状 14"/>
          <p:cNvSpPr/>
          <p:nvPr>
            <p:custDataLst>
              <p:tags r:id="rId11"/>
            </p:custDataLst>
          </p:nvPr>
        </p:nvSpPr>
        <p:spPr bwMode="auto">
          <a:xfrm>
            <a:off x="1583596" y="5553070"/>
            <a:ext cx="6049210" cy="120839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schemeClr>
                </a:gs>
                <a:gs pos="0">
                  <a:schemeClr val="accent1"/>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15" name="矩形 14"/>
          <p:cNvSpPr/>
          <p:nvPr>
            <p:custDataLst>
              <p:tags r:id="rId12"/>
            </p:custDataLst>
          </p:nvPr>
        </p:nvSpPr>
        <p:spPr>
          <a:xfrm>
            <a:off x="436989" y="4027353"/>
            <a:ext cx="2190350" cy="610858"/>
          </a:xfrm>
          <a:prstGeom prst="rect">
            <a:avLst/>
          </a:prstGeom>
          <a:noFill/>
        </p:spPr>
        <p:txBody>
          <a:bodyPr wrap="square" lIns="0" tIns="0" rIns="0" bIns="0" rtlCol="0" anchor="b">
            <a:noAutofit/>
          </a:bodyPr>
          <a:lstStyle/>
          <a:p>
            <a:pPr indent="0" algn="l">
              <a:spcBef>
                <a:spcPct val="0"/>
              </a:spcBef>
              <a:spcAft>
                <a:spcPct val="0"/>
              </a:spcAft>
              <a:extLst>
                <a:ext uri="{35155182-B16C-46BC-9424-99874614C6A1}">
                  <wpsdc:indentchars xmlns:wpsdc="http://www.wps.cn/officeDocument/2017/drawingmlCustomData" val="0" checksum="1228156097"/>
                </a:ext>
              </a:extLst>
            </a:pPr>
            <a:r>
              <a:rPr lang="zh-CN" altLang="en-US" sz="1575" b="1">
                <a:solidFill>
                  <a:schemeClr val="accent1"/>
                </a:solidFill>
                <a:latin typeface="+mn-ea"/>
                <a:cs typeface="+mn-ea"/>
                <a:sym typeface="+mn-ea"/>
              </a:rPr>
              <a:t>降低单一还款的风险</a:t>
            </a:r>
            <a:endParaRPr lang="zh-CN" altLang="en-US" sz="1575" b="1">
              <a:solidFill>
                <a:schemeClr val="accent1"/>
              </a:solidFill>
              <a:latin typeface="+mn-ea"/>
              <a:cs typeface="+mn-ea"/>
              <a:sym typeface="+mn-ea"/>
            </a:endParaRPr>
          </a:p>
        </p:txBody>
      </p:sp>
      <p:sp>
        <p:nvSpPr>
          <p:cNvPr id="16" name="矩形 15"/>
          <p:cNvSpPr/>
          <p:nvPr>
            <p:custDataLst>
              <p:tags r:id="rId13"/>
            </p:custDataLst>
          </p:nvPr>
        </p:nvSpPr>
        <p:spPr>
          <a:xfrm>
            <a:off x="3162616" y="2899681"/>
            <a:ext cx="3018155" cy="524510"/>
          </a:xfrm>
          <a:prstGeom prst="rect">
            <a:avLst/>
          </a:prstGeom>
          <a:noFill/>
        </p:spPr>
        <p:txBody>
          <a:bodyPr wrap="square" lIns="0" tIns="0" rIns="0" bIns="0" rtlCol="0" anchor="b">
            <a:noAutofit/>
          </a:bodyPr>
          <a:lstStyle/>
          <a:p>
            <a:pPr algn="l">
              <a:spcBef>
                <a:spcPct val="0"/>
              </a:spcBef>
              <a:spcAft>
                <a:spcPct val="0"/>
              </a:spcAft>
            </a:pPr>
            <a:r>
              <a:rPr lang="zh-CN" altLang="en-US" sz="1575" b="1">
                <a:solidFill>
                  <a:schemeClr val="accent1"/>
                </a:solidFill>
                <a:latin typeface="+mn-ea"/>
                <a:cs typeface="+mn-ea"/>
                <a:sym typeface="+mn-ea"/>
              </a:rPr>
              <a:t>手续简化，降低操作与人员成本</a:t>
            </a:r>
            <a:endParaRPr lang="zh-CN" altLang="en-US" sz="1575" b="1">
              <a:solidFill>
                <a:schemeClr val="accent1"/>
              </a:solidFill>
              <a:latin typeface="+mn-ea"/>
              <a:cs typeface="+mn-ea"/>
              <a:sym typeface="+mn-ea"/>
            </a:endParaRPr>
          </a:p>
        </p:txBody>
      </p:sp>
      <p:sp>
        <p:nvSpPr>
          <p:cNvPr id="17" name="图片 60" descr="343439383331313b343532303032383bbfcdbba7b9dcc0ed"/>
          <p:cNvSpPr/>
          <p:nvPr>
            <p:custDataLst>
              <p:tags r:id="rId14"/>
            </p:custDataLst>
          </p:nvPr>
        </p:nvSpPr>
        <p:spPr>
          <a:xfrm>
            <a:off x="6665199" y="4760231"/>
            <a:ext cx="197479" cy="197212"/>
          </a:xfrm>
          <a:custGeom>
            <a:avLst/>
            <a:gdLst>
              <a:gd name="connsiteX0" fmla="*/ 171012 w 226017"/>
              <a:gd name="connsiteY0" fmla="*/ 176720 h 225712"/>
              <a:gd name="connsiteX1" fmla="*/ 123092 w 226017"/>
              <a:gd name="connsiteY1" fmla="*/ 139423 h 225712"/>
              <a:gd name="connsiteX2" fmla="*/ 120254 w 226017"/>
              <a:gd name="connsiteY2" fmla="*/ 131590 h 225712"/>
              <a:gd name="connsiteX3" fmla="*/ 120254 w 226017"/>
              <a:gd name="connsiteY3" fmla="*/ 131473 h 225712"/>
              <a:gd name="connsiteX4" fmla="*/ 120594 w 226017"/>
              <a:gd name="connsiteY4" fmla="*/ 130772 h 225712"/>
              <a:gd name="connsiteX5" fmla="*/ 138536 w 226017"/>
              <a:gd name="connsiteY5" fmla="*/ 80847 h 225712"/>
              <a:gd name="connsiteX6" fmla="*/ 119799 w 226017"/>
              <a:gd name="connsiteY6" fmla="*/ 27532 h 225712"/>
              <a:gd name="connsiteX7" fmla="*/ 118777 w 226017"/>
              <a:gd name="connsiteY7" fmla="*/ 20868 h 225712"/>
              <a:gd name="connsiteX8" fmla="*/ 149891 w 226017"/>
              <a:gd name="connsiteY8" fmla="*/ 173 h 225712"/>
              <a:gd name="connsiteX9" fmla="*/ 190771 w 226017"/>
              <a:gd name="connsiteY9" fmla="*/ 36418 h 225712"/>
              <a:gd name="connsiteX10" fmla="*/ 177145 w 226017"/>
              <a:gd name="connsiteY10" fmla="*/ 90201 h 225712"/>
              <a:gd name="connsiteX11" fmla="*/ 172602 w 226017"/>
              <a:gd name="connsiteY11" fmla="*/ 96047 h 225712"/>
              <a:gd name="connsiteX12" fmla="*/ 172147 w 226017"/>
              <a:gd name="connsiteY12" fmla="*/ 105050 h 225712"/>
              <a:gd name="connsiteX13" fmla="*/ 173851 w 226017"/>
              <a:gd name="connsiteY13" fmla="*/ 107972 h 225712"/>
              <a:gd name="connsiteX14" fmla="*/ 187478 w 226017"/>
              <a:gd name="connsiteY14" fmla="*/ 114871 h 225712"/>
              <a:gd name="connsiteX15" fmla="*/ 202240 w 226017"/>
              <a:gd name="connsiteY15" fmla="*/ 121886 h 225712"/>
              <a:gd name="connsiteX16" fmla="*/ 224951 w 226017"/>
              <a:gd name="connsiteY16" fmla="*/ 142931 h 225712"/>
              <a:gd name="connsiteX17" fmla="*/ 222679 w 226017"/>
              <a:gd name="connsiteY17" fmla="*/ 165145 h 225712"/>
              <a:gd name="connsiteX18" fmla="*/ 176577 w 226017"/>
              <a:gd name="connsiteY18" fmla="*/ 179877 h 225712"/>
              <a:gd name="connsiteX19" fmla="*/ 171012 w 226017"/>
              <a:gd name="connsiteY19" fmla="*/ 176720 h 225712"/>
              <a:gd name="connsiteX20" fmla="*/ 114 w 226017"/>
              <a:gd name="connsiteY20" fmla="*/ 200104 h 225712"/>
              <a:gd name="connsiteX21" fmla="*/ 114 w 226017"/>
              <a:gd name="connsiteY21" fmla="*/ 191920 h 225712"/>
              <a:gd name="connsiteX22" fmla="*/ 2385 w 226017"/>
              <a:gd name="connsiteY22" fmla="*/ 184905 h 225712"/>
              <a:gd name="connsiteX23" fmla="*/ 23620 w 226017"/>
              <a:gd name="connsiteY23" fmla="*/ 164093 h 225712"/>
              <a:gd name="connsiteX24" fmla="*/ 24301 w 226017"/>
              <a:gd name="connsiteY24" fmla="*/ 163625 h 225712"/>
              <a:gd name="connsiteX25" fmla="*/ 45535 w 226017"/>
              <a:gd name="connsiteY25" fmla="*/ 153337 h 225712"/>
              <a:gd name="connsiteX26" fmla="*/ 52349 w 226017"/>
              <a:gd name="connsiteY26" fmla="*/ 150414 h 225712"/>
              <a:gd name="connsiteX27" fmla="*/ 54279 w 226017"/>
              <a:gd name="connsiteY27" fmla="*/ 148894 h 225712"/>
              <a:gd name="connsiteX28" fmla="*/ 57913 w 226017"/>
              <a:gd name="connsiteY28" fmla="*/ 129953 h 225712"/>
              <a:gd name="connsiteX29" fmla="*/ 53484 w 226017"/>
              <a:gd name="connsiteY29" fmla="*/ 124224 h 225712"/>
              <a:gd name="connsiteX30" fmla="*/ 53257 w 226017"/>
              <a:gd name="connsiteY30" fmla="*/ 123991 h 225712"/>
              <a:gd name="connsiteX31" fmla="*/ 36338 w 226017"/>
              <a:gd name="connsiteY31" fmla="*/ 69155 h 225712"/>
              <a:gd name="connsiteX32" fmla="*/ 78353 w 226017"/>
              <a:gd name="connsiteY32" fmla="*/ 29403 h 225712"/>
              <a:gd name="connsiteX33" fmla="*/ 121503 w 226017"/>
              <a:gd name="connsiteY33" fmla="*/ 68922 h 225712"/>
              <a:gd name="connsiteX34" fmla="*/ 121616 w 226017"/>
              <a:gd name="connsiteY34" fmla="*/ 69506 h 225712"/>
              <a:gd name="connsiteX35" fmla="*/ 115939 w 226017"/>
              <a:gd name="connsiteY35" fmla="*/ 104348 h 225712"/>
              <a:gd name="connsiteX36" fmla="*/ 104811 w 226017"/>
              <a:gd name="connsiteY36" fmla="*/ 123873 h 225712"/>
              <a:gd name="connsiteX37" fmla="*/ 104357 w 226017"/>
              <a:gd name="connsiteY37" fmla="*/ 124575 h 225712"/>
              <a:gd name="connsiteX38" fmla="*/ 100268 w 226017"/>
              <a:gd name="connsiteY38" fmla="*/ 129485 h 225712"/>
              <a:gd name="connsiteX39" fmla="*/ 99814 w 226017"/>
              <a:gd name="connsiteY39" fmla="*/ 130655 h 225712"/>
              <a:gd name="connsiteX40" fmla="*/ 102312 w 226017"/>
              <a:gd name="connsiteY40" fmla="*/ 149946 h 225712"/>
              <a:gd name="connsiteX41" fmla="*/ 111170 w 226017"/>
              <a:gd name="connsiteY41" fmla="*/ 153337 h 225712"/>
              <a:gd name="connsiteX42" fmla="*/ 111737 w 226017"/>
              <a:gd name="connsiteY42" fmla="*/ 153570 h 225712"/>
              <a:gd name="connsiteX43" fmla="*/ 148756 w 226017"/>
              <a:gd name="connsiteY43" fmla="*/ 175552 h 225712"/>
              <a:gd name="connsiteX44" fmla="*/ 149096 w 226017"/>
              <a:gd name="connsiteY44" fmla="*/ 175785 h 225712"/>
              <a:gd name="connsiteX45" fmla="*/ 157500 w 226017"/>
              <a:gd name="connsiteY45" fmla="*/ 188529 h 225712"/>
              <a:gd name="connsiteX46" fmla="*/ 157954 w 226017"/>
              <a:gd name="connsiteY46" fmla="*/ 192504 h 225712"/>
              <a:gd name="connsiteX47" fmla="*/ 157954 w 226017"/>
              <a:gd name="connsiteY47" fmla="*/ 201624 h 225712"/>
              <a:gd name="connsiteX48" fmla="*/ 157727 w 226017"/>
              <a:gd name="connsiteY48" fmla="*/ 203261 h 225712"/>
              <a:gd name="connsiteX49" fmla="*/ 123887 w 226017"/>
              <a:gd name="connsiteY49" fmla="*/ 222319 h 225712"/>
              <a:gd name="connsiteX50" fmla="*/ 37587 w 226017"/>
              <a:gd name="connsiteY50" fmla="*/ 222319 h 225712"/>
              <a:gd name="connsiteX51" fmla="*/ 4656 w 226017"/>
              <a:gd name="connsiteY51" fmla="*/ 208288 h 225712"/>
              <a:gd name="connsiteX52" fmla="*/ 114 w 226017"/>
              <a:gd name="connsiteY52" fmla="*/ 200104 h 225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26017" h="225712">
                <a:moveTo>
                  <a:pt x="171012" y="176720"/>
                </a:moveTo>
                <a:cubicBezTo>
                  <a:pt x="161247" y="157663"/>
                  <a:pt x="143305" y="147725"/>
                  <a:pt x="123092" y="139423"/>
                </a:cubicBezTo>
                <a:cubicBezTo>
                  <a:pt x="120026" y="138138"/>
                  <a:pt x="118777" y="134513"/>
                  <a:pt x="120254" y="131590"/>
                </a:cubicBezTo>
                <a:lnTo>
                  <a:pt x="120254" y="131473"/>
                </a:lnTo>
                <a:lnTo>
                  <a:pt x="120594" y="130772"/>
                </a:lnTo>
                <a:cubicBezTo>
                  <a:pt x="129566" y="117910"/>
                  <a:pt x="137400" y="101659"/>
                  <a:pt x="138536" y="80847"/>
                </a:cubicBezTo>
                <a:cubicBezTo>
                  <a:pt x="140693" y="56996"/>
                  <a:pt x="131950" y="40160"/>
                  <a:pt x="119799" y="27532"/>
                </a:cubicBezTo>
                <a:cubicBezTo>
                  <a:pt x="118096" y="25779"/>
                  <a:pt x="117642" y="23090"/>
                  <a:pt x="118777" y="20868"/>
                </a:cubicBezTo>
                <a:cubicBezTo>
                  <a:pt x="124569" y="9878"/>
                  <a:pt x="133540" y="1226"/>
                  <a:pt x="149891" y="173"/>
                </a:cubicBezTo>
                <a:cubicBezTo>
                  <a:pt x="174873" y="-996"/>
                  <a:pt x="188500" y="15373"/>
                  <a:pt x="190771" y="36418"/>
                </a:cubicBezTo>
                <a:cubicBezTo>
                  <a:pt x="194177" y="59802"/>
                  <a:pt x="186229" y="78509"/>
                  <a:pt x="177145" y="90201"/>
                </a:cubicBezTo>
                <a:cubicBezTo>
                  <a:pt x="176009" y="92540"/>
                  <a:pt x="173737" y="93708"/>
                  <a:pt x="172602" y="96047"/>
                </a:cubicBezTo>
                <a:cubicBezTo>
                  <a:pt x="171693" y="97917"/>
                  <a:pt x="171466" y="102243"/>
                  <a:pt x="172147" y="105050"/>
                </a:cubicBezTo>
                <a:cubicBezTo>
                  <a:pt x="172375" y="106219"/>
                  <a:pt x="172942" y="107154"/>
                  <a:pt x="173851" y="107972"/>
                </a:cubicBezTo>
                <a:cubicBezTo>
                  <a:pt x="177031" y="110779"/>
                  <a:pt x="183503" y="112766"/>
                  <a:pt x="187478" y="114871"/>
                </a:cubicBezTo>
                <a:cubicBezTo>
                  <a:pt x="193155" y="117209"/>
                  <a:pt x="197697" y="119547"/>
                  <a:pt x="202240" y="121886"/>
                </a:cubicBezTo>
                <a:cubicBezTo>
                  <a:pt x="211324" y="126563"/>
                  <a:pt x="221543" y="133577"/>
                  <a:pt x="224951" y="142931"/>
                </a:cubicBezTo>
                <a:cubicBezTo>
                  <a:pt x="227222" y="148777"/>
                  <a:pt x="226086" y="160469"/>
                  <a:pt x="222679" y="165145"/>
                </a:cubicBezTo>
                <a:cubicBezTo>
                  <a:pt x="215298" y="176019"/>
                  <a:pt x="194063" y="177773"/>
                  <a:pt x="176577" y="179877"/>
                </a:cubicBezTo>
                <a:cubicBezTo>
                  <a:pt x="174305" y="179994"/>
                  <a:pt x="172147" y="178825"/>
                  <a:pt x="171012" y="176720"/>
                </a:cubicBezTo>
                <a:moveTo>
                  <a:pt x="114" y="200104"/>
                </a:moveTo>
                <a:lnTo>
                  <a:pt x="114" y="191920"/>
                </a:lnTo>
                <a:cubicBezTo>
                  <a:pt x="114" y="189582"/>
                  <a:pt x="1250" y="187243"/>
                  <a:pt x="2385" y="184905"/>
                </a:cubicBezTo>
                <a:cubicBezTo>
                  <a:pt x="6814" y="175668"/>
                  <a:pt x="15784" y="169823"/>
                  <a:pt x="23620" y="164093"/>
                </a:cubicBezTo>
                <a:cubicBezTo>
                  <a:pt x="23847" y="163977"/>
                  <a:pt x="24074" y="163743"/>
                  <a:pt x="24301" y="163625"/>
                </a:cubicBezTo>
                <a:cubicBezTo>
                  <a:pt x="31001" y="160235"/>
                  <a:pt x="37700" y="156727"/>
                  <a:pt x="45535" y="153337"/>
                </a:cubicBezTo>
                <a:cubicBezTo>
                  <a:pt x="47466" y="152402"/>
                  <a:pt x="50191" y="151350"/>
                  <a:pt x="52349" y="150414"/>
                </a:cubicBezTo>
                <a:cubicBezTo>
                  <a:pt x="53144" y="150063"/>
                  <a:pt x="53825" y="149595"/>
                  <a:pt x="54279" y="148894"/>
                </a:cubicBezTo>
                <a:cubicBezTo>
                  <a:pt x="57572" y="144802"/>
                  <a:pt x="61092" y="136384"/>
                  <a:pt x="57913" y="129953"/>
                </a:cubicBezTo>
                <a:cubicBezTo>
                  <a:pt x="56777" y="127615"/>
                  <a:pt x="55642" y="126446"/>
                  <a:pt x="53484" y="124224"/>
                </a:cubicBezTo>
                <a:lnTo>
                  <a:pt x="53257" y="123991"/>
                </a:lnTo>
                <a:cubicBezTo>
                  <a:pt x="43037" y="112298"/>
                  <a:pt x="34067" y="92422"/>
                  <a:pt x="36338" y="69155"/>
                </a:cubicBezTo>
                <a:cubicBezTo>
                  <a:pt x="38609" y="45772"/>
                  <a:pt x="53371" y="29403"/>
                  <a:pt x="78353" y="29403"/>
                </a:cubicBezTo>
                <a:cubicBezTo>
                  <a:pt x="103221" y="29403"/>
                  <a:pt x="117983" y="45655"/>
                  <a:pt x="121503" y="68922"/>
                </a:cubicBezTo>
                <a:cubicBezTo>
                  <a:pt x="121503" y="69155"/>
                  <a:pt x="121503" y="69272"/>
                  <a:pt x="121616" y="69506"/>
                </a:cubicBezTo>
                <a:cubicBezTo>
                  <a:pt x="122638" y="83420"/>
                  <a:pt x="119345" y="96164"/>
                  <a:pt x="115939" y="104348"/>
                </a:cubicBezTo>
                <a:cubicBezTo>
                  <a:pt x="112646" y="112416"/>
                  <a:pt x="109239" y="118145"/>
                  <a:pt x="104811" y="123873"/>
                </a:cubicBezTo>
                <a:cubicBezTo>
                  <a:pt x="104584" y="124107"/>
                  <a:pt x="104470" y="124341"/>
                  <a:pt x="104357" y="124575"/>
                </a:cubicBezTo>
                <a:cubicBezTo>
                  <a:pt x="103221" y="126446"/>
                  <a:pt x="101404" y="127615"/>
                  <a:pt x="100268" y="129485"/>
                </a:cubicBezTo>
                <a:cubicBezTo>
                  <a:pt x="100041" y="129837"/>
                  <a:pt x="99927" y="130187"/>
                  <a:pt x="99814" y="130655"/>
                </a:cubicBezTo>
                <a:cubicBezTo>
                  <a:pt x="97883" y="137553"/>
                  <a:pt x="100041" y="146556"/>
                  <a:pt x="102312" y="149946"/>
                </a:cubicBezTo>
                <a:cubicBezTo>
                  <a:pt x="103448" y="152168"/>
                  <a:pt x="107763" y="152285"/>
                  <a:pt x="111170" y="153337"/>
                </a:cubicBezTo>
                <a:cubicBezTo>
                  <a:pt x="111397" y="153454"/>
                  <a:pt x="111510" y="153454"/>
                  <a:pt x="111737" y="153570"/>
                </a:cubicBezTo>
                <a:cubicBezTo>
                  <a:pt x="125250" y="159416"/>
                  <a:pt x="138650" y="166315"/>
                  <a:pt x="148756" y="175552"/>
                </a:cubicBezTo>
                <a:cubicBezTo>
                  <a:pt x="148869" y="175668"/>
                  <a:pt x="148983" y="175785"/>
                  <a:pt x="149096" y="175785"/>
                </a:cubicBezTo>
                <a:cubicBezTo>
                  <a:pt x="152049" y="178825"/>
                  <a:pt x="155910" y="182918"/>
                  <a:pt x="157500" y="188529"/>
                </a:cubicBezTo>
                <a:cubicBezTo>
                  <a:pt x="157840" y="189815"/>
                  <a:pt x="157954" y="191219"/>
                  <a:pt x="157954" y="192504"/>
                </a:cubicBezTo>
                <a:lnTo>
                  <a:pt x="157954" y="201624"/>
                </a:lnTo>
                <a:cubicBezTo>
                  <a:pt x="157954" y="202209"/>
                  <a:pt x="157840" y="202794"/>
                  <a:pt x="157727" y="203261"/>
                </a:cubicBezTo>
                <a:cubicBezTo>
                  <a:pt x="153866" y="215421"/>
                  <a:pt x="138309" y="218928"/>
                  <a:pt x="123887" y="222319"/>
                </a:cubicBezTo>
                <a:cubicBezTo>
                  <a:pt x="98905" y="226996"/>
                  <a:pt x="63704" y="226996"/>
                  <a:pt x="37587" y="222319"/>
                </a:cubicBezTo>
                <a:cubicBezTo>
                  <a:pt x="25096" y="219980"/>
                  <a:pt x="11469" y="216473"/>
                  <a:pt x="4656" y="208288"/>
                </a:cubicBezTo>
                <a:cubicBezTo>
                  <a:pt x="2385" y="207120"/>
                  <a:pt x="1250" y="204781"/>
                  <a:pt x="114" y="200104"/>
                </a:cubicBezTo>
              </a:path>
            </a:pathLst>
          </a:custGeom>
          <a:gradFill>
            <a:gsLst>
              <a:gs pos="0">
                <a:srgbClr val="FFFFFF"/>
              </a:gs>
              <a:gs pos="80000">
                <a:srgbClr val="FFFFFF">
                  <a:alpha val="60000"/>
                </a:srgbClr>
              </a:gs>
            </a:gsLst>
            <a:lin ang="4800001" scaled="1"/>
          </a:gradFill>
          <a:ln w="7833" cap="flat">
            <a:noFill/>
            <a:prstDash val="solid"/>
            <a:miter/>
          </a:ln>
        </p:spPr>
        <p:txBody>
          <a:bodyPr rtlCol="0" anchor="ctr"/>
          <a:lstStyle/>
          <a:p>
            <a:endParaRPr lang="zh-CN" altLang="en-US" sz="1575"/>
          </a:p>
        </p:txBody>
      </p:sp>
      <p:sp>
        <p:nvSpPr>
          <p:cNvPr id="23" name="图片 64" descr="343439383331313b343532303033313bd3a6d3c3c9ccb3c7"/>
          <p:cNvSpPr/>
          <p:nvPr>
            <p:custDataLst>
              <p:tags r:id="rId15"/>
            </p:custDataLst>
          </p:nvPr>
        </p:nvSpPr>
        <p:spPr>
          <a:xfrm>
            <a:off x="4497515" y="3523536"/>
            <a:ext cx="163438" cy="182436"/>
          </a:xfrm>
          <a:custGeom>
            <a:avLst/>
            <a:gdLst>
              <a:gd name="connsiteX0" fmla="*/ 152100 w 187057"/>
              <a:gd name="connsiteY0" fmla="*/ 208914 h 208800"/>
              <a:gd name="connsiteX1" fmla="*/ 35188 w 187057"/>
              <a:gd name="connsiteY1" fmla="*/ 208914 h 208800"/>
              <a:gd name="connsiteX2" fmla="*/ 115 w 187057"/>
              <a:gd name="connsiteY2" fmla="*/ 174114 h 208800"/>
              <a:gd name="connsiteX3" fmla="*/ 115 w 187057"/>
              <a:gd name="connsiteY3" fmla="*/ 34914 h 208800"/>
              <a:gd name="connsiteX4" fmla="*/ 35188 w 187057"/>
              <a:gd name="connsiteY4" fmla="*/ 114 h 208800"/>
              <a:gd name="connsiteX5" fmla="*/ 152100 w 187057"/>
              <a:gd name="connsiteY5" fmla="*/ 114 h 208800"/>
              <a:gd name="connsiteX6" fmla="*/ 187173 w 187057"/>
              <a:gd name="connsiteY6" fmla="*/ 34914 h 208800"/>
              <a:gd name="connsiteX7" fmla="*/ 187173 w 187057"/>
              <a:gd name="connsiteY7" fmla="*/ 174114 h 208800"/>
              <a:gd name="connsiteX8" fmla="*/ 152100 w 187057"/>
              <a:gd name="connsiteY8" fmla="*/ 208914 h 208800"/>
              <a:gd name="connsiteX9" fmla="*/ 93644 w 187057"/>
              <a:gd name="connsiteY9" fmla="*/ 96228 h 208800"/>
              <a:gd name="connsiteX10" fmla="*/ 140408 w 187057"/>
              <a:gd name="connsiteY10" fmla="*/ 48171 h 208800"/>
              <a:gd name="connsiteX11" fmla="*/ 128717 w 187057"/>
              <a:gd name="connsiteY11" fmla="*/ 36157 h 208800"/>
              <a:gd name="connsiteX12" fmla="*/ 117026 w 187057"/>
              <a:gd name="connsiteY12" fmla="*/ 48171 h 208800"/>
              <a:gd name="connsiteX13" fmla="*/ 93644 w 187057"/>
              <a:gd name="connsiteY13" fmla="*/ 72200 h 208800"/>
              <a:gd name="connsiteX14" fmla="*/ 70262 w 187057"/>
              <a:gd name="connsiteY14" fmla="*/ 48171 h 208800"/>
              <a:gd name="connsiteX15" fmla="*/ 58570 w 187057"/>
              <a:gd name="connsiteY15" fmla="*/ 36157 h 208800"/>
              <a:gd name="connsiteX16" fmla="*/ 46879 w 187057"/>
              <a:gd name="connsiteY16" fmla="*/ 48171 h 208800"/>
              <a:gd name="connsiteX17" fmla="*/ 93644 w 187057"/>
              <a:gd name="connsiteY17" fmla="*/ 96228 h 208800"/>
              <a:gd name="connsiteX18" fmla="*/ 117026 w 187057"/>
              <a:gd name="connsiteY18" fmla="*/ 168314 h 208800"/>
              <a:gd name="connsiteX19" fmla="*/ 128717 w 187057"/>
              <a:gd name="connsiteY19" fmla="*/ 156299 h 208800"/>
              <a:gd name="connsiteX20" fmla="*/ 117026 w 187057"/>
              <a:gd name="connsiteY20" fmla="*/ 144285 h 208800"/>
              <a:gd name="connsiteX21" fmla="*/ 70262 w 187057"/>
              <a:gd name="connsiteY21" fmla="*/ 144285 h 208800"/>
              <a:gd name="connsiteX22" fmla="*/ 58570 w 187057"/>
              <a:gd name="connsiteY22" fmla="*/ 156299 h 208800"/>
              <a:gd name="connsiteX23" fmla="*/ 70262 w 187057"/>
              <a:gd name="connsiteY23" fmla="*/ 168314 h 208800"/>
              <a:gd name="connsiteX24" fmla="*/ 117026 w 187057"/>
              <a:gd name="connsiteY24" fmla="*/ 168314 h 20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7057" h="208800">
                <a:moveTo>
                  <a:pt x="152100" y="208914"/>
                </a:moveTo>
                <a:lnTo>
                  <a:pt x="35188" y="208914"/>
                </a:lnTo>
                <a:cubicBezTo>
                  <a:pt x="15313" y="208914"/>
                  <a:pt x="115" y="193834"/>
                  <a:pt x="115" y="174114"/>
                </a:cubicBezTo>
                <a:lnTo>
                  <a:pt x="115" y="34914"/>
                </a:lnTo>
                <a:cubicBezTo>
                  <a:pt x="115" y="15194"/>
                  <a:pt x="15313" y="114"/>
                  <a:pt x="35188" y="114"/>
                </a:cubicBezTo>
                <a:lnTo>
                  <a:pt x="152100" y="114"/>
                </a:lnTo>
                <a:cubicBezTo>
                  <a:pt x="171974" y="114"/>
                  <a:pt x="187173" y="15194"/>
                  <a:pt x="187173" y="34914"/>
                </a:cubicBezTo>
                <a:lnTo>
                  <a:pt x="187173" y="174114"/>
                </a:lnTo>
                <a:cubicBezTo>
                  <a:pt x="187173" y="193834"/>
                  <a:pt x="171974" y="208914"/>
                  <a:pt x="152100" y="208914"/>
                </a:cubicBezTo>
                <a:moveTo>
                  <a:pt x="93644" y="96228"/>
                </a:moveTo>
                <a:cubicBezTo>
                  <a:pt x="119364" y="96228"/>
                  <a:pt x="140408" y="74603"/>
                  <a:pt x="140408" y="48171"/>
                </a:cubicBezTo>
                <a:cubicBezTo>
                  <a:pt x="140408" y="40963"/>
                  <a:pt x="135732" y="36157"/>
                  <a:pt x="128717" y="36157"/>
                </a:cubicBezTo>
                <a:cubicBezTo>
                  <a:pt x="121702" y="36157"/>
                  <a:pt x="117026" y="40963"/>
                  <a:pt x="117026" y="48171"/>
                </a:cubicBezTo>
                <a:cubicBezTo>
                  <a:pt x="117026" y="61387"/>
                  <a:pt x="106504" y="72200"/>
                  <a:pt x="93644" y="72200"/>
                </a:cubicBezTo>
                <a:cubicBezTo>
                  <a:pt x="80784" y="72200"/>
                  <a:pt x="70262" y="61387"/>
                  <a:pt x="70262" y="48171"/>
                </a:cubicBezTo>
                <a:cubicBezTo>
                  <a:pt x="70262" y="40963"/>
                  <a:pt x="65585" y="36157"/>
                  <a:pt x="58570" y="36157"/>
                </a:cubicBezTo>
                <a:cubicBezTo>
                  <a:pt x="51556" y="36157"/>
                  <a:pt x="46879" y="40963"/>
                  <a:pt x="46879" y="48171"/>
                </a:cubicBezTo>
                <a:cubicBezTo>
                  <a:pt x="46879" y="74603"/>
                  <a:pt x="67923" y="96228"/>
                  <a:pt x="93644" y="96228"/>
                </a:cubicBezTo>
                <a:moveTo>
                  <a:pt x="117026" y="168314"/>
                </a:moveTo>
                <a:cubicBezTo>
                  <a:pt x="124041" y="168314"/>
                  <a:pt x="128717" y="163508"/>
                  <a:pt x="128717" y="156299"/>
                </a:cubicBezTo>
                <a:cubicBezTo>
                  <a:pt x="128717" y="149091"/>
                  <a:pt x="124041" y="144285"/>
                  <a:pt x="117026" y="144285"/>
                </a:cubicBezTo>
                <a:lnTo>
                  <a:pt x="70262" y="144285"/>
                </a:lnTo>
                <a:cubicBezTo>
                  <a:pt x="63247" y="144285"/>
                  <a:pt x="58570" y="149091"/>
                  <a:pt x="58570" y="156299"/>
                </a:cubicBezTo>
                <a:cubicBezTo>
                  <a:pt x="58570" y="163508"/>
                  <a:pt x="63247" y="168314"/>
                  <a:pt x="70262" y="168314"/>
                </a:cubicBezTo>
                <a:lnTo>
                  <a:pt x="117026" y="168314"/>
                </a:lnTo>
              </a:path>
            </a:pathLst>
          </a:custGeom>
          <a:gradFill>
            <a:gsLst>
              <a:gs pos="0">
                <a:srgbClr val="FFFFFF"/>
              </a:gs>
              <a:gs pos="80000">
                <a:srgbClr val="FFFFFF">
                  <a:alpha val="60000"/>
                </a:srgbClr>
              </a:gs>
            </a:gsLst>
            <a:lin ang="5400000" scaled="1"/>
          </a:gradFill>
          <a:ln w="7141" cap="flat">
            <a:noFill/>
            <a:prstDash val="solid"/>
            <a:miter/>
          </a:ln>
        </p:spPr>
        <p:txBody>
          <a:bodyPr rtlCol="0" anchor="ctr"/>
          <a:lstStyle/>
          <a:p>
            <a:endParaRPr lang="zh-CN" altLang="en-US" sz="1575"/>
          </a:p>
        </p:txBody>
      </p:sp>
      <p:sp>
        <p:nvSpPr>
          <p:cNvPr id="29" name="图片 62" descr="343435383036303b343532343134393bcdb7c4d4b7e7b1a9"/>
          <p:cNvSpPr/>
          <p:nvPr>
            <p:custDataLst>
              <p:tags r:id="rId16"/>
            </p:custDataLst>
          </p:nvPr>
        </p:nvSpPr>
        <p:spPr>
          <a:xfrm>
            <a:off x="2364784" y="4752464"/>
            <a:ext cx="177761" cy="207598"/>
          </a:xfrm>
          <a:custGeom>
            <a:avLst/>
            <a:gdLst>
              <a:gd name="connsiteX0" fmla="*/ 112762 w 203450"/>
              <a:gd name="connsiteY0" fmla="*/ 114 h 237599"/>
              <a:gd name="connsiteX1" fmla="*/ 23109 w 203450"/>
              <a:gd name="connsiteY1" fmla="*/ 76504 h 237599"/>
              <a:gd name="connsiteX2" fmla="*/ 1373 w 203450"/>
              <a:gd name="connsiteY2" fmla="*/ 114849 h 237599"/>
              <a:gd name="connsiteX3" fmla="*/ 9688 w 203450"/>
              <a:gd name="connsiteY3" fmla="*/ 129119 h 237599"/>
              <a:gd name="connsiteX4" fmla="*/ 24352 w 203450"/>
              <a:gd name="connsiteY4" fmla="*/ 129119 h 237599"/>
              <a:gd name="connsiteX5" fmla="*/ 24352 w 203450"/>
              <a:gd name="connsiteY5" fmla="*/ 176778 h 237599"/>
              <a:gd name="connsiteX6" fmla="*/ 50028 w 203450"/>
              <a:gd name="connsiteY6" fmla="*/ 197015 h 237599"/>
              <a:gd name="connsiteX7" fmla="*/ 66473 w 203450"/>
              <a:gd name="connsiteY7" fmla="*/ 194743 h 237599"/>
              <a:gd name="connsiteX8" fmla="*/ 66473 w 203450"/>
              <a:gd name="connsiteY8" fmla="*/ 222362 h 237599"/>
              <a:gd name="connsiteX9" fmla="*/ 81826 w 203450"/>
              <a:gd name="connsiteY9" fmla="*/ 237714 h 237599"/>
              <a:gd name="connsiteX10" fmla="*/ 131727 w 203450"/>
              <a:gd name="connsiteY10" fmla="*/ 237714 h 237599"/>
              <a:gd name="connsiteX11" fmla="*/ 147083 w 203450"/>
              <a:gd name="connsiteY11" fmla="*/ 222362 h 237599"/>
              <a:gd name="connsiteX12" fmla="*/ 147083 w 203450"/>
              <a:gd name="connsiteY12" fmla="*/ 174944 h 237599"/>
              <a:gd name="connsiteX13" fmla="*/ 203566 w 203450"/>
              <a:gd name="connsiteY13" fmla="*/ 90894 h 237599"/>
              <a:gd name="connsiteX14" fmla="*/ 112762 w 203450"/>
              <a:gd name="connsiteY14" fmla="*/ 114 h 237599"/>
              <a:gd name="connsiteX15" fmla="*/ 145735 w 203450"/>
              <a:gd name="connsiteY15" fmla="*/ 81910 h 237599"/>
              <a:gd name="connsiteX16" fmla="*/ 96232 w 203450"/>
              <a:gd name="connsiteY16" fmla="*/ 133943 h 237599"/>
              <a:gd name="connsiteX17" fmla="*/ 89653 w 203450"/>
              <a:gd name="connsiteY17" fmla="*/ 130741 h 237599"/>
              <a:gd name="connsiteX18" fmla="*/ 94866 w 203450"/>
              <a:gd name="connsiteY18" fmla="*/ 95115 h 237599"/>
              <a:gd name="connsiteX19" fmla="*/ 72234 w 203450"/>
              <a:gd name="connsiteY19" fmla="*/ 95115 h 237599"/>
              <a:gd name="connsiteX20" fmla="*/ 69451 w 203450"/>
              <a:gd name="connsiteY20" fmla="*/ 88634 h 237599"/>
              <a:gd name="connsiteX21" fmla="*/ 118957 w 203450"/>
              <a:gd name="connsiteY21" fmla="*/ 36602 h 237599"/>
              <a:gd name="connsiteX22" fmla="*/ 125537 w 203450"/>
              <a:gd name="connsiteY22" fmla="*/ 39804 h 237599"/>
              <a:gd name="connsiteX23" fmla="*/ 120323 w 203450"/>
              <a:gd name="connsiteY23" fmla="*/ 75430 h 237599"/>
              <a:gd name="connsiteX24" fmla="*/ 142955 w 203450"/>
              <a:gd name="connsiteY24" fmla="*/ 75430 h 237599"/>
              <a:gd name="connsiteX25" fmla="*/ 145735 w 203450"/>
              <a:gd name="connsiteY25" fmla="*/ 81910 h 23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3450" h="237599">
                <a:moveTo>
                  <a:pt x="112762" y="114"/>
                </a:moveTo>
                <a:cubicBezTo>
                  <a:pt x="67513" y="114"/>
                  <a:pt x="30006" y="33206"/>
                  <a:pt x="23109" y="76504"/>
                </a:cubicBezTo>
                <a:lnTo>
                  <a:pt x="1373" y="114849"/>
                </a:lnTo>
                <a:cubicBezTo>
                  <a:pt x="-2239" y="121220"/>
                  <a:pt x="2364" y="129119"/>
                  <a:pt x="9688" y="129119"/>
                </a:cubicBezTo>
                <a:lnTo>
                  <a:pt x="24352" y="129119"/>
                </a:lnTo>
                <a:lnTo>
                  <a:pt x="24352" y="176778"/>
                </a:lnTo>
                <a:cubicBezTo>
                  <a:pt x="24352" y="190238"/>
                  <a:pt x="36938" y="200157"/>
                  <a:pt x="50028" y="197015"/>
                </a:cubicBezTo>
                <a:lnTo>
                  <a:pt x="66473" y="194743"/>
                </a:lnTo>
                <a:lnTo>
                  <a:pt x="66473" y="222362"/>
                </a:lnTo>
                <a:cubicBezTo>
                  <a:pt x="66473" y="230841"/>
                  <a:pt x="73347" y="237714"/>
                  <a:pt x="81826" y="237714"/>
                </a:cubicBezTo>
                <a:lnTo>
                  <a:pt x="131727" y="237714"/>
                </a:lnTo>
                <a:cubicBezTo>
                  <a:pt x="140208" y="237714"/>
                  <a:pt x="147083" y="230841"/>
                  <a:pt x="147083" y="222362"/>
                </a:cubicBezTo>
                <a:lnTo>
                  <a:pt x="147083" y="174944"/>
                </a:lnTo>
                <a:cubicBezTo>
                  <a:pt x="180214" y="161409"/>
                  <a:pt x="203566" y="128883"/>
                  <a:pt x="203566" y="90894"/>
                </a:cubicBezTo>
                <a:cubicBezTo>
                  <a:pt x="203564" y="40755"/>
                  <a:pt x="162909" y="114"/>
                  <a:pt x="112762" y="114"/>
                </a:cubicBezTo>
                <a:moveTo>
                  <a:pt x="145735" y="81910"/>
                </a:moveTo>
                <a:lnTo>
                  <a:pt x="96232" y="133943"/>
                </a:lnTo>
                <a:cubicBezTo>
                  <a:pt x="93653" y="136655"/>
                  <a:pt x="89113" y="134445"/>
                  <a:pt x="89653" y="130741"/>
                </a:cubicBezTo>
                <a:lnTo>
                  <a:pt x="94866" y="95115"/>
                </a:lnTo>
                <a:lnTo>
                  <a:pt x="72234" y="95115"/>
                </a:lnTo>
                <a:cubicBezTo>
                  <a:pt x="68860" y="95115"/>
                  <a:pt x="67128" y="91079"/>
                  <a:pt x="69451" y="88634"/>
                </a:cubicBezTo>
                <a:lnTo>
                  <a:pt x="118957" y="36602"/>
                </a:lnTo>
                <a:cubicBezTo>
                  <a:pt x="121537" y="33890"/>
                  <a:pt x="126077" y="36100"/>
                  <a:pt x="125537" y="39804"/>
                </a:cubicBezTo>
                <a:lnTo>
                  <a:pt x="120323" y="75430"/>
                </a:lnTo>
                <a:lnTo>
                  <a:pt x="142955" y="75430"/>
                </a:lnTo>
                <a:cubicBezTo>
                  <a:pt x="146326" y="75430"/>
                  <a:pt x="148061" y="79466"/>
                  <a:pt x="145735" y="81910"/>
                </a:cubicBezTo>
              </a:path>
            </a:pathLst>
          </a:custGeom>
          <a:gradFill>
            <a:gsLst>
              <a:gs pos="0">
                <a:srgbClr val="FFFFFF"/>
              </a:gs>
              <a:gs pos="80000">
                <a:srgbClr val="FFFFFF">
                  <a:alpha val="60000"/>
                </a:srgbClr>
              </a:gs>
            </a:gsLst>
            <a:lin ang="4800001" scaled="1"/>
          </a:gradFill>
          <a:ln w="8173" cap="flat">
            <a:noFill/>
            <a:prstDash val="solid"/>
            <a:miter/>
          </a:ln>
        </p:spPr>
        <p:txBody>
          <a:bodyPr rtlCol="0" anchor="ctr"/>
          <a:lstStyle/>
          <a:p>
            <a:endParaRPr lang="zh-CN" altLang="en-US" sz="1575"/>
          </a:p>
        </p:txBody>
      </p:sp>
      <p:sp>
        <p:nvSpPr>
          <p:cNvPr id="33" name="椭圆 32"/>
          <p:cNvSpPr/>
          <p:nvPr>
            <p:custDataLst>
              <p:tags r:id="rId17"/>
            </p:custDataLst>
          </p:nvPr>
        </p:nvSpPr>
        <p:spPr>
          <a:xfrm>
            <a:off x="3808982" y="5951986"/>
            <a:ext cx="1595664" cy="250779"/>
          </a:xfrm>
          <a:prstGeom prst="ellipse">
            <a:avLst/>
          </a:prstGeom>
          <a:gradFill>
            <a:gsLst>
              <a:gs pos="0">
                <a:schemeClr val="accent1">
                  <a:lumMod val="100000"/>
                  <a:alpha val="43000"/>
                </a:schemeClr>
              </a:gs>
              <a:gs pos="96000">
                <a:srgbClr val="F2F2F2">
                  <a:alpha val="0"/>
                </a:srgbClr>
              </a:gs>
              <a:gs pos="48000">
                <a:schemeClr val="accent1">
                  <a:lumMod val="100000"/>
                  <a:alpha val="29000"/>
                </a:schemeClr>
              </a:gs>
            </a:gsLst>
            <a:path path="circle">
              <a:fillToRect l="50000" t="50000" r="50000" b="50000"/>
            </a:path>
            <a:tileRect/>
          </a:gradFill>
          <a:ln>
            <a:noFill/>
          </a:ln>
          <a:effectLst>
            <a:softEdge rad="635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575"/>
          </a:p>
        </p:txBody>
      </p:sp>
      <p:sp>
        <p:nvSpPr>
          <p:cNvPr id="34" name="任意多边形: 形状 3"/>
          <p:cNvSpPr/>
          <p:nvPr>
            <p:custDataLst>
              <p:tags r:id="rId18"/>
            </p:custDataLst>
          </p:nvPr>
        </p:nvSpPr>
        <p:spPr>
          <a:xfrm rot="1800000">
            <a:off x="3762377" y="4128290"/>
            <a:ext cx="1686100" cy="1460288"/>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gradFill>
            <a:gsLst>
              <a:gs pos="0">
                <a:schemeClr val="accent1">
                  <a:lumMod val="10000"/>
                  <a:lumOff val="90000"/>
                </a:schemeClr>
              </a:gs>
              <a:gs pos="100000">
                <a:schemeClr val="accent1">
                  <a:lumMod val="10000"/>
                  <a:lumOff val="90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6" name="任意多边形: 形状 31"/>
          <p:cNvSpPr/>
          <p:nvPr>
            <p:custDataLst>
              <p:tags r:id="rId19"/>
            </p:custDataLst>
          </p:nvPr>
        </p:nvSpPr>
        <p:spPr>
          <a:xfrm rot="1800000">
            <a:off x="3953790" y="4294182"/>
            <a:ext cx="1302719" cy="1127950"/>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7" name="任意多边形: 形状 14"/>
          <p:cNvSpPr/>
          <p:nvPr>
            <p:custDataLst>
              <p:tags r:id="rId20"/>
            </p:custDataLst>
          </p:nvPr>
        </p:nvSpPr>
        <p:spPr bwMode="auto">
          <a:xfrm>
            <a:off x="4210672" y="4404591"/>
            <a:ext cx="792284" cy="457727"/>
          </a:xfrm>
          <a:custGeom>
            <a:avLst/>
            <a:gdLst>
              <a:gd name="connsiteX0" fmla="*/ 626269 w 1252632"/>
              <a:gd name="connsiteY0" fmla="*/ 723233 h 723233"/>
              <a:gd name="connsiteX1" fmla="*/ 1252633 w 1252632"/>
              <a:gd name="connsiteY1" fmla="*/ 361569 h 723233"/>
              <a:gd name="connsiteX2" fmla="*/ 626269 w 1252632"/>
              <a:gd name="connsiteY2" fmla="*/ 0 h 723233"/>
              <a:gd name="connsiteX3" fmla="*/ 0 w 1252632"/>
              <a:gd name="connsiteY3" fmla="*/ 361569 h 723233"/>
              <a:gd name="connsiteX4" fmla="*/ 626269 w 1252632"/>
              <a:gd name="connsiteY4" fmla="*/ 723233 h 72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632" h="723233">
                <a:moveTo>
                  <a:pt x="626269" y="723233"/>
                </a:moveTo>
                <a:lnTo>
                  <a:pt x="1252633" y="361569"/>
                </a:lnTo>
                <a:lnTo>
                  <a:pt x="626269" y="0"/>
                </a:lnTo>
                <a:lnTo>
                  <a:pt x="0" y="361569"/>
                </a:lnTo>
                <a:lnTo>
                  <a:pt x="626269" y="723233"/>
                </a:lnTo>
                <a:close/>
              </a:path>
            </a:pathLst>
          </a:custGeom>
          <a:gradFill>
            <a:gsLst>
              <a:gs pos="38000">
                <a:schemeClr val="accent1">
                  <a:lumMod val="90000"/>
                  <a:lumOff val="10000"/>
                </a:schemeClr>
              </a:gs>
              <a:gs pos="70000">
                <a:schemeClr val="accent1"/>
              </a:gs>
            </a:gsLst>
            <a:lin ang="5040000" scaled="0"/>
          </a:gradFill>
          <a:ln w="9525">
            <a:no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38" name="任意多边形: 形状 13"/>
          <p:cNvSpPr/>
          <p:nvPr>
            <p:custDataLst>
              <p:tags r:id="rId21"/>
            </p:custDataLst>
          </p:nvPr>
        </p:nvSpPr>
        <p:spPr bwMode="auto">
          <a:xfrm>
            <a:off x="4210672" y="4631513"/>
            <a:ext cx="396142" cy="686313"/>
          </a:xfrm>
          <a:custGeom>
            <a:avLst/>
            <a:gdLst>
              <a:gd name="connsiteX0" fmla="*/ 626269 w 626268"/>
              <a:gd name="connsiteY0" fmla="*/ 361664 h 1084802"/>
              <a:gd name="connsiteX1" fmla="*/ 0 w 626268"/>
              <a:gd name="connsiteY1" fmla="*/ 0 h 1084802"/>
              <a:gd name="connsiteX2" fmla="*/ 0 w 626268"/>
              <a:gd name="connsiteY2" fmla="*/ 723233 h 1084802"/>
              <a:gd name="connsiteX3" fmla="*/ 626269 w 626268"/>
              <a:gd name="connsiteY3" fmla="*/ 1084802 h 1084802"/>
              <a:gd name="connsiteX4" fmla="*/ 626269 w 626268"/>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268" h="1084802">
                <a:moveTo>
                  <a:pt x="626269" y="361664"/>
                </a:moveTo>
                <a:lnTo>
                  <a:pt x="0" y="0"/>
                </a:lnTo>
                <a:lnTo>
                  <a:pt x="0" y="723233"/>
                </a:lnTo>
                <a:lnTo>
                  <a:pt x="626269" y="1084802"/>
                </a:lnTo>
                <a:lnTo>
                  <a:pt x="626269" y="361664"/>
                </a:lnTo>
                <a:close/>
              </a:path>
            </a:pathLst>
          </a:custGeom>
          <a:gradFill>
            <a:gsLst>
              <a:gs pos="20000">
                <a:schemeClr val="accent1">
                  <a:lumMod val="90000"/>
                  <a:lumOff val="10000"/>
                </a:schemeClr>
              </a:gs>
              <a:gs pos="70000">
                <a:schemeClr val="accent1"/>
              </a:gs>
            </a:gsLst>
            <a:lin ang="2100000" scaled="0"/>
          </a:gradFill>
          <a:ln w="12700">
            <a:gradFill>
              <a:gsLst>
                <a:gs pos="54000">
                  <a:srgbClr val="FFFFFF">
                    <a:alpha val="0"/>
                  </a:srgbClr>
                </a:gs>
                <a:gs pos="0">
                  <a:srgbClr val="FFFFFF"/>
                </a:gs>
              </a:gsLst>
              <a:lin ang="8340000" scaled="1"/>
            </a:grad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39" name="任意多边形: 形状 15"/>
          <p:cNvSpPr/>
          <p:nvPr>
            <p:custDataLst>
              <p:tags r:id="rId22"/>
            </p:custDataLst>
          </p:nvPr>
        </p:nvSpPr>
        <p:spPr bwMode="auto">
          <a:xfrm>
            <a:off x="4606260" y="4631513"/>
            <a:ext cx="396142" cy="686313"/>
          </a:xfrm>
          <a:custGeom>
            <a:avLst/>
            <a:gdLst>
              <a:gd name="connsiteX0" fmla="*/ 0 w 626363"/>
              <a:gd name="connsiteY0" fmla="*/ 361664 h 1084802"/>
              <a:gd name="connsiteX1" fmla="*/ 626364 w 626363"/>
              <a:gd name="connsiteY1" fmla="*/ 0 h 1084802"/>
              <a:gd name="connsiteX2" fmla="*/ 626364 w 626363"/>
              <a:gd name="connsiteY2" fmla="*/ 723233 h 1084802"/>
              <a:gd name="connsiteX3" fmla="*/ 0 w 626363"/>
              <a:gd name="connsiteY3" fmla="*/ 1084802 h 1084802"/>
              <a:gd name="connsiteX4" fmla="*/ 0 w 626363"/>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363" h="1084802">
                <a:moveTo>
                  <a:pt x="0" y="361664"/>
                </a:moveTo>
                <a:lnTo>
                  <a:pt x="626364" y="0"/>
                </a:lnTo>
                <a:lnTo>
                  <a:pt x="626364" y="723233"/>
                </a:lnTo>
                <a:lnTo>
                  <a:pt x="0" y="1084802"/>
                </a:lnTo>
                <a:lnTo>
                  <a:pt x="0" y="361664"/>
                </a:lnTo>
                <a:close/>
              </a:path>
            </a:pathLst>
          </a:custGeom>
          <a:gradFill>
            <a:gsLst>
              <a:gs pos="0">
                <a:schemeClr val="accent1">
                  <a:lumMod val="90000"/>
                  <a:lumOff val="10000"/>
                </a:schemeClr>
              </a:gs>
              <a:gs pos="70000">
                <a:schemeClr val="accent1"/>
              </a:gs>
            </a:gsLst>
            <a:lin ang="0" scaled="0"/>
          </a:gradFill>
          <a:ln w="12700">
            <a:gradFill>
              <a:gsLst>
                <a:gs pos="54000">
                  <a:srgbClr val="FFFFFF">
                    <a:alpha val="0"/>
                  </a:srgbClr>
                </a:gs>
                <a:gs pos="0">
                  <a:srgbClr val="FFFFFF"/>
                </a:gs>
              </a:gsLst>
              <a:lin ang="2100000" scaled="1"/>
            </a:grad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40" name="矩形 39"/>
          <p:cNvSpPr/>
          <p:nvPr>
            <p:custDataLst>
              <p:tags r:id="rId23"/>
            </p:custDataLst>
          </p:nvPr>
        </p:nvSpPr>
        <p:spPr>
          <a:xfrm>
            <a:off x="2775351" y="5727839"/>
            <a:ext cx="3675134" cy="454887"/>
          </a:xfrm>
          <a:prstGeom prst="rect">
            <a:avLst/>
          </a:prstGeom>
          <a:noFill/>
        </p:spPr>
        <p:txBody>
          <a:bodyPr wrap="square" rtlCol="0" anchor="ctr" anchorCtr="0">
            <a:noAutofit/>
          </a:bodyPr>
          <a:lstStyle/>
          <a:p>
            <a:pPr algn="ctr">
              <a:spcBef>
                <a:spcPct val="0"/>
              </a:spcBef>
              <a:spcAft>
                <a:spcPct val="0"/>
              </a:spcAft>
            </a:pPr>
            <a:r>
              <a:rPr lang="zh-CN" altLang="en-US" sz="1920" b="1">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rPr>
              <a:t>保理池融资的优点</a:t>
            </a:r>
            <a:endParaRPr lang="zh-CN" altLang="en-US" sz="192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endParaRPr>
          </a:p>
        </p:txBody>
      </p:sp>
      <p:sp>
        <p:nvSpPr>
          <p:cNvPr id="2" name="Rectangle 3"/>
          <p:cNvSpPr txBox="1"/>
          <p:nvPr>
            <p:custDataLst>
              <p:tags r:id="rId24"/>
            </p:custDataLst>
          </p:nvPr>
        </p:nvSpPr>
        <p:spPr>
          <a:xfrm>
            <a:off x="758693" y="1027803"/>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en-US" altLang="zh-CN" sz="2400">
                <a:latin typeface="微软雅黑" panose="020B0503020204020204" pitchFamily="34" charset="-122"/>
                <a:ea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rPr>
              <a:t>保理池融资的含义</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9"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80859" y="287802"/>
            <a:ext cx="5080000" cy="521970"/>
          </a:xfrm>
          <a:prstGeom prst="rect">
            <a:avLst/>
          </a:prstGeom>
          <a:noFill/>
          <a:ln w="9525">
            <a:noFill/>
          </a:ln>
        </p:spPr>
        <p:txBody>
          <a:bodyPr>
            <a:spAutoFit/>
          </a:bodyPr>
          <a:lstStyle/>
          <a:p>
            <a:pPr algn="l" eaLnBrk="1" hangingPunct="1">
              <a:buClrTx/>
              <a:buSzTx/>
              <a:buFontTx/>
            </a:pPr>
            <a:endParaRPr lang="zh-CN" altLang="en-US" sz="2800" dirty="0">
              <a:ea typeface="微软雅黑" panose="020B0503020204020204" pitchFamily="34" charset="-122"/>
            </a:endParaRPr>
          </a:p>
        </p:txBody>
      </p:sp>
      <p:sp>
        <p:nvSpPr>
          <p:cNvPr id="2" name="Rectangle 3"/>
          <p:cNvSpPr txBox="1"/>
          <p:nvPr>
            <p:custDataLst>
              <p:tags r:id="rId1"/>
            </p:custDataLst>
          </p:nvPr>
        </p:nvSpPr>
        <p:spPr>
          <a:xfrm>
            <a:off x="752792" y="112865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保理池融资的基本流程</a:t>
            </a:r>
            <a:endParaRPr lang="zh-CN" altLang="en-US" sz="2400">
              <a:latin typeface="微软雅黑" panose="020B0503020204020204" pitchFamily="34" charset="-122"/>
              <a:ea typeface="微软雅黑" panose="020B0503020204020204" pitchFamily="34" charset="-122"/>
            </a:endParaRPr>
          </a:p>
        </p:txBody>
      </p:sp>
      <p:sp>
        <p:nvSpPr>
          <p:cNvPr id="9" name="文本框 8"/>
          <p:cNvSpPr txBox="1"/>
          <p:nvPr>
            <p:custDataLst>
              <p:tags r:id="rId2"/>
            </p:custDataLst>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保理池融资</a:t>
            </a:r>
            <a:endParaRPr lang="zh-CN" sz="2800" dirty="0">
              <a:ea typeface="微软雅黑" panose="020B0503020204020204" pitchFamily="34" charset="-122"/>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467544" y="2046498"/>
            <a:ext cx="3431101" cy="3816424"/>
          </a:xfrm>
          <a:prstGeom prst="rect">
            <a:avLst/>
          </a:prstGeom>
          <a:noFill/>
          <a:ln>
            <a:noFill/>
          </a:ln>
        </p:spPr>
      </p:pic>
      <p:sp>
        <p:nvSpPr>
          <p:cNvPr id="12" name="文本框 11"/>
          <p:cNvSpPr txBox="1"/>
          <p:nvPr/>
        </p:nvSpPr>
        <p:spPr>
          <a:xfrm>
            <a:off x="4067810" y="2277110"/>
            <a:ext cx="4616450" cy="3412490"/>
          </a:xfrm>
          <a:prstGeom prst="rect">
            <a:avLst/>
          </a:prstGeom>
          <a:solidFill>
            <a:schemeClr val="accent5">
              <a:lumMod val="20000"/>
              <a:lumOff val="80000"/>
            </a:schemeClr>
          </a:solidFill>
        </p:spPr>
        <p:txBody>
          <a:bodyPr wrap="square">
            <a:spAutoFit/>
          </a:bodyPr>
          <a:lstStyle/>
          <a:p>
            <a:pPr>
              <a:lnSpc>
                <a:spcPct val="120000"/>
              </a:lnSpc>
            </a:pPr>
            <a:r>
              <a:rPr lang="zh-CN" altLang="en-US" sz="1800"/>
              <a:t>（</a:t>
            </a:r>
            <a:r>
              <a:rPr lang="en-US" altLang="zh-CN" sz="1800"/>
              <a:t>1</a:t>
            </a:r>
            <a:r>
              <a:rPr lang="zh-CN" altLang="en-US" sz="1800"/>
              <a:t>）卖方与多个买方签订购销合同，形成多笔应收账款。</a:t>
            </a:r>
            <a:endParaRPr lang="zh-CN" altLang="en-US" sz="1800"/>
          </a:p>
          <a:p>
            <a:pPr>
              <a:lnSpc>
                <a:spcPct val="120000"/>
              </a:lnSpc>
            </a:pPr>
            <a:r>
              <a:rPr lang="zh-CN" altLang="en-US" sz="1800"/>
              <a:t>（</a:t>
            </a:r>
            <a:r>
              <a:rPr lang="en-US" altLang="zh-CN" sz="1800"/>
              <a:t>2</a:t>
            </a:r>
            <a:r>
              <a:rPr lang="zh-CN" altLang="en-US" sz="1800"/>
              <a:t>）卖方向保理商申请抵押或背书转让应收账款。</a:t>
            </a:r>
            <a:endParaRPr lang="zh-CN" altLang="en-US" sz="1800"/>
          </a:p>
          <a:p>
            <a:pPr>
              <a:lnSpc>
                <a:spcPct val="120000"/>
              </a:lnSpc>
            </a:pPr>
            <a:r>
              <a:rPr lang="zh-CN" altLang="en-US" sz="1800"/>
              <a:t>（</a:t>
            </a:r>
            <a:r>
              <a:rPr lang="en-US" altLang="zh-CN" sz="1800"/>
              <a:t>3</a:t>
            </a:r>
            <a:r>
              <a:rPr lang="zh-CN" altLang="en-US" sz="1800"/>
              <a:t>）保理商受让应收账款，并与卖方共同通知买方。</a:t>
            </a:r>
            <a:endParaRPr lang="zh-CN" altLang="en-US" sz="1800"/>
          </a:p>
          <a:p>
            <a:pPr>
              <a:lnSpc>
                <a:spcPct val="120000"/>
              </a:lnSpc>
            </a:pPr>
            <a:r>
              <a:rPr lang="zh-CN" altLang="en-US" sz="1800"/>
              <a:t>（</a:t>
            </a:r>
            <a:r>
              <a:rPr lang="en-US" altLang="zh-CN" sz="1800"/>
              <a:t>4</a:t>
            </a:r>
            <a:r>
              <a:rPr lang="zh-CN" altLang="en-US" sz="1800"/>
              <a:t>）买方确认应收账款及其转让事宜。</a:t>
            </a:r>
            <a:endParaRPr lang="zh-CN" altLang="en-US" sz="1800"/>
          </a:p>
          <a:p>
            <a:pPr>
              <a:lnSpc>
                <a:spcPct val="120000"/>
              </a:lnSpc>
            </a:pPr>
            <a:r>
              <a:rPr lang="zh-CN" altLang="en-US" sz="1800"/>
              <a:t>（</a:t>
            </a:r>
            <a:r>
              <a:rPr lang="en-US" altLang="zh-CN" sz="1800"/>
              <a:t>5</a:t>
            </a:r>
            <a:r>
              <a:rPr lang="zh-CN" altLang="en-US" sz="1800"/>
              <a:t>）保理商依据保理池提供综合授信。</a:t>
            </a:r>
            <a:endParaRPr lang="zh-CN" altLang="en-US" sz="1800"/>
          </a:p>
          <a:p>
            <a:pPr>
              <a:lnSpc>
                <a:spcPct val="120000"/>
              </a:lnSpc>
            </a:pPr>
            <a:r>
              <a:rPr lang="zh-CN" altLang="en-US" sz="1800"/>
              <a:t>（</a:t>
            </a:r>
            <a:r>
              <a:rPr lang="en-US" altLang="zh-CN" sz="1800"/>
              <a:t>6</a:t>
            </a:r>
            <a:r>
              <a:rPr lang="zh-CN" altLang="en-US" sz="1800"/>
              <a:t>）保理商负责向买方催收账款，并向卖方提供合同中规定的账务管理。</a:t>
            </a:r>
            <a:endParaRPr lang="zh-CN" alt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27405" y="188595"/>
            <a:ext cx="5080000" cy="521970"/>
          </a:xfrm>
          <a:prstGeom prst="rect">
            <a:avLst/>
          </a:prstGeom>
          <a:noFill/>
          <a:ln w="9525">
            <a:noFill/>
          </a:ln>
        </p:spPr>
        <p:txBody>
          <a:bodyPr>
            <a:spAutoFit/>
          </a:bodyPr>
          <a:lstStyle/>
          <a:p>
            <a:pPr eaLnBrk="1" hangingPunct="1">
              <a:buClrTx/>
              <a:buSzTx/>
              <a:buFontTx/>
            </a:pPr>
            <a:r>
              <a:rPr lang="zh-CN" altLang="en-US" sz="2800">
                <a:ea typeface="微软雅黑" panose="020B0503020204020204" pitchFamily="34" charset="-122"/>
              </a:rPr>
              <a:t>反向保理</a:t>
            </a:r>
            <a:endParaRPr lang="zh-CN" altLang="zh-CN" sz="2800" dirty="0">
              <a:ea typeface="微软雅黑" panose="020B0503020204020204" pitchFamily="34" charset="-122"/>
            </a:endParaRPr>
          </a:p>
        </p:txBody>
      </p:sp>
      <p:sp>
        <p:nvSpPr>
          <p:cNvPr id="5" name="Rectangle 3"/>
          <p:cNvSpPr txBox="1"/>
          <p:nvPr>
            <p:custDataLst>
              <p:tags r:id="rId1"/>
            </p:custDataLst>
          </p:nvPr>
        </p:nvSpPr>
        <p:spPr>
          <a:xfrm>
            <a:off x="827088" y="141255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en-US" altLang="zh-CN" sz="2400">
                <a:latin typeface="微软雅黑" panose="020B0503020204020204" pitchFamily="34" charset="-122"/>
                <a:ea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rPr>
              <a:t>反向保理的含义</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910590" y="2637155"/>
            <a:ext cx="7103745" cy="2861310"/>
          </a:xfrm>
          <a:prstGeom prst="rect">
            <a:avLst/>
          </a:prstGeom>
          <a:noFill/>
          <a:ln w="9525">
            <a:noFill/>
          </a:ln>
        </p:spPr>
        <p:txBody>
          <a:bodyPr wrap="square">
            <a:spAutoFit/>
          </a:bodyPr>
          <a:lstStyle/>
          <a:p>
            <a:pPr indent="508000" algn="l">
              <a:lnSpc>
                <a:spcPct val="150000"/>
              </a:lnSpc>
              <a:buClrTx/>
              <a:buSzTx/>
              <a:extLst>
                <a:ext uri="{35155182-B16C-46BC-9424-99874614C6A1}">
                  <wpsdc:indentchars xmlns:wpsdc="http://www.wps.cn/officeDocument/2017/drawingmlCustomData" val="200" checksum="282533468"/>
                </a:ext>
              </a:extLst>
            </a:pPr>
            <a:r>
              <a:rPr lang="zh-CN" altLang="en-US" sz="2000">
                <a:ea typeface="宋体" panose="02010600030101010101" pitchFamily="2" charset="-122"/>
              </a:rPr>
              <a:t>反向保理，又可称为逆保理，是一种供应链金融模式，是银行或金融机构与核心企业（买家）之间的，为核心企业的上游供应商提供的融资、结算解决方案，此方案是针对核心企业与上游供应商之间因贸易关系产生的应收账款。在这种模式下，核心企业具有较强的信用和支付能力，它们通过向供应商提供较长的付款周期来获得融资，从而增强供应链的稳定性。 </a:t>
            </a:r>
            <a:endParaRPr lang="zh-CN" altLang="zh-CN" sz="2000" dirty="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nvSpPr>
        <p:spPr>
          <a:xfrm>
            <a:off x="107950" y="787400"/>
            <a:ext cx="477838" cy="365125"/>
          </a:xfrm>
          <a:prstGeom prst="rect">
            <a:avLst/>
          </a:prstGeom>
          <a:noFill/>
          <a:ln w="9525">
            <a:noFill/>
          </a:ln>
        </p:spPr>
        <p:txBody>
          <a:bodyPr/>
          <a:lstStyle/>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 思维导图</a:t>
            </a:r>
            <a:endParaRPr lang="zh-CN" altLang="en-US" sz="3200" b="1" dirty="0">
              <a:latin typeface="Verdana" panose="020B0604030504040204" pitchFamily="34" charset="0"/>
              <a:ea typeface="微软雅黑" panose="020B0503020204020204" pitchFamily="34" charset="-122"/>
            </a:endParaRPr>
          </a:p>
        </p:txBody>
      </p:sp>
      <p:pic>
        <p:nvPicPr>
          <p:cNvPr id="3" name="图片 2" descr="第九章思维导图"/>
          <p:cNvPicPr>
            <a:picLocks noChangeAspect="1"/>
          </p:cNvPicPr>
          <p:nvPr/>
        </p:nvPicPr>
        <p:blipFill>
          <a:blip r:embed="rId1"/>
          <a:srcRect t="3401" b="3571"/>
          <a:stretch>
            <a:fillRect/>
          </a:stretch>
        </p:blipFill>
        <p:spPr>
          <a:xfrm>
            <a:off x="899795" y="1052830"/>
            <a:ext cx="7385050" cy="575754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27405" y="188595"/>
            <a:ext cx="5080000" cy="521970"/>
          </a:xfrm>
          <a:prstGeom prst="rect">
            <a:avLst/>
          </a:prstGeom>
          <a:noFill/>
          <a:ln w="9525">
            <a:noFill/>
          </a:ln>
        </p:spPr>
        <p:txBody>
          <a:bodyPr>
            <a:spAutoFit/>
          </a:bodyPr>
          <a:lstStyle/>
          <a:p>
            <a:pPr eaLnBrk="1" hangingPunct="1">
              <a:buClrTx/>
              <a:buSzTx/>
              <a:buFontTx/>
            </a:pPr>
            <a:r>
              <a:rPr lang="zh-CN" altLang="en-US" sz="2800">
                <a:ea typeface="微软雅黑" panose="020B0503020204020204" pitchFamily="34" charset="-122"/>
              </a:rPr>
              <a:t>反向保理</a:t>
            </a:r>
            <a:endParaRPr lang="zh-CN" altLang="zh-CN" sz="2800" dirty="0">
              <a:ea typeface="微软雅黑" panose="020B0503020204020204" pitchFamily="34" charset="-122"/>
            </a:endParaRPr>
          </a:p>
        </p:txBody>
      </p:sp>
      <p:sp>
        <p:nvSpPr>
          <p:cNvPr id="5" name="Rectangle 3"/>
          <p:cNvSpPr txBox="1"/>
          <p:nvPr>
            <p:custDataLst>
              <p:tags r:id="rId1"/>
            </p:custDataLst>
          </p:nvPr>
        </p:nvSpPr>
        <p:spPr>
          <a:xfrm>
            <a:off x="89947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en-US" altLang="zh-CN" sz="2400">
                <a:latin typeface="微软雅黑" panose="020B0503020204020204" pitchFamily="34" charset="-122"/>
                <a:ea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rPr>
              <a:t>反向保理的流程</a:t>
            </a:r>
            <a:endParaRPr lang="zh-CN" altLang="en-US" sz="2400" dirty="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259840" y="2060575"/>
            <a:ext cx="6497320" cy="388493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27405" y="188595"/>
            <a:ext cx="5080000" cy="521970"/>
          </a:xfrm>
          <a:prstGeom prst="rect">
            <a:avLst/>
          </a:prstGeom>
          <a:noFill/>
          <a:ln w="9525">
            <a:noFill/>
          </a:ln>
        </p:spPr>
        <p:txBody>
          <a:bodyPr>
            <a:spAutoFit/>
          </a:bodyPr>
          <a:lstStyle/>
          <a:p>
            <a:pPr eaLnBrk="1" hangingPunct="1">
              <a:buClrTx/>
              <a:buSzTx/>
              <a:buFontTx/>
            </a:pPr>
            <a:r>
              <a:rPr lang="zh-CN" altLang="en-US" sz="2800">
                <a:ea typeface="微软雅黑" panose="020B0503020204020204" pitchFamily="34" charset="-122"/>
              </a:rPr>
              <a:t>票据池融资</a:t>
            </a:r>
            <a:endParaRPr lang="zh-CN" altLang="zh-CN" sz="2800" dirty="0">
              <a:ea typeface="微软雅黑" panose="020B0503020204020204" pitchFamily="34" charset="-122"/>
            </a:endParaRPr>
          </a:p>
        </p:txBody>
      </p:sp>
      <p:sp>
        <p:nvSpPr>
          <p:cNvPr id="5" name="Rectangle 3"/>
          <p:cNvSpPr txBox="1"/>
          <p:nvPr>
            <p:custDataLst>
              <p:tags r:id="rId1"/>
            </p:custDataLst>
          </p:nvPr>
        </p:nvSpPr>
        <p:spPr>
          <a:xfrm>
            <a:off x="89947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en-US" altLang="zh-CN" sz="2400">
                <a:latin typeface="微软雅黑" panose="020B0503020204020204" pitchFamily="34" charset="-122"/>
                <a:ea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rPr>
              <a:t>票据池融资的含义</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153795" y="2060575"/>
            <a:ext cx="6529070" cy="3784600"/>
          </a:xfrm>
          <a:prstGeom prst="rect">
            <a:avLst/>
          </a:prstGeom>
          <a:noFill/>
          <a:ln w="9525">
            <a:noFill/>
          </a:ln>
        </p:spPr>
        <p:txBody>
          <a:bodyPr wrap="square">
            <a:spAutoFit/>
          </a:bodyPr>
          <a:lstStyle/>
          <a:p>
            <a:pPr marL="342900" indent="-342900" algn="l">
              <a:lnSpc>
                <a:spcPct val="150000"/>
              </a:lnSpc>
              <a:buClrTx/>
              <a:buSzTx/>
              <a:buFont typeface="Wingdings" panose="05000000000000000000" charset="0"/>
              <a:buChar char="Ø"/>
            </a:pPr>
            <a:r>
              <a:rPr lang="zh-CN" altLang="en-US" sz="2000">
                <a:ea typeface="宋体" panose="02010600030101010101" pitchFamily="2" charset="-122"/>
              </a:rPr>
              <a:t>票据池是一种由一定规模的票据组成的票据资产池，是银行向企业提供的综合服务性金融产品。它包括票据管理、结算、融资和理财等与票据相关的一揽子服务。在供应链金融中，票据主要指商业票据。</a:t>
            </a:r>
            <a:endParaRPr lang="en-US" altLang="zh-CN" sz="2000">
              <a:ea typeface="宋体" panose="02010600030101010101" pitchFamily="2" charset="-122"/>
            </a:endParaRPr>
          </a:p>
          <a:p>
            <a:pPr marL="342900" indent="-342900" algn="l">
              <a:lnSpc>
                <a:spcPct val="150000"/>
              </a:lnSpc>
              <a:buClrTx/>
              <a:buSzTx/>
              <a:buFont typeface="Wingdings" panose="05000000000000000000" charset="0"/>
              <a:buChar char="Ø"/>
            </a:pPr>
            <a:r>
              <a:rPr lang="zh-CN" altLang="en-US" sz="2000">
                <a:ea typeface="宋体" panose="02010600030101010101" pitchFamily="2" charset="-122"/>
              </a:rPr>
              <a:t>票据池融资业务是指企业与银行签订相关协议，将票据质押给银行。银行根据质押票据的余额、票据池保证金余额以及票据池下未结清的授信余额等因素，为企业办理授信业务。</a:t>
            </a:r>
            <a:endParaRPr lang="zh-CN" altLang="zh-CN" sz="2000" dirty="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27405" y="188595"/>
            <a:ext cx="5080000" cy="521970"/>
          </a:xfrm>
          <a:prstGeom prst="rect">
            <a:avLst/>
          </a:prstGeom>
          <a:noFill/>
          <a:ln w="9525">
            <a:noFill/>
          </a:ln>
        </p:spPr>
        <p:txBody>
          <a:bodyPr>
            <a:spAutoFit/>
          </a:bodyPr>
          <a:lstStyle/>
          <a:p>
            <a:pPr eaLnBrk="1" hangingPunct="1">
              <a:buClrTx/>
              <a:buSzTx/>
              <a:buFontTx/>
            </a:pPr>
            <a:r>
              <a:rPr lang="zh-CN" altLang="en-US" sz="2800">
                <a:ea typeface="微软雅黑" panose="020B0503020204020204" pitchFamily="34" charset="-122"/>
              </a:rPr>
              <a:t>票据池融资</a:t>
            </a:r>
            <a:endParaRPr lang="zh-CN" altLang="zh-CN" sz="2800" dirty="0">
              <a:ea typeface="微软雅黑" panose="020B0503020204020204" pitchFamily="34" charset="-122"/>
            </a:endParaRPr>
          </a:p>
        </p:txBody>
      </p:sp>
      <p:sp>
        <p:nvSpPr>
          <p:cNvPr id="5" name="Rectangle 3"/>
          <p:cNvSpPr txBox="1"/>
          <p:nvPr>
            <p:custDataLst>
              <p:tags r:id="rId1"/>
            </p:custDataLst>
          </p:nvPr>
        </p:nvSpPr>
        <p:spPr>
          <a:xfrm>
            <a:off x="89947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en-US" altLang="zh-CN" sz="2400">
                <a:latin typeface="微软雅黑" panose="020B0503020204020204" pitchFamily="34" charset="-122"/>
                <a:ea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rPr>
              <a:t>票据池融资的流程</a:t>
            </a:r>
            <a:endParaRPr lang="zh-CN" altLang="en-US" sz="2400" dirty="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395536" y="1988840"/>
            <a:ext cx="4320480" cy="4233250"/>
          </a:xfrm>
          <a:prstGeom prst="rect">
            <a:avLst/>
          </a:prstGeom>
          <a:noFill/>
          <a:ln>
            <a:noFill/>
          </a:ln>
        </p:spPr>
      </p:pic>
      <p:sp>
        <p:nvSpPr>
          <p:cNvPr id="6" name="文本框 5"/>
          <p:cNvSpPr txBox="1"/>
          <p:nvPr/>
        </p:nvSpPr>
        <p:spPr>
          <a:xfrm>
            <a:off x="3662680" y="2061210"/>
            <a:ext cx="5314950" cy="2306955"/>
          </a:xfrm>
          <a:prstGeom prst="rect">
            <a:avLst/>
          </a:prstGeom>
          <a:solidFill>
            <a:schemeClr val="accent5">
              <a:lumMod val="20000"/>
              <a:lumOff val="80000"/>
            </a:schemeClr>
          </a:solidFill>
        </p:spPr>
        <p:txBody>
          <a:bodyPr wrap="square">
            <a:spAutoFit/>
          </a:bodyPr>
          <a:lstStyle/>
          <a:p>
            <a:pPr>
              <a:lnSpc>
                <a:spcPct val="100000"/>
              </a:lnSpc>
            </a:pPr>
            <a:r>
              <a:rPr lang="zh-CN" altLang="en-US" sz="1800"/>
              <a:t>（</a:t>
            </a:r>
            <a:r>
              <a:rPr lang="en-US" altLang="zh-CN" sz="1800"/>
              <a:t>1</a:t>
            </a:r>
            <a:r>
              <a:rPr lang="zh-CN" altLang="en-US" sz="1800"/>
              <a:t>）融资企业与供应链上下游企业之间形成商业票据。</a:t>
            </a:r>
            <a:endParaRPr lang="zh-CN" altLang="en-US" sz="1800"/>
          </a:p>
          <a:p>
            <a:pPr>
              <a:lnSpc>
                <a:spcPct val="100000"/>
              </a:lnSpc>
            </a:pPr>
            <a:r>
              <a:rPr lang="zh-CN" altLang="en-US" sz="1800"/>
              <a:t>（</a:t>
            </a:r>
            <a:r>
              <a:rPr lang="en-US" altLang="zh-CN" sz="1800"/>
              <a:t>2</a:t>
            </a:r>
            <a:r>
              <a:rPr lang="zh-CN" altLang="en-US" sz="1800"/>
              <a:t>）融资企业向银行进行质押或转让背书形成票据池。</a:t>
            </a:r>
            <a:endParaRPr lang="zh-CN" altLang="en-US" sz="1800"/>
          </a:p>
          <a:p>
            <a:pPr>
              <a:lnSpc>
                <a:spcPct val="100000"/>
              </a:lnSpc>
            </a:pPr>
            <a:r>
              <a:rPr lang="zh-CN" altLang="en-US" sz="1800"/>
              <a:t>（</a:t>
            </a:r>
            <a:r>
              <a:rPr lang="en-US" altLang="zh-CN" sz="1800"/>
              <a:t>3</a:t>
            </a:r>
            <a:r>
              <a:rPr lang="zh-CN" altLang="en-US" sz="1800"/>
              <a:t>）银行通知供应链上下游企业原票据转让。</a:t>
            </a:r>
            <a:endParaRPr lang="zh-CN" altLang="en-US" sz="1800"/>
          </a:p>
          <a:p>
            <a:pPr>
              <a:lnSpc>
                <a:spcPct val="100000"/>
              </a:lnSpc>
            </a:pPr>
            <a:r>
              <a:rPr lang="zh-CN" altLang="en-US" sz="1800"/>
              <a:t>（</a:t>
            </a:r>
            <a:r>
              <a:rPr lang="en-US" altLang="zh-CN" sz="1800"/>
              <a:t>4</a:t>
            </a:r>
            <a:r>
              <a:rPr lang="zh-CN" altLang="en-US" sz="1800"/>
              <a:t>）供应链上下游企业与融资企业确认。</a:t>
            </a:r>
            <a:endParaRPr lang="zh-CN" altLang="en-US" sz="1800"/>
          </a:p>
          <a:p>
            <a:pPr>
              <a:lnSpc>
                <a:spcPct val="100000"/>
              </a:lnSpc>
            </a:pPr>
            <a:r>
              <a:rPr lang="zh-CN" altLang="en-US" sz="1800"/>
              <a:t>（</a:t>
            </a:r>
            <a:r>
              <a:rPr lang="en-US" altLang="zh-CN" sz="1800"/>
              <a:t>5</a:t>
            </a:r>
            <a:r>
              <a:rPr lang="zh-CN" altLang="en-US" sz="1800"/>
              <a:t>）银行将以票据池余额为限对融资企业授信。</a:t>
            </a:r>
            <a:endParaRPr lang="zh-CN" altLang="en-US" sz="1800"/>
          </a:p>
          <a:p>
            <a:pPr>
              <a:lnSpc>
                <a:spcPct val="100000"/>
              </a:lnSpc>
            </a:pPr>
            <a:r>
              <a:rPr lang="zh-CN" altLang="en-US" sz="1800"/>
              <a:t>（</a:t>
            </a:r>
            <a:r>
              <a:rPr lang="en-US" altLang="zh-CN" sz="1800"/>
              <a:t>6</a:t>
            </a:r>
            <a:r>
              <a:rPr lang="zh-CN" altLang="en-US" sz="1800"/>
              <a:t>）供应链上下游企业向银行进行款项支付。</a:t>
            </a:r>
            <a:endParaRPr lang="zh-CN" alt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出口信用保险项下融资的含义</a:t>
            </a:r>
            <a:endParaRPr lang="zh-CN" altLang="en-US" sz="2400">
              <a:latin typeface="微软雅黑" panose="020B0503020204020204" pitchFamily="34" charset="-122"/>
              <a:ea typeface="微软雅黑" panose="020B0503020204020204" pitchFamily="34" charset="-122"/>
            </a:endParaRPr>
          </a:p>
        </p:txBody>
      </p:sp>
      <p:sp>
        <p:nvSpPr>
          <p:cNvPr id="11268" name="矩形 1"/>
          <p:cNvSpPr/>
          <p:nvPr/>
        </p:nvSpPr>
        <p:spPr>
          <a:xfrm>
            <a:off x="1187450" y="1772920"/>
            <a:ext cx="6565265" cy="1378134"/>
          </a:xfrm>
          <a:prstGeom prst="rect">
            <a:avLst/>
          </a:prstGeom>
          <a:noFill/>
          <a:ln w="9525">
            <a:noFill/>
          </a:ln>
        </p:spPr>
        <p:txBody>
          <a:bodyPr wrap="square">
            <a:spAutoFit/>
          </a:bodyPr>
          <a:lstStyle/>
          <a:p>
            <a:pPr marL="342900" indent="-342900">
              <a:lnSpc>
                <a:spcPts val="3500"/>
              </a:lnSpc>
              <a:buFont typeface="Wingdings" panose="05000000000000000000" charset="0"/>
              <a:buChar char="Ø"/>
            </a:pPr>
            <a:r>
              <a:rPr lang="zh-CN" altLang="en-US" sz="2000">
                <a:latin typeface="Verdana" panose="020B0604030504040204" pitchFamily="34" charset="0"/>
              </a:rPr>
              <a:t>出口信用保险项下融资，指出口公司在出口货物或提供服务并办理了出口信用保险后，将保险权益转让银行，银行向出口商提供的短期贸易融资业务。</a:t>
            </a:r>
            <a:endParaRPr altLang="zh-CN" sz="2000" dirty="0">
              <a:latin typeface="Verdana" panose="020B0604030504040204" pitchFamily="34" charset="0"/>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出口信用保险项下融资</a:t>
            </a:r>
            <a:endParaRPr lang="zh-CN" sz="2800" dirty="0">
              <a:ea typeface="微软雅黑" panose="020B0503020204020204" pitchFamily="34" charset="-122"/>
            </a:endParaRPr>
          </a:p>
        </p:txBody>
      </p:sp>
      <p:sp>
        <p:nvSpPr>
          <p:cNvPr id="10" name="上箭头 9"/>
          <p:cNvSpPr/>
          <p:nvPr>
            <p:custDataLst>
              <p:tags r:id="rId1"/>
            </p:custDataLst>
          </p:nvPr>
        </p:nvSpPr>
        <p:spPr>
          <a:xfrm>
            <a:off x="4909252" y="3819444"/>
            <a:ext cx="360671" cy="401680"/>
          </a:xfrm>
          <a:prstGeom prst="upArrow">
            <a:avLst>
              <a:gd name="adj1" fmla="val 54584"/>
              <a:gd name="adj2" fmla="val 70496"/>
            </a:avLst>
          </a:prstGeom>
          <a:gradFill>
            <a:gsLst>
              <a:gs pos="0">
                <a:schemeClr val="accent1">
                  <a:lumMod val="5000"/>
                  <a:lumOff val="95000"/>
                  <a:alpha val="0"/>
                </a:schemeClr>
              </a:gs>
              <a:gs pos="85000">
                <a:schemeClr val="accent1">
                  <a:alpha val="2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0"/>
          </a:p>
        </p:txBody>
      </p:sp>
      <p:sp>
        <p:nvSpPr>
          <p:cNvPr id="13" name="椭圆 12"/>
          <p:cNvSpPr/>
          <p:nvPr>
            <p:custDataLst>
              <p:tags r:id="rId2"/>
            </p:custDataLst>
          </p:nvPr>
        </p:nvSpPr>
        <p:spPr>
          <a:xfrm>
            <a:off x="2647963" y="4133848"/>
            <a:ext cx="3567275" cy="1512083"/>
          </a:xfrm>
          <a:prstGeom prst="ellipse">
            <a:avLst/>
          </a:prstGeom>
          <a:noFill/>
          <a:ln w="15875">
            <a:gradFill>
              <a:gsLst>
                <a:gs pos="8000">
                  <a:schemeClr val="accent1">
                    <a:alpha val="0"/>
                  </a:schemeClr>
                </a:gs>
                <a:gs pos="100000">
                  <a:schemeClr val="accent1">
                    <a:alpha val="8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0"/>
          </a:p>
        </p:txBody>
      </p:sp>
      <p:sp>
        <p:nvSpPr>
          <p:cNvPr id="14" name="椭圆 13"/>
          <p:cNvSpPr/>
          <p:nvPr>
            <p:custDataLst>
              <p:tags r:id="rId3"/>
            </p:custDataLst>
          </p:nvPr>
        </p:nvSpPr>
        <p:spPr>
          <a:xfrm>
            <a:off x="2969202" y="4221124"/>
            <a:ext cx="3034155" cy="1286532"/>
          </a:xfrm>
          <a:prstGeom prst="ellipse">
            <a:avLst/>
          </a:prstGeom>
          <a:noFill/>
          <a:ln>
            <a:gradFill>
              <a:gsLst>
                <a:gs pos="71000">
                  <a:schemeClr val="accent1">
                    <a:alpha val="0"/>
                  </a:schemeClr>
                </a:gs>
                <a:gs pos="100000">
                  <a:schemeClr val="accent1"/>
                </a:gs>
              </a:gsLst>
              <a:lin ang="336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0"/>
          </a:p>
        </p:txBody>
      </p:sp>
      <p:sp>
        <p:nvSpPr>
          <p:cNvPr id="15" name="椭圆 14"/>
          <p:cNvSpPr/>
          <p:nvPr>
            <p:custDataLst>
              <p:tags r:id="rId4"/>
            </p:custDataLst>
          </p:nvPr>
        </p:nvSpPr>
        <p:spPr>
          <a:xfrm>
            <a:off x="2838813" y="4221124"/>
            <a:ext cx="3034155" cy="1286532"/>
          </a:xfrm>
          <a:prstGeom prst="ellipse">
            <a:avLst/>
          </a:prstGeom>
          <a:noFill/>
          <a:ln>
            <a:gradFill>
              <a:gsLst>
                <a:gs pos="15000">
                  <a:schemeClr val="accent1">
                    <a:alpha val="0"/>
                  </a:schemeClr>
                </a:gs>
                <a:gs pos="0">
                  <a:schemeClr val="accent1"/>
                </a:gs>
              </a:gsLst>
              <a:lin ang="1380000" scaled="0"/>
            </a:gradFill>
          </a:ln>
        </p:spPr>
        <p:style>
          <a:lnRef idx="2">
            <a:schemeClr val="accent1">
              <a:shade val="50000"/>
            </a:schemeClr>
          </a:lnRef>
          <a:fillRef idx="1">
            <a:schemeClr val="accent1"/>
          </a:fillRef>
          <a:effectRef idx="0">
            <a:schemeClr val="accent1"/>
          </a:effectRef>
          <a:fontRef idx="minor">
            <a:schemeClr val="lt1"/>
          </a:fontRef>
        </p:style>
        <p:txBody>
          <a:bodyPr bIns="59410" rtlCol="0" anchor="ctr">
            <a:normAutofit/>
          </a:bodyPr>
          <a:lstStyle/>
          <a:p>
            <a:pPr algn="ctr"/>
            <a:endParaRPr lang="zh-CN" altLang="en-US" sz="1490"/>
          </a:p>
        </p:txBody>
      </p:sp>
      <p:sp>
        <p:nvSpPr>
          <p:cNvPr id="17" name="上箭头 16"/>
          <p:cNvSpPr/>
          <p:nvPr>
            <p:custDataLst>
              <p:tags r:id="rId5"/>
            </p:custDataLst>
          </p:nvPr>
        </p:nvSpPr>
        <p:spPr>
          <a:xfrm>
            <a:off x="3807787" y="3504514"/>
            <a:ext cx="1247100" cy="1388529"/>
          </a:xfrm>
          <a:prstGeom prst="upArrow">
            <a:avLst>
              <a:gd name="adj1" fmla="val 54584"/>
              <a:gd name="adj2" fmla="val 70496"/>
            </a:avLst>
          </a:prstGeom>
          <a:gradFill>
            <a:gsLst>
              <a:gs pos="0">
                <a:schemeClr val="accent1">
                  <a:lumMod val="5000"/>
                  <a:lumOff val="95000"/>
                  <a:alpha val="0"/>
                </a:schemeClr>
              </a:gs>
              <a:gs pos="88000">
                <a:schemeClr val="accent1">
                  <a:alpha val="55000"/>
                </a:schemeClr>
              </a:gs>
            </a:gsLst>
            <a:lin ang="16200000" scaled="0"/>
          </a:gradFill>
          <a:ln>
            <a:gradFill>
              <a:gsLst>
                <a:gs pos="0">
                  <a:schemeClr val="accent1">
                    <a:alpha val="85000"/>
                  </a:schemeClr>
                </a:gs>
                <a:gs pos="68000">
                  <a:schemeClr val="accent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0"/>
          </a:p>
        </p:txBody>
      </p:sp>
      <p:sp>
        <p:nvSpPr>
          <p:cNvPr id="19" name="上箭头 18"/>
          <p:cNvSpPr/>
          <p:nvPr>
            <p:custDataLst>
              <p:tags r:id="rId6"/>
            </p:custDataLst>
          </p:nvPr>
        </p:nvSpPr>
        <p:spPr>
          <a:xfrm>
            <a:off x="3428189" y="3732168"/>
            <a:ext cx="633014" cy="704517"/>
          </a:xfrm>
          <a:prstGeom prst="upArrow">
            <a:avLst>
              <a:gd name="adj1" fmla="val 54584"/>
              <a:gd name="adj2" fmla="val 70496"/>
            </a:avLst>
          </a:prstGeom>
          <a:gradFill>
            <a:gsLst>
              <a:gs pos="0">
                <a:schemeClr val="accent1">
                  <a:lumMod val="5000"/>
                  <a:lumOff val="95000"/>
                  <a:alpha val="0"/>
                </a:schemeClr>
              </a:gs>
              <a:gs pos="85000">
                <a:schemeClr val="accent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0"/>
          </a:p>
        </p:txBody>
      </p:sp>
      <p:sp>
        <p:nvSpPr>
          <p:cNvPr id="27" name="椭圆 26"/>
          <p:cNvSpPr>
            <a:spLocks noChangeAspect="1"/>
          </p:cNvSpPr>
          <p:nvPr>
            <p:custDataLst>
              <p:tags r:id="rId7"/>
            </p:custDataLst>
          </p:nvPr>
        </p:nvSpPr>
        <p:spPr>
          <a:xfrm>
            <a:off x="4379287" y="5592829"/>
            <a:ext cx="104276" cy="104324"/>
          </a:xfrm>
          <a:prstGeom prst="ellipse">
            <a:avLst/>
          </a:prstGeom>
          <a:gradFill>
            <a:gsLst>
              <a:gs pos="100000">
                <a:schemeClr val="accent1">
                  <a:lumMod val="20000"/>
                  <a:lumOff val="80000"/>
                </a:schemeClr>
              </a:gs>
              <a:gs pos="0">
                <a:schemeClr val="accent1">
                  <a:lumMod val="60000"/>
                  <a:lumOff val="40000"/>
                </a:schemeClr>
              </a:gs>
              <a:gs pos="34000">
                <a:schemeClr val="accent1"/>
              </a:gs>
              <a:gs pos="62000">
                <a:schemeClr val="accent1"/>
              </a:gs>
            </a:gsLst>
            <a:path path="circle">
              <a:fillToRect l="100000" t="100000"/>
            </a:path>
            <a:tileRect r="-100000" b="-100000"/>
          </a:gradFill>
          <a:ln>
            <a:gradFill>
              <a:gsLst>
                <a:gs pos="0">
                  <a:schemeClr val="accent1">
                    <a:lumMod val="20000"/>
                    <a:lumOff val="80000"/>
                  </a:schemeClr>
                </a:gs>
                <a:gs pos="37000">
                  <a:srgbClr val="D7E2FF">
                    <a:lumMod val="5000"/>
                    <a:lumOff val="95000"/>
                  </a:srgbClr>
                </a:gs>
                <a:gs pos="71000">
                  <a:schemeClr val="accent1">
                    <a:lumMod val="20000"/>
                    <a:lumOff val="80000"/>
                  </a:schemeClr>
                </a:gs>
                <a:gs pos="100000">
                  <a:srgbClr val="FFFFFF"/>
                </a:gs>
              </a:gsLst>
              <a:lin ang="1620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rmAutofit fontScale="30000" lnSpcReduction="20000"/>
          </a:bodyPr>
          <a:lstStyle/>
          <a:p>
            <a:pPr lvl="0" algn="ctr">
              <a:buClrTx/>
              <a:buSzTx/>
              <a:buFontTx/>
            </a:pPr>
            <a:endParaRPr lang="zh-CN" altLang="en-US" sz="1490" b="1" spc="100">
              <a:solidFill>
                <a:schemeClr val="bg1"/>
              </a:solidFill>
              <a:uFillTx/>
              <a:latin typeface="+中文标题" charset="0"/>
              <a:ea typeface="+mj-ea"/>
              <a:cs typeface="微软雅黑" panose="020B0503020204020204" pitchFamily="34" charset="-122"/>
              <a:sym typeface="+mn-ea"/>
            </a:endParaRPr>
          </a:p>
        </p:txBody>
      </p:sp>
      <p:sp>
        <p:nvSpPr>
          <p:cNvPr id="18" name="矩形 17"/>
          <p:cNvSpPr/>
          <p:nvPr>
            <p:custDataLst>
              <p:tags r:id="rId8"/>
            </p:custDataLst>
          </p:nvPr>
        </p:nvSpPr>
        <p:spPr>
          <a:xfrm>
            <a:off x="3239442" y="5685362"/>
            <a:ext cx="2384317" cy="424813"/>
          </a:xfrm>
          <a:prstGeom prst="rect">
            <a:avLst/>
          </a:prstGeom>
          <a:noFill/>
        </p:spPr>
        <p:txBody>
          <a:bodyPr wrap="square" lIns="0" tIns="0" rIns="0" bIns="0" rtlCol="0" anchor="b">
            <a:noAutofit/>
          </a:bodyPr>
          <a:lstStyle/>
          <a:p>
            <a:pPr algn="ctr">
              <a:spcBef>
                <a:spcPct val="0"/>
              </a:spcBef>
              <a:spcAft>
                <a:spcPct val="0"/>
              </a:spcAft>
            </a:pPr>
            <a:r>
              <a:rPr lang="zh-CN" altLang="en-US" sz="1800" b="1">
                <a:solidFill>
                  <a:schemeClr val="accent1"/>
                </a:solidFill>
                <a:latin typeface="+mn-ea"/>
                <a:cs typeface="+mn-ea"/>
              </a:rPr>
              <a:t>专业分工，风险分散</a:t>
            </a:r>
            <a:endParaRPr lang="zh-CN" altLang="en-US" sz="1800" b="1">
              <a:solidFill>
                <a:schemeClr val="accent1"/>
              </a:solidFill>
              <a:latin typeface="+mn-ea"/>
              <a:cs typeface="+mn-ea"/>
            </a:endParaRPr>
          </a:p>
        </p:txBody>
      </p:sp>
      <p:cxnSp>
        <p:nvCxnSpPr>
          <p:cNvPr id="32" name="直接连接符 31"/>
          <p:cNvCxnSpPr/>
          <p:nvPr>
            <p:custDataLst>
              <p:tags r:id="rId9"/>
            </p:custDataLst>
          </p:nvPr>
        </p:nvCxnSpPr>
        <p:spPr>
          <a:xfrm>
            <a:off x="3835652" y="6162226"/>
            <a:ext cx="1190844" cy="0"/>
          </a:xfrm>
          <a:prstGeom prst="line">
            <a:avLst/>
          </a:prstGeom>
          <a:ln w="9525">
            <a:gradFill>
              <a:gsLst>
                <a:gs pos="95000">
                  <a:srgbClr val="376FFF">
                    <a:alpha val="0"/>
                  </a:srgbClr>
                </a:gs>
                <a:gs pos="0">
                  <a:schemeClr val="accent1">
                    <a:alpha val="0"/>
                  </a:schemeClr>
                </a:gs>
                <a:gs pos="50000">
                  <a:schemeClr val="accent1">
                    <a:alpha val="8000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椭圆 1"/>
          <p:cNvSpPr>
            <a:spLocks noChangeAspect="1"/>
          </p:cNvSpPr>
          <p:nvPr>
            <p:custDataLst>
              <p:tags r:id="rId10"/>
            </p:custDataLst>
          </p:nvPr>
        </p:nvSpPr>
        <p:spPr>
          <a:xfrm>
            <a:off x="6020181" y="5134367"/>
            <a:ext cx="104276" cy="104324"/>
          </a:xfrm>
          <a:prstGeom prst="ellipse">
            <a:avLst/>
          </a:prstGeom>
          <a:gradFill>
            <a:gsLst>
              <a:gs pos="100000">
                <a:schemeClr val="accent1">
                  <a:lumMod val="20000"/>
                  <a:lumOff val="80000"/>
                </a:schemeClr>
              </a:gs>
              <a:gs pos="0">
                <a:schemeClr val="accent1">
                  <a:lumMod val="60000"/>
                  <a:lumOff val="40000"/>
                </a:schemeClr>
              </a:gs>
              <a:gs pos="34000">
                <a:schemeClr val="accent1"/>
              </a:gs>
              <a:gs pos="62000">
                <a:schemeClr val="accent1"/>
              </a:gs>
            </a:gsLst>
            <a:path path="circle">
              <a:fillToRect l="100000" t="100000"/>
            </a:path>
            <a:tileRect r="-100000" b="-100000"/>
          </a:gradFill>
          <a:ln>
            <a:gradFill>
              <a:gsLst>
                <a:gs pos="0">
                  <a:schemeClr val="accent1">
                    <a:lumMod val="20000"/>
                    <a:lumOff val="80000"/>
                  </a:schemeClr>
                </a:gs>
                <a:gs pos="37000">
                  <a:srgbClr val="D7E2FF">
                    <a:lumMod val="5000"/>
                    <a:lumOff val="95000"/>
                  </a:srgbClr>
                </a:gs>
                <a:gs pos="71000">
                  <a:schemeClr val="accent1">
                    <a:lumMod val="20000"/>
                    <a:lumOff val="80000"/>
                  </a:schemeClr>
                </a:gs>
                <a:gs pos="100000">
                  <a:srgbClr val="FFFFFF"/>
                </a:gs>
              </a:gsLst>
              <a:lin ang="1620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rmAutofit fontScale="30000" lnSpcReduction="20000"/>
          </a:bodyPr>
          <a:lstStyle/>
          <a:p>
            <a:pPr lvl="0" algn="ctr">
              <a:buClrTx/>
              <a:buSzTx/>
              <a:buFontTx/>
            </a:pPr>
            <a:endParaRPr lang="zh-CN" altLang="en-US" sz="1490" b="1" spc="100">
              <a:solidFill>
                <a:schemeClr val="bg1"/>
              </a:solidFill>
              <a:uFillTx/>
              <a:latin typeface="+中文标题" charset="0"/>
              <a:ea typeface="+mj-ea"/>
              <a:cs typeface="微软雅黑" panose="020B0503020204020204" pitchFamily="34" charset="-122"/>
              <a:sym typeface="+mn-ea"/>
            </a:endParaRPr>
          </a:p>
        </p:txBody>
      </p:sp>
      <p:sp>
        <p:nvSpPr>
          <p:cNvPr id="21" name="矩形 20"/>
          <p:cNvSpPr/>
          <p:nvPr>
            <p:custDataLst>
              <p:tags r:id="rId11"/>
            </p:custDataLst>
          </p:nvPr>
        </p:nvSpPr>
        <p:spPr>
          <a:xfrm>
            <a:off x="6477854" y="4723765"/>
            <a:ext cx="2152982" cy="424813"/>
          </a:xfrm>
          <a:prstGeom prst="rect">
            <a:avLst/>
          </a:prstGeom>
          <a:noFill/>
        </p:spPr>
        <p:txBody>
          <a:bodyPr wrap="square" lIns="0" tIns="0" rIns="0" bIns="0" rtlCol="0" anchor="b">
            <a:noAutofit/>
          </a:bodyPr>
          <a:lstStyle/>
          <a:p>
            <a:pPr>
              <a:spcBef>
                <a:spcPct val="0"/>
              </a:spcBef>
              <a:spcAft>
                <a:spcPct val="0"/>
              </a:spcAft>
            </a:pPr>
            <a:r>
              <a:rPr lang="zh-CN" altLang="en-US" sz="1800" b="1">
                <a:solidFill>
                  <a:schemeClr val="accent1"/>
                </a:solidFill>
                <a:latin typeface="+mn-ea"/>
                <a:cs typeface="+mn-ea"/>
              </a:rPr>
              <a:t>融资成本低</a:t>
            </a:r>
            <a:endParaRPr lang="zh-CN" altLang="en-US" sz="1800" b="1">
              <a:solidFill>
                <a:schemeClr val="accent1"/>
              </a:solidFill>
              <a:latin typeface="+mn-ea"/>
              <a:cs typeface="+mn-ea"/>
            </a:endParaRPr>
          </a:p>
        </p:txBody>
      </p:sp>
      <p:cxnSp>
        <p:nvCxnSpPr>
          <p:cNvPr id="5" name="直接连接符 4"/>
          <p:cNvCxnSpPr/>
          <p:nvPr>
            <p:custDataLst>
              <p:tags r:id="rId12"/>
            </p:custDataLst>
          </p:nvPr>
        </p:nvCxnSpPr>
        <p:spPr>
          <a:xfrm>
            <a:off x="6363501" y="5190623"/>
            <a:ext cx="1190844" cy="0"/>
          </a:xfrm>
          <a:prstGeom prst="line">
            <a:avLst/>
          </a:prstGeom>
          <a:ln w="9525">
            <a:gradFill>
              <a:gsLst>
                <a:gs pos="95000">
                  <a:srgbClr val="376FFF">
                    <a:alpha val="0"/>
                  </a:srgbClr>
                </a:gs>
                <a:gs pos="0">
                  <a:schemeClr val="accent1">
                    <a:alpha val="8000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6" name="椭圆 5"/>
          <p:cNvSpPr>
            <a:spLocks noChangeAspect="1"/>
          </p:cNvSpPr>
          <p:nvPr>
            <p:custDataLst>
              <p:tags r:id="rId13"/>
            </p:custDataLst>
          </p:nvPr>
        </p:nvSpPr>
        <p:spPr>
          <a:xfrm>
            <a:off x="2738919" y="5138573"/>
            <a:ext cx="104324" cy="104324"/>
          </a:xfrm>
          <a:prstGeom prst="ellipse">
            <a:avLst/>
          </a:prstGeom>
          <a:gradFill>
            <a:gsLst>
              <a:gs pos="100000">
                <a:schemeClr val="accent1">
                  <a:lumMod val="20000"/>
                  <a:lumOff val="80000"/>
                </a:schemeClr>
              </a:gs>
              <a:gs pos="0">
                <a:schemeClr val="accent1">
                  <a:lumMod val="60000"/>
                  <a:lumOff val="40000"/>
                </a:schemeClr>
              </a:gs>
              <a:gs pos="34000">
                <a:schemeClr val="accent1"/>
              </a:gs>
              <a:gs pos="62000">
                <a:schemeClr val="accent1"/>
              </a:gs>
            </a:gsLst>
            <a:path path="circle">
              <a:fillToRect l="100000" t="100000"/>
            </a:path>
            <a:tileRect r="-100000" b="-100000"/>
          </a:gradFill>
          <a:ln>
            <a:gradFill>
              <a:gsLst>
                <a:gs pos="0">
                  <a:schemeClr val="accent1">
                    <a:lumMod val="20000"/>
                    <a:lumOff val="80000"/>
                  </a:schemeClr>
                </a:gs>
                <a:gs pos="37000">
                  <a:srgbClr val="D7E2FF">
                    <a:lumMod val="5000"/>
                    <a:lumOff val="95000"/>
                  </a:srgbClr>
                </a:gs>
                <a:gs pos="71000">
                  <a:schemeClr val="accent1">
                    <a:lumMod val="20000"/>
                    <a:lumOff val="80000"/>
                  </a:schemeClr>
                </a:gs>
                <a:gs pos="100000">
                  <a:srgbClr val="FFFFFF"/>
                </a:gs>
              </a:gsLst>
              <a:lin ang="1620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rmAutofit fontScale="30000" lnSpcReduction="20000"/>
          </a:bodyPr>
          <a:lstStyle/>
          <a:p>
            <a:pPr lvl="0" algn="ctr">
              <a:buClrTx/>
              <a:buSzTx/>
              <a:buFontTx/>
            </a:pPr>
            <a:endParaRPr lang="zh-CN" altLang="en-US" sz="1490" b="1" spc="100">
              <a:solidFill>
                <a:schemeClr val="bg1"/>
              </a:solidFill>
              <a:uFillTx/>
              <a:latin typeface="+中文标题" charset="0"/>
              <a:ea typeface="+mj-ea"/>
              <a:cs typeface="微软雅黑" panose="020B0503020204020204" pitchFamily="34" charset="-122"/>
              <a:sym typeface="+mn-ea"/>
            </a:endParaRPr>
          </a:p>
        </p:txBody>
      </p:sp>
      <p:sp>
        <p:nvSpPr>
          <p:cNvPr id="23" name="矩形 22"/>
          <p:cNvSpPr/>
          <p:nvPr>
            <p:custDataLst>
              <p:tags r:id="rId14"/>
            </p:custDataLst>
          </p:nvPr>
        </p:nvSpPr>
        <p:spPr>
          <a:xfrm>
            <a:off x="112227" y="4761604"/>
            <a:ext cx="2384317" cy="424813"/>
          </a:xfrm>
          <a:prstGeom prst="rect">
            <a:avLst/>
          </a:prstGeom>
          <a:noFill/>
        </p:spPr>
        <p:txBody>
          <a:bodyPr wrap="square" lIns="0" tIns="0" rIns="0" bIns="0" rtlCol="0" anchor="b">
            <a:noAutofit/>
          </a:bodyPr>
          <a:lstStyle/>
          <a:p>
            <a:pPr algn="r">
              <a:spcBef>
                <a:spcPct val="0"/>
              </a:spcBef>
              <a:spcAft>
                <a:spcPct val="0"/>
              </a:spcAft>
            </a:pPr>
            <a:r>
              <a:rPr lang="zh-CN" altLang="en-US" sz="1800" b="1">
                <a:solidFill>
                  <a:schemeClr val="accent1"/>
                </a:solidFill>
                <a:latin typeface="+mn-ea"/>
                <a:cs typeface="+mn-ea"/>
              </a:rPr>
              <a:t>零抵押，零担保</a:t>
            </a:r>
            <a:endParaRPr lang="zh-CN" altLang="en-US" sz="1800" b="1" dirty="0">
              <a:solidFill>
                <a:schemeClr val="accent1"/>
              </a:solidFill>
              <a:latin typeface="+mn-ea"/>
              <a:cs typeface="+mn-ea"/>
            </a:endParaRPr>
          </a:p>
        </p:txBody>
      </p:sp>
      <p:cxnSp>
        <p:nvCxnSpPr>
          <p:cNvPr id="9" name="直接连接符 8"/>
          <p:cNvCxnSpPr/>
          <p:nvPr>
            <p:custDataLst>
              <p:tags r:id="rId15"/>
            </p:custDataLst>
          </p:nvPr>
        </p:nvCxnSpPr>
        <p:spPr>
          <a:xfrm>
            <a:off x="1305700" y="5238467"/>
            <a:ext cx="1190844" cy="0"/>
          </a:xfrm>
          <a:prstGeom prst="line">
            <a:avLst/>
          </a:prstGeom>
          <a:ln w="9525">
            <a:gradFill>
              <a:gsLst>
                <a:gs pos="95000">
                  <a:srgbClr val="376FFF">
                    <a:alpha val="0"/>
                  </a:srgbClr>
                </a:gs>
                <a:gs pos="0">
                  <a:schemeClr val="accent1">
                    <a:alpha val="80000"/>
                  </a:schemeClr>
                </a:gs>
              </a:gsLst>
              <a:lin ang="10800000" scaled="0"/>
            </a:gradFill>
          </a:ln>
        </p:spPr>
        <p:style>
          <a:lnRef idx="1">
            <a:schemeClr val="accent1"/>
          </a:lnRef>
          <a:fillRef idx="0">
            <a:schemeClr val="accent1"/>
          </a:fillRef>
          <a:effectRef idx="0">
            <a:schemeClr val="accent1"/>
          </a:effectRef>
          <a:fontRef idx="minor">
            <a:schemeClr val="tx1"/>
          </a:fontRef>
        </p:style>
      </p:cxnSp>
      <p:sp>
        <p:nvSpPr>
          <p:cNvPr id="11" name="椭圆 10"/>
          <p:cNvSpPr/>
          <p:nvPr>
            <p:custDataLst>
              <p:tags r:id="rId16"/>
            </p:custDataLst>
          </p:nvPr>
        </p:nvSpPr>
        <p:spPr>
          <a:xfrm>
            <a:off x="3049905" y="4446270"/>
            <a:ext cx="2764155" cy="979805"/>
          </a:xfrm>
          <a:prstGeom prst="ellipse">
            <a:avLst/>
          </a:prstGeom>
          <a:gradFill>
            <a:gsLst>
              <a:gs pos="0">
                <a:schemeClr val="accent1">
                  <a:lumMod val="5000"/>
                  <a:lumOff val="95000"/>
                  <a:alpha val="0"/>
                </a:schemeClr>
              </a:gs>
              <a:gs pos="80000">
                <a:schemeClr val="accent1">
                  <a:alpha val="15000"/>
                </a:schemeClr>
              </a:gs>
            </a:gsLst>
            <a:lin ang="5400000" scaled="0"/>
          </a:gradFill>
          <a:ln>
            <a:gradFill>
              <a:gsLst>
                <a:gs pos="26000">
                  <a:schemeClr val="accent1">
                    <a:alpha val="0"/>
                  </a:schemeClr>
                </a:gs>
                <a:gs pos="100000">
                  <a:schemeClr val="accent1">
                    <a:alpha val="55000"/>
                  </a:schemeClr>
                </a:gs>
              </a:gsLst>
              <a:lin ang="474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29968" numCol="1" spcCol="0" rtlCol="0" fromWordArt="0" anchor="t" anchorCtr="0" forceAA="0" compatLnSpc="1">
            <a:noAutofit/>
          </a:bodyPr>
          <a:lstStyle/>
          <a:p>
            <a:pPr lvl="0" algn="ctr">
              <a:spcBef>
                <a:spcPct val="0"/>
              </a:spcBef>
              <a:spcAft>
                <a:spcPct val="0"/>
              </a:spcAft>
              <a:buClrTx/>
              <a:buSzTx/>
              <a:buFontTx/>
            </a:pPr>
            <a:r>
              <a:rPr lang="zh-CN" altLang="en-US" sz="1800" b="1">
                <a:solidFill>
                  <a:schemeClr val="accent1"/>
                </a:solidFill>
                <a:latin typeface="+mn-ea"/>
                <a:cs typeface="+mn-ea"/>
                <a:sym typeface="+mn-ea"/>
              </a:rPr>
              <a:t>出口信用保险项下融资的特点</a:t>
            </a:r>
            <a:endParaRPr lang="zh-CN" altLang="en-US" sz="1800" b="1">
              <a:solidFill>
                <a:schemeClr val="accent1"/>
              </a:solidFill>
              <a:latin typeface="+mn-ea"/>
              <a:cs typeface="+mn-ea"/>
              <a:sym typeface="+mn-e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出口信用保险项下融资的流程</a:t>
            </a:r>
            <a:endParaRPr lang="zh-CN" altLang="en-US" sz="2400">
              <a:latin typeface="微软雅黑" panose="020B0503020204020204" pitchFamily="34" charset="-122"/>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出口信用保险项下融资</a:t>
            </a:r>
            <a:endParaRPr lang="zh-CN" sz="2800" dirty="0">
              <a:ea typeface="微软雅黑" panose="020B0503020204020204" pitchFamily="34" charset="-122"/>
            </a:endParaRPr>
          </a:p>
        </p:txBody>
      </p:sp>
      <p:cxnSp>
        <p:nvCxnSpPr>
          <p:cNvPr id="32" name="直接连接符 31"/>
          <p:cNvCxnSpPr/>
          <p:nvPr>
            <p:custDataLst>
              <p:tags r:id="rId1"/>
            </p:custDataLst>
          </p:nvPr>
        </p:nvCxnSpPr>
        <p:spPr>
          <a:xfrm>
            <a:off x="3835652" y="6162226"/>
            <a:ext cx="1190844" cy="0"/>
          </a:xfrm>
          <a:prstGeom prst="line">
            <a:avLst/>
          </a:prstGeom>
          <a:ln w="9525">
            <a:gradFill>
              <a:gsLst>
                <a:gs pos="95000">
                  <a:srgbClr val="376FFF">
                    <a:alpha val="0"/>
                  </a:srgbClr>
                </a:gs>
                <a:gs pos="0">
                  <a:schemeClr val="accent1">
                    <a:alpha val="0"/>
                  </a:schemeClr>
                </a:gs>
                <a:gs pos="50000">
                  <a:schemeClr val="accent1">
                    <a:alpha val="80000"/>
                  </a:schemeClr>
                </a:gs>
              </a:gsLst>
              <a:lin ang="0" scaled="0"/>
            </a:gra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403985" y="2204720"/>
            <a:ext cx="5993765" cy="365633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出口信用保险项下融资的流程</a:t>
            </a:r>
            <a:endParaRPr lang="zh-CN" altLang="en-US" sz="2400">
              <a:latin typeface="微软雅黑" panose="020B0503020204020204" pitchFamily="34" charset="-122"/>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出口信用保险项下融资</a:t>
            </a:r>
            <a:endParaRPr lang="zh-CN" sz="2800" dirty="0">
              <a:ea typeface="微软雅黑" panose="020B0503020204020204" pitchFamily="34" charset="-122"/>
            </a:endParaRPr>
          </a:p>
        </p:txBody>
      </p:sp>
      <p:cxnSp>
        <p:nvCxnSpPr>
          <p:cNvPr id="32" name="直接连接符 31"/>
          <p:cNvCxnSpPr/>
          <p:nvPr>
            <p:custDataLst>
              <p:tags r:id="rId1"/>
            </p:custDataLst>
          </p:nvPr>
        </p:nvCxnSpPr>
        <p:spPr>
          <a:xfrm>
            <a:off x="3835652" y="6162226"/>
            <a:ext cx="1190844" cy="0"/>
          </a:xfrm>
          <a:prstGeom prst="line">
            <a:avLst/>
          </a:prstGeom>
          <a:ln w="9525">
            <a:gradFill>
              <a:gsLst>
                <a:gs pos="95000">
                  <a:srgbClr val="376FFF">
                    <a:alpha val="0"/>
                  </a:srgbClr>
                </a:gs>
                <a:gs pos="0">
                  <a:schemeClr val="accent1">
                    <a:alpha val="0"/>
                  </a:schemeClr>
                </a:gs>
                <a:gs pos="50000">
                  <a:schemeClr val="accent1">
                    <a:alpha val="8000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827405" y="1844675"/>
            <a:ext cx="7493635" cy="4691380"/>
          </a:xfrm>
          <a:prstGeom prst="rect">
            <a:avLst/>
          </a:prstGeom>
          <a:noFill/>
        </p:spPr>
        <p:txBody>
          <a:bodyPr wrap="square">
            <a:noAutofit/>
          </a:bodyPr>
          <a:lstStyle/>
          <a:p>
            <a:pPr indent="272415" algn="l">
              <a:lnSpc>
                <a:spcPct val="120000"/>
              </a:lnSpc>
            </a:pPr>
            <a:r>
              <a:rPr lang="zh-CN" altLang="zh-CN" sz="24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400" kern="100">
                <a:effectLst/>
                <a:latin typeface="Calibri" panose="020F0502020204030204" pitchFamily="34" charset="0"/>
                <a:ea typeface="宋体" panose="02010600030101010101" pitchFamily="2" charset="-122"/>
                <a:cs typeface="宋体" panose="02010600030101010101" pitchFamily="2" charset="-122"/>
              </a:rPr>
              <a:t>1</a:t>
            </a:r>
            <a:r>
              <a:rPr lang="zh-CN" altLang="zh-CN" sz="2400" kern="100">
                <a:effectLst/>
                <a:latin typeface="Calibri" panose="020F0502020204030204" pitchFamily="34" charset="0"/>
                <a:ea typeface="宋体" panose="02010600030101010101" pitchFamily="2" charset="-122"/>
                <a:cs typeface="宋体" panose="02010600030101010101" pitchFamily="2" charset="-122"/>
              </a:rPr>
              <a:t>）融资企业向保险公司投保出口信用保险。</a:t>
            </a:r>
            <a:endParaRPr lang="zh-CN" altLang="zh-CN" sz="2400" kern="100">
              <a:effectLst/>
              <a:latin typeface="Calibri" panose="020F0502020204030204" pitchFamily="34" charset="0"/>
              <a:ea typeface="宋体" panose="02010600030101010101" pitchFamily="2" charset="-122"/>
              <a:cs typeface="Times New Roman" panose="02020603050405020304" pitchFamily="18" charset="0"/>
            </a:endParaRPr>
          </a:p>
          <a:p>
            <a:pPr indent="272415" algn="l">
              <a:lnSpc>
                <a:spcPct val="120000"/>
              </a:lnSpc>
            </a:pPr>
            <a:r>
              <a:rPr lang="zh-CN" altLang="zh-CN" sz="24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400" kern="100">
                <a:effectLst/>
                <a:latin typeface="Calibri" panose="020F0502020204030204" pitchFamily="34" charset="0"/>
                <a:ea typeface="宋体" panose="02010600030101010101" pitchFamily="2" charset="-122"/>
                <a:cs typeface="宋体" panose="02010600030101010101" pitchFamily="2" charset="-122"/>
              </a:rPr>
              <a:t>2</a:t>
            </a:r>
            <a:r>
              <a:rPr lang="zh-CN" altLang="zh-CN" sz="2400" kern="100">
                <a:effectLst/>
                <a:latin typeface="Calibri" panose="020F0502020204030204" pitchFamily="34" charset="0"/>
                <a:ea typeface="宋体" panose="02010600030101010101" pitchFamily="2" charset="-122"/>
                <a:cs typeface="宋体" panose="02010600030101010101" pitchFamily="2" charset="-122"/>
              </a:rPr>
              <a:t>）融资企业、商业银行以及保险公司签订三方权益转让协议。</a:t>
            </a:r>
            <a:endParaRPr lang="zh-CN" altLang="zh-CN" sz="2400" kern="100">
              <a:effectLst/>
              <a:latin typeface="Calibri" panose="020F0502020204030204" pitchFamily="34" charset="0"/>
              <a:ea typeface="宋体" panose="02010600030101010101" pitchFamily="2" charset="-122"/>
              <a:cs typeface="Times New Roman" panose="02020603050405020304" pitchFamily="18" charset="0"/>
            </a:endParaRPr>
          </a:p>
          <a:p>
            <a:pPr indent="272415" algn="l">
              <a:lnSpc>
                <a:spcPct val="120000"/>
              </a:lnSpc>
            </a:pPr>
            <a:r>
              <a:rPr lang="zh-CN" altLang="zh-CN" sz="24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400" kern="100">
                <a:effectLst/>
                <a:latin typeface="Calibri" panose="020F0502020204030204" pitchFamily="34" charset="0"/>
                <a:ea typeface="宋体" panose="02010600030101010101" pitchFamily="2" charset="-122"/>
                <a:cs typeface="宋体" panose="02010600030101010101" pitchFamily="2" charset="-122"/>
              </a:rPr>
              <a:t>3</a:t>
            </a:r>
            <a:r>
              <a:rPr lang="zh-CN" altLang="zh-CN" sz="2400" kern="100">
                <a:effectLst/>
                <a:latin typeface="Calibri" panose="020F0502020204030204" pitchFamily="34" charset="0"/>
                <a:ea typeface="宋体" panose="02010600030101010101" pitchFamily="2" charset="-122"/>
                <a:cs typeface="宋体" panose="02010600030101010101" pitchFamily="2" charset="-122"/>
              </a:rPr>
              <a:t>）融资企业向出口地商业银行提交出口单据并提出出口信用险项下授信申请，在将赔款权益让渡给出口地商业银行且货物出运后，保险公司向商业银行出具承保情况通知书。</a:t>
            </a:r>
            <a:endParaRPr lang="zh-CN" altLang="zh-CN" sz="2400" kern="100">
              <a:effectLst/>
              <a:latin typeface="Calibri" panose="020F0502020204030204" pitchFamily="34" charset="0"/>
              <a:ea typeface="宋体" panose="02010600030101010101" pitchFamily="2" charset="-122"/>
              <a:cs typeface="Times New Roman" panose="02020603050405020304" pitchFamily="18" charset="0"/>
            </a:endParaRPr>
          </a:p>
          <a:p>
            <a:pPr indent="272415" algn="l">
              <a:lnSpc>
                <a:spcPct val="120000"/>
              </a:lnSpc>
            </a:pPr>
            <a:r>
              <a:rPr lang="zh-CN" altLang="zh-CN" sz="24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400" kern="100">
                <a:effectLst/>
                <a:latin typeface="Calibri" panose="020F0502020204030204" pitchFamily="34" charset="0"/>
                <a:ea typeface="宋体" panose="02010600030101010101" pitchFamily="2" charset="-122"/>
                <a:cs typeface="宋体" panose="02010600030101010101" pitchFamily="2" charset="-122"/>
              </a:rPr>
              <a:t>4</a:t>
            </a:r>
            <a:r>
              <a:rPr lang="zh-CN" altLang="zh-CN" sz="2400" kern="100">
                <a:effectLst/>
                <a:latin typeface="Calibri" panose="020F0502020204030204" pitchFamily="34" charset="0"/>
                <a:ea typeface="宋体" panose="02010600030101010101" pitchFamily="2" charset="-122"/>
                <a:cs typeface="宋体" panose="02010600030101010101" pitchFamily="2" charset="-122"/>
              </a:rPr>
              <a:t>）商业银行为银行向融资企业提供出账。</a:t>
            </a:r>
            <a:endParaRPr lang="zh-CN" altLang="zh-CN" sz="2400" kern="100">
              <a:effectLst/>
              <a:latin typeface="Calibri" panose="020F0502020204030204" pitchFamily="34" charset="0"/>
              <a:ea typeface="宋体" panose="02010600030101010101" pitchFamily="2" charset="-122"/>
              <a:cs typeface="Times New Roman" panose="02020603050405020304" pitchFamily="18" charset="0"/>
            </a:endParaRPr>
          </a:p>
          <a:p>
            <a:pPr indent="272415" algn="l">
              <a:lnSpc>
                <a:spcPct val="120000"/>
              </a:lnSpc>
            </a:pPr>
            <a:r>
              <a:rPr lang="zh-CN" altLang="zh-CN" sz="24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400" kern="100">
                <a:effectLst/>
                <a:latin typeface="Calibri" panose="020F0502020204030204" pitchFamily="34" charset="0"/>
                <a:ea typeface="宋体" panose="02010600030101010101" pitchFamily="2" charset="-122"/>
                <a:cs typeface="宋体" panose="02010600030101010101" pitchFamily="2" charset="-122"/>
              </a:rPr>
              <a:t>5</a:t>
            </a:r>
            <a:r>
              <a:rPr lang="zh-CN" altLang="zh-CN" sz="2400" kern="100">
                <a:effectLst/>
                <a:latin typeface="Calibri" panose="020F0502020204030204" pitchFamily="34" charset="0"/>
                <a:ea typeface="宋体" panose="02010600030101010101" pitchFamily="2" charset="-122"/>
                <a:cs typeface="宋体" panose="02010600030101010101" pitchFamily="2" charset="-122"/>
              </a:rPr>
              <a:t>）商业银行向进口商</a:t>
            </a:r>
            <a:r>
              <a:rPr lang="en-US" altLang="zh-CN" sz="2400" kern="100">
                <a:effectLst/>
                <a:latin typeface="Calibri" panose="020F0502020204030204" pitchFamily="34" charset="0"/>
                <a:ea typeface="宋体" panose="02010600030101010101" pitchFamily="2" charset="-122"/>
                <a:cs typeface="宋体" panose="02010600030101010101" pitchFamily="2" charset="-122"/>
              </a:rPr>
              <a:t>/</a:t>
            </a:r>
            <a:r>
              <a:rPr lang="zh-CN" altLang="zh-CN" sz="2400" kern="100">
                <a:effectLst/>
                <a:latin typeface="Calibri" panose="020F0502020204030204" pitchFamily="34" charset="0"/>
                <a:ea typeface="宋体" panose="02010600030101010101" pitchFamily="2" charset="-122"/>
                <a:cs typeface="宋体" panose="02010600030101010101" pitchFamily="2" charset="-122"/>
              </a:rPr>
              <a:t>开证行提示单据。</a:t>
            </a:r>
            <a:endParaRPr lang="zh-CN" altLang="zh-CN" sz="2400" kern="100">
              <a:effectLst/>
              <a:latin typeface="Calibri" panose="020F0502020204030204" pitchFamily="34" charset="0"/>
              <a:ea typeface="宋体" panose="02010600030101010101" pitchFamily="2" charset="-122"/>
              <a:cs typeface="Times New Roman" panose="02020603050405020304" pitchFamily="18" charset="0"/>
            </a:endParaRPr>
          </a:p>
          <a:p>
            <a:pPr indent="272415" algn="l">
              <a:lnSpc>
                <a:spcPct val="120000"/>
              </a:lnSpc>
            </a:pPr>
            <a:r>
              <a:rPr lang="zh-CN" altLang="zh-CN" sz="24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400" kern="100">
                <a:effectLst/>
                <a:latin typeface="Calibri" panose="020F0502020204030204" pitchFamily="34" charset="0"/>
                <a:ea typeface="宋体" panose="02010600030101010101" pitchFamily="2" charset="-122"/>
                <a:cs typeface="宋体" panose="02010600030101010101" pitchFamily="2" charset="-122"/>
              </a:rPr>
              <a:t>6</a:t>
            </a:r>
            <a:r>
              <a:rPr lang="zh-CN" altLang="zh-CN" sz="2400" kern="100">
                <a:effectLst/>
                <a:latin typeface="Calibri" panose="020F0502020204030204" pitchFamily="34" charset="0"/>
                <a:ea typeface="宋体" panose="02010600030101010101" pitchFamily="2" charset="-122"/>
                <a:cs typeface="宋体" panose="02010600030101010101" pitchFamily="2" charset="-122"/>
              </a:rPr>
              <a:t>）进口商</a:t>
            </a:r>
            <a:r>
              <a:rPr lang="en-US" altLang="zh-CN" sz="2400" kern="100">
                <a:effectLst/>
                <a:latin typeface="Calibri" panose="020F0502020204030204" pitchFamily="34" charset="0"/>
                <a:ea typeface="宋体" panose="02010600030101010101" pitchFamily="2" charset="-122"/>
                <a:cs typeface="宋体" panose="02010600030101010101" pitchFamily="2" charset="-122"/>
              </a:rPr>
              <a:t>/</a:t>
            </a:r>
            <a:r>
              <a:rPr lang="zh-CN" altLang="zh-CN" sz="2400" kern="100">
                <a:effectLst/>
                <a:latin typeface="Calibri" panose="020F0502020204030204" pitchFamily="34" charset="0"/>
                <a:ea typeface="宋体" panose="02010600030101010101" pitchFamily="2" charset="-122"/>
                <a:cs typeface="宋体" panose="02010600030101010101" pitchFamily="2" charset="-122"/>
              </a:rPr>
              <a:t>开证行到期付款。</a:t>
            </a:r>
            <a:endParaRPr lang="zh-CN" altLang="zh-CN" sz="2400" kern="10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355783" y="1988503"/>
            <a:ext cx="4033838" cy="241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库存类供应链融资模式</a:t>
            </a:r>
            <a:endParaRPr kumimoji="0" lang="en-US" altLang="zh-CN" sz="2400" b="0"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a:latin typeface="幼圆" panose="02010509060101010101" pitchFamily="49" charset="-122"/>
                <a:ea typeface="幼圆" panose="02010509060101010101" pitchFamily="49" charset="-122"/>
              </a:rPr>
              <a:t>库存融资的内涵</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a:latin typeface="幼圆" panose="02010509060101010101" pitchFamily="49" charset="-122"/>
                <a:ea typeface="幼圆" panose="02010509060101010101" pitchFamily="49" charset="-122"/>
              </a:rPr>
              <a:t>库存融资的一般流程</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rPr>
              <a:t>库存融资的方式</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a:solidFill>
                  <a:srgbClr val="000000"/>
                </a:solidFill>
                <a:latin typeface="华文琥珀" panose="02010800040101010101" pitchFamily="2" charset="-122"/>
                <a:ea typeface="华文琥珀" panose="02010800040101010101" pitchFamily="2" charset="-122"/>
              </a:rPr>
              <a:t>任务三</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2672080" cy="521970"/>
          </a:xfrm>
          <a:prstGeom prst="rect">
            <a:avLst/>
          </a:prstGeom>
          <a:noFill/>
          <a:ln w="9525">
            <a:noFill/>
          </a:ln>
        </p:spPr>
        <p:txBody>
          <a:bodyPr wrap="none">
            <a:spAutoFit/>
          </a:bodyPr>
          <a:lstStyle/>
          <a:p>
            <a:pPr algn="l" eaLnBrk="1" hangingPunct="1"/>
            <a:r>
              <a:rPr lang="zh-CN" altLang="en-US" sz="2800">
                <a:latin typeface="Verdana" panose="020B0604030504040204" pitchFamily="34" charset="0"/>
                <a:ea typeface="微软雅黑" panose="020B0503020204020204" pitchFamily="34" charset="-122"/>
              </a:rPr>
              <a:t>库存融资的内涵</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4" name="文本框 3"/>
          <p:cNvSpPr txBox="1"/>
          <p:nvPr/>
        </p:nvSpPr>
        <p:spPr>
          <a:xfrm>
            <a:off x="827405" y="1772920"/>
            <a:ext cx="7091045" cy="3784600"/>
          </a:xfrm>
          <a:prstGeom prst="rect">
            <a:avLst/>
          </a:prstGeom>
          <a:noFill/>
        </p:spPr>
        <p:txBody>
          <a:bodyPr wrap="square">
            <a:spAutoFit/>
          </a:bodyPr>
          <a:lstStyle/>
          <a:p>
            <a:pPr indent="508000" algn="just">
              <a:lnSpc>
                <a:spcPct val="150000"/>
              </a:lnSpc>
              <a:extLst>
                <a:ext uri="{35155182-B16C-46BC-9424-99874614C6A1}">
                  <wpsdc:indentchars xmlns:wpsdc="http://www.wps.cn/officeDocument/2017/drawingmlCustomData" val="200" checksum="282533468"/>
                </a:ext>
              </a:extLst>
            </a:pPr>
            <a:r>
              <a:rPr lang="zh-CN" altLang="zh-CN" sz="2000" kern="100">
                <a:effectLst/>
                <a:latin typeface="Calibri" panose="020F0502020204030204" pitchFamily="34" charset="0"/>
                <a:ea typeface="宋体" panose="02010600030101010101" pitchFamily="2" charset="-122"/>
                <a:cs typeface="宋体" panose="02010600030101010101" pitchFamily="2" charset="-122"/>
              </a:rPr>
              <a:t>库存融资是以供应链为基础，依托物流企业的信用和专业化物流监管能力，针对中小企业开展的一种动产融资。这种供应链金融模式有效地帮助中小企业解决存货资产问题。在业务开展过程中，银行委托第三方物流企业代其履行监管职能，或者统一授信给第三方物流企业，由其全权负责对中小企业的融资。库存融资有助于加快库存资金的周转速度，降低库存资金的占用成本。库存融资也被称为存货融资，与应收账款融资一样，都是以资产控制为基础的商业贷款。</a:t>
            </a:r>
            <a:endParaRPr lang="zh-CN" altLang="zh-CN" sz="2000" kern="100">
              <a:effectLst/>
              <a:latin typeface="Calibri" panose="020F0502020204030204" pitchFamily="34" charset="0"/>
              <a:ea typeface="宋体" panose="02010600030101010101" pitchFamily="2" charset="-122"/>
              <a:cs typeface="宋体" panose="02010600030101010101" pitchFamily="2"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3"/>
          <p:cNvSpPr txBox="1"/>
          <p:nvPr/>
        </p:nvSpPr>
        <p:spPr>
          <a:xfrm>
            <a:off x="755333" y="260350"/>
            <a:ext cx="3416320" cy="523220"/>
          </a:xfrm>
          <a:prstGeom prst="rect">
            <a:avLst/>
          </a:prstGeom>
          <a:noFill/>
          <a:ln w="9525">
            <a:noFill/>
          </a:ln>
        </p:spPr>
        <p:txBody>
          <a:bodyPr wrap="none">
            <a:spAutoFit/>
          </a:bodyPr>
          <a:lstStyle/>
          <a:p>
            <a:pPr algn="l" eaLnBrk="1" hangingPunct="1"/>
            <a:r>
              <a:rPr lang="zh-CN" altLang="en-US" sz="2800">
                <a:latin typeface="Verdana" panose="020B0604030504040204" pitchFamily="34" charset="0"/>
                <a:ea typeface="微软雅黑" panose="020B0503020204020204" pitchFamily="34" charset="-122"/>
              </a:rPr>
              <a:t>库存融资的一般流程</a:t>
            </a:r>
            <a:endParaRPr lang="zh-CN" altLang="en-US"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4" name="文本框 3"/>
          <p:cNvSpPr txBox="1"/>
          <p:nvPr/>
        </p:nvSpPr>
        <p:spPr>
          <a:xfrm>
            <a:off x="827405" y="1412875"/>
            <a:ext cx="7336155" cy="4707890"/>
          </a:xfrm>
          <a:prstGeom prst="rect">
            <a:avLst/>
          </a:prstGeom>
          <a:noFill/>
        </p:spPr>
        <p:txBody>
          <a:bodyPr wrap="square">
            <a:spAutoFit/>
          </a:bodyPr>
          <a:lstStyle/>
          <a:p>
            <a:pPr marL="457200" indent="-457200" algn="just">
              <a:lnSpc>
                <a:spcPct val="150000"/>
              </a:lnSpc>
              <a:buFont typeface="Wingdings" panose="05000000000000000000" charset="0"/>
              <a:buChar char="n"/>
            </a:pPr>
            <a:r>
              <a:rPr lang="zh-CN" altLang="en-US" sz="2000" kern="100">
                <a:effectLst/>
                <a:latin typeface="Calibri" panose="020F0502020204030204" pitchFamily="34" charset="0"/>
                <a:ea typeface="宋体" panose="02010600030101010101" pitchFamily="2" charset="-122"/>
                <a:cs typeface="宋体" panose="02010600030101010101" pitchFamily="2" charset="-122"/>
              </a:rPr>
              <a:t>库存融资的一般流程为：①企业、仓储监管方与银行之间签署协议，明确各方的权利和责任。②企业向银行缴纳一定金额的保证金，并签署授信协议，确定融资金额、利率等相关条款。③企业配合银行完成抵押登记手续，确保所抵押的库存货物的合法性和完整性。同时，监管人员进行日常监管，确保货物的安全和完好。④银行根据协议向企业提供融资，将资金划入企业指定账户。⑤在企业需要提取库存货物时，企业需向银行的保证金账户划付赎货款项，作为赎回货物的支付。⑥银行确认收到赎货款项后，通知监管方释放所抵（质）押的货物，使企业可以提取库存货物并继续经营。</a:t>
            </a:r>
            <a:endParaRPr lang="zh-CN" altLang="en-US" sz="2000" kern="100">
              <a:effectLst/>
              <a:latin typeface="Calibri" panose="020F0502020204030204" pitchFamily="34" charset="0"/>
              <a:ea typeface="宋体" panose="02010600030101010101" pitchFamily="2" charset="-122"/>
              <a:cs typeface="宋体" panose="0201060003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txBox="1"/>
          <p:nvPr/>
        </p:nvSpPr>
        <p:spPr>
          <a:xfrm>
            <a:off x="666750" y="1104900"/>
            <a:ext cx="4049713" cy="571500"/>
          </a:xfrm>
          <a:prstGeom prst="rect">
            <a:avLst/>
          </a:prstGeom>
          <a:noFill/>
          <a:ln w="9525">
            <a:noFill/>
          </a:ln>
        </p:spPr>
        <p:txBody>
          <a:bodyPr/>
          <a:lstStyle/>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088" y="265430"/>
            <a:ext cx="2698175" cy="523220"/>
          </a:xfrm>
          <a:prstGeom prst="rect">
            <a:avLst/>
          </a:prstGeom>
          <a:noFill/>
          <a:ln w="9525">
            <a:noFill/>
          </a:ln>
        </p:spPr>
        <p:txBody>
          <a:bodyPr wrap="none">
            <a:spAutoFit/>
          </a:bodyPr>
          <a:lstStyle/>
          <a:p>
            <a:pPr algn="l" eaLnBrk="1" hangingPunct="1"/>
            <a:r>
              <a:rPr lang="zh-CN" altLang="en-US" sz="2800">
                <a:latin typeface="Verdana" panose="020B0604030504040204" pitchFamily="34" charset="0"/>
                <a:ea typeface="微软雅黑" panose="020B0503020204020204" pitchFamily="34" charset="-122"/>
              </a:rPr>
              <a:t>库存融资的方式</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0" name="椭圆 19"/>
          <p:cNvSpPr/>
          <p:nvPr>
            <p:custDataLst>
              <p:tags r:id="rId1"/>
            </p:custDataLst>
          </p:nvPr>
        </p:nvSpPr>
        <p:spPr>
          <a:xfrm>
            <a:off x="2916245" y="1821200"/>
            <a:ext cx="3243501" cy="3243501"/>
          </a:xfrm>
          <a:prstGeom prst="ellipse">
            <a:avLst/>
          </a:prstGeom>
          <a:solidFill>
            <a:schemeClr val="bg1">
              <a:lumMod val="80000"/>
              <a:lumOff val="20000"/>
            </a:schemeClr>
          </a:solidFill>
          <a:ln>
            <a:noFill/>
          </a:ln>
          <a:effectLst>
            <a:outerShdw blurRad="152400" sx="106000" sy="106000" algn="ctr" rotWithShape="0">
              <a:schemeClr val="tx1">
                <a:lumMod val="65000"/>
                <a:lumOff val="35000"/>
                <a:alpha val="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50" dirty="0">
              <a:solidFill>
                <a:schemeClr val="tx1"/>
              </a:solidFill>
            </a:endParaRPr>
          </a:p>
        </p:txBody>
      </p:sp>
      <p:sp>
        <p:nvSpPr>
          <p:cNvPr id="26" name="任意多边形 12"/>
          <p:cNvSpPr/>
          <p:nvPr>
            <p:custDataLst>
              <p:tags r:id="rId2"/>
            </p:custDataLst>
          </p:nvPr>
        </p:nvSpPr>
        <p:spPr>
          <a:xfrm rot="10800000">
            <a:off x="4550202" y="1640424"/>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2">
                  <a:alpha val="0"/>
                </a:schemeClr>
              </a:gs>
              <a:gs pos="100000">
                <a:schemeClr val="accent2">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olidFill>
                <a:schemeClr val="tx1"/>
              </a:solidFill>
              <a:sym typeface="+mn-ea"/>
            </a:endParaRPr>
          </a:p>
        </p:txBody>
      </p:sp>
      <p:sp>
        <p:nvSpPr>
          <p:cNvPr id="30" name="任意多边形 12"/>
          <p:cNvSpPr/>
          <p:nvPr>
            <p:custDataLst>
              <p:tags r:id="rId3"/>
            </p:custDataLst>
          </p:nvPr>
        </p:nvSpPr>
        <p:spPr>
          <a:xfrm rot="18000000">
            <a:off x="4982669" y="3113369"/>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3">
                  <a:alpha val="0"/>
                </a:schemeClr>
              </a:gs>
              <a:gs pos="100000">
                <a:schemeClr val="accent3">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olidFill>
                <a:schemeClr val="tx1"/>
              </a:solidFill>
              <a:sym typeface="+mn-ea"/>
            </a:endParaRPr>
          </a:p>
        </p:txBody>
      </p:sp>
      <p:sp>
        <p:nvSpPr>
          <p:cNvPr id="2" name="任意多边形 12"/>
          <p:cNvSpPr/>
          <p:nvPr>
            <p:custDataLst>
              <p:tags r:id="rId4"/>
            </p:custDataLst>
          </p:nvPr>
        </p:nvSpPr>
        <p:spPr>
          <a:xfrm rot="3600000">
            <a:off x="3496355" y="2757049"/>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1">
                  <a:alpha val="0"/>
                </a:schemeClr>
              </a:gs>
              <a:gs pos="100000">
                <a:schemeClr val="accent1">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olidFill>
                <a:schemeClr val="tx1"/>
              </a:solidFill>
              <a:sym typeface="+mn-ea"/>
            </a:endParaRPr>
          </a:p>
        </p:txBody>
      </p:sp>
      <p:sp>
        <p:nvSpPr>
          <p:cNvPr id="3" name="弧形 2"/>
          <p:cNvSpPr/>
          <p:nvPr>
            <p:custDataLst>
              <p:tags r:id="rId5"/>
            </p:custDataLst>
          </p:nvPr>
        </p:nvSpPr>
        <p:spPr>
          <a:xfrm>
            <a:off x="2736632" y="1642168"/>
            <a:ext cx="3619003" cy="3619003"/>
          </a:xfrm>
          <a:prstGeom prst="arc">
            <a:avLst>
              <a:gd name="adj1" fmla="val 16392741"/>
              <a:gd name="adj2" fmla="val 21318419"/>
            </a:avLst>
          </a:prstGeom>
          <a:ln w="6350">
            <a:gradFill>
              <a:gsLst>
                <a:gs pos="25000">
                  <a:schemeClr val="accent2">
                    <a:alpha val="0"/>
                  </a:schemeClr>
                </a:gs>
                <a:gs pos="60000">
                  <a:schemeClr val="accent2">
                    <a:alpha val="80000"/>
                  </a:schemeClr>
                </a:gs>
              </a:gsLst>
              <a:lin ang="0" scaled="1"/>
            </a:gradFill>
            <a:prstDash val="solid"/>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solidFill>
                <a:schemeClr val="tx1"/>
              </a:solidFill>
              <a:cs typeface="微软雅黑" panose="020B0503020204020204" pitchFamily="34" charset="-122"/>
            </a:endParaRPr>
          </a:p>
        </p:txBody>
      </p:sp>
      <p:sp>
        <p:nvSpPr>
          <p:cNvPr id="4" name="弧形 3"/>
          <p:cNvSpPr/>
          <p:nvPr>
            <p:custDataLst>
              <p:tags r:id="rId6"/>
            </p:custDataLst>
          </p:nvPr>
        </p:nvSpPr>
        <p:spPr>
          <a:xfrm rot="7200000">
            <a:off x="2740701" y="1616592"/>
            <a:ext cx="3619003" cy="3619003"/>
          </a:xfrm>
          <a:prstGeom prst="arc">
            <a:avLst>
              <a:gd name="adj1" fmla="val 16392741"/>
              <a:gd name="adj2" fmla="val 21318419"/>
            </a:avLst>
          </a:prstGeom>
          <a:ln w="6350">
            <a:gradFill>
              <a:gsLst>
                <a:gs pos="25000">
                  <a:schemeClr val="accent3">
                    <a:alpha val="0"/>
                  </a:schemeClr>
                </a:gs>
                <a:gs pos="60000">
                  <a:schemeClr val="accent3"/>
                </a:gs>
              </a:gsLst>
              <a:lin ang="0" scaled="1"/>
            </a:gradFill>
            <a:prstDash val="solid"/>
            <a:tailEnd type="triangle"/>
          </a:ln>
          <a:effectLst>
            <a:outerShdw blurRad="50800" dist="38100" dir="2700000" algn="tl" rotWithShape="0">
              <a:schemeClr val="accent3">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5" name="弧形 4"/>
          <p:cNvSpPr/>
          <p:nvPr>
            <p:custDataLst>
              <p:tags r:id="rId7"/>
            </p:custDataLst>
          </p:nvPr>
        </p:nvSpPr>
        <p:spPr>
          <a:xfrm rot="14400000">
            <a:off x="2767439" y="1623567"/>
            <a:ext cx="3619003" cy="3619003"/>
          </a:xfrm>
          <a:prstGeom prst="arc">
            <a:avLst>
              <a:gd name="adj1" fmla="val 16392741"/>
              <a:gd name="adj2" fmla="val 21318419"/>
            </a:avLst>
          </a:prstGeom>
          <a:ln w="6350">
            <a:gradFill>
              <a:gsLst>
                <a:gs pos="25000">
                  <a:schemeClr val="accent1">
                    <a:alpha val="0"/>
                  </a:schemeClr>
                </a:gs>
                <a:gs pos="60000">
                  <a:schemeClr val="accent1">
                    <a:alpha val="80000"/>
                  </a:schemeClr>
                </a:gs>
              </a:gsLst>
              <a:lin ang="0" scaled="1"/>
            </a:gradFill>
            <a:prstDash val="solid"/>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7" name="矩形 6"/>
          <p:cNvSpPr/>
          <p:nvPr>
            <p:custDataLst>
              <p:tags r:id="rId8"/>
            </p:custDataLst>
          </p:nvPr>
        </p:nvSpPr>
        <p:spPr>
          <a:xfrm>
            <a:off x="6444845" y="1916782"/>
            <a:ext cx="2219880" cy="473156"/>
          </a:xfrm>
          <a:prstGeom prst="rect">
            <a:avLst/>
          </a:prstGeom>
          <a:noFill/>
        </p:spPr>
        <p:txBody>
          <a:bodyPr wrap="square" lIns="0" tIns="0" rIns="0" bIns="0" rtlCol="0" anchor="b" anchorCtr="0">
            <a:noAutofit/>
          </a:bodyPr>
          <a:lstStyle/>
          <a:p>
            <a:pPr algn="just">
              <a:spcBef>
                <a:spcPct val="0"/>
              </a:spcBef>
              <a:spcAft>
                <a:spcPct val="0"/>
              </a:spcAft>
            </a:pPr>
            <a:r>
              <a:rPr lang="zh-CN" altLang="en-US" sz="2000" b="1">
                <a:solidFill>
                  <a:schemeClr val="tx1"/>
                </a:solidFill>
                <a:latin typeface="+mn-ea"/>
                <a:cs typeface="+mn-ea"/>
                <a:sym typeface="+mn-ea"/>
              </a:rPr>
              <a:t>动态抵质押</a:t>
            </a:r>
            <a:endParaRPr lang="zh-CN" altLang="en-US" sz="2000" b="1">
              <a:solidFill>
                <a:schemeClr val="tx1"/>
              </a:solidFill>
              <a:latin typeface="+mn-ea"/>
              <a:cs typeface="+mn-ea"/>
              <a:sym typeface="+mn-ea"/>
            </a:endParaRPr>
          </a:p>
        </p:txBody>
      </p:sp>
      <p:sp>
        <p:nvSpPr>
          <p:cNvPr id="9" name="矩形 8"/>
          <p:cNvSpPr/>
          <p:nvPr>
            <p:custDataLst>
              <p:tags r:id="rId9"/>
            </p:custDataLst>
          </p:nvPr>
        </p:nvSpPr>
        <p:spPr>
          <a:xfrm>
            <a:off x="5651876" y="5084960"/>
            <a:ext cx="2219880" cy="473156"/>
          </a:xfrm>
          <a:prstGeom prst="rect">
            <a:avLst/>
          </a:prstGeom>
          <a:noFill/>
        </p:spPr>
        <p:txBody>
          <a:bodyPr wrap="square" lIns="0" tIns="0" rIns="0" bIns="0" rtlCol="0" anchor="b" anchorCtr="0">
            <a:noAutofit/>
          </a:bodyPr>
          <a:lstStyle/>
          <a:p>
            <a:pPr algn="just">
              <a:spcBef>
                <a:spcPct val="0"/>
              </a:spcBef>
              <a:spcAft>
                <a:spcPct val="0"/>
              </a:spcAft>
            </a:pPr>
            <a:r>
              <a:rPr lang="zh-CN" altLang="en-US" sz="2000" b="1">
                <a:solidFill>
                  <a:schemeClr val="tx1"/>
                </a:solidFill>
                <a:latin typeface="+mn-ea"/>
                <a:cs typeface="+mn-ea"/>
                <a:sym typeface="+mn-ea"/>
              </a:rPr>
              <a:t>仓单质押</a:t>
            </a:r>
            <a:endParaRPr lang="zh-CN" altLang="en-US" sz="2000" b="1">
              <a:solidFill>
                <a:schemeClr val="tx1"/>
              </a:solidFill>
              <a:latin typeface="+mn-ea"/>
              <a:cs typeface="+mn-ea"/>
              <a:sym typeface="+mn-ea"/>
            </a:endParaRPr>
          </a:p>
        </p:txBody>
      </p:sp>
      <p:sp>
        <p:nvSpPr>
          <p:cNvPr id="11" name="矩形 10"/>
          <p:cNvSpPr/>
          <p:nvPr>
            <p:custDataLst>
              <p:tags r:id="rId10"/>
            </p:custDataLst>
          </p:nvPr>
        </p:nvSpPr>
        <p:spPr>
          <a:xfrm>
            <a:off x="395401" y="2532177"/>
            <a:ext cx="2219880" cy="473156"/>
          </a:xfrm>
          <a:prstGeom prst="rect">
            <a:avLst/>
          </a:prstGeom>
          <a:noFill/>
        </p:spPr>
        <p:txBody>
          <a:bodyPr wrap="square" lIns="0" tIns="0" rIns="0" bIns="0" rtlCol="0" anchor="b" anchorCtr="0">
            <a:noAutofit/>
          </a:bodyPr>
          <a:lstStyle/>
          <a:p>
            <a:pPr algn="r"/>
            <a:r>
              <a:rPr lang="zh-CN" altLang="en-US" sz="2000" b="1">
                <a:solidFill>
                  <a:schemeClr val="tx1"/>
                </a:solidFill>
                <a:latin typeface="+mn-ea"/>
                <a:cs typeface="+mn-ea"/>
                <a:sym typeface="+mn-ea"/>
              </a:rPr>
              <a:t>静态抵质押</a:t>
            </a:r>
            <a:endParaRPr lang="zh-CN" altLang="en-US" sz="2000" b="1" dirty="0">
              <a:solidFill>
                <a:schemeClr val="tx1"/>
              </a:solidFill>
              <a:latin typeface="+mn-ea"/>
              <a:cs typeface="+mn-ea"/>
              <a:sym typeface="+mn-ea"/>
            </a:endParaRPr>
          </a:p>
        </p:txBody>
      </p:sp>
      <p:sp>
        <p:nvSpPr>
          <p:cNvPr id="12" name="任意多边形 11"/>
          <p:cNvSpPr/>
          <p:nvPr>
            <p:custDataLst>
              <p:tags r:id="rId11"/>
            </p:custDataLst>
          </p:nvPr>
        </p:nvSpPr>
        <p:spPr>
          <a:xfrm>
            <a:off x="4550784" y="2019414"/>
            <a:ext cx="809713" cy="1620007"/>
          </a:xfrm>
          <a:custGeom>
            <a:avLst/>
            <a:gdLst/>
            <a:ahLst/>
            <a:cxnLst>
              <a:cxn ang="3">
                <a:pos x="hc" y="t"/>
              </a:cxn>
              <a:cxn ang="cd2">
                <a:pos x="l" y="vc"/>
              </a:cxn>
              <a:cxn ang="cd4">
                <a:pos x="hc" y="b"/>
              </a:cxn>
              <a:cxn ang="0">
                <a:pos x="r" y="vc"/>
              </a:cxn>
            </a:cxnLst>
            <a:rect l="l" t="t" r="r" b="b"/>
            <a:pathLst>
              <a:path w="1393" h="2787">
                <a:moveTo>
                  <a:pt x="0" y="0"/>
                </a:moveTo>
                <a:cubicBezTo>
                  <a:pt x="769" y="0"/>
                  <a:pt x="1393" y="624"/>
                  <a:pt x="1393" y="1394"/>
                </a:cubicBezTo>
                <a:cubicBezTo>
                  <a:pt x="1393" y="2163"/>
                  <a:pt x="769" y="2787"/>
                  <a:pt x="0" y="2787"/>
                </a:cubicBezTo>
                <a:lnTo>
                  <a:pt x="0" y="0"/>
                </a:lnTo>
                <a:close/>
              </a:path>
            </a:pathLst>
          </a:custGeom>
          <a:gradFill>
            <a:gsLst>
              <a:gs pos="0">
                <a:schemeClr val="accent2">
                  <a:lumMod val="60000"/>
                  <a:lumOff val="40000"/>
                </a:schemeClr>
              </a:gs>
              <a:gs pos="100000">
                <a:schemeClr val="accent2"/>
              </a:gs>
            </a:gsLst>
            <a:lin ang="5400000" scaled="0"/>
          </a:gradFill>
          <a:ln>
            <a:noFill/>
          </a:ln>
          <a:effectLst>
            <a:outerShdw blurRad="127000" sx="105000" sy="105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tIns="33132" rIns="131948" bIns="32958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solidFill>
                  <a:schemeClr val="tx1"/>
                </a:solidFill>
                <a:latin typeface="+mn-ea"/>
                <a:cs typeface="+mn-ea"/>
                <a:sym typeface="+mn-ea"/>
              </a:rPr>
              <a:t>02</a:t>
            </a:r>
            <a:endParaRPr lang="en-US" altLang="zh-CN" sz="1650" b="1" dirty="0">
              <a:solidFill>
                <a:schemeClr val="tx1"/>
              </a:solidFill>
              <a:latin typeface="+mn-ea"/>
              <a:cs typeface="+mn-ea"/>
              <a:sym typeface="+mn-ea"/>
            </a:endParaRPr>
          </a:p>
        </p:txBody>
      </p:sp>
      <p:sp>
        <p:nvSpPr>
          <p:cNvPr id="13" name="任意多边形 12"/>
          <p:cNvSpPr/>
          <p:nvPr>
            <p:custDataLst>
              <p:tags r:id="rId12"/>
            </p:custDataLst>
          </p:nvPr>
        </p:nvSpPr>
        <p:spPr>
          <a:xfrm>
            <a:off x="4224108" y="3291238"/>
            <a:ext cx="1511504" cy="1214828"/>
          </a:xfrm>
          <a:custGeom>
            <a:avLst/>
            <a:gdLst/>
            <a:ahLst/>
            <a:cxnLst>
              <a:cxn ang="3">
                <a:pos x="hc" y="t"/>
              </a:cxn>
              <a:cxn ang="cd2">
                <a:pos x="l" y="vc"/>
              </a:cxn>
              <a:cxn ang="cd4">
                <a:pos x="hc" y="b"/>
              </a:cxn>
              <a:cxn ang="0">
                <a:pos x="r" y="vc"/>
              </a:cxn>
            </a:cxnLst>
            <a:rect l="l" t="t" r="r" b="b"/>
            <a:pathLst>
              <a:path w="2600" h="2090">
                <a:moveTo>
                  <a:pt x="187" y="0"/>
                </a:moveTo>
                <a:lnTo>
                  <a:pt x="2600" y="1394"/>
                </a:lnTo>
                <a:cubicBezTo>
                  <a:pt x="2216" y="2059"/>
                  <a:pt x="1363" y="2288"/>
                  <a:pt x="697" y="1903"/>
                </a:cubicBezTo>
                <a:cubicBezTo>
                  <a:pt x="31" y="1518"/>
                  <a:pt x="-198" y="666"/>
                  <a:pt x="187" y="0"/>
                </a:cubicBezTo>
                <a:close/>
              </a:path>
            </a:pathLst>
          </a:custGeom>
          <a:gradFill>
            <a:gsLst>
              <a:gs pos="0">
                <a:schemeClr val="accent3">
                  <a:lumMod val="60000"/>
                  <a:lumOff val="40000"/>
                </a:schemeClr>
              </a:gs>
              <a:gs pos="100000">
                <a:schemeClr val="accent3"/>
              </a:gs>
            </a:gsLst>
            <a:lin ang="5400000" scaled="0"/>
          </a:gradFill>
          <a:ln>
            <a:noFill/>
          </a:ln>
          <a:effectLst>
            <a:outerShdw blurRad="127000" sx="106000" sy="106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65683" tIns="494081"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solidFill>
                  <a:schemeClr val="tx1"/>
                </a:solidFill>
                <a:latin typeface="+mn-ea"/>
                <a:cs typeface="+mn-ea"/>
                <a:sym typeface="+mn-ea"/>
              </a:rPr>
              <a:t>03</a:t>
            </a:r>
            <a:endParaRPr lang="en-US" altLang="zh-CN" sz="1650" b="1" dirty="0">
              <a:solidFill>
                <a:schemeClr val="tx1"/>
              </a:solidFill>
              <a:latin typeface="+mn-ea"/>
              <a:cs typeface="+mn-ea"/>
              <a:sym typeface="+mn-ea"/>
            </a:endParaRPr>
          </a:p>
        </p:txBody>
      </p:sp>
      <p:sp>
        <p:nvSpPr>
          <p:cNvPr id="14" name="任意多边形 13"/>
          <p:cNvSpPr/>
          <p:nvPr>
            <p:custDataLst>
              <p:tags r:id="rId13"/>
            </p:custDataLst>
          </p:nvPr>
        </p:nvSpPr>
        <p:spPr>
          <a:xfrm>
            <a:off x="3245826" y="2895392"/>
            <a:ext cx="1511504" cy="1214828"/>
          </a:xfrm>
          <a:custGeom>
            <a:avLst/>
            <a:gdLst/>
            <a:ahLst/>
            <a:cxnLst>
              <a:cxn ang="3">
                <a:pos x="hc" y="t"/>
              </a:cxn>
              <a:cxn ang="cd2">
                <a:pos x="l" y="vc"/>
              </a:cxn>
              <a:cxn ang="cd4">
                <a:pos x="hc" y="b"/>
              </a:cxn>
              <a:cxn ang="0">
                <a:pos x="r" y="vc"/>
              </a:cxn>
            </a:cxnLst>
            <a:rect l="l" t="t" r="r" b="b"/>
            <a:pathLst>
              <a:path w="2600" h="2090">
                <a:moveTo>
                  <a:pt x="1390" y="0"/>
                </a:moveTo>
                <a:cubicBezTo>
                  <a:pt x="1872" y="-1"/>
                  <a:pt x="2342" y="249"/>
                  <a:pt x="2600" y="696"/>
                </a:cubicBezTo>
                <a:lnTo>
                  <a:pt x="187" y="2090"/>
                </a:lnTo>
                <a:cubicBezTo>
                  <a:pt x="-198" y="1424"/>
                  <a:pt x="31" y="572"/>
                  <a:pt x="697" y="187"/>
                </a:cubicBezTo>
                <a:cubicBezTo>
                  <a:pt x="915" y="61"/>
                  <a:pt x="1154" y="0"/>
                  <a:pt x="1390" y="0"/>
                </a:cubicBezTo>
                <a:close/>
              </a:path>
            </a:pathLst>
          </a:custGeom>
          <a:gradFill>
            <a:gsLst>
              <a:gs pos="0">
                <a:schemeClr val="accent1">
                  <a:lumMod val="60000"/>
                  <a:lumOff val="40000"/>
                </a:schemeClr>
              </a:gs>
              <a:gs pos="100000">
                <a:schemeClr val="accent1"/>
              </a:gs>
            </a:gsLst>
            <a:lin ang="5400000" scaled="0"/>
          </a:gradFill>
          <a:ln>
            <a:noFill/>
          </a:ln>
          <a:effectLst>
            <a:outerShdw blurRad="127000" sx="105000" sy="105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0" tIns="65683" rIns="592898" bIns="13194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solidFill>
                  <a:schemeClr val="tx1"/>
                </a:solidFill>
                <a:latin typeface="+mn-ea"/>
                <a:cs typeface="+mn-ea"/>
                <a:sym typeface="+mn-ea"/>
              </a:rPr>
              <a:t>01</a:t>
            </a:r>
            <a:endParaRPr lang="en-US" altLang="zh-CN" sz="1650" b="1" dirty="0">
              <a:solidFill>
                <a:schemeClr val="tx1"/>
              </a:solidFill>
              <a:latin typeface="+mn-ea"/>
              <a:cs typeface="+mn-ea"/>
              <a:sym typeface="+mn-ea"/>
            </a:endParaRPr>
          </a:p>
        </p:txBody>
      </p:sp>
      <p:sp>
        <p:nvSpPr>
          <p:cNvPr id="15" name="椭圆 14"/>
          <p:cNvSpPr/>
          <p:nvPr>
            <p:custDataLst>
              <p:tags r:id="rId14"/>
            </p:custDataLst>
          </p:nvPr>
        </p:nvSpPr>
        <p:spPr>
          <a:xfrm>
            <a:off x="4018919" y="2912249"/>
            <a:ext cx="1063729" cy="106372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5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355783" y="2337118"/>
            <a:ext cx="4033838" cy="241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预付款类供应链金融模式</a:t>
            </a:r>
            <a:endParaRPr kumimoji="0" lang="en-US" altLang="zh-CN" sz="2400" b="0"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rPr>
              <a:t>预付账款融资的内涵</a:t>
            </a:r>
            <a:endParaRPr kumimoji="1" lang="en-US" altLang="zh-CN" sz="20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rPr>
              <a:t>预付账款融资的流程</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rPr>
              <a:t>预付账款融资的方式</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任务一</a:t>
            </a:r>
            <a:endParaRPr lang="en-US" altLang="zh-CN"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405" y="2042160"/>
            <a:ext cx="6000750" cy="631825"/>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静态抵质押的含义</a:t>
            </a:r>
            <a:endParaRPr lang="zh-CN" altLang="en-US" sz="2400">
              <a:latin typeface="微软雅黑" panose="020B0503020204020204" pitchFamily="34" charset="-122"/>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静态抵质押</a:t>
            </a:r>
            <a:endParaRPr lang="zh-CN" sz="2800" dirty="0">
              <a:ea typeface="微软雅黑" panose="020B0503020204020204" pitchFamily="34" charset="-122"/>
            </a:endParaRPr>
          </a:p>
        </p:txBody>
      </p:sp>
      <p:sp>
        <p:nvSpPr>
          <p:cNvPr id="3" name="文本框 2"/>
          <p:cNvSpPr txBox="1"/>
          <p:nvPr/>
        </p:nvSpPr>
        <p:spPr>
          <a:xfrm>
            <a:off x="683260" y="2924701"/>
            <a:ext cx="7344816" cy="2231637"/>
          </a:xfrm>
          <a:prstGeom prst="rect">
            <a:avLst/>
          </a:prstGeom>
          <a:noFill/>
        </p:spPr>
        <p:txBody>
          <a:bodyPr wrap="square">
            <a:spAutoFit/>
          </a:bodyPr>
          <a:lstStyle/>
          <a:p>
            <a:pPr>
              <a:lnSpc>
                <a:spcPct val="150000"/>
              </a:lnSpc>
            </a:pPr>
            <a:r>
              <a:rPr lang="zh-CN" altLang="en-US" sz="2400"/>
              <a:t>    静态抵质授信是指客户以自有或第三方合法拥有的动产为抵质押的授信业务。在这种情况下，银行通常会委托第三方物流公司对客户提供的抵质押商品进行监管，以确保抵质押物的安全和完整性。</a:t>
            </a:r>
            <a:endParaRPr lang="zh-CN" altLang="en-US" sz="24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静态抵质押的流程</a:t>
            </a:r>
            <a:endParaRPr lang="zh-CN" altLang="en-US" sz="2400">
              <a:latin typeface="微软雅黑" panose="020B0503020204020204" pitchFamily="34" charset="-122"/>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静态抵质押</a:t>
            </a:r>
            <a:endParaRPr lang="zh-CN" sz="2800" dirty="0">
              <a:ea typeface="微软雅黑" panose="020B0503020204020204" pitchFamily="34" charset="-12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346869" y="1798638"/>
            <a:ext cx="4418260" cy="4510682"/>
          </a:xfrm>
          <a:prstGeom prst="rect">
            <a:avLst/>
          </a:prstGeom>
          <a:noFill/>
          <a:ln>
            <a:noFill/>
          </a:ln>
        </p:spPr>
      </p:pic>
      <p:sp>
        <p:nvSpPr>
          <p:cNvPr id="5" name="文本框 4"/>
          <p:cNvSpPr txBox="1"/>
          <p:nvPr/>
        </p:nvSpPr>
        <p:spPr>
          <a:xfrm>
            <a:off x="4390390" y="3426460"/>
            <a:ext cx="4100195" cy="2861310"/>
          </a:xfrm>
          <a:prstGeom prst="rect">
            <a:avLst/>
          </a:prstGeom>
          <a:solidFill>
            <a:schemeClr val="accent5">
              <a:lumMod val="20000"/>
              <a:lumOff val="80000"/>
            </a:schemeClr>
          </a:solidFill>
        </p:spPr>
        <p:txBody>
          <a:bodyPr wrap="square">
            <a:spAutoFit/>
          </a:bodyPr>
          <a:lstStyle/>
          <a:p>
            <a:r>
              <a:rPr lang="zh-CN" altLang="en-US" sz="1800"/>
              <a:t>（</a:t>
            </a:r>
            <a:r>
              <a:rPr lang="en-US" altLang="zh-CN" sz="1800"/>
              <a:t>1</a:t>
            </a:r>
            <a:r>
              <a:rPr lang="zh-CN" altLang="en-US" sz="1800"/>
              <a:t>）申请融资。企业向银行提出静态质押融资申请。</a:t>
            </a:r>
            <a:endParaRPr lang="zh-CN" altLang="en-US" sz="1800"/>
          </a:p>
          <a:p>
            <a:r>
              <a:rPr lang="zh-CN" altLang="en-US" sz="1800"/>
              <a:t>（</a:t>
            </a:r>
            <a:r>
              <a:rPr lang="en-US" altLang="zh-CN" sz="1800"/>
              <a:t>2</a:t>
            </a:r>
            <a:r>
              <a:rPr lang="zh-CN" altLang="en-US" sz="1800"/>
              <a:t>）转交货物并交纳保证金。</a:t>
            </a:r>
            <a:endParaRPr lang="en-US" altLang="zh-CN" sz="1800"/>
          </a:p>
          <a:p>
            <a:r>
              <a:rPr lang="zh-CN" altLang="en-US" sz="1800"/>
              <a:t>（</a:t>
            </a:r>
            <a:r>
              <a:rPr lang="en-US" altLang="zh-CN" sz="1800"/>
              <a:t>3</a:t>
            </a:r>
            <a:r>
              <a:rPr lang="zh-CN" altLang="en-US" sz="1800"/>
              <a:t>）通知和确认。银行收到第三方物流公司的收货通知，并确认收到企业的保证金。</a:t>
            </a:r>
            <a:endParaRPr lang="zh-CN" altLang="en-US" sz="1800"/>
          </a:p>
          <a:p>
            <a:r>
              <a:rPr lang="zh-CN" altLang="en-US" sz="1800"/>
              <a:t>（</a:t>
            </a:r>
            <a:r>
              <a:rPr lang="en-US" altLang="zh-CN" sz="1800"/>
              <a:t>4</a:t>
            </a:r>
            <a:r>
              <a:rPr lang="zh-CN" altLang="en-US" sz="1800"/>
              <a:t>）提供融资。银行根据融资协议向企业提供融资。</a:t>
            </a:r>
            <a:endParaRPr lang="zh-CN" altLang="en-US" sz="1800"/>
          </a:p>
          <a:p>
            <a:r>
              <a:rPr lang="zh-CN" altLang="en-US" sz="1800"/>
              <a:t>（</a:t>
            </a:r>
            <a:r>
              <a:rPr lang="en-US" altLang="zh-CN" sz="1800"/>
              <a:t>5</a:t>
            </a:r>
            <a:r>
              <a:rPr lang="zh-CN" altLang="en-US" sz="1800"/>
              <a:t>）追加保证金。</a:t>
            </a:r>
            <a:endParaRPr lang="en-US" altLang="zh-CN" sz="1800"/>
          </a:p>
          <a:p>
            <a:r>
              <a:rPr lang="zh-CN" altLang="en-US" sz="1800"/>
              <a:t>（</a:t>
            </a:r>
            <a:r>
              <a:rPr lang="en-US" altLang="zh-CN" sz="1800"/>
              <a:t>6</a:t>
            </a:r>
            <a:r>
              <a:rPr lang="zh-CN" altLang="en-US" sz="1800"/>
              <a:t>）发货指令。（</a:t>
            </a:r>
            <a:r>
              <a:rPr lang="en-US" altLang="zh-CN" sz="1800"/>
              <a:t>7</a:t>
            </a:r>
            <a:r>
              <a:rPr lang="zh-CN" altLang="en-US" sz="1800"/>
              <a:t>）放货。</a:t>
            </a:r>
            <a:endParaRPr lang="zh-CN" altLang="en-US" sz="18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55606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动态抵质押的含义</a:t>
            </a:r>
            <a:endParaRPr lang="zh-CN" altLang="en-US" sz="2400">
              <a:latin typeface="微软雅黑" panose="020B0503020204020204" pitchFamily="34" charset="-122"/>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动态抵质押</a:t>
            </a:r>
            <a:endParaRPr lang="zh-CN" sz="2800" dirty="0">
              <a:ea typeface="微软雅黑" panose="020B0503020204020204" pitchFamily="34" charset="-122"/>
            </a:endParaRPr>
          </a:p>
        </p:txBody>
      </p:sp>
      <p:sp>
        <p:nvSpPr>
          <p:cNvPr id="3" name="文本框 2"/>
          <p:cNvSpPr txBox="1"/>
          <p:nvPr/>
        </p:nvSpPr>
        <p:spPr>
          <a:xfrm>
            <a:off x="467544" y="2492266"/>
            <a:ext cx="7632774" cy="2231637"/>
          </a:xfrm>
          <a:prstGeom prst="rect">
            <a:avLst/>
          </a:prstGeom>
          <a:noFill/>
        </p:spPr>
        <p:txBody>
          <a:bodyPr wrap="square">
            <a:spAutoFit/>
          </a:bodyPr>
          <a:lstStyle/>
          <a:p>
            <a:pPr>
              <a:lnSpc>
                <a:spcPct val="150000"/>
              </a:lnSpc>
            </a:pPr>
            <a:r>
              <a:rPr lang="zh-CN" altLang="en-US" sz="2400"/>
              <a:t>     动态抵质押授信，是客户将自有或第三方合法拥有的动产作为抵质押物向银行借贷资金。与静态抵质押授信不同的是，在动态抵质押授信中，客户可以使用被质押的货物，并且可以进行货物的交易。</a:t>
            </a:r>
            <a:endParaRPr lang="zh-CN" altLang="en-US" sz="24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动态抵质押的流程</a:t>
            </a:r>
            <a:endParaRPr lang="zh-CN" altLang="en-US" sz="2400">
              <a:latin typeface="微软雅黑" panose="020B0503020204020204" pitchFamily="34" charset="-122"/>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动态抵质押</a:t>
            </a:r>
            <a:endParaRPr lang="zh-CN" sz="2800" dirty="0">
              <a:ea typeface="微软雅黑" panose="020B0503020204020204" pitchFamily="34" charset="-12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899592" y="1798639"/>
            <a:ext cx="7488832" cy="4799012"/>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683444" y="119697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动态抵质押的流程</a:t>
            </a:r>
            <a:endParaRPr lang="zh-CN" altLang="en-US" sz="2400">
              <a:latin typeface="微软雅黑" panose="020B0503020204020204" pitchFamily="34" charset="-122"/>
              <a:ea typeface="微软雅黑" panose="020B0503020204020204" pitchFamily="34" charset="-122"/>
            </a:endParaRPr>
          </a:p>
        </p:txBody>
      </p:sp>
      <p:sp>
        <p:nvSpPr>
          <p:cNvPr id="100" name="文本框 99"/>
          <p:cNvSpPr txBox="1"/>
          <p:nvPr/>
        </p:nvSpPr>
        <p:spPr>
          <a:xfrm>
            <a:off x="603047" y="15621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动态抵质押</a:t>
            </a:r>
            <a:endParaRPr lang="zh-CN" sz="2800" dirty="0">
              <a:ea typeface="微软雅黑" panose="020B0503020204020204" pitchFamily="34" charset="-122"/>
            </a:endParaRPr>
          </a:p>
        </p:txBody>
      </p:sp>
      <p:sp>
        <p:nvSpPr>
          <p:cNvPr id="4" name="文本框 3"/>
          <p:cNvSpPr txBox="1"/>
          <p:nvPr/>
        </p:nvSpPr>
        <p:spPr>
          <a:xfrm>
            <a:off x="323215" y="1700530"/>
            <a:ext cx="8550910" cy="5166360"/>
          </a:xfrm>
          <a:prstGeom prst="rect">
            <a:avLst/>
          </a:prstGeom>
          <a:noFill/>
        </p:spPr>
        <p:txBody>
          <a:bodyPr wrap="square">
            <a:noAutofit/>
          </a:bodyPr>
          <a:lstStyle/>
          <a:p>
            <a:pPr indent="266700" algn="just">
              <a:lnSpc>
                <a:spcPct val="130000"/>
              </a:lnSpc>
            </a:pPr>
            <a:r>
              <a:rPr lang="zh-CN" altLang="zh-CN" sz="20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000" kern="100">
                <a:effectLst/>
                <a:latin typeface="Calibri" panose="020F0502020204030204" pitchFamily="34" charset="0"/>
                <a:ea typeface="宋体" panose="02010600030101010101" pitchFamily="2" charset="-122"/>
                <a:cs typeface="宋体" panose="02010600030101010101" pitchFamily="2" charset="-122"/>
              </a:rPr>
              <a:t>1</a:t>
            </a:r>
            <a:r>
              <a:rPr lang="zh-CN" altLang="zh-CN" sz="2000" kern="100">
                <a:effectLst/>
                <a:latin typeface="Calibri" panose="020F0502020204030204" pitchFamily="34" charset="0"/>
                <a:ea typeface="宋体" panose="02010600030101010101" pitchFamily="2" charset="-122"/>
                <a:cs typeface="宋体" panose="02010600030101010101" pitchFamily="2" charset="-122"/>
              </a:rPr>
              <a:t>）生产商与银行签订双边合作协议。</a:t>
            </a:r>
            <a:endParaRPr lang="zh-CN" altLang="zh-CN" sz="20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30000"/>
              </a:lnSpc>
            </a:pPr>
            <a:r>
              <a:rPr lang="zh-CN" altLang="zh-CN" sz="20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000" kern="100">
                <a:effectLst/>
                <a:latin typeface="Calibri" panose="020F0502020204030204" pitchFamily="34" charset="0"/>
                <a:ea typeface="宋体" panose="02010600030101010101" pitchFamily="2" charset="-122"/>
                <a:cs typeface="宋体" panose="02010600030101010101" pitchFamily="2" charset="-122"/>
              </a:rPr>
              <a:t>2</a:t>
            </a:r>
            <a:r>
              <a:rPr lang="zh-CN" altLang="zh-CN" sz="2000" kern="100">
                <a:effectLst/>
                <a:latin typeface="Calibri" panose="020F0502020204030204" pitchFamily="34" charset="0"/>
                <a:ea typeface="宋体" panose="02010600030101010101" pitchFamily="2" charset="-122"/>
                <a:cs typeface="宋体" panose="02010600030101010101" pitchFamily="2" charset="-122"/>
              </a:rPr>
              <a:t>）生产商审核经销商并列出可支持的名单。</a:t>
            </a:r>
            <a:endParaRPr lang="zh-CN" altLang="zh-CN" sz="20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30000"/>
              </a:lnSpc>
            </a:pPr>
            <a:r>
              <a:rPr lang="zh-CN" altLang="zh-CN" sz="20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000" kern="100">
                <a:effectLst/>
                <a:latin typeface="Calibri" panose="020F0502020204030204" pitchFamily="34" charset="0"/>
                <a:ea typeface="宋体" panose="02010600030101010101" pitchFamily="2" charset="-122"/>
                <a:cs typeface="宋体" panose="02010600030101010101" pitchFamily="2" charset="-122"/>
              </a:rPr>
              <a:t>3</a:t>
            </a:r>
            <a:r>
              <a:rPr lang="zh-CN" altLang="zh-CN" sz="2000" kern="100">
                <a:effectLst/>
                <a:latin typeface="Calibri" panose="020F0502020204030204" pitchFamily="34" charset="0"/>
                <a:ea typeface="宋体" panose="02010600030101010101" pitchFamily="2" charset="-122"/>
                <a:cs typeface="宋体" panose="02010600030101010101" pitchFamily="2" charset="-122"/>
              </a:rPr>
              <a:t>）银行对经销商进行审核，与生产商和经销商签订三方融资协议。</a:t>
            </a:r>
            <a:endParaRPr lang="zh-CN" altLang="zh-CN" sz="20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30000"/>
              </a:lnSpc>
            </a:pPr>
            <a:r>
              <a:rPr lang="zh-CN" altLang="zh-CN" sz="20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000" kern="100">
                <a:effectLst/>
                <a:latin typeface="Calibri" panose="020F0502020204030204" pitchFamily="34" charset="0"/>
                <a:ea typeface="宋体" panose="02010600030101010101" pitchFamily="2" charset="-122"/>
                <a:cs typeface="宋体" panose="02010600030101010101" pitchFamily="2" charset="-122"/>
              </a:rPr>
              <a:t>4</a:t>
            </a:r>
            <a:r>
              <a:rPr lang="zh-CN" altLang="zh-CN" sz="2000" kern="100">
                <a:effectLst/>
                <a:latin typeface="Calibri" panose="020F0502020204030204" pitchFamily="34" charset="0"/>
                <a:ea typeface="宋体" panose="02010600030101010101" pitchFamily="2" charset="-122"/>
                <a:cs typeface="宋体" panose="02010600030101010101" pitchFamily="2" charset="-122"/>
              </a:rPr>
              <a:t>）银行以汇票形式为经销商融资。</a:t>
            </a:r>
            <a:endParaRPr lang="zh-CN" altLang="zh-CN" sz="20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30000"/>
              </a:lnSpc>
            </a:pPr>
            <a:r>
              <a:rPr lang="zh-CN" altLang="zh-CN" sz="20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000" kern="100">
                <a:effectLst/>
                <a:latin typeface="Calibri" panose="020F0502020204030204" pitchFamily="34" charset="0"/>
                <a:ea typeface="宋体" panose="02010600030101010101" pitchFamily="2" charset="-122"/>
                <a:cs typeface="宋体" panose="02010600030101010101" pitchFamily="2" charset="-122"/>
              </a:rPr>
              <a:t>5</a:t>
            </a:r>
            <a:r>
              <a:rPr lang="zh-CN" altLang="zh-CN" sz="2000" kern="100">
                <a:effectLst/>
                <a:latin typeface="Calibri" panose="020F0502020204030204" pitchFamily="34" charset="0"/>
                <a:ea typeface="宋体" panose="02010600030101010101" pitchFamily="2" charset="-122"/>
                <a:cs typeface="宋体" panose="02010600030101010101" pitchFamily="2" charset="-122"/>
              </a:rPr>
              <a:t>）经销商收到汇票后转让给生产商，从生产商那里进货。</a:t>
            </a:r>
            <a:endParaRPr lang="zh-CN" altLang="zh-CN" sz="20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30000"/>
              </a:lnSpc>
            </a:pPr>
            <a:r>
              <a:rPr lang="zh-CN" altLang="zh-CN" sz="20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000" kern="100">
                <a:effectLst/>
                <a:latin typeface="Calibri" panose="020F0502020204030204" pitchFamily="34" charset="0"/>
                <a:ea typeface="宋体" panose="02010600030101010101" pitchFamily="2" charset="-122"/>
                <a:cs typeface="宋体" panose="02010600030101010101" pitchFamily="2" charset="-122"/>
              </a:rPr>
              <a:t>6</a:t>
            </a:r>
            <a:r>
              <a:rPr lang="zh-CN" altLang="zh-CN" sz="2000" kern="100">
                <a:effectLst/>
                <a:latin typeface="Calibri" panose="020F0502020204030204" pitchFamily="34" charset="0"/>
                <a:ea typeface="宋体" panose="02010600030101010101" pitchFamily="2" charset="-122"/>
                <a:cs typeface="宋体" panose="02010600030101010101" pitchFamily="2" charset="-122"/>
              </a:rPr>
              <a:t>）生产商将货物送至由银行指定的第三方物流处。</a:t>
            </a:r>
            <a:endParaRPr lang="zh-CN" altLang="zh-CN" sz="20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30000"/>
              </a:lnSpc>
            </a:pPr>
            <a:r>
              <a:rPr lang="zh-CN" altLang="zh-CN" sz="20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000" kern="100">
                <a:effectLst/>
                <a:latin typeface="Calibri" panose="020F0502020204030204" pitchFamily="34" charset="0"/>
                <a:ea typeface="宋体" panose="02010600030101010101" pitchFamily="2" charset="-122"/>
                <a:cs typeface="宋体" panose="02010600030101010101" pitchFamily="2" charset="-122"/>
              </a:rPr>
              <a:t>7</a:t>
            </a:r>
            <a:r>
              <a:rPr lang="zh-CN" altLang="zh-CN" sz="2000" kern="100">
                <a:effectLst/>
                <a:latin typeface="Calibri" panose="020F0502020204030204" pitchFamily="34" charset="0"/>
                <a:ea typeface="宋体" panose="02010600030101010101" pitchFamily="2" charset="-122"/>
                <a:cs typeface="宋体" panose="02010600030101010101" pitchFamily="2" charset="-122"/>
              </a:rPr>
              <a:t>）生产商将生产合格证送至银行，在这之后，如果经销商要销售多少货物，就要向银行归还相应的融资款项（或追加保证金），也可以在一定限额之内以货换货。</a:t>
            </a:r>
            <a:endParaRPr lang="zh-CN" altLang="zh-CN" sz="20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30000"/>
              </a:lnSpc>
            </a:pPr>
            <a:r>
              <a:rPr lang="zh-CN" altLang="zh-CN" sz="20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000" kern="100">
                <a:effectLst/>
                <a:latin typeface="Calibri" panose="020F0502020204030204" pitchFamily="34" charset="0"/>
                <a:ea typeface="宋体" panose="02010600030101010101" pitchFamily="2" charset="-122"/>
                <a:cs typeface="宋体" panose="02010600030101010101" pitchFamily="2" charset="-122"/>
              </a:rPr>
              <a:t>8</a:t>
            </a:r>
            <a:r>
              <a:rPr lang="zh-CN" altLang="zh-CN" sz="2000" kern="100">
                <a:effectLst/>
                <a:latin typeface="Calibri" panose="020F0502020204030204" pitchFamily="34" charset="0"/>
                <a:ea typeface="宋体" panose="02010600030101010101" pitchFamily="2" charset="-122"/>
                <a:cs typeface="宋体" panose="02010600030101010101" pitchFamily="2" charset="-122"/>
              </a:rPr>
              <a:t>）银行收到还款或收到第三方物流收到新货的消息。</a:t>
            </a:r>
            <a:endParaRPr lang="zh-CN" altLang="zh-CN" sz="20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30000"/>
              </a:lnSpc>
            </a:pPr>
            <a:r>
              <a:rPr lang="zh-CN" altLang="zh-CN" sz="2000" kern="100">
                <a:effectLst/>
                <a:latin typeface="Calibri" panose="020F0502020204030204" pitchFamily="34" charset="0"/>
                <a:ea typeface="宋体" panose="02010600030101010101" pitchFamily="2" charset="-122"/>
                <a:cs typeface="宋体" panose="02010600030101010101" pitchFamily="2" charset="-122"/>
              </a:rPr>
              <a:t>（</a:t>
            </a:r>
            <a:r>
              <a:rPr lang="en-US" altLang="zh-CN" sz="2000" kern="100">
                <a:effectLst/>
                <a:latin typeface="Calibri" panose="020F0502020204030204" pitchFamily="34" charset="0"/>
                <a:ea typeface="宋体" panose="02010600030101010101" pitchFamily="2" charset="-122"/>
                <a:cs typeface="宋体" panose="02010600030101010101" pitchFamily="2" charset="-122"/>
              </a:rPr>
              <a:t>9</a:t>
            </a:r>
            <a:r>
              <a:rPr lang="zh-CN" altLang="zh-CN" sz="2000" kern="100">
                <a:effectLst/>
                <a:latin typeface="Calibri" panose="020F0502020204030204" pitchFamily="34" charset="0"/>
                <a:ea typeface="宋体" panose="02010600030101010101" pitchFamily="2" charset="-122"/>
                <a:cs typeface="宋体" panose="02010600030101010101" pitchFamily="2" charset="-122"/>
              </a:rPr>
              <a:t>）银行指示第三方物流向经销商放货，并发还生产合格证，经销商即可销售货物</a:t>
            </a:r>
            <a:r>
              <a:rPr lang="zh-CN" altLang="zh-CN" sz="1800" kern="100">
                <a:effectLst/>
                <a:latin typeface="Calibri" panose="020F0502020204030204" pitchFamily="34" charset="0"/>
                <a:ea typeface="宋体" panose="02010600030101010101" pitchFamily="2" charset="-122"/>
                <a:cs typeface="宋体" panose="02010600030101010101" pitchFamily="2" charset="-122"/>
              </a:rPr>
              <a:t>。</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动态抵质押的含义</a:t>
            </a:r>
            <a:endParaRPr lang="zh-CN" altLang="en-US" sz="2400">
              <a:latin typeface="微软雅黑" panose="020B0503020204020204" pitchFamily="34" charset="-122"/>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仓单抵质押</a:t>
            </a:r>
            <a:endParaRPr lang="zh-CN" sz="2800" dirty="0">
              <a:ea typeface="微软雅黑" panose="020B0503020204020204" pitchFamily="34" charset="-122"/>
            </a:endParaRPr>
          </a:p>
        </p:txBody>
      </p:sp>
      <p:sp>
        <p:nvSpPr>
          <p:cNvPr id="3" name="文本框 2"/>
          <p:cNvSpPr txBox="1"/>
          <p:nvPr/>
        </p:nvSpPr>
        <p:spPr>
          <a:xfrm>
            <a:off x="467544" y="2132856"/>
            <a:ext cx="8136904" cy="3339632"/>
          </a:xfrm>
          <a:prstGeom prst="rect">
            <a:avLst/>
          </a:prstGeom>
          <a:noFill/>
        </p:spPr>
        <p:txBody>
          <a:bodyPr wrap="square">
            <a:spAutoFit/>
          </a:bodyPr>
          <a:lstStyle/>
          <a:p>
            <a:pPr>
              <a:lnSpc>
                <a:spcPct val="150000"/>
              </a:lnSpc>
            </a:pPr>
            <a:r>
              <a:rPr lang="zh-CN" altLang="en-US" sz="2400"/>
              <a:t>    仓单质押融资简称为“仓单融资”，是一种存货质押融资形式。在仓单融资中，融资方向仓储方出具仓单，并将仓单作为质押物向贷款方申请资金。这种融资模式涉及银行、仓储公司和融资企业三方，各方通过约定，共同实现监督保管存货和评估存货价值，并提供担保功能，实现三方共赢的目标。</a:t>
            </a:r>
            <a:endParaRPr lang="zh-CN" altLang="en-US" sz="24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4" name="椭圆 23"/>
          <p:cNvSpPr/>
          <p:nvPr>
            <p:custDataLst>
              <p:tags r:id="rId1"/>
            </p:custDataLst>
          </p:nvPr>
        </p:nvSpPr>
        <p:spPr>
          <a:xfrm>
            <a:off x="3063405" y="2479222"/>
            <a:ext cx="3001793" cy="933746"/>
          </a:xfrm>
          <a:prstGeom prst="ellipse">
            <a:avLst/>
          </a:prstGeom>
          <a:gradFill>
            <a:gsLst>
              <a:gs pos="4000">
                <a:schemeClr val="accent1">
                  <a:lumMod val="60000"/>
                  <a:lumOff val="40000"/>
                  <a:alpha val="100000"/>
                </a:schemeClr>
              </a:gs>
              <a:gs pos="45000">
                <a:schemeClr val="bg1">
                  <a:lumMod val="98000"/>
                  <a:alpha val="25000"/>
                </a:schemeClr>
              </a:gs>
              <a:gs pos="100000">
                <a:schemeClr val="accent1">
                  <a:lumMod val="60000"/>
                  <a:lumOff val="40000"/>
                  <a:alpha val="100000"/>
                </a:schemeClr>
              </a:gs>
            </a:gsLst>
            <a:lin ang="16800000" scaled="0"/>
          </a:gradFill>
          <a:ln w="12700">
            <a:gradFill>
              <a:gsLst>
                <a:gs pos="0">
                  <a:schemeClr val="accent1">
                    <a:alpha val="0"/>
                  </a:schemeClr>
                </a:gs>
                <a:gs pos="73000">
                  <a:schemeClr val="accent1">
                    <a:alpha val="50000"/>
                  </a:schemeClr>
                </a:gs>
                <a:gs pos="100000">
                  <a:schemeClr val="accent1">
                    <a:alpha val="40000"/>
                  </a:schemeClr>
                </a:gs>
                <a:gs pos="57000">
                  <a:schemeClr val="accent1">
                    <a:alpha val="20000"/>
                  </a:schemeClr>
                </a:gs>
                <a:gs pos="44000">
                  <a:schemeClr val="accent1">
                    <a:alpha val="0"/>
                  </a:schemeClr>
                </a:gs>
              </a:gsLst>
              <a:lin ang="5760000" scaled="0"/>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sz="1505">
              <a:latin typeface="+mn-ea"/>
              <a:sym typeface="+mn-ea"/>
            </a:endParaRPr>
          </a:p>
        </p:txBody>
      </p:sp>
      <p:sp>
        <p:nvSpPr>
          <p:cNvPr id="25" name="弧形 24"/>
          <p:cNvSpPr/>
          <p:nvPr>
            <p:custDataLst>
              <p:tags r:id="rId2"/>
            </p:custDataLst>
          </p:nvPr>
        </p:nvSpPr>
        <p:spPr>
          <a:xfrm rot="10800000">
            <a:off x="2615607" y="2435664"/>
            <a:ext cx="3895168" cy="1247599"/>
          </a:xfrm>
          <a:prstGeom prst="arc">
            <a:avLst>
              <a:gd name="adj1" fmla="val 9688906"/>
              <a:gd name="adj2" fmla="val 1102107"/>
            </a:avLst>
          </a:prstGeom>
          <a:ln w="1905">
            <a:gradFill>
              <a:gsLst>
                <a:gs pos="100000">
                  <a:schemeClr val="accent1">
                    <a:lumMod val="5000"/>
                    <a:lumOff val="95000"/>
                  </a:schemeClr>
                </a:gs>
                <a:gs pos="28000">
                  <a:schemeClr val="accent1">
                    <a:lumMod val="25000"/>
                    <a:lumOff val="75000"/>
                  </a:schemeClr>
                </a:gs>
                <a:gs pos="20000">
                  <a:schemeClr val="accent1">
                    <a:lumMod val="25000"/>
                    <a:lumOff val="75000"/>
                  </a:schemeClr>
                </a:gs>
                <a:gs pos="0">
                  <a:schemeClr val="accent1">
                    <a:lumMod val="30000"/>
                    <a:lumOff val="70000"/>
                  </a:schemeClr>
                </a:gs>
              </a:gsLst>
              <a:lin ang="5400000" scaled="1"/>
            </a:grad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sz="1505">
              <a:latin typeface="+mn-ea"/>
            </a:endParaRPr>
          </a:p>
        </p:txBody>
      </p:sp>
      <p:sp>
        <p:nvSpPr>
          <p:cNvPr id="30" name="任意多边形 15"/>
          <p:cNvSpPr/>
          <p:nvPr>
            <p:custDataLst>
              <p:tags r:id="rId3"/>
            </p:custDataLst>
          </p:nvPr>
        </p:nvSpPr>
        <p:spPr>
          <a:xfrm>
            <a:off x="3445865" y="2471254"/>
            <a:ext cx="2235303" cy="345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433" h="531">
                <a:moveTo>
                  <a:pt x="1716" y="0"/>
                </a:moveTo>
                <a:cubicBezTo>
                  <a:pt x="2424" y="0"/>
                  <a:pt x="3048" y="102"/>
                  <a:pt x="3416" y="258"/>
                </a:cubicBezTo>
                <a:lnTo>
                  <a:pt x="3433" y="266"/>
                </a:lnTo>
                <a:lnTo>
                  <a:pt x="3416" y="273"/>
                </a:lnTo>
                <a:cubicBezTo>
                  <a:pt x="3048" y="429"/>
                  <a:pt x="2424" y="531"/>
                  <a:pt x="1716" y="531"/>
                </a:cubicBezTo>
                <a:cubicBezTo>
                  <a:pt x="1009" y="531"/>
                  <a:pt x="385" y="429"/>
                  <a:pt x="17" y="273"/>
                </a:cubicBezTo>
                <a:lnTo>
                  <a:pt x="0" y="266"/>
                </a:lnTo>
                <a:lnTo>
                  <a:pt x="17" y="258"/>
                </a:lnTo>
                <a:cubicBezTo>
                  <a:pt x="385" y="102"/>
                  <a:pt x="1009" y="0"/>
                  <a:pt x="1716" y="0"/>
                </a:cubicBezTo>
                <a:close/>
              </a:path>
            </a:pathLst>
          </a:custGeom>
          <a:solidFill>
            <a:schemeClr val="accent1">
              <a:lumMod val="20000"/>
              <a:lumOff val="80000"/>
              <a:alpha val="44000"/>
            </a:schemeClr>
          </a:solidFill>
          <a:ln w="6350">
            <a:no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sz="1505">
              <a:latin typeface="+mn-ea"/>
              <a:sym typeface="+mn-ea"/>
            </a:endParaRPr>
          </a:p>
        </p:txBody>
      </p:sp>
      <p:sp>
        <p:nvSpPr>
          <p:cNvPr id="31" name="任意多边形 3"/>
          <p:cNvSpPr/>
          <p:nvPr>
            <p:custDataLst>
              <p:tags r:id="rId4"/>
            </p:custDataLst>
          </p:nvPr>
        </p:nvSpPr>
        <p:spPr>
          <a:xfrm>
            <a:off x="3229138" y="2436196"/>
            <a:ext cx="2669056" cy="797657"/>
          </a:xfrm>
          <a:custGeom>
            <a:avLst/>
            <a:gdLst/>
            <a:ahLst/>
            <a:cxnLst>
              <a:cxn ang="3">
                <a:pos x="hc" y="t"/>
              </a:cxn>
              <a:cxn ang="cd2">
                <a:pos x="l" y="vc"/>
              </a:cxn>
              <a:cxn ang="cd4">
                <a:pos x="hc" y="b"/>
              </a:cxn>
              <a:cxn ang="0">
                <a:pos x="r" y="vc"/>
              </a:cxn>
            </a:cxnLst>
            <a:rect l="l" t="t" r="r" b="b"/>
            <a:pathLst>
              <a:path w="4099" h="1225">
                <a:moveTo>
                  <a:pt x="0" y="0"/>
                </a:moveTo>
                <a:lnTo>
                  <a:pt x="0" y="0"/>
                </a:lnTo>
                <a:lnTo>
                  <a:pt x="1" y="15"/>
                </a:lnTo>
                <a:cubicBezTo>
                  <a:pt x="29" y="331"/>
                  <a:pt x="935" y="585"/>
                  <a:pt x="2050" y="585"/>
                </a:cubicBezTo>
                <a:cubicBezTo>
                  <a:pt x="3164" y="585"/>
                  <a:pt x="4070" y="331"/>
                  <a:pt x="4098" y="15"/>
                </a:cubicBezTo>
                <a:lnTo>
                  <a:pt x="4099" y="0"/>
                </a:lnTo>
                <a:lnTo>
                  <a:pt x="4099" y="0"/>
                </a:lnTo>
                <a:lnTo>
                  <a:pt x="4099" y="640"/>
                </a:lnTo>
                <a:lnTo>
                  <a:pt x="4099" y="642"/>
                </a:lnTo>
                <a:lnTo>
                  <a:pt x="4099" y="642"/>
                </a:lnTo>
                <a:lnTo>
                  <a:pt x="4098" y="655"/>
                </a:lnTo>
                <a:cubicBezTo>
                  <a:pt x="4070" y="971"/>
                  <a:pt x="3164" y="1225"/>
                  <a:pt x="2050" y="1225"/>
                </a:cubicBezTo>
                <a:cubicBezTo>
                  <a:pt x="935" y="1225"/>
                  <a:pt x="29" y="971"/>
                  <a:pt x="1" y="655"/>
                </a:cubicBezTo>
                <a:lnTo>
                  <a:pt x="0" y="642"/>
                </a:lnTo>
                <a:lnTo>
                  <a:pt x="0" y="642"/>
                </a:lnTo>
                <a:lnTo>
                  <a:pt x="0" y="640"/>
                </a:lnTo>
                <a:lnTo>
                  <a:pt x="0" y="0"/>
                </a:lnTo>
                <a:close/>
              </a:path>
            </a:pathLst>
          </a:custGeom>
          <a:gradFill>
            <a:gsLst>
              <a:gs pos="0">
                <a:schemeClr val="accent1">
                  <a:lumMod val="80000"/>
                  <a:lumOff val="20000"/>
                  <a:alpha val="60000"/>
                </a:schemeClr>
              </a:gs>
              <a:gs pos="77000">
                <a:schemeClr val="accent1">
                  <a:lumMod val="30000"/>
                  <a:lumOff val="70000"/>
                  <a:alpha val="50000"/>
                </a:schemeClr>
              </a:gs>
              <a:gs pos="100000">
                <a:schemeClr val="accent1">
                  <a:alpha val="50000"/>
                  <a:lumMod val="62000"/>
                  <a:lumOff val="38000"/>
                </a:schemeClr>
              </a:gs>
            </a:gsLst>
            <a:lin ang="16800000" scaled="0"/>
          </a:gradFill>
          <a:ln w="9525">
            <a:gradFill>
              <a:gsLst>
                <a:gs pos="0">
                  <a:schemeClr val="accent1">
                    <a:alpha val="0"/>
                  </a:schemeClr>
                </a:gs>
                <a:gs pos="73000">
                  <a:schemeClr val="accent1">
                    <a:alpha val="25000"/>
                  </a:schemeClr>
                </a:gs>
                <a:gs pos="100000">
                  <a:schemeClr val="accent1">
                    <a:alpha val="40000"/>
                  </a:schemeClr>
                </a:gs>
                <a:gs pos="57000">
                  <a:schemeClr val="accent1">
                    <a:alpha val="20000"/>
                  </a:schemeClr>
                </a:gs>
                <a:gs pos="44000">
                  <a:schemeClr val="accent1">
                    <a:alpha val="0"/>
                  </a:schemeClr>
                </a:gs>
              </a:gsLst>
              <a:lin ang="5400000" scaled="1"/>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sz="1505">
              <a:latin typeface="+mn-ea"/>
              <a:sym typeface="+mn-ea"/>
            </a:endParaRPr>
          </a:p>
        </p:txBody>
      </p:sp>
      <p:sp>
        <p:nvSpPr>
          <p:cNvPr id="32" name="椭圆 31"/>
          <p:cNvSpPr/>
          <p:nvPr>
            <p:custDataLst>
              <p:tags r:id="rId5"/>
            </p:custDataLst>
          </p:nvPr>
        </p:nvSpPr>
        <p:spPr>
          <a:xfrm>
            <a:off x="3229138" y="2471254"/>
            <a:ext cx="2669056" cy="762494"/>
          </a:xfrm>
          <a:prstGeom prst="ellipse">
            <a:avLst/>
          </a:prstGeom>
          <a:noFill/>
          <a:ln w="6350">
            <a:gradFill>
              <a:gsLst>
                <a:gs pos="0">
                  <a:schemeClr val="accent1">
                    <a:alpha val="5000"/>
                  </a:schemeClr>
                </a:gs>
                <a:gs pos="64000">
                  <a:schemeClr val="accent1">
                    <a:alpha val="25000"/>
                  </a:schemeClr>
                </a:gs>
                <a:gs pos="100000">
                  <a:schemeClr val="accent1">
                    <a:alpha val="0"/>
                  </a:schemeClr>
                </a:gs>
                <a:gs pos="57000">
                  <a:schemeClr val="accent1">
                    <a:alpha val="20000"/>
                  </a:schemeClr>
                </a:gs>
                <a:gs pos="44000">
                  <a:schemeClr val="accent1">
                    <a:alpha val="5000"/>
                  </a:schemeClr>
                </a:gs>
              </a:gsLst>
              <a:lin ang="21060000" scaled="1"/>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sz="1505">
              <a:latin typeface="+mn-ea"/>
              <a:sym typeface="+mn-ea"/>
            </a:endParaRPr>
          </a:p>
        </p:txBody>
      </p:sp>
      <p:sp>
        <p:nvSpPr>
          <p:cNvPr id="33" name="椭圆 32"/>
          <p:cNvSpPr/>
          <p:nvPr>
            <p:custDataLst>
              <p:tags r:id="rId6"/>
            </p:custDataLst>
          </p:nvPr>
        </p:nvSpPr>
        <p:spPr>
          <a:xfrm>
            <a:off x="3246980" y="2045017"/>
            <a:ext cx="2669056" cy="762494"/>
          </a:xfrm>
          <a:prstGeom prst="ellipse">
            <a:avLst/>
          </a:prstGeom>
          <a:gradFill>
            <a:gsLst>
              <a:gs pos="0">
                <a:schemeClr val="accent1">
                  <a:lumMod val="20000"/>
                  <a:lumOff val="80000"/>
                </a:schemeClr>
              </a:gs>
              <a:gs pos="37000">
                <a:schemeClr val="bg2">
                  <a:alpha val="52000"/>
                </a:schemeClr>
              </a:gs>
              <a:gs pos="81000">
                <a:schemeClr val="bg1">
                  <a:alpha val="39000"/>
                </a:schemeClr>
              </a:gs>
              <a:gs pos="100000">
                <a:schemeClr val="accent1">
                  <a:lumMod val="60000"/>
                  <a:lumOff val="40000"/>
                </a:schemeClr>
              </a:gs>
            </a:gsLst>
            <a:lin ang="4620000" scaled="0"/>
          </a:gradFill>
          <a:ln w="6350">
            <a:gradFill>
              <a:gsLst>
                <a:gs pos="0">
                  <a:schemeClr val="accent1">
                    <a:alpha val="20000"/>
                  </a:schemeClr>
                </a:gs>
                <a:gs pos="73000">
                  <a:schemeClr val="accent1">
                    <a:alpha val="25000"/>
                  </a:schemeClr>
                </a:gs>
                <a:gs pos="100000">
                  <a:schemeClr val="accent1">
                    <a:alpha val="40000"/>
                  </a:schemeClr>
                </a:gs>
                <a:gs pos="57000">
                  <a:schemeClr val="accent1">
                    <a:alpha val="20000"/>
                  </a:schemeClr>
                </a:gs>
                <a:gs pos="44000">
                  <a:schemeClr val="accent1">
                    <a:alpha val="5000"/>
                  </a:schemeClr>
                </a:gs>
              </a:gsLst>
              <a:lin ang="21060000" scaled="1"/>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1505">
              <a:latin typeface="+mn-ea"/>
              <a:sym typeface="+mn-ea"/>
            </a:endParaRPr>
          </a:p>
        </p:txBody>
      </p:sp>
      <p:sp>
        <p:nvSpPr>
          <p:cNvPr id="35" name="椭圆 34"/>
          <p:cNvSpPr/>
          <p:nvPr>
            <p:custDataLst>
              <p:tags r:id="rId7"/>
            </p:custDataLst>
          </p:nvPr>
        </p:nvSpPr>
        <p:spPr>
          <a:xfrm>
            <a:off x="3444803" y="2376170"/>
            <a:ext cx="2237345" cy="207716"/>
          </a:xfrm>
          <a:prstGeom prst="ellipse">
            <a:avLst/>
          </a:prstGeom>
          <a:gradFill>
            <a:gsLst>
              <a:gs pos="0">
                <a:schemeClr val="accent1">
                  <a:lumMod val="100000"/>
                  <a:alpha val="53000"/>
                </a:schemeClr>
              </a:gs>
              <a:gs pos="66000">
                <a:schemeClr val="bg1">
                  <a:alpha val="19000"/>
                </a:schemeClr>
              </a:gs>
              <a:gs pos="25000">
                <a:schemeClr val="accent1">
                  <a:lumMod val="100000"/>
                  <a:alpha val="31000"/>
                </a:schemeClr>
              </a:gs>
            </a:gsLst>
            <a:path path="circle">
              <a:fillToRect l="50000" t="50000" r="50000" b="50000"/>
            </a:path>
            <a:tileRect/>
          </a:gradFill>
          <a:ln>
            <a:noFill/>
          </a:ln>
          <a:effectLst>
            <a:softEdge rad="635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505">
              <a:latin typeface="+mn-ea"/>
            </a:endParaRPr>
          </a:p>
        </p:txBody>
      </p:sp>
      <p:sp>
        <p:nvSpPr>
          <p:cNvPr id="2" name="矩形 1"/>
          <p:cNvSpPr/>
          <p:nvPr>
            <p:custDataLst>
              <p:tags r:id="rId8"/>
            </p:custDataLst>
          </p:nvPr>
        </p:nvSpPr>
        <p:spPr>
          <a:xfrm>
            <a:off x="2368601" y="1366368"/>
            <a:ext cx="4408273" cy="1092989"/>
          </a:xfrm>
          <a:prstGeom prst="rect">
            <a:avLst/>
          </a:prstGeom>
          <a:noFill/>
        </p:spPr>
        <p:txBody>
          <a:bodyPr wrap="square" rtlCol="0" anchor="b" anchorCtr="0">
            <a:noAutofit/>
          </a:bodyPr>
          <a:lstStyle/>
          <a:p>
            <a:pPr marL="0" lvl="1" algn="ctr">
              <a:spcBef>
                <a:spcPct val="0"/>
              </a:spcBef>
              <a:spcAft>
                <a:spcPct val="0"/>
              </a:spcAft>
            </a:pPr>
            <a:r>
              <a:rPr lang="zh-CN" altLang="en-US" sz="2010">
                <a:latin typeface="微软雅黑" panose="020B0503020204020204" pitchFamily="34" charset="-122"/>
                <a:ea typeface="微软雅黑" panose="020B0503020204020204" pitchFamily="34" charset="-122"/>
                <a:sym typeface="+mn-ea"/>
              </a:rPr>
              <a:t>仓单质押的分类</a:t>
            </a:r>
            <a:endParaRPr lang="zh-CN" altLang="en-US" sz="2010" b="1" dirty="0">
              <a:ln w="0">
                <a:noFill/>
              </a:ln>
              <a:solidFill>
                <a:schemeClr val="accent1"/>
              </a:solidFill>
              <a:latin typeface="+mn-ea"/>
              <a:cs typeface="+mn-ea"/>
              <a:sym typeface="+mn-ea"/>
            </a:endParaRPr>
          </a:p>
        </p:txBody>
      </p:sp>
      <p:sp>
        <p:nvSpPr>
          <p:cNvPr id="37" name="弧形 36"/>
          <p:cNvSpPr/>
          <p:nvPr>
            <p:custDataLst>
              <p:tags r:id="rId9"/>
            </p:custDataLst>
          </p:nvPr>
        </p:nvSpPr>
        <p:spPr>
          <a:xfrm rot="10800000">
            <a:off x="2359039" y="2271525"/>
            <a:ext cx="4408273" cy="1411689"/>
          </a:xfrm>
          <a:prstGeom prst="arc">
            <a:avLst>
              <a:gd name="adj1" fmla="val 9741748"/>
              <a:gd name="adj2" fmla="val 1074510"/>
            </a:avLst>
          </a:prstGeom>
          <a:ln w="9525">
            <a:gradFill>
              <a:gsLst>
                <a:gs pos="100000">
                  <a:schemeClr val="accent1">
                    <a:lumMod val="5000"/>
                    <a:lumOff val="95000"/>
                  </a:schemeClr>
                </a:gs>
                <a:gs pos="28000">
                  <a:schemeClr val="accent1">
                    <a:lumMod val="45000"/>
                    <a:lumOff val="55000"/>
                  </a:schemeClr>
                </a:gs>
                <a:gs pos="20000">
                  <a:schemeClr val="accent1">
                    <a:lumMod val="45000"/>
                    <a:lumOff val="55000"/>
                  </a:schemeClr>
                </a:gs>
                <a:gs pos="0">
                  <a:schemeClr val="accent1">
                    <a:lumMod val="50000"/>
                    <a:lumOff val="50000"/>
                  </a:schemeClr>
                </a:gs>
              </a:gsLst>
              <a:lin ang="5400000" scaled="1"/>
            </a:grad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sz="1505">
              <a:latin typeface="+mn-ea"/>
            </a:endParaRPr>
          </a:p>
        </p:txBody>
      </p:sp>
      <p:sp>
        <p:nvSpPr>
          <p:cNvPr id="38" name="等腰三角形 37"/>
          <p:cNvSpPr/>
          <p:nvPr>
            <p:custDataLst>
              <p:tags r:id="rId10"/>
            </p:custDataLst>
          </p:nvPr>
        </p:nvSpPr>
        <p:spPr>
          <a:xfrm rot="4080000">
            <a:off x="2572049" y="2548809"/>
            <a:ext cx="112649" cy="206414"/>
          </a:xfrm>
          <a:prstGeom prst="triangle">
            <a:avLst>
              <a:gd name="adj" fmla="val 29196"/>
            </a:avLst>
          </a:prstGeom>
          <a:gradFill>
            <a:gsLst>
              <a:gs pos="1000">
                <a:schemeClr val="accent1">
                  <a:lumMod val="40000"/>
                  <a:lumOff val="60000"/>
                </a:schemeClr>
              </a:gs>
              <a:gs pos="86000">
                <a:schemeClr val="accent1">
                  <a:alpha val="73000"/>
                  <a:lumMod val="10000"/>
                  <a:lumOff val="9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05">
              <a:latin typeface="+mn-ea"/>
              <a:sym typeface="+mn-ea"/>
            </a:endParaRPr>
          </a:p>
        </p:txBody>
      </p:sp>
      <p:sp>
        <p:nvSpPr>
          <p:cNvPr id="39" name="等腰三角形 38"/>
          <p:cNvSpPr/>
          <p:nvPr>
            <p:custDataLst>
              <p:tags r:id="rId11"/>
            </p:custDataLst>
          </p:nvPr>
        </p:nvSpPr>
        <p:spPr>
          <a:xfrm rot="16680000">
            <a:off x="3568040" y="3517710"/>
            <a:ext cx="112649" cy="206414"/>
          </a:xfrm>
          <a:prstGeom prst="triangle">
            <a:avLst>
              <a:gd name="adj" fmla="val 62096"/>
            </a:avLst>
          </a:prstGeom>
          <a:gradFill>
            <a:gsLst>
              <a:gs pos="1000">
                <a:schemeClr val="accent1">
                  <a:lumMod val="60000"/>
                  <a:lumOff val="40000"/>
                </a:schemeClr>
              </a:gs>
              <a:gs pos="86000">
                <a:schemeClr val="accent1">
                  <a:alpha val="100000"/>
                  <a:lumMod val="30000"/>
                  <a:lumOff val="7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05">
              <a:latin typeface="+mn-ea"/>
              <a:sym typeface="+mn-ea"/>
            </a:endParaRPr>
          </a:p>
        </p:txBody>
      </p:sp>
      <p:sp>
        <p:nvSpPr>
          <p:cNvPr id="40" name="等腰三角形 39"/>
          <p:cNvSpPr/>
          <p:nvPr>
            <p:custDataLst>
              <p:tags r:id="rId12"/>
            </p:custDataLst>
          </p:nvPr>
        </p:nvSpPr>
        <p:spPr>
          <a:xfrm rot="15600000">
            <a:off x="5303987" y="3536833"/>
            <a:ext cx="112649" cy="206414"/>
          </a:xfrm>
          <a:prstGeom prst="triangle">
            <a:avLst>
              <a:gd name="adj" fmla="val 60926"/>
            </a:avLst>
          </a:prstGeom>
          <a:gradFill>
            <a:gsLst>
              <a:gs pos="1000">
                <a:schemeClr val="accent1">
                  <a:lumMod val="60000"/>
                  <a:lumOff val="40000"/>
                </a:schemeClr>
              </a:gs>
              <a:gs pos="86000">
                <a:schemeClr val="accent1">
                  <a:alpha val="100000"/>
                  <a:lumMod val="30000"/>
                  <a:lumOff val="7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05">
              <a:latin typeface="+mn-ea"/>
              <a:sym typeface="+mn-ea"/>
            </a:endParaRPr>
          </a:p>
        </p:txBody>
      </p:sp>
      <p:sp>
        <p:nvSpPr>
          <p:cNvPr id="41" name="等腰三角形 40"/>
          <p:cNvSpPr/>
          <p:nvPr>
            <p:custDataLst>
              <p:tags r:id="rId13"/>
            </p:custDataLst>
          </p:nvPr>
        </p:nvSpPr>
        <p:spPr>
          <a:xfrm rot="19080000" flipV="1">
            <a:off x="6509270" y="2604585"/>
            <a:ext cx="112649" cy="206414"/>
          </a:xfrm>
          <a:prstGeom prst="triangle">
            <a:avLst>
              <a:gd name="adj" fmla="val 83002"/>
            </a:avLst>
          </a:prstGeom>
          <a:gradFill>
            <a:gsLst>
              <a:gs pos="1000">
                <a:schemeClr val="accent1">
                  <a:lumMod val="40000"/>
                  <a:lumOff val="60000"/>
                </a:schemeClr>
              </a:gs>
              <a:gs pos="86000">
                <a:schemeClr val="accent1">
                  <a:alpha val="73000"/>
                  <a:lumMod val="10000"/>
                  <a:lumOff val="9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05">
              <a:latin typeface="+mn-ea"/>
              <a:sym typeface="+mn-ea"/>
            </a:endParaRPr>
          </a:p>
        </p:txBody>
      </p:sp>
      <p:sp>
        <p:nvSpPr>
          <p:cNvPr id="42" name="弧形 41"/>
          <p:cNvSpPr/>
          <p:nvPr>
            <p:custDataLst>
              <p:tags r:id="rId14"/>
            </p:custDataLst>
          </p:nvPr>
        </p:nvSpPr>
        <p:spPr>
          <a:xfrm rot="10800000">
            <a:off x="532258" y="1703677"/>
            <a:ext cx="8080748" cy="2587663"/>
          </a:xfrm>
          <a:prstGeom prst="arc">
            <a:avLst>
              <a:gd name="adj1" fmla="val 9452879"/>
              <a:gd name="adj2" fmla="val 1362437"/>
            </a:avLst>
          </a:prstGeom>
          <a:noFill/>
          <a:ln w="31750">
            <a:gradFill>
              <a:gsLst>
                <a:gs pos="0">
                  <a:schemeClr val="accent1">
                    <a:alpha val="0"/>
                  </a:schemeClr>
                </a:gs>
                <a:gs pos="73000">
                  <a:schemeClr val="accent1">
                    <a:alpha val="25000"/>
                  </a:schemeClr>
                </a:gs>
                <a:gs pos="100000">
                  <a:schemeClr val="accent1">
                    <a:alpha val="40000"/>
                  </a:schemeClr>
                </a:gs>
                <a:gs pos="57000">
                  <a:schemeClr val="accent1">
                    <a:alpha val="20000"/>
                  </a:schemeClr>
                </a:gs>
                <a:gs pos="44000">
                  <a:schemeClr val="accent1">
                    <a:alpha val="5000"/>
                  </a:schemeClr>
                </a:gs>
              </a:gsLst>
              <a:lin ang="16200000" scaled="0"/>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sz="1505">
              <a:latin typeface="+mn-ea"/>
              <a:sym typeface="+mn-ea"/>
            </a:endParaRPr>
          </a:p>
        </p:txBody>
      </p:sp>
      <p:sp>
        <p:nvSpPr>
          <p:cNvPr id="15" name="椭圆 14"/>
          <p:cNvSpPr/>
          <p:nvPr>
            <p:custDataLst>
              <p:tags r:id="rId15"/>
            </p:custDataLst>
          </p:nvPr>
        </p:nvSpPr>
        <p:spPr>
          <a:xfrm>
            <a:off x="1894774" y="3731781"/>
            <a:ext cx="534327" cy="534327"/>
          </a:xfrm>
          <a:prstGeom prst="ellipse">
            <a:avLst/>
          </a:prstGeom>
          <a:gradFill>
            <a:gsLst>
              <a:gs pos="1000">
                <a:schemeClr val="accent1">
                  <a:lumMod val="90000"/>
                  <a:lumOff val="10000"/>
                </a:schemeClr>
              </a:gs>
              <a:gs pos="86000">
                <a:schemeClr val="accent1">
                  <a:alpha val="100000"/>
                  <a:lumMod val="30000"/>
                  <a:lumOff val="70000"/>
                </a:schemeClr>
              </a:gs>
            </a:gsLst>
            <a:lin ang="16200000" scaled="0"/>
          </a:gradFill>
          <a:ln>
            <a:noFill/>
          </a:ln>
          <a:effectLst>
            <a:outerShdw blurRad="127000" dir="5400000" sx="90000" sy="-19000"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1170" b="1">
              <a:latin typeface="+mn-ea"/>
              <a:sym typeface="+mn-ea"/>
            </a:endParaRPr>
          </a:p>
        </p:txBody>
      </p:sp>
      <p:sp>
        <p:nvSpPr>
          <p:cNvPr id="3" name="矩形 2"/>
          <p:cNvSpPr/>
          <p:nvPr>
            <p:custDataLst>
              <p:tags r:id="rId16"/>
            </p:custDataLst>
          </p:nvPr>
        </p:nvSpPr>
        <p:spPr>
          <a:xfrm>
            <a:off x="419113" y="4456332"/>
            <a:ext cx="3485309" cy="1016345"/>
          </a:xfrm>
          <a:prstGeom prst="rect">
            <a:avLst/>
          </a:prstGeom>
          <a:noFill/>
        </p:spPr>
        <p:txBody>
          <a:bodyPr wrap="square" lIns="0" tIns="0" rIns="0" bIns="0" rtlCol="0" anchor="t" anchorCtr="0">
            <a:noAutofit/>
          </a:bodyPr>
          <a:lstStyle/>
          <a:p>
            <a:pPr algn="ctr">
              <a:lnSpc>
                <a:spcPct val="130000"/>
              </a:lnSpc>
              <a:buClrTx/>
              <a:buSzTx/>
              <a:buFontTx/>
            </a:pPr>
            <a:r>
              <a:rPr lang="zh-CN" altLang="en-US" sz="1800" b="1">
                <a:solidFill>
                  <a:schemeClr val="tx1">
                    <a:lumMod val="85000"/>
                    <a:lumOff val="15000"/>
                  </a:schemeClr>
                </a:solidFill>
                <a:latin typeface="+mn-ea"/>
                <a:cs typeface="+mn-ea"/>
                <a:sym typeface="+mn-ea"/>
              </a:rPr>
              <a:t>标准仓单质押授信</a:t>
            </a:r>
            <a:endParaRPr lang="zh-CN" altLang="en-US" sz="1800" b="1" dirty="0">
              <a:solidFill>
                <a:schemeClr val="tx1">
                  <a:lumMod val="85000"/>
                  <a:lumOff val="15000"/>
                </a:schemeClr>
              </a:solidFill>
              <a:latin typeface="+mn-ea"/>
              <a:cs typeface="+mn-ea"/>
              <a:sym typeface="+mn-ea"/>
            </a:endParaRPr>
          </a:p>
        </p:txBody>
      </p:sp>
      <p:sp>
        <p:nvSpPr>
          <p:cNvPr id="17" name="椭圆 16"/>
          <p:cNvSpPr/>
          <p:nvPr>
            <p:custDataLst>
              <p:tags r:id="rId17"/>
            </p:custDataLst>
          </p:nvPr>
        </p:nvSpPr>
        <p:spPr>
          <a:xfrm>
            <a:off x="6715905" y="3719564"/>
            <a:ext cx="534327" cy="534327"/>
          </a:xfrm>
          <a:prstGeom prst="ellipse">
            <a:avLst/>
          </a:prstGeom>
          <a:gradFill>
            <a:gsLst>
              <a:gs pos="1000">
                <a:schemeClr val="accent1">
                  <a:lumMod val="90000"/>
                  <a:lumOff val="10000"/>
                </a:schemeClr>
              </a:gs>
              <a:gs pos="86000">
                <a:schemeClr val="accent1">
                  <a:alpha val="100000"/>
                  <a:lumMod val="30000"/>
                  <a:lumOff val="70000"/>
                </a:schemeClr>
              </a:gs>
            </a:gsLst>
            <a:lin ang="16200000" scaled="0"/>
          </a:gradFill>
          <a:ln>
            <a:noFill/>
          </a:ln>
          <a:effectLst>
            <a:outerShdw blurRad="127000" dir="5400000" sx="90000" sy="-19000"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05">
              <a:latin typeface="+mn-ea"/>
              <a:sym typeface="+mn-ea"/>
            </a:endParaRPr>
          </a:p>
        </p:txBody>
      </p:sp>
      <p:sp>
        <p:nvSpPr>
          <p:cNvPr id="4" name="矩形 3"/>
          <p:cNvSpPr/>
          <p:nvPr>
            <p:custDataLst>
              <p:tags r:id="rId18"/>
            </p:custDataLst>
          </p:nvPr>
        </p:nvSpPr>
        <p:spPr>
          <a:xfrm>
            <a:off x="5240244" y="4475455"/>
            <a:ext cx="3485309" cy="1016345"/>
          </a:xfrm>
          <a:prstGeom prst="rect">
            <a:avLst/>
          </a:prstGeom>
          <a:noFill/>
        </p:spPr>
        <p:txBody>
          <a:bodyPr wrap="square" lIns="0" tIns="0" rIns="0" bIns="0" rtlCol="0" anchor="t" anchorCtr="0">
            <a:noAutofit/>
          </a:bodyPr>
          <a:lstStyle/>
          <a:p>
            <a:pPr algn="ctr">
              <a:lnSpc>
                <a:spcPct val="130000"/>
              </a:lnSpc>
              <a:spcBef>
                <a:spcPct val="0"/>
              </a:spcBef>
              <a:spcAft>
                <a:spcPct val="0"/>
              </a:spcAft>
            </a:pPr>
            <a:r>
              <a:rPr lang="zh-CN" altLang="en-US" sz="1800" b="1">
                <a:solidFill>
                  <a:schemeClr val="tx1">
                    <a:lumMod val="85000"/>
                    <a:lumOff val="15000"/>
                  </a:schemeClr>
                </a:solidFill>
                <a:latin typeface="+mn-ea"/>
                <a:cs typeface="+mn-ea"/>
                <a:sym typeface="+mn-ea"/>
              </a:rPr>
              <a:t>普通仓单质押授信</a:t>
            </a:r>
            <a:endParaRPr lang="zh-CN" altLang="en-US" sz="1800" b="1" dirty="0">
              <a:solidFill>
                <a:schemeClr val="tx1">
                  <a:lumMod val="85000"/>
                  <a:lumOff val="15000"/>
                </a:schemeClr>
              </a:solidFill>
              <a:latin typeface="+mn-ea"/>
              <a:cs typeface="+mn-ea"/>
              <a:sym typeface="+mn-ea"/>
            </a:endParaRPr>
          </a:p>
        </p:txBody>
      </p:sp>
      <p:sp>
        <p:nvSpPr>
          <p:cNvPr id="53" name="图片 62" descr="343435383036303b343532343134393bcdb7c4d4b7e7b1a9"/>
          <p:cNvSpPr/>
          <p:nvPr>
            <p:custDataLst>
              <p:tags r:id="rId19"/>
            </p:custDataLst>
          </p:nvPr>
        </p:nvSpPr>
        <p:spPr>
          <a:xfrm>
            <a:off x="2066882" y="3889547"/>
            <a:ext cx="190217" cy="222144"/>
          </a:xfrm>
          <a:custGeom>
            <a:avLst/>
            <a:gdLst>
              <a:gd name="connsiteX0" fmla="*/ 126016 w 227388"/>
              <a:gd name="connsiteY0" fmla="*/ 114 h 265555"/>
              <a:gd name="connsiteX1" fmla="*/ 25814 w 227388"/>
              <a:gd name="connsiteY1" fmla="*/ 85492 h 265555"/>
              <a:gd name="connsiteX2" fmla="*/ 1521 w 227388"/>
              <a:gd name="connsiteY2" fmla="*/ 128349 h 265555"/>
              <a:gd name="connsiteX3" fmla="*/ 10814 w 227388"/>
              <a:gd name="connsiteY3" fmla="*/ 144298 h 265555"/>
              <a:gd name="connsiteX4" fmla="*/ 27204 w 227388"/>
              <a:gd name="connsiteY4" fmla="*/ 144298 h 265555"/>
              <a:gd name="connsiteX5" fmla="*/ 27204 w 227388"/>
              <a:gd name="connsiteY5" fmla="*/ 197565 h 265555"/>
              <a:gd name="connsiteX6" fmla="*/ 55901 w 227388"/>
              <a:gd name="connsiteY6" fmla="*/ 220183 h 265555"/>
              <a:gd name="connsiteX7" fmla="*/ 74281 w 227388"/>
              <a:gd name="connsiteY7" fmla="*/ 217643 h 265555"/>
              <a:gd name="connsiteX8" fmla="*/ 74281 w 227388"/>
              <a:gd name="connsiteY8" fmla="*/ 248512 h 265555"/>
              <a:gd name="connsiteX9" fmla="*/ 91440 w 227388"/>
              <a:gd name="connsiteY9" fmla="*/ 265670 h 265555"/>
              <a:gd name="connsiteX10" fmla="*/ 147212 w 227388"/>
              <a:gd name="connsiteY10" fmla="*/ 265670 h 265555"/>
              <a:gd name="connsiteX11" fmla="*/ 164375 w 227388"/>
              <a:gd name="connsiteY11" fmla="*/ 248512 h 265555"/>
              <a:gd name="connsiteX12" fmla="*/ 164375 w 227388"/>
              <a:gd name="connsiteY12" fmla="*/ 195514 h 265555"/>
              <a:gd name="connsiteX13" fmla="*/ 227504 w 227388"/>
              <a:gd name="connsiteY13" fmla="*/ 101576 h 265555"/>
              <a:gd name="connsiteX14" fmla="*/ 126016 w 227388"/>
              <a:gd name="connsiteY14" fmla="*/ 114 h 265555"/>
              <a:gd name="connsiteX15" fmla="*/ 162868 w 227388"/>
              <a:gd name="connsiteY15" fmla="*/ 91535 h 265555"/>
              <a:gd name="connsiteX16" fmla="*/ 107541 w 227388"/>
              <a:gd name="connsiteY16" fmla="*/ 149689 h 265555"/>
              <a:gd name="connsiteX17" fmla="*/ 100188 w 227388"/>
              <a:gd name="connsiteY17" fmla="*/ 146110 h 265555"/>
              <a:gd name="connsiteX18" fmla="*/ 106015 w 227388"/>
              <a:gd name="connsiteY18" fmla="*/ 106293 h 265555"/>
              <a:gd name="connsiteX19" fmla="*/ 80719 w 227388"/>
              <a:gd name="connsiteY19" fmla="*/ 106293 h 265555"/>
              <a:gd name="connsiteX20" fmla="*/ 77609 w 227388"/>
              <a:gd name="connsiteY20" fmla="*/ 99049 h 265555"/>
              <a:gd name="connsiteX21" fmla="*/ 132940 w 227388"/>
              <a:gd name="connsiteY21" fmla="*/ 40896 h 265555"/>
              <a:gd name="connsiteX22" fmla="*/ 140294 w 227388"/>
              <a:gd name="connsiteY22" fmla="*/ 44474 h 265555"/>
              <a:gd name="connsiteX23" fmla="*/ 134467 w 227388"/>
              <a:gd name="connsiteY23" fmla="*/ 84291 h 265555"/>
              <a:gd name="connsiteX24" fmla="*/ 159762 w 227388"/>
              <a:gd name="connsiteY24" fmla="*/ 84291 h 265555"/>
              <a:gd name="connsiteX25" fmla="*/ 162868 w 227388"/>
              <a:gd name="connsiteY25" fmla="*/ 91535 h 26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27388" h="265555">
                <a:moveTo>
                  <a:pt x="126016" y="114"/>
                </a:moveTo>
                <a:cubicBezTo>
                  <a:pt x="75442" y="114"/>
                  <a:pt x="33523" y="37100"/>
                  <a:pt x="25814" y="85492"/>
                </a:cubicBezTo>
                <a:lnTo>
                  <a:pt x="1521" y="128349"/>
                </a:lnTo>
                <a:cubicBezTo>
                  <a:pt x="-2516" y="135469"/>
                  <a:pt x="2628" y="144298"/>
                  <a:pt x="10814" y="144298"/>
                </a:cubicBezTo>
                <a:lnTo>
                  <a:pt x="27204" y="144298"/>
                </a:lnTo>
                <a:lnTo>
                  <a:pt x="27204" y="197565"/>
                </a:lnTo>
                <a:cubicBezTo>
                  <a:pt x="27204" y="212608"/>
                  <a:pt x="41270" y="223694"/>
                  <a:pt x="55901" y="220183"/>
                </a:cubicBezTo>
                <a:lnTo>
                  <a:pt x="74281" y="217643"/>
                </a:lnTo>
                <a:lnTo>
                  <a:pt x="74281" y="248512"/>
                </a:lnTo>
                <a:cubicBezTo>
                  <a:pt x="74281" y="257988"/>
                  <a:pt x="81964" y="265670"/>
                  <a:pt x="91440" y="265670"/>
                </a:cubicBezTo>
                <a:lnTo>
                  <a:pt x="147212" y="265670"/>
                </a:lnTo>
                <a:cubicBezTo>
                  <a:pt x="156691" y="265670"/>
                  <a:pt x="164375" y="257988"/>
                  <a:pt x="164375" y="248512"/>
                </a:cubicBezTo>
                <a:lnTo>
                  <a:pt x="164375" y="195514"/>
                </a:lnTo>
                <a:cubicBezTo>
                  <a:pt x="201404" y="180387"/>
                  <a:pt x="227504" y="144034"/>
                  <a:pt x="227504" y="101576"/>
                </a:cubicBezTo>
                <a:cubicBezTo>
                  <a:pt x="227501" y="45536"/>
                  <a:pt x="182063" y="114"/>
                  <a:pt x="126016" y="114"/>
                </a:cubicBezTo>
                <a:moveTo>
                  <a:pt x="162868" y="91535"/>
                </a:moveTo>
                <a:lnTo>
                  <a:pt x="107541" y="149689"/>
                </a:lnTo>
                <a:cubicBezTo>
                  <a:pt x="104658" y="152721"/>
                  <a:pt x="99584" y="150250"/>
                  <a:pt x="100188" y="146110"/>
                </a:cubicBezTo>
                <a:lnTo>
                  <a:pt x="106015" y="106293"/>
                </a:lnTo>
                <a:lnTo>
                  <a:pt x="80719" y="106293"/>
                </a:lnTo>
                <a:cubicBezTo>
                  <a:pt x="76948" y="106293"/>
                  <a:pt x="75013" y="101782"/>
                  <a:pt x="77609" y="99049"/>
                </a:cubicBezTo>
                <a:lnTo>
                  <a:pt x="132940" y="40896"/>
                </a:lnTo>
                <a:cubicBezTo>
                  <a:pt x="135823" y="37864"/>
                  <a:pt x="140897" y="40334"/>
                  <a:pt x="140294" y="44474"/>
                </a:cubicBezTo>
                <a:lnTo>
                  <a:pt x="134467" y="84291"/>
                </a:lnTo>
                <a:lnTo>
                  <a:pt x="159762" y="84291"/>
                </a:lnTo>
                <a:cubicBezTo>
                  <a:pt x="163529" y="84291"/>
                  <a:pt x="165468" y="88802"/>
                  <a:pt x="162868" y="91535"/>
                </a:cubicBezTo>
              </a:path>
            </a:pathLst>
          </a:custGeom>
          <a:solidFill>
            <a:schemeClr val="lt1">
              <a:lumMod val="100000"/>
            </a:schemeClr>
          </a:solidFill>
          <a:ln w="9198" cap="flat">
            <a:noFill/>
            <a:prstDash val="solid"/>
            <a:miter/>
          </a:ln>
        </p:spPr>
        <p:txBody>
          <a:bodyPr rtlCol="0" anchor="ctr"/>
          <a:lstStyle/>
          <a:p>
            <a:endParaRPr lang="zh-CN" altLang="en-US" sz="1505">
              <a:latin typeface="+mn-ea"/>
            </a:endParaRPr>
          </a:p>
        </p:txBody>
      </p:sp>
      <p:sp>
        <p:nvSpPr>
          <p:cNvPr id="54" name="图片 33" descr="343439383331313b343532303033313bd3a6d3c3c9ccb3c7"/>
          <p:cNvSpPr/>
          <p:nvPr>
            <p:custDataLst>
              <p:tags r:id="rId20"/>
            </p:custDataLst>
          </p:nvPr>
        </p:nvSpPr>
        <p:spPr>
          <a:xfrm>
            <a:off x="6895980" y="3892734"/>
            <a:ext cx="174777" cy="195219"/>
          </a:xfrm>
          <a:custGeom>
            <a:avLst/>
            <a:gdLst>
              <a:gd name="connsiteX0" fmla="*/ 169872 w 208931"/>
              <a:gd name="connsiteY0" fmla="*/ 233482 h 233368"/>
              <a:gd name="connsiteX1" fmla="*/ 39290 w 208931"/>
              <a:gd name="connsiteY1" fmla="*/ 233482 h 233368"/>
              <a:gd name="connsiteX2" fmla="*/ 115 w 208931"/>
              <a:gd name="connsiteY2" fmla="*/ 194587 h 233368"/>
              <a:gd name="connsiteX3" fmla="*/ 115 w 208931"/>
              <a:gd name="connsiteY3" fmla="*/ 39009 h 233368"/>
              <a:gd name="connsiteX4" fmla="*/ 39290 w 208931"/>
              <a:gd name="connsiteY4" fmla="*/ 114 h 233368"/>
              <a:gd name="connsiteX5" fmla="*/ 169872 w 208931"/>
              <a:gd name="connsiteY5" fmla="*/ 114 h 233368"/>
              <a:gd name="connsiteX6" fmla="*/ 209046 w 208931"/>
              <a:gd name="connsiteY6" fmla="*/ 39009 h 233368"/>
              <a:gd name="connsiteX7" fmla="*/ 209046 w 208931"/>
              <a:gd name="connsiteY7" fmla="*/ 194587 h 233368"/>
              <a:gd name="connsiteX8" fmla="*/ 169872 w 208931"/>
              <a:gd name="connsiteY8" fmla="*/ 233482 h 233368"/>
              <a:gd name="connsiteX9" fmla="*/ 104581 w 208931"/>
              <a:gd name="connsiteY9" fmla="*/ 107537 h 233368"/>
              <a:gd name="connsiteX10" fmla="*/ 156813 w 208931"/>
              <a:gd name="connsiteY10" fmla="*/ 53826 h 233368"/>
              <a:gd name="connsiteX11" fmla="*/ 143755 w 208931"/>
              <a:gd name="connsiteY11" fmla="*/ 40398 h 233368"/>
              <a:gd name="connsiteX12" fmla="*/ 130697 w 208931"/>
              <a:gd name="connsiteY12" fmla="*/ 53826 h 233368"/>
              <a:gd name="connsiteX13" fmla="*/ 104581 w 208931"/>
              <a:gd name="connsiteY13" fmla="*/ 80682 h 233368"/>
              <a:gd name="connsiteX14" fmla="*/ 78464 w 208931"/>
              <a:gd name="connsiteY14" fmla="*/ 53826 h 233368"/>
              <a:gd name="connsiteX15" fmla="*/ 65406 w 208931"/>
              <a:gd name="connsiteY15" fmla="*/ 40398 h 233368"/>
              <a:gd name="connsiteX16" fmla="*/ 52348 w 208931"/>
              <a:gd name="connsiteY16" fmla="*/ 53826 h 233368"/>
              <a:gd name="connsiteX17" fmla="*/ 104581 w 208931"/>
              <a:gd name="connsiteY17" fmla="*/ 107537 h 233368"/>
              <a:gd name="connsiteX18" fmla="*/ 130697 w 208931"/>
              <a:gd name="connsiteY18" fmla="*/ 188105 h 233368"/>
              <a:gd name="connsiteX19" fmla="*/ 143755 w 208931"/>
              <a:gd name="connsiteY19" fmla="*/ 174677 h 233368"/>
              <a:gd name="connsiteX20" fmla="*/ 130697 w 208931"/>
              <a:gd name="connsiteY20" fmla="*/ 161249 h 233368"/>
              <a:gd name="connsiteX21" fmla="*/ 78464 w 208931"/>
              <a:gd name="connsiteY21" fmla="*/ 161249 h 233368"/>
              <a:gd name="connsiteX22" fmla="*/ 65406 w 208931"/>
              <a:gd name="connsiteY22" fmla="*/ 174677 h 233368"/>
              <a:gd name="connsiteX23" fmla="*/ 78464 w 208931"/>
              <a:gd name="connsiteY23" fmla="*/ 188105 h 233368"/>
              <a:gd name="connsiteX24" fmla="*/ 130697 w 208931"/>
              <a:gd name="connsiteY24" fmla="*/ 188105 h 233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8931" h="233368">
                <a:moveTo>
                  <a:pt x="169872" y="233482"/>
                </a:moveTo>
                <a:lnTo>
                  <a:pt x="39290" y="233482"/>
                </a:lnTo>
                <a:cubicBezTo>
                  <a:pt x="17091" y="233482"/>
                  <a:pt x="115" y="216628"/>
                  <a:pt x="115" y="194587"/>
                </a:cubicBezTo>
                <a:lnTo>
                  <a:pt x="115" y="39009"/>
                </a:lnTo>
                <a:cubicBezTo>
                  <a:pt x="115" y="16968"/>
                  <a:pt x="17091" y="114"/>
                  <a:pt x="39290" y="114"/>
                </a:cubicBezTo>
                <a:lnTo>
                  <a:pt x="169872" y="114"/>
                </a:lnTo>
                <a:cubicBezTo>
                  <a:pt x="192071" y="114"/>
                  <a:pt x="209046" y="16968"/>
                  <a:pt x="209046" y="39009"/>
                </a:cubicBezTo>
                <a:lnTo>
                  <a:pt x="209046" y="194587"/>
                </a:lnTo>
                <a:cubicBezTo>
                  <a:pt x="209046" y="216628"/>
                  <a:pt x="192071" y="233482"/>
                  <a:pt x="169872" y="233482"/>
                </a:cubicBezTo>
                <a:moveTo>
                  <a:pt x="104581" y="107537"/>
                </a:moveTo>
                <a:cubicBezTo>
                  <a:pt x="133308" y="107537"/>
                  <a:pt x="156813" y="83367"/>
                  <a:pt x="156813" y="53826"/>
                </a:cubicBezTo>
                <a:cubicBezTo>
                  <a:pt x="156813" y="45769"/>
                  <a:pt x="151590" y="40398"/>
                  <a:pt x="143755" y="40398"/>
                </a:cubicBezTo>
                <a:cubicBezTo>
                  <a:pt x="135920" y="40398"/>
                  <a:pt x="130697" y="45769"/>
                  <a:pt x="130697" y="53826"/>
                </a:cubicBezTo>
                <a:cubicBezTo>
                  <a:pt x="130697" y="68596"/>
                  <a:pt x="118944" y="80682"/>
                  <a:pt x="104581" y="80682"/>
                </a:cubicBezTo>
                <a:cubicBezTo>
                  <a:pt x="90217" y="80682"/>
                  <a:pt x="78464" y="68596"/>
                  <a:pt x="78464" y="53826"/>
                </a:cubicBezTo>
                <a:cubicBezTo>
                  <a:pt x="78464" y="45769"/>
                  <a:pt x="73241" y="40398"/>
                  <a:pt x="65406" y="40398"/>
                </a:cubicBezTo>
                <a:cubicBezTo>
                  <a:pt x="57571" y="40398"/>
                  <a:pt x="52348" y="45769"/>
                  <a:pt x="52348" y="53826"/>
                </a:cubicBezTo>
                <a:cubicBezTo>
                  <a:pt x="52348" y="83367"/>
                  <a:pt x="75852" y="107537"/>
                  <a:pt x="104581" y="107537"/>
                </a:cubicBezTo>
                <a:moveTo>
                  <a:pt x="130697" y="188105"/>
                </a:moveTo>
                <a:cubicBezTo>
                  <a:pt x="138532" y="188105"/>
                  <a:pt x="143755" y="182734"/>
                  <a:pt x="143755" y="174677"/>
                </a:cubicBezTo>
                <a:cubicBezTo>
                  <a:pt x="143755" y="166620"/>
                  <a:pt x="138532" y="161249"/>
                  <a:pt x="130697" y="161249"/>
                </a:cubicBezTo>
                <a:lnTo>
                  <a:pt x="78464" y="161249"/>
                </a:lnTo>
                <a:cubicBezTo>
                  <a:pt x="70629" y="161249"/>
                  <a:pt x="65406" y="166620"/>
                  <a:pt x="65406" y="174677"/>
                </a:cubicBezTo>
                <a:cubicBezTo>
                  <a:pt x="65406" y="182734"/>
                  <a:pt x="70629" y="188105"/>
                  <a:pt x="78464" y="188105"/>
                </a:cubicBezTo>
                <a:lnTo>
                  <a:pt x="130697" y="188105"/>
                </a:lnTo>
              </a:path>
            </a:pathLst>
          </a:custGeom>
          <a:solidFill>
            <a:schemeClr val="lt1">
              <a:lumMod val="100000"/>
            </a:schemeClr>
          </a:solidFill>
          <a:ln w="9198" cap="flat">
            <a:noFill/>
            <a:prstDash val="solid"/>
            <a:miter/>
          </a:ln>
        </p:spPr>
        <p:txBody>
          <a:bodyPr rot="0" spcFirstLastPara="0" vertOverflow="overflow" horzOverflow="overflow" vert="horz" wrap="square" lIns="76492" tIns="38246" rIns="76492" bIns="38246" numCol="1" spcCol="0" rtlCol="0" fromWordArt="0" anchor="ctr" anchorCtr="0" forceAA="0" compatLnSpc="1">
            <a:noAutofit/>
          </a:bodyPr>
          <a:lstStyle/>
          <a:p>
            <a:endParaRPr lang="zh-CN" altLang="en-US" sz="1505">
              <a:latin typeface="+mn-ea"/>
            </a:endParaRPr>
          </a:p>
        </p:txBody>
      </p:sp>
      <p:sp>
        <p:nvSpPr>
          <p:cNvPr id="5" name="文本框 4"/>
          <p:cNvSpPr txBox="1"/>
          <p:nvPr/>
        </p:nvSpPr>
        <p:spPr>
          <a:xfrm>
            <a:off x="818194" y="202297"/>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仓单抵质押</a:t>
            </a:r>
            <a:endParaRPr lang="zh-CN" sz="2800" dirty="0">
              <a:ea typeface="微软雅黑" panose="020B0503020204020204" pitchFamily="34"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2292" name="矩形 1"/>
          <p:cNvSpPr/>
          <p:nvPr/>
        </p:nvSpPr>
        <p:spPr>
          <a:xfrm>
            <a:off x="683371" y="1024564"/>
            <a:ext cx="7771654" cy="1938020"/>
          </a:xfrm>
          <a:prstGeom prst="rect">
            <a:avLst/>
          </a:prstGeom>
          <a:noFill/>
          <a:ln w="9525">
            <a:noFill/>
          </a:ln>
        </p:spPr>
        <p:txBody>
          <a:bodyPr wrap="square">
            <a:spAutoFit/>
          </a:bodyPr>
          <a:lstStyle/>
          <a:p>
            <a:pPr indent="508000">
              <a:lnSpc>
                <a:spcPct val="120000"/>
              </a:lnSpc>
              <a:extLst>
                <a:ext uri="{35155182-B16C-46BC-9424-99874614C6A1}">
                  <wpsdc:indentchars xmlns:wpsdc="http://www.wps.cn/officeDocument/2017/drawingmlCustomData" val="200" checksum="282533468"/>
                </a:ext>
              </a:extLst>
            </a:pPr>
            <a:r>
              <a:rPr lang="zh-CN" altLang="en-US" sz="2000">
                <a:latin typeface="Verdana" panose="020B0604030504040204" pitchFamily="34" charset="0"/>
              </a:rPr>
              <a:t>标准仓单，是指符合交易所统一要求的，由指定交割仓库在完成入库商品验收、确认合格后，签发给货主用于提取商品，且该凭证是经交易所注册生效的一种标准化提货凭证。标准仓单质押授信是指客户利用自有或第三方合法拥有的符合交易所统一要求的标准仓单作为质押物，向银行申请授信融资的业务。</a:t>
            </a:r>
            <a:endParaRPr lang="zh-CN" altLang="zh-CN" sz="2000" dirty="0">
              <a:latin typeface="Verdana" panose="020B0604030504040204" pitchFamily="34" charset="0"/>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标准仓单质押授信</a:t>
            </a:r>
            <a:endParaRPr lang="zh-CN" sz="2800" dirty="0">
              <a:ea typeface="微软雅黑" panose="020B0503020204020204" pitchFamily="34" charset="-122"/>
            </a:endParaRPr>
          </a:p>
        </p:txBody>
      </p:sp>
      <p:sp>
        <p:nvSpPr>
          <p:cNvPr id="25" name="任意多边形: 形状 14"/>
          <p:cNvSpPr/>
          <p:nvPr>
            <p:custDataLst>
              <p:tags r:id="rId2"/>
            </p:custDataLst>
          </p:nvPr>
        </p:nvSpPr>
        <p:spPr bwMode="auto">
          <a:xfrm>
            <a:off x="2648852" y="6191669"/>
            <a:ext cx="3919253" cy="782852"/>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40000"/>
                    <a:lumOff val="60000"/>
                  </a:schemeClr>
                </a:gs>
                <a:gs pos="0">
                  <a:schemeClr val="accent1">
                    <a:lumMod val="60000"/>
                    <a:lumOff val="40000"/>
                  </a:schemeClr>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26" name="任意多边形: 形状 14"/>
          <p:cNvSpPr/>
          <p:nvPr>
            <p:custDataLst>
              <p:tags r:id="rId3"/>
            </p:custDataLst>
          </p:nvPr>
        </p:nvSpPr>
        <p:spPr bwMode="auto">
          <a:xfrm>
            <a:off x="3162616" y="6637745"/>
            <a:ext cx="2891726" cy="577568"/>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schemeClr>
                </a:gs>
                <a:gs pos="0">
                  <a:schemeClr val="accent1">
                    <a:lumMod val="40000"/>
                    <a:lumOff val="60000"/>
                  </a:schemeClr>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22" name="任意多边形: 形状 14"/>
          <p:cNvSpPr/>
          <p:nvPr>
            <p:custDataLst>
              <p:tags r:id="rId4"/>
            </p:custDataLst>
          </p:nvPr>
        </p:nvSpPr>
        <p:spPr bwMode="auto">
          <a:xfrm>
            <a:off x="2152288" y="5702872"/>
            <a:ext cx="4906834" cy="97925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4" h="1765">
                <a:moveTo>
                  <a:pt x="4405" y="0"/>
                </a:moveTo>
                <a:lnTo>
                  <a:pt x="7835" y="610"/>
                </a:lnTo>
                <a:lnTo>
                  <a:pt x="8844" y="610"/>
                </a:lnTo>
                <a:lnTo>
                  <a:pt x="8844" y="788"/>
                </a:lnTo>
                <a:lnTo>
                  <a:pt x="8835" y="788"/>
                </a:lnTo>
                <a:lnTo>
                  <a:pt x="8841" y="789"/>
                </a:lnTo>
                <a:lnTo>
                  <a:pt x="4423" y="1765"/>
                </a:lnTo>
                <a:lnTo>
                  <a:pt x="5" y="789"/>
                </a:lnTo>
                <a:lnTo>
                  <a:pt x="11" y="788"/>
                </a:lnTo>
                <a:lnTo>
                  <a:pt x="0" y="788"/>
                </a:lnTo>
                <a:lnTo>
                  <a:pt x="0" y="610"/>
                </a:lnTo>
                <a:lnTo>
                  <a:pt x="1003" y="610"/>
                </a:lnTo>
                <a:lnTo>
                  <a:pt x="4405" y="0"/>
                </a:lnTo>
                <a:close/>
              </a:path>
            </a:pathLst>
          </a:custGeom>
          <a:gradFill>
            <a:gsLst>
              <a:gs pos="0">
                <a:schemeClr val="accent1">
                  <a:lumMod val="60000"/>
                  <a:lumOff val="40000"/>
                </a:schemeClr>
              </a:gs>
              <a:gs pos="100000">
                <a:schemeClr val="accent1">
                  <a:lumMod val="60000"/>
                  <a:lumOff val="40000"/>
                </a:schemeClr>
              </a:gs>
              <a:gs pos="46000">
                <a:schemeClr val="accent1"/>
              </a:gs>
            </a:gsLst>
            <a:lin ang="0" scaled="0"/>
          </a:gradFill>
          <a:ln w="9525">
            <a:noFill/>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13" name="图形 7"/>
          <p:cNvSpPr/>
          <p:nvPr>
            <p:custDataLst>
              <p:tags r:id="rId5"/>
            </p:custDataLst>
          </p:nvPr>
        </p:nvSpPr>
        <p:spPr>
          <a:xfrm>
            <a:off x="2155062" y="3595108"/>
            <a:ext cx="4902951" cy="2455082"/>
          </a:xfrm>
          <a:custGeom>
            <a:avLst/>
            <a:gdLst>
              <a:gd name="connsiteX0" fmla="*/ 4371527 w 4371593"/>
              <a:gd name="connsiteY0" fmla="*/ 2185549 h 2185796"/>
              <a:gd name="connsiteX1" fmla="*/ 2185730 w 4371593"/>
              <a:gd name="connsiteY1" fmla="*/ -248 h 2185796"/>
              <a:gd name="connsiteX2" fmla="*/ -68 w 4371593"/>
              <a:gd name="connsiteY2" fmla="*/ 2185549 h 2185796"/>
            </a:gdLst>
            <a:ahLst/>
            <a:cxnLst>
              <a:cxn ang="0">
                <a:pos x="connsiteX0" y="connsiteY0"/>
              </a:cxn>
              <a:cxn ang="0">
                <a:pos x="connsiteX1" y="connsiteY1"/>
              </a:cxn>
              <a:cxn ang="0">
                <a:pos x="connsiteX2" y="connsiteY2"/>
              </a:cxn>
            </a:cxnLst>
            <a:rect l="l" t="t" r="r" b="b"/>
            <a:pathLst>
              <a:path w="4371593" h="2185796">
                <a:moveTo>
                  <a:pt x="4371527" y="2185549"/>
                </a:moveTo>
                <a:cubicBezTo>
                  <a:pt x="4371527" y="978351"/>
                  <a:pt x="3392928" y="-248"/>
                  <a:pt x="2185730" y="-248"/>
                </a:cubicBezTo>
                <a:cubicBezTo>
                  <a:pt x="978531" y="-248"/>
                  <a:pt x="-68" y="978351"/>
                  <a:pt x="-68" y="2185549"/>
                </a:cubicBezTo>
              </a:path>
            </a:pathLst>
          </a:custGeom>
          <a:noFill/>
          <a:ln w="9525" cap="flat">
            <a:solidFill>
              <a:schemeClr val="accent1">
                <a:lumMod val="20000"/>
                <a:lumOff val="80000"/>
              </a:schemeClr>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79894" tIns="39947" rIns="79894" bIns="39947"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575"/>
          </a:p>
        </p:txBody>
      </p:sp>
      <p:sp>
        <p:nvSpPr>
          <p:cNvPr id="21" name="任意多边形: 形状 14"/>
          <p:cNvSpPr/>
          <p:nvPr>
            <p:custDataLst>
              <p:tags r:id="rId6"/>
            </p:custDataLst>
          </p:nvPr>
        </p:nvSpPr>
        <p:spPr bwMode="auto">
          <a:xfrm>
            <a:off x="2155062" y="5609662"/>
            <a:ext cx="4902396" cy="97925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gradFill>
            <a:gsLst>
              <a:gs pos="0">
                <a:schemeClr val="accent1">
                  <a:lumMod val="60000"/>
                  <a:lumOff val="40000"/>
                  <a:alpha val="100000"/>
                </a:schemeClr>
              </a:gs>
              <a:gs pos="100000">
                <a:schemeClr val="bg1"/>
              </a:gs>
            </a:gsLst>
            <a:lin ang="5400000" scaled="0"/>
          </a:gradFill>
          <a:ln w="9525">
            <a:gradFill>
              <a:gsLst>
                <a:gs pos="54000">
                  <a:schemeClr val="bg1"/>
                </a:gs>
                <a:gs pos="100000">
                  <a:schemeClr val="accent1">
                    <a:lumMod val="75000"/>
                  </a:schemeClr>
                </a:gs>
              </a:gsLst>
              <a:lin ang="5880000" scaled="1"/>
            </a:gradFill>
          </a:ln>
          <a:effectLst>
            <a:outerShdw blurRad="508000" dist="317500" dir="5400000" sx="86000" sy="86000" algn="ctr"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75" b="1" dirty="0">
              <a:solidFill>
                <a:schemeClr val="accent1"/>
              </a:solidFill>
              <a:latin typeface="+mj-ea"/>
              <a:ea typeface="+mj-ea"/>
              <a:cs typeface="+mj-ea"/>
              <a:sym typeface="+mn-ea"/>
            </a:endParaRPr>
          </a:p>
        </p:txBody>
      </p:sp>
      <p:sp>
        <p:nvSpPr>
          <p:cNvPr id="30" name="椭圆 29"/>
          <p:cNvSpPr/>
          <p:nvPr>
            <p:custDataLst>
              <p:tags r:id="rId7"/>
            </p:custDataLst>
          </p:nvPr>
        </p:nvSpPr>
        <p:spPr>
          <a:xfrm>
            <a:off x="2270464" y="4670905"/>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1" name="椭圆 30"/>
          <p:cNvSpPr/>
          <p:nvPr>
            <p:custDataLst>
              <p:tags r:id="rId8"/>
            </p:custDataLst>
          </p:nvPr>
        </p:nvSpPr>
        <p:spPr>
          <a:xfrm>
            <a:off x="4387105" y="3428662"/>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5" name="椭圆 34"/>
          <p:cNvSpPr/>
          <p:nvPr>
            <p:custDataLst>
              <p:tags r:id="rId9"/>
            </p:custDataLst>
          </p:nvPr>
        </p:nvSpPr>
        <p:spPr>
          <a:xfrm>
            <a:off x="6571989" y="4670905"/>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14" name="矩形 13"/>
          <p:cNvSpPr/>
          <p:nvPr>
            <p:custDataLst>
              <p:tags r:id="rId10"/>
            </p:custDataLst>
          </p:nvPr>
        </p:nvSpPr>
        <p:spPr>
          <a:xfrm>
            <a:off x="7122160" y="4382770"/>
            <a:ext cx="1414145" cy="610870"/>
          </a:xfrm>
          <a:prstGeom prst="rect">
            <a:avLst/>
          </a:prstGeom>
          <a:noFill/>
        </p:spPr>
        <p:txBody>
          <a:bodyPr wrap="square" lIns="0" tIns="0" rIns="0" bIns="0" rtlCol="0" anchor="b">
            <a:noAutofit/>
          </a:bodyPr>
          <a:lstStyle/>
          <a:p>
            <a:pPr algn="l">
              <a:spcBef>
                <a:spcPct val="0"/>
              </a:spcBef>
              <a:spcAft>
                <a:spcPct val="0"/>
              </a:spcAft>
            </a:pPr>
            <a:r>
              <a:rPr lang="zh-CN" altLang="en-US" sz="1575" b="1">
                <a:solidFill>
                  <a:schemeClr val="accent1"/>
                </a:solidFill>
                <a:latin typeface="+mn-ea"/>
                <a:cs typeface="+mn-ea"/>
                <a:sym typeface="+mn-ea"/>
              </a:rPr>
              <a:t>市场透明</a:t>
            </a:r>
            <a:endParaRPr lang="zh-CN" altLang="en-US" sz="1575" b="1">
              <a:solidFill>
                <a:schemeClr val="accent1"/>
              </a:solidFill>
              <a:latin typeface="+mn-ea"/>
              <a:cs typeface="+mn-ea"/>
              <a:sym typeface="+mn-ea"/>
            </a:endParaRPr>
          </a:p>
        </p:txBody>
      </p:sp>
      <p:sp>
        <p:nvSpPr>
          <p:cNvPr id="24" name="任意多边形: 形状 14"/>
          <p:cNvSpPr/>
          <p:nvPr>
            <p:custDataLst>
              <p:tags r:id="rId11"/>
            </p:custDataLst>
          </p:nvPr>
        </p:nvSpPr>
        <p:spPr bwMode="auto">
          <a:xfrm>
            <a:off x="1583596" y="5553070"/>
            <a:ext cx="6049210" cy="120839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schemeClr>
                </a:gs>
                <a:gs pos="0">
                  <a:schemeClr val="accent1"/>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15" name="矩形 14"/>
          <p:cNvSpPr/>
          <p:nvPr>
            <p:custDataLst>
              <p:tags r:id="rId12"/>
            </p:custDataLst>
          </p:nvPr>
        </p:nvSpPr>
        <p:spPr>
          <a:xfrm>
            <a:off x="828055" y="4027353"/>
            <a:ext cx="1799284" cy="610858"/>
          </a:xfrm>
          <a:prstGeom prst="rect">
            <a:avLst/>
          </a:prstGeom>
          <a:noFill/>
        </p:spPr>
        <p:txBody>
          <a:bodyPr wrap="square" lIns="0" tIns="0" rIns="0" bIns="0" rtlCol="0" anchor="b">
            <a:noAutofit/>
          </a:bodyPr>
          <a:lstStyle/>
          <a:p>
            <a:pPr indent="0" algn="l">
              <a:spcBef>
                <a:spcPct val="0"/>
              </a:spcBef>
              <a:spcAft>
                <a:spcPct val="0"/>
              </a:spcAft>
              <a:extLst>
                <a:ext uri="{35155182-B16C-46BC-9424-99874614C6A1}">
                  <wpsdc:indentchars xmlns:wpsdc="http://www.wps.cn/officeDocument/2017/drawingmlCustomData" val="0" checksum="1228156097"/>
                </a:ext>
              </a:extLst>
            </a:pPr>
            <a:r>
              <a:rPr lang="zh-CN" altLang="en-US" sz="1575" b="1">
                <a:solidFill>
                  <a:schemeClr val="accent1"/>
                </a:solidFill>
                <a:latin typeface="+mn-ea"/>
                <a:cs typeface="+mn-ea"/>
                <a:sym typeface="+mn-ea"/>
              </a:rPr>
              <a:t>资金使用灵活</a:t>
            </a:r>
            <a:endParaRPr lang="zh-CN" altLang="en-US" sz="1575" b="1">
              <a:solidFill>
                <a:schemeClr val="accent1"/>
              </a:solidFill>
              <a:latin typeface="+mn-ea"/>
              <a:cs typeface="+mn-ea"/>
              <a:sym typeface="+mn-ea"/>
            </a:endParaRPr>
          </a:p>
        </p:txBody>
      </p:sp>
      <p:sp>
        <p:nvSpPr>
          <p:cNvPr id="16" name="矩形 15"/>
          <p:cNvSpPr/>
          <p:nvPr>
            <p:custDataLst>
              <p:tags r:id="rId13"/>
            </p:custDataLst>
          </p:nvPr>
        </p:nvSpPr>
        <p:spPr>
          <a:xfrm>
            <a:off x="4191524" y="2803653"/>
            <a:ext cx="3018155" cy="524510"/>
          </a:xfrm>
          <a:prstGeom prst="rect">
            <a:avLst/>
          </a:prstGeom>
          <a:noFill/>
        </p:spPr>
        <p:txBody>
          <a:bodyPr wrap="square" lIns="0" tIns="0" rIns="0" bIns="0" rtlCol="0" anchor="b">
            <a:noAutofit/>
          </a:bodyPr>
          <a:lstStyle/>
          <a:p>
            <a:pPr algn="l">
              <a:spcBef>
                <a:spcPct val="0"/>
              </a:spcBef>
              <a:spcAft>
                <a:spcPct val="0"/>
              </a:spcAft>
            </a:pPr>
            <a:r>
              <a:rPr lang="zh-CN" altLang="en-US" sz="1575" b="1">
                <a:solidFill>
                  <a:schemeClr val="accent1"/>
                </a:solidFill>
                <a:latin typeface="+mn-ea"/>
                <a:cs typeface="+mn-ea"/>
                <a:sym typeface="+mn-ea"/>
              </a:rPr>
              <a:t>风险规避</a:t>
            </a:r>
            <a:endParaRPr lang="zh-CN" altLang="en-US" sz="1575" b="1">
              <a:solidFill>
                <a:schemeClr val="accent1"/>
              </a:solidFill>
              <a:latin typeface="+mn-ea"/>
              <a:cs typeface="+mn-ea"/>
              <a:sym typeface="+mn-ea"/>
            </a:endParaRPr>
          </a:p>
        </p:txBody>
      </p:sp>
      <p:sp>
        <p:nvSpPr>
          <p:cNvPr id="17" name="图片 60" descr="343439383331313b343532303032383bbfcdbba7b9dcc0ed"/>
          <p:cNvSpPr/>
          <p:nvPr>
            <p:custDataLst>
              <p:tags r:id="rId14"/>
            </p:custDataLst>
          </p:nvPr>
        </p:nvSpPr>
        <p:spPr>
          <a:xfrm>
            <a:off x="6665199" y="4760231"/>
            <a:ext cx="197479" cy="197212"/>
          </a:xfrm>
          <a:custGeom>
            <a:avLst/>
            <a:gdLst>
              <a:gd name="connsiteX0" fmla="*/ 171012 w 226017"/>
              <a:gd name="connsiteY0" fmla="*/ 176720 h 225712"/>
              <a:gd name="connsiteX1" fmla="*/ 123092 w 226017"/>
              <a:gd name="connsiteY1" fmla="*/ 139423 h 225712"/>
              <a:gd name="connsiteX2" fmla="*/ 120254 w 226017"/>
              <a:gd name="connsiteY2" fmla="*/ 131590 h 225712"/>
              <a:gd name="connsiteX3" fmla="*/ 120254 w 226017"/>
              <a:gd name="connsiteY3" fmla="*/ 131473 h 225712"/>
              <a:gd name="connsiteX4" fmla="*/ 120594 w 226017"/>
              <a:gd name="connsiteY4" fmla="*/ 130772 h 225712"/>
              <a:gd name="connsiteX5" fmla="*/ 138536 w 226017"/>
              <a:gd name="connsiteY5" fmla="*/ 80847 h 225712"/>
              <a:gd name="connsiteX6" fmla="*/ 119799 w 226017"/>
              <a:gd name="connsiteY6" fmla="*/ 27532 h 225712"/>
              <a:gd name="connsiteX7" fmla="*/ 118777 w 226017"/>
              <a:gd name="connsiteY7" fmla="*/ 20868 h 225712"/>
              <a:gd name="connsiteX8" fmla="*/ 149891 w 226017"/>
              <a:gd name="connsiteY8" fmla="*/ 173 h 225712"/>
              <a:gd name="connsiteX9" fmla="*/ 190771 w 226017"/>
              <a:gd name="connsiteY9" fmla="*/ 36418 h 225712"/>
              <a:gd name="connsiteX10" fmla="*/ 177145 w 226017"/>
              <a:gd name="connsiteY10" fmla="*/ 90201 h 225712"/>
              <a:gd name="connsiteX11" fmla="*/ 172602 w 226017"/>
              <a:gd name="connsiteY11" fmla="*/ 96047 h 225712"/>
              <a:gd name="connsiteX12" fmla="*/ 172147 w 226017"/>
              <a:gd name="connsiteY12" fmla="*/ 105050 h 225712"/>
              <a:gd name="connsiteX13" fmla="*/ 173851 w 226017"/>
              <a:gd name="connsiteY13" fmla="*/ 107972 h 225712"/>
              <a:gd name="connsiteX14" fmla="*/ 187478 w 226017"/>
              <a:gd name="connsiteY14" fmla="*/ 114871 h 225712"/>
              <a:gd name="connsiteX15" fmla="*/ 202240 w 226017"/>
              <a:gd name="connsiteY15" fmla="*/ 121886 h 225712"/>
              <a:gd name="connsiteX16" fmla="*/ 224951 w 226017"/>
              <a:gd name="connsiteY16" fmla="*/ 142931 h 225712"/>
              <a:gd name="connsiteX17" fmla="*/ 222679 w 226017"/>
              <a:gd name="connsiteY17" fmla="*/ 165145 h 225712"/>
              <a:gd name="connsiteX18" fmla="*/ 176577 w 226017"/>
              <a:gd name="connsiteY18" fmla="*/ 179877 h 225712"/>
              <a:gd name="connsiteX19" fmla="*/ 171012 w 226017"/>
              <a:gd name="connsiteY19" fmla="*/ 176720 h 225712"/>
              <a:gd name="connsiteX20" fmla="*/ 114 w 226017"/>
              <a:gd name="connsiteY20" fmla="*/ 200104 h 225712"/>
              <a:gd name="connsiteX21" fmla="*/ 114 w 226017"/>
              <a:gd name="connsiteY21" fmla="*/ 191920 h 225712"/>
              <a:gd name="connsiteX22" fmla="*/ 2385 w 226017"/>
              <a:gd name="connsiteY22" fmla="*/ 184905 h 225712"/>
              <a:gd name="connsiteX23" fmla="*/ 23620 w 226017"/>
              <a:gd name="connsiteY23" fmla="*/ 164093 h 225712"/>
              <a:gd name="connsiteX24" fmla="*/ 24301 w 226017"/>
              <a:gd name="connsiteY24" fmla="*/ 163625 h 225712"/>
              <a:gd name="connsiteX25" fmla="*/ 45535 w 226017"/>
              <a:gd name="connsiteY25" fmla="*/ 153337 h 225712"/>
              <a:gd name="connsiteX26" fmla="*/ 52349 w 226017"/>
              <a:gd name="connsiteY26" fmla="*/ 150414 h 225712"/>
              <a:gd name="connsiteX27" fmla="*/ 54279 w 226017"/>
              <a:gd name="connsiteY27" fmla="*/ 148894 h 225712"/>
              <a:gd name="connsiteX28" fmla="*/ 57913 w 226017"/>
              <a:gd name="connsiteY28" fmla="*/ 129953 h 225712"/>
              <a:gd name="connsiteX29" fmla="*/ 53484 w 226017"/>
              <a:gd name="connsiteY29" fmla="*/ 124224 h 225712"/>
              <a:gd name="connsiteX30" fmla="*/ 53257 w 226017"/>
              <a:gd name="connsiteY30" fmla="*/ 123991 h 225712"/>
              <a:gd name="connsiteX31" fmla="*/ 36338 w 226017"/>
              <a:gd name="connsiteY31" fmla="*/ 69155 h 225712"/>
              <a:gd name="connsiteX32" fmla="*/ 78353 w 226017"/>
              <a:gd name="connsiteY32" fmla="*/ 29403 h 225712"/>
              <a:gd name="connsiteX33" fmla="*/ 121503 w 226017"/>
              <a:gd name="connsiteY33" fmla="*/ 68922 h 225712"/>
              <a:gd name="connsiteX34" fmla="*/ 121616 w 226017"/>
              <a:gd name="connsiteY34" fmla="*/ 69506 h 225712"/>
              <a:gd name="connsiteX35" fmla="*/ 115939 w 226017"/>
              <a:gd name="connsiteY35" fmla="*/ 104348 h 225712"/>
              <a:gd name="connsiteX36" fmla="*/ 104811 w 226017"/>
              <a:gd name="connsiteY36" fmla="*/ 123873 h 225712"/>
              <a:gd name="connsiteX37" fmla="*/ 104357 w 226017"/>
              <a:gd name="connsiteY37" fmla="*/ 124575 h 225712"/>
              <a:gd name="connsiteX38" fmla="*/ 100268 w 226017"/>
              <a:gd name="connsiteY38" fmla="*/ 129485 h 225712"/>
              <a:gd name="connsiteX39" fmla="*/ 99814 w 226017"/>
              <a:gd name="connsiteY39" fmla="*/ 130655 h 225712"/>
              <a:gd name="connsiteX40" fmla="*/ 102312 w 226017"/>
              <a:gd name="connsiteY40" fmla="*/ 149946 h 225712"/>
              <a:gd name="connsiteX41" fmla="*/ 111170 w 226017"/>
              <a:gd name="connsiteY41" fmla="*/ 153337 h 225712"/>
              <a:gd name="connsiteX42" fmla="*/ 111737 w 226017"/>
              <a:gd name="connsiteY42" fmla="*/ 153570 h 225712"/>
              <a:gd name="connsiteX43" fmla="*/ 148756 w 226017"/>
              <a:gd name="connsiteY43" fmla="*/ 175552 h 225712"/>
              <a:gd name="connsiteX44" fmla="*/ 149096 w 226017"/>
              <a:gd name="connsiteY44" fmla="*/ 175785 h 225712"/>
              <a:gd name="connsiteX45" fmla="*/ 157500 w 226017"/>
              <a:gd name="connsiteY45" fmla="*/ 188529 h 225712"/>
              <a:gd name="connsiteX46" fmla="*/ 157954 w 226017"/>
              <a:gd name="connsiteY46" fmla="*/ 192504 h 225712"/>
              <a:gd name="connsiteX47" fmla="*/ 157954 w 226017"/>
              <a:gd name="connsiteY47" fmla="*/ 201624 h 225712"/>
              <a:gd name="connsiteX48" fmla="*/ 157727 w 226017"/>
              <a:gd name="connsiteY48" fmla="*/ 203261 h 225712"/>
              <a:gd name="connsiteX49" fmla="*/ 123887 w 226017"/>
              <a:gd name="connsiteY49" fmla="*/ 222319 h 225712"/>
              <a:gd name="connsiteX50" fmla="*/ 37587 w 226017"/>
              <a:gd name="connsiteY50" fmla="*/ 222319 h 225712"/>
              <a:gd name="connsiteX51" fmla="*/ 4656 w 226017"/>
              <a:gd name="connsiteY51" fmla="*/ 208288 h 225712"/>
              <a:gd name="connsiteX52" fmla="*/ 114 w 226017"/>
              <a:gd name="connsiteY52" fmla="*/ 200104 h 225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26017" h="225712">
                <a:moveTo>
                  <a:pt x="171012" y="176720"/>
                </a:moveTo>
                <a:cubicBezTo>
                  <a:pt x="161247" y="157663"/>
                  <a:pt x="143305" y="147725"/>
                  <a:pt x="123092" y="139423"/>
                </a:cubicBezTo>
                <a:cubicBezTo>
                  <a:pt x="120026" y="138138"/>
                  <a:pt x="118777" y="134513"/>
                  <a:pt x="120254" y="131590"/>
                </a:cubicBezTo>
                <a:lnTo>
                  <a:pt x="120254" y="131473"/>
                </a:lnTo>
                <a:lnTo>
                  <a:pt x="120594" y="130772"/>
                </a:lnTo>
                <a:cubicBezTo>
                  <a:pt x="129566" y="117910"/>
                  <a:pt x="137400" y="101659"/>
                  <a:pt x="138536" y="80847"/>
                </a:cubicBezTo>
                <a:cubicBezTo>
                  <a:pt x="140693" y="56996"/>
                  <a:pt x="131950" y="40160"/>
                  <a:pt x="119799" y="27532"/>
                </a:cubicBezTo>
                <a:cubicBezTo>
                  <a:pt x="118096" y="25779"/>
                  <a:pt x="117642" y="23090"/>
                  <a:pt x="118777" y="20868"/>
                </a:cubicBezTo>
                <a:cubicBezTo>
                  <a:pt x="124569" y="9878"/>
                  <a:pt x="133540" y="1226"/>
                  <a:pt x="149891" y="173"/>
                </a:cubicBezTo>
                <a:cubicBezTo>
                  <a:pt x="174873" y="-996"/>
                  <a:pt x="188500" y="15373"/>
                  <a:pt x="190771" y="36418"/>
                </a:cubicBezTo>
                <a:cubicBezTo>
                  <a:pt x="194177" y="59802"/>
                  <a:pt x="186229" y="78509"/>
                  <a:pt x="177145" y="90201"/>
                </a:cubicBezTo>
                <a:cubicBezTo>
                  <a:pt x="176009" y="92540"/>
                  <a:pt x="173737" y="93708"/>
                  <a:pt x="172602" y="96047"/>
                </a:cubicBezTo>
                <a:cubicBezTo>
                  <a:pt x="171693" y="97917"/>
                  <a:pt x="171466" y="102243"/>
                  <a:pt x="172147" y="105050"/>
                </a:cubicBezTo>
                <a:cubicBezTo>
                  <a:pt x="172375" y="106219"/>
                  <a:pt x="172942" y="107154"/>
                  <a:pt x="173851" y="107972"/>
                </a:cubicBezTo>
                <a:cubicBezTo>
                  <a:pt x="177031" y="110779"/>
                  <a:pt x="183503" y="112766"/>
                  <a:pt x="187478" y="114871"/>
                </a:cubicBezTo>
                <a:cubicBezTo>
                  <a:pt x="193155" y="117209"/>
                  <a:pt x="197697" y="119547"/>
                  <a:pt x="202240" y="121886"/>
                </a:cubicBezTo>
                <a:cubicBezTo>
                  <a:pt x="211324" y="126563"/>
                  <a:pt x="221543" y="133577"/>
                  <a:pt x="224951" y="142931"/>
                </a:cubicBezTo>
                <a:cubicBezTo>
                  <a:pt x="227222" y="148777"/>
                  <a:pt x="226086" y="160469"/>
                  <a:pt x="222679" y="165145"/>
                </a:cubicBezTo>
                <a:cubicBezTo>
                  <a:pt x="215298" y="176019"/>
                  <a:pt x="194063" y="177773"/>
                  <a:pt x="176577" y="179877"/>
                </a:cubicBezTo>
                <a:cubicBezTo>
                  <a:pt x="174305" y="179994"/>
                  <a:pt x="172147" y="178825"/>
                  <a:pt x="171012" y="176720"/>
                </a:cubicBezTo>
                <a:moveTo>
                  <a:pt x="114" y="200104"/>
                </a:moveTo>
                <a:lnTo>
                  <a:pt x="114" y="191920"/>
                </a:lnTo>
                <a:cubicBezTo>
                  <a:pt x="114" y="189582"/>
                  <a:pt x="1250" y="187243"/>
                  <a:pt x="2385" y="184905"/>
                </a:cubicBezTo>
                <a:cubicBezTo>
                  <a:pt x="6814" y="175668"/>
                  <a:pt x="15784" y="169823"/>
                  <a:pt x="23620" y="164093"/>
                </a:cubicBezTo>
                <a:cubicBezTo>
                  <a:pt x="23847" y="163977"/>
                  <a:pt x="24074" y="163743"/>
                  <a:pt x="24301" y="163625"/>
                </a:cubicBezTo>
                <a:cubicBezTo>
                  <a:pt x="31001" y="160235"/>
                  <a:pt x="37700" y="156727"/>
                  <a:pt x="45535" y="153337"/>
                </a:cubicBezTo>
                <a:cubicBezTo>
                  <a:pt x="47466" y="152402"/>
                  <a:pt x="50191" y="151350"/>
                  <a:pt x="52349" y="150414"/>
                </a:cubicBezTo>
                <a:cubicBezTo>
                  <a:pt x="53144" y="150063"/>
                  <a:pt x="53825" y="149595"/>
                  <a:pt x="54279" y="148894"/>
                </a:cubicBezTo>
                <a:cubicBezTo>
                  <a:pt x="57572" y="144802"/>
                  <a:pt x="61092" y="136384"/>
                  <a:pt x="57913" y="129953"/>
                </a:cubicBezTo>
                <a:cubicBezTo>
                  <a:pt x="56777" y="127615"/>
                  <a:pt x="55642" y="126446"/>
                  <a:pt x="53484" y="124224"/>
                </a:cubicBezTo>
                <a:lnTo>
                  <a:pt x="53257" y="123991"/>
                </a:lnTo>
                <a:cubicBezTo>
                  <a:pt x="43037" y="112298"/>
                  <a:pt x="34067" y="92422"/>
                  <a:pt x="36338" y="69155"/>
                </a:cubicBezTo>
                <a:cubicBezTo>
                  <a:pt x="38609" y="45772"/>
                  <a:pt x="53371" y="29403"/>
                  <a:pt x="78353" y="29403"/>
                </a:cubicBezTo>
                <a:cubicBezTo>
                  <a:pt x="103221" y="29403"/>
                  <a:pt x="117983" y="45655"/>
                  <a:pt x="121503" y="68922"/>
                </a:cubicBezTo>
                <a:cubicBezTo>
                  <a:pt x="121503" y="69155"/>
                  <a:pt x="121503" y="69272"/>
                  <a:pt x="121616" y="69506"/>
                </a:cubicBezTo>
                <a:cubicBezTo>
                  <a:pt x="122638" y="83420"/>
                  <a:pt x="119345" y="96164"/>
                  <a:pt x="115939" y="104348"/>
                </a:cubicBezTo>
                <a:cubicBezTo>
                  <a:pt x="112646" y="112416"/>
                  <a:pt x="109239" y="118145"/>
                  <a:pt x="104811" y="123873"/>
                </a:cubicBezTo>
                <a:cubicBezTo>
                  <a:pt x="104584" y="124107"/>
                  <a:pt x="104470" y="124341"/>
                  <a:pt x="104357" y="124575"/>
                </a:cubicBezTo>
                <a:cubicBezTo>
                  <a:pt x="103221" y="126446"/>
                  <a:pt x="101404" y="127615"/>
                  <a:pt x="100268" y="129485"/>
                </a:cubicBezTo>
                <a:cubicBezTo>
                  <a:pt x="100041" y="129837"/>
                  <a:pt x="99927" y="130187"/>
                  <a:pt x="99814" y="130655"/>
                </a:cubicBezTo>
                <a:cubicBezTo>
                  <a:pt x="97883" y="137553"/>
                  <a:pt x="100041" y="146556"/>
                  <a:pt x="102312" y="149946"/>
                </a:cubicBezTo>
                <a:cubicBezTo>
                  <a:pt x="103448" y="152168"/>
                  <a:pt x="107763" y="152285"/>
                  <a:pt x="111170" y="153337"/>
                </a:cubicBezTo>
                <a:cubicBezTo>
                  <a:pt x="111397" y="153454"/>
                  <a:pt x="111510" y="153454"/>
                  <a:pt x="111737" y="153570"/>
                </a:cubicBezTo>
                <a:cubicBezTo>
                  <a:pt x="125250" y="159416"/>
                  <a:pt x="138650" y="166315"/>
                  <a:pt x="148756" y="175552"/>
                </a:cubicBezTo>
                <a:cubicBezTo>
                  <a:pt x="148869" y="175668"/>
                  <a:pt x="148983" y="175785"/>
                  <a:pt x="149096" y="175785"/>
                </a:cubicBezTo>
                <a:cubicBezTo>
                  <a:pt x="152049" y="178825"/>
                  <a:pt x="155910" y="182918"/>
                  <a:pt x="157500" y="188529"/>
                </a:cubicBezTo>
                <a:cubicBezTo>
                  <a:pt x="157840" y="189815"/>
                  <a:pt x="157954" y="191219"/>
                  <a:pt x="157954" y="192504"/>
                </a:cubicBezTo>
                <a:lnTo>
                  <a:pt x="157954" y="201624"/>
                </a:lnTo>
                <a:cubicBezTo>
                  <a:pt x="157954" y="202209"/>
                  <a:pt x="157840" y="202794"/>
                  <a:pt x="157727" y="203261"/>
                </a:cubicBezTo>
                <a:cubicBezTo>
                  <a:pt x="153866" y="215421"/>
                  <a:pt x="138309" y="218928"/>
                  <a:pt x="123887" y="222319"/>
                </a:cubicBezTo>
                <a:cubicBezTo>
                  <a:pt x="98905" y="226996"/>
                  <a:pt x="63704" y="226996"/>
                  <a:pt x="37587" y="222319"/>
                </a:cubicBezTo>
                <a:cubicBezTo>
                  <a:pt x="25096" y="219980"/>
                  <a:pt x="11469" y="216473"/>
                  <a:pt x="4656" y="208288"/>
                </a:cubicBezTo>
                <a:cubicBezTo>
                  <a:pt x="2385" y="207120"/>
                  <a:pt x="1250" y="204781"/>
                  <a:pt x="114" y="200104"/>
                </a:cubicBezTo>
              </a:path>
            </a:pathLst>
          </a:custGeom>
          <a:gradFill>
            <a:gsLst>
              <a:gs pos="0">
                <a:srgbClr val="FFFFFF"/>
              </a:gs>
              <a:gs pos="80000">
                <a:srgbClr val="FFFFFF">
                  <a:alpha val="60000"/>
                </a:srgbClr>
              </a:gs>
            </a:gsLst>
            <a:lin ang="4800001" scaled="1"/>
          </a:gradFill>
          <a:ln w="7833" cap="flat">
            <a:noFill/>
            <a:prstDash val="solid"/>
            <a:miter/>
          </a:ln>
        </p:spPr>
        <p:txBody>
          <a:bodyPr rtlCol="0" anchor="ctr"/>
          <a:lstStyle/>
          <a:p>
            <a:endParaRPr lang="zh-CN" altLang="en-US" sz="1575"/>
          </a:p>
        </p:txBody>
      </p:sp>
      <p:sp>
        <p:nvSpPr>
          <p:cNvPr id="23" name="图片 64" descr="343439383331313b343532303033313bd3a6d3c3c9ccb3c7"/>
          <p:cNvSpPr/>
          <p:nvPr>
            <p:custDataLst>
              <p:tags r:id="rId15"/>
            </p:custDataLst>
          </p:nvPr>
        </p:nvSpPr>
        <p:spPr>
          <a:xfrm>
            <a:off x="4497515" y="3523536"/>
            <a:ext cx="163438" cy="182436"/>
          </a:xfrm>
          <a:custGeom>
            <a:avLst/>
            <a:gdLst>
              <a:gd name="connsiteX0" fmla="*/ 152100 w 187057"/>
              <a:gd name="connsiteY0" fmla="*/ 208914 h 208800"/>
              <a:gd name="connsiteX1" fmla="*/ 35188 w 187057"/>
              <a:gd name="connsiteY1" fmla="*/ 208914 h 208800"/>
              <a:gd name="connsiteX2" fmla="*/ 115 w 187057"/>
              <a:gd name="connsiteY2" fmla="*/ 174114 h 208800"/>
              <a:gd name="connsiteX3" fmla="*/ 115 w 187057"/>
              <a:gd name="connsiteY3" fmla="*/ 34914 h 208800"/>
              <a:gd name="connsiteX4" fmla="*/ 35188 w 187057"/>
              <a:gd name="connsiteY4" fmla="*/ 114 h 208800"/>
              <a:gd name="connsiteX5" fmla="*/ 152100 w 187057"/>
              <a:gd name="connsiteY5" fmla="*/ 114 h 208800"/>
              <a:gd name="connsiteX6" fmla="*/ 187173 w 187057"/>
              <a:gd name="connsiteY6" fmla="*/ 34914 h 208800"/>
              <a:gd name="connsiteX7" fmla="*/ 187173 w 187057"/>
              <a:gd name="connsiteY7" fmla="*/ 174114 h 208800"/>
              <a:gd name="connsiteX8" fmla="*/ 152100 w 187057"/>
              <a:gd name="connsiteY8" fmla="*/ 208914 h 208800"/>
              <a:gd name="connsiteX9" fmla="*/ 93644 w 187057"/>
              <a:gd name="connsiteY9" fmla="*/ 96228 h 208800"/>
              <a:gd name="connsiteX10" fmla="*/ 140408 w 187057"/>
              <a:gd name="connsiteY10" fmla="*/ 48171 h 208800"/>
              <a:gd name="connsiteX11" fmla="*/ 128717 w 187057"/>
              <a:gd name="connsiteY11" fmla="*/ 36157 h 208800"/>
              <a:gd name="connsiteX12" fmla="*/ 117026 w 187057"/>
              <a:gd name="connsiteY12" fmla="*/ 48171 h 208800"/>
              <a:gd name="connsiteX13" fmla="*/ 93644 w 187057"/>
              <a:gd name="connsiteY13" fmla="*/ 72200 h 208800"/>
              <a:gd name="connsiteX14" fmla="*/ 70262 w 187057"/>
              <a:gd name="connsiteY14" fmla="*/ 48171 h 208800"/>
              <a:gd name="connsiteX15" fmla="*/ 58570 w 187057"/>
              <a:gd name="connsiteY15" fmla="*/ 36157 h 208800"/>
              <a:gd name="connsiteX16" fmla="*/ 46879 w 187057"/>
              <a:gd name="connsiteY16" fmla="*/ 48171 h 208800"/>
              <a:gd name="connsiteX17" fmla="*/ 93644 w 187057"/>
              <a:gd name="connsiteY17" fmla="*/ 96228 h 208800"/>
              <a:gd name="connsiteX18" fmla="*/ 117026 w 187057"/>
              <a:gd name="connsiteY18" fmla="*/ 168314 h 208800"/>
              <a:gd name="connsiteX19" fmla="*/ 128717 w 187057"/>
              <a:gd name="connsiteY19" fmla="*/ 156299 h 208800"/>
              <a:gd name="connsiteX20" fmla="*/ 117026 w 187057"/>
              <a:gd name="connsiteY20" fmla="*/ 144285 h 208800"/>
              <a:gd name="connsiteX21" fmla="*/ 70262 w 187057"/>
              <a:gd name="connsiteY21" fmla="*/ 144285 h 208800"/>
              <a:gd name="connsiteX22" fmla="*/ 58570 w 187057"/>
              <a:gd name="connsiteY22" fmla="*/ 156299 h 208800"/>
              <a:gd name="connsiteX23" fmla="*/ 70262 w 187057"/>
              <a:gd name="connsiteY23" fmla="*/ 168314 h 208800"/>
              <a:gd name="connsiteX24" fmla="*/ 117026 w 187057"/>
              <a:gd name="connsiteY24" fmla="*/ 168314 h 20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7057" h="208800">
                <a:moveTo>
                  <a:pt x="152100" y="208914"/>
                </a:moveTo>
                <a:lnTo>
                  <a:pt x="35188" y="208914"/>
                </a:lnTo>
                <a:cubicBezTo>
                  <a:pt x="15313" y="208914"/>
                  <a:pt x="115" y="193834"/>
                  <a:pt x="115" y="174114"/>
                </a:cubicBezTo>
                <a:lnTo>
                  <a:pt x="115" y="34914"/>
                </a:lnTo>
                <a:cubicBezTo>
                  <a:pt x="115" y="15194"/>
                  <a:pt x="15313" y="114"/>
                  <a:pt x="35188" y="114"/>
                </a:cubicBezTo>
                <a:lnTo>
                  <a:pt x="152100" y="114"/>
                </a:lnTo>
                <a:cubicBezTo>
                  <a:pt x="171974" y="114"/>
                  <a:pt x="187173" y="15194"/>
                  <a:pt x="187173" y="34914"/>
                </a:cubicBezTo>
                <a:lnTo>
                  <a:pt x="187173" y="174114"/>
                </a:lnTo>
                <a:cubicBezTo>
                  <a:pt x="187173" y="193834"/>
                  <a:pt x="171974" y="208914"/>
                  <a:pt x="152100" y="208914"/>
                </a:cubicBezTo>
                <a:moveTo>
                  <a:pt x="93644" y="96228"/>
                </a:moveTo>
                <a:cubicBezTo>
                  <a:pt x="119364" y="96228"/>
                  <a:pt x="140408" y="74603"/>
                  <a:pt x="140408" y="48171"/>
                </a:cubicBezTo>
                <a:cubicBezTo>
                  <a:pt x="140408" y="40963"/>
                  <a:pt x="135732" y="36157"/>
                  <a:pt x="128717" y="36157"/>
                </a:cubicBezTo>
                <a:cubicBezTo>
                  <a:pt x="121702" y="36157"/>
                  <a:pt x="117026" y="40963"/>
                  <a:pt x="117026" y="48171"/>
                </a:cubicBezTo>
                <a:cubicBezTo>
                  <a:pt x="117026" y="61387"/>
                  <a:pt x="106504" y="72200"/>
                  <a:pt x="93644" y="72200"/>
                </a:cubicBezTo>
                <a:cubicBezTo>
                  <a:pt x="80784" y="72200"/>
                  <a:pt x="70262" y="61387"/>
                  <a:pt x="70262" y="48171"/>
                </a:cubicBezTo>
                <a:cubicBezTo>
                  <a:pt x="70262" y="40963"/>
                  <a:pt x="65585" y="36157"/>
                  <a:pt x="58570" y="36157"/>
                </a:cubicBezTo>
                <a:cubicBezTo>
                  <a:pt x="51556" y="36157"/>
                  <a:pt x="46879" y="40963"/>
                  <a:pt x="46879" y="48171"/>
                </a:cubicBezTo>
                <a:cubicBezTo>
                  <a:pt x="46879" y="74603"/>
                  <a:pt x="67923" y="96228"/>
                  <a:pt x="93644" y="96228"/>
                </a:cubicBezTo>
                <a:moveTo>
                  <a:pt x="117026" y="168314"/>
                </a:moveTo>
                <a:cubicBezTo>
                  <a:pt x="124041" y="168314"/>
                  <a:pt x="128717" y="163508"/>
                  <a:pt x="128717" y="156299"/>
                </a:cubicBezTo>
                <a:cubicBezTo>
                  <a:pt x="128717" y="149091"/>
                  <a:pt x="124041" y="144285"/>
                  <a:pt x="117026" y="144285"/>
                </a:cubicBezTo>
                <a:lnTo>
                  <a:pt x="70262" y="144285"/>
                </a:lnTo>
                <a:cubicBezTo>
                  <a:pt x="63247" y="144285"/>
                  <a:pt x="58570" y="149091"/>
                  <a:pt x="58570" y="156299"/>
                </a:cubicBezTo>
                <a:cubicBezTo>
                  <a:pt x="58570" y="163508"/>
                  <a:pt x="63247" y="168314"/>
                  <a:pt x="70262" y="168314"/>
                </a:cubicBezTo>
                <a:lnTo>
                  <a:pt x="117026" y="168314"/>
                </a:lnTo>
              </a:path>
            </a:pathLst>
          </a:custGeom>
          <a:gradFill>
            <a:gsLst>
              <a:gs pos="0">
                <a:srgbClr val="FFFFFF"/>
              </a:gs>
              <a:gs pos="80000">
                <a:srgbClr val="FFFFFF">
                  <a:alpha val="60000"/>
                </a:srgbClr>
              </a:gs>
            </a:gsLst>
            <a:lin ang="5400000" scaled="1"/>
          </a:gradFill>
          <a:ln w="7141" cap="flat">
            <a:noFill/>
            <a:prstDash val="solid"/>
            <a:miter/>
          </a:ln>
        </p:spPr>
        <p:txBody>
          <a:bodyPr rtlCol="0" anchor="ctr"/>
          <a:lstStyle/>
          <a:p>
            <a:endParaRPr lang="zh-CN" altLang="en-US" sz="1575"/>
          </a:p>
        </p:txBody>
      </p:sp>
      <p:sp>
        <p:nvSpPr>
          <p:cNvPr id="29" name="图片 62" descr="343435383036303b343532343134393bcdb7c4d4b7e7b1a9"/>
          <p:cNvSpPr/>
          <p:nvPr>
            <p:custDataLst>
              <p:tags r:id="rId16"/>
            </p:custDataLst>
          </p:nvPr>
        </p:nvSpPr>
        <p:spPr>
          <a:xfrm>
            <a:off x="2364784" y="4752464"/>
            <a:ext cx="177761" cy="207598"/>
          </a:xfrm>
          <a:custGeom>
            <a:avLst/>
            <a:gdLst>
              <a:gd name="connsiteX0" fmla="*/ 112762 w 203450"/>
              <a:gd name="connsiteY0" fmla="*/ 114 h 237599"/>
              <a:gd name="connsiteX1" fmla="*/ 23109 w 203450"/>
              <a:gd name="connsiteY1" fmla="*/ 76504 h 237599"/>
              <a:gd name="connsiteX2" fmla="*/ 1373 w 203450"/>
              <a:gd name="connsiteY2" fmla="*/ 114849 h 237599"/>
              <a:gd name="connsiteX3" fmla="*/ 9688 w 203450"/>
              <a:gd name="connsiteY3" fmla="*/ 129119 h 237599"/>
              <a:gd name="connsiteX4" fmla="*/ 24352 w 203450"/>
              <a:gd name="connsiteY4" fmla="*/ 129119 h 237599"/>
              <a:gd name="connsiteX5" fmla="*/ 24352 w 203450"/>
              <a:gd name="connsiteY5" fmla="*/ 176778 h 237599"/>
              <a:gd name="connsiteX6" fmla="*/ 50028 w 203450"/>
              <a:gd name="connsiteY6" fmla="*/ 197015 h 237599"/>
              <a:gd name="connsiteX7" fmla="*/ 66473 w 203450"/>
              <a:gd name="connsiteY7" fmla="*/ 194743 h 237599"/>
              <a:gd name="connsiteX8" fmla="*/ 66473 w 203450"/>
              <a:gd name="connsiteY8" fmla="*/ 222362 h 237599"/>
              <a:gd name="connsiteX9" fmla="*/ 81826 w 203450"/>
              <a:gd name="connsiteY9" fmla="*/ 237714 h 237599"/>
              <a:gd name="connsiteX10" fmla="*/ 131727 w 203450"/>
              <a:gd name="connsiteY10" fmla="*/ 237714 h 237599"/>
              <a:gd name="connsiteX11" fmla="*/ 147083 w 203450"/>
              <a:gd name="connsiteY11" fmla="*/ 222362 h 237599"/>
              <a:gd name="connsiteX12" fmla="*/ 147083 w 203450"/>
              <a:gd name="connsiteY12" fmla="*/ 174944 h 237599"/>
              <a:gd name="connsiteX13" fmla="*/ 203566 w 203450"/>
              <a:gd name="connsiteY13" fmla="*/ 90894 h 237599"/>
              <a:gd name="connsiteX14" fmla="*/ 112762 w 203450"/>
              <a:gd name="connsiteY14" fmla="*/ 114 h 237599"/>
              <a:gd name="connsiteX15" fmla="*/ 145735 w 203450"/>
              <a:gd name="connsiteY15" fmla="*/ 81910 h 237599"/>
              <a:gd name="connsiteX16" fmla="*/ 96232 w 203450"/>
              <a:gd name="connsiteY16" fmla="*/ 133943 h 237599"/>
              <a:gd name="connsiteX17" fmla="*/ 89653 w 203450"/>
              <a:gd name="connsiteY17" fmla="*/ 130741 h 237599"/>
              <a:gd name="connsiteX18" fmla="*/ 94866 w 203450"/>
              <a:gd name="connsiteY18" fmla="*/ 95115 h 237599"/>
              <a:gd name="connsiteX19" fmla="*/ 72234 w 203450"/>
              <a:gd name="connsiteY19" fmla="*/ 95115 h 237599"/>
              <a:gd name="connsiteX20" fmla="*/ 69451 w 203450"/>
              <a:gd name="connsiteY20" fmla="*/ 88634 h 237599"/>
              <a:gd name="connsiteX21" fmla="*/ 118957 w 203450"/>
              <a:gd name="connsiteY21" fmla="*/ 36602 h 237599"/>
              <a:gd name="connsiteX22" fmla="*/ 125537 w 203450"/>
              <a:gd name="connsiteY22" fmla="*/ 39804 h 237599"/>
              <a:gd name="connsiteX23" fmla="*/ 120323 w 203450"/>
              <a:gd name="connsiteY23" fmla="*/ 75430 h 237599"/>
              <a:gd name="connsiteX24" fmla="*/ 142955 w 203450"/>
              <a:gd name="connsiteY24" fmla="*/ 75430 h 237599"/>
              <a:gd name="connsiteX25" fmla="*/ 145735 w 203450"/>
              <a:gd name="connsiteY25" fmla="*/ 81910 h 23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3450" h="237599">
                <a:moveTo>
                  <a:pt x="112762" y="114"/>
                </a:moveTo>
                <a:cubicBezTo>
                  <a:pt x="67513" y="114"/>
                  <a:pt x="30006" y="33206"/>
                  <a:pt x="23109" y="76504"/>
                </a:cubicBezTo>
                <a:lnTo>
                  <a:pt x="1373" y="114849"/>
                </a:lnTo>
                <a:cubicBezTo>
                  <a:pt x="-2239" y="121220"/>
                  <a:pt x="2364" y="129119"/>
                  <a:pt x="9688" y="129119"/>
                </a:cubicBezTo>
                <a:lnTo>
                  <a:pt x="24352" y="129119"/>
                </a:lnTo>
                <a:lnTo>
                  <a:pt x="24352" y="176778"/>
                </a:lnTo>
                <a:cubicBezTo>
                  <a:pt x="24352" y="190238"/>
                  <a:pt x="36938" y="200157"/>
                  <a:pt x="50028" y="197015"/>
                </a:cubicBezTo>
                <a:lnTo>
                  <a:pt x="66473" y="194743"/>
                </a:lnTo>
                <a:lnTo>
                  <a:pt x="66473" y="222362"/>
                </a:lnTo>
                <a:cubicBezTo>
                  <a:pt x="66473" y="230841"/>
                  <a:pt x="73347" y="237714"/>
                  <a:pt x="81826" y="237714"/>
                </a:cubicBezTo>
                <a:lnTo>
                  <a:pt x="131727" y="237714"/>
                </a:lnTo>
                <a:cubicBezTo>
                  <a:pt x="140208" y="237714"/>
                  <a:pt x="147083" y="230841"/>
                  <a:pt x="147083" y="222362"/>
                </a:cubicBezTo>
                <a:lnTo>
                  <a:pt x="147083" y="174944"/>
                </a:lnTo>
                <a:cubicBezTo>
                  <a:pt x="180214" y="161409"/>
                  <a:pt x="203566" y="128883"/>
                  <a:pt x="203566" y="90894"/>
                </a:cubicBezTo>
                <a:cubicBezTo>
                  <a:pt x="203564" y="40755"/>
                  <a:pt x="162909" y="114"/>
                  <a:pt x="112762" y="114"/>
                </a:cubicBezTo>
                <a:moveTo>
                  <a:pt x="145735" y="81910"/>
                </a:moveTo>
                <a:lnTo>
                  <a:pt x="96232" y="133943"/>
                </a:lnTo>
                <a:cubicBezTo>
                  <a:pt x="93653" y="136655"/>
                  <a:pt x="89113" y="134445"/>
                  <a:pt x="89653" y="130741"/>
                </a:cubicBezTo>
                <a:lnTo>
                  <a:pt x="94866" y="95115"/>
                </a:lnTo>
                <a:lnTo>
                  <a:pt x="72234" y="95115"/>
                </a:lnTo>
                <a:cubicBezTo>
                  <a:pt x="68860" y="95115"/>
                  <a:pt x="67128" y="91079"/>
                  <a:pt x="69451" y="88634"/>
                </a:cubicBezTo>
                <a:lnTo>
                  <a:pt x="118957" y="36602"/>
                </a:lnTo>
                <a:cubicBezTo>
                  <a:pt x="121537" y="33890"/>
                  <a:pt x="126077" y="36100"/>
                  <a:pt x="125537" y="39804"/>
                </a:cubicBezTo>
                <a:lnTo>
                  <a:pt x="120323" y="75430"/>
                </a:lnTo>
                <a:lnTo>
                  <a:pt x="142955" y="75430"/>
                </a:lnTo>
                <a:cubicBezTo>
                  <a:pt x="146326" y="75430"/>
                  <a:pt x="148061" y="79466"/>
                  <a:pt x="145735" y="81910"/>
                </a:cubicBezTo>
              </a:path>
            </a:pathLst>
          </a:custGeom>
          <a:gradFill>
            <a:gsLst>
              <a:gs pos="0">
                <a:srgbClr val="FFFFFF"/>
              </a:gs>
              <a:gs pos="80000">
                <a:srgbClr val="FFFFFF">
                  <a:alpha val="60000"/>
                </a:srgbClr>
              </a:gs>
            </a:gsLst>
            <a:lin ang="4800001" scaled="1"/>
          </a:gradFill>
          <a:ln w="8173" cap="flat">
            <a:noFill/>
            <a:prstDash val="solid"/>
            <a:miter/>
          </a:ln>
        </p:spPr>
        <p:txBody>
          <a:bodyPr rtlCol="0" anchor="ctr"/>
          <a:lstStyle/>
          <a:p>
            <a:endParaRPr lang="zh-CN" altLang="en-US" sz="1575"/>
          </a:p>
        </p:txBody>
      </p:sp>
      <p:sp>
        <p:nvSpPr>
          <p:cNvPr id="33" name="椭圆 32"/>
          <p:cNvSpPr/>
          <p:nvPr>
            <p:custDataLst>
              <p:tags r:id="rId17"/>
            </p:custDataLst>
          </p:nvPr>
        </p:nvSpPr>
        <p:spPr>
          <a:xfrm>
            <a:off x="3808982" y="5951986"/>
            <a:ext cx="1595664" cy="250779"/>
          </a:xfrm>
          <a:prstGeom prst="ellipse">
            <a:avLst/>
          </a:prstGeom>
          <a:gradFill>
            <a:gsLst>
              <a:gs pos="0">
                <a:schemeClr val="accent1">
                  <a:lumMod val="100000"/>
                  <a:alpha val="43000"/>
                </a:schemeClr>
              </a:gs>
              <a:gs pos="96000">
                <a:srgbClr val="F2F2F2">
                  <a:alpha val="0"/>
                </a:srgbClr>
              </a:gs>
              <a:gs pos="48000">
                <a:schemeClr val="accent1">
                  <a:lumMod val="100000"/>
                  <a:alpha val="29000"/>
                </a:schemeClr>
              </a:gs>
            </a:gsLst>
            <a:path path="circle">
              <a:fillToRect l="50000" t="50000" r="50000" b="50000"/>
            </a:path>
            <a:tileRect/>
          </a:gradFill>
          <a:ln>
            <a:noFill/>
          </a:ln>
          <a:effectLst>
            <a:softEdge rad="635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575"/>
          </a:p>
        </p:txBody>
      </p:sp>
      <p:sp>
        <p:nvSpPr>
          <p:cNvPr id="34" name="任意多边形: 形状 3"/>
          <p:cNvSpPr/>
          <p:nvPr>
            <p:custDataLst>
              <p:tags r:id="rId18"/>
            </p:custDataLst>
          </p:nvPr>
        </p:nvSpPr>
        <p:spPr>
          <a:xfrm rot="1800000">
            <a:off x="3762377" y="4128290"/>
            <a:ext cx="1686100" cy="1460288"/>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gradFill>
            <a:gsLst>
              <a:gs pos="0">
                <a:schemeClr val="accent1">
                  <a:lumMod val="10000"/>
                  <a:lumOff val="90000"/>
                </a:schemeClr>
              </a:gs>
              <a:gs pos="100000">
                <a:schemeClr val="accent1">
                  <a:lumMod val="10000"/>
                  <a:lumOff val="90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6" name="任意多边形: 形状 31"/>
          <p:cNvSpPr/>
          <p:nvPr>
            <p:custDataLst>
              <p:tags r:id="rId19"/>
            </p:custDataLst>
          </p:nvPr>
        </p:nvSpPr>
        <p:spPr>
          <a:xfrm rot="1800000">
            <a:off x="3953790" y="4294182"/>
            <a:ext cx="1302719" cy="1127950"/>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7" name="任意多边形: 形状 14"/>
          <p:cNvSpPr/>
          <p:nvPr>
            <p:custDataLst>
              <p:tags r:id="rId20"/>
            </p:custDataLst>
          </p:nvPr>
        </p:nvSpPr>
        <p:spPr bwMode="auto">
          <a:xfrm>
            <a:off x="4210672" y="4404591"/>
            <a:ext cx="792284" cy="457727"/>
          </a:xfrm>
          <a:custGeom>
            <a:avLst/>
            <a:gdLst>
              <a:gd name="connsiteX0" fmla="*/ 626269 w 1252632"/>
              <a:gd name="connsiteY0" fmla="*/ 723233 h 723233"/>
              <a:gd name="connsiteX1" fmla="*/ 1252633 w 1252632"/>
              <a:gd name="connsiteY1" fmla="*/ 361569 h 723233"/>
              <a:gd name="connsiteX2" fmla="*/ 626269 w 1252632"/>
              <a:gd name="connsiteY2" fmla="*/ 0 h 723233"/>
              <a:gd name="connsiteX3" fmla="*/ 0 w 1252632"/>
              <a:gd name="connsiteY3" fmla="*/ 361569 h 723233"/>
              <a:gd name="connsiteX4" fmla="*/ 626269 w 1252632"/>
              <a:gd name="connsiteY4" fmla="*/ 723233 h 72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632" h="723233">
                <a:moveTo>
                  <a:pt x="626269" y="723233"/>
                </a:moveTo>
                <a:lnTo>
                  <a:pt x="1252633" y="361569"/>
                </a:lnTo>
                <a:lnTo>
                  <a:pt x="626269" y="0"/>
                </a:lnTo>
                <a:lnTo>
                  <a:pt x="0" y="361569"/>
                </a:lnTo>
                <a:lnTo>
                  <a:pt x="626269" y="723233"/>
                </a:lnTo>
                <a:close/>
              </a:path>
            </a:pathLst>
          </a:custGeom>
          <a:gradFill>
            <a:gsLst>
              <a:gs pos="38000">
                <a:schemeClr val="accent1">
                  <a:lumMod val="90000"/>
                  <a:lumOff val="10000"/>
                </a:schemeClr>
              </a:gs>
              <a:gs pos="70000">
                <a:schemeClr val="accent1"/>
              </a:gs>
            </a:gsLst>
            <a:lin ang="5040000" scaled="0"/>
          </a:gradFill>
          <a:ln w="9525">
            <a:no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38" name="任意多边形: 形状 13"/>
          <p:cNvSpPr/>
          <p:nvPr>
            <p:custDataLst>
              <p:tags r:id="rId21"/>
            </p:custDataLst>
          </p:nvPr>
        </p:nvSpPr>
        <p:spPr bwMode="auto">
          <a:xfrm>
            <a:off x="4210672" y="4631513"/>
            <a:ext cx="396142" cy="686313"/>
          </a:xfrm>
          <a:custGeom>
            <a:avLst/>
            <a:gdLst>
              <a:gd name="connsiteX0" fmla="*/ 626269 w 626268"/>
              <a:gd name="connsiteY0" fmla="*/ 361664 h 1084802"/>
              <a:gd name="connsiteX1" fmla="*/ 0 w 626268"/>
              <a:gd name="connsiteY1" fmla="*/ 0 h 1084802"/>
              <a:gd name="connsiteX2" fmla="*/ 0 w 626268"/>
              <a:gd name="connsiteY2" fmla="*/ 723233 h 1084802"/>
              <a:gd name="connsiteX3" fmla="*/ 626269 w 626268"/>
              <a:gd name="connsiteY3" fmla="*/ 1084802 h 1084802"/>
              <a:gd name="connsiteX4" fmla="*/ 626269 w 626268"/>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268" h="1084802">
                <a:moveTo>
                  <a:pt x="626269" y="361664"/>
                </a:moveTo>
                <a:lnTo>
                  <a:pt x="0" y="0"/>
                </a:lnTo>
                <a:lnTo>
                  <a:pt x="0" y="723233"/>
                </a:lnTo>
                <a:lnTo>
                  <a:pt x="626269" y="1084802"/>
                </a:lnTo>
                <a:lnTo>
                  <a:pt x="626269" y="361664"/>
                </a:lnTo>
                <a:close/>
              </a:path>
            </a:pathLst>
          </a:custGeom>
          <a:gradFill>
            <a:gsLst>
              <a:gs pos="20000">
                <a:schemeClr val="accent1">
                  <a:lumMod val="90000"/>
                  <a:lumOff val="10000"/>
                </a:schemeClr>
              </a:gs>
              <a:gs pos="70000">
                <a:schemeClr val="accent1"/>
              </a:gs>
            </a:gsLst>
            <a:lin ang="2100000" scaled="0"/>
          </a:gradFill>
          <a:ln w="12700">
            <a:gradFill>
              <a:gsLst>
                <a:gs pos="54000">
                  <a:srgbClr val="FFFFFF">
                    <a:alpha val="0"/>
                  </a:srgbClr>
                </a:gs>
                <a:gs pos="0">
                  <a:srgbClr val="FFFFFF"/>
                </a:gs>
              </a:gsLst>
              <a:lin ang="8340000" scaled="1"/>
            </a:grad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39" name="任意多边形: 形状 15"/>
          <p:cNvSpPr/>
          <p:nvPr>
            <p:custDataLst>
              <p:tags r:id="rId22"/>
            </p:custDataLst>
          </p:nvPr>
        </p:nvSpPr>
        <p:spPr bwMode="auto">
          <a:xfrm>
            <a:off x="4606260" y="4631513"/>
            <a:ext cx="396142" cy="686313"/>
          </a:xfrm>
          <a:custGeom>
            <a:avLst/>
            <a:gdLst>
              <a:gd name="connsiteX0" fmla="*/ 0 w 626363"/>
              <a:gd name="connsiteY0" fmla="*/ 361664 h 1084802"/>
              <a:gd name="connsiteX1" fmla="*/ 626364 w 626363"/>
              <a:gd name="connsiteY1" fmla="*/ 0 h 1084802"/>
              <a:gd name="connsiteX2" fmla="*/ 626364 w 626363"/>
              <a:gd name="connsiteY2" fmla="*/ 723233 h 1084802"/>
              <a:gd name="connsiteX3" fmla="*/ 0 w 626363"/>
              <a:gd name="connsiteY3" fmla="*/ 1084802 h 1084802"/>
              <a:gd name="connsiteX4" fmla="*/ 0 w 626363"/>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363" h="1084802">
                <a:moveTo>
                  <a:pt x="0" y="361664"/>
                </a:moveTo>
                <a:lnTo>
                  <a:pt x="626364" y="0"/>
                </a:lnTo>
                <a:lnTo>
                  <a:pt x="626364" y="723233"/>
                </a:lnTo>
                <a:lnTo>
                  <a:pt x="0" y="1084802"/>
                </a:lnTo>
                <a:lnTo>
                  <a:pt x="0" y="361664"/>
                </a:lnTo>
                <a:close/>
              </a:path>
            </a:pathLst>
          </a:custGeom>
          <a:gradFill>
            <a:gsLst>
              <a:gs pos="0">
                <a:schemeClr val="accent1">
                  <a:lumMod val="90000"/>
                  <a:lumOff val="10000"/>
                </a:schemeClr>
              </a:gs>
              <a:gs pos="70000">
                <a:schemeClr val="accent1"/>
              </a:gs>
            </a:gsLst>
            <a:lin ang="0" scaled="0"/>
          </a:gradFill>
          <a:ln w="12700">
            <a:gradFill>
              <a:gsLst>
                <a:gs pos="54000">
                  <a:srgbClr val="FFFFFF">
                    <a:alpha val="0"/>
                  </a:srgbClr>
                </a:gs>
                <a:gs pos="0">
                  <a:srgbClr val="FFFFFF"/>
                </a:gs>
              </a:gsLst>
              <a:lin ang="2100000" scaled="1"/>
            </a:grad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40" name="矩形 39"/>
          <p:cNvSpPr/>
          <p:nvPr>
            <p:custDataLst>
              <p:tags r:id="rId23"/>
            </p:custDataLst>
          </p:nvPr>
        </p:nvSpPr>
        <p:spPr>
          <a:xfrm>
            <a:off x="2775351" y="5727839"/>
            <a:ext cx="3675134" cy="454887"/>
          </a:xfrm>
          <a:prstGeom prst="rect">
            <a:avLst/>
          </a:prstGeom>
          <a:noFill/>
        </p:spPr>
        <p:txBody>
          <a:bodyPr wrap="square" rtlCol="0" anchor="ctr" anchorCtr="0">
            <a:noAutofit/>
          </a:bodyPr>
          <a:lstStyle/>
          <a:p>
            <a:pPr algn="ctr">
              <a:spcBef>
                <a:spcPct val="0"/>
              </a:spcBef>
              <a:spcAft>
                <a:spcPct val="0"/>
              </a:spcAft>
            </a:pPr>
            <a:r>
              <a:rPr lang="zh-CN" altLang="en-US" sz="1920" b="1">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rPr>
              <a:t>标准仓单质押授信的特点</a:t>
            </a:r>
            <a:endParaRPr lang="zh-CN" altLang="en-US" sz="192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755650" y="1205389"/>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标准仓单质押授信的业务流程</a:t>
            </a:r>
            <a:endParaRPr lang="zh-CN" altLang="en-US" sz="2400" dirty="0">
              <a:latin typeface="微软雅黑" panose="020B0503020204020204" pitchFamily="34" charset="-122"/>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标准仓单质押授信</a:t>
            </a:r>
            <a:endParaRPr lang="zh-CN" sz="2800" dirty="0">
              <a:ea typeface="微软雅黑" panose="020B0503020204020204" pitchFamily="34" charset="-12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1187450" y="2199640"/>
            <a:ext cx="6522085" cy="4015105"/>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683578" y="1196975"/>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标准仓单质押授信的业务流程</a:t>
            </a:r>
            <a:endParaRPr lang="zh-CN" altLang="en-US" sz="2400" dirty="0">
              <a:latin typeface="微软雅黑" panose="020B0503020204020204" pitchFamily="34" charset="-122"/>
              <a:ea typeface="微软雅黑" panose="020B0503020204020204" pitchFamily="34" charset="-122"/>
            </a:endParaRPr>
          </a:p>
        </p:txBody>
      </p:sp>
      <p:sp>
        <p:nvSpPr>
          <p:cNvPr id="100" name="文本框 99"/>
          <p:cNvSpPr txBox="1"/>
          <p:nvPr/>
        </p:nvSpPr>
        <p:spPr>
          <a:xfrm>
            <a:off x="755650" y="33274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标准仓单质押授信</a:t>
            </a:r>
            <a:endParaRPr lang="zh-CN" sz="2800" dirty="0">
              <a:ea typeface="微软雅黑" panose="020B0503020204020204" pitchFamily="34" charset="-122"/>
            </a:endParaRPr>
          </a:p>
        </p:txBody>
      </p:sp>
      <p:sp>
        <p:nvSpPr>
          <p:cNvPr id="4" name="文本框 3"/>
          <p:cNvSpPr txBox="1"/>
          <p:nvPr/>
        </p:nvSpPr>
        <p:spPr>
          <a:xfrm>
            <a:off x="465455" y="1731010"/>
            <a:ext cx="8498840" cy="4531995"/>
          </a:xfrm>
          <a:prstGeom prst="rect">
            <a:avLst/>
          </a:prstGeom>
          <a:noFill/>
        </p:spPr>
        <p:txBody>
          <a:bodyPr wrap="square">
            <a:noAutofit/>
          </a:bodyPr>
          <a:lstStyle/>
          <a:p>
            <a:pPr indent="266700" algn="just">
              <a:lnSpc>
                <a:spcPct val="150000"/>
              </a:lnSpc>
            </a:pPr>
            <a:r>
              <a:rPr lang="zh-CN" altLang="zh-CN" sz="1800" kern="10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a:effectLst/>
                <a:latin typeface="Calibri" panose="020F0502020204030204" pitchFamily="34" charset="0"/>
                <a:ea typeface="宋体" panose="02010600030101010101" pitchFamily="2" charset="-122"/>
                <a:cs typeface="宋体" panose="02010600030101010101" pitchFamily="2" charset="-122"/>
              </a:rPr>
              <a:t>1</a:t>
            </a:r>
            <a:r>
              <a:rPr lang="zh-CN" altLang="zh-CN" sz="1800" kern="100">
                <a:effectLst/>
                <a:latin typeface="Calibri" panose="020F0502020204030204" pitchFamily="34" charset="0"/>
                <a:ea typeface="宋体" panose="02010600030101010101" pitchFamily="2" charset="-122"/>
                <a:cs typeface="宋体" panose="02010600030101010101" pitchFamily="2" charset="-122"/>
              </a:rPr>
              <a:t>）融资企业向银行提交融资申请，并提供标准仓单以及相关证明文件，包括质押标准仓单的证明、客户基本情况证明等；</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a:effectLst/>
                <a:latin typeface="Calibri" panose="020F0502020204030204" pitchFamily="34" charset="0"/>
                <a:ea typeface="宋体" panose="02010600030101010101" pitchFamily="2" charset="-122"/>
                <a:cs typeface="宋体" panose="02010600030101010101" pitchFamily="2" charset="-122"/>
              </a:rPr>
              <a:t>2</a:t>
            </a:r>
            <a:r>
              <a:rPr lang="zh-CN" altLang="zh-CN" sz="1800" kern="100">
                <a:effectLst/>
                <a:latin typeface="Calibri" panose="020F0502020204030204" pitchFamily="34" charset="0"/>
                <a:ea typeface="宋体" panose="02010600030101010101" pitchFamily="2" charset="-122"/>
                <a:cs typeface="宋体" panose="02010600030101010101" pitchFamily="2" charset="-122"/>
              </a:rPr>
              <a:t>） 银行对融资申请进行审核，并根据客户的信用情况和抵押物的价值进行风险评估。审核通过后，银行与客户签署贷款合同、质押合同和其他相关法律文件；</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a:effectLst/>
                <a:latin typeface="Calibri" panose="020F0502020204030204" pitchFamily="34" charset="0"/>
                <a:ea typeface="宋体" panose="02010600030101010101" pitchFamily="2" charset="-122"/>
                <a:cs typeface="宋体" panose="02010600030101010101" pitchFamily="2" charset="-122"/>
              </a:rPr>
              <a:t>3</a:t>
            </a:r>
            <a:r>
              <a:rPr lang="zh-CN" altLang="zh-CN" sz="1800" kern="100">
                <a:effectLst/>
                <a:latin typeface="Calibri" panose="020F0502020204030204" pitchFamily="34" charset="0"/>
                <a:ea typeface="宋体" panose="02010600030101010101" pitchFamily="2" charset="-122"/>
                <a:cs typeface="宋体" panose="02010600030101010101" pitchFamily="2" charset="-122"/>
              </a:rPr>
              <a:t>）银行确认标准仓单质押登记手续，确保质押生效。通常，质押登记会在期货交易所或其他相关机构完成。质押生效后，银行向客户放款，提供融资资金。</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a:effectLst/>
                <a:latin typeface="Calibri" panose="020F0502020204030204" pitchFamily="34" charset="0"/>
                <a:ea typeface="宋体" panose="02010600030101010101" pitchFamily="2" charset="-122"/>
                <a:cs typeface="宋体" panose="02010600030101010101" pitchFamily="2" charset="-122"/>
              </a:rPr>
              <a:t>4</a:t>
            </a:r>
            <a:r>
              <a:rPr lang="zh-CN" altLang="zh-CN" sz="1800" kern="100">
                <a:effectLst/>
                <a:latin typeface="Calibri" panose="020F0502020204030204" pitchFamily="34" charset="0"/>
                <a:ea typeface="宋体" panose="02010600030101010101" pitchFamily="2" charset="-122"/>
                <a:cs typeface="宋体" panose="02010600030101010101" pitchFamily="2" charset="-122"/>
              </a:rPr>
              <a:t>）在质押期间，客户需要根据市场波动情况向银行追加保证金，以保证质押物价值的稳定；</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a:effectLst/>
                <a:latin typeface="Calibri" panose="020F0502020204030204" pitchFamily="34" charset="0"/>
                <a:ea typeface="宋体" panose="02010600030101010101" pitchFamily="2" charset="-122"/>
                <a:cs typeface="宋体" panose="02010600030101010101" pitchFamily="2" charset="-122"/>
              </a:rPr>
              <a:t>5</a:t>
            </a:r>
            <a:r>
              <a:rPr lang="zh-CN" altLang="zh-CN" sz="1800" kern="100">
                <a:effectLst/>
                <a:latin typeface="Calibri" panose="020F0502020204030204" pitchFamily="34" charset="0"/>
                <a:ea typeface="宋体" panose="02010600030101010101" pitchFamily="2" charset="-122"/>
                <a:cs typeface="宋体" panose="02010600030101010101" pitchFamily="2" charset="-122"/>
              </a:rPr>
              <a:t>）当贷款偿还或质押期结束时，客户向银行归还贷款，银行释放标准仓单；</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a:effectLst/>
                <a:latin typeface="Calibri" panose="020F0502020204030204" pitchFamily="34" charset="0"/>
                <a:ea typeface="宋体" panose="02010600030101010101" pitchFamily="2" charset="-122"/>
                <a:cs typeface="宋体" panose="02010600030101010101" pitchFamily="2" charset="-122"/>
              </a:rPr>
              <a:t>6</a:t>
            </a:r>
            <a:r>
              <a:rPr lang="zh-CN" altLang="zh-CN" sz="1800" kern="100">
                <a:effectLst/>
                <a:latin typeface="Calibri" panose="020F0502020204030204" pitchFamily="34" charset="0"/>
                <a:ea typeface="宋体" panose="02010600030101010101" pitchFamily="2" charset="-122"/>
                <a:cs typeface="宋体" panose="02010600030101010101" pitchFamily="2" charset="-122"/>
              </a:rPr>
              <a:t>）在质押期间，如果客户未能偿还贷款，银行会与期货公司协商进行交割，以利用标准仓单换取交割款；</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ct val="150000"/>
              </a:lnSpc>
            </a:pPr>
            <a:r>
              <a:rPr lang="zh-CN" altLang="zh-CN" sz="1800" kern="100">
                <a:effectLst/>
                <a:latin typeface="Calibri" panose="020F0502020204030204" pitchFamily="34" charset="0"/>
                <a:ea typeface="宋体" panose="02010600030101010101" pitchFamily="2" charset="-122"/>
                <a:cs typeface="宋体" panose="02010600030101010101" pitchFamily="2" charset="-122"/>
              </a:rPr>
              <a:t>（</a:t>
            </a:r>
            <a:r>
              <a:rPr lang="en-US" altLang="zh-CN" sz="1800" kern="100">
                <a:effectLst/>
                <a:latin typeface="Calibri" panose="020F0502020204030204" pitchFamily="34" charset="0"/>
                <a:ea typeface="宋体" panose="02010600030101010101" pitchFamily="2" charset="-122"/>
                <a:cs typeface="宋体" panose="02010600030101010101" pitchFamily="2" charset="-122"/>
              </a:rPr>
              <a:t>7</a:t>
            </a:r>
            <a:r>
              <a:rPr lang="zh-CN" altLang="zh-CN" sz="1800" kern="100">
                <a:effectLst/>
                <a:latin typeface="Calibri" panose="020F0502020204030204" pitchFamily="34" charset="0"/>
                <a:ea typeface="宋体" panose="02010600030101010101" pitchFamily="2" charset="-122"/>
                <a:cs typeface="宋体" panose="02010600030101010101" pitchFamily="2" charset="-122"/>
              </a:rPr>
              <a:t>）客户在贷款到期时需要全额偿还贷款及利息。</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a:ea typeface="微软雅黑" panose="020B0503020204020204" pitchFamily="34" charset="-122"/>
                <a:sym typeface="+mn-ea"/>
              </a:rPr>
              <a:t>预付账款融资的内涵</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1259840" y="1628775"/>
            <a:ext cx="6802120" cy="3938270"/>
          </a:xfrm>
          <a:prstGeom prst="rect">
            <a:avLst/>
          </a:prstGeom>
          <a:noFill/>
          <a:ln w="9525">
            <a:noFill/>
          </a:ln>
        </p:spPr>
        <p:txBody>
          <a:bodyPr wrap="square">
            <a:spAutoFit/>
          </a:bodyPr>
          <a:lstStyle/>
          <a:p>
            <a:pPr indent="609600">
              <a:lnSpc>
                <a:spcPts val="3000"/>
              </a:lnSpc>
              <a:extLst>
                <a:ext uri="{35155182-B16C-46BC-9424-99874614C6A1}">
                  <wpsdc:indentchars xmlns:wpsdc="http://www.wps.cn/officeDocument/2017/drawingmlCustomData" val="200" checksum="4158780845"/>
                </a:ext>
              </a:extLst>
            </a:pPr>
            <a:r>
              <a:rPr lang="zh-CN" altLang="en-US" sz="2400"/>
              <a:t>预付账款融资是以买方和卖方真实贸易合同产生的预付账款为基础，由金融服务提供商向处于供应链下游的中小企业提供的一种短期融资业务。这种模式通常用于支持中小企业向上游核心企业预付账款以获得所需的原材料，以维持其持续的生产经营活动。预付账款融资可以被理解为一种基于未来存货的融资，其担保基础是预付账款下客户对供应商的提货权，或提货权实现后通过货物发运、运输等环节中形成的在途存货和库存存货。</a:t>
            </a:r>
            <a:endParaRPr altLang="zh-CN" sz="1800" dirty="0">
              <a:latin typeface="Verdan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2292" name="矩形 1"/>
          <p:cNvSpPr/>
          <p:nvPr/>
        </p:nvSpPr>
        <p:spPr>
          <a:xfrm>
            <a:off x="395536" y="1772816"/>
            <a:ext cx="7771654" cy="1826975"/>
          </a:xfrm>
          <a:prstGeom prst="rect">
            <a:avLst/>
          </a:prstGeom>
          <a:noFill/>
          <a:ln w="9525">
            <a:noFill/>
          </a:ln>
        </p:spPr>
        <p:txBody>
          <a:bodyPr wrap="square">
            <a:spAutoFit/>
          </a:bodyPr>
          <a:lstStyle/>
          <a:p>
            <a:pPr indent="508000">
              <a:lnSpc>
                <a:spcPts val="3500"/>
              </a:lnSpc>
              <a:extLst>
                <a:ext uri="{35155182-B16C-46BC-9424-99874614C6A1}">
                  <wpsdc:indentchars xmlns:wpsdc="http://www.wps.cn/officeDocument/2017/drawingmlCustomData" val="200" checksum="282533468"/>
                </a:ext>
              </a:extLst>
            </a:pPr>
            <a:r>
              <a:rPr lang="zh-CN" altLang="en-US" sz="2000">
                <a:latin typeface="Verdana" panose="020B0604030504040204" pitchFamily="34" charset="0"/>
              </a:rPr>
              <a:t>普通仓单质押授信，是指客户凭借由仓库或第三方物流公司提供的非期货交割用仓单为质押物，并对仓单作出质背书后，由银行提供融资的一种银行产品。鉴于仓单具备有价证券的性质，一般出具仓单的仓库或第三方物流企业需要具有很高的资质。</a:t>
            </a:r>
            <a:endParaRPr lang="zh-CN" altLang="zh-CN" sz="2000" dirty="0">
              <a:latin typeface="Verdana" panose="020B0604030504040204" pitchFamily="34" charset="0"/>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普通仓单质押授信</a:t>
            </a:r>
            <a:endParaRPr lang="zh-CN" sz="2800" dirty="0">
              <a:ea typeface="微软雅黑" panose="020B0503020204020204" pitchFamily="34" charset="-122"/>
            </a:endParaRPr>
          </a:p>
        </p:txBody>
      </p:sp>
      <p:sp>
        <p:nvSpPr>
          <p:cNvPr id="26" name="任意多边形: 形状 14"/>
          <p:cNvSpPr/>
          <p:nvPr>
            <p:custDataLst>
              <p:tags r:id="rId2"/>
            </p:custDataLst>
          </p:nvPr>
        </p:nvSpPr>
        <p:spPr bwMode="auto">
          <a:xfrm>
            <a:off x="3162616" y="6637745"/>
            <a:ext cx="2891726" cy="577568"/>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schemeClr>
                </a:gs>
                <a:gs pos="0">
                  <a:schemeClr val="accent1">
                    <a:lumMod val="40000"/>
                    <a:lumOff val="60000"/>
                  </a:schemeClr>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755650" y="1205389"/>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普通仓单质押授信的业务流程</a:t>
            </a:r>
            <a:endParaRPr lang="zh-CN" altLang="en-US" sz="2400" dirty="0">
              <a:latin typeface="微软雅黑" panose="020B0503020204020204" pitchFamily="34" charset="-122"/>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普通仓单质押授信</a:t>
            </a:r>
            <a:endParaRPr lang="zh-CN" sz="2800" dirty="0">
              <a:ea typeface="微软雅黑" panose="020B0503020204020204" pitchFamily="34"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827584" y="2276872"/>
            <a:ext cx="3744416" cy="3600400"/>
          </a:xfrm>
          <a:prstGeom prst="rect">
            <a:avLst/>
          </a:prstGeom>
          <a:noFill/>
          <a:ln>
            <a:noFill/>
          </a:ln>
        </p:spPr>
      </p:pic>
      <p:sp>
        <p:nvSpPr>
          <p:cNvPr id="4" name="文本框 3"/>
          <p:cNvSpPr txBox="1"/>
          <p:nvPr/>
        </p:nvSpPr>
        <p:spPr>
          <a:xfrm>
            <a:off x="5004048" y="2852936"/>
            <a:ext cx="3168352" cy="2416175"/>
          </a:xfrm>
          <a:prstGeom prst="rect">
            <a:avLst/>
          </a:prstGeom>
          <a:solidFill>
            <a:schemeClr val="accent5">
              <a:lumMod val="20000"/>
              <a:lumOff val="80000"/>
            </a:schemeClr>
          </a:solidFill>
        </p:spPr>
        <p:txBody>
          <a:bodyPr wrap="square">
            <a:spAutoFit/>
          </a:bodyPr>
          <a:lstStyle/>
          <a:p>
            <a:pPr>
              <a:lnSpc>
                <a:spcPct val="120000"/>
              </a:lnSpc>
            </a:pPr>
            <a:r>
              <a:rPr lang="zh-CN" altLang="en-US" sz="1800"/>
              <a:t>（</a:t>
            </a:r>
            <a:r>
              <a:rPr lang="en-US" altLang="zh-CN" sz="1800"/>
              <a:t>1</a:t>
            </a:r>
            <a:r>
              <a:rPr lang="zh-CN" altLang="en-US" sz="1800"/>
              <a:t>）交付货物。</a:t>
            </a:r>
            <a:endParaRPr lang="en-US" altLang="zh-CN" sz="1800"/>
          </a:p>
          <a:p>
            <a:pPr>
              <a:lnSpc>
                <a:spcPct val="120000"/>
              </a:lnSpc>
            </a:pPr>
            <a:r>
              <a:rPr lang="zh-CN" altLang="en-US" sz="1800"/>
              <a:t>（</a:t>
            </a:r>
            <a:r>
              <a:rPr lang="en-US" altLang="zh-CN" sz="1800"/>
              <a:t>2</a:t>
            </a:r>
            <a:r>
              <a:rPr lang="zh-CN" altLang="en-US" sz="1800"/>
              <a:t>）出具仓单。</a:t>
            </a:r>
            <a:endParaRPr lang="zh-CN" altLang="en-US" sz="1800"/>
          </a:p>
          <a:p>
            <a:pPr>
              <a:lnSpc>
                <a:spcPct val="120000"/>
              </a:lnSpc>
            </a:pPr>
            <a:r>
              <a:rPr lang="zh-CN" altLang="en-US" sz="1800"/>
              <a:t>（</a:t>
            </a:r>
            <a:r>
              <a:rPr lang="en-US" altLang="zh-CN" sz="1800"/>
              <a:t>3</a:t>
            </a:r>
            <a:r>
              <a:rPr lang="zh-CN" altLang="en-US" sz="1800"/>
              <a:t>）交付仓单。</a:t>
            </a:r>
            <a:endParaRPr lang="en-US" altLang="zh-CN" sz="1800"/>
          </a:p>
          <a:p>
            <a:pPr>
              <a:lnSpc>
                <a:spcPct val="120000"/>
              </a:lnSpc>
            </a:pPr>
            <a:r>
              <a:rPr lang="zh-CN" altLang="en-US" sz="1800"/>
              <a:t>（</a:t>
            </a:r>
            <a:r>
              <a:rPr lang="en-US" altLang="zh-CN" sz="1800"/>
              <a:t>4</a:t>
            </a:r>
            <a:r>
              <a:rPr lang="zh-CN" altLang="en-US" sz="1800"/>
              <a:t>）签订合同，发放贷款。</a:t>
            </a:r>
            <a:endParaRPr lang="en-US" altLang="zh-CN" sz="1800"/>
          </a:p>
          <a:p>
            <a:pPr>
              <a:lnSpc>
                <a:spcPct val="120000"/>
              </a:lnSpc>
            </a:pPr>
            <a:r>
              <a:rPr lang="zh-CN" altLang="en-US" sz="1800"/>
              <a:t>（</a:t>
            </a:r>
            <a:r>
              <a:rPr lang="en-US" altLang="zh-CN" sz="1800"/>
              <a:t>5</a:t>
            </a:r>
            <a:r>
              <a:rPr lang="zh-CN" altLang="en-US" sz="1800"/>
              <a:t>）追加保证金。</a:t>
            </a:r>
            <a:endParaRPr lang="en-US" altLang="zh-CN" sz="1800"/>
          </a:p>
          <a:p>
            <a:pPr>
              <a:lnSpc>
                <a:spcPct val="120000"/>
              </a:lnSpc>
            </a:pPr>
            <a:r>
              <a:rPr lang="zh-CN" altLang="en-US" sz="1800"/>
              <a:t>（</a:t>
            </a:r>
            <a:r>
              <a:rPr lang="en-US" altLang="zh-CN" sz="1800"/>
              <a:t>6</a:t>
            </a:r>
            <a:r>
              <a:rPr lang="zh-CN" altLang="en-US" sz="1800"/>
              <a:t>）释放仓单。</a:t>
            </a:r>
            <a:endParaRPr lang="zh-CN" altLang="en-US" sz="1800"/>
          </a:p>
          <a:p>
            <a:pPr>
              <a:lnSpc>
                <a:spcPct val="120000"/>
              </a:lnSpc>
            </a:pPr>
            <a:r>
              <a:rPr lang="zh-CN" altLang="en-US" sz="1800"/>
              <a:t>（</a:t>
            </a:r>
            <a:r>
              <a:rPr lang="en-US" altLang="zh-CN" sz="1800"/>
              <a:t>7</a:t>
            </a:r>
            <a:r>
              <a:rPr lang="zh-CN" altLang="en-US" sz="1800"/>
              <a:t>）放货</a:t>
            </a:r>
            <a:endParaRPr lang="en-US" altLang="zh-CN" sz="18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283968" y="2276872"/>
            <a:ext cx="4321174" cy="1878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供应链金融业务需求管理</a:t>
            </a:r>
            <a:endParaRPr kumimoji="1" lang="zh-CN" altLang="en-US" sz="20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a:latin typeface="幼圆" panose="02010509060101010101" pitchFamily="49" charset="-122"/>
                <a:ea typeface="幼圆" panose="02010509060101010101" pitchFamily="49" charset="-122"/>
              </a:rPr>
              <a:t>供应链金融需求分析方法</a:t>
            </a:r>
            <a:endParaRPr kumimoji="1" lang="en-US" altLang="zh-CN" sz="2000">
              <a:latin typeface="幼圆" panose="02010509060101010101" pitchFamily="49" charset="-122"/>
              <a:ea typeface="幼圆" panose="02010509060101010101" pitchFamily="49" charset="-122"/>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rPr>
              <a:t>供应链金融业务用户的需求分析</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a:solidFill>
                  <a:srgbClr val="000000"/>
                </a:solidFill>
                <a:latin typeface="华文琥珀" panose="02010800040101010101" pitchFamily="2" charset="-122"/>
                <a:ea typeface="华文琥珀" panose="02010800040101010101" pitchFamily="2" charset="-122"/>
              </a:rPr>
              <a:t>任务四</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cxnSp>
        <p:nvCxnSpPr>
          <p:cNvPr id="13" name="直接连接符 12"/>
          <p:cNvCxnSpPr/>
          <p:nvPr>
            <p:custDataLst>
              <p:tags r:id="rId1"/>
            </p:custDataLst>
          </p:nvPr>
        </p:nvCxnSpPr>
        <p:spPr>
          <a:xfrm>
            <a:off x="5524183" y="3613150"/>
            <a:ext cx="2967355" cy="0"/>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custDataLst>
              <p:tags r:id="rId2"/>
            </p:custDataLst>
          </p:nvPr>
        </p:nvCxnSpPr>
        <p:spPr>
          <a:xfrm>
            <a:off x="747713" y="4531995"/>
            <a:ext cx="293243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custDataLst>
              <p:tags r:id="rId3"/>
            </p:custDataLst>
          </p:nvPr>
        </p:nvCxnSpPr>
        <p:spPr>
          <a:xfrm>
            <a:off x="482918" y="2600960"/>
            <a:ext cx="3692525" cy="0"/>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4"/>
            </p:custDataLst>
          </p:nvPr>
        </p:nvCxnSpPr>
        <p:spPr>
          <a:xfrm flipH="1">
            <a:off x="479743" y="2600960"/>
            <a:ext cx="3073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5"/>
            </p:custDataLst>
          </p:nvPr>
        </p:nvCxnSpPr>
        <p:spPr>
          <a:xfrm flipH="1">
            <a:off x="490538" y="4529455"/>
            <a:ext cx="30734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custDataLst>
              <p:tags r:id="rId6"/>
            </p:custDataLst>
          </p:nvPr>
        </p:nvCxnSpPr>
        <p:spPr>
          <a:xfrm flipH="1">
            <a:off x="8356918" y="3611880"/>
            <a:ext cx="30797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8" name="标题"/>
          <p:cNvSpPr txBox="1"/>
          <p:nvPr>
            <p:custDataLst>
              <p:tags r:id="rId7"/>
            </p:custDataLst>
          </p:nvPr>
        </p:nvSpPr>
        <p:spPr>
          <a:xfrm>
            <a:off x="490855" y="3823970"/>
            <a:ext cx="2968625" cy="603885"/>
          </a:xfrm>
          <a:prstGeom prst="rect">
            <a:avLst/>
          </a:prstGeom>
          <a:noFill/>
        </p:spPr>
        <p:txBody>
          <a:bodyPr wrap="square" lIns="0" tIns="0" rIns="0" bIns="0" rtlCol="0" anchor="b">
            <a:normAutofit/>
          </a:bodyPr>
          <a:lstStyle/>
          <a:p>
            <a:pPr algn="just"/>
            <a:r>
              <a:rPr lang="zh-CN" altLang="en-US" sz="1400" b="1" spc="300">
                <a:solidFill>
                  <a:schemeClr val="accent3"/>
                </a:solidFill>
                <a:latin typeface="+mj-ea"/>
                <a:ea typeface="+mj-ea"/>
              </a:rPr>
              <a:t>商贸型供应链的金融需求）</a:t>
            </a:r>
            <a:endParaRPr lang="zh-CN" altLang="en-US" sz="1400" b="1" spc="300" dirty="0">
              <a:solidFill>
                <a:schemeClr val="accent3"/>
              </a:solidFill>
              <a:latin typeface="+mj-ea"/>
              <a:ea typeface="+mj-ea"/>
            </a:endParaRPr>
          </a:p>
        </p:txBody>
      </p:sp>
      <p:sp>
        <p:nvSpPr>
          <p:cNvPr id="16" name="正文"/>
          <p:cNvSpPr txBox="1"/>
          <p:nvPr>
            <p:custDataLst>
              <p:tags r:id="rId8"/>
            </p:custDataLst>
          </p:nvPr>
        </p:nvSpPr>
        <p:spPr>
          <a:xfrm>
            <a:off x="6429058" y="3704120"/>
            <a:ext cx="2235835" cy="1357628"/>
          </a:xfrm>
          <a:prstGeom prst="rect">
            <a:avLst/>
          </a:prstGeom>
          <a:noFill/>
        </p:spPr>
        <p:txBody>
          <a:bodyPr wrap="square" lIns="0" tIns="0" rIns="0" bIns="0" rtlCol="0" anchor="t" anchorCtr="0"/>
          <a:lstStyle/>
          <a:p>
            <a:pPr algn="l" fontAlgn="auto">
              <a:lnSpc>
                <a:spcPct val="130000"/>
              </a:lnSpc>
              <a:buClrTx/>
              <a:buSzTx/>
              <a:buFontTx/>
            </a:pPr>
            <a:r>
              <a:rPr lang="zh-CN" altLang="en-US" sz="1200" b="1" spc="150">
                <a:solidFill>
                  <a:schemeClr val="tx1">
                    <a:lumMod val="65000"/>
                    <a:lumOff val="35000"/>
                  </a:schemeClr>
                </a:solidFill>
                <a:latin typeface="+mn-ea"/>
              </a:rPr>
              <a:t>①研发融资需求</a:t>
            </a:r>
            <a:endParaRPr lang="en-US" altLang="zh-CN" sz="1200" b="1" spc="150">
              <a:solidFill>
                <a:schemeClr val="tx1">
                  <a:lumMod val="65000"/>
                  <a:lumOff val="35000"/>
                </a:schemeClr>
              </a:solidFill>
              <a:latin typeface="+mn-ea"/>
            </a:endParaRPr>
          </a:p>
          <a:p>
            <a:pPr algn="l" fontAlgn="auto">
              <a:lnSpc>
                <a:spcPct val="130000"/>
              </a:lnSpc>
              <a:buClrTx/>
              <a:buSzTx/>
              <a:buFontTx/>
            </a:pPr>
            <a:r>
              <a:rPr lang="zh-CN" altLang="en-US" sz="1200" b="1" spc="150">
                <a:solidFill>
                  <a:schemeClr val="tx1">
                    <a:lumMod val="65000"/>
                    <a:lumOff val="35000"/>
                  </a:schemeClr>
                </a:solidFill>
                <a:latin typeface="+mn-ea"/>
              </a:rPr>
              <a:t>②流动性资金需求</a:t>
            </a:r>
            <a:endParaRPr lang="en-US" altLang="zh-CN" sz="1200" b="1" spc="150">
              <a:solidFill>
                <a:schemeClr val="tx1">
                  <a:lumMod val="65000"/>
                  <a:lumOff val="35000"/>
                </a:schemeClr>
              </a:solidFill>
              <a:latin typeface="+mn-ea"/>
            </a:endParaRPr>
          </a:p>
          <a:p>
            <a:pPr algn="l" fontAlgn="auto">
              <a:lnSpc>
                <a:spcPct val="130000"/>
              </a:lnSpc>
              <a:buClrTx/>
              <a:buSzTx/>
              <a:buFontTx/>
            </a:pPr>
            <a:r>
              <a:rPr lang="zh-CN" altLang="en-US" sz="1200" b="1" spc="150">
                <a:solidFill>
                  <a:schemeClr val="tx1">
                    <a:lumMod val="65000"/>
                    <a:lumOff val="35000"/>
                  </a:schemeClr>
                </a:solidFill>
                <a:latin typeface="+mn-ea"/>
              </a:rPr>
              <a:t>③资本支出需求</a:t>
            </a:r>
            <a:endParaRPr lang="en-US" altLang="zh-CN" sz="1200" b="1" spc="150">
              <a:solidFill>
                <a:schemeClr val="tx1">
                  <a:lumMod val="65000"/>
                  <a:lumOff val="35000"/>
                </a:schemeClr>
              </a:solidFill>
              <a:latin typeface="+mn-ea"/>
            </a:endParaRPr>
          </a:p>
          <a:p>
            <a:pPr algn="l" fontAlgn="auto">
              <a:lnSpc>
                <a:spcPct val="130000"/>
              </a:lnSpc>
              <a:buClrTx/>
              <a:buSzTx/>
              <a:buFontTx/>
            </a:pPr>
            <a:r>
              <a:rPr lang="zh-CN" altLang="en-US" sz="1200" b="1" spc="150">
                <a:solidFill>
                  <a:schemeClr val="tx1">
                    <a:lumMod val="65000"/>
                    <a:lumOff val="35000"/>
                  </a:schemeClr>
                </a:solidFill>
                <a:latin typeface="+mn-ea"/>
              </a:rPr>
              <a:t>④风险管理需求</a:t>
            </a:r>
            <a:endParaRPr lang="zh-CN" altLang="en-US" sz="1200" b="1" spc="150" dirty="0">
              <a:solidFill>
                <a:schemeClr val="tx1">
                  <a:lumMod val="65000"/>
                  <a:lumOff val="35000"/>
                </a:schemeClr>
              </a:solidFill>
              <a:latin typeface="+mn-ea"/>
            </a:endParaRPr>
          </a:p>
        </p:txBody>
      </p:sp>
      <p:sp>
        <p:nvSpPr>
          <p:cNvPr id="17" name="标题"/>
          <p:cNvSpPr txBox="1"/>
          <p:nvPr>
            <p:custDataLst>
              <p:tags r:id="rId9"/>
            </p:custDataLst>
          </p:nvPr>
        </p:nvSpPr>
        <p:spPr>
          <a:xfrm>
            <a:off x="6156176" y="2908300"/>
            <a:ext cx="2664295" cy="604520"/>
          </a:xfrm>
          <a:prstGeom prst="rect">
            <a:avLst/>
          </a:prstGeom>
          <a:noFill/>
        </p:spPr>
        <p:txBody>
          <a:bodyPr wrap="square" lIns="0" tIns="0" rIns="0" bIns="0" rtlCol="0" anchor="b">
            <a:normAutofit/>
          </a:bodyPr>
          <a:lstStyle/>
          <a:p>
            <a:pPr algn="l">
              <a:lnSpc>
                <a:spcPct val="130000"/>
              </a:lnSpc>
            </a:pPr>
            <a:r>
              <a:rPr lang="zh-CN" altLang="en-US" sz="1400" b="1" spc="300">
                <a:solidFill>
                  <a:schemeClr val="accent2"/>
                </a:solidFill>
                <a:latin typeface="+mj-ea"/>
                <a:ea typeface="+mj-ea"/>
              </a:rPr>
              <a:t>高科技型供应链的金融需求</a:t>
            </a:r>
            <a:endParaRPr lang="zh-CN" altLang="en-US" sz="1400" b="1" spc="300" dirty="0">
              <a:solidFill>
                <a:schemeClr val="accent2"/>
              </a:solidFill>
              <a:latin typeface="+mj-ea"/>
              <a:ea typeface="+mj-ea"/>
            </a:endParaRPr>
          </a:p>
        </p:txBody>
      </p:sp>
      <p:sp>
        <p:nvSpPr>
          <p:cNvPr id="21" name="正文"/>
          <p:cNvSpPr txBox="1"/>
          <p:nvPr>
            <p:custDataLst>
              <p:tags r:id="rId10"/>
            </p:custDataLst>
          </p:nvPr>
        </p:nvSpPr>
        <p:spPr>
          <a:xfrm>
            <a:off x="490855" y="2745105"/>
            <a:ext cx="2981325" cy="899795"/>
          </a:xfrm>
          <a:prstGeom prst="rect">
            <a:avLst/>
          </a:prstGeom>
          <a:noFill/>
        </p:spPr>
        <p:txBody>
          <a:bodyPr wrap="square" lIns="0" tIns="0" rIns="0" bIns="0" rtlCol="0" anchor="t" anchorCtr="0">
            <a:noAutofit/>
          </a:bodyPr>
          <a:lstStyle/>
          <a:p>
            <a:pPr indent="0" algn="just" fontAlgn="auto">
              <a:lnSpc>
                <a:spcPct val="130000"/>
              </a:lnSpc>
            </a:pPr>
            <a:r>
              <a:rPr lang="zh-CN" altLang="en-US" sz="1400" b="1" spc="150">
                <a:solidFill>
                  <a:schemeClr val="tx1">
                    <a:lumMod val="65000"/>
                    <a:lumOff val="35000"/>
                  </a:schemeClr>
                </a:solidFill>
                <a:latin typeface="+mn-ea"/>
              </a:rPr>
              <a:t>①规模增长和产业升级的资金支持</a:t>
            </a:r>
            <a:endParaRPr lang="en-US" altLang="zh-CN" sz="1400" b="1" spc="150">
              <a:solidFill>
                <a:schemeClr val="tx1">
                  <a:lumMod val="65000"/>
                  <a:lumOff val="35000"/>
                </a:schemeClr>
              </a:solidFill>
              <a:latin typeface="+mn-ea"/>
            </a:endParaRPr>
          </a:p>
          <a:p>
            <a:pPr indent="0" algn="just" fontAlgn="auto">
              <a:lnSpc>
                <a:spcPct val="130000"/>
              </a:lnSpc>
            </a:pPr>
            <a:r>
              <a:rPr lang="zh-CN" altLang="en-US" sz="1400" b="1" spc="150">
                <a:solidFill>
                  <a:schemeClr val="tx1">
                    <a:lumMod val="65000"/>
                    <a:lumOff val="35000"/>
                  </a:schemeClr>
                </a:solidFill>
                <a:latin typeface="+mn-ea"/>
              </a:rPr>
              <a:t>②日常生产经营的流动资金需求</a:t>
            </a:r>
            <a:endParaRPr lang="en-US" altLang="zh-CN" sz="1400" b="1" spc="150">
              <a:solidFill>
                <a:schemeClr val="tx1">
                  <a:lumMod val="65000"/>
                  <a:lumOff val="35000"/>
                </a:schemeClr>
              </a:solidFill>
              <a:latin typeface="+mn-ea"/>
            </a:endParaRPr>
          </a:p>
          <a:p>
            <a:pPr indent="0" algn="just" fontAlgn="auto">
              <a:lnSpc>
                <a:spcPct val="130000"/>
              </a:lnSpc>
            </a:pPr>
            <a:r>
              <a:rPr lang="zh-CN" altLang="en-US" sz="1400" b="1" spc="150">
                <a:solidFill>
                  <a:schemeClr val="tx1">
                    <a:lumMod val="65000"/>
                    <a:lumOff val="35000"/>
                  </a:schemeClr>
                </a:solidFill>
                <a:latin typeface="+mn-ea"/>
              </a:rPr>
              <a:t>③销售渠道的培育和市场保障</a:t>
            </a:r>
            <a:endParaRPr lang="en-US" altLang="zh-CN" sz="1400" b="1" spc="150">
              <a:solidFill>
                <a:schemeClr val="tx1">
                  <a:lumMod val="65000"/>
                  <a:lumOff val="35000"/>
                </a:schemeClr>
              </a:solidFill>
              <a:latin typeface="+mn-ea"/>
            </a:endParaRPr>
          </a:p>
          <a:p>
            <a:pPr indent="0" algn="just" fontAlgn="auto">
              <a:lnSpc>
                <a:spcPct val="130000"/>
              </a:lnSpc>
            </a:pPr>
            <a:endParaRPr lang="zh-CN" altLang="en-US" sz="1400" b="1" spc="150" dirty="0">
              <a:solidFill>
                <a:schemeClr val="tx1">
                  <a:lumMod val="65000"/>
                  <a:lumOff val="35000"/>
                </a:schemeClr>
              </a:solidFill>
              <a:latin typeface="+mn-ea"/>
            </a:endParaRPr>
          </a:p>
        </p:txBody>
      </p:sp>
      <p:sp>
        <p:nvSpPr>
          <p:cNvPr id="22" name="标题"/>
          <p:cNvSpPr txBox="1"/>
          <p:nvPr>
            <p:custDataLst>
              <p:tags r:id="rId11"/>
            </p:custDataLst>
          </p:nvPr>
        </p:nvSpPr>
        <p:spPr>
          <a:xfrm>
            <a:off x="522513" y="1892115"/>
            <a:ext cx="3189605" cy="603885"/>
          </a:xfrm>
          <a:prstGeom prst="rect">
            <a:avLst/>
          </a:prstGeom>
          <a:noFill/>
        </p:spPr>
        <p:txBody>
          <a:bodyPr wrap="square" lIns="0" tIns="0" rIns="0" bIns="0" rtlCol="0" anchor="b">
            <a:normAutofit/>
          </a:bodyPr>
          <a:lstStyle/>
          <a:p>
            <a:pPr algn="just"/>
            <a:r>
              <a:rPr lang="zh-CN" altLang="en-US" sz="1400" b="1" spc="300">
                <a:solidFill>
                  <a:schemeClr val="accent1"/>
                </a:solidFill>
                <a:latin typeface="+mj-ea"/>
                <a:ea typeface="+mj-ea"/>
              </a:rPr>
              <a:t>制造型供应链的金融需求</a:t>
            </a:r>
            <a:endParaRPr lang="zh-CN" altLang="en-US" sz="1400" b="1" spc="300" dirty="0">
              <a:solidFill>
                <a:schemeClr val="accent1"/>
              </a:solidFill>
              <a:latin typeface="+mj-ea"/>
              <a:ea typeface="+mj-ea"/>
            </a:endParaRPr>
          </a:p>
        </p:txBody>
      </p:sp>
      <p:sp>
        <p:nvSpPr>
          <p:cNvPr id="27" name="正文"/>
          <p:cNvSpPr txBox="1"/>
          <p:nvPr>
            <p:custDataLst>
              <p:tags r:id="rId12"/>
            </p:custDataLst>
          </p:nvPr>
        </p:nvSpPr>
        <p:spPr>
          <a:xfrm>
            <a:off x="490538" y="4644390"/>
            <a:ext cx="2806306" cy="1279259"/>
          </a:xfrm>
          <a:prstGeom prst="rect">
            <a:avLst/>
          </a:prstGeom>
          <a:noFill/>
        </p:spPr>
        <p:txBody>
          <a:bodyPr wrap="square" lIns="0" tIns="0" rIns="0" bIns="0" rtlCol="0" anchor="t" anchorCtr="0">
            <a:noAutofit/>
          </a:bodyPr>
          <a:lstStyle/>
          <a:p>
            <a:pPr algn="just" fontAlgn="auto">
              <a:lnSpc>
                <a:spcPct val="130000"/>
              </a:lnSpc>
              <a:buClrTx/>
              <a:buSzTx/>
              <a:buFontTx/>
            </a:pPr>
            <a:r>
              <a:rPr lang="zh-CN" altLang="en-US" sz="1400" b="1" spc="150">
                <a:solidFill>
                  <a:schemeClr val="tx1">
                    <a:lumMod val="65000"/>
                    <a:lumOff val="35000"/>
                  </a:schemeClr>
                </a:solidFill>
                <a:latin typeface="+mn-ea"/>
              </a:rPr>
              <a:t>①资金充实与扩大经营规模</a:t>
            </a:r>
            <a:endParaRPr lang="en-US" altLang="zh-CN" sz="1400" b="1" spc="150">
              <a:solidFill>
                <a:schemeClr val="tx1">
                  <a:lumMod val="65000"/>
                  <a:lumOff val="35000"/>
                </a:schemeClr>
              </a:solidFill>
              <a:latin typeface="+mn-ea"/>
            </a:endParaRPr>
          </a:p>
          <a:p>
            <a:pPr algn="just" fontAlgn="auto">
              <a:lnSpc>
                <a:spcPct val="130000"/>
              </a:lnSpc>
              <a:buClrTx/>
              <a:buSzTx/>
              <a:buFontTx/>
            </a:pPr>
            <a:r>
              <a:rPr lang="zh-CN" altLang="en-US" sz="1400" b="1" spc="150">
                <a:solidFill>
                  <a:schemeClr val="tx1">
                    <a:lumMod val="65000"/>
                    <a:lumOff val="35000"/>
                  </a:schemeClr>
                </a:solidFill>
                <a:latin typeface="+mn-ea"/>
              </a:rPr>
              <a:t>②跨地域连锁经营</a:t>
            </a:r>
            <a:endParaRPr lang="en-US" altLang="zh-CN" sz="1400" b="1" spc="150">
              <a:solidFill>
                <a:schemeClr val="tx1">
                  <a:lumMod val="65000"/>
                  <a:lumOff val="35000"/>
                </a:schemeClr>
              </a:solidFill>
              <a:latin typeface="+mn-ea"/>
            </a:endParaRPr>
          </a:p>
          <a:p>
            <a:pPr algn="just" fontAlgn="auto">
              <a:lnSpc>
                <a:spcPct val="130000"/>
              </a:lnSpc>
              <a:buClrTx/>
              <a:buSzTx/>
              <a:buFontTx/>
            </a:pPr>
            <a:r>
              <a:rPr lang="zh-CN" altLang="en-US" sz="1400" b="1" spc="150">
                <a:solidFill>
                  <a:schemeClr val="tx1">
                    <a:lumMod val="65000"/>
                    <a:lumOff val="35000"/>
                  </a:schemeClr>
                </a:solidFill>
                <a:latin typeface="+mn-ea"/>
              </a:rPr>
              <a:t>③持续投入资金</a:t>
            </a:r>
            <a:endParaRPr lang="en-US" altLang="zh-CN" sz="1400" b="1" spc="150">
              <a:solidFill>
                <a:schemeClr val="tx1">
                  <a:lumMod val="65000"/>
                  <a:lumOff val="35000"/>
                </a:schemeClr>
              </a:solidFill>
              <a:latin typeface="+mn-ea"/>
            </a:endParaRPr>
          </a:p>
          <a:p>
            <a:pPr algn="just" fontAlgn="auto">
              <a:lnSpc>
                <a:spcPct val="130000"/>
              </a:lnSpc>
              <a:buClrTx/>
              <a:buSzTx/>
              <a:buFontTx/>
            </a:pPr>
            <a:r>
              <a:rPr lang="zh-CN" altLang="en-US" sz="1400" b="1" spc="150">
                <a:solidFill>
                  <a:schemeClr val="tx1">
                    <a:lumMod val="65000"/>
                    <a:lumOff val="35000"/>
                  </a:schemeClr>
                </a:solidFill>
                <a:latin typeface="+mn-ea"/>
              </a:rPr>
              <a:t>④大量应付账款管理</a:t>
            </a:r>
            <a:endParaRPr lang="en-US" altLang="zh-CN" sz="1400" b="1" spc="150">
              <a:solidFill>
                <a:schemeClr val="tx1">
                  <a:lumMod val="65000"/>
                  <a:lumOff val="35000"/>
                </a:schemeClr>
              </a:solidFill>
              <a:latin typeface="+mn-ea"/>
            </a:endParaRPr>
          </a:p>
          <a:p>
            <a:pPr algn="just" fontAlgn="auto">
              <a:lnSpc>
                <a:spcPct val="130000"/>
              </a:lnSpc>
              <a:buClrTx/>
              <a:buSzTx/>
              <a:buFontTx/>
            </a:pPr>
            <a:endParaRPr lang="en-US" altLang="zh-CN" sz="1400" b="1" spc="150">
              <a:solidFill>
                <a:schemeClr val="tx1">
                  <a:lumMod val="65000"/>
                  <a:lumOff val="35000"/>
                </a:schemeClr>
              </a:solidFill>
              <a:latin typeface="+mn-ea"/>
            </a:endParaRPr>
          </a:p>
          <a:p>
            <a:pPr algn="just" fontAlgn="auto">
              <a:lnSpc>
                <a:spcPct val="130000"/>
              </a:lnSpc>
              <a:buClrTx/>
              <a:buSzTx/>
              <a:buFontTx/>
            </a:pPr>
            <a:endParaRPr lang="en-US" altLang="zh-CN" sz="1400" b="1" spc="150" dirty="0">
              <a:solidFill>
                <a:schemeClr val="tx1">
                  <a:lumMod val="65000"/>
                  <a:lumOff val="35000"/>
                </a:schemeClr>
              </a:solidFill>
              <a:latin typeface="+mn-ea"/>
            </a:endParaRPr>
          </a:p>
        </p:txBody>
      </p:sp>
      <p:sp>
        <p:nvSpPr>
          <p:cNvPr id="23" name="任意多边形 25"/>
          <p:cNvSpPr/>
          <p:nvPr>
            <p:custDataLst>
              <p:tags r:id="rId13"/>
            </p:custDataLst>
          </p:nvPr>
        </p:nvSpPr>
        <p:spPr>
          <a:xfrm rot="17740205">
            <a:off x="4219258" y="2334260"/>
            <a:ext cx="1089025" cy="131318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1"/>
              </a:gs>
              <a:gs pos="0">
                <a:schemeClr val="accent1">
                  <a:lumMod val="55000"/>
                  <a:lumOff val="45000"/>
                </a:schemeClr>
              </a:gs>
            </a:gsLst>
            <a:lin ang="2640000" scaled="0"/>
          </a:gradFill>
          <a:ln w="9525" cap="flat">
            <a:noFill/>
            <a:prstDash val="solid"/>
            <a:miter/>
          </a:ln>
          <a:effectLst>
            <a:outerShdw blurRad="101600" dist="127000" dir="5400000" sx="102000" sy="102000" algn="ctr" rotWithShape="0">
              <a:schemeClr val="accent1">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24" name="任意多边形 25"/>
          <p:cNvSpPr/>
          <p:nvPr>
            <p:custDataLst>
              <p:tags r:id="rId14"/>
            </p:custDataLst>
          </p:nvPr>
        </p:nvSpPr>
        <p:spPr>
          <a:xfrm rot="3340205">
            <a:off x="4649153" y="3585210"/>
            <a:ext cx="1089025" cy="131318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2"/>
              </a:gs>
              <a:gs pos="0">
                <a:schemeClr val="accent2">
                  <a:lumMod val="55000"/>
                  <a:lumOff val="45000"/>
                </a:schemeClr>
              </a:gs>
            </a:gsLst>
            <a:lin ang="2640000" scaled="0"/>
          </a:gradFill>
          <a:ln w="9525" cap="flat">
            <a:noFill/>
            <a:prstDash val="solid"/>
            <a:miter/>
          </a:ln>
          <a:effectLst>
            <a:outerShdw blurRad="101600" dist="127000" dir="5400000" sx="102000" sy="102000" algn="ctr" rotWithShape="0">
              <a:schemeClr val="accent2">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ym typeface="+mn-ea"/>
            </a:endParaRPr>
          </a:p>
        </p:txBody>
      </p:sp>
      <p:sp>
        <p:nvSpPr>
          <p:cNvPr id="25" name="任意多边形 25"/>
          <p:cNvSpPr/>
          <p:nvPr>
            <p:custDataLst>
              <p:tags r:id="rId15"/>
            </p:custDataLst>
          </p:nvPr>
        </p:nvSpPr>
        <p:spPr>
          <a:xfrm rot="10540205">
            <a:off x="3344863" y="3337560"/>
            <a:ext cx="1089025" cy="131318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3"/>
              </a:gs>
              <a:gs pos="0">
                <a:schemeClr val="accent3">
                  <a:lumMod val="55000"/>
                  <a:lumOff val="45000"/>
                </a:schemeClr>
              </a:gs>
            </a:gsLst>
            <a:lin ang="2640000" scaled="0"/>
          </a:gradFill>
          <a:ln w="9525" cap="flat">
            <a:noFill/>
            <a:prstDash val="solid"/>
            <a:miter/>
          </a:ln>
          <a:effectLst>
            <a:outerShdw blurRad="101600" dist="127000" dir="5400000" sx="102000" sy="102000" algn="ctr" rotWithShape="0">
              <a:schemeClr val="accent3">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ym typeface="+mn-ea"/>
            </a:endParaRPr>
          </a:p>
        </p:txBody>
      </p:sp>
      <p:sp>
        <p:nvSpPr>
          <p:cNvPr id="3" name="文本框 2"/>
          <p:cNvSpPr txBox="1"/>
          <p:nvPr/>
        </p:nvSpPr>
        <p:spPr>
          <a:xfrm>
            <a:off x="727330" y="245806"/>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供应链金融需求分析方法</a:t>
            </a:r>
            <a:endParaRPr lang="zh-CN" sz="2800" dirty="0">
              <a:ea typeface="微软雅黑" panose="020B0503020204020204" pitchFamily="34" charset="-122"/>
            </a:endParaRPr>
          </a:p>
        </p:txBody>
      </p:sp>
      <p:sp>
        <p:nvSpPr>
          <p:cNvPr id="4" name="Rectangle 3"/>
          <p:cNvSpPr txBox="1"/>
          <p:nvPr/>
        </p:nvSpPr>
        <p:spPr>
          <a:xfrm>
            <a:off x="827088" y="1227138"/>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基于行业视角的供应链金融需求分析</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txBox="1"/>
          <p:nvPr/>
        </p:nvSpPr>
        <p:spPr>
          <a:xfrm>
            <a:off x="666750" y="1104900"/>
            <a:ext cx="4049713" cy="571500"/>
          </a:xfrm>
          <a:prstGeom prst="rect">
            <a:avLst/>
          </a:prstGeom>
          <a:noFill/>
          <a:ln w="9525">
            <a:noFill/>
          </a:ln>
        </p:spPr>
        <p:txBody>
          <a:bodyPr/>
          <a:lstStyle/>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7410" name="Rectangle 3"/>
          <p:cNvSpPr txBox="1"/>
          <p:nvPr>
            <p:custDataLst>
              <p:tags r:id="rId1"/>
            </p:custDataLst>
          </p:nvPr>
        </p:nvSpPr>
        <p:spPr>
          <a:xfrm>
            <a:off x="735330" y="1268730"/>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基于结构视角的供应链金融需求分析</a:t>
            </a:r>
            <a:endParaRPr lang="zh-CN" altLang="en-US" sz="2400" dirty="0">
              <a:latin typeface="微软雅黑" panose="020B0503020204020204" pitchFamily="34" charset="-122"/>
              <a:ea typeface="微软雅黑" panose="020B0503020204020204" pitchFamily="34" charset="-122"/>
            </a:endParaRPr>
          </a:p>
        </p:txBody>
      </p:sp>
      <p:cxnSp>
        <p:nvCxnSpPr>
          <p:cNvPr id="30" name="直接连接符 29"/>
          <p:cNvCxnSpPr/>
          <p:nvPr>
            <p:custDataLst>
              <p:tags r:id="rId2"/>
            </p:custDataLst>
          </p:nvPr>
        </p:nvCxnSpPr>
        <p:spPr>
          <a:xfrm>
            <a:off x="2820319" y="2967918"/>
            <a:ext cx="3281287"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2" name="矩形 1"/>
          <p:cNvSpPr/>
          <p:nvPr>
            <p:custDataLst>
              <p:tags r:id="rId3"/>
            </p:custDataLst>
          </p:nvPr>
        </p:nvSpPr>
        <p:spPr>
          <a:xfrm>
            <a:off x="395605" y="4666615"/>
            <a:ext cx="3894455" cy="1676400"/>
          </a:xfrm>
          <a:prstGeom prst="rect">
            <a:avLst/>
          </a:prstGeom>
          <a:noFill/>
        </p:spPr>
        <p:txBody>
          <a:bodyPr wrap="square" lIns="0" tIns="0" rIns="0" bIns="0" rtlCol="0" anchor="t" anchorCtr="0">
            <a:noAutofit/>
          </a:bodyPr>
          <a:lstStyle/>
          <a:p>
            <a:pPr algn="l">
              <a:lnSpc>
                <a:spcPct val="150000"/>
              </a:lnSpc>
              <a:spcBef>
                <a:spcPct val="0"/>
              </a:spcBef>
              <a:spcAft>
                <a:spcPct val="0"/>
              </a:spcAft>
            </a:pPr>
            <a:r>
              <a:rPr lang="zh-CN" altLang="en-US" sz="1600">
                <a:solidFill>
                  <a:schemeClr val="tx1">
                    <a:lumMod val="85000"/>
                    <a:lumOff val="15000"/>
                  </a:schemeClr>
                </a:solidFill>
                <a:latin typeface="+mn-ea"/>
                <a:cs typeface="+mn-ea"/>
              </a:rPr>
              <a:t>   主要的金融需求包括供应链中的资金流动性需求、资本支出需求以及对风险管理的需求。核心企业通常需要投入大量资金用于研发、生产、市场推广等方面，同时需要保持足够的流动性资金来确保供应链运转顺畅。</a:t>
            </a:r>
            <a:endParaRPr lang="zh-CN" altLang="en-US" sz="1600" dirty="0">
              <a:solidFill>
                <a:schemeClr val="tx1">
                  <a:lumMod val="85000"/>
                  <a:lumOff val="15000"/>
                </a:schemeClr>
              </a:solidFill>
              <a:latin typeface="+mn-ea"/>
              <a:cs typeface="+mn-ea"/>
            </a:endParaRPr>
          </a:p>
        </p:txBody>
      </p:sp>
      <p:sp>
        <p:nvSpPr>
          <p:cNvPr id="3" name="矩形 2"/>
          <p:cNvSpPr/>
          <p:nvPr>
            <p:custDataLst>
              <p:tags r:id="rId4"/>
            </p:custDataLst>
          </p:nvPr>
        </p:nvSpPr>
        <p:spPr>
          <a:xfrm>
            <a:off x="31483" y="4146238"/>
            <a:ext cx="3954947" cy="403127"/>
          </a:xfrm>
          <a:prstGeom prst="rect">
            <a:avLst/>
          </a:prstGeom>
          <a:noFill/>
        </p:spPr>
        <p:txBody>
          <a:bodyPr wrap="square" lIns="0" tIns="0" rIns="0" bIns="0" rtlCol="0" anchor="b">
            <a:noAutofit/>
          </a:bodyPr>
          <a:lstStyle/>
          <a:p>
            <a:pPr algn="ctr">
              <a:spcBef>
                <a:spcPct val="0"/>
              </a:spcBef>
              <a:spcAft>
                <a:spcPct val="0"/>
              </a:spcAft>
            </a:pPr>
            <a:r>
              <a:rPr lang="zh-CN" altLang="en-US" sz="1800" b="1">
                <a:solidFill>
                  <a:schemeClr val="accent1"/>
                </a:solidFill>
                <a:latin typeface="+mn-ea"/>
                <a:cs typeface="+mn-ea"/>
              </a:rPr>
              <a:t>链型供应链的金融需求</a:t>
            </a:r>
            <a:endParaRPr lang="zh-CN" altLang="en-US" sz="1800" b="1" dirty="0">
              <a:solidFill>
                <a:schemeClr val="accent1"/>
              </a:solidFill>
              <a:latin typeface="+mn-ea"/>
              <a:cs typeface="+mn-ea"/>
            </a:endParaRPr>
          </a:p>
        </p:txBody>
      </p:sp>
      <p:sp>
        <p:nvSpPr>
          <p:cNvPr id="5" name="弧形 4"/>
          <p:cNvSpPr/>
          <p:nvPr>
            <p:custDataLst>
              <p:tags r:id="rId5"/>
            </p:custDataLst>
          </p:nvPr>
        </p:nvSpPr>
        <p:spPr>
          <a:xfrm>
            <a:off x="1198135" y="2156826"/>
            <a:ext cx="1622184" cy="1622184"/>
          </a:xfrm>
          <a:prstGeom prst="arc">
            <a:avLst>
              <a:gd name="adj1" fmla="val 6402776"/>
              <a:gd name="adj2" fmla="val 4415875"/>
            </a:avLst>
          </a:prstGeom>
          <a:no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525"/>
          </a:p>
        </p:txBody>
      </p:sp>
      <p:sp>
        <p:nvSpPr>
          <p:cNvPr id="11" name="椭圆 10"/>
          <p:cNvSpPr/>
          <p:nvPr>
            <p:custDataLst>
              <p:tags r:id="rId6"/>
            </p:custDataLst>
          </p:nvPr>
        </p:nvSpPr>
        <p:spPr>
          <a:xfrm>
            <a:off x="1781863" y="3526384"/>
            <a:ext cx="454190" cy="454190"/>
          </a:xfrm>
          <a:prstGeom prst="ellipse">
            <a:avLst/>
          </a:prstGeom>
          <a:no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Autofit/>
          </a:bodyPr>
          <a:lstStyle/>
          <a:p>
            <a:pPr algn="ctr">
              <a:spcBef>
                <a:spcPct val="0"/>
              </a:spcBef>
              <a:spcAft>
                <a:spcPct val="0"/>
              </a:spcAft>
            </a:pPr>
            <a:r>
              <a:rPr lang="en-US" altLang="zh-CN" sz="1525">
                <a:solidFill>
                  <a:schemeClr val="tx1">
                    <a:lumMod val="85000"/>
                    <a:lumOff val="15000"/>
                  </a:schemeClr>
                </a:solidFill>
                <a:latin typeface="+mn-ea"/>
                <a:cs typeface="+mn-ea"/>
                <a:sym typeface="+mn-ea"/>
              </a:rPr>
              <a:t>1</a:t>
            </a:r>
            <a:endParaRPr lang="en-US" altLang="zh-CN" sz="1525" dirty="0">
              <a:solidFill>
                <a:schemeClr val="tx1">
                  <a:lumMod val="85000"/>
                  <a:lumOff val="15000"/>
                </a:schemeClr>
              </a:solidFill>
              <a:latin typeface="+mn-ea"/>
              <a:cs typeface="+mn-ea"/>
              <a:sym typeface="+mn-ea"/>
            </a:endParaRPr>
          </a:p>
        </p:txBody>
      </p:sp>
      <p:sp>
        <p:nvSpPr>
          <p:cNvPr id="9" name="任意多边形: 形状 8"/>
          <p:cNvSpPr/>
          <p:nvPr>
            <p:custDataLst>
              <p:tags r:id="rId7"/>
            </p:custDataLst>
          </p:nvPr>
        </p:nvSpPr>
        <p:spPr>
          <a:xfrm>
            <a:off x="1786700" y="2757217"/>
            <a:ext cx="444515" cy="420672"/>
          </a:xfrm>
          <a:custGeom>
            <a:avLst/>
            <a:gdLst>
              <a:gd name="connsiteX0" fmla="*/ 317795 w 344086"/>
              <a:gd name="connsiteY0" fmla="*/ 1108 h 313482"/>
              <a:gd name="connsiteX1" fmla="*/ 11230 w 344086"/>
              <a:gd name="connsiteY1" fmla="*/ 125508 h 313482"/>
              <a:gd name="connsiteX2" fmla="*/ 9343 w 344086"/>
              <a:gd name="connsiteY2" fmla="*/ 159372 h 313482"/>
              <a:gd name="connsiteX3" fmla="*/ 119852 w 344086"/>
              <a:gd name="connsiteY3" fmla="*/ 219313 h 313482"/>
              <a:gd name="connsiteX4" fmla="*/ 119852 w 344086"/>
              <a:gd name="connsiteY4" fmla="*/ 294392 h 313482"/>
              <a:gd name="connsiteX5" fmla="*/ 152386 w 344086"/>
              <a:gd name="connsiteY5" fmla="*/ 307110 h 313482"/>
              <a:gd name="connsiteX6" fmla="*/ 195541 w 344086"/>
              <a:gd name="connsiteY6" fmla="*/ 260363 h 313482"/>
              <a:gd name="connsiteX7" fmla="*/ 271476 w 344086"/>
              <a:gd name="connsiteY7" fmla="*/ 301548 h 313482"/>
              <a:gd name="connsiteX8" fmla="*/ 288648 w 344086"/>
              <a:gd name="connsiteY8" fmla="*/ 301913 h 313482"/>
              <a:gd name="connsiteX9" fmla="*/ 298917 w 344086"/>
              <a:gd name="connsiteY9" fmla="*/ 288144 h 313482"/>
              <a:gd name="connsiteX10" fmla="*/ 343343 w 344086"/>
              <a:gd name="connsiteY10" fmla="*/ 21569 h 313482"/>
              <a:gd name="connsiteX11" fmla="*/ 317795 w 344086"/>
              <a:gd name="connsiteY11" fmla="*/ 1108 h 313482"/>
              <a:gd name="connsiteX12" fmla="*/ 271821 w 344086"/>
              <a:gd name="connsiteY12" fmla="*/ 50124 h 313482"/>
              <a:gd name="connsiteX13" fmla="*/ 129441 w 344086"/>
              <a:gd name="connsiteY13" fmla="*/ 192505 h 313482"/>
              <a:gd name="connsiteX14" fmla="*/ 40207 w 344086"/>
              <a:gd name="connsiteY14" fmla="*/ 144110 h 313482"/>
              <a:gd name="connsiteX15" fmla="*/ 271821 w 344086"/>
              <a:gd name="connsiteY15" fmla="*/ 50124 h 313482"/>
              <a:gd name="connsiteX16" fmla="*/ 147985 w 344086"/>
              <a:gd name="connsiteY16" fmla="*/ 270409 h 313482"/>
              <a:gd name="connsiteX17" fmla="*/ 147985 w 344086"/>
              <a:gd name="connsiteY17" fmla="*/ 234569 h 313482"/>
              <a:gd name="connsiteX18" fmla="*/ 170028 w 344086"/>
              <a:gd name="connsiteY18" fmla="*/ 246525 h 313482"/>
              <a:gd name="connsiteX19" fmla="*/ 147985 w 344086"/>
              <a:gd name="connsiteY19" fmla="*/ 270409 h 313482"/>
              <a:gd name="connsiteX20" fmla="*/ 273328 w 344086"/>
              <a:gd name="connsiteY20" fmla="*/ 270550 h 313482"/>
              <a:gd name="connsiteX21" fmla="*/ 155235 w 344086"/>
              <a:gd name="connsiteY21" fmla="*/ 206495 h 313482"/>
              <a:gd name="connsiteX22" fmla="*/ 309748 w 344086"/>
              <a:gd name="connsiteY22" fmla="*/ 51976 h 313482"/>
              <a:gd name="connsiteX23" fmla="*/ 273328 w 344086"/>
              <a:gd name="connsiteY23" fmla="*/ 270550 h 31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27" h="783">
                <a:moveTo>
                  <a:pt x="354" y="628"/>
                </a:moveTo>
                <a:cubicBezTo>
                  <a:pt x="354" y="636"/>
                  <a:pt x="355" y="688"/>
                  <a:pt x="354" y="695"/>
                </a:cubicBezTo>
                <a:cubicBezTo>
                  <a:pt x="352" y="710"/>
                  <a:pt x="346" y="725"/>
                  <a:pt x="338" y="738"/>
                </a:cubicBezTo>
                <a:lnTo>
                  <a:pt x="727" y="738"/>
                </a:lnTo>
                <a:cubicBezTo>
                  <a:pt x="758" y="738"/>
                  <a:pt x="783" y="714"/>
                  <a:pt x="783" y="683"/>
                </a:cubicBezTo>
                <a:lnTo>
                  <a:pt x="783" y="628"/>
                </a:lnTo>
                <a:lnTo>
                  <a:pt x="354" y="628"/>
                </a:lnTo>
                <a:close/>
                <a:moveTo>
                  <a:pt x="495" y="404"/>
                </a:moveTo>
                <a:lnTo>
                  <a:pt x="495" y="460"/>
                </a:lnTo>
                <a:lnTo>
                  <a:pt x="529" y="423"/>
                </a:lnTo>
                <a:lnTo>
                  <a:pt x="495" y="404"/>
                </a:lnTo>
                <a:close/>
                <a:moveTo>
                  <a:pt x="749" y="116"/>
                </a:moveTo>
                <a:lnTo>
                  <a:pt x="506" y="360"/>
                </a:lnTo>
                <a:lnTo>
                  <a:pt x="692" y="461"/>
                </a:lnTo>
                <a:lnTo>
                  <a:pt x="749" y="116"/>
                </a:lnTo>
                <a:close/>
                <a:moveTo>
                  <a:pt x="690" y="113"/>
                </a:moveTo>
                <a:lnTo>
                  <a:pt x="325" y="261"/>
                </a:lnTo>
                <a:lnTo>
                  <a:pt x="465" y="338"/>
                </a:lnTo>
                <a:lnTo>
                  <a:pt x="690" y="113"/>
                </a:lnTo>
                <a:close/>
                <a:moveTo>
                  <a:pt x="183" y="44"/>
                </a:moveTo>
                <a:cubicBezTo>
                  <a:pt x="208" y="86"/>
                  <a:pt x="197" y="105"/>
                  <a:pt x="199" y="174"/>
                </a:cubicBezTo>
                <a:lnTo>
                  <a:pt x="199" y="663"/>
                </a:lnTo>
                <a:cubicBezTo>
                  <a:pt x="201" y="672"/>
                  <a:pt x="191" y="707"/>
                  <a:pt x="227" y="731"/>
                </a:cubicBezTo>
                <a:cubicBezTo>
                  <a:pt x="267" y="754"/>
                  <a:pt x="310" y="721"/>
                  <a:pt x="310" y="686"/>
                </a:cubicBezTo>
                <a:cubicBezTo>
                  <a:pt x="310" y="680"/>
                  <a:pt x="310" y="682"/>
                  <a:pt x="310" y="673"/>
                </a:cubicBezTo>
                <a:cubicBezTo>
                  <a:pt x="311" y="641"/>
                  <a:pt x="307" y="627"/>
                  <a:pt x="314" y="610"/>
                </a:cubicBezTo>
                <a:cubicBezTo>
                  <a:pt x="322" y="592"/>
                  <a:pt x="340" y="583"/>
                  <a:pt x="355" y="583"/>
                </a:cubicBezTo>
                <a:lnTo>
                  <a:pt x="628" y="583"/>
                </a:lnTo>
                <a:lnTo>
                  <a:pt x="628" y="476"/>
                </a:lnTo>
                <a:lnTo>
                  <a:pt x="569" y="445"/>
                </a:lnTo>
                <a:lnTo>
                  <a:pt x="502" y="518"/>
                </a:lnTo>
                <a:cubicBezTo>
                  <a:pt x="483" y="538"/>
                  <a:pt x="450" y="525"/>
                  <a:pt x="450" y="498"/>
                </a:cubicBezTo>
                <a:lnTo>
                  <a:pt x="450" y="380"/>
                </a:lnTo>
                <a:lnTo>
                  <a:pt x="276" y="285"/>
                </a:lnTo>
                <a:cubicBezTo>
                  <a:pt x="254" y="274"/>
                  <a:pt x="256" y="242"/>
                  <a:pt x="279" y="232"/>
                </a:cubicBezTo>
                <a:lnTo>
                  <a:pt x="627" y="91"/>
                </a:lnTo>
                <a:lnTo>
                  <a:pt x="626" y="89"/>
                </a:lnTo>
                <a:cubicBezTo>
                  <a:pt x="621" y="63"/>
                  <a:pt x="599" y="44"/>
                  <a:pt x="572" y="44"/>
                </a:cubicBezTo>
                <a:lnTo>
                  <a:pt x="183" y="44"/>
                </a:lnTo>
                <a:close/>
                <a:moveTo>
                  <a:pt x="102" y="44"/>
                </a:moveTo>
                <a:cubicBezTo>
                  <a:pt x="99" y="44"/>
                  <a:pt x="95" y="44"/>
                  <a:pt x="92" y="45"/>
                </a:cubicBezTo>
                <a:cubicBezTo>
                  <a:pt x="69" y="48"/>
                  <a:pt x="51" y="65"/>
                  <a:pt x="46" y="87"/>
                </a:cubicBezTo>
                <a:cubicBezTo>
                  <a:pt x="43" y="107"/>
                  <a:pt x="45" y="102"/>
                  <a:pt x="44" y="131"/>
                </a:cubicBezTo>
                <a:cubicBezTo>
                  <a:pt x="44" y="176"/>
                  <a:pt x="44" y="251"/>
                  <a:pt x="44" y="251"/>
                </a:cubicBezTo>
                <a:lnTo>
                  <a:pt x="155" y="251"/>
                </a:lnTo>
                <a:lnTo>
                  <a:pt x="155" y="131"/>
                </a:lnTo>
                <a:cubicBezTo>
                  <a:pt x="154" y="103"/>
                  <a:pt x="156" y="108"/>
                  <a:pt x="154" y="89"/>
                </a:cubicBezTo>
                <a:cubicBezTo>
                  <a:pt x="149" y="64"/>
                  <a:pt x="127" y="45"/>
                  <a:pt x="102" y="44"/>
                </a:cubicBezTo>
                <a:close/>
                <a:moveTo>
                  <a:pt x="99" y="0"/>
                </a:moveTo>
                <a:lnTo>
                  <a:pt x="572" y="0"/>
                </a:lnTo>
                <a:cubicBezTo>
                  <a:pt x="617" y="0"/>
                  <a:pt x="654" y="29"/>
                  <a:pt x="667" y="69"/>
                </a:cubicBezTo>
                <a:lnTo>
                  <a:pt x="668" y="74"/>
                </a:lnTo>
                <a:lnTo>
                  <a:pt x="762" y="36"/>
                </a:lnTo>
                <a:cubicBezTo>
                  <a:pt x="783" y="28"/>
                  <a:pt x="806" y="46"/>
                  <a:pt x="802" y="68"/>
                </a:cubicBezTo>
                <a:lnTo>
                  <a:pt x="732" y="488"/>
                </a:lnTo>
                <a:cubicBezTo>
                  <a:pt x="731" y="498"/>
                  <a:pt x="725" y="506"/>
                  <a:pt x="716" y="510"/>
                </a:cubicBezTo>
                <a:cubicBezTo>
                  <a:pt x="708" y="514"/>
                  <a:pt x="697" y="514"/>
                  <a:pt x="689" y="509"/>
                </a:cubicBezTo>
                <a:lnTo>
                  <a:pt x="672" y="500"/>
                </a:lnTo>
                <a:lnTo>
                  <a:pt x="672" y="583"/>
                </a:lnTo>
                <a:lnTo>
                  <a:pt x="783" y="583"/>
                </a:lnTo>
                <a:cubicBezTo>
                  <a:pt x="807" y="583"/>
                  <a:pt x="827" y="603"/>
                  <a:pt x="827" y="628"/>
                </a:cubicBezTo>
                <a:lnTo>
                  <a:pt x="827" y="683"/>
                </a:lnTo>
                <a:cubicBezTo>
                  <a:pt x="827" y="738"/>
                  <a:pt x="782" y="783"/>
                  <a:pt x="727" y="783"/>
                </a:cubicBezTo>
                <a:lnTo>
                  <a:pt x="255" y="783"/>
                </a:lnTo>
                <a:cubicBezTo>
                  <a:pt x="176" y="780"/>
                  <a:pt x="152" y="710"/>
                  <a:pt x="155" y="676"/>
                </a:cubicBezTo>
                <a:cubicBezTo>
                  <a:pt x="155" y="630"/>
                  <a:pt x="155" y="295"/>
                  <a:pt x="155" y="295"/>
                </a:cubicBezTo>
                <a:lnTo>
                  <a:pt x="44" y="295"/>
                </a:lnTo>
                <a:cubicBezTo>
                  <a:pt x="20" y="295"/>
                  <a:pt x="0" y="276"/>
                  <a:pt x="0" y="251"/>
                </a:cubicBezTo>
                <a:lnTo>
                  <a:pt x="0" y="101"/>
                </a:lnTo>
                <a:cubicBezTo>
                  <a:pt x="0" y="46"/>
                  <a:pt x="44" y="0"/>
                  <a:pt x="99" y="0"/>
                </a:cubicBezTo>
                <a:close/>
              </a:path>
            </a:pathLst>
          </a:custGeom>
          <a:solidFill>
            <a:schemeClr val="accent1"/>
          </a:solidFill>
          <a:ln w="585" cap="flat">
            <a:noFill/>
            <a:prstDash val="solid"/>
            <a:miter/>
          </a:ln>
        </p:spPr>
        <p:txBody>
          <a:bodyPr wrap="square" rtlCol="0" anchor="ctr">
            <a:noAutofit/>
          </a:bodyPr>
          <a:lstStyle/>
          <a:p>
            <a:endParaRPr lang="zh-CN" altLang="en-US" sz="1525"/>
          </a:p>
        </p:txBody>
      </p:sp>
      <p:sp>
        <p:nvSpPr>
          <p:cNvPr id="7" name="矩形 6"/>
          <p:cNvSpPr/>
          <p:nvPr>
            <p:custDataLst>
              <p:tags r:id="rId8"/>
            </p:custDataLst>
          </p:nvPr>
        </p:nvSpPr>
        <p:spPr>
          <a:xfrm>
            <a:off x="5097145" y="4773295"/>
            <a:ext cx="3851910" cy="1563370"/>
          </a:xfrm>
          <a:prstGeom prst="rect">
            <a:avLst/>
          </a:prstGeom>
          <a:noFill/>
        </p:spPr>
        <p:txBody>
          <a:bodyPr wrap="square" lIns="0" tIns="0" rIns="0" bIns="0" rtlCol="0" anchor="t" anchorCtr="0">
            <a:noAutofit/>
          </a:bodyPr>
          <a:lstStyle/>
          <a:p>
            <a:pPr algn="l">
              <a:lnSpc>
                <a:spcPct val="150000"/>
              </a:lnSpc>
              <a:spcBef>
                <a:spcPct val="0"/>
              </a:spcBef>
              <a:spcAft>
                <a:spcPct val="0"/>
              </a:spcAft>
            </a:pPr>
            <a:r>
              <a:rPr lang="zh-CN" altLang="en-US" sz="1600">
                <a:solidFill>
                  <a:schemeClr val="tx1">
                    <a:lumMod val="85000"/>
                    <a:lumOff val="15000"/>
                  </a:schemeClr>
                </a:solidFill>
                <a:latin typeface="+mn-ea"/>
                <a:cs typeface="+mn-ea"/>
              </a:rPr>
              <a:t>除了资金流动性需求和资本支出需求之外，网型供应链中还需要更多的金融产品和服务来支持多方合作、信息共享、风险分担等方面的需求。</a:t>
            </a:r>
            <a:endParaRPr lang="zh-CN" altLang="en-US" sz="1600" dirty="0">
              <a:solidFill>
                <a:schemeClr val="tx1">
                  <a:lumMod val="85000"/>
                  <a:lumOff val="15000"/>
                </a:schemeClr>
              </a:solidFill>
              <a:latin typeface="+mn-ea"/>
              <a:cs typeface="+mn-ea"/>
            </a:endParaRPr>
          </a:p>
        </p:txBody>
      </p:sp>
      <p:sp>
        <p:nvSpPr>
          <p:cNvPr id="10" name="矩形 9"/>
          <p:cNvSpPr/>
          <p:nvPr>
            <p:custDataLst>
              <p:tags r:id="rId9"/>
            </p:custDataLst>
          </p:nvPr>
        </p:nvSpPr>
        <p:spPr>
          <a:xfrm>
            <a:off x="4934724" y="4168604"/>
            <a:ext cx="3954947" cy="403127"/>
          </a:xfrm>
          <a:prstGeom prst="rect">
            <a:avLst/>
          </a:prstGeom>
          <a:noFill/>
        </p:spPr>
        <p:txBody>
          <a:bodyPr wrap="square" lIns="0" tIns="0" rIns="0" bIns="0" rtlCol="0" anchor="b">
            <a:noAutofit/>
          </a:bodyPr>
          <a:lstStyle/>
          <a:p>
            <a:pPr algn="ctr">
              <a:spcBef>
                <a:spcPct val="0"/>
              </a:spcBef>
              <a:spcAft>
                <a:spcPct val="0"/>
              </a:spcAft>
            </a:pPr>
            <a:r>
              <a:rPr lang="zh-CN" altLang="en-US" sz="1800" b="1">
                <a:solidFill>
                  <a:schemeClr val="accent1"/>
                </a:solidFill>
                <a:latin typeface="+mn-ea"/>
                <a:cs typeface="+mn-ea"/>
              </a:rPr>
              <a:t>网型供应链的金融需求</a:t>
            </a:r>
            <a:endParaRPr lang="zh-CN" altLang="en-US" sz="1800" b="1" dirty="0">
              <a:solidFill>
                <a:schemeClr val="accent1"/>
              </a:solidFill>
              <a:latin typeface="+mn-ea"/>
              <a:cs typeface="+mn-ea"/>
            </a:endParaRPr>
          </a:p>
        </p:txBody>
      </p:sp>
      <p:sp>
        <p:nvSpPr>
          <p:cNvPr id="23" name="弧形 22"/>
          <p:cNvSpPr/>
          <p:nvPr>
            <p:custDataLst>
              <p:tags r:id="rId10"/>
            </p:custDataLst>
          </p:nvPr>
        </p:nvSpPr>
        <p:spPr>
          <a:xfrm>
            <a:off x="6101236" y="2156826"/>
            <a:ext cx="1622184" cy="1622184"/>
          </a:xfrm>
          <a:prstGeom prst="arc">
            <a:avLst>
              <a:gd name="adj1" fmla="val 6372200"/>
              <a:gd name="adj2" fmla="val 4455004"/>
            </a:avLst>
          </a:prstGeom>
          <a:no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525"/>
          </a:p>
        </p:txBody>
      </p:sp>
      <p:sp>
        <p:nvSpPr>
          <p:cNvPr id="24" name="椭圆 23"/>
          <p:cNvSpPr/>
          <p:nvPr>
            <p:custDataLst>
              <p:tags r:id="rId11"/>
            </p:custDataLst>
          </p:nvPr>
        </p:nvSpPr>
        <p:spPr>
          <a:xfrm>
            <a:off x="6685502" y="3526384"/>
            <a:ext cx="454190" cy="454190"/>
          </a:xfrm>
          <a:prstGeom prst="ellipse">
            <a:avLst/>
          </a:prstGeom>
          <a:no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Autofit/>
          </a:bodyPr>
          <a:lstStyle/>
          <a:p>
            <a:pPr algn="ctr">
              <a:spcBef>
                <a:spcPct val="0"/>
              </a:spcBef>
              <a:spcAft>
                <a:spcPct val="0"/>
              </a:spcAft>
            </a:pPr>
            <a:r>
              <a:rPr lang="en-US" altLang="zh-CN" sz="1525">
                <a:solidFill>
                  <a:schemeClr val="tx1">
                    <a:lumMod val="85000"/>
                    <a:lumOff val="15000"/>
                  </a:schemeClr>
                </a:solidFill>
                <a:latin typeface="+mn-ea"/>
                <a:cs typeface="+mn-ea"/>
                <a:sym typeface="+mn-ea"/>
              </a:rPr>
              <a:t>2</a:t>
            </a:r>
            <a:endParaRPr lang="en-US" altLang="zh-CN" sz="1525">
              <a:solidFill>
                <a:schemeClr val="tx1">
                  <a:lumMod val="85000"/>
                  <a:lumOff val="15000"/>
                </a:schemeClr>
              </a:solidFill>
              <a:latin typeface="+mn-ea"/>
              <a:cs typeface="+mn-ea"/>
              <a:sym typeface="+mn-ea"/>
            </a:endParaRPr>
          </a:p>
        </p:txBody>
      </p:sp>
      <p:sp>
        <p:nvSpPr>
          <p:cNvPr id="12" name="任意多边形: 形状 11"/>
          <p:cNvSpPr/>
          <p:nvPr>
            <p:custDataLst>
              <p:tags r:id="rId12"/>
            </p:custDataLst>
          </p:nvPr>
        </p:nvSpPr>
        <p:spPr>
          <a:xfrm>
            <a:off x="6689802" y="2745929"/>
            <a:ext cx="444793" cy="442995"/>
          </a:xfrm>
          <a:custGeom>
            <a:avLst/>
            <a:gdLst>
              <a:gd name="connsiteX0" fmla="*/ 236565 w 468818"/>
              <a:gd name="connsiteY0" fmla="*/ 465431 h 465834"/>
              <a:gd name="connsiteX1" fmla="*/ -347 w 468818"/>
              <a:gd name="connsiteY1" fmla="*/ 233807 h 465834"/>
              <a:gd name="connsiteX2" fmla="*/ 198348 w 468818"/>
              <a:gd name="connsiteY2" fmla="*/ 180 h 465834"/>
              <a:gd name="connsiteX3" fmla="*/ 251226 w 468818"/>
              <a:gd name="connsiteY3" fmla="*/ 45287 h 465834"/>
              <a:gd name="connsiteX4" fmla="*/ 251226 w 468818"/>
              <a:gd name="connsiteY4" fmla="*/ 198715 h 465834"/>
              <a:gd name="connsiteX5" fmla="*/ 264046 w 468818"/>
              <a:gd name="connsiteY5" fmla="*/ 211534 h 465834"/>
              <a:gd name="connsiteX6" fmla="*/ 422922 w 468818"/>
              <a:gd name="connsiteY6" fmla="*/ 211534 h 465834"/>
              <a:gd name="connsiteX7" fmla="*/ 457133 w 468818"/>
              <a:gd name="connsiteY7" fmla="*/ 227077 h 465834"/>
              <a:gd name="connsiteX8" fmla="*/ 468029 w 468818"/>
              <a:gd name="connsiteY8" fmla="*/ 263691 h 465834"/>
              <a:gd name="connsiteX9" fmla="*/ 253951 w 468818"/>
              <a:gd name="connsiteY9" fmla="*/ 464710 h 465834"/>
              <a:gd name="connsiteX10" fmla="*/ 236565 w 468818"/>
              <a:gd name="connsiteY10" fmla="*/ 465431 h 465834"/>
              <a:gd name="connsiteX11" fmla="*/ 205478 w 468818"/>
              <a:gd name="connsiteY11" fmla="*/ 32388 h 465834"/>
              <a:gd name="connsiteX12" fmla="*/ 203395 w 468818"/>
              <a:gd name="connsiteY12" fmla="*/ 32548 h 465834"/>
              <a:gd name="connsiteX13" fmla="*/ 32421 w 468818"/>
              <a:gd name="connsiteY13" fmla="*/ 233727 h 465834"/>
              <a:gd name="connsiteX14" fmla="*/ 251707 w 468818"/>
              <a:gd name="connsiteY14" fmla="*/ 432182 h 465834"/>
              <a:gd name="connsiteX15" fmla="*/ 435741 w 468818"/>
              <a:gd name="connsiteY15" fmla="*/ 259365 h 465834"/>
              <a:gd name="connsiteX16" fmla="*/ 432616 w 468818"/>
              <a:gd name="connsiteY16" fmla="*/ 248629 h 465834"/>
              <a:gd name="connsiteX17" fmla="*/ 423002 w 468818"/>
              <a:gd name="connsiteY17" fmla="*/ 244303 h 465834"/>
              <a:gd name="connsiteX18" fmla="*/ 264046 w 468818"/>
              <a:gd name="connsiteY18" fmla="*/ 244303 h 465834"/>
              <a:gd name="connsiteX19" fmla="*/ 218458 w 468818"/>
              <a:gd name="connsiteY19" fmla="*/ 198715 h 465834"/>
              <a:gd name="connsiteX20" fmla="*/ 218458 w 468818"/>
              <a:gd name="connsiteY20" fmla="*/ 45287 h 465834"/>
              <a:gd name="connsiteX21" fmla="*/ 205478 w 468818"/>
              <a:gd name="connsiteY21" fmla="*/ 32388 h 46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28" h="824">
                <a:moveTo>
                  <a:pt x="373" y="824"/>
                </a:moveTo>
                <a:cubicBezTo>
                  <a:pt x="168" y="824"/>
                  <a:pt x="1" y="661"/>
                  <a:pt x="0" y="459"/>
                </a:cubicBezTo>
                <a:cubicBezTo>
                  <a:pt x="-1" y="278"/>
                  <a:pt x="134" y="120"/>
                  <a:pt x="313" y="91"/>
                </a:cubicBezTo>
                <a:cubicBezTo>
                  <a:pt x="357" y="84"/>
                  <a:pt x="396" y="119"/>
                  <a:pt x="396" y="163"/>
                </a:cubicBezTo>
                <a:lnTo>
                  <a:pt x="396" y="404"/>
                </a:lnTo>
                <a:cubicBezTo>
                  <a:pt x="396" y="415"/>
                  <a:pt x="405" y="424"/>
                  <a:pt x="416" y="424"/>
                </a:cubicBezTo>
                <a:lnTo>
                  <a:pt x="667" y="424"/>
                </a:lnTo>
                <a:cubicBezTo>
                  <a:pt x="687" y="424"/>
                  <a:pt x="707" y="433"/>
                  <a:pt x="720" y="449"/>
                </a:cubicBezTo>
                <a:cubicBezTo>
                  <a:pt x="734" y="465"/>
                  <a:pt x="741" y="486"/>
                  <a:pt x="738" y="506"/>
                </a:cubicBezTo>
                <a:cubicBezTo>
                  <a:pt x="714" y="683"/>
                  <a:pt x="578" y="810"/>
                  <a:pt x="400" y="823"/>
                </a:cubicBezTo>
                <a:cubicBezTo>
                  <a:pt x="392" y="824"/>
                  <a:pt x="382" y="824"/>
                  <a:pt x="373" y="824"/>
                </a:cubicBezTo>
                <a:close/>
                <a:moveTo>
                  <a:pt x="324" y="142"/>
                </a:moveTo>
                <a:cubicBezTo>
                  <a:pt x="323" y="142"/>
                  <a:pt x="322" y="142"/>
                  <a:pt x="321" y="142"/>
                </a:cubicBezTo>
                <a:cubicBezTo>
                  <a:pt x="167" y="167"/>
                  <a:pt x="51" y="303"/>
                  <a:pt x="52" y="459"/>
                </a:cubicBezTo>
                <a:cubicBezTo>
                  <a:pt x="52" y="640"/>
                  <a:pt x="210" y="785"/>
                  <a:pt x="397" y="772"/>
                </a:cubicBezTo>
                <a:cubicBezTo>
                  <a:pt x="550" y="761"/>
                  <a:pt x="666" y="651"/>
                  <a:pt x="687" y="500"/>
                </a:cubicBezTo>
                <a:cubicBezTo>
                  <a:pt x="688" y="493"/>
                  <a:pt x="686" y="487"/>
                  <a:pt x="682" y="483"/>
                </a:cubicBezTo>
                <a:cubicBezTo>
                  <a:pt x="680" y="480"/>
                  <a:pt x="675" y="476"/>
                  <a:pt x="667" y="476"/>
                </a:cubicBezTo>
                <a:lnTo>
                  <a:pt x="416" y="476"/>
                </a:lnTo>
                <a:cubicBezTo>
                  <a:pt x="377" y="476"/>
                  <a:pt x="345" y="444"/>
                  <a:pt x="345" y="404"/>
                </a:cubicBezTo>
                <a:lnTo>
                  <a:pt x="345" y="163"/>
                </a:lnTo>
                <a:cubicBezTo>
                  <a:pt x="345" y="151"/>
                  <a:pt x="335" y="142"/>
                  <a:pt x="324" y="142"/>
                </a:cubicBezTo>
                <a:close/>
                <a:moveTo>
                  <a:pt x="756" y="384"/>
                </a:moveTo>
                <a:lnTo>
                  <a:pt x="508" y="384"/>
                </a:lnTo>
                <a:cubicBezTo>
                  <a:pt x="469" y="384"/>
                  <a:pt x="436" y="352"/>
                  <a:pt x="436" y="312"/>
                </a:cubicBezTo>
                <a:lnTo>
                  <a:pt x="436" y="72"/>
                </a:lnTo>
                <a:cubicBezTo>
                  <a:pt x="436" y="28"/>
                  <a:pt x="476" y="-7"/>
                  <a:pt x="521" y="1"/>
                </a:cubicBezTo>
                <a:cubicBezTo>
                  <a:pt x="675" y="28"/>
                  <a:pt x="797" y="148"/>
                  <a:pt x="826" y="299"/>
                </a:cubicBezTo>
                <a:cubicBezTo>
                  <a:pt x="830" y="320"/>
                  <a:pt x="825" y="341"/>
                  <a:pt x="811" y="358"/>
                </a:cubicBezTo>
                <a:cubicBezTo>
                  <a:pt x="797" y="375"/>
                  <a:pt x="777" y="384"/>
                  <a:pt x="756" y="384"/>
                </a:cubicBezTo>
                <a:close/>
                <a:moveTo>
                  <a:pt x="508" y="51"/>
                </a:moveTo>
                <a:cubicBezTo>
                  <a:pt x="497" y="51"/>
                  <a:pt x="488" y="61"/>
                  <a:pt x="488" y="72"/>
                </a:cubicBezTo>
                <a:lnTo>
                  <a:pt x="488" y="312"/>
                </a:lnTo>
                <a:cubicBezTo>
                  <a:pt x="488" y="323"/>
                  <a:pt x="497" y="333"/>
                  <a:pt x="508" y="333"/>
                </a:cubicBezTo>
                <a:lnTo>
                  <a:pt x="756" y="333"/>
                </a:lnTo>
                <a:cubicBezTo>
                  <a:pt x="764" y="333"/>
                  <a:pt x="769" y="328"/>
                  <a:pt x="771" y="325"/>
                </a:cubicBezTo>
                <a:cubicBezTo>
                  <a:pt x="773" y="322"/>
                  <a:pt x="777" y="316"/>
                  <a:pt x="776" y="308"/>
                </a:cubicBezTo>
                <a:cubicBezTo>
                  <a:pt x="751" y="178"/>
                  <a:pt x="645" y="75"/>
                  <a:pt x="512" y="52"/>
                </a:cubicBezTo>
                <a:cubicBezTo>
                  <a:pt x="511" y="52"/>
                  <a:pt x="510" y="51"/>
                  <a:pt x="508" y="51"/>
                </a:cubicBezTo>
                <a:close/>
              </a:path>
            </a:pathLst>
          </a:custGeom>
          <a:solidFill>
            <a:schemeClr val="accent1"/>
          </a:solidFill>
          <a:ln w="798" cap="flat">
            <a:noFill/>
            <a:prstDash val="solid"/>
            <a:miter/>
          </a:ln>
        </p:spPr>
        <p:txBody>
          <a:bodyPr wrap="square" rtlCol="0" anchor="ctr">
            <a:noAutofit/>
          </a:bodyPr>
          <a:lstStyle/>
          <a:p>
            <a:endParaRPr lang="zh-CN" altLang="en-US" sz="1525"/>
          </a:p>
        </p:txBody>
      </p:sp>
      <p:sp>
        <p:nvSpPr>
          <p:cNvPr id="4" name="文本框 3"/>
          <p:cNvSpPr txBox="1"/>
          <p:nvPr/>
        </p:nvSpPr>
        <p:spPr>
          <a:xfrm>
            <a:off x="755576" y="260350"/>
            <a:ext cx="5080000" cy="521970"/>
          </a:xfrm>
          <a:prstGeom prst="rect">
            <a:avLst/>
          </a:prstGeom>
          <a:noFill/>
          <a:ln w="9525">
            <a:noFill/>
          </a:ln>
        </p:spPr>
        <p:txBody>
          <a:bodyPr>
            <a:spAutoFit/>
          </a:bodyPr>
          <a:lstStyle/>
          <a:p>
            <a:pPr algn="l" eaLnBrk="1" hangingPunct="1">
              <a:buClrTx/>
              <a:buSzTx/>
              <a:buFontTx/>
            </a:pPr>
            <a:r>
              <a:rPr lang="zh-CN" altLang="en-US" sz="2800">
                <a:ea typeface="微软雅黑" panose="020B0503020204020204" pitchFamily="34" charset="-122"/>
              </a:rPr>
              <a:t>供应链金融需求分析方法</a:t>
            </a:r>
            <a:endParaRPr lang="zh-CN" sz="2800" dirty="0">
              <a:ea typeface="微软雅黑" panose="020B0503020204020204" pitchFamily="34"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lstStyle/>
          <a:p>
            <a:pPr eaLnBrk="1" hangingPunct="1">
              <a:buClrTx/>
              <a:buSzTx/>
              <a:buFontTx/>
            </a:pPr>
            <a:r>
              <a:rPr lang="zh-CN" altLang="en-US" sz="2800">
                <a:ea typeface="微软雅黑" panose="020B0503020204020204" pitchFamily="34" charset="-122"/>
                <a:sym typeface="+mn-ea"/>
              </a:rPr>
              <a:t>供应链金融需求分析方法</a:t>
            </a:r>
            <a:endParaRPr lang="zh-CN" altLang="en-US" sz="2800" dirty="0">
              <a:ea typeface="微软雅黑" panose="020B0503020204020204" pitchFamily="34" charset="-122"/>
              <a:sym typeface="+mn-ea"/>
            </a:endParaRPr>
          </a:p>
        </p:txBody>
      </p:sp>
      <p:sp>
        <p:nvSpPr>
          <p:cNvPr id="83" name="Rectangle 3"/>
          <p:cNvSpPr txBox="1"/>
          <p:nvPr>
            <p:custDataLst>
              <p:tags r:id="rId2"/>
            </p:custDataLst>
          </p:nvPr>
        </p:nvSpPr>
        <p:spPr>
          <a:xfrm>
            <a:off x="821056" y="1259316"/>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基于生命周期视角的供应链金融需求分析</a:t>
            </a:r>
            <a:endParaRPr lang="zh-CN" altLang="en-US" sz="2400" dirty="0">
              <a:latin typeface="微软雅黑" panose="020B0503020204020204" pitchFamily="34" charset="-122"/>
              <a:ea typeface="微软雅黑" panose="020B0503020204020204" pitchFamily="34" charset="-122"/>
            </a:endParaRPr>
          </a:p>
        </p:txBody>
      </p:sp>
      <p:sp>
        <p:nvSpPr>
          <p:cNvPr id="66" name="椭圆 65"/>
          <p:cNvSpPr/>
          <p:nvPr>
            <p:custDataLst>
              <p:tags r:id="rId3"/>
            </p:custDataLst>
          </p:nvPr>
        </p:nvSpPr>
        <p:spPr>
          <a:xfrm>
            <a:off x="2806820" y="2723168"/>
            <a:ext cx="3243501" cy="3243501"/>
          </a:xfrm>
          <a:prstGeom prst="ellipse">
            <a:avLst/>
          </a:prstGeom>
          <a:solidFill>
            <a:schemeClr val="bg1">
              <a:lumMod val="80000"/>
              <a:lumOff val="20000"/>
            </a:schemeClr>
          </a:solidFill>
          <a:ln>
            <a:noFill/>
          </a:ln>
          <a:effectLst>
            <a:outerShdw blurRad="152400" sx="106000" sy="106000" algn="ctr" rotWithShape="0">
              <a:schemeClr val="tx1">
                <a:lumMod val="65000"/>
                <a:lumOff val="35000"/>
                <a:alpha val="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72" name="任意多边形 12"/>
          <p:cNvSpPr/>
          <p:nvPr>
            <p:custDataLst>
              <p:tags r:id="rId4"/>
            </p:custDataLst>
          </p:nvPr>
        </p:nvSpPr>
        <p:spPr>
          <a:xfrm rot="5400000">
            <a:off x="3291601" y="3187605"/>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1">
                  <a:alpha val="0"/>
                </a:schemeClr>
              </a:gs>
              <a:gs pos="100000">
                <a:schemeClr val="accent1">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76" name="任意多边形 12"/>
          <p:cNvSpPr/>
          <p:nvPr>
            <p:custDataLst>
              <p:tags r:id="rId5"/>
            </p:custDataLst>
          </p:nvPr>
        </p:nvSpPr>
        <p:spPr>
          <a:xfrm rot="10800000">
            <a:off x="4448915" y="2505773"/>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2">
                  <a:alpha val="0"/>
                </a:schemeClr>
              </a:gs>
              <a:gs pos="100000">
                <a:schemeClr val="accent2">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77" name="任意多边形 12"/>
          <p:cNvSpPr/>
          <p:nvPr>
            <p:custDataLst>
              <p:tags r:id="rId6"/>
            </p:custDataLst>
          </p:nvPr>
        </p:nvSpPr>
        <p:spPr>
          <a:xfrm rot="16200000">
            <a:off x="5108078" y="3624722"/>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3">
                  <a:alpha val="0"/>
                </a:schemeClr>
              </a:gs>
              <a:gs pos="100000">
                <a:schemeClr val="accent3">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78" name="任意多边形 12"/>
          <p:cNvSpPr/>
          <p:nvPr>
            <p:custDataLst>
              <p:tags r:id="rId7"/>
            </p:custDataLst>
          </p:nvPr>
        </p:nvSpPr>
        <p:spPr>
          <a:xfrm>
            <a:off x="4031561" y="4324575"/>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4">
                  <a:alpha val="0"/>
                </a:schemeClr>
              </a:gs>
              <a:gs pos="100000">
                <a:schemeClr val="accent4">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80" name="弧形 79"/>
          <p:cNvSpPr/>
          <p:nvPr>
            <p:custDataLst>
              <p:tags r:id="rId8"/>
            </p:custDataLst>
          </p:nvPr>
        </p:nvSpPr>
        <p:spPr>
          <a:xfrm rot="16200000">
            <a:off x="2643482" y="2544137"/>
            <a:ext cx="3619003" cy="3619003"/>
          </a:xfrm>
          <a:prstGeom prst="arc">
            <a:avLst>
              <a:gd name="adj1" fmla="val 16392741"/>
              <a:gd name="adj2" fmla="val 21318419"/>
            </a:avLst>
          </a:prstGeom>
          <a:ln w="6350">
            <a:gradFill>
              <a:gsLst>
                <a:gs pos="25000">
                  <a:srgbClr val="376FFF">
                    <a:alpha val="0"/>
                  </a:srgbClr>
                </a:gs>
                <a:gs pos="60000">
                  <a:schemeClr val="accent1">
                    <a:alpha val="80000"/>
                  </a:schemeClr>
                </a:gs>
              </a:gsLst>
              <a:lin ang="0" scaled="1"/>
            </a:gradFill>
            <a:prstDash val="solid"/>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81" name="弧形 80"/>
          <p:cNvSpPr/>
          <p:nvPr>
            <p:custDataLst>
              <p:tags r:id="rId9"/>
            </p:custDataLst>
          </p:nvPr>
        </p:nvSpPr>
        <p:spPr>
          <a:xfrm>
            <a:off x="2622556" y="2537161"/>
            <a:ext cx="3619003" cy="3619003"/>
          </a:xfrm>
          <a:prstGeom prst="arc">
            <a:avLst>
              <a:gd name="adj1" fmla="val 16392741"/>
              <a:gd name="adj2" fmla="val 21318419"/>
            </a:avLst>
          </a:prstGeom>
          <a:ln w="6350">
            <a:gradFill>
              <a:gsLst>
                <a:gs pos="25000">
                  <a:schemeClr val="accent2">
                    <a:alpha val="0"/>
                  </a:schemeClr>
                </a:gs>
                <a:gs pos="60000">
                  <a:schemeClr val="accent2">
                    <a:alpha val="80000"/>
                  </a:schemeClr>
                </a:gs>
              </a:gsLst>
              <a:lin ang="0" scaled="1"/>
            </a:gradFill>
            <a:prstDash val="solid"/>
            <a:tailEnd type="triangle"/>
          </a:ln>
          <a:effectLst>
            <a:outerShdw blurRad="50800" dist="38100" dir="2700000" algn="tl" rotWithShape="0">
              <a:schemeClr val="accent2">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82" name="弧形 81"/>
          <p:cNvSpPr/>
          <p:nvPr>
            <p:custDataLst>
              <p:tags r:id="rId10"/>
            </p:custDataLst>
          </p:nvPr>
        </p:nvSpPr>
        <p:spPr>
          <a:xfrm rot="10800000">
            <a:off x="2643482" y="2527280"/>
            <a:ext cx="3619003" cy="3619003"/>
          </a:xfrm>
          <a:prstGeom prst="arc">
            <a:avLst>
              <a:gd name="adj1" fmla="val 16392741"/>
              <a:gd name="adj2" fmla="val 21318419"/>
            </a:avLst>
          </a:prstGeom>
          <a:ln w="6350">
            <a:gradFill>
              <a:gsLst>
                <a:gs pos="25000">
                  <a:schemeClr val="accent4">
                    <a:alpha val="0"/>
                  </a:schemeClr>
                </a:gs>
                <a:gs pos="60000">
                  <a:schemeClr val="accent4">
                    <a:alpha val="80000"/>
                  </a:schemeClr>
                </a:gs>
              </a:gsLst>
              <a:lin ang="0" scaled="1"/>
            </a:gradFill>
            <a:prstDash val="solid"/>
            <a:tailEnd type="triangle"/>
          </a:ln>
          <a:effectLst>
            <a:outerShdw blurRad="50800" dist="38100" dir="2700000" algn="tl" rotWithShape="0">
              <a:schemeClr val="accent4">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3" name="弧形 2"/>
          <p:cNvSpPr/>
          <p:nvPr>
            <p:custDataLst>
              <p:tags r:id="rId11"/>
            </p:custDataLst>
          </p:nvPr>
        </p:nvSpPr>
        <p:spPr>
          <a:xfrm rot="5400000">
            <a:off x="2630113" y="2508679"/>
            <a:ext cx="3619003" cy="3619003"/>
          </a:xfrm>
          <a:prstGeom prst="arc">
            <a:avLst>
              <a:gd name="adj1" fmla="val 16392741"/>
              <a:gd name="adj2" fmla="val 21318419"/>
            </a:avLst>
          </a:prstGeom>
          <a:ln w="6350">
            <a:gradFill>
              <a:gsLst>
                <a:gs pos="25000">
                  <a:schemeClr val="accent3">
                    <a:alpha val="0"/>
                  </a:schemeClr>
                </a:gs>
                <a:gs pos="60000">
                  <a:schemeClr val="accent3">
                    <a:alpha val="80000"/>
                  </a:schemeClr>
                </a:gs>
              </a:gsLst>
              <a:lin ang="0" scaled="1"/>
            </a:gradFill>
            <a:prstDash val="solid"/>
            <a:tailEnd type="triangle"/>
          </a:ln>
          <a:effectLst>
            <a:outerShdw blurRad="50800" dist="38100" dir="2700000" algn="tl" rotWithShape="0">
              <a:schemeClr val="accent3">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5" name="矩形 4"/>
          <p:cNvSpPr/>
          <p:nvPr>
            <p:custDataLst>
              <p:tags r:id="rId12"/>
            </p:custDataLst>
          </p:nvPr>
        </p:nvSpPr>
        <p:spPr>
          <a:xfrm>
            <a:off x="6012180" y="2853055"/>
            <a:ext cx="1802130" cy="473075"/>
          </a:xfrm>
          <a:prstGeom prst="rect">
            <a:avLst/>
          </a:prstGeom>
          <a:noFill/>
        </p:spPr>
        <p:txBody>
          <a:bodyPr wrap="square" lIns="0" tIns="0" rIns="0" bIns="0" rtlCol="0" anchor="b" anchorCtr="0">
            <a:noAutofit/>
          </a:bodyPr>
          <a:lstStyle/>
          <a:p>
            <a:pPr algn="just">
              <a:spcBef>
                <a:spcPct val="0"/>
              </a:spcBef>
              <a:spcAft>
                <a:spcPct val="0"/>
              </a:spcAft>
            </a:pPr>
            <a:endParaRPr lang="zh-CN" altLang="en-US" sz="1650" b="1">
              <a:solidFill>
                <a:schemeClr val="tx1"/>
              </a:solidFill>
              <a:latin typeface="+mn-ea"/>
              <a:cs typeface="+mn-ea"/>
              <a:sym typeface="+mn-ea"/>
            </a:endParaRPr>
          </a:p>
        </p:txBody>
      </p:sp>
      <p:sp>
        <p:nvSpPr>
          <p:cNvPr id="7" name="矩形 6"/>
          <p:cNvSpPr/>
          <p:nvPr>
            <p:custDataLst>
              <p:tags r:id="rId13"/>
            </p:custDataLst>
          </p:nvPr>
        </p:nvSpPr>
        <p:spPr>
          <a:xfrm>
            <a:off x="6084321" y="5373357"/>
            <a:ext cx="2382146" cy="473156"/>
          </a:xfrm>
          <a:prstGeom prst="rect">
            <a:avLst/>
          </a:prstGeom>
          <a:noFill/>
        </p:spPr>
        <p:txBody>
          <a:bodyPr wrap="square" lIns="0" tIns="0" rIns="0" bIns="0" rtlCol="0" anchor="b" anchorCtr="0">
            <a:noAutofit/>
          </a:bodyPr>
          <a:lstStyle/>
          <a:p>
            <a:pPr algn="just">
              <a:spcBef>
                <a:spcPct val="0"/>
              </a:spcBef>
              <a:spcAft>
                <a:spcPct val="0"/>
              </a:spcAft>
            </a:pPr>
            <a:r>
              <a:rPr lang="zh-CN" altLang="en-US" sz="1650" b="1">
                <a:solidFill>
                  <a:schemeClr val="tx1"/>
                </a:solidFill>
                <a:latin typeface="+mn-ea"/>
                <a:cs typeface="+mn-ea"/>
                <a:sym typeface="+mn-ea"/>
              </a:rPr>
              <a:t>供应链成熟期的金融需求</a:t>
            </a:r>
            <a:endParaRPr lang="zh-CN" altLang="en-US" sz="1650" b="1">
              <a:solidFill>
                <a:schemeClr val="tx1"/>
              </a:solidFill>
              <a:latin typeface="+mn-ea"/>
              <a:cs typeface="+mn-ea"/>
              <a:sym typeface="+mn-ea"/>
            </a:endParaRPr>
          </a:p>
        </p:txBody>
      </p:sp>
      <p:sp>
        <p:nvSpPr>
          <p:cNvPr id="9" name="矩形 8"/>
          <p:cNvSpPr/>
          <p:nvPr>
            <p:custDataLst>
              <p:tags r:id="rId14"/>
            </p:custDataLst>
          </p:nvPr>
        </p:nvSpPr>
        <p:spPr>
          <a:xfrm>
            <a:off x="397648" y="2710571"/>
            <a:ext cx="2663570" cy="473156"/>
          </a:xfrm>
          <a:prstGeom prst="rect">
            <a:avLst/>
          </a:prstGeom>
          <a:noFill/>
        </p:spPr>
        <p:txBody>
          <a:bodyPr wrap="square" lIns="0" tIns="0" rIns="0" bIns="0" rtlCol="0" anchor="b" anchorCtr="0">
            <a:noAutofit/>
          </a:bodyPr>
          <a:lstStyle/>
          <a:p>
            <a:pPr algn="r">
              <a:spcBef>
                <a:spcPct val="0"/>
              </a:spcBef>
              <a:spcAft>
                <a:spcPct val="0"/>
              </a:spcAft>
            </a:pPr>
            <a:r>
              <a:rPr lang="zh-CN" altLang="en-US" sz="1800" b="1">
                <a:solidFill>
                  <a:schemeClr val="tx1"/>
                </a:solidFill>
                <a:latin typeface="+mn-ea"/>
                <a:cs typeface="+mn-ea"/>
                <a:sym typeface="+mn-ea"/>
              </a:rPr>
              <a:t>供应链孕育期的金融需求</a:t>
            </a:r>
            <a:endParaRPr lang="zh-CN" altLang="en-US" sz="1800" b="1">
              <a:solidFill>
                <a:schemeClr val="tx1"/>
              </a:solidFill>
              <a:latin typeface="+mn-ea"/>
              <a:cs typeface="+mn-ea"/>
              <a:sym typeface="+mn-ea"/>
            </a:endParaRPr>
          </a:p>
        </p:txBody>
      </p:sp>
      <p:sp>
        <p:nvSpPr>
          <p:cNvPr id="11" name="矩形 10"/>
          <p:cNvSpPr/>
          <p:nvPr>
            <p:custDataLst>
              <p:tags r:id="rId15"/>
            </p:custDataLst>
          </p:nvPr>
        </p:nvSpPr>
        <p:spPr>
          <a:xfrm>
            <a:off x="467780" y="5157164"/>
            <a:ext cx="2376027" cy="473156"/>
          </a:xfrm>
          <a:prstGeom prst="rect">
            <a:avLst/>
          </a:prstGeom>
          <a:noFill/>
        </p:spPr>
        <p:txBody>
          <a:bodyPr wrap="square" lIns="0" tIns="0" rIns="0" bIns="0" rtlCol="0" anchor="b" anchorCtr="0">
            <a:noAutofit/>
          </a:bodyPr>
          <a:lstStyle/>
          <a:p>
            <a:pPr algn="r">
              <a:spcBef>
                <a:spcPct val="0"/>
              </a:spcBef>
              <a:spcAft>
                <a:spcPct val="0"/>
              </a:spcAft>
            </a:pPr>
            <a:r>
              <a:rPr lang="zh-CN" altLang="en-US" sz="1650" b="1">
                <a:solidFill>
                  <a:schemeClr val="tx1"/>
                </a:solidFill>
                <a:latin typeface="+mn-ea"/>
                <a:cs typeface="+mn-ea"/>
                <a:sym typeface="+mn-ea"/>
              </a:rPr>
              <a:t>供应链衰退期的金融需求</a:t>
            </a:r>
            <a:endParaRPr lang="zh-CN" altLang="en-US" sz="1650" b="1">
              <a:solidFill>
                <a:schemeClr val="tx1"/>
              </a:solidFill>
              <a:latin typeface="+mn-ea"/>
              <a:cs typeface="+mn-ea"/>
              <a:sym typeface="+mn-ea"/>
            </a:endParaRPr>
          </a:p>
        </p:txBody>
      </p:sp>
      <p:sp>
        <p:nvSpPr>
          <p:cNvPr id="71" name="任意多边形: 形状 14"/>
          <p:cNvSpPr/>
          <p:nvPr>
            <p:custDataLst>
              <p:tags r:id="rId16"/>
            </p:custDataLst>
          </p:nvPr>
        </p:nvSpPr>
        <p:spPr>
          <a:xfrm>
            <a:off x="3011428" y="3496261"/>
            <a:ext cx="1620007" cy="809713"/>
          </a:xfrm>
          <a:custGeom>
            <a:avLst/>
            <a:gdLst>
              <a:gd name="connsiteX0" fmla="*/ 1019175 w 2038350"/>
              <a:gd name="connsiteY0" fmla="*/ 0 h 1019175"/>
              <a:gd name="connsiteX1" fmla="*/ 2038350 w 2038350"/>
              <a:gd name="connsiteY1" fmla="*/ 1019175 h 1019175"/>
              <a:gd name="connsiteX2" fmla="*/ 0 w 2038350"/>
              <a:gd name="connsiteY2" fmla="*/ 1019175 h 1019175"/>
              <a:gd name="connsiteX3" fmla="*/ 1019175 w 2038350"/>
              <a:gd name="connsiteY3" fmla="*/ 0 h 1019175"/>
            </a:gdLst>
            <a:ahLst/>
            <a:cxnLst>
              <a:cxn ang="0">
                <a:pos x="connsiteX0" y="connsiteY0"/>
              </a:cxn>
              <a:cxn ang="0">
                <a:pos x="connsiteX1" y="connsiteY1"/>
              </a:cxn>
              <a:cxn ang="0">
                <a:pos x="connsiteX2" y="connsiteY2"/>
              </a:cxn>
              <a:cxn ang="0">
                <a:pos x="connsiteX3" y="connsiteY3"/>
              </a:cxn>
            </a:cxnLst>
            <a:rect l="l" t="t" r="r" b="b"/>
            <a:pathLst>
              <a:path w="2038350" h="1019175">
                <a:moveTo>
                  <a:pt x="1019175" y="0"/>
                </a:moveTo>
                <a:cubicBezTo>
                  <a:pt x="1582050" y="0"/>
                  <a:pt x="2038350" y="456300"/>
                  <a:pt x="2038350" y="1019175"/>
                </a:cubicBezTo>
                <a:lnTo>
                  <a:pt x="0" y="1019175"/>
                </a:lnTo>
                <a:cubicBezTo>
                  <a:pt x="0" y="456300"/>
                  <a:pt x="456300" y="0"/>
                  <a:pt x="1019175" y="0"/>
                </a:cubicBezTo>
                <a:close/>
              </a:path>
            </a:pathLst>
          </a:custGeom>
          <a:gradFill>
            <a:gsLst>
              <a:gs pos="0">
                <a:schemeClr val="accent1">
                  <a:lumMod val="60000"/>
                  <a:lumOff val="40000"/>
                </a:schemeClr>
              </a:gs>
              <a:gs pos="100000">
                <a:schemeClr val="accent1">
                  <a:alpha val="100000"/>
                </a:schemeClr>
              </a:gs>
            </a:gsLst>
            <a:lin ang="5400000" scaled="0"/>
          </a:gradFill>
          <a:ln>
            <a:noFill/>
          </a:ln>
          <a:effectLst>
            <a:outerShdw blurRad="127000" sx="105000" sy="105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tIns="98816" rIns="296449" bIns="33132"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latin typeface="+mn-ea"/>
                <a:cs typeface="+mn-ea"/>
                <a:sym typeface="+mn-ea"/>
              </a:rPr>
              <a:t>01</a:t>
            </a:r>
            <a:endParaRPr lang="en-US" altLang="zh-CN" sz="1650" b="1" dirty="0">
              <a:latin typeface="+mn-ea"/>
              <a:cs typeface="+mn-ea"/>
              <a:sym typeface="+mn-ea"/>
            </a:endParaRPr>
          </a:p>
        </p:txBody>
      </p:sp>
      <p:sp>
        <p:nvSpPr>
          <p:cNvPr id="74" name="任意多边形 73"/>
          <p:cNvSpPr/>
          <p:nvPr>
            <p:custDataLst>
              <p:tags r:id="rId17"/>
            </p:custDataLst>
          </p:nvPr>
        </p:nvSpPr>
        <p:spPr>
          <a:xfrm>
            <a:off x="4450659" y="2903363"/>
            <a:ext cx="809713" cy="1620007"/>
          </a:xfrm>
          <a:custGeom>
            <a:avLst/>
            <a:gdLst/>
            <a:ahLst/>
            <a:cxnLst>
              <a:cxn ang="3">
                <a:pos x="hc" y="t"/>
              </a:cxn>
              <a:cxn ang="cd2">
                <a:pos x="l" y="vc"/>
              </a:cxn>
              <a:cxn ang="cd4">
                <a:pos x="hc" y="b"/>
              </a:cxn>
              <a:cxn ang="0">
                <a:pos x="r" y="vc"/>
              </a:cxn>
            </a:cxnLst>
            <a:rect l="l" t="t" r="r" b="b"/>
            <a:pathLst>
              <a:path w="1393" h="2787">
                <a:moveTo>
                  <a:pt x="0" y="0"/>
                </a:moveTo>
                <a:cubicBezTo>
                  <a:pt x="769" y="0"/>
                  <a:pt x="1393" y="624"/>
                  <a:pt x="1393" y="1394"/>
                </a:cubicBezTo>
                <a:cubicBezTo>
                  <a:pt x="1393" y="2163"/>
                  <a:pt x="769" y="2787"/>
                  <a:pt x="0" y="2787"/>
                </a:cubicBezTo>
                <a:lnTo>
                  <a:pt x="0" y="0"/>
                </a:lnTo>
                <a:close/>
              </a:path>
            </a:pathLst>
          </a:custGeom>
          <a:gradFill>
            <a:gsLst>
              <a:gs pos="0">
                <a:schemeClr val="accent2">
                  <a:lumMod val="60000"/>
                  <a:lumOff val="40000"/>
                </a:schemeClr>
              </a:gs>
              <a:gs pos="100000">
                <a:schemeClr val="accent2"/>
              </a:gs>
            </a:gsLst>
            <a:lin ang="5400000" scaled="0"/>
          </a:gradFill>
          <a:ln>
            <a:noFill/>
          </a:ln>
          <a:effectLst>
            <a:outerShdw blurRad="127000" sx="106000" sy="106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65683" tIns="98816" rIns="98816" bIns="32958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a:latin typeface="+mn-ea"/>
                <a:cs typeface="+mn-ea"/>
                <a:sym typeface="+mn-ea"/>
              </a:rPr>
              <a:t>02</a:t>
            </a:r>
            <a:endParaRPr lang="en-US" altLang="zh-CN" sz="1650" b="1">
              <a:latin typeface="+mn-ea"/>
              <a:cs typeface="+mn-ea"/>
              <a:sym typeface="+mn-ea"/>
            </a:endParaRPr>
          </a:p>
        </p:txBody>
      </p:sp>
      <p:sp>
        <p:nvSpPr>
          <p:cNvPr id="75" name="任意多边形 74"/>
          <p:cNvSpPr/>
          <p:nvPr>
            <p:custDataLst>
              <p:tags r:id="rId18"/>
            </p:custDataLst>
          </p:nvPr>
        </p:nvSpPr>
        <p:spPr>
          <a:xfrm>
            <a:off x="4262908" y="4326318"/>
            <a:ext cx="1620007" cy="809713"/>
          </a:xfrm>
          <a:custGeom>
            <a:avLst/>
            <a:gdLst/>
            <a:ahLst/>
            <a:cxnLst>
              <a:cxn ang="3">
                <a:pos x="hc" y="t"/>
              </a:cxn>
              <a:cxn ang="cd2">
                <a:pos x="l" y="vc"/>
              </a:cxn>
              <a:cxn ang="cd4">
                <a:pos x="hc" y="b"/>
              </a:cxn>
              <a:cxn ang="0">
                <a:pos x="r" y="vc"/>
              </a:cxn>
            </a:cxnLst>
            <a:rect l="l" t="t" r="r" b="b"/>
            <a:pathLst>
              <a:path w="2787" h="1393">
                <a:moveTo>
                  <a:pt x="0" y="0"/>
                </a:moveTo>
                <a:lnTo>
                  <a:pt x="2787" y="0"/>
                </a:lnTo>
                <a:cubicBezTo>
                  <a:pt x="2787" y="769"/>
                  <a:pt x="2163" y="1393"/>
                  <a:pt x="1394" y="1393"/>
                </a:cubicBezTo>
                <a:cubicBezTo>
                  <a:pt x="624" y="1393"/>
                  <a:pt x="0" y="769"/>
                  <a:pt x="0" y="0"/>
                </a:cubicBezTo>
                <a:close/>
              </a:path>
            </a:pathLst>
          </a:custGeom>
          <a:gradFill>
            <a:gsLst>
              <a:gs pos="0">
                <a:schemeClr val="accent3">
                  <a:lumMod val="60000"/>
                  <a:lumOff val="40000"/>
                </a:schemeClr>
              </a:gs>
              <a:gs pos="100000">
                <a:schemeClr val="accent3"/>
              </a:gs>
            </a:gsLst>
            <a:lin ang="5400000" scaled="0"/>
          </a:gradFill>
          <a:ln>
            <a:noFill/>
          </a:ln>
          <a:effectLst>
            <a:outerShdw blurRad="127000" sx="105000" sy="105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461530" tIns="98816" bIns="13194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latin typeface="+mn-ea"/>
                <a:cs typeface="+mn-ea"/>
                <a:sym typeface="+mn-ea"/>
              </a:rPr>
              <a:t>03</a:t>
            </a:r>
            <a:endParaRPr lang="en-US" altLang="zh-CN" sz="1650" b="1" dirty="0">
              <a:latin typeface="+mn-ea"/>
              <a:cs typeface="+mn-ea"/>
              <a:sym typeface="+mn-ea"/>
            </a:endParaRPr>
          </a:p>
        </p:txBody>
      </p:sp>
      <p:sp>
        <p:nvSpPr>
          <p:cNvPr id="73" name="任意多边形 72"/>
          <p:cNvSpPr/>
          <p:nvPr>
            <p:custDataLst>
              <p:tags r:id="rId19"/>
            </p:custDataLst>
          </p:nvPr>
        </p:nvSpPr>
        <p:spPr>
          <a:xfrm>
            <a:off x="3639202" y="4124036"/>
            <a:ext cx="809713" cy="1620007"/>
          </a:xfrm>
          <a:custGeom>
            <a:avLst/>
            <a:gdLst/>
            <a:ahLst/>
            <a:cxnLst>
              <a:cxn ang="3">
                <a:pos x="hc" y="t"/>
              </a:cxn>
              <a:cxn ang="cd2">
                <a:pos x="l" y="vc"/>
              </a:cxn>
              <a:cxn ang="cd4">
                <a:pos x="hc" y="b"/>
              </a:cxn>
              <a:cxn ang="0">
                <a:pos x="r" y="vc"/>
              </a:cxn>
            </a:cxnLst>
            <a:rect l="l" t="t" r="r" b="b"/>
            <a:pathLst>
              <a:path w="1393" h="2787">
                <a:moveTo>
                  <a:pt x="1393" y="0"/>
                </a:moveTo>
                <a:lnTo>
                  <a:pt x="1393" y="2787"/>
                </a:lnTo>
                <a:cubicBezTo>
                  <a:pt x="624" y="2787"/>
                  <a:pt x="0" y="2163"/>
                  <a:pt x="0" y="1394"/>
                </a:cubicBezTo>
                <a:cubicBezTo>
                  <a:pt x="0" y="624"/>
                  <a:pt x="624" y="0"/>
                  <a:pt x="1393" y="0"/>
                </a:cubicBezTo>
                <a:close/>
              </a:path>
            </a:pathLst>
          </a:custGeom>
          <a:gradFill>
            <a:gsLst>
              <a:gs pos="0">
                <a:schemeClr val="accent4">
                  <a:lumMod val="60000"/>
                  <a:lumOff val="40000"/>
                </a:schemeClr>
              </a:gs>
              <a:gs pos="100000">
                <a:schemeClr val="accent4"/>
              </a:gs>
            </a:gsLst>
            <a:lin ang="5400000" scaled="0"/>
          </a:gradFill>
          <a:ln>
            <a:noFill/>
          </a:ln>
          <a:effectLst>
            <a:outerShdw blurRad="127000" sx="105000" sy="105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64500" tIns="296449" bIns="33132"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latin typeface="+mn-ea"/>
                <a:cs typeface="+mn-ea"/>
                <a:sym typeface="+mn-ea"/>
              </a:rPr>
              <a:t>04</a:t>
            </a:r>
            <a:endParaRPr lang="en-US" altLang="zh-CN" sz="1650" b="1" dirty="0">
              <a:latin typeface="+mn-ea"/>
              <a:cs typeface="+mn-ea"/>
              <a:sym typeface="+mn-ea"/>
            </a:endParaRPr>
          </a:p>
        </p:txBody>
      </p:sp>
      <p:sp>
        <p:nvSpPr>
          <p:cNvPr id="79" name="椭圆 78"/>
          <p:cNvSpPr/>
          <p:nvPr>
            <p:custDataLst>
              <p:tags r:id="rId20"/>
            </p:custDataLst>
          </p:nvPr>
        </p:nvSpPr>
        <p:spPr>
          <a:xfrm>
            <a:off x="3909494" y="3814217"/>
            <a:ext cx="1063729" cy="106372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50"/>
          </a:p>
        </p:txBody>
      </p:sp>
      <p:sp>
        <p:nvSpPr>
          <p:cNvPr id="4" name="文本框 3"/>
          <p:cNvSpPr txBox="1"/>
          <p:nvPr/>
        </p:nvSpPr>
        <p:spPr>
          <a:xfrm>
            <a:off x="5724128" y="2669763"/>
            <a:ext cx="2880320" cy="368300"/>
          </a:xfrm>
          <a:prstGeom prst="rect">
            <a:avLst/>
          </a:prstGeom>
          <a:noFill/>
        </p:spPr>
        <p:txBody>
          <a:bodyPr wrap="square">
            <a:spAutoFit/>
          </a:bodyPr>
          <a:lstStyle/>
          <a:p>
            <a:pPr algn="r">
              <a:buClrTx/>
              <a:buSzTx/>
              <a:buFontTx/>
            </a:pPr>
            <a:r>
              <a:rPr lang="zh-CN" altLang="en-US" sz="1800" b="1">
                <a:latin typeface="+mn-ea"/>
                <a:cs typeface="+mn-ea"/>
              </a:rPr>
              <a:t>供应链成长期的金融需求</a:t>
            </a:r>
            <a:endParaRPr lang="zh-CN" altLang="en-US" sz="1800" b="1">
              <a:latin typeface="+mn-ea"/>
              <a:cs typeface="+mn-ea"/>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688558" cy="523220"/>
          </a:xfrm>
          <a:prstGeom prst="rect">
            <a:avLst/>
          </a:prstGeom>
          <a:noFill/>
          <a:ln w="9525">
            <a:noFill/>
          </a:ln>
        </p:spPr>
        <p:txBody>
          <a:bodyPr wrap="square">
            <a:spAutoFit/>
          </a:bodyPr>
          <a:lstStyle/>
          <a:p>
            <a:pPr eaLnBrk="1" hangingPunct="1">
              <a:buClrTx/>
              <a:buSzTx/>
              <a:buFontTx/>
            </a:pPr>
            <a:r>
              <a:rPr lang="zh-CN" altLang="en-US" sz="2800">
                <a:ea typeface="微软雅黑" panose="020B0503020204020204" pitchFamily="34" charset="-122"/>
                <a:sym typeface="+mn-ea"/>
              </a:rPr>
              <a:t>供应链金融业务用户的需求分析</a:t>
            </a:r>
            <a:endParaRPr lang="zh-CN" altLang="en-US" sz="2800" dirty="0">
              <a:ea typeface="微软雅黑" panose="020B0503020204020204" pitchFamily="34" charset="-122"/>
              <a:sym typeface="+mn-ea"/>
            </a:endParaRPr>
          </a:p>
        </p:txBody>
      </p:sp>
      <p:sp>
        <p:nvSpPr>
          <p:cNvPr id="66" name="椭圆 65"/>
          <p:cNvSpPr/>
          <p:nvPr>
            <p:custDataLst>
              <p:tags r:id="rId2"/>
            </p:custDataLst>
          </p:nvPr>
        </p:nvSpPr>
        <p:spPr>
          <a:xfrm>
            <a:off x="2816345" y="2454563"/>
            <a:ext cx="3243501" cy="3243501"/>
          </a:xfrm>
          <a:prstGeom prst="ellipse">
            <a:avLst/>
          </a:prstGeom>
          <a:solidFill>
            <a:schemeClr val="bg1">
              <a:lumMod val="80000"/>
              <a:lumOff val="20000"/>
            </a:schemeClr>
          </a:solidFill>
          <a:ln>
            <a:noFill/>
          </a:ln>
          <a:effectLst>
            <a:outerShdw blurRad="152400" sx="106000" sy="106000" algn="ctr" rotWithShape="0">
              <a:schemeClr val="tx1">
                <a:lumMod val="65000"/>
                <a:lumOff val="35000"/>
                <a:alpha val="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72" name="任意多边形 12"/>
          <p:cNvSpPr/>
          <p:nvPr>
            <p:custDataLst>
              <p:tags r:id="rId3"/>
            </p:custDataLst>
          </p:nvPr>
        </p:nvSpPr>
        <p:spPr>
          <a:xfrm rot="5400000">
            <a:off x="3301126" y="2919000"/>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1">
                  <a:alpha val="0"/>
                </a:schemeClr>
              </a:gs>
              <a:gs pos="100000">
                <a:schemeClr val="accent1">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76" name="任意多边形 12"/>
          <p:cNvSpPr/>
          <p:nvPr>
            <p:custDataLst>
              <p:tags r:id="rId4"/>
            </p:custDataLst>
          </p:nvPr>
        </p:nvSpPr>
        <p:spPr>
          <a:xfrm rot="10800000">
            <a:off x="4458440" y="2237168"/>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2">
                  <a:alpha val="0"/>
                </a:schemeClr>
              </a:gs>
              <a:gs pos="100000">
                <a:schemeClr val="accent2">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77" name="任意多边形 12"/>
          <p:cNvSpPr/>
          <p:nvPr>
            <p:custDataLst>
              <p:tags r:id="rId5"/>
            </p:custDataLst>
          </p:nvPr>
        </p:nvSpPr>
        <p:spPr>
          <a:xfrm rot="16200000">
            <a:off x="5117603" y="3356117"/>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3">
                  <a:alpha val="0"/>
                </a:schemeClr>
              </a:gs>
              <a:gs pos="100000">
                <a:schemeClr val="accent3">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78" name="任意多边形 12"/>
          <p:cNvSpPr/>
          <p:nvPr>
            <p:custDataLst>
              <p:tags r:id="rId6"/>
            </p:custDataLst>
          </p:nvPr>
        </p:nvSpPr>
        <p:spPr>
          <a:xfrm>
            <a:off x="4041086" y="4055970"/>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4">
                  <a:alpha val="0"/>
                </a:schemeClr>
              </a:gs>
              <a:gs pos="100000">
                <a:schemeClr val="accent4">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80" name="弧形 79"/>
          <p:cNvSpPr/>
          <p:nvPr>
            <p:custDataLst>
              <p:tags r:id="rId7"/>
            </p:custDataLst>
          </p:nvPr>
        </p:nvSpPr>
        <p:spPr>
          <a:xfrm rot="16200000">
            <a:off x="2653007" y="2275532"/>
            <a:ext cx="3619003" cy="3619003"/>
          </a:xfrm>
          <a:prstGeom prst="arc">
            <a:avLst>
              <a:gd name="adj1" fmla="val 16392741"/>
              <a:gd name="adj2" fmla="val 21318419"/>
            </a:avLst>
          </a:prstGeom>
          <a:ln w="6350">
            <a:gradFill>
              <a:gsLst>
                <a:gs pos="25000">
                  <a:srgbClr val="376FFF">
                    <a:alpha val="0"/>
                  </a:srgbClr>
                </a:gs>
                <a:gs pos="60000">
                  <a:schemeClr val="accent1">
                    <a:alpha val="80000"/>
                  </a:schemeClr>
                </a:gs>
              </a:gsLst>
              <a:lin ang="0" scaled="1"/>
            </a:gradFill>
            <a:prstDash val="solid"/>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81" name="弧形 80"/>
          <p:cNvSpPr/>
          <p:nvPr>
            <p:custDataLst>
              <p:tags r:id="rId8"/>
            </p:custDataLst>
          </p:nvPr>
        </p:nvSpPr>
        <p:spPr>
          <a:xfrm>
            <a:off x="2632081" y="2268556"/>
            <a:ext cx="3619003" cy="3619003"/>
          </a:xfrm>
          <a:prstGeom prst="arc">
            <a:avLst>
              <a:gd name="adj1" fmla="val 16392741"/>
              <a:gd name="adj2" fmla="val 21318419"/>
            </a:avLst>
          </a:prstGeom>
          <a:ln w="6350">
            <a:gradFill>
              <a:gsLst>
                <a:gs pos="25000">
                  <a:schemeClr val="accent2">
                    <a:alpha val="0"/>
                  </a:schemeClr>
                </a:gs>
                <a:gs pos="60000">
                  <a:schemeClr val="accent2">
                    <a:alpha val="80000"/>
                  </a:schemeClr>
                </a:gs>
              </a:gsLst>
              <a:lin ang="0" scaled="1"/>
            </a:gradFill>
            <a:prstDash val="solid"/>
            <a:tailEnd type="triangle"/>
          </a:ln>
          <a:effectLst>
            <a:outerShdw blurRad="50800" dist="38100" dir="2700000" algn="tl" rotWithShape="0">
              <a:schemeClr val="accent2">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82" name="弧形 81"/>
          <p:cNvSpPr/>
          <p:nvPr>
            <p:custDataLst>
              <p:tags r:id="rId9"/>
            </p:custDataLst>
          </p:nvPr>
        </p:nvSpPr>
        <p:spPr>
          <a:xfrm rot="10800000">
            <a:off x="2653007" y="2258675"/>
            <a:ext cx="3619003" cy="3619003"/>
          </a:xfrm>
          <a:prstGeom prst="arc">
            <a:avLst>
              <a:gd name="adj1" fmla="val 16392741"/>
              <a:gd name="adj2" fmla="val 21318419"/>
            </a:avLst>
          </a:prstGeom>
          <a:ln w="6350">
            <a:gradFill>
              <a:gsLst>
                <a:gs pos="25000">
                  <a:schemeClr val="accent4">
                    <a:alpha val="0"/>
                  </a:schemeClr>
                </a:gs>
                <a:gs pos="60000">
                  <a:schemeClr val="accent4">
                    <a:alpha val="80000"/>
                  </a:schemeClr>
                </a:gs>
              </a:gsLst>
              <a:lin ang="0" scaled="1"/>
            </a:gradFill>
            <a:prstDash val="solid"/>
            <a:tailEnd type="triangle"/>
          </a:ln>
          <a:effectLst>
            <a:outerShdw blurRad="50800" dist="38100" dir="2700000" algn="tl" rotWithShape="0">
              <a:schemeClr val="accent4">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3" name="弧形 2"/>
          <p:cNvSpPr/>
          <p:nvPr>
            <p:custDataLst>
              <p:tags r:id="rId10"/>
            </p:custDataLst>
          </p:nvPr>
        </p:nvSpPr>
        <p:spPr>
          <a:xfrm rot="5400000">
            <a:off x="2639638" y="2240074"/>
            <a:ext cx="3619003" cy="3619003"/>
          </a:xfrm>
          <a:prstGeom prst="arc">
            <a:avLst>
              <a:gd name="adj1" fmla="val 16392741"/>
              <a:gd name="adj2" fmla="val 21318419"/>
            </a:avLst>
          </a:prstGeom>
          <a:ln w="6350">
            <a:gradFill>
              <a:gsLst>
                <a:gs pos="25000">
                  <a:schemeClr val="accent3">
                    <a:alpha val="0"/>
                  </a:schemeClr>
                </a:gs>
                <a:gs pos="60000">
                  <a:schemeClr val="accent3">
                    <a:alpha val="80000"/>
                  </a:schemeClr>
                </a:gs>
              </a:gsLst>
              <a:lin ang="0" scaled="1"/>
            </a:gradFill>
            <a:prstDash val="solid"/>
            <a:tailEnd type="triangle"/>
          </a:ln>
          <a:effectLst>
            <a:outerShdw blurRad="50800" dist="38100" dir="2700000" algn="tl" rotWithShape="0">
              <a:schemeClr val="accent3">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5" name="矩形 4"/>
          <p:cNvSpPr/>
          <p:nvPr>
            <p:custDataLst>
              <p:tags r:id="rId11"/>
            </p:custDataLst>
          </p:nvPr>
        </p:nvSpPr>
        <p:spPr>
          <a:xfrm>
            <a:off x="6021705" y="2584450"/>
            <a:ext cx="1802130" cy="473075"/>
          </a:xfrm>
          <a:prstGeom prst="rect">
            <a:avLst/>
          </a:prstGeom>
          <a:noFill/>
        </p:spPr>
        <p:txBody>
          <a:bodyPr wrap="square" lIns="0" tIns="0" rIns="0" bIns="0" rtlCol="0" anchor="b" anchorCtr="0">
            <a:noAutofit/>
          </a:bodyPr>
          <a:lstStyle/>
          <a:p>
            <a:pPr algn="just">
              <a:spcBef>
                <a:spcPct val="0"/>
              </a:spcBef>
              <a:spcAft>
                <a:spcPct val="0"/>
              </a:spcAft>
            </a:pPr>
            <a:endParaRPr lang="zh-CN" altLang="en-US" sz="1650" b="1">
              <a:solidFill>
                <a:schemeClr val="tx1"/>
              </a:solidFill>
              <a:latin typeface="+mn-ea"/>
              <a:cs typeface="+mn-ea"/>
              <a:sym typeface="+mn-ea"/>
            </a:endParaRPr>
          </a:p>
        </p:txBody>
      </p:sp>
      <p:sp>
        <p:nvSpPr>
          <p:cNvPr id="7" name="矩形 6"/>
          <p:cNvSpPr/>
          <p:nvPr>
            <p:custDataLst>
              <p:tags r:id="rId12"/>
            </p:custDataLst>
          </p:nvPr>
        </p:nvSpPr>
        <p:spPr>
          <a:xfrm>
            <a:off x="6093846" y="5104752"/>
            <a:ext cx="2382146" cy="473156"/>
          </a:xfrm>
          <a:prstGeom prst="rect">
            <a:avLst/>
          </a:prstGeom>
          <a:noFill/>
        </p:spPr>
        <p:txBody>
          <a:bodyPr wrap="square" lIns="0" tIns="0" rIns="0" bIns="0" rtlCol="0" anchor="b" anchorCtr="0">
            <a:noAutofit/>
          </a:bodyPr>
          <a:lstStyle/>
          <a:p>
            <a:pPr algn="just">
              <a:spcBef>
                <a:spcPct val="0"/>
              </a:spcBef>
              <a:spcAft>
                <a:spcPct val="0"/>
              </a:spcAft>
            </a:pPr>
            <a:endParaRPr lang="zh-CN" altLang="en-US" sz="1650" b="1">
              <a:solidFill>
                <a:schemeClr val="tx1"/>
              </a:solidFill>
              <a:latin typeface="+mn-ea"/>
              <a:cs typeface="+mn-ea"/>
              <a:sym typeface="+mn-ea"/>
            </a:endParaRPr>
          </a:p>
        </p:txBody>
      </p:sp>
      <p:sp>
        <p:nvSpPr>
          <p:cNvPr id="9" name="矩形 8"/>
          <p:cNvSpPr/>
          <p:nvPr>
            <p:custDataLst>
              <p:tags r:id="rId13"/>
            </p:custDataLst>
          </p:nvPr>
        </p:nvSpPr>
        <p:spPr>
          <a:xfrm>
            <a:off x="407173" y="2441966"/>
            <a:ext cx="2663570" cy="473156"/>
          </a:xfrm>
          <a:prstGeom prst="rect">
            <a:avLst/>
          </a:prstGeom>
          <a:noFill/>
        </p:spPr>
        <p:txBody>
          <a:bodyPr wrap="square" lIns="0" tIns="0" rIns="0" bIns="0" rtlCol="0" anchor="b" anchorCtr="0">
            <a:noAutofit/>
          </a:bodyPr>
          <a:lstStyle/>
          <a:p>
            <a:pPr algn="r">
              <a:spcBef>
                <a:spcPct val="0"/>
              </a:spcBef>
              <a:spcAft>
                <a:spcPct val="0"/>
              </a:spcAft>
            </a:pPr>
            <a:r>
              <a:rPr lang="zh-CN" altLang="en-US" sz="1800" b="1">
                <a:solidFill>
                  <a:schemeClr val="tx1"/>
                </a:solidFill>
                <a:latin typeface="+mn-ea"/>
                <a:cs typeface="+mn-ea"/>
                <a:sym typeface="+mn-ea"/>
              </a:rPr>
              <a:t>供应链核心企业</a:t>
            </a:r>
            <a:endParaRPr lang="zh-CN" altLang="en-US" sz="1800" b="1">
              <a:solidFill>
                <a:schemeClr val="tx1"/>
              </a:solidFill>
              <a:latin typeface="+mn-ea"/>
              <a:cs typeface="+mn-ea"/>
              <a:sym typeface="+mn-ea"/>
            </a:endParaRPr>
          </a:p>
        </p:txBody>
      </p:sp>
      <p:sp>
        <p:nvSpPr>
          <p:cNvPr id="11" name="矩形 10"/>
          <p:cNvSpPr/>
          <p:nvPr>
            <p:custDataLst>
              <p:tags r:id="rId14"/>
            </p:custDataLst>
          </p:nvPr>
        </p:nvSpPr>
        <p:spPr>
          <a:xfrm>
            <a:off x="477305" y="4888559"/>
            <a:ext cx="2376027" cy="473156"/>
          </a:xfrm>
          <a:prstGeom prst="rect">
            <a:avLst/>
          </a:prstGeom>
          <a:noFill/>
        </p:spPr>
        <p:txBody>
          <a:bodyPr wrap="square" lIns="0" tIns="0" rIns="0" bIns="0" rtlCol="0" anchor="b" anchorCtr="0">
            <a:noAutofit/>
          </a:bodyPr>
          <a:lstStyle/>
          <a:p>
            <a:pPr algn="r">
              <a:spcBef>
                <a:spcPct val="0"/>
              </a:spcBef>
              <a:spcAft>
                <a:spcPct val="0"/>
              </a:spcAft>
            </a:pPr>
            <a:r>
              <a:rPr lang="zh-CN" altLang="en-US" sz="1650" b="1">
                <a:solidFill>
                  <a:schemeClr val="tx1"/>
                </a:solidFill>
                <a:latin typeface="+mn-ea"/>
                <a:cs typeface="+mn-ea"/>
                <a:sym typeface="+mn-ea"/>
              </a:rPr>
              <a:t>供应链中其他第三方机构</a:t>
            </a:r>
            <a:endParaRPr lang="zh-CN" altLang="en-US" sz="1650" b="1">
              <a:solidFill>
                <a:schemeClr val="tx1"/>
              </a:solidFill>
              <a:latin typeface="+mn-ea"/>
              <a:cs typeface="+mn-ea"/>
              <a:sym typeface="+mn-ea"/>
            </a:endParaRPr>
          </a:p>
        </p:txBody>
      </p:sp>
      <p:sp>
        <p:nvSpPr>
          <p:cNvPr id="71" name="任意多边形: 形状 14"/>
          <p:cNvSpPr/>
          <p:nvPr>
            <p:custDataLst>
              <p:tags r:id="rId15"/>
            </p:custDataLst>
          </p:nvPr>
        </p:nvSpPr>
        <p:spPr>
          <a:xfrm>
            <a:off x="3020953" y="3227656"/>
            <a:ext cx="1620007" cy="809713"/>
          </a:xfrm>
          <a:custGeom>
            <a:avLst/>
            <a:gdLst>
              <a:gd name="connsiteX0" fmla="*/ 1019175 w 2038350"/>
              <a:gd name="connsiteY0" fmla="*/ 0 h 1019175"/>
              <a:gd name="connsiteX1" fmla="*/ 2038350 w 2038350"/>
              <a:gd name="connsiteY1" fmla="*/ 1019175 h 1019175"/>
              <a:gd name="connsiteX2" fmla="*/ 0 w 2038350"/>
              <a:gd name="connsiteY2" fmla="*/ 1019175 h 1019175"/>
              <a:gd name="connsiteX3" fmla="*/ 1019175 w 2038350"/>
              <a:gd name="connsiteY3" fmla="*/ 0 h 1019175"/>
            </a:gdLst>
            <a:ahLst/>
            <a:cxnLst>
              <a:cxn ang="0">
                <a:pos x="connsiteX0" y="connsiteY0"/>
              </a:cxn>
              <a:cxn ang="0">
                <a:pos x="connsiteX1" y="connsiteY1"/>
              </a:cxn>
              <a:cxn ang="0">
                <a:pos x="connsiteX2" y="connsiteY2"/>
              </a:cxn>
              <a:cxn ang="0">
                <a:pos x="connsiteX3" y="connsiteY3"/>
              </a:cxn>
            </a:cxnLst>
            <a:rect l="l" t="t" r="r" b="b"/>
            <a:pathLst>
              <a:path w="2038350" h="1019175">
                <a:moveTo>
                  <a:pt x="1019175" y="0"/>
                </a:moveTo>
                <a:cubicBezTo>
                  <a:pt x="1582050" y="0"/>
                  <a:pt x="2038350" y="456300"/>
                  <a:pt x="2038350" y="1019175"/>
                </a:cubicBezTo>
                <a:lnTo>
                  <a:pt x="0" y="1019175"/>
                </a:lnTo>
                <a:cubicBezTo>
                  <a:pt x="0" y="456300"/>
                  <a:pt x="456300" y="0"/>
                  <a:pt x="1019175" y="0"/>
                </a:cubicBezTo>
                <a:close/>
              </a:path>
            </a:pathLst>
          </a:custGeom>
          <a:gradFill>
            <a:gsLst>
              <a:gs pos="0">
                <a:schemeClr val="accent1">
                  <a:lumMod val="60000"/>
                  <a:lumOff val="40000"/>
                </a:schemeClr>
              </a:gs>
              <a:gs pos="100000">
                <a:schemeClr val="accent1">
                  <a:alpha val="100000"/>
                </a:schemeClr>
              </a:gs>
            </a:gsLst>
            <a:lin ang="5400000" scaled="0"/>
          </a:gradFill>
          <a:ln>
            <a:noFill/>
          </a:ln>
          <a:effectLst>
            <a:outerShdw blurRad="127000" sx="105000" sy="105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tIns="98816" rIns="296449" bIns="33132"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latin typeface="+mn-ea"/>
                <a:cs typeface="+mn-ea"/>
                <a:sym typeface="+mn-ea"/>
              </a:rPr>
              <a:t>01</a:t>
            </a:r>
            <a:endParaRPr lang="en-US" altLang="zh-CN" sz="1650" b="1" dirty="0">
              <a:latin typeface="+mn-ea"/>
              <a:cs typeface="+mn-ea"/>
              <a:sym typeface="+mn-ea"/>
            </a:endParaRPr>
          </a:p>
        </p:txBody>
      </p:sp>
      <p:sp>
        <p:nvSpPr>
          <p:cNvPr id="74" name="任意多边形 73"/>
          <p:cNvSpPr/>
          <p:nvPr>
            <p:custDataLst>
              <p:tags r:id="rId16"/>
            </p:custDataLst>
          </p:nvPr>
        </p:nvSpPr>
        <p:spPr>
          <a:xfrm>
            <a:off x="4460184" y="2634758"/>
            <a:ext cx="809713" cy="1620007"/>
          </a:xfrm>
          <a:custGeom>
            <a:avLst/>
            <a:gdLst/>
            <a:ahLst/>
            <a:cxnLst>
              <a:cxn ang="3">
                <a:pos x="hc" y="t"/>
              </a:cxn>
              <a:cxn ang="cd2">
                <a:pos x="l" y="vc"/>
              </a:cxn>
              <a:cxn ang="cd4">
                <a:pos x="hc" y="b"/>
              </a:cxn>
              <a:cxn ang="0">
                <a:pos x="r" y="vc"/>
              </a:cxn>
            </a:cxnLst>
            <a:rect l="l" t="t" r="r" b="b"/>
            <a:pathLst>
              <a:path w="1393" h="2787">
                <a:moveTo>
                  <a:pt x="0" y="0"/>
                </a:moveTo>
                <a:cubicBezTo>
                  <a:pt x="769" y="0"/>
                  <a:pt x="1393" y="624"/>
                  <a:pt x="1393" y="1394"/>
                </a:cubicBezTo>
                <a:cubicBezTo>
                  <a:pt x="1393" y="2163"/>
                  <a:pt x="769" y="2787"/>
                  <a:pt x="0" y="2787"/>
                </a:cubicBezTo>
                <a:lnTo>
                  <a:pt x="0" y="0"/>
                </a:lnTo>
                <a:close/>
              </a:path>
            </a:pathLst>
          </a:custGeom>
          <a:gradFill>
            <a:gsLst>
              <a:gs pos="0">
                <a:schemeClr val="accent2">
                  <a:lumMod val="60000"/>
                  <a:lumOff val="40000"/>
                </a:schemeClr>
              </a:gs>
              <a:gs pos="100000">
                <a:schemeClr val="accent2"/>
              </a:gs>
            </a:gsLst>
            <a:lin ang="5400000" scaled="0"/>
          </a:gradFill>
          <a:ln>
            <a:noFill/>
          </a:ln>
          <a:effectLst>
            <a:outerShdw blurRad="127000" sx="106000" sy="106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65683" tIns="98816" rIns="98816" bIns="32958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a:latin typeface="+mn-ea"/>
                <a:cs typeface="+mn-ea"/>
                <a:sym typeface="+mn-ea"/>
              </a:rPr>
              <a:t>02</a:t>
            </a:r>
            <a:endParaRPr lang="en-US" altLang="zh-CN" sz="1650" b="1">
              <a:latin typeface="+mn-ea"/>
              <a:cs typeface="+mn-ea"/>
              <a:sym typeface="+mn-ea"/>
            </a:endParaRPr>
          </a:p>
        </p:txBody>
      </p:sp>
      <p:sp>
        <p:nvSpPr>
          <p:cNvPr id="75" name="任意多边形 74"/>
          <p:cNvSpPr/>
          <p:nvPr>
            <p:custDataLst>
              <p:tags r:id="rId17"/>
            </p:custDataLst>
          </p:nvPr>
        </p:nvSpPr>
        <p:spPr>
          <a:xfrm>
            <a:off x="4272433" y="4057713"/>
            <a:ext cx="1620007" cy="809713"/>
          </a:xfrm>
          <a:custGeom>
            <a:avLst/>
            <a:gdLst/>
            <a:ahLst/>
            <a:cxnLst>
              <a:cxn ang="3">
                <a:pos x="hc" y="t"/>
              </a:cxn>
              <a:cxn ang="cd2">
                <a:pos x="l" y="vc"/>
              </a:cxn>
              <a:cxn ang="cd4">
                <a:pos x="hc" y="b"/>
              </a:cxn>
              <a:cxn ang="0">
                <a:pos x="r" y="vc"/>
              </a:cxn>
            </a:cxnLst>
            <a:rect l="l" t="t" r="r" b="b"/>
            <a:pathLst>
              <a:path w="2787" h="1393">
                <a:moveTo>
                  <a:pt x="0" y="0"/>
                </a:moveTo>
                <a:lnTo>
                  <a:pt x="2787" y="0"/>
                </a:lnTo>
                <a:cubicBezTo>
                  <a:pt x="2787" y="769"/>
                  <a:pt x="2163" y="1393"/>
                  <a:pt x="1394" y="1393"/>
                </a:cubicBezTo>
                <a:cubicBezTo>
                  <a:pt x="624" y="1393"/>
                  <a:pt x="0" y="769"/>
                  <a:pt x="0" y="0"/>
                </a:cubicBezTo>
                <a:close/>
              </a:path>
            </a:pathLst>
          </a:custGeom>
          <a:gradFill>
            <a:gsLst>
              <a:gs pos="0">
                <a:schemeClr val="accent3">
                  <a:lumMod val="60000"/>
                  <a:lumOff val="40000"/>
                </a:schemeClr>
              </a:gs>
              <a:gs pos="100000">
                <a:schemeClr val="accent3"/>
              </a:gs>
            </a:gsLst>
            <a:lin ang="5400000" scaled="0"/>
          </a:gradFill>
          <a:ln>
            <a:noFill/>
          </a:ln>
          <a:effectLst>
            <a:outerShdw blurRad="127000" sx="105000" sy="105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461530" tIns="98816" bIns="13194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latin typeface="+mn-ea"/>
                <a:cs typeface="+mn-ea"/>
                <a:sym typeface="+mn-ea"/>
              </a:rPr>
              <a:t>03</a:t>
            </a:r>
            <a:endParaRPr lang="en-US" altLang="zh-CN" sz="1650" b="1" dirty="0">
              <a:latin typeface="+mn-ea"/>
              <a:cs typeface="+mn-ea"/>
              <a:sym typeface="+mn-ea"/>
            </a:endParaRPr>
          </a:p>
        </p:txBody>
      </p:sp>
      <p:sp>
        <p:nvSpPr>
          <p:cNvPr id="73" name="任意多边形 72"/>
          <p:cNvSpPr/>
          <p:nvPr>
            <p:custDataLst>
              <p:tags r:id="rId18"/>
            </p:custDataLst>
          </p:nvPr>
        </p:nvSpPr>
        <p:spPr>
          <a:xfrm>
            <a:off x="3648727" y="3855431"/>
            <a:ext cx="809713" cy="1620007"/>
          </a:xfrm>
          <a:custGeom>
            <a:avLst/>
            <a:gdLst/>
            <a:ahLst/>
            <a:cxnLst>
              <a:cxn ang="3">
                <a:pos x="hc" y="t"/>
              </a:cxn>
              <a:cxn ang="cd2">
                <a:pos x="l" y="vc"/>
              </a:cxn>
              <a:cxn ang="cd4">
                <a:pos x="hc" y="b"/>
              </a:cxn>
              <a:cxn ang="0">
                <a:pos x="r" y="vc"/>
              </a:cxn>
            </a:cxnLst>
            <a:rect l="l" t="t" r="r" b="b"/>
            <a:pathLst>
              <a:path w="1393" h="2787">
                <a:moveTo>
                  <a:pt x="1393" y="0"/>
                </a:moveTo>
                <a:lnTo>
                  <a:pt x="1393" y="2787"/>
                </a:lnTo>
                <a:cubicBezTo>
                  <a:pt x="624" y="2787"/>
                  <a:pt x="0" y="2163"/>
                  <a:pt x="0" y="1394"/>
                </a:cubicBezTo>
                <a:cubicBezTo>
                  <a:pt x="0" y="624"/>
                  <a:pt x="624" y="0"/>
                  <a:pt x="1393" y="0"/>
                </a:cubicBezTo>
                <a:close/>
              </a:path>
            </a:pathLst>
          </a:custGeom>
          <a:gradFill>
            <a:gsLst>
              <a:gs pos="0">
                <a:schemeClr val="accent4">
                  <a:lumMod val="60000"/>
                  <a:lumOff val="40000"/>
                </a:schemeClr>
              </a:gs>
              <a:gs pos="100000">
                <a:schemeClr val="accent4"/>
              </a:gs>
            </a:gsLst>
            <a:lin ang="5400000" scaled="0"/>
          </a:gradFill>
          <a:ln>
            <a:noFill/>
          </a:ln>
          <a:effectLst>
            <a:outerShdw blurRad="127000" sx="105000" sy="105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64500" tIns="296449" bIns="33132"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latin typeface="+mn-ea"/>
                <a:cs typeface="+mn-ea"/>
                <a:sym typeface="+mn-ea"/>
              </a:rPr>
              <a:t>04</a:t>
            </a:r>
            <a:endParaRPr lang="en-US" altLang="zh-CN" sz="1650" b="1" dirty="0">
              <a:latin typeface="+mn-ea"/>
              <a:cs typeface="+mn-ea"/>
              <a:sym typeface="+mn-ea"/>
            </a:endParaRPr>
          </a:p>
        </p:txBody>
      </p:sp>
      <p:sp>
        <p:nvSpPr>
          <p:cNvPr id="79" name="椭圆 78"/>
          <p:cNvSpPr/>
          <p:nvPr>
            <p:custDataLst>
              <p:tags r:id="rId19"/>
            </p:custDataLst>
          </p:nvPr>
        </p:nvSpPr>
        <p:spPr>
          <a:xfrm>
            <a:off x="3919019" y="3545612"/>
            <a:ext cx="1063729" cy="106372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50"/>
          </a:p>
        </p:txBody>
      </p:sp>
      <p:sp>
        <p:nvSpPr>
          <p:cNvPr id="4" name="文本框 3"/>
          <p:cNvSpPr txBox="1"/>
          <p:nvPr/>
        </p:nvSpPr>
        <p:spPr>
          <a:xfrm>
            <a:off x="6014085" y="2669540"/>
            <a:ext cx="2590165" cy="368300"/>
          </a:xfrm>
          <a:prstGeom prst="rect">
            <a:avLst/>
          </a:prstGeom>
          <a:noFill/>
        </p:spPr>
        <p:txBody>
          <a:bodyPr wrap="square">
            <a:spAutoFit/>
          </a:bodyPr>
          <a:lstStyle/>
          <a:p>
            <a:pPr algn="l">
              <a:buClrTx/>
              <a:buSzTx/>
              <a:buFontTx/>
            </a:pPr>
            <a:r>
              <a:rPr lang="zh-CN" altLang="en-US" sz="1800" b="1">
                <a:latin typeface="+mn-ea"/>
                <a:cs typeface="+mn-ea"/>
              </a:rPr>
              <a:t>供应链上下游中小企业</a:t>
            </a:r>
            <a:endParaRPr lang="zh-CN" altLang="en-US" sz="1800" b="1">
              <a:latin typeface="+mn-ea"/>
              <a:cs typeface="+mn-ea"/>
            </a:endParaRPr>
          </a:p>
        </p:txBody>
      </p:sp>
      <p:sp>
        <p:nvSpPr>
          <p:cNvPr id="6" name="文本框 5"/>
          <p:cNvSpPr txBox="1"/>
          <p:nvPr/>
        </p:nvSpPr>
        <p:spPr>
          <a:xfrm>
            <a:off x="6172388" y="5328789"/>
            <a:ext cx="2088232" cy="368300"/>
          </a:xfrm>
          <a:prstGeom prst="rect">
            <a:avLst/>
          </a:prstGeom>
          <a:noFill/>
        </p:spPr>
        <p:txBody>
          <a:bodyPr wrap="square">
            <a:spAutoFit/>
          </a:bodyPr>
          <a:lstStyle/>
          <a:p>
            <a:pPr algn="l">
              <a:buClrTx/>
              <a:buSzTx/>
              <a:buFontTx/>
            </a:pPr>
            <a:r>
              <a:rPr lang="zh-CN" altLang="en-US" sz="1800" b="1">
                <a:latin typeface="+mn-ea"/>
                <a:cs typeface="+mn-ea"/>
              </a:rPr>
              <a:t>商业银行</a:t>
            </a:r>
            <a:endParaRPr lang="zh-CN" altLang="en-US" sz="1800" b="1">
              <a:latin typeface="+mn-ea"/>
              <a:cs typeface="+mn-ea"/>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3995936" y="2276872"/>
            <a:ext cx="5148063" cy="2543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供应链金融业务优化方案制定</a:t>
            </a:r>
            <a:endParaRPr kumimoji="1" lang="en-US" altLang="zh-CN" sz="2000">
              <a:latin typeface="幼圆" panose="02010509060101010101" pitchFamily="49" charset="-122"/>
              <a:ea typeface="幼圆" panose="02010509060101010101" pitchFamily="49" charset="-122"/>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16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rPr>
              <a:t>供应链金融业务优化方案的设计原则及目的</a:t>
            </a:r>
            <a:endParaRPr kumimoji="1" lang="en-US" altLang="zh-CN" sz="16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16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rPr>
              <a:t>供应链全流程金融服务优化方案设计</a:t>
            </a:r>
            <a:endParaRPr kumimoji="1" lang="en-US" altLang="zh-CN" sz="16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16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rPr>
              <a:t>供应链金融业务风险控制优化方案设计</a:t>
            </a:r>
            <a:endParaRPr kumimoji="1" lang="en-US" altLang="zh-CN" sz="16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1600" b="0" i="0" u="none" strike="noStrike" kern="1200" cap="none" spc="0" normalizeH="0" baseline="0" noProof="0">
                <a:ln>
                  <a:noFill/>
                </a:ln>
                <a:solidFill>
                  <a:schemeClr val="tx1"/>
                </a:solidFill>
                <a:effectLst/>
                <a:uLnTx/>
                <a:uFillTx/>
                <a:latin typeface="幼圆" panose="02010509060101010101" pitchFamily="49" charset="-122"/>
                <a:ea typeface="幼圆" panose="02010509060101010101" pitchFamily="49" charset="-122"/>
                <a:cs typeface="+mn-cs"/>
              </a:rPr>
              <a:t>供应链内部流程敏捷优化方案设计</a:t>
            </a:r>
            <a:endParaRPr kumimoji="1" lang="zh-CN" altLang="en-US" sz="16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a:solidFill>
                  <a:srgbClr val="000000"/>
                </a:solidFill>
                <a:latin typeface="华文琥珀" panose="02010800040101010101" pitchFamily="2" charset="-122"/>
                <a:ea typeface="华文琥珀" panose="02010800040101010101" pitchFamily="2" charset="-122"/>
              </a:rPr>
              <a:t>任务</a:t>
            </a:r>
            <a:r>
              <a:rPr lang="zh-CN" altLang="en-US" sz="4400">
                <a:solidFill>
                  <a:srgbClr val="000000"/>
                </a:solidFill>
                <a:latin typeface="华文琥珀" panose="02010800040101010101" pitchFamily="2" charset="-122"/>
                <a:ea typeface="华文琥珀" panose="02010800040101010101" pitchFamily="2" charset="-122"/>
              </a:rPr>
              <a:t>五</a:t>
            </a:r>
            <a:endParaRPr lang="zh-CN" altLang="en-US" sz="440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Box 53"/>
          <p:cNvSpPr txBox="1"/>
          <p:nvPr/>
        </p:nvSpPr>
        <p:spPr>
          <a:xfrm>
            <a:off x="827088" y="265430"/>
            <a:ext cx="7007046" cy="523220"/>
          </a:xfrm>
          <a:prstGeom prst="rect">
            <a:avLst/>
          </a:prstGeom>
          <a:noFill/>
          <a:ln w="9525">
            <a:noFill/>
          </a:ln>
        </p:spPr>
        <p:txBody>
          <a:bodyPr wrap="none">
            <a:spAutoFit/>
          </a:bodyPr>
          <a:lstStyle/>
          <a:p>
            <a:pPr eaLnBrk="1" hangingPunct="1"/>
            <a:r>
              <a:rPr lang="zh-CN" altLang="en-US" sz="2800">
                <a:latin typeface="Verdana" panose="020B0604030504040204" pitchFamily="34" charset="0"/>
                <a:ea typeface="微软雅黑" panose="020B0503020204020204" pitchFamily="34" charset="-122"/>
              </a:rPr>
              <a:t>供应链金融业务优化方案的设计原则及目的</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Rectangle 3"/>
          <p:cNvSpPr txBox="1"/>
          <p:nvPr>
            <p:custDataLst>
              <p:tags r:id="rId1"/>
            </p:custDataLst>
          </p:nvPr>
        </p:nvSpPr>
        <p:spPr>
          <a:xfrm>
            <a:off x="755631" y="1241209"/>
            <a:ext cx="6000750" cy="571500"/>
          </a:xfrm>
          <a:prstGeom prst="rect">
            <a:avLst/>
          </a:prstGeom>
          <a:noFill/>
          <a:ln w="9525">
            <a:noFill/>
          </a:ln>
        </p:spPr>
        <p:txBody>
          <a:bodyPr/>
          <a:lstStyle/>
          <a:p>
            <a:pPr marL="0" lvl="1" indent="0"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供应链金融业务优化方案设计的目的</a:t>
            </a:r>
            <a:endParaRPr lang="zh-CN" altLang="en-US" sz="2400" dirty="0">
              <a:latin typeface="微软雅黑" panose="020B0503020204020204" pitchFamily="34" charset="-122"/>
              <a:ea typeface="微软雅黑" panose="020B0503020204020204" pitchFamily="34" charset="-122"/>
            </a:endParaRPr>
          </a:p>
        </p:txBody>
      </p:sp>
      <p:sp>
        <p:nvSpPr>
          <p:cNvPr id="7" name="任意多边形: 形状 6"/>
          <p:cNvSpPr/>
          <p:nvPr>
            <p:custDataLst>
              <p:tags r:id="rId2"/>
            </p:custDataLst>
          </p:nvPr>
        </p:nvSpPr>
        <p:spPr>
          <a:xfrm rot="12480000">
            <a:off x="4056986" y="2974843"/>
            <a:ext cx="941033" cy="1111054"/>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1">
                  <a:lumMod val="60000"/>
                  <a:lumOff val="40000"/>
                </a:schemeClr>
              </a:gs>
              <a:gs pos="90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5" name="任意多边形: 形状 12"/>
          <p:cNvSpPr/>
          <p:nvPr>
            <p:custDataLst>
              <p:tags r:id="rId3"/>
            </p:custDataLst>
          </p:nvPr>
        </p:nvSpPr>
        <p:spPr>
          <a:xfrm rot="16800000">
            <a:off x="4723080" y="3400433"/>
            <a:ext cx="941033" cy="1110516"/>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2">
                  <a:lumMod val="60000"/>
                  <a:lumOff val="40000"/>
                </a:schemeClr>
              </a:gs>
              <a:gs pos="90000">
                <a:schemeClr val="accent2"/>
              </a:gs>
            </a:gsLst>
            <a:lin ang="2700000" scaled="0"/>
          </a:gradFill>
          <a:ln>
            <a:noFill/>
          </a:ln>
          <a:effectLst>
            <a:outerShdw blurRad="50800" dist="381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6" name="任意多边形: 形状 13"/>
          <p:cNvSpPr/>
          <p:nvPr>
            <p:custDataLst>
              <p:tags r:id="rId4"/>
            </p:custDataLst>
          </p:nvPr>
        </p:nvSpPr>
        <p:spPr>
          <a:xfrm rot="21120000">
            <a:off x="4508940" y="4161761"/>
            <a:ext cx="941033" cy="1111054"/>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3">
                  <a:lumMod val="60000"/>
                  <a:lumOff val="40000"/>
                </a:schemeClr>
              </a:gs>
              <a:gs pos="90000">
                <a:schemeClr val="accent3"/>
              </a:gs>
            </a:gsLst>
            <a:lin ang="2700000" scaled="0"/>
          </a:gradFill>
          <a:ln>
            <a:noFill/>
          </a:ln>
          <a:effectLst>
            <a:outerShdw blurRad="50800" dist="38100" dir="8100000" algn="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8" name="任意多边形: 形状 14"/>
          <p:cNvSpPr/>
          <p:nvPr>
            <p:custDataLst>
              <p:tags r:id="rId5"/>
            </p:custDataLst>
          </p:nvPr>
        </p:nvSpPr>
        <p:spPr>
          <a:xfrm rot="3840000">
            <a:off x="3722325" y="4208570"/>
            <a:ext cx="941033" cy="1110516"/>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4">
                  <a:lumMod val="60000"/>
                  <a:lumOff val="40000"/>
                </a:schemeClr>
              </a:gs>
              <a:gs pos="90000">
                <a:schemeClr val="accent4"/>
              </a:gs>
            </a:gsLst>
            <a:lin ang="2700000" scaled="0"/>
          </a:gradFill>
          <a:ln>
            <a:noFill/>
          </a:ln>
          <a:effectLst>
            <a:outerShdw blurRad="50800" dist="38100" dir="8100000" algn="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16" name="任意多边形: 形状 15"/>
          <p:cNvSpPr/>
          <p:nvPr>
            <p:custDataLst>
              <p:tags r:id="rId6"/>
            </p:custDataLst>
          </p:nvPr>
        </p:nvSpPr>
        <p:spPr>
          <a:xfrm rot="8160000">
            <a:off x="3443082" y="3469303"/>
            <a:ext cx="941033" cy="1110516"/>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5">
                  <a:lumMod val="60000"/>
                  <a:lumOff val="40000"/>
                </a:schemeClr>
              </a:gs>
              <a:gs pos="90000">
                <a:schemeClr val="accent5"/>
              </a:gs>
            </a:gsLst>
            <a:lin ang="2700000" scaled="0"/>
          </a:gradFill>
          <a:ln>
            <a:noFill/>
          </a:ln>
          <a:effectLst>
            <a:outerShdw blurRad="50800" dist="38100" dir="8100000" algn="tr" rotWithShape="0">
              <a:schemeClr val="accent5">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9" name="矩形 8"/>
          <p:cNvSpPr/>
          <p:nvPr>
            <p:custDataLst>
              <p:tags r:id="rId7"/>
            </p:custDataLst>
          </p:nvPr>
        </p:nvSpPr>
        <p:spPr>
          <a:xfrm>
            <a:off x="3189173" y="2432130"/>
            <a:ext cx="3036641" cy="344884"/>
          </a:xfrm>
          <a:prstGeom prst="rect">
            <a:avLst/>
          </a:prstGeom>
          <a:noFill/>
        </p:spPr>
        <p:txBody>
          <a:bodyPr wrap="square" lIns="0" tIns="0" rIns="0" bIns="0" rtlCol="0" anchor="b" anchorCtr="0">
            <a:noAutofit/>
          </a:bodyPr>
          <a:lstStyle/>
          <a:p>
            <a:pPr algn="ctr">
              <a:spcBef>
                <a:spcPct val="0"/>
              </a:spcBef>
              <a:spcAft>
                <a:spcPct val="0"/>
              </a:spcAft>
            </a:pPr>
            <a:r>
              <a:rPr lang="zh-CN" altLang="en-US" sz="1695" b="1">
                <a:solidFill>
                  <a:schemeClr val="tx1"/>
                </a:solidFill>
                <a:latin typeface="+mn-ea"/>
                <a:cs typeface="+mn-ea"/>
                <a:sym typeface="+mn-ea"/>
              </a:rPr>
              <a:t>实现供应链资金融通</a:t>
            </a:r>
            <a:endParaRPr lang="zh-CN" altLang="en-US" sz="1695" b="1" dirty="0">
              <a:solidFill>
                <a:schemeClr val="tx1"/>
              </a:solidFill>
              <a:latin typeface="+mn-ea"/>
              <a:cs typeface="+mn-ea"/>
              <a:sym typeface="+mn-ea"/>
            </a:endParaRPr>
          </a:p>
        </p:txBody>
      </p:sp>
      <p:sp>
        <p:nvSpPr>
          <p:cNvPr id="17" name="矩形 16"/>
          <p:cNvSpPr/>
          <p:nvPr>
            <p:custDataLst>
              <p:tags r:id="rId8"/>
            </p:custDataLst>
          </p:nvPr>
        </p:nvSpPr>
        <p:spPr>
          <a:xfrm>
            <a:off x="5935587" y="3681075"/>
            <a:ext cx="2781672" cy="369341"/>
          </a:xfrm>
          <a:prstGeom prst="rect">
            <a:avLst/>
          </a:prstGeom>
          <a:noFill/>
        </p:spPr>
        <p:txBody>
          <a:bodyPr wrap="square" lIns="0" tIns="0" rIns="0" bIns="0" rtlCol="0" anchor="b" anchorCtr="0">
            <a:noAutofit/>
          </a:bodyPr>
          <a:lstStyle/>
          <a:p>
            <a:pPr>
              <a:spcBef>
                <a:spcPct val="0"/>
              </a:spcBef>
              <a:spcAft>
                <a:spcPct val="0"/>
              </a:spcAft>
            </a:pPr>
            <a:r>
              <a:rPr lang="zh-CN" altLang="en-US" sz="1695" b="1">
                <a:solidFill>
                  <a:schemeClr val="tx1"/>
                </a:solidFill>
                <a:latin typeface="+mn-ea"/>
                <a:cs typeface="+mn-ea"/>
                <a:sym typeface="+mn-ea"/>
              </a:rPr>
              <a:t>优化供应链流程</a:t>
            </a:r>
            <a:endParaRPr lang="zh-CN" altLang="en-US" sz="1695" b="1" dirty="0">
              <a:solidFill>
                <a:schemeClr val="tx1"/>
              </a:solidFill>
              <a:latin typeface="+mn-ea"/>
              <a:cs typeface="+mn-ea"/>
              <a:sym typeface="+mn-ea"/>
            </a:endParaRPr>
          </a:p>
        </p:txBody>
      </p:sp>
      <p:sp>
        <p:nvSpPr>
          <p:cNvPr id="19" name="矩形 18"/>
          <p:cNvSpPr/>
          <p:nvPr>
            <p:custDataLst>
              <p:tags r:id="rId9"/>
            </p:custDataLst>
          </p:nvPr>
        </p:nvSpPr>
        <p:spPr>
          <a:xfrm>
            <a:off x="5642524" y="5048979"/>
            <a:ext cx="2781672" cy="369341"/>
          </a:xfrm>
          <a:prstGeom prst="rect">
            <a:avLst/>
          </a:prstGeom>
          <a:noFill/>
        </p:spPr>
        <p:txBody>
          <a:bodyPr wrap="square" lIns="0" tIns="0" rIns="0" bIns="0" rtlCol="0" anchor="b" anchorCtr="0">
            <a:noAutofit/>
          </a:bodyPr>
          <a:lstStyle/>
          <a:p>
            <a:pPr>
              <a:spcBef>
                <a:spcPct val="0"/>
              </a:spcBef>
              <a:spcAft>
                <a:spcPct val="0"/>
              </a:spcAft>
            </a:pPr>
            <a:r>
              <a:rPr lang="zh-CN" altLang="en-US" sz="1695" b="1">
                <a:solidFill>
                  <a:schemeClr val="tx1"/>
                </a:solidFill>
                <a:latin typeface="+mn-ea"/>
                <a:cs typeface="+mn-ea"/>
                <a:sym typeface="+mn-ea"/>
              </a:rPr>
              <a:t>降低企业成本，提高效益</a:t>
            </a:r>
            <a:endParaRPr lang="zh-CN" altLang="en-US" sz="1695" b="1" dirty="0">
              <a:solidFill>
                <a:schemeClr val="tx1"/>
              </a:solidFill>
              <a:latin typeface="+mn-ea"/>
              <a:cs typeface="+mn-ea"/>
              <a:sym typeface="+mn-ea"/>
            </a:endParaRPr>
          </a:p>
        </p:txBody>
      </p:sp>
      <p:sp>
        <p:nvSpPr>
          <p:cNvPr id="32" name="矩形 31"/>
          <p:cNvSpPr/>
          <p:nvPr>
            <p:custDataLst>
              <p:tags r:id="rId10"/>
            </p:custDataLst>
          </p:nvPr>
        </p:nvSpPr>
        <p:spPr>
          <a:xfrm>
            <a:off x="385372" y="3680891"/>
            <a:ext cx="2781671" cy="369341"/>
          </a:xfrm>
          <a:prstGeom prst="rect">
            <a:avLst/>
          </a:prstGeom>
          <a:noFill/>
        </p:spPr>
        <p:txBody>
          <a:bodyPr wrap="square" lIns="0" tIns="0" rIns="0" bIns="0" rtlCol="0" anchor="b" anchorCtr="0">
            <a:noAutofit/>
          </a:bodyPr>
          <a:lstStyle/>
          <a:p>
            <a:pPr algn="r">
              <a:spcBef>
                <a:spcPct val="0"/>
              </a:spcBef>
              <a:spcAft>
                <a:spcPct val="0"/>
              </a:spcAft>
            </a:pPr>
            <a:r>
              <a:rPr lang="zh-CN" altLang="en-US" sz="1695" b="1">
                <a:solidFill>
                  <a:schemeClr val="tx1"/>
                </a:solidFill>
                <a:latin typeface="+mn-ea"/>
                <a:cs typeface="+mn-ea"/>
                <a:sym typeface="+mn-ea"/>
              </a:rPr>
              <a:t>解决中小企业融资难题</a:t>
            </a:r>
            <a:endParaRPr lang="zh-CN" altLang="en-US" sz="1695" b="1" dirty="0">
              <a:solidFill>
                <a:schemeClr val="tx1"/>
              </a:solidFill>
              <a:latin typeface="+mn-ea"/>
              <a:cs typeface="+mn-ea"/>
              <a:sym typeface="+mn-ea"/>
            </a:endParaRPr>
          </a:p>
        </p:txBody>
      </p:sp>
      <p:sp>
        <p:nvSpPr>
          <p:cNvPr id="44" name="矩形 43"/>
          <p:cNvSpPr/>
          <p:nvPr>
            <p:custDataLst>
              <p:tags r:id="rId11"/>
            </p:custDataLst>
          </p:nvPr>
        </p:nvSpPr>
        <p:spPr>
          <a:xfrm>
            <a:off x="673664" y="5048979"/>
            <a:ext cx="2781671" cy="369341"/>
          </a:xfrm>
          <a:prstGeom prst="rect">
            <a:avLst/>
          </a:prstGeom>
          <a:noFill/>
        </p:spPr>
        <p:txBody>
          <a:bodyPr wrap="square" lIns="0" tIns="0" rIns="0" bIns="0" rtlCol="0" anchor="b" anchorCtr="0">
            <a:noAutofit/>
          </a:bodyPr>
          <a:lstStyle/>
          <a:p>
            <a:pPr algn="r">
              <a:spcBef>
                <a:spcPct val="0"/>
              </a:spcBef>
              <a:spcAft>
                <a:spcPct val="0"/>
              </a:spcAft>
            </a:pPr>
            <a:r>
              <a:rPr lang="zh-CN" altLang="en-US" sz="1695" b="1">
                <a:solidFill>
                  <a:schemeClr val="tx1"/>
                </a:solidFill>
                <a:latin typeface="+mn-ea"/>
                <a:cs typeface="+mn-ea"/>
                <a:sym typeface="+mn-ea"/>
              </a:rPr>
              <a:t>增强银行竞争力和盈利能力</a:t>
            </a:r>
            <a:endParaRPr lang="zh-CN" altLang="en-US" sz="1695" b="1" dirty="0">
              <a:solidFill>
                <a:schemeClr val="tx1"/>
              </a:solidFill>
              <a:latin typeface="+mn-ea"/>
              <a:cs typeface="+mn-ea"/>
              <a:sym typeface="+mn-ea"/>
            </a:endParaRPr>
          </a:p>
        </p:txBody>
      </p:sp>
      <p:sp>
        <p:nvSpPr>
          <p:cNvPr id="46" name="弧形 45"/>
          <p:cNvSpPr/>
          <p:nvPr>
            <p:custDataLst>
              <p:tags r:id="rId12"/>
            </p:custDataLst>
          </p:nvPr>
        </p:nvSpPr>
        <p:spPr>
          <a:xfrm rot="8396489">
            <a:off x="3884275" y="2882838"/>
            <a:ext cx="1355862" cy="1355862"/>
          </a:xfrm>
          <a:prstGeom prst="arc">
            <a:avLst>
              <a:gd name="adj1" fmla="val 21295306"/>
              <a:gd name="adj2" fmla="val 10336717"/>
            </a:avLst>
          </a:prstGeom>
          <a:ln w="12700">
            <a:gradFill>
              <a:gsLst>
                <a:gs pos="79000">
                  <a:schemeClr val="accent1">
                    <a:alpha val="0"/>
                  </a:schemeClr>
                </a:gs>
                <a:gs pos="0">
                  <a:schemeClr val="accent1">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525">
              <a:solidFill>
                <a:schemeClr val="tx1"/>
              </a:solidFill>
            </a:endParaRPr>
          </a:p>
        </p:txBody>
      </p:sp>
      <p:sp>
        <p:nvSpPr>
          <p:cNvPr id="47" name="弧形 46"/>
          <p:cNvSpPr/>
          <p:nvPr>
            <p:custDataLst>
              <p:tags r:id="rId13"/>
            </p:custDataLst>
          </p:nvPr>
        </p:nvSpPr>
        <p:spPr>
          <a:xfrm rot="14400000">
            <a:off x="4560054" y="3278298"/>
            <a:ext cx="1355862" cy="1355862"/>
          </a:xfrm>
          <a:prstGeom prst="arc">
            <a:avLst>
              <a:gd name="adj1" fmla="val 3248781"/>
              <a:gd name="adj2" fmla="val 9734539"/>
            </a:avLst>
          </a:prstGeom>
          <a:ln w="12700">
            <a:gradFill>
              <a:gsLst>
                <a:gs pos="79000">
                  <a:schemeClr val="accent2">
                    <a:alpha val="0"/>
                  </a:schemeClr>
                </a:gs>
                <a:gs pos="0">
                  <a:schemeClr val="accent2">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48" name="弧形 47"/>
          <p:cNvSpPr/>
          <p:nvPr>
            <p:custDataLst>
              <p:tags r:id="rId14"/>
            </p:custDataLst>
          </p:nvPr>
        </p:nvSpPr>
        <p:spPr>
          <a:xfrm rot="18000000">
            <a:off x="4239920" y="4064376"/>
            <a:ext cx="1355862" cy="1355862"/>
          </a:xfrm>
          <a:prstGeom prst="arc">
            <a:avLst>
              <a:gd name="adj1" fmla="val 3248781"/>
              <a:gd name="adj2" fmla="val 9734539"/>
            </a:avLst>
          </a:prstGeom>
          <a:ln w="12700">
            <a:gradFill>
              <a:gsLst>
                <a:gs pos="79000">
                  <a:schemeClr val="accent3">
                    <a:alpha val="0"/>
                  </a:schemeClr>
                </a:gs>
                <a:gs pos="0">
                  <a:schemeClr val="accent3">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49" name="弧形 48"/>
          <p:cNvSpPr/>
          <p:nvPr>
            <p:custDataLst>
              <p:tags r:id="rId15"/>
            </p:custDataLst>
          </p:nvPr>
        </p:nvSpPr>
        <p:spPr>
          <a:xfrm>
            <a:off x="3472674" y="4100962"/>
            <a:ext cx="1355862" cy="1355862"/>
          </a:xfrm>
          <a:prstGeom prst="arc">
            <a:avLst>
              <a:gd name="adj1" fmla="val 3248781"/>
              <a:gd name="adj2" fmla="val 9734539"/>
            </a:avLst>
          </a:prstGeom>
          <a:ln w="12700">
            <a:gradFill>
              <a:gsLst>
                <a:gs pos="79000">
                  <a:schemeClr val="accent5">
                    <a:alpha val="0"/>
                  </a:schemeClr>
                </a:gs>
                <a:gs pos="0">
                  <a:schemeClr val="accent5">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50" name="弧形 49"/>
          <p:cNvSpPr/>
          <p:nvPr>
            <p:custDataLst>
              <p:tags r:id="rId16"/>
            </p:custDataLst>
          </p:nvPr>
        </p:nvSpPr>
        <p:spPr>
          <a:xfrm rot="3600000">
            <a:off x="3224637" y="3278298"/>
            <a:ext cx="1355862" cy="1355862"/>
          </a:xfrm>
          <a:prstGeom prst="arc">
            <a:avLst>
              <a:gd name="adj1" fmla="val 3248781"/>
              <a:gd name="adj2" fmla="val 9734539"/>
            </a:avLst>
          </a:prstGeom>
          <a:ln w="12700">
            <a:gradFill>
              <a:gsLst>
                <a:gs pos="79000">
                  <a:schemeClr val="accent5">
                    <a:alpha val="0"/>
                  </a:schemeClr>
                </a:gs>
                <a:gs pos="0">
                  <a:schemeClr val="accent5">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51" name="任意多边形: 形状 36"/>
          <p:cNvSpPr/>
          <p:nvPr>
            <p:custDataLst>
              <p:tags r:id="rId17"/>
            </p:custDataLst>
          </p:nvPr>
        </p:nvSpPr>
        <p:spPr>
          <a:xfrm>
            <a:off x="5126611" y="3845393"/>
            <a:ext cx="228822" cy="228393"/>
          </a:xfrm>
          <a:custGeom>
            <a:avLst/>
            <a:gdLst>
              <a:gd name="connsiteX0" fmla="*/ 155880 w 270058"/>
              <a:gd name="connsiteY0" fmla="*/ 152917 h 269551"/>
              <a:gd name="connsiteX1" fmla="*/ 235866 w 270058"/>
              <a:gd name="connsiteY1" fmla="*/ 152917 h 269551"/>
              <a:gd name="connsiteX2" fmla="*/ 254633 w 270058"/>
              <a:gd name="connsiteY2" fmla="*/ 171543 h 269551"/>
              <a:gd name="connsiteX3" fmla="*/ 254633 w 270058"/>
              <a:gd name="connsiteY3" fmla="*/ 250926 h 269551"/>
              <a:gd name="connsiteX4" fmla="*/ 235866 w 270058"/>
              <a:gd name="connsiteY4" fmla="*/ 269551 h 269551"/>
              <a:gd name="connsiteX5" fmla="*/ 155880 w 270058"/>
              <a:gd name="connsiteY5" fmla="*/ 269551 h 269551"/>
              <a:gd name="connsiteX6" fmla="*/ 137113 w 270058"/>
              <a:gd name="connsiteY6" fmla="*/ 250926 h 269551"/>
              <a:gd name="connsiteX7" fmla="*/ 137113 w 270058"/>
              <a:gd name="connsiteY7" fmla="*/ 171543 h 269551"/>
              <a:gd name="connsiteX8" fmla="*/ 155880 w 270058"/>
              <a:gd name="connsiteY8" fmla="*/ 152917 h 269551"/>
              <a:gd name="connsiteX9" fmla="*/ 18767 w 270058"/>
              <a:gd name="connsiteY9" fmla="*/ 152917 h 269551"/>
              <a:gd name="connsiteX10" fmla="*/ 98752 w 270058"/>
              <a:gd name="connsiteY10" fmla="*/ 152917 h 269551"/>
              <a:gd name="connsiteX11" fmla="*/ 117519 w 270058"/>
              <a:gd name="connsiteY11" fmla="*/ 171543 h 269551"/>
              <a:gd name="connsiteX12" fmla="*/ 117519 w 270058"/>
              <a:gd name="connsiteY12" fmla="*/ 250926 h 269551"/>
              <a:gd name="connsiteX13" fmla="*/ 98752 w 270058"/>
              <a:gd name="connsiteY13" fmla="*/ 269551 h 269551"/>
              <a:gd name="connsiteX14" fmla="*/ 18767 w 270058"/>
              <a:gd name="connsiteY14" fmla="*/ 269551 h 269551"/>
              <a:gd name="connsiteX15" fmla="*/ 0 w 270058"/>
              <a:gd name="connsiteY15" fmla="*/ 250926 h 269551"/>
              <a:gd name="connsiteX16" fmla="*/ 0 w 270058"/>
              <a:gd name="connsiteY16" fmla="*/ 171543 h 269551"/>
              <a:gd name="connsiteX17" fmla="*/ 18767 w 270058"/>
              <a:gd name="connsiteY17" fmla="*/ 152917 h 269551"/>
              <a:gd name="connsiteX18" fmla="*/ 198203 w 270058"/>
              <a:gd name="connsiteY18" fmla="*/ 44958 h 269551"/>
              <a:gd name="connsiteX19" fmla="*/ 171666 w 270058"/>
              <a:gd name="connsiteY19" fmla="*/ 71294 h 269551"/>
              <a:gd name="connsiteX20" fmla="*/ 198203 w 270058"/>
              <a:gd name="connsiteY20" fmla="*/ 97631 h 269551"/>
              <a:gd name="connsiteX21" fmla="*/ 224740 w 270058"/>
              <a:gd name="connsiteY21" fmla="*/ 71294 h 269551"/>
              <a:gd name="connsiteX22" fmla="*/ 18767 w 270058"/>
              <a:gd name="connsiteY22" fmla="*/ 16838 h 269551"/>
              <a:gd name="connsiteX23" fmla="*/ 98752 w 270058"/>
              <a:gd name="connsiteY23" fmla="*/ 16838 h 269551"/>
              <a:gd name="connsiteX24" fmla="*/ 117519 w 270058"/>
              <a:gd name="connsiteY24" fmla="*/ 35464 h 269551"/>
              <a:gd name="connsiteX25" fmla="*/ 117519 w 270058"/>
              <a:gd name="connsiteY25" fmla="*/ 114847 h 269551"/>
              <a:gd name="connsiteX26" fmla="*/ 98752 w 270058"/>
              <a:gd name="connsiteY26" fmla="*/ 133472 h 269551"/>
              <a:gd name="connsiteX27" fmla="*/ 18767 w 270058"/>
              <a:gd name="connsiteY27" fmla="*/ 133472 h 269551"/>
              <a:gd name="connsiteX28" fmla="*/ 0 w 270058"/>
              <a:gd name="connsiteY28" fmla="*/ 114847 h 269551"/>
              <a:gd name="connsiteX29" fmla="*/ 0 w 270058"/>
              <a:gd name="connsiteY29" fmla="*/ 35464 h 269551"/>
              <a:gd name="connsiteX30" fmla="*/ 18767 w 270058"/>
              <a:gd name="connsiteY30" fmla="*/ 16838 h 269551"/>
              <a:gd name="connsiteX31" fmla="*/ 198185 w 270058"/>
              <a:gd name="connsiteY31" fmla="*/ 0 h 269551"/>
              <a:gd name="connsiteX32" fmla="*/ 211453 w 270058"/>
              <a:gd name="connsiteY32" fmla="*/ 5453 h 269551"/>
              <a:gd name="connsiteX33" fmla="*/ 211471 w 270058"/>
              <a:gd name="connsiteY33" fmla="*/ 5453 h 269551"/>
              <a:gd name="connsiteX34" fmla="*/ 264564 w 270058"/>
              <a:gd name="connsiteY34" fmla="*/ 58126 h 269551"/>
              <a:gd name="connsiteX35" fmla="*/ 264564 w 270058"/>
              <a:gd name="connsiteY35" fmla="*/ 84463 h 269551"/>
              <a:gd name="connsiteX36" fmla="*/ 211471 w 270058"/>
              <a:gd name="connsiteY36" fmla="*/ 137155 h 269551"/>
              <a:gd name="connsiteX37" fmla="*/ 184935 w 270058"/>
              <a:gd name="connsiteY37" fmla="*/ 137155 h 269551"/>
              <a:gd name="connsiteX38" fmla="*/ 131861 w 270058"/>
              <a:gd name="connsiteY38" fmla="*/ 84463 h 269551"/>
              <a:gd name="connsiteX39" fmla="*/ 131861 w 270058"/>
              <a:gd name="connsiteY39" fmla="*/ 58126 h 269551"/>
              <a:gd name="connsiteX40" fmla="*/ 184916 w 270058"/>
              <a:gd name="connsiteY40" fmla="*/ 5453 h 269551"/>
              <a:gd name="connsiteX41" fmla="*/ 198185 w 270058"/>
              <a:gd name="connsiteY41" fmla="*/ 0 h 269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0058" h="269551">
                <a:moveTo>
                  <a:pt x="155880" y="152917"/>
                </a:moveTo>
                <a:lnTo>
                  <a:pt x="235866" y="152917"/>
                </a:lnTo>
                <a:cubicBezTo>
                  <a:pt x="246231" y="152917"/>
                  <a:pt x="254633" y="161256"/>
                  <a:pt x="254633" y="171543"/>
                </a:cubicBezTo>
                <a:lnTo>
                  <a:pt x="254633" y="250926"/>
                </a:lnTo>
                <a:cubicBezTo>
                  <a:pt x="254633" y="261212"/>
                  <a:pt x="246231" y="269551"/>
                  <a:pt x="235866" y="269551"/>
                </a:cubicBezTo>
                <a:lnTo>
                  <a:pt x="155880" y="269551"/>
                </a:lnTo>
                <a:cubicBezTo>
                  <a:pt x="145515" y="269551"/>
                  <a:pt x="137113" y="261212"/>
                  <a:pt x="137113" y="250926"/>
                </a:cubicBezTo>
                <a:lnTo>
                  <a:pt x="137113" y="171543"/>
                </a:lnTo>
                <a:cubicBezTo>
                  <a:pt x="137113" y="161256"/>
                  <a:pt x="145515" y="152917"/>
                  <a:pt x="155880" y="152917"/>
                </a:cubicBezTo>
                <a:close/>
                <a:moveTo>
                  <a:pt x="18767" y="152917"/>
                </a:moveTo>
                <a:lnTo>
                  <a:pt x="98752" y="152917"/>
                </a:lnTo>
                <a:cubicBezTo>
                  <a:pt x="109117" y="152917"/>
                  <a:pt x="117519" y="161256"/>
                  <a:pt x="117519" y="171543"/>
                </a:cubicBezTo>
                <a:lnTo>
                  <a:pt x="117519" y="250926"/>
                </a:lnTo>
                <a:cubicBezTo>
                  <a:pt x="117519" y="261212"/>
                  <a:pt x="109117" y="269551"/>
                  <a:pt x="98752" y="269551"/>
                </a:cubicBezTo>
                <a:lnTo>
                  <a:pt x="18767" y="269551"/>
                </a:lnTo>
                <a:cubicBezTo>
                  <a:pt x="8402" y="269551"/>
                  <a:pt x="0" y="261212"/>
                  <a:pt x="0" y="250926"/>
                </a:cubicBezTo>
                <a:lnTo>
                  <a:pt x="0" y="171543"/>
                </a:lnTo>
                <a:cubicBezTo>
                  <a:pt x="0" y="161256"/>
                  <a:pt x="8402" y="152917"/>
                  <a:pt x="18767" y="152917"/>
                </a:cubicBezTo>
                <a:close/>
                <a:moveTo>
                  <a:pt x="198203" y="44958"/>
                </a:moveTo>
                <a:lnTo>
                  <a:pt x="171666" y="71294"/>
                </a:lnTo>
                <a:lnTo>
                  <a:pt x="198203" y="97631"/>
                </a:lnTo>
                <a:lnTo>
                  <a:pt x="224740" y="71294"/>
                </a:lnTo>
                <a:close/>
                <a:moveTo>
                  <a:pt x="18767" y="16838"/>
                </a:moveTo>
                <a:lnTo>
                  <a:pt x="98752" y="16838"/>
                </a:lnTo>
                <a:cubicBezTo>
                  <a:pt x="109117" y="16838"/>
                  <a:pt x="117519" y="25177"/>
                  <a:pt x="117519" y="35464"/>
                </a:cubicBezTo>
                <a:lnTo>
                  <a:pt x="117519" y="114847"/>
                </a:lnTo>
                <a:cubicBezTo>
                  <a:pt x="117519" y="125133"/>
                  <a:pt x="109117" y="133472"/>
                  <a:pt x="98752" y="133472"/>
                </a:cubicBezTo>
                <a:lnTo>
                  <a:pt x="18767" y="133472"/>
                </a:lnTo>
                <a:cubicBezTo>
                  <a:pt x="8402" y="133472"/>
                  <a:pt x="0" y="125133"/>
                  <a:pt x="0" y="114847"/>
                </a:cubicBezTo>
                <a:lnTo>
                  <a:pt x="0" y="35464"/>
                </a:lnTo>
                <a:cubicBezTo>
                  <a:pt x="0" y="25177"/>
                  <a:pt x="8402" y="16838"/>
                  <a:pt x="18767" y="16838"/>
                </a:cubicBezTo>
                <a:close/>
                <a:moveTo>
                  <a:pt x="198185" y="0"/>
                </a:moveTo>
                <a:cubicBezTo>
                  <a:pt x="202987" y="0"/>
                  <a:pt x="207789" y="1818"/>
                  <a:pt x="211453" y="5453"/>
                </a:cubicBezTo>
                <a:lnTo>
                  <a:pt x="211471" y="5453"/>
                </a:lnTo>
                <a:lnTo>
                  <a:pt x="264564" y="58126"/>
                </a:lnTo>
                <a:cubicBezTo>
                  <a:pt x="271890" y="65399"/>
                  <a:pt x="271890" y="77189"/>
                  <a:pt x="264564" y="84463"/>
                </a:cubicBezTo>
                <a:lnTo>
                  <a:pt x="211471" y="137155"/>
                </a:lnTo>
                <a:cubicBezTo>
                  <a:pt x="204143" y="144426"/>
                  <a:pt x="192263" y="144426"/>
                  <a:pt x="184935" y="137155"/>
                </a:cubicBezTo>
                <a:lnTo>
                  <a:pt x="131861" y="84463"/>
                </a:lnTo>
                <a:cubicBezTo>
                  <a:pt x="124535" y="77189"/>
                  <a:pt x="124535" y="65399"/>
                  <a:pt x="131861" y="58126"/>
                </a:cubicBezTo>
                <a:lnTo>
                  <a:pt x="184916" y="5453"/>
                </a:lnTo>
                <a:cubicBezTo>
                  <a:pt x="188581" y="1818"/>
                  <a:pt x="193383" y="0"/>
                  <a:pt x="198185" y="0"/>
                </a:cubicBezTo>
                <a:close/>
              </a:path>
            </a:pathLst>
          </a:custGeom>
          <a:gradFill>
            <a:gsLst>
              <a:gs pos="0">
                <a:srgbClr val="FFFFFF"/>
              </a:gs>
              <a:gs pos="99999">
                <a:srgbClr val="FFFFFF">
                  <a:alpha val="60000"/>
                </a:srgbClr>
              </a:gs>
            </a:gsLst>
            <a:lin ang="5400000" scaled="1"/>
          </a:gradFill>
          <a:ln w="9529" cap="flat">
            <a:noFill/>
            <a:prstDash val="solid"/>
            <a:miter/>
          </a:ln>
        </p:spPr>
        <p:txBody>
          <a:bodyPr rtlCol="0" anchor="ctr"/>
          <a:lstStyle/>
          <a:p>
            <a:endParaRPr lang="zh-CN" altLang="en-US" sz="1525">
              <a:solidFill>
                <a:schemeClr val="tx1"/>
              </a:solidFill>
            </a:endParaRPr>
          </a:p>
        </p:txBody>
      </p:sp>
      <p:sp>
        <p:nvSpPr>
          <p:cNvPr id="52" name="图形 128" descr="343439383331313b343532303034303bcffacadbb9dcc0ed"/>
          <p:cNvSpPr/>
          <p:nvPr>
            <p:custDataLst>
              <p:tags r:id="rId18"/>
            </p:custDataLst>
          </p:nvPr>
        </p:nvSpPr>
        <p:spPr>
          <a:xfrm>
            <a:off x="4480424" y="3368151"/>
            <a:ext cx="228772" cy="228772"/>
          </a:xfrm>
          <a:custGeom>
            <a:avLst/>
            <a:gdLst>
              <a:gd name="connsiteX0" fmla="*/ 30124 w 269999"/>
              <a:gd name="connsiteY0" fmla="*/ 115 h 269999"/>
              <a:gd name="connsiteX1" fmla="*/ 240106 w 269999"/>
              <a:gd name="connsiteY1" fmla="*/ 115 h 269999"/>
              <a:gd name="connsiteX2" fmla="*/ 270115 w 269999"/>
              <a:gd name="connsiteY2" fmla="*/ 30124 h 269999"/>
              <a:gd name="connsiteX3" fmla="*/ 270115 w 269999"/>
              <a:gd name="connsiteY3" fmla="*/ 180108 h 269999"/>
              <a:gd name="connsiteX4" fmla="*/ 240106 w 269999"/>
              <a:gd name="connsiteY4" fmla="*/ 210117 h 269999"/>
              <a:gd name="connsiteX5" fmla="*/ 30124 w 269999"/>
              <a:gd name="connsiteY5" fmla="*/ 210117 h 269999"/>
              <a:gd name="connsiteX6" fmla="*/ 115 w 269999"/>
              <a:gd name="connsiteY6" fmla="*/ 180108 h 269999"/>
              <a:gd name="connsiteX7" fmla="*/ 115 w 269999"/>
              <a:gd name="connsiteY7" fmla="*/ 30124 h 269999"/>
              <a:gd name="connsiteX8" fmla="*/ 30124 w 269999"/>
              <a:gd name="connsiteY8" fmla="*/ 115 h 269999"/>
              <a:gd name="connsiteX9" fmla="*/ 15119 w 269999"/>
              <a:gd name="connsiteY9" fmla="*/ 240106 h 269999"/>
              <a:gd name="connsiteX10" fmla="*/ 255110 w 269999"/>
              <a:gd name="connsiteY10" fmla="*/ 240106 h 269999"/>
              <a:gd name="connsiteX11" fmla="*/ 270115 w 269999"/>
              <a:gd name="connsiteY11" fmla="*/ 255110 h 269999"/>
              <a:gd name="connsiteX12" fmla="*/ 255110 w 269999"/>
              <a:gd name="connsiteY12" fmla="*/ 270115 h 269999"/>
              <a:gd name="connsiteX13" fmla="*/ 15119 w 269999"/>
              <a:gd name="connsiteY13" fmla="*/ 270115 h 269999"/>
              <a:gd name="connsiteX14" fmla="*/ 115 w 269999"/>
              <a:gd name="connsiteY14" fmla="*/ 255110 h 269999"/>
              <a:gd name="connsiteX15" fmla="*/ 15119 w 269999"/>
              <a:gd name="connsiteY15" fmla="*/ 240106 h 269999"/>
              <a:gd name="connsiteX16" fmla="*/ 135115 w 269999"/>
              <a:gd name="connsiteY16" fmla="*/ 105107 h 269999"/>
              <a:gd name="connsiteX17" fmla="*/ 120110 w 269999"/>
              <a:gd name="connsiteY17" fmla="*/ 120110 h 269999"/>
              <a:gd name="connsiteX18" fmla="*/ 120110 w 269999"/>
              <a:gd name="connsiteY18" fmla="*/ 135115 h 269999"/>
              <a:gd name="connsiteX19" fmla="*/ 135115 w 269999"/>
              <a:gd name="connsiteY19" fmla="*/ 150120 h 269999"/>
              <a:gd name="connsiteX20" fmla="*/ 150120 w 269999"/>
              <a:gd name="connsiteY20" fmla="*/ 135115 h 269999"/>
              <a:gd name="connsiteX21" fmla="*/ 150120 w 269999"/>
              <a:gd name="connsiteY21" fmla="*/ 120110 h 269999"/>
              <a:gd name="connsiteX22" fmla="*/ 135115 w 269999"/>
              <a:gd name="connsiteY22" fmla="*/ 105107 h 269999"/>
              <a:gd name="connsiteX23" fmla="*/ 195113 w 269999"/>
              <a:gd name="connsiteY23" fmla="*/ 90121 h 269999"/>
              <a:gd name="connsiteX24" fmla="*/ 180108 w 269999"/>
              <a:gd name="connsiteY24" fmla="*/ 105107 h 269999"/>
              <a:gd name="connsiteX25" fmla="*/ 180108 w 269999"/>
              <a:gd name="connsiteY25" fmla="*/ 135115 h 269999"/>
              <a:gd name="connsiteX26" fmla="*/ 195113 w 269999"/>
              <a:gd name="connsiteY26" fmla="*/ 150118 h 269999"/>
              <a:gd name="connsiteX27" fmla="*/ 210117 w 269999"/>
              <a:gd name="connsiteY27" fmla="*/ 135115 h 269999"/>
              <a:gd name="connsiteX28" fmla="*/ 210117 w 269999"/>
              <a:gd name="connsiteY28" fmla="*/ 105107 h 269999"/>
              <a:gd name="connsiteX29" fmla="*/ 195113 w 269999"/>
              <a:gd name="connsiteY29" fmla="*/ 90121 h 269999"/>
              <a:gd name="connsiteX30" fmla="*/ 75136 w 269999"/>
              <a:gd name="connsiteY30" fmla="*/ 60094 h 269999"/>
              <a:gd name="connsiteX31" fmla="*/ 75098 w 269999"/>
              <a:gd name="connsiteY31" fmla="*/ 60113 h 269999"/>
              <a:gd name="connsiteX32" fmla="*/ 60094 w 269999"/>
              <a:gd name="connsiteY32" fmla="*/ 75117 h 269999"/>
              <a:gd name="connsiteX33" fmla="*/ 60094 w 269999"/>
              <a:gd name="connsiteY33" fmla="*/ 135115 h 269999"/>
              <a:gd name="connsiteX34" fmla="*/ 75117 w 269999"/>
              <a:gd name="connsiteY34" fmla="*/ 150138 h 269999"/>
              <a:gd name="connsiteX35" fmla="*/ 90141 w 269999"/>
              <a:gd name="connsiteY35" fmla="*/ 135115 h 269999"/>
              <a:gd name="connsiteX36" fmla="*/ 90141 w 269999"/>
              <a:gd name="connsiteY36" fmla="*/ 75098 h 269999"/>
              <a:gd name="connsiteX37" fmla="*/ 75136 w 269999"/>
              <a:gd name="connsiteY37" fmla="*/ 60094 h 269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69999" h="269999">
                <a:moveTo>
                  <a:pt x="30124" y="115"/>
                </a:moveTo>
                <a:lnTo>
                  <a:pt x="240106" y="115"/>
                </a:lnTo>
                <a:cubicBezTo>
                  <a:pt x="256692" y="115"/>
                  <a:pt x="270115" y="13538"/>
                  <a:pt x="270115" y="30124"/>
                </a:cubicBezTo>
                <a:lnTo>
                  <a:pt x="270115" y="180108"/>
                </a:lnTo>
                <a:cubicBezTo>
                  <a:pt x="270115" y="196695"/>
                  <a:pt x="256692" y="210117"/>
                  <a:pt x="240106" y="210117"/>
                </a:cubicBezTo>
                <a:lnTo>
                  <a:pt x="30124" y="210117"/>
                </a:lnTo>
                <a:cubicBezTo>
                  <a:pt x="13538" y="210117"/>
                  <a:pt x="115" y="196675"/>
                  <a:pt x="115" y="180108"/>
                </a:cubicBezTo>
                <a:lnTo>
                  <a:pt x="115" y="30124"/>
                </a:lnTo>
                <a:cubicBezTo>
                  <a:pt x="115" y="13538"/>
                  <a:pt x="13538" y="115"/>
                  <a:pt x="30124" y="115"/>
                </a:cubicBezTo>
                <a:moveTo>
                  <a:pt x="15119" y="240106"/>
                </a:moveTo>
                <a:lnTo>
                  <a:pt x="255110" y="240106"/>
                </a:lnTo>
                <a:cubicBezTo>
                  <a:pt x="263397" y="240106"/>
                  <a:pt x="270115" y="246824"/>
                  <a:pt x="270115" y="255110"/>
                </a:cubicBezTo>
                <a:cubicBezTo>
                  <a:pt x="270115" y="263397"/>
                  <a:pt x="263397" y="270115"/>
                  <a:pt x="255110" y="270115"/>
                </a:cubicBezTo>
                <a:lnTo>
                  <a:pt x="15119" y="270115"/>
                </a:lnTo>
                <a:cubicBezTo>
                  <a:pt x="6833" y="270115"/>
                  <a:pt x="115" y="263397"/>
                  <a:pt x="115" y="255110"/>
                </a:cubicBezTo>
                <a:cubicBezTo>
                  <a:pt x="115" y="246824"/>
                  <a:pt x="6833" y="240106"/>
                  <a:pt x="15119" y="240106"/>
                </a:cubicBezTo>
                <a:moveTo>
                  <a:pt x="135115" y="105107"/>
                </a:moveTo>
                <a:cubicBezTo>
                  <a:pt x="126822" y="105107"/>
                  <a:pt x="120110" y="111818"/>
                  <a:pt x="120110" y="120110"/>
                </a:cubicBezTo>
                <a:lnTo>
                  <a:pt x="120110" y="135115"/>
                </a:lnTo>
                <a:cubicBezTo>
                  <a:pt x="120110" y="143402"/>
                  <a:pt x="126828" y="150120"/>
                  <a:pt x="135115" y="150120"/>
                </a:cubicBezTo>
                <a:cubicBezTo>
                  <a:pt x="143402" y="150120"/>
                  <a:pt x="150120" y="143402"/>
                  <a:pt x="150120" y="135115"/>
                </a:cubicBezTo>
                <a:lnTo>
                  <a:pt x="150120" y="120110"/>
                </a:lnTo>
                <a:cubicBezTo>
                  <a:pt x="150120" y="111837"/>
                  <a:pt x="143408" y="105107"/>
                  <a:pt x="135115" y="105107"/>
                </a:cubicBezTo>
                <a:moveTo>
                  <a:pt x="195113" y="90121"/>
                </a:moveTo>
                <a:cubicBezTo>
                  <a:pt x="186840" y="90121"/>
                  <a:pt x="180108" y="96813"/>
                  <a:pt x="180108" y="105107"/>
                </a:cubicBezTo>
                <a:lnTo>
                  <a:pt x="180108" y="135115"/>
                </a:lnTo>
                <a:cubicBezTo>
                  <a:pt x="180109" y="143401"/>
                  <a:pt x="186827" y="150118"/>
                  <a:pt x="195113" y="150118"/>
                </a:cubicBezTo>
                <a:cubicBezTo>
                  <a:pt x="203399" y="150118"/>
                  <a:pt x="210116" y="143401"/>
                  <a:pt x="210117" y="135115"/>
                </a:cubicBezTo>
                <a:lnTo>
                  <a:pt x="210117" y="105107"/>
                </a:lnTo>
                <a:cubicBezTo>
                  <a:pt x="210117" y="96833"/>
                  <a:pt x="203405" y="90121"/>
                  <a:pt x="195113" y="90121"/>
                </a:cubicBezTo>
                <a:moveTo>
                  <a:pt x="75136" y="60094"/>
                </a:moveTo>
                <a:lnTo>
                  <a:pt x="75098" y="60113"/>
                </a:lnTo>
                <a:cubicBezTo>
                  <a:pt x="66805" y="60113"/>
                  <a:pt x="60094" y="66824"/>
                  <a:pt x="60094" y="75117"/>
                </a:cubicBezTo>
                <a:lnTo>
                  <a:pt x="60094" y="135115"/>
                </a:lnTo>
                <a:cubicBezTo>
                  <a:pt x="60094" y="143412"/>
                  <a:pt x="66820" y="150138"/>
                  <a:pt x="75117" y="150138"/>
                </a:cubicBezTo>
                <a:cubicBezTo>
                  <a:pt x="83414" y="150138"/>
                  <a:pt x="90141" y="143412"/>
                  <a:pt x="90141" y="135115"/>
                </a:cubicBezTo>
                <a:lnTo>
                  <a:pt x="90141" y="75098"/>
                </a:lnTo>
                <a:cubicBezTo>
                  <a:pt x="90141" y="66805"/>
                  <a:pt x="83429" y="60094"/>
                  <a:pt x="75136" y="60094"/>
                </a:cubicBezTo>
              </a:path>
            </a:pathLst>
          </a:custGeom>
          <a:gradFill>
            <a:gsLst>
              <a:gs pos="0">
                <a:srgbClr val="FFFFFF"/>
              </a:gs>
              <a:gs pos="99999">
                <a:srgbClr val="FFFFFF">
                  <a:alpha val="60000"/>
                </a:srgbClr>
              </a:gs>
            </a:gsLst>
            <a:lin ang="5400000" scaled="1"/>
          </a:gradFill>
          <a:ln w="10260" cap="flat">
            <a:noFill/>
            <a:prstDash val="solid"/>
            <a:miter/>
          </a:ln>
        </p:spPr>
        <p:txBody>
          <a:bodyPr rtlCol="0" anchor="ctr"/>
          <a:lstStyle/>
          <a:p>
            <a:endParaRPr lang="zh-CN" altLang="en-US" sz="1525">
              <a:solidFill>
                <a:schemeClr val="tx1"/>
              </a:solidFill>
            </a:endParaRPr>
          </a:p>
        </p:txBody>
      </p:sp>
      <p:sp>
        <p:nvSpPr>
          <p:cNvPr id="53" name="图形 50" descr="343439383331313b343532303033313bd3a6d3c3c9ccb3c7"/>
          <p:cNvSpPr/>
          <p:nvPr>
            <p:custDataLst>
              <p:tags r:id="rId19"/>
            </p:custDataLst>
          </p:nvPr>
        </p:nvSpPr>
        <p:spPr>
          <a:xfrm>
            <a:off x="4906014" y="4651378"/>
            <a:ext cx="212018" cy="228773"/>
          </a:xfrm>
          <a:custGeom>
            <a:avLst/>
            <a:gdLst>
              <a:gd name="connsiteX0" fmla="*/ 203424 w 250226"/>
              <a:gd name="connsiteY0" fmla="*/ 270114 h 270000"/>
              <a:gd name="connsiteX1" fmla="*/ 47032 w 250226"/>
              <a:gd name="connsiteY1" fmla="*/ 270114 h 270000"/>
              <a:gd name="connsiteX2" fmla="*/ 115 w 250226"/>
              <a:gd name="connsiteY2" fmla="*/ 225114 h 270000"/>
              <a:gd name="connsiteX3" fmla="*/ 115 w 250226"/>
              <a:gd name="connsiteY3" fmla="*/ 45114 h 270000"/>
              <a:gd name="connsiteX4" fmla="*/ 47032 w 250226"/>
              <a:gd name="connsiteY4" fmla="*/ 114 h 270000"/>
              <a:gd name="connsiteX5" fmla="*/ 203424 w 250226"/>
              <a:gd name="connsiteY5" fmla="*/ 114 h 270000"/>
              <a:gd name="connsiteX6" fmla="*/ 250341 w 250226"/>
              <a:gd name="connsiteY6" fmla="*/ 45114 h 270000"/>
              <a:gd name="connsiteX7" fmla="*/ 250341 w 250226"/>
              <a:gd name="connsiteY7" fmla="*/ 225114 h 270000"/>
              <a:gd name="connsiteX8" fmla="*/ 203424 w 250226"/>
              <a:gd name="connsiteY8" fmla="*/ 270114 h 270000"/>
              <a:gd name="connsiteX9" fmla="*/ 125228 w 250226"/>
              <a:gd name="connsiteY9" fmla="*/ 124400 h 270000"/>
              <a:gd name="connsiteX10" fmla="*/ 187784 w 250226"/>
              <a:gd name="connsiteY10" fmla="*/ 62257 h 270000"/>
              <a:gd name="connsiteX11" fmla="*/ 172145 w 250226"/>
              <a:gd name="connsiteY11" fmla="*/ 46721 h 270000"/>
              <a:gd name="connsiteX12" fmla="*/ 156506 w 250226"/>
              <a:gd name="connsiteY12" fmla="*/ 62257 h 270000"/>
              <a:gd name="connsiteX13" fmla="*/ 125228 w 250226"/>
              <a:gd name="connsiteY13" fmla="*/ 93328 h 270000"/>
              <a:gd name="connsiteX14" fmla="*/ 93950 w 250226"/>
              <a:gd name="connsiteY14" fmla="*/ 62257 h 270000"/>
              <a:gd name="connsiteX15" fmla="*/ 78310 w 250226"/>
              <a:gd name="connsiteY15" fmla="*/ 46721 h 270000"/>
              <a:gd name="connsiteX16" fmla="*/ 62671 w 250226"/>
              <a:gd name="connsiteY16" fmla="*/ 62257 h 270000"/>
              <a:gd name="connsiteX17" fmla="*/ 125228 w 250226"/>
              <a:gd name="connsiteY17" fmla="*/ 124400 h 270000"/>
              <a:gd name="connsiteX18" fmla="*/ 156506 w 250226"/>
              <a:gd name="connsiteY18" fmla="*/ 217614 h 270000"/>
              <a:gd name="connsiteX19" fmla="*/ 172145 w 250226"/>
              <a:gd name="connsiteY19" fmla="*/ 202078 h 270000"/>
              <a:gd name="connsiteX20" fmla="*/ 156506 w 250226"/>
              <a:gd name="connsiteY20" fmla="*/ 186542 h 270000"/>
              <a:gd name="connsiteX21" fmla="*/ 93950 w 250226"/>
              <a:gd name="connsiteY21" fmla="*/ 186542 h 270000"/>
              <a:gd name="connsiteX22" fmla="*/ 78310 w 250226"/>
              <a:gd name="connsiteY22" fmla="*/ 202078 h 270000"/>
              <a:gd name="connsiteX23" fmla="*/ 93950 w 250226"/>
              <a:gd name="connsiteY23" fmla="*/ 217614 h 270000"/>
              <a:gd name="connsiteX24" fmla="*/ 156506 w 250226"/>
              <a:gd name="connsiteY24" fmla="*/ 217614 h 27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0226" h="270000">
                <a:moveTo>
                  <a:pt x="203424" y="270114"/>
                </a:moveTo>
                <a:lnTo>
                  <a:pt x="47032" y="270114"/>
                </a:lnTo>
                <a:cubicBezTo>
                  <a:pt x="20446" y="270114"/>
                  <a:pt x="115" y="250614"/>
                  <a:pt x="115" y="225114"/>
                </a:cubicBezTo>
                <a:lnTo>
                  <a:pt x="115" y="45114"/>
                </a:lnTo>
                <a:cubicBezTo>
                  <a:pt x="115" y="19614"/>
                  <a:pt x="20446" y="114"/>
                  <a:pt x="47032" y="114"/>
                </a:cubicBezTo>
                <a:lnTo>
                  <a:pt x="203424" y="114"/>
                </a:lnTo>
                <a:cubicBezTo>
                  <a:pt x="230010" y="114"/>
                  <a:pt x="250341" y="19614"/>
                  <a:pt x="250341" y="45114"/>
                </a:cubicBezTo>
                <a:lnTo>
                  <a:pt x="250341" y="225114"/>
                </a:lnTo>
                <a:cubicBezTo>
                  <a:pt x="250341" y="250614"/>
                  <a:pt x="230010" y="270114"/>
                  <a:pt x="203424" y="270114"/>
                </a:cubicBezTo>
                <a:moveTo>
                  <a:pt x="125228" y="124400"/>
                </a:moveTo>
                <a:cubicBezTo>
                  <a:pt x="159634" y="124400"/>
                  <a:pt x="187784" y="96435"/>
                  <a:pt x="187784" y="62257"/>
                </a:cubicBezTo>
                <a:cubicBezTo>
                  <a:pt x="187784" y="52935"/>
                  <a:pt x="181529" y="46721"/>
                  <a:pt x="172145" y="46721"/>
                </a:cubicBezTo>
                <a:cubicBezTo>
                  <a:pt x="162762" y="46721"/>
                  <a:pt x="156506" y="52935"/>
                  <a:pt x="156506" y="62257"/>
                </a:cubicBezTo>
                <a:cubicBezTo>
                  <a:pt x="156506" y="79346"/>
                  <a:pt x="142431" y="93328"/>
                  <a:pt x="125228" y="93328"/>
                </a:cubicBezTo>
                <a:cubicBezTo>
                  <a:pt x="108025" y="93328"/>
                  <a:pt x="93950" y="79346"/>
                  <a:pt x="93950" y="62257"/>
                </a:cubicBezTo>
                <a:cubicBezTo>
                  <a:pt x="93950" y="52935"/>
                  <a:pt x="87694" y="46721"/>
                  <a:pt x="78310" y="46721"/>
                </a:cubicBezTo>
                <a:cubicBezTo>
                  <a:pt x="68927" y="46721"/>
                  <a:pt x="62671" y="52935"/>
                  <a:pt x="62671" y="62257"/>
                </a:cubicBezTo>
                <a:cubicBezTo>
                  <a:pt x="62671" y="96435"/>
                  <a:pt x="90822" y="124400"/>
                  <a:pt x="125228" y="124400"/>
                </a:cubicBezTo>
                <a:moveTo>
                  <a:pt x="156506" y="217614"/>
                </a:moveTo>
                <a:cubicBezTo>
                  <a:pt x="165890" y="217614"/>
                  <a:pt x="172145" y="211400"/>
                  <a:pt x="172145" y="202078"/>
                </a:cubicBezTo>
                <a:cubicBezTo>
                  <a:pt x="172145" y="192757"/>
                  <a:pt x="165890" y="186542"/>
                  <a:pt x="156506" y="186542"/>
                </a:cubicBezTo>
                <a:lnTo>
                  <a:pt x="93950" y="186542"/>
                </a:lnTo>
                <a:cubicBezTo>
                  <a:pt x="84566" y="186542"/>
                  <a:pt x="78310" y="192757"/>
                  <a:pt x="78310" y="202078"/>
                </a:cubicBezTo>
                <a:cubicBezTo>
                  <a:pt x="78310" y="211400"/>
                  <a:pt x="84566" y="217614"/>
                  <a:pt x="93950" y="217614"/>
                </a:cubicBezTo>
                <a:lnTo>
                  <a:pt x="156506" y="217614"/>
                </a:lnTo>
              </a:path>
            </a:pathLst>
          </a:custGeom>
          <a:gradFill>
            <a:gsLst>
              <a:gs pos="0">
                <a:srgbClr val="FFFFFF"/>
              </a:gs>
              <a:gs pos="99999">
                <a:srgbClr val="FFFFFF">
                  <a:alpha val="60000"/>
                </a:srgbClr>
              </a:gs>
            </a:gsLst>
            <a:lin ang="5400000" scaled="1"/>
          </a:gradFill>
          <a:ln w="9527" cap="flat">
            <a:noFill/>
            <a:prstDash val="solid"/>
            <a:miter/>
          </a:ln>
        </p:spPr>
        <p:txBody>
          <a:bodyPr rtlCol="0" anchor="ctr"/>
          <a:lstStyle/>
          <a:p>
            <a:endParaRPr lang="zh-CN" altLang="en-US" sz="1525">
              <a:solidFill>
                <a:schemeClr val="tx1"/>
              </a:solidFill>
            </a:endParaRPr>
          </a:p>
        </p:txBody>
      </p:sp>
      <p:sp>
        <p:nvSpPr>
          <p:cNvPr id="54" name="图片 69" descr="343435383036303b343532343136343bcfeec4bfb7b6cea7"/>
          <p:cNvSpPr/>
          <p:nvPr>
            <p:custDataLst>
              <p:tags r:id="rId20"/>
            </p:custDataLst>
          </p:nvPr>
        </p:nvSpPr>
        <p:spPr>
          <a:xfrm>
            <a:off x="3763216" y="3845393"/>
            <a:ext cx="228772" cy="228772"/>
          </a:xfrm>
          <a:custGeom>
            <a:avLst/>
            <a:gdLst>
              <a:gd name="connsiteX0" fmla="*/ 50068 w 269999"/>
              <a:gd name="connsiteY0" fmla="*/ 188535 h 269999"/>
              <a:gd name="connsiteX1" fmla="*/ 59173 w 269999"/>
              <a:gd name="connsiteY1" fmla="*/ 202614 h 269999"/>
              <a:gd name="connsiteX2" fmla="*/ 25438 w 269999"/>
              <a:gd name="connsiteY2" fmla="*/ 227938 h 269999"/>
              <a:gd name="connsiteX3" fmla="*/ 135114 w 269999"/>
              <a:gd name="connsiteY3" fmla="*/ 253262 h 269999"/>
              <a:gd name="connsiteX4" fmla="*/ 244790 w 269999"/>
              <a:gd name="connsiteY4" fmla="*/ 227938 h 269999"/>
              <a:gd name="connsiteX5" fmla="*/ 202614 w 269999"/>
              <a:gd name="connsiteY5" fmla="*/ 202614 h 269999"/>
              <a:gd name="connsiteX6" fmla="*/ 215185 w 269999"/>
              <a:gd name="connsiteY6" fmla="*/ 187239 h 269999"/>
              <a:gd name="connsiteX7" fmla="*/ 270114 w 269999"/>
              <a:gd name="connsiteY7" fmla="*/ 227907 h 269999"/>
              <a:gd name="connsiteX8" fmla="*/ 135114 w 269999"/>
              <a:gd name="connsiteY8" fmla="*/ 270114 h 269999"/>
              <a:gd name="connsiteX9" fmla="*/ 114 w 269999"/>
              <a:gd name="connsiteY9" fmla="*/ 227907 h 269999"/>
              <a:gd name="connsiteX10" fmla="*/ 50068 w 269999"/>
              <a:gd name="connsiteY10" fmla="*/ 188535 h 269999"/>
              <a:gd name="connsiteX11" fmla="*/ 135114 w 269999"/>
              <a:gd name="connsiteY11" fmla="*/ 236348 h 269999"/>
              <a:gd name="connsiteX12" fmla="*/ 33879 w 269999"/>
              <a:gd name="connsiteY12" fmla="*/ 102163 h 269999"/>
              <a:gd name="connsiteX13" fmla="*/ 135114 w 269999"/>
              <a:gd name="connsiteY13" fmla="*/ 114 h 269999"/>
              <a:gd name="connsiteX14" fmla="*/ 236348 w 269999"/>
              <a:gd name="connsiteY14" fmla="*/ 102163 h 269999"/>
              <a:gd name="connsiteX15" fmla="*/ 135114 w 269999"/>
              <a:gd name="connsiteY15" fmla="*/ 236348 h 269999"/>
              <a:gd name="connsiteX16" fmla="*/ 135114 w 269999"/>
              <a:gd name="connsiteY16" fmla="*/ 118141 h 269999"/>
              <a:gd name="connsiteX17" fmla="*/ 160438 w 269999"/>
              <a:gd name="connsiteY17" fmla="*/ 92877 h 269999"/>
              <a:gd name="connsiteX18" fmla="*/ 135114 w 269999"/>
              <a:gd name="connsiteY18" fmla="*/ 67614 h 269999"/>
              <a:gd name="connsiteX19" fmla="*/ 109790 w 269999"/>
              <a:gd name="connsiteY19" fmla="*/ 92877 h 269999"/>
              <a:gd name="connsiteX20" fmla="*/ 135114 w 269999"/>
              <a:gd name="connsiteY20" fmla="*/ 118141 h 269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69999" h="269999">
                <a:moveTo>
                  <a:pt x="50068" y="188535"/>
                </a:moveTo>
                <a:lnTo>
                  <a:pt x="59173" y="202614"/>
                </a:lnTo>
                <a:cubicBezTo>
                  <a:pt x="37406" y="210151"/>
                  <a:pt x="25438" y="218985"/>
                  <a:pt x="25438" y="227938"/>
                </a:cubicBezTo>
                <a:cubicBezTo>
                  <a:pt x="25438" y="246056"/>
                  <a:pt x="82386" y="253262"/>
                  <a:pt x="135114" y="253262"/>
                </a:cubicBezTo>
                <a:cubicBezTo>
                  <a:pt x="187842" y="253262"/>
                  <a:pt x="244790" y="246086"/>
                  <a:pt x="244790" y="227938"/>
                </a:cubicBezTo>
                <a:cubicBezTo>
                  <a:pt x="244790" y="218321"/>
                  <a:pt x="227033" y="210362"/>
                  <a:pt x="202614" y="202614"/>
                </a:cubicBezTo>
                <a:lnTo>
                  <a:pt x="215185" y="187239"/>
                </a:lnTo>
                <a:cubicBezTo>
                  <a:pt x="248498" y="195590"/>
                  <a:pt x="270114" y="212774"/>
                  <a:pt x="270114" y="227907"/>
                </a:cubicBezTo>
                <a:cubicBezTo>
                  <a:pt x="270114" y="253262"/>
                  <a:pt x="209668" y="270114"/>
                  <a:pt x="135114" y="270114"/>
                </a:cubicBezTo>
                <a:cubicBezTo>
                  <a:pt x="60559" y="270114"/>
                  <a:pt x="114" y="253262"/>
                  <a:pt x="114" y="227907"/>
                </a:cubicBezTo>
                <a:cubicBezTo>
                  <a:pt x="114" y="213527"/>
                  <a:pt x="19589" y="196976"/>
                  <a:pt x="50068" y="188535"/>
                </a:cubicBezTo>
                <a:moveTo>
                  <a:pt x="135114" y="236348"/>
                </a:moveTo>
                <a:cubicBezTo>
                  <a:pt x="135114" y="236348"/>
                  <a:pt x="33879" y="164779"/>
                  <a:pt x="33879" y="102163"/>
                </a:cubicBezTo>
                <a:cubicBezTo>
                  <a:pt x="33879" y="39547"/>
                  <a:pt x="79191" y="114"/>
                  <a:pt x="135114" y="114"/>
                </a:cubicBezTo>
                <a:cubicBezTo>
                  <a:pt x="191038" y="114"/>
                  <a:pt x="236348" y="40692"/>
                  <a:pt x="236348" y="102163"/>
                </a:cubicBezTo>
                <a:cubicBezTo>
                  <a:pt x="236348" y="163664"/>
                  <a:pt x="135114" y="236348"/>
                  <a:pt x="135114" y="236348"/>
                </a:cubicBezTo>
                <a:moveTo>
                  <a:pt x="135114" y="118141"/>
                </a:moveTo>
                <a:cubicBezTo>
                  <a:pt x="149072" y="118141"/>
                  <a:pt x="160438" y="106835"/>
                  <a:pt x="160438" y="92877"/>
                </a:cubicBezTo>
                <a:cubicBezTo>
                  <a:pt x="160438" y="78919"/>
                  <a:pt x="149102" y="67614"/>
                  <a:pt x="135114" y="67614"/>
                </a:cubicBezTo>
                <a:cubicBezTo>
                  <a:pt x="121156" y="67614"/>
                  <a:pt x="109790" y="78919"/>
                  <a:pt x="109790" y="92877"/>
                </a:cubicBezTo>
                <a:cubicBezTo>
                  <a:pt x="109790" y="106835"/>
                  <a:pt x="121156" y="118141"/>
                  <a:pt x="135114" y="118141"/>
                </a:cubicBezTo>
              </a:path>
            </a:pathLst>
          </a:custGeom>
          <a:gradFill>
            <a:gsLst>
              <a:gs pos="0">
                <a:srgbClr val="FFFFFF"/>
              </a:gs>
              <a:gs pos="99999">
                <a:srgbClr val="FFFFFF">
                  <a:alpha val="60000"/>
                </a:srgbClr>
              </a:gs>
            </a:gsLst>
            <a:lin ang="5400000" scaled="1"/>
          </a:gradFill>
          <a:ln w="9531" cap="flat">
            <a:noFill/>
            <a:prstDash val="solid"/>
            <a:miter/>
          </a:ln>
        </p:spPr>
        <p:txBody>
          <a:bodyPr rtlCol="0" anchor="ctr"/>
          <a:lstStyle/>
          <a:p>
            <a:endParaRPr lang="zh-CN" altLang="en-US" sz="1525">
              <a:solidFill>
                <a:schemeClr val="tx1"/>
              </a:solidFill>
            </a:endParaRPr>
          </a:p>
        </p:txBody>
      </p:sp>
      <p:sp>
        <p:nvSpPr>
          <p:cNvPr id="55" name="图形 120" descr="343439383331313b343532303032383bbfcdbba7b9dcc0ed"/>
          <p:cNvSpPr/>
          <p:nvPr>
            <p:custDataLst>
              <p:tags r:id="rId21"/>
            </p:custDataLst>
          </p:nvPr>
        </p:nvSpPr>
        <p:spPr>
          <a:xfrm>
            <a:off x="3991883" y="4647612"/>
            <a:ext cx="228772" cy="220670"/>
          </a:xfrm>
          <a:custGeom>
            <a:avLst/>
            <a:gdLst>
              <a:gd name="connsiteX0" fmla="*/ 204268 w 269999"/>
              <a:gd name="connsiteY0" fmla="*/ 203890 h 260437"/>
              <a:gd name="connsiteX1" fmla="*/ 147023 w 269999"/>
              <a:gd name="connsiteY1" fmla="*/ 160855 h 260437"/>
              <a:gd name="connsiteX2" fmla="*/ 143633 w 269999"/>
              <a:gd name="connsiteY2" fmla="*/ 151817 h 260437"/>
              <a:gd name="connsiteX3" fmla="*/ 143633 w 269999"/>
              <a:gd name="connsiteY3" fmla="*/ 151682 h 260437"/>
              <a:gd name="connsiteX4" fmla="*/ 144039 w 269999"/>
              <a:gd name="connsiteY4" fmla="*/ 150873 h 260437"/>
              <a:gd name="connsiteX5" fmla="*/ 165472 w 269999"/>
              <a:gd name="connsiteY5" fmla="*/ 93268 h 260437"/>
              <a:gd name="connsiteX6" fmla="*/ 143089 w 269999"/>
              <a:gd name="connsiteY6" fmla="*/ 31751 h 260437"/>
              <a:gd name="connsiteX7" fmla="*/ 141869 w 269999"/>
              <a:gd name="connsiteY7" fmla="*/ 24061 h 260437"/>
              <a:gd name="connsiteX8" fmla="*/ 179037 w 269999"/>
              <a:gd name="connsiteY8" fmla="*/ 183 h 260437"/>
              <a:gd name="connsiteX9" fmla="*/ 227872 w 269999"/>
              <a:gd name="connsiteY9" fmla="*/ 42003 h 260437"/>
              <a:gd name="connsiteX10" fmla="*/ 211594 w 269999"/>
              <a:gd name="connsiteY10" fmla="*/ 104060 h 260437"/>
              <a:gd name="connsiteX11" fmla="*/ 206168 w 269999"/>
              <a:gd name="connsiteY11" fmla="*/ 110806 h 260437"/>
              <a:gd name="connsiteX12" fmla="*/ 205624 w 269999"/>
              <a:gd name="connsiteY12" fmla="*/ 121194 h 260437"/>
              <a:gd name="connsiteX13" fmla="*/ 207660 w 269999"/>
              <a:gd name="connsiteY13" fmla="*/ 124566 h 260437"/>
              <a:gd name="connsiteX14" fmla="*/ 223938 w 269999"/>
              <a:gd name="connsiteY14" fmla="*/ 132525 h 260437"/>
              <a:gd name="connsiteX15" fmla="*/ 241572 w 269999"/>
              <a:gd name="connsiteY15" fmla="*/ 140620 h 260437"/>
              <a:gd name="connsiteX16" fmla="*/ 268703 w 269999"/>
              <a:gd name="connsiteY16" fmla="*/ 164903 h 260437"/>
              <a:gd name="connsiteX17" fmla="*/ 265990 w 269999"/>
              <a:gd name="connsiteY17" fmla="*/ 190535 h 260437"/>
              <a:gd name="connsiteX18" fmla="*/ 210915 w 269999"/>
              <a:gd name="connsiteY18" fmla="*/ 207533 h 260437"/>
              <a:gd name="connsiteX19" fmla="*/ 204268 w 269999"/>
              <a:gd name="connsiteY19" fmla="*/ 203890 h 260437"/>
              <a:gd name="connsiteX20" fmla="*/ 114 w 269999"/>
              <a:gd name="connsiteY20" fmla="*/ 230872 h 260437"/>
              <a:gd name="connsiteX21" fmla="*/ 114 w 269999"/>
              <a:gd name="connsiteY21" fmla="*/ 221428 h 260437"/>
              <a:gd name="connsiteX22" fmla="*/ 2827 w 269999"/>
              <a:gd name="connsiteY22" fmla="*/ 213334 h 260437"/>
              <a:gd name="connsiteX23" fmla="*/ 28194 w 269999"/>
              <a:gd name="connsiteY23" fmla="*/ 189321 h 260437"/>
              <a:gd name="connsiteX24" fmla="*/ 29008 w 269999"/>
              <a:gd name="connsiteY24" fmla="*/ 188781 h 260437"/>
              <a:gd name="connsiteX25" fmla="*/ 54374 w 269999"/>
              <a:gd name="connsiteY25" fmla="*/ 176910 h 260437"/>
              <a:gd name="connsiteX26" fmla="*/ 62513 w 269999"/>
              <a:gd name="connsiteY26" fmla="*/ 173536 h 260437"/>
              <a:gd name="connsiteX27" fmla="*/ 64819 w 269999"/>
              <a:gd name="connsiteY27" fmla="*/ 171783 h 260437"/>
              <a:gd name="connsiteX28" fmla="*/ 69160 w 269999"/>
              <a:gd name="connsiteY28" fmla="*/ 149928 h 260437"/>
              <a:gd name="connsiteX29" fmla="*/ 63870 w 269999"/>
              <a:gd name="connsiteY29" fmla="*/ 143318 h 260437"/>
              <a:gd name="connsiteX30" fmla="*/ 63599 w 269999"/>
              <a:gd name="connsiteY30" fmla="*/ 143048 h 260437"/>
              <a:gd name="connsiteX31" fmla="*/ 43387 w 269999"/>
              <a:gd name="connsiteY31" fmla="*/ 79777 h 260437"/>
              <a:gd name="connsiteX32" fmla="*/ 93577 w 269999"/>
              <a:gd name="connsiteY32" fmla="*/ 33909 h 260437"/>
              <a:gd name="connsiteX33" fmla="*/ 145125 w 269999"/>
              <a:gd name="connsiteY33" fmla="*/ 79507 h 260437"/>
              <a:gd name="connsiteX34" fmla="*/ 145260 w 269999"/>
              <a:gd name="connsiteY34" fmla="*/ 80182 h 260437"/>
              <a:gd name="connsiteX35" fmla="*/ 138478 w 269999"/>
              <a:gd name="connsiteY35" fmla="*/ 120384 h 260437"/>
              <a:gd name="connsiteX36" fmla="*/ 125184 w 269999"/>
              <a:gd name="connsiteY36" fmla="*/ 142913 h 260437"/>
              <a:gd name="connsiteX37" fmla="*/ 124642 w 269999"/>
              <a:gd name="connsiteY37" fmla="*/ 143723 h 260437"/>
              <a:gd name="connsiteX38" fmla="*/ 119758 w 269999"/>
              <a:gd name="connsiteY38" fmla="*/ 149388 h 260437"/>
              <a:gd name="connsiteX39" fmla="*/ 119216 w 269999"/>
              <a:gd name="connsiteY39" fmla="*/ 150738 h 260437"/>
              <a:gd name="connsiteX40" fmla="*/ 122200 w 269999"/>
              <a:gd name="connsiteY40" fmla="*/ 172997 h 260437"/>
              <a:gd name="connsiteX41" fmla="*/ 132781 w 269999"/>
              <a:gd name="connsiteY41" fmla="*/ 176910 h 260437"/>
              <a:gd name="connsiteX42" fmla="*/ 133458 w 269999"/>
              <a:gd name="connsiteY42" fmla="*/ 177179 h 260437"/>
              <a:gd name="connsiteX43" fmla="*/ 177680 w 269999"/>
              <a:gd name="connsiteY43" fmla="*/ 202542 h 260437"/>
              <a:gd name="connsiteX44" fmla="*/ 178088 w 269999"/>
              <a:gd name="connsiteY44" fmla="*/ 202811 h 260437"/>
              <a:gd name="connsiteX45" fmla="*/ 188126 w 269999"/>
              <a:gd name="connsiteY45" fmla="*/ 217516 h 260437"/>
              <a:gd name="connsiteX46" fmla="*/ 188669 w 269999"/>
              <a:gd name="connsiteY46" fmla="*/ 222103 h 260437"/>
              <a:gd name="connsiteX47" fmla="*/ 188669 w 269999"/>
              <a:gd name="connsiteY47" fmla="*/ 232626 h 260437"/>
              <a:gd name="connsiteX48" fmla="*/ 188397 w 269999"/>
              <a:gd name="connsiteY48" fmla="*/ 234515 h 260437"/>
              <a:gd name="connsiteX49" fmla="*/ 147973 w 269999"/>
              <a:gd name="connsiteY49" fmla="*/ 256505 h 260437"/>
              <a:gd name="connsiteX50" fmla="*/ 44879 w 269999"/>
              <a:gd name="connsiteY50" fmla="*/ 256505 h 260437"/>
              <a:gd name="connsiteX51" fmla="*/ 5540 w 269999"/>
              <a:gd name="connsiteY51" fmla="*/ 240315 h 260437"/>
              <a:gd name="connsiteX52" fmla="*/ 114 w 269999"/>
              <a:gd name="connsiteY52" fmla="*/ 230872 h 260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69999" h="260437">
                <a:moveTo>
                  <a:pt x="204268" y="203890"/>
                </a:moveTo>
                <a:cubicBezTo>
                  <a:pt x="192603" y="181901"/>
                  <a:pt x="171170" y="170434"/>
                  <a:pt x="147023" y="160855"/>
                </a:cubicBezTo>
                <a:cubicBezTo>
                  <a:pt x="143361" y="159372"/>
                  <a:pt x="141869" y="155190"/>
                  <a:pt x="143633" y="151817"/>
                </a:cubicBezTo>
                <a:lnTo>
                  <a:pt x="143633" y="151682"/>
                </a:lnTo>
                <a:lnTo>
                  <a:pt x="144039" y="150873"/>
                </a:lnTo>
                <a:cubicBezTo>
                  <a:pt x="154756" y="136033"/>
                  <a:pt x="164115" y="117281"/>
                  <a:pt x="165472" y="93268"/>
                </a:cubicBezTo>
                <a:cubicBezTo>
                  <a:pt x="168049" y="65747"/>
                  <a:pt x="157604" y="46320"/>
                  <a:pt x="143089" y="31751"/>
                </a:cubicBezTo>
                <a:cubicBezTo>
                  <a:pt x="141055" y="29727"/>
                  <a:pt x="140513" y="26624"/>
                  <a:pt x="141869" y="24061"/>
                </a:cubicBezTo>
                <a:cubicBezTo>
                  <a:pt x="148787" y="11380"/>
                  <a:pt x="159504" y="1397"/>
                  <a:pt x="179037" y="183"/>
                </a:cubicBezTo>
                <a:cubicBezTo>
                  <a:pt x="208881" y="-1167"/>
                  <a:pt x="225159" y="17720"/>
                  <a:pt x="227872" y="42003"/>
                </a:cubicBezTo>
                <a:cubicBezTo>
                  <a:pt x="231941" y="68985"/>
                  <a:pt x="222446" y="90570"/>
                  <a:pt x="211594" y="104060"/>
                </a:cubicBezTo>
                <a:cubicBezTo>
                  <a:pt x="210237" y="106759"/>
                  <a:pt x="207524" y="108107"/>
                  <a:pt x="206168" y="110806"/>
                </a:cubicBezTo>
                <a:cubicBezTo>
                  <a:pt x="205082" y="112964"/>
                  <a:pt x="204811" y="117955"/>
                  <a:pt x="205624" y="121194"/>
                </a:cubicBezTo>
                <a:cubicBezTo>
                  <a:pt x="205897" y="122543"/>
                  <a:pt x="206574" y="123622"/>
                  <a:pt x="207660" y="124566"/>
                </a:cubicBezTo>
                <a:cubicBezTo>
                  <a:pt x="211458" y="127804"/>
                  <a:pt x="219190" y="130097"/>
                  <a:pt x="223938" y="132525"/>
                </a:cubicBezTo>
                <a:cubicBezTo>
                  <a:pt x="230720" y="135224"/>
                  <a:pt x="236146" y="137922"/>
                  <a:pt x="241572" y="140620"/>
                </a:cubicBezTo>
                <a:cubicBezTo>
                  <a:pt x="252424" y="146016"/>
                  <a:pt x="264633" y="154110"/>
                  <a:pt x="268703" y="164903"/>
                </a:cubicBezTo>
                <a:cubicBezTo>
                  <a:pt x="271416" y="171649"/>
                  <a:pt x="270059" y="185139"/>
                  <a:pt x="265990" y="190535"/>
                </a:cubicBezTo>
                <a:cubicBezTo>
                  <a:pt x="257172" y="203082"/>
                  <a:pt x="231805" y="205105"/>
                  <a:pt x="210915" y="207533"/>
                </a:cubicBezTo>
                <a:cubicBezTo>
                  <a:pt x="208202" y="207668"/>
                  <a:pt x="205624" y="206319"/>
                  <a:pt x="204268" y="203890"/>
                </a:cubicBezTo>
                <a:moveTo>
                  <a:pt x="114" y="230872"/>
                </a:moveTo>
                <a:lnTo>
                  <a:pt x="114" y="221428"/>
                </a:lnTo>
                <a:cubicBezTo>
                  <a:pt x="114" y="218731"/>
                  <a:pt x="1471" y="216032"/>
                  <a:pt x="2827" y="213334"/>
                </a:cubicBezTo>
                <a:cubicBezTo>
                  <a:pt x="8117" y="202676"/>
                  <a:pt x="18834" y="195932"/>
                  <a:pt x="28194" y="189321"/>
                </a:cubicBezTo>
                <a:cubicBezTo>
                  <a:pt x="28465" y="189186"/>
                  <a:pt x="28736" y="188916"/>
                  <a:pt x="29008" y="188781"/>
                </a:cubicBezTo>
                <a:cubicBezTo>
                  <a:pt x="37011" y="184869"/>
                  <a:pt x="45014" y="180821"/>
                  <a:pt x="54374" y="176910"/>
                </a:cubicBezTo>
                <a:cubicBezTo>
                  <a:pt x="56680" y="175831"/>
                  <a:pt x="59936" y="174616"/>
                  <a:pt x="62513" y="173536"/>
                </a:cubicBezTo>
                <a:cubicBezTo>
                  <a:pt x="63463" y="173132"/>
                  <a:pt x="64277" y="172593"/>
                  <a:pt x="64819" y="171783"/>
                </a:cubicBezTo>
                <a:cubicBezTo>
                  <a:pt x="68753" y="167061"/>
                  <a:pt x="72958" y="157348"/>
                  <a:pt x="69160" y="149928"/>
                </a:cubicBezTo>
                <a:cubicBezTo>
                  <a:pt x="67804" y="147230"/>
                  <a:pt x="66447" y="145881"/>
                  <a:pt x="63870" y="143318"/>
                </a:cubicBezTo>
                <a:lnTo>
                  <a:pt x="63599" y="143048"/>
                </a:lnTo>
                <a:cubicBezTo>
                  <a:pt x="51390" y="129558"/>
                  <a:pt x="40674" y="106624"/>
                  <a:pt x="43387" y="79777"/>
                </a:cubicBezTo>
                <a:cubicBezTo>
                  <a:pt x="46100" y="52796"/>
                  <a:pt x="63734" y="33909"/>
                  <a:pt x="93577" y="33909"/>
                </a:cubicBezTo>
                <a:cubicBezTo>
                  <a:pt x="123285" y="33909"/>
                  <a:pt x="140920" y="52661"/>
                  <a:pt x="145125" y="79507"/>
                </a:cubicBezTo>
                <a:cubicBezTo>
                  <a:pt x="145125" y="79777"/>
                  <a:pt x="145125" y="79912"/>
                  <a:pt x="145260" y="80182"/>
                </a:cubicBezTo>
                <a:cubicBezTo>
                  <a:pt x="146481" y="96236"/>
                  <a:pt x="142547" y="110941"/>
                  <a:pt x="138478" y="120384"/>
                </a:cubicBezTo>
                <a:cubicBezTo>
                  <a:pt x="134544" y="129693"/>
                  <a:pt x="130474" y="136303"/>
                  <a:pt x="125184" y="142913"/>
                </a:cubicBezTo>
                <a:cubicBezTo>
                  <a:pt x="124913" y="143183"/>
                  <a:pt x="124777" y="143453"/>
                  <a:pt x="124642" y="143723"/>
                </a:cubicBezTo>
                <a:cubicBezTo>
                  <a:pt x="123285" y="145881"/>
                  <a:pt x="121114" y="147230"/>
                  <a:pt x="119758" y="149388"/>
                </a:cubicBezTo>
                <a:cubicBezTo>
                  <a:pt x="119487" y="149794"/>
                  <a:pt x="119351" y="150198"/>
                  <a:pt x="119216" y="150738"/>
                </a:cubicBezTo>
                <a:cubicBezTo>
                  <a:pt x="116909" y="158697"/>
                  <a:pt x="119487" y="169085"/>
                  <a:pt x="122200" y="172997"/>
                </a:cubicBezTo>
                <a:cubicBezTo>
                  <a:pt x="123556" y="175560"/>
                  <a:pt x="128711" y="175696"/>
                  <a:pt x="132781" y="176910"/>
                </a:cubicBezTo>
                <a:cubicBezTo>
                  <a:pt x="133052" y="177045"/>
                  <a:pt x="133187" y="177045"/>
                  <a:pt x="133458" y="177179"/>
                </a:cubicBezTo>
                <a:cubicBezTo>
                  <a:pt x="149601" y="183924"/>
                  <a:pt x="165608" y="191884"/>
                  <a:pt x="177680" y="202542"/>
                </a:cubicBezTo>
                <a:cubicBezTo>
                  <a:pt x="177816" y="202676"/>
                  <a:pt x="177952" y="202811"/>
                  <a:pt x="178088" y="202811"/>
                </a:cubicBezTo>
                <a:cubicBezTo>
                  <a:pt x="181614" y="206319"/>
                  <a:pt x="186227" y="211041"/>
                  <a:pt x="188126" y="217516"/>
                </a:cubicBezTo>
                <a:cubicBezTo>
                  <a:pt x="188533" y="219000"/>
                  <a:pt x="188669" y="220619"/>
                  <a:pt x="188669" y="222103"/>
                </a:cubicBezTo>
                <a:lnTo>
                  <a:pt x="188669" y="232626"/>
                </a:lnTo>
                <a:cubicBezTo>
                  <a:pt x="188669" y="233300"/>
                  <a:pt x="188533" y="233975"/>
                  <a:pt x="188397" y="234515"/>
                </a:cubicBezTo>
                <a:cubicBezTo>
                  <a:pt x="183785" y="248545"/>
                  <a:pt x="165201" y="252592"/>
                  <a:pt x="147973" y="256505"/>
                </a:cubicBezTo>
                <a:cubicBezTo>
                  <a:pt x="118130" y="261901"/>
                  <a:pt x="76078" y="261901"/>
                  <a:pt x="44879" y="256505"/>
                </a:cubicBezTo>
                <a:cubicBezTo>
                  <a:pt x="29957" y="253806"/>
                  <a:pt x="13679" y="249759"/>
                  <a:pt x="5540" y="240315"/>
                </a:cubicBezTo>
                <a:cubicBezTo>
                  <a:pt x="2827" y="238967"/>
                  <a:pt x="1471" y="236268"/>
                  <a:pt x="114" y="230872"/>
                </a:cubicBezTo>
              </a:path>
            </a:pathLst>
          </a:custGeom>
          <a:gradFill>
            <a:gsLst>
              <a:gs pos="0">
                <a:srgbClr val="FFFFFF"/>
              </a:gs>
              <a:gs pos="99999">
                <a:srgbClr val="FFFFFF">
                  <a:alpha val="60000"/>
                </a:srgbClr>
              </a:gs>
            </a:gsLst>
            <a:lin ang="5400000" scaled="1"/>
          </a:gradFill>
          <a:ln w="9535" cap="flat">
            <a:noFill/>
            <a:prstDash val="solid"/>
            <a:miter/>
          </a:ln>
        </p:spPr>
        <p:txBody>
          <a:bodyPr rtlCol="0" anchor="ctr"/>
          <a:lstStyle/>
          <a:p>
            <a:endParaRPr lang="zh-CN" altLang="en-US" sz="1525">
              <a:solidFill>
                <a:schemeClr val="tx1"/>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61" name="对象13"/>
          <p:cNvSpPr/>
          <p:nvPr>
            <p:custDataLst>
              <p:tags r:id="rId1"/>
            </p:custDataLst>
          </p:nvPr>
        </p:nvSpPr>
        <p:spPr>
          <a:xfrm>
            <a:off x="3234724" y="2924944"/>
            <a:ext cx="2632964" cy="2344564"/>
          </a:xfrm>
          <a:custGeom>
            <a:avLst/>
            <a:gdLst>
              <a:gd name="connsiteX0" fmla="*/ 2818 w 4072"/>
              <a:gd name="connsiteY0" fmla="*/ 7 h 3674"/>
              <a:gd name="connsiteX1" fmla="*/ 3244 w 4072"/>
              <a:gd name="connsiteY1" fmla="*/ 262 h 3674"/>
              <a:gd name="connsiteX2" fmla="*/ 4007 w 4072"/>
              <a:gd name="connsiteY2" fmla="*/ 1601 h 3674"/>
              <a:gd name="connsiteX3" fmla="*/ 4007 w 4072"/>
              <a:gd name="connsiteY3" fmla="*/ 2091 h 3674"/>
              <a:gd name="connsiteX4" fmla="*/ 3244 w 4072"/>
              <a:gd name="connsiteY4" fmla="*/ 3430 h 3674"/>
              <a:gd name="connsiteX5" fmla="*/ 2812 w 4072"/>
              <a:gd name="connsiteY5" fmla="*/ 3675 h 3674"/>
              <a:gd name="connsiteX6" fmla="*/ 1271 w 4072"/>
              <a:gd name="connsiteY6" fmla="*/ 3675 h 3674"/>
              <a:gd name="connsiteX7" fmla="*/ 839 w 4072"/>
              <a:gd name="connsiteY7" fmla="*/ 3430 h 3674"/>
              <a:gd name="connsiteX8" fmla="*/ 76 w 4072"/>
              <a:gd name="connsiteY8" fmla="*/ 2091 h 3674"/>
              <a:gd name="connsiteX9" fmla="*/ 76 w 4072"/>
              <a:gd name="connsiteY9" fmla="*/ 1601 h 3674"/>
              <a:gd name="connsiteX10" fmla="*/ 839 w 4072"/>
              <a:gd name="connsiteY10" fmla="*/ 262 h 3674"/>
              <a:gd name="connsiteX11" fmla="*/ 1271 w 4072"/>
              <a:gd name="connsiteY11" fmla="*/ 17 h 3674"/>
              <a:gd name="connsiteX12" fmla="*/ 2818 w 4072"/>
              <a:gd name="connsiteY12" fmla="*/ 7 h 3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72" h="3675">
                <a:moveTo>
                  <a:pt x="2818" y="7"/>
                </a:moveTo>
                <a:cubicBezTo>
                  <a:pt x="2991" y="7"/>
                  <a:pt x="3158" y="118"/>
                  <a:pt x="3244" y="262"/>
                </a:cubicBezTo>
                <a:lnTo>
                  <a:pt x="4007" y="1601"/>
                </a:lnTo>
                <a:cubicBezTo>
                  <a:pt x="4094" y="1745"/>
                  <a:pt x="4094" y="1947"/>
                  <a:pt x="4007" y="2091"/>
                </a:cubicBezTo>
                <a:lnTo>
                  <a:pt x="3244" y="3430"/>
                </a:lnTo>
                <a:cubicBezTo>
                  <a:pt x="3158" y="3588"/>
                  <a:pt x="2985" y="3675"/>
                  <a:pt x="2812" y="3675"/>
                </a:cubicBezTo>
                <a:lnTo>
                  <a:pt x="1271" y="3675"/>
                </a:lnTo>
                <a:cubicBezTo>
                  <a:pt x="1098" y="3675"/>
                  <a:pt x="926" y="3588"/>
                  <a:pt x="839" y="3430"/>
                </a:cubicBezTo>
                <a:lnTo>
                  <a:pt x="76" y="2091"/>
                </a:lnTo>
                <a:cubicBezTo>
                  <a:pt x="-25" y="1947"/>
                  <a:pt x="-25" y="1745"/>
                  <a:pt x="76" y="1601"/>
                </a:cubicBezTo>
                <a:lnTo>
                  <a:pt x="839" y="262"/>
                </a:lnTo>
                <a:cubicBezTo>
                  <a:pt x="926" y="118"/>
                  <a:pt x="1098" y="-55"/>
                  <a:pt x="1271" y="17"/>
                </a:cubicBezTo>
                <a:lnTo>
                  <a:pt x="2818" y="7"/>
                </a:lnTo>
              </a:path>
            </a:pathLst>
          </a:custGeom>
          <a:solidFill>
            <a:schemeClr val="accent1">
              <a:alpha val="5000"/>
            </a:schemeClr>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a:noAutofit/>
          </a:bodyPr>
          <a:lstStyle/>
          <a:p>
            <a:r>
              <a:rPr lang="zh-CN" altLang="zh-CN" sz="2000" b="1" kern="100">
                <a:effectLst/>
                <a:latin typeface="Calibri" panose="020F0502020204030204" pitchFamily="34" charset="0"/>
                <a:ea typeface="宋体" panose="02010600030101010101" pitchFamily="2" charset="-122"/>
                <a:cs typeface="宋体" panose="02010600030101010101" pitchFamily="2" charset="-122"/>
              </a:rPr>
              <a:t>原则</a:t>
            </a:r>
            <a:endParaRPr lang="zh-CN" altLang="en-US" sz="2000">
              <a:latin typeface="+mn-ea"/>
            </a:endParaRPr>
          </a:p>
        </p:txBody>
      </p:sp>
      <p:sp>
        <p:nvSpPr>
          <p:cNvPr id="76" name="对象7"/>
          <p:cNvSpPr/>
          <p:nvPr>
            <p:custDataLst>
              <p:tags r:id="rId2"/>
            </p:custDataLst>
          </p:nvPr>
        </p:nvSpPr>
        <p:spPr>
          <a:xfrm>
            <a:off x="3600479" y="2367843"/>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dirty="0">
                <a:solidFill>
                  <a:schemeClr val="lt1"/>
                </a:solidFill>
                <a:latin typeface="+mn-ea"/>
                <a:cs typeface="+mn-ea"/>
                <a:sym typeface="+mn-ea"/>
              </a:rPr>
              <a:t>01</a:t>
            </a:r>
            <a:endParaRPr lang="en-US" sz="2000" b="1" dirty="0">
              <a:solidFill>
                <a:schemeClr val="lt1"/>
              </a:solidFill>
              <a:latin typeface="+mn-ea"/>
              <a:cs typeface="+mn-ea"/>
              <a:sym typeface="+mn-ea"/>
            </a:endParaRPr>
          </a:p>
        </p:txBody>
      </p:sp>
      <p:sp>
        <p:nvSpPr>
          <p:cNvPr id="77" name="对象7"/>
          <p:cNvSpPr/>
          <p:nvPr>
            <p:custDataLst>
              <p:tags r:id="rId3"/>
            </p:custDataLst>
          </p:nvPr>
        </p:nvSpPr>
        <p:spPr>
          <a:xfrm>
            <a:off x="4807222" y="2345555"/>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02</a:t>
            </a:r>
            <a:endParaRPr lang="en-US" sz="2000" b="1" dirty="0">
              <a:solidFill>
                <a:schemeClr val="lt1"/>
              </a:solidFill>
              <a:latin typeface="+mn-ea"/>
              <a:cs typeface="+mn-ea"/>
              <a:sym typeface="+mn-ea"/>
            </a:endParaRPr>
          </a:p>
        </p:txBody>
      </p:sp>
      <p:sp>
        <p:nvSpPr>
          <p:cNvPr id="78" name="对象7"/>
          <p:cNvSpPr/>
          <p:nvPr>
            <p:custDataLst>
              <p:tags r:id="rId4"/>
            </p:custDataLst>
          </p:nvPr>
        </p:nvSpPr>
        <p:spPr>
          <a:xfrm>
            <a:off x="4114314" y="4742027"/>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05</a:t>
            </a:r>
            <a:endParaRPr lang="en-US" sz="2000" b="1" dirty="0">
              <a:solidFill>
                <a:schemeClr val="lt1"/>
              </a:solidFill>
              <a:latin typeface="+mn-ea"/>
              <a:cs typeface="+mn-ea"/>
              <a:sym typeface="+mn-ea"/>
            </a:endParaRPr>
          </a:p>
        </p:txBody>
      </p:sp>
      <p:sp>
        <p:nvSpPr>
          <p:cNvPr id="79" name="对象7"/>
          <p:cNvSpPr/>
          <p:nvPr>
            <p:custDataLst>
              <p:tags r:id="rId5"/>
            </p:custDataLst>
          </p:nvPr>
        </p:nvSpPr>
        <p:spPr>
          <a:xfrm>
            <a:off x="5144504" y="4351361"/>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04</a:t>
            </a:r>
            <a:endParaRPr lang="en-US" sz="2000" b="1" dirty="0">
              <a:solidFill>
                <a:schemeClr val="lt1"/>
              </a:solidFill>
              <a:latin typeface="+mn-ea"/>
              <a:cs typeface="+mn-ea"/>
              <a:sym typeface="+mn-ea"/>
            </a:endParaRPr>
          </a:p>
        </p:txBody>
      </p:sp>
      <p:sp>
        <p:nvSpPr>
          <p:cNvPr id="80" name="对象7"/>
          <p:cNvSpPr/>
          <p:nvPr>
            <p:custDataLst>
              <p:tags r:id="rId6"/>
            </p:custDataLst>
          </p:nvPr>
        </p:nvSpPr>
        <p:spPr>
          <a:xfrm>
            <a:off x="3062567" y="4206849"/>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06</a:t>
            </a:r>
            <a:endParaRPr lang="en-US" sz="2000" b="1" dirty="0">
              <a:solidFill>
                <a:schemeClr val="lt1"/>
              </a:solidFill>
              <a:latin typeface="+mn-ea"/>
              <a:cs typeface="+mn-ea"/>
              <a:sym typeface="+mn-ea"/>
            </a:endParaRPr>
          </a:p>
        </p:txBody>
      </p:sp>
      <p:sp>
        <p:nvSpPr>
          <p:cNvPr id="81" name="对象7"/>
          <p:cNvSpPr/>
          <p:nvPr>
            <p:custDataLst>
              <p:tags r:id="rId7"/>
            </p:custDataLst>
          </p:nvPr>
        </p:nvSpPr>
        <p:spPr>
          <a:xfrm>
            <a:off x="5329776" y="3193461"/>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03</a:t>
            </a:r>
            <a:endParaRPr lang="en-US" sz="2000" b="1" dirty="0">
              <a:solidFill>
                <a:schemeClr val="lt1"/>
              </a:solidFill>
              <a:latin typeface="+mn-ea"/>
              <a:cs typeface="+mn-ea"/>
              <a:sym typeface="+mn-ea"/>
            </a:endParaRPr>
          </a:p>
        </p:txBody>
      </p:sp>
      <p:sp>
        <p:nvSpPr>
          <p:cNvPr id="82" name="任意多边形: 形状 11"/>
          <p:cNvSpPr/>
          <p:nvPr>
            <p:custDataLst>
              <p:tags r:id="rId8"/>
            </p:custDataLst>
          </p:nvPr>
        </p:nvSpPr>
        <p:spPr>
          <a:xfrm>
            <a:off x="3485756" y="3002219"/>
            <a:ext cx="1958743" cy="1721681"/>
          </a:xfrm>
          <a:custGeom>
            <a:avLst/>
            <a:gdLst>
              <a:gd name="connsiteX0" fmla="*/ 15684 w 2306019"/>
              <a:gd name="connsiteY0" fmla="*/ 960560 h 2035410"/>
              <a:gd name="connsiteX1" fmla="*/ 537270 w 2306019"/>
              <a:gd name="connsiteY1" fmla="*/ 57161 h 2035410"/>
              <a:gd name="connsiteX2" fmla="*/ 636258 w 2306019"/>
              <a:gd name="connsiteY2" fmla="*/ 0 h 2035410"/>
              <a:gd name="connsiteX3" fmla="*/ 1679418 w 2306019"/>
              <a:gd name="connsiteY3" fmla="*/ 0 h 2035410"/>
              <a:gd name="connsiteX4" fmla="*/ 1778390 w 2306019"/>
              <a:gd name="connsiteY4" fmla="*/ 57145 h 2035410"/>
              <a:gd name="connsiteX5" fmla="*/ 2299977 w 2306019"/>
              <a:gd name="connsiteY5" fmla="*/ 960544 h 2035410"/>
              <a:gd name="connsiteX6" fmla="*/ 2299986 w 2306019"/>
              <a:gd name="connsiteY6" fmla="*/ 1074850 h 2035410"/>
              <a:gd name="connsiteX7" fmla="*/ 1778399 w 2306019"/>
              <a:gd name="connsiteY7" fmla="*/ 1978249 h 2035410"/>
              <a:gd name="connsiteX8" fmla="*/ 1679411 w 2306019"/>
              <a:gd name="connsiteY8" fmla="*/ 2035410 h 2035410"/>
              <a:gd name="connsiteX9" fmla="*/ 636251 w 2306019"/>
              <a:gd name="connsiteY9" fmla="*/ 2035410 h 2035410"/>
              <a:gd name="connsiteX10" fmla="*/ 537279 w 2306019"/>
              <a:gd name="connsiteY10" fmla="*/ 1978265 h 2035410"/>
              <a:gd name="connsiteX11" fmla="*/ 15693 w 2306019"/>
              <a:gd name="connsiteY11" fmla="*/ 1074866 h 2035410"/>
              <a:gd name="connsiteX12" fmla="*/ 15684 w 2306019"/>
              <a:gd name="connsiteY12" fmla="*/ 960560 h 2035410"/>
              <a:gd name="connsiteX0-1" fmla="*/ 15684 w 2306019"/>
              <a:gd name="connsiteY0-2" fmla="*/ 960560 h 2035410"/>
              <a:gd name="connsiteX1-3" fmla="*/ 537270 w 2306019"/>
              <a:gd name="connsiteY1-4" fmla="*/ 57161 h 2035410"/>
              <a:gd name="connsiteX2-5" fmla="*/ 636258 w 2306019"/>
              <a:gd name="connsiteY2-6" fmla="*/ 0 h 2035410"/>
              <a:gd name="connsiteX3-7" fmla="*/ 1679418 w 2306019"/>
              <a:gd name="connsiteY3-8" fmla="*/ 0 h 2035410"/>
              <a:gd name="connsiteX4-9" fmla="*/ 1778390 w 2306019"/>
              <a:gd name="connsiteY4-10" fmla="*/ 57145 h 2035410"/>
              <a:gd name="connsiteX5-11" fmla="*/ 2299977 w 2306019"/>
              <a:gd name="connsiteY5-12" fmla="*/ 960544 h 2035410"/>
              <a:gd name="connsiteX6-13" fmla="*/ 2299986 w 2306019"/>
              <a:gd name="connsiteY6-14" fmla="*/ 1074850 h 2035410"/>
              <a:gd name="connsiteX7-15" fmla="*/ 1778399 w 2306019"/>
              <a:gd name="connsiteY7-16" fmla="*/ 1978249 h 2035410"/>
              <a:gd name="connsiteX8-17" fmla="*/ 1679411 w 2306019"/>
              <a:gd name="connsiteY8-18" fmla="*/ 2035410 h 2035410"/>
              <a:gd name="connsiteX9-19" fmla="*/ 636251 w 2306019"/>
              <a:gd name="connsiteY9-20" fmla="*/ 2035410 h 2035410"/>
              <a:gd name="connsiteX10-21" fmla="*/ 537279 w 2306019"/>
              <a:gd name="connsiteY10-22" fmla="*/ 1978265 h 2035410"/>
              <a:gd name="connsiteX11-23" fmla="*/ 15693 w 2306019"/>
              <a:gd name="connsiteY11-24" fmla="*/ 1074866 h 2035410"/>
              <a:gd name="connsiteX12-25" fmla="*/ 15684 w 2306019"/>
              <a:gd name="connsiteY12-26" fmla="*/ 960560 h 2035410"/>
              <a:gd name="connsiteX0-27" fmla="*/ 15684 w 2306019"/>
              <a:gd name="connsiteY0-28" fmla="*/ 960560 h 2035410"/>
              <a:gd name="connsiteX1-29" fmla="*/ 537270 w 2306019"/>
              <a:gd name="connsiteY1-30" fmla="*/ 57161 h 2035410"/>
              <a:gd name="connsiteX2-31" fmla="*/ 636258 w 2306019"/>
              <a:gd name="connsiteY2-32" fmla="*/ 0 h 2035410"/>
              <a:gd name="connsiteX3-33" fmla="*/ 1679418 w 2306019"/>
              <a:gd name="connsiteY3-34" fmla="*/ 0 h 2035410"/>
              <a:gd name="connsiteX4-35" fmla="*/ 1778390 w 2306019"/>
              <a:gd name="connsiteY4-36" fmla="*/ 57145 h 2035410"/>
              <a:gd name="connsiteX5-37" fmla="*/ 2299977 w 2306019"/>
              <a:gd name="connsiteY5-38" fmla="*/ 960544 h 2035410"/>
              <a:gd name="connsiteX6-39" fmla="*/ 2299986 w 2306019"/>
              <a:gd name="connsiteY6-40" fmla="*/ 1074850 h 2035410"/>
              <a:gd name="connsiteX7-41" fmla="*/ 1778399 w 2306019"/>
              <a:gd name="connsiteY7-42" fmla="*/ 1978249 h 2035410"/>
              <a:gd name="connsiteX8-43" fmla="*/ 1679411 w 2306019"/>
              <a:gd name="connsiteY8-44" fmla="*/ 2035410 h 2035410"/>
              <a:gd name="connsiteX9-45" fmla="*/ 636251 w 2306019"/>
              <a:gd name="connsiteY9-46" fmla="*/ 2035410 h 2035410"/>
              <a:gd name="connsiteX10-47" fmla="*/ 537279 w 2306019"/>
              <a:gd name="connsiteY10-48" fmla="*/ 1978265 h 2035410"/>
              <a:gd name="connsiteX11-49" fmla="*/ 15693 w 2306019"/>
              <a:gd name="connsiteY11-50" fmla="*/ 1074866 h 2035410"/>
              <a:gd name="connsiteX12-51" fmla="*/ 15684 w 2306019"/>
              <a:gd name="connsiteY12-52" fmla="*/ 960560 h 2035410"/>
              <a:gd name="connsiteX0-53" fmla="*/ 15684 w 2306019"/>
              <a:gd name="connsiteY0-54" fmla="*/ 960560 h 2035410"/>
              <a:gd name="connsiteX1-55" fmla="*/ 537270 w 2306019"/>
              <a:gd name="connsiteY1-56" fmla="*/ 57161 h 2035410"/>
              <a:gd name="connsiteX2-57" fmla="*/ 636258 w 2306019"/>
              <a:gd name="connsiteY2-58" fmla="*/ 0 h 2035410"/>
              <a:gd name="connsiteX3-59" fmla="*/ 1679418 w 2306019"/>
              <a:gd name="connsiteY3-60" fmla="*/ 0 h 2035410"/>
              <a:gd name="connsiteX4-61" fmla="*/ 1778390 w 2306019"/>
              <a:gd name="connsiteY4-62" fmla="*/ 57145 h 2035410"/>
              <a:gd name="connsiteX5-63" fmla="*/ 2299977 w 2306019"/>
              <a:gd name="connsiteY5-64" fmla="*/ 960544 h 2035410"/>
              <a:gd name="connsiteX6-65" fmla="*/ 2299986 w 2306019"/>
              <a:gd name="connsiteY6-66" fmla="*/ 1074850 h 2035410"/>
              <a:gd name="connsiteX7-67" fmla="*/ 1778399 w 2306019"/>
              <a:gd name="connsiteY7-68" fmla="*/ 1978249 h 2035410"/>
              <a:gd name="connsiteX8-69" fmla="*/ 1679411 w 2306019"/>
              <a:gd name="connsiteY8-70" fmla="*/ 2035410 h 2035410"/>
              <a:gd name="connsiteX9-71" fmla="*/ 636251 w 2306019"/>
              <a:gd name="connsiteY9-72" fmla="*/ 2035410 h 2035410"/>
              <a:gd name="connsiteX10-73" fmla="*/ 537279 w 2306019"/>
              <a:gd name="connsiteY10-74" fmla="*/ 1978265 h 2035410"/>
              <a:gd name="connsiteX11-75" fmla="*/ 15693 w 2306019"/>
              <a:gd name="connsiteY11-76" fmla="*/ 1074866 h 2035410"/>
              <a:gd name="connsiteX12-77" fmla="*/ 15684 w 2306019"/>
              <a:gd name="connsiteY12-78" fmla="*/ 960560 h 2035410"/>
              <a:gd name="connsiteX0-79" fmla="*/ 15684 w 2306019"/>
              <a:gd name="connsiteY0-80" fmla="*/ 960560 h 2035410"/>
              <a:gd name="connsiteX1-81" fmla="*/ 537270 w 2306019"/>
              <a:gd name="connsiteY1-82" fmla="*/ 57161 h 2035410"/>
              <a:gd name="connsiteX2-83" fmla="*/ 636258 w 2306019"/>
              <a:gd name="connsiteY2-84" fmla="*/ 0 h 2035410"/>
              <a:gd name="connsiteX3-85" fmla="*/ 1679418 w 2306019"/>
              <a:gd name="connsiteY3-86" fmla="*/ 0 h 2035410"/>
              <a:gd name="connsiteX4-87" fmla="*/ 1778390 w 2306019"/>
              <a:gd name="connsiteY4-88" fmla="*/ 57145 h 2035410"/>
              <a:gd name="connsiteX5-89" fmla="*/ 2299977 w 2306019"/>
              <a:gd name="connsiteY5-90" fmla="*/ 960544 h 2035410"/>
              <a:gd name="connsiteX6-91" fmla="*/ 2299986 w 2306019"/>
              <a:gd name="connsiteY6-92" fmla="*/ 1074850 h 2035410"/>
              <a:gd name="connsiteX7-93" fmla="*/ 1778399 w 2306019"/>
              <a:gd name="connsiteY7-94" fmla="*/ 1978249 h 2035410"/>
              <a:gd name="connsiteX8-95" fmla="*/ 1679411 w 2306019"/>
              <a:gd name="connsiteY8-96" fmla="*/ 2035410 h 2035410"/>
              <a:gd name="connsiteX9-97" fmla="*/ 636251 w 2306019"/>
              <a:gd name="connsiteY9-98" fmla="*/ 2035410 h 2035410"/>
              <a:gd name="connsiteX10-99" fmla="*/ 537279 w 2306019"/>
              <a:gd name="connsiteY10-100" fmla="*/ 1978265 h 2035410"/>
              <a:gd name="connsiteX11-101" fmla="*/ 15693 w 2306019"/>
              <a:gd name="connsiteY11-102" fmla="*/ 1074866 h 2035410"/>
              <a:gd name="connsiteX12-103" fmla="*/ 15684 w 2306019"/>
              <a:gd name="connsiteY12-104" fmla="*/ 960560 h 2035410"/>
              <a:gd name="connsiteX0-105" fmla="*/ 15684 w 2306019"/>
              <a:gd name="connsiteY0-106" fmla="*/ 960560 h 2035410"/>
              <a:gd name="connsiteX1-107" fmla="*/ 537270 w 2306019"/>
              <a:gd name="connsiteY1-108" fmla="*/ 57161 h 2035410"/>
              <a:gd name="connsiteX2-109" fmla="*/ 636258 w 2306019"/>
              <a:gd name="connsiteY2-110" fmla="*/ 0 h 2035410"/>
              <a:gd name="connsiteX3-111" fmla="*/ 1679418 w 2306019"/>
              <a:gd name="connsiteY3-112" fmla="*/ 0 h 2035410"/>
              <a:gd name="connsiteX4-113" fmla="*/ 1778390 w 2306019"/>
              <a:gd name="connsiteY4-114" fmla="*/ 57145 h 2035410"/>
              <a:gd name="connsiteX5-115" fmla="*/ 2299977 w 2306019"/>
              <a:gd name="connsiteY5-116" fmla="*/ 960544 h 2035410"/>
              <a:gd name="connsiteX6-117" fmla="*/ 2299986 w 2306019"/>
              <a:gd name="connsiteY6-118" fmla="*/ 1074850 h 2035410"/>
              <a:gd name="connsiteX7-119" fmla="*/ 1778399 w 2306019"/>
              <a:gd name="connsiteY7-120" fmla="*/ 1978249 h 2035410"/>
              <a:gd name="connsiteX8-121" fmla="*/ 1679411 w 2306019"/>
              <a:gd name="connsiteY8-122" fmla="*/ 2035410 h 2035410"/>
              <a:gd name="connsiteX9-123" fmla="*/ 636251 w 2306019"/>
              <a:gd name="connsiteY9-124" fmla="*/ 2035410 h 2035410"/>
              <a:gd name="connsiteX10-125" fmla="*/ 537279 w 2306019"/>
              <a:gd name="connsiteY10-126" fmla="*/ 1978265 h 2035410"/>
              <a:gd name="connsiteX11-127" fmla="*/ 15693 w 2306019"/>
              <a:gd name="connsiteY11-128" fmla="*/ 1074866 h 2035410"/>
              <a:gd name="connsiteX12-129" fmla="*/ 15684 w 2306019"/>
              <a:gd name="connsiteY12-130" fmla="*/ 960560 h 2035410"/>
              <a:gd name="connsiteX0-131" fmla="*/ 15684 w 2306019"/>
              <a:gd name="connsiteY0-132" fmla="*/ 960560 h 2035410"/>
              <a:gd name="connsiteX1-133" fmla="*/ 537270 w 2306019"/>
              <a:gd name="connsiteY1-134" fmla="*/ 57161 h 2035410"/>
              <a:gd name="connsiteX2-135" fmla="*/ 636258 w 2306019"/>
              <a:gd name="connsiteY2-136" fmla="*/ 0 h 2035410"/>
              <a:gd name="connsiteX3-137" fmla="*/ 1679418 w 2306019"/>
              <a:gd name="connsiteY3-138" fmla="*/ 0 h 2035410"/>
              <a:gd name="connsiteX4-139" fmla="*/ 1778390 w 2306019"/>
              <a:gd name="connsiteY4-140" fmla="*/ 57145 h 2035410"/>
              <a:gd name="connsiteX5-141" fmla="*/ 2299977 w 2306019"/>
              <a:gd name="connsiteY5-142" fmla="*/ 960544 h 2035410"/>
              <a:gd name="connsiteX6-143" fmla="*/ 2299986 w 2306019"/>
              <a:gd name="connsiteY6-144" fmla="*/ 1074850 h 2035410"/>
              <a:gd name="connsiteX7-145" fmla="*/ 1778399 w 2306019"/>
              <a:gd name="connsiteY7-146" fmla="*/ 1978249 h 2035410"/>
              <a:gd name="connsiteX8-147" fmla="*/ 1679411 w 2306019"/>
              <a:gd name="connsiteY8-148" fmla="*/ 2035410 h 2035410"/>
              <a:gd name="connsiteX9-149" fmla="*/ 636251 w 2306019"/>
              <a:gd name="connsiteY9-150" fmla="*/ 2035410 h 2035410"/>
              <a:gd name="connsiteX10-151" fmla="*/ 537279 w 2306019"/>
              <a:gd name="connsiteY10-152" fmla="*/ 1978265 h 2035410"/>
              <a:gd name="connsiteX11-153" fmla="*/ 15693 w 2306019"/>
              <a:gd name="connsiteY11-154" fmla="*/ 1074866 h 2035410"/>
              <a:gd name="connsiteX12-155" fmla="*/ 15684 w 2306019"/>
              <a:gd name="connsiteY12-156" fmla="*/ 960560 h 2035410"/>
              <a:gd name="connsiteX0-157" fmla="*/ 15684 w 2306019"/>
              <a:gd name="connsiteY0-158" fmla="*/ 960560 h 2035410"/>
              <a:gd name="connsiteX1-159" fmla="*/ 537270 w 2306019"/>
              <a:gd name="connsiteY1-160" fmla="*/ 57161 h 2035410"/>
              <a:gd name="connsiteX2-161" fmla="*/ 636258 w 2306019"/>
              <a:gd name="connsiteY2-162" fmla="*/ 0 h 2035410"/>
              <a:gd name="connsiteX3-163" fmla="*/ 1679418 w 2306019"/>
              <a:gd name="connsiteY3-164" fmla="*/ 0 h 2035410"/>
              <a:gd name="connsiteX4-165" fmla="*/ 1778390 w 2306019"/>
              <a:gd name="connsiteY4-166" fmla="*/ 57145 h 2035410"/>
              <a:gd name="connsiteX5-167" fmla="*/ 2299977 w 2306019"/>
              <a:gd name="connsiteY5-168" fmla="*/ 960544 h 2035410"/>
              <a:gd name="connsiteX6-169" fmla="*/ 2299986 w 2306019"/>
              <a:gd name="connsiteY6-170" fmla="*/ 1074850 h 2035410"/>
              <a:gd name="connsiteX7-171" fmla="*/ 1778399 w 2306019"/>
              <a:gd name="connsiteY7-172" fmla="*/ 1978249 h 2035410"/>
              <a:gd name="connsiteX8-173" fmla="*/ 1679411 w 2306019"/>
              <a:gd name="connsiteY8-174" fmla="*/ 2035410 h 2035410"/>
              <a:gd name="connsiteX9-175" fmla="*/ 636251 w 2306019"/>
              <a:gd name="connsiteY9-176" fmla="*/ 2035410 h 2035410"/>
              <a:gd name="connsiteX10-177" fmla="*/ 537279 w 2306019"/>
              <a:gd name="connsiteY10-178" fmla="*/ 1978265 h 2035410"/>
              <a:gd name="connsiteX11-179" fmla="*/ 15693 w 2306019"/>
              <a:gd name="connsiteY11-180" fmla="*/ 1074866 h 2035410"/>
              <a:gd name="connsiteX12-181" fmla="*/ 15684 w 2306019"/>
              <a:gd name="connsiteY12-182" fmla="*/ 960560 h 2035410"/>
              <a:gd name="connsiteX0-183" fmla="*/ 15684 w 2306019"/>
              <a:gd name="connsiteY0-184" fmla="*/ 960560 h 2035410"/>
              <a:gd name="connsiteX1-185" fmla="*/ 537270 w 2306019"/>
              <a:gd name="connsiteY1-186" fmla="*/ 57161 h 2035410"/>
              <a:gd name="connsiteX2-187" fmla="*/ 636258 w 2306019"/>
              <a:gd name="connsiteY2-188" fmla="*/ 0 h 2035410"/>
              <a:gd name="connsiteX3-189" fmla="*/ 1679418 w 2306019"/>
              <a:gd name="connsiteY3-190" fmla="*/ 0 h 2035410"/>
              <a:gd name="connsiteX4-191" fmla="*/ 1778390 w 2306019"/>
              <a:gd name="connsiteY4-192" fmla="*/ 57145 h 2035410"/>
              <a:gd name="connsiteX5-193" fmla="*/ 2299977 w 2306019"/>
              <a:gd name="connsiteY5-194" fmla="*/ 960544 h 2035410"/>
              <a:gd name="connsiteX6-195" fmla="*/ 2299986 w 2306019"/>
              <a:gd name="connsiteY6-196" fmla="*/ 1074850 h 2035410"/>
              <a:gd name="connsiteX7-197" fmla="*/ 1778399 w 2306019"/>
              <a:gd name="connsiteY7-198" fmla="*/ 1978249 h 2035410"/>
              <a:gd name="connsiteX8-199" fmla="*/ 1679411 w 2306019"/>
              <a:gd name="connsiteY8-200" fmla="*/ 2035410 h 2035410"/>
              <a:gd name="connsiteX9-201" fmla="*/ 636251 w 2306019"/>
              <a:gd name="connsiteY9-202" fmla="*/ 2035410 h 2035410"/>
              <a:gd name="connsiteX10-203" fmla="*/ 537279 w 2306019"/>
              <a:gd name="connsiteY10-204" fmla="*/ 1978265 h 2035410"/>
              <a:gd name="connsiteX11-205" fmla="*/ 15693 w 2306019"/>
              <a:gd name="connsiteY11-206" fmla="*/ 1074866 h 2035410"/>
              <a:gd name="connsiteX12-207" fmla="*/ 15684 w 2306019"/>
              <a:gd name="connsiteY12-208" fmla="*/ 960560 h 2035410"/>
              <a:gd name="connsiteX0-209" fmla="*/ 15684 w 2306019"/>
              <a:gd name="connsiteY0-210" fmla="*/ 960560 h 2035410"/>
              <a:gd name="connsiteX1-211" fmla="*/ 537270 w 2306019"/>
              <a:gd name="connsiteY1-212" fmla="*/ 57161 h 2035410"/>
              <a:gd name="connsiteX2-213" fmla="*/ 636258 w 2306019"/>
              <a:gd name="connsiteY2-214" fmla="*/ 0 h 2035410"/>
              <a:gd name="connsiteX3-215" fmla="*/ 1679418 w 2306019"/>
              <a:gd name="connsiteY3-216" fmla="*/ 0 h 2035410"/>
              <a:gd name="connsiteX4-217" fmla="*/ 1778390 w 2306019"/>
              <a:gd name="connsiteY4-218" fmla="*/ 57145 h 2035410"/>
              <a:gd name="connsiteX5-219" fmla="*/ 2299977 w 2306019"/>
              <a:gd name="connsiteY5-220" fmla="*/ 960544 h 2035410"/>
              <a:gd name="connsiteX6-221" fmla="*/ 2299986 w 2306019"/>
              <a:gd name="connsiteY6-222" fmla="*/ 1074850 h 2035410"/>
              <a:gd name="connsiteX7-223" fmla="*/ 1778399 w 2306019"/>
              <a:gd name="connsiteY7-224" fmla="*/ 1978249 h 2035410"/>
              <a:gd name="connsiteX8-225" fmla="*/ 1679411 w 2306019"/>
              <a:gd name="connsiteY8-226" fmla="*/ 2035410 h 2035410"/>
              <a:gd name="connsiteX9-227" fmla="*/ 636251 w 2306019"/>
              <a:gd name="connsiteY9-228" fmla="*/ 2035410 h 2035410"/>
              <a:gd name="connsiteX10-229" fmla="*/ 537279 w 2306019"/>
              <a:gd name="connsiteY10-230" fmla="*/ 1978265 h 2035410"/>
              <a:gd name="connsiteX11-231" fmla="*/ 15693 w 2306019"/>
              <a:gd name="connsiteY11-232" fmla="*/ 1074866 h 2035410"/>
              <a:gd name="connsiteX12-233" fmla="*/ 15684 w 2306019"/>
              <a:gd name="connsiteY12-234" fmla="*/ 960560 h 2035410"/>
              <a:gd name="connsiteX0-235" fmla="*/ 15684 w 2306016"/>
              <a:gd name="connsiteY0-236" fmla="*/ 960560 h 2035410"/>
              <a:gd name="connsiteX1-237" fmla="*/ 537270 w 2306016"/>
              <a:gd name="connsiteY1-238" fmla="*/ 57161 h 2035410"/>
              <a:gd name="connsiteX2-239" fmla="*/ 636258 w 2306016"/>
              <a:gd name="connsiteY2-240" fmla="*/ 0 h 2035410"/>
              <a:gd name="connsiteX3-241" fmla="*/ 1679418 w 2306016"/>
              <a:gd name="connsiteY3-242" fmla="*/ 0 h 2035410"/>
              <a:gd name="connsiteX4-243" fmla="*/ 1778390 w 2306016"/>
              <a:gd name="connsiteY4-244" fmla="*/ 57145 h 2035410"/>
              <a:gd name="connsiteX5-245" fmla="*/ 2299977 w 2306016"/>
              <a:gd name="connsiteY5-246" fmla="*/ 960544 h 2035410"/>
              <a:gd name="connsiteX6-247" fmla="*/ 2299986 w 2306016"/>
              <a:gd name="connsiteY6-248" fmla="*/ 1074850 h 2035410"/>
              <a:gd name="connsiteX7-249" fmla="*/ 1778399 w 2306016"/>
              <a:gd name="connsiteY7-250" fmla="*/ 1978249 h 2035410"/>
              <a:gd name="connsiteX8-251" fmla="*/ 1679411 w 2306016"/>
              <a:gd name="connsiteY8-252" fmla="*/ 2035410 h 2035410"/>
              <a:gd name="connsiteX9-253" fmla="*/ 636251 w 2306016"/>
              <a:gd name="connsiteY9-254" fmla="*/ 2035410 h 2035410"/>
              <a:gd name="connsiteX10-255" fmla="*/ 537279 w 2306016"/>
              <a:gd name="connsiteY10-256" fmla="*/ 1978265 h 2035410"/>
              <a:gd name="connsiteX11-257" fmla="*/ 15693 w 2306016"/>
              <a:gd name="connsiteY11-258" fmla="*/ 1074866 h 2035410"/>
              <a:gd name="connsiteX12-259" fmla="*/ 15684 w 2306016"/>
              <a:gd name="connsiteY12-260" fmla="*/ 960560 h 2035410"/>
              <a:gd name="connsiteX0-261" fmla="*/ 15684 w 2315670"/>
              <a:gd name="connsiteY0-262" fmla="*/ 960560 h 2035410"/>
              <a:gd name="connsiteX1-263" fmla="*/ 537270 w 2315670"/>
              <a:gd name="connsiteY1-264" fmla="*/ 57161 h 2035410"/>
              <a:gd name="connsiteX2-265" fmla="*/ 636258 w 2315670"/>
              <a:gd name="connsiteY2-266" fmla="*/ 0 h 2035410"/>
              <a:gd name="connsiteX3-267" fmla="*/ 1679418 w 2315670"/>
              <a:gd name="connsiteY3-268" fmla="*/ 0 h 2035410"/>
              <a:gd name="connsiteX4-269" fmla="*/ 1778390 w 2315670"/>
              <a:gd name="connsiteY4-270" fmla="*/ 57145 h 2035410"/>
              <a:gd name="connsiteX5-271" fmla="*/ 2299977 w 2315670"/>
              <a:gd name="connsiteY5-272" fmla="*/ 960544 h 2035410"/>
              <a:gd name="connsiteX6-273" fmla="*/ 2299986 w 2315670"/>
              <a:gd name="connsiteY6-274" fmla="*/ 1074850 h 2035410"/>
              <a:gd name="connsiteX7-275" fmla="*/ 1778399 w 2315670"/>
              <a:gd name="connsiteY7-276" fmla="*/ 1978249 h 2035410"/>
              <a:gd name="connsiteX8-277" fmla="*/ 1679411 w 2315670"/>
              <a:gd name="connsiteY8-278" fmla="*/ 2035410 h 2035410"/>
              <a:gd name="connsiteX9-279" fmla="*/ 636251 w 2315670"/>
              <a:gd name="connsiteY9-280" fmla="*/ 2035410 h 2035410"/>
              <a:gd name="connsiteX10-281" fmla="*/ 537279 w 2315670"/>
              <a:gd name="connsiteY10-282" fmla="*/ 1978265 h 2035410"/>
              <a:gd name="connsiteX11-283" fmla="*/ 15693 w 2315670"/>
              <a:gd name="connsiteY11-284" fmla="*/ 1074866 h 2035410"/>
              <a:gd name="connsiteX12-285" fmla="*/ 15684 w 2315670"/>
              <a:gd name="connsiteY12-286" fmla="*/ 960560 h 2035410"/>
              <a:gd name="connsiteX0-287" fmla="*/ 15684 w 2315670"/>
              <a:gd name="connsiteY0-288" fmla="*/ 960560 h 2035410"/>
              <a:gd name="connsiteX1-289" fmla="*/ 537270 w 2315670"/>
              <a:gd name="connsiteY1-290" fmla="*/ 57161 h 2035410"/>
              <a:gd name="connsiteX2-291" fmla="*/ 636258 w 2315670"/>
              <a:gd name="connsiteY2-292" fmla="*/ 0 h 2035410"/>
              <a:gd name="connsiteX3-293" fmla="*/ 1679418 w 2315670"/>
              <a:gd name="connsiteY3-294" fmla="*/ 0 h 2035410"/>
              <a:gd name="connsiteX4-295" fmla="*/ 1778390 w 2315670"/>
              <a:gd name="connsiteY4-296" fmla="*/ 57145 h 2035410"/>
              <a:gd name="connsiteX5-297" fmla="*/ 2299977 w 2315670"/>
              <a:gd name="connsiteY5-298" fmla="*/ 960544 h 2035410"/>
              <a:gd name="connsiteX6-299" fmla="*/ 2299986 w 2315670"/>
              <a:gd name="connsiteY6-300" fmla="*/ 1074850 h 2035410"/>
              <a:gd name="connsiteX7-301" fmla="*/ 1778399 w 2315670"/>
              <a:gd name="connsiteY7-302" fmla="*/ 1978249 h 2035410"/>
              <a:gd name="connsiteX8-303" fmla="*/ 1679411 w 2315670"/>
              <a:gd name="connsiteY8-304" fmla="*/ 2035410 h 2035410"/>
              <a:gd name="connsiteX9-305" fmla="*/ 636251 w 2315670"/>
              <a:gd name="connsiteY9-306" fmla="*/ 2035410 h 2035410"/>
              <a:gd name="connsiteX10-307" fmla="*/ 537279 w 2315670"/>
              <a:gd name="connsiteY10-308" fmla="*/ 1978265 h 2035410"/>
              <a:gd name="connsiteX11-309" fmla="*/ 15693 w 2315670"/>
              <a:gd name="connsiteY11-310" fmla="*/ 1074866 h 2035410"/>
              <a:gd name="connsiteX12-311" fmla="*/ 15684 w 2315670"/>
              <a:gd name="connsiteY12-312" fmla="*/ 960560 h 2035410"/>
              <a:gd name="connsiteX0-313" fmla="*/ 15684 w 2315670"/>
              <a:gd name="connsiteY0-314" fmla="*/ 960560 h 2035410"/>
              <a:gd name="connsiteX1-315" fmla="*/ 537270 w 2315670"/>
              <a:gd name="connsiteY1-316" fmla="*/ 57161 h 2035410"/>
              <a:gd name="connsiteX2-317" fmla="*/ 636258 w 2315670"/>
              <a:gd name="connsiteY2-318" fmla="*/ 0 h 2035410"/>
              <a:gd name="connsiteX3-319" fmla="*/ 1679418 w 2315670"/>
              <a:gd name="connsiteY3-320" fmla="*/ 0 h 2035410"/>
              <a:gd name="connsiteX4-321" fmla="*/ 1778390 w 2315670"/>
              <a:gd name="connsiteY4-322" fmla="*/ 57145 h 2035410"/>
              <a:gd name="connsiteX5-323" fmla="*/ 2299977 w 2315670"/>
              <a:gd name="connsiteY5-324" fmla="*/ 960544 h 2035410"/>
              <a:gd name="connsiteX6-325" fmla="*/ 2299986 w 2315670"/>
              <a:gd name="connsiteY6-326" fmla="*/ 1074850 h 2035410"/>
              <a:gd name="connsiteX7-327" fmla="*/ 1778399 w 2315670"/>
              <a:gd name="connsiteY7-328" fmla="*/ 1978249 h 2035410"/>
              <a:gd name="connsiteX8-329" fmla="*/ 1679411 w 2315670"/>
              <a:gd name="connsiteY8-330" fmla="*/ 2035410 h 2035410"/>
              <a:gd name="connsiteX9-331" fmla="*/ 636251 w 2315670"/>
              <a:gd name="connsiteY9-332" fmla="*/ 2035410 h 2035410"/>
              <a:gd name="connsiteX10-333" fmla="*/ 537279 w 2315670"/>
              <a:gd name="connsiteY10-334" fmla="*/ 1978265 h 2035410"/>
              <a:gd name="connsiteX11-335" fmla="*/ 15693 w 2315670"/>
              <a:gd name="connsiteY11-336" fmla="*/ 1074866 h 2035410"/>
              <a:gd name="connsiteX12-337" fmla="*/ 15684 w 2315670"/>
              <a:gd name="connsiteY12-338" fmla="*/ 960560 h 2035410"/>
              <a:gd name="connsiteX0-339" fmla="*/ 15684 w 2315670"/>
              <a:gd name="connsiteY0-340" fmla="*/ 960560 h 2035410"/>
              <a:gd name="connsiteX1-341" fmla="*/ 537270 w 2315670"/>
              <a:gd name="connsiteY1-342" fmla="*/ 57161 h 2035410"/>
              <a:gd name="connsiteX2-343" fmla="*/ 636258 w 2315670"/>
              <a:gd name="connsiteY2-344" fmla="*/ 0 h 2035410"/>
              <a:gd name="connsiteX3-345" fmla="*/ 1679418 w 2315670"/>
              <a:gd name="connsiteY3-346" fmla="*/ 0 h 2035410"/>
              <a:gd name="connsiteX4-347" fmla="*/ 1778390 w 2315670"/>
              <a:gd name="connsiteY4-348" fmla="*/ 57145 h 2035410"/>
              <a:gd name="connsiteX5-349" fmla="*/ 2299977 w 2315670"/>
              <a:gd name="connsiteY5-350" fmla="*/ 960544 h 2035410"/>
              <a:gd name="connsiteX6-351" fmla="*/ 2299986 w 2315670"/>
              <a:gd name="connsiteY6-352" fmla="*/ 1074850 h 2035410"/>
              <a:gd name="connsiteX7-353" fmla="*/ 1778399 w 2315670"/>
              <a:gd name="connsiteY7-354" fmla="*/ 1978249 h 2035410"/>
              <a:gd name="connsiteX8-355" fmla="*/ 1679411 w 2315670"/>
              <a:gd name="connsiteY8-356" fmla="*/ 2035410 h 2035410"/>
              <a:gd name="connsiteX9-357" fmla="*/ 636251 w 2315670"/>
              <a:gd name="connsiteY9-358" fmla="*/ 2035410 h 2035410"/>
              <a:gd name="connsiteX10-359" fmla="*/ 537279 w 2315670"/>
              <a:gd name="connsiteY10-360" fmla="*/ 1978265 h 2035410"/>
              <a:gd name="connsiteX11-361" fmla="*/ 15693 w 2315670"/>
              <a:gd name="connsiteY11-362" fmla="*/ 1074866 h 2035410"/>
              <a:gd name="connsiteX12-363" fmla="*/ 15684 w 2315670"/>
              <a:gd name="connsiteY12-364" fmla="*/ 960560 h 2035410"/>
              <a:gd name="connsiteX0-365" fmla="*/ 15684 w 2315670"/>
              <a:gd name="connsiteY0-366" fmla="*/ 960560 h 2035410"/>
              <a:gd name="connsiteX1-367" fmla="*/ 537270 w 2315670"/>
              <a:gd name="connsiteY1-368" fmla="*/ 57161 h 2035410"/>
              <a:gd name="connsiteX2-369" fmla="*/ 636258 w 2315670"/>
              <a:gd name="connsiteY2-370" fmla="*/ 0 h 2035410"/>
              <a:gd name="connsiteX3-371" fmla="*/ 1679418 w 2315670"/>
              <a:gd name="connsiteY3-372" fmla="*/ 0 h 2035410"/>
              <a:gd name="connsiteX4-373" fmla="*/ 1778390 w 2315670"/>
              <a:gd name="connsiteY4-374" fmla="*/ 57145 h 2035410"/>
              <a:gd name="connsiteX5-375" fmla="*/ 2299977 w 2315670"/>
              <a:gd name="connsiteY5-376" fmla="*/ 960544 h 2035410"/>
              <a:gd name="connsiteX6-377" fmla="*/ 2299986 w 2315670"/>
              <a:gd name="connsiteY6-378" fmla="*/ 1074850 h 2035410"/>
              <a:gd name="connsiteX7-379" fmla="*/ 1778399 w 2315670"/>
              <a:gd name="connsiteY7-380" fmla="*/ 1978249 h 2035410"/>
              <a:gd name="connsiteX8-381" fmla="*/ 1679411 w 2315670"/>
              <a:gd name="connsiteY8-382" fmla="*/ 2035410 h 2035410"/>
              <a:gd name="connsiteX9-383" fmla="*/ 636251 w 2315670"/>
              <a:gd name="connsiteY9-384" fmla="*/ 2035410 h 2035410"/>
              <a:gd name="connsiteX10-385" fmla="*/ 537279 w 2315670"/>
              <a:gd name="connsiteY10-386" fmla="*/ 1978265 h 2035410"/>
              <a:gd name="connsiteX11-387" fmla="*/ 15693 w 2315670"/>
              <a:gd name="connsiteY11-388" fmla="*/ 1074866 h 2035410"/>
              <a:gd name="connsiteX12-389" fmla="*/ 15684 w 2315670"/>
              <a:gd name="connsiteY12-390" fmla="*/ 960560 h 2035410"/>
              <a:gd name="connsiteX0-391" fmla="*/ 15684 w 2315670"/>
              <a:gd name="connsiteY0-392" fmla="*/ 960560 h 2035410"/>
              <a:gd name="connsiteX1-393" fmla="*/ 537270 w 2315670"/>
              <a:gd name="connsiteY1-394" fmla="*/ 57161 h 2035410"/>
              <a:gd name="connsiteX2-395" fmla="*/ 636258 w 2315670"/>
              <a:gd name="connsiteY2-396" fmla="*/ 0 h 2035410"/>
              <a:gd name="connsiteX3-397" fmla="*/ 1679418 w 2315670"/>
              <a:gd name="connsiteY3-398" fmla="*/ 0 h 2035410"/>
              <a:gd name="connsiteX4-399" fmla="*/ 1778390 w 2315670"/>
              <a:gd name="connsiteY4-400" fmla="*/ 57145 h 2035410"/>
              <a:gd name="connsiteX5-401" fmla="*/ 2299977 w 2315670"/>
              <a:gd name="connsiteY5-402" fmla="*/ 960544 h 2035410"/>
              <a:gd name="connsiteX6-403" fmla="*/ 2299986 w 2315670"/>
              <a:gd name="connsiteY6-404" fmla="*/ 1074850 h 2035410"/>
              <a:gd name="connsiteX7-405" fmla="*/ 1778399 w 2315670"/>
              <a:gd name="connsiteY7-406" fmla="*/ 1978249 h 2035410"/>
              <a:gd name="connsiteX8-407" fmla="*/ 1679411 w 2315670"/>
              <a:gd name="connsiteY8-408" fmla="*/ 2035410 h 2035410"/>
              <a:gd name="connsiteX9-409" fmla="*/ 636251 w 2315670"/>
              <a:gd name="connsiteY9-410" fmla="*/ 2035410 h 2035410"/>
              <a:gd name="connsiteX10-411" fmla="*/ 537279 w 2315670"/>
              <a:gd name="connsiteY10-412" fmla="*/ 1978265 h 2035410"/>
              <a:gd name="connsiteX11-413" fmla="*/ 15693 w 2315670"/>
              <a:gd name="connsiteY11-414" fmla="*/ 1074866 h 2035410"/>
              <a:gd name="connsiteX12-415" fmla="*/ 15684 w 2315670"/>
              <a:gd name="connsiteY12-416" fmla="*/ 960560 h 2035410"/>
              <a:gd name="connsiteX0-417" fmla="*/ 15684 w 2315670"/>
              <a:gd name="connsiteY0-418" fmla="*/ 960560 h 2035410"/>
              <a:gd name="connsiteX1-419" fmla="*/ 537270 w 2315670"/>
              <a:gd name="connsiteY1-420" fmla="*/ 57161 h 2035410"/>
              <a:gd name="connsiteX2-421" fmla="*/ 636258 w 2315670"/>
              <a:gd name="connsiteY2-422" fmla="*/ 0 h 2035410"/>
              <a:gd name="connsiteX3-423" fmla="*/ 1679418 w 2315670"/>
              <a:gd name="connsiteY3-424" fmla="*/ 0 h 2035410"/>
              <a:gd name="connsiteX4-425" fmla="*/ 1778390 w 2315670"/>
              <a:gd name="connsiteY4-426" fmla="*/ 57145 h 2035410"/>
              <a:gd name="connsiteX5-427" fmla="*/ 2299977 w 2315670"/>
              <a:gd name="connsiteY5-428" fmla="*/ 960544 h 2035410"/>
              <a:gd name="connsiteX6-429" fmla="*/ 2299986 w 2315670"/>
              <a:gd name="connsiteY6-430" fmla="*/ 1074850 h 2035410"/>
              <a:gd name="connsiteX7-431" fmla="*/ 1778399 w 2315670"/>
              <a:gd name="connsiteY7-432" fmla="*/ 1978249 h 2035410"/>
              <a:gd name="connsiteX8-433" fmla="*/ 1679411 w 2315670"/>
              <a:gd name="connsiteY8-434" fmla="*/ 2035410 h 2035410"/>
              <a:gd name="connsiteX9-435" fmla="*/ 636251 w 2315670"/>
              <a:gd name="connsiteY9-436" fmla="*/ 2035410 h 2035410"/>
              <a:gd name="connsiteX10-437" fmla="*/ 537279 w 2315670"/>
              <a:gd name="connsiteY10-438" fmla="*/ 1978265 h 2035410"/>
              <a:gd name="connsiteX11-439" fmla="*/ 15693 w 2315670"/>
              <a:gd name="connsiteY11-440" fmla="*/ 1074866 h 2035410"/>
              <a:gd name="connsiteX12-441" fmla="*/ 15684 w 2315670"/>
              <a:gd name="connsiteY12-442" fmla="*/ 960560 h 2035410"/>
              <a:gd name="connsiteX0-443" fmla="*/ 15684 w 2315670"/>
              <a:gd name="connsiteY0-444" fmla="*/ 960560 h 2035410"/>
              <a:gd name="connsiteX1-445" fmla="*/ 537270 w 2315670"/>
              <a:gd name="connsiteY1-446" fmla="*/ 57161 h 2035410"/>
              <a:gd name="connsiteX2-447" fmla="*/ 636258 w 2315670"/>
              <a:gd name="connsiteY2-448" fmla="*/ 0 h 2035410"/>
              <a:gd name="connsiteX3-449" fmla="*/ 1679418 w 2315670"/>
              <a:gd name="connsiteY3-450" fmla="*/ 0 h 2035410"/>
              <a:gd name="connsiteX4-451" fmla="*/ 1778390 w 2315670"/>
              <a:gd name="connsiteY4-452" fmla="*/ 57145 h 2035410"/>
              <a:gd name="connsiteX5-453" fmla="*/ 2299977 w 2315670"/>
              <a:gd name="connsiteY5-454" fmla="*/ 960544 h 2035410"/>
              <a:gd name="connsiteX6-455" fmla="*/ 2299986 w 2315670"/>
              <a:gd name="connsiteY6-456" fmla="*/ 1074850 h 2035410"/>
              <a:gd name="connsiteX7-457" fmla="*/ 1778399 w 2315670"/>
              <a:gd name="connsiteY7-458" fmla="*/ 1978249 h 2035410"/>
              <a:gd name="connsiteX8-459" fmla="*/ 1679411 w 2315670"/>
              <a:gd name="connsiteY8-460" fmla="*/ 2035410 h 2035410"/>
              <a:gd name="connsiteX9-461" fmla="*/ 636251 w 2315670"/>
              <a:gd name="connsiteY9-462" fmla="*/ 2035410 h 2035410"/>
              <a:gd name="connsiteX10-463" fmla="*/ 537279 w 2315670"/>
              <a:gd name="connsiteY10-464" fmla="*/ 1978265 h 2035410"/>
              <a:gd name="connsiteX11-465" fmla="*/ 15693 w 2315670"/>
              <a:gd name="connsiteY11-466" fmla="*/ 1074866 h 2035410"/>
              <a:gd name="connsiteX12-467" fmla="*/ 15684 w 2315670"/>
              <a:gd name="connsiteY12-468" fmla="*/ 960560 h 2035410"/>
              <a:gd name="connsiteX0-469" fmla="*/ 15684 w 2315670"/>
              <a:gd name="connsiteY0-470" fmla="*/ 960560 h 2035410"/>
              <a:gd name="connsiteX1-471" fmla="*/ 537270 w 2315670"/>
              <a:gd name="connsiteY1-472" fmla="*/ 57161 h 2035410"/>
              <a:gd name="connsiteX2-473" fmla="*/ 636258 w 2315670"/>
              <a:gd name="connsiteY2-474" fmla="*/ 0 h 2035410"/>
              <a:gd name="connsiteX3-475" fmla="*/ 1679418 w 2315670"/>
              <a:gd name="connsiteY3-476" fmla="*/ 0 h 2035410"/>
              <a:gd name="connsiteX4-477" fmla="*/ 1778390 w 2315670"/>
              <a:gd name="connsiteY4-478" fmla="*/ 57145 h 2035410"/>
              <a:gd name="connsiteX5-479" fmla="*/ 2299977 w 2315670"/>
              <a:gd name="connsiteY5-480" fmla="*/ 960544 h 2035410"/>
              <a:gd name="connsiteX6-481" fmla="*/ 2299986 w 2315670"/>
              <a:gd name="connsiteY6-482" fmla="*/ 1074850 h 2035410"/>
              <a:gd name="connsiteX7-483" fmla="*/ 1778399 w 2315670"/>
              <a:gd name="connsiteY7-484" fmla="*/ 1978249 h 2035410"/>
              <a:gd name="connsiteX8-485" fmla="*/ 1679411 w 2315670"/>
              <a:gd name="connsiteY8-486" fmla="*/ 2035410 h 2035410"/>
              <a:gd name="connsiteX9-487" fmla="*/ 636251 w 2315670"/>
              <a:gd name="connsiteY9-488" fmla="*/ 2035410 h 2035410"/>
              <a:gd name="connsiteX10-489" fmla="*/ 537279 w 2315670"/>
              <a:gd name="connsiteY10-490" fmla="*/ 1978265 h 2035410"/>
              <a:gd name="connsiteX11-491" fmla="*/ 15693 w 2315670"/>
              <a:gd name="connsiteY11-492" fmla="*/ 1074866 h 2035410"/>
              <a:gd name="connsiteX12-493" fmla="*/ 15684 w 2315670"/>
              <a:gd name="connsiteY12-494" fmla="*/ 960560 h 2035410"/>
              <a:gd name="connsiteX0-495" fmla="*/ 15684 w 2315670"/>
              <a:gd name="connsiteY0-496" fmla="*/ 960560 h 2035410"/>
              <a:gd name="connsiteX1-497" fmla="*/ 537270 w 2315670"/>
              <a:gd name="connsiteY1-498" fmla="*/ 57161 h 2035410"/>
              <a:gd name="connsiteX2-499" fmla="*/ 636258 w 2315670"/>
              <a:gd name="connsiteY2-500" fmla="*/ 0 h 2035410"/>
              <a:gd name="connsiteX3-501" fmla="*/ 1679418 w 2315670"/>
              <a:gd name="connsiteY3-502" fmla="*/ 0 h 2035410"/>
              <a:gd name="connsiteX4-503" fmla="*/ 1778390 w 2315670"/>
              <a:gd name="connsiteY4-504" fmla="*/ 57145 h 2035410"/>
              <a:gd name="connsiteX5-505" fmla="*/ 2299977 w 2315670"/>
              <a:gd name="connsiteY5-506" fmla="*/ 960544 h 2035410"/>
              <a:gd name="connsiteX6-507" fmla="*/ 2299986 w 2315670"/>
              <a:gd name="connsiteY6-508" fmla="*/ 1074850 h 2035410"/>
              <a:gd name="connsiteX7-509" fmla="*/ 1778399 w 2315670"/>
              <a:gd name="connsiteY7-510" fmla="*/ 1978249 h 2035410"/>
              <a:gd name="connsiteX8-511" fmla="*/ 1679411 w 2315670"/>
              <a:gd name="connsiteY8-512" fmla="*/ 2035410 h 2035410"/>
              <a:gd name="connsiteX9-513" fmla="*/ 636251 w 2315670"/>
              <a:gd name="connsiteY9-514" fmla="*/ 2035410 h 2035410"/>
              <a:gd name="connsiteX10-515" fmla="*/ 537279 w 2315670"/>
              <a:gd name="connsiteY10-516" fmla="*/ 1978265 h 2035410"/>
              <a:gd name="connsiteX11-517" fmla="*/ 15693 w 2315670"/>
              <a:gd name="connsiteY11-518" fmla="*/ 1074866 h 2035410"/>
              <a:gd name="connsiteX12-519" fmla="*/ 15684 w 2315670"/>
              <a:gd name="connsiteY12-520" fmla="*/ 960560 h 2035410"/>
              <a:gd name="connsiteX0-521" fmla="*/ 15684 w 2315670"/>
              <a:gd name="connsiteY0-522" fmla="*/ 960560 h 2035410"/>
              <a:gd name="connsiteX1-523" fmla="*/ 537270 w 2315670"/>
              <a:gd name="connsiteY1-524" fmla="*/ 57161 h 2035410"/>
              <a:gd name="connsiteX2-525" fmla="*/ 636258 w 2315670"/>
              <a:gd name="connsiteY2-526" fmla="*/ 0 h 2035410"/>
              <a:gd name="connsiteX3-527" fmla="*/ 1679418 w 2315670"/>
              <a:gd name="connsiteY3-528" fmla="*/ 0 h 2035410"/>
              <a:gd name="connsiteX4-529" fmla="*/ 1778390 w 2315670"/>
              <a:gd name="connsiteY4-530" fmla="*/ 57145 h 2035410"/>
              <a:gd name="connsiteX5-531" fmla="*/ 2299977 w 2315670"/>
              <a:gd name="connsiteY5-532" fmla="*/ 960544 h 2035410"/>
              <a:gd name="connsiteX6-533" fmla="*/ 2299986 w 2315670"/>
              <a:gd name="connsiteY6-534" fmla="*/ 1074850 h 2035410"/>
              <a:gd name="connsiteX7-535" fmla="*/ 1778399 w 2315670"/>
              <a:gd name="connsiteY7-536" fmla="*/ 1978249 h 2035410"/>
              <a:gd name="connsiteX8-537" fmla="*/ 1679411 w 2315670"/>
              <a:gd name="connsiteY8-538" fmla="*/ 2035410 h 2035410"/>
              <a:gd name="connsiteX9-539" fmla="*/ 636251 w 2315670"/>
              <a:gd name="connsiteY9-540" fmla="*/ 2035410 h 2035410"/>
              <a:gd name="connsiteX10-541" fmla="*/ 537279 w 2315670"/>
              <a:gd name="connsiteY10-542" fmla="*/ 1978265 h 2035410"/>
              <a:gd name="connsiteX11-543" fmla="*/ 15693 w 2315670"/>
              <a:gd name="connsiteY11-544" fmla="*/ 1074866 h 2035410"/>
              <a:gd name="connsiteX12-545" fmla="*/ 15684 w 2315670"/>
              <a:gd name="connsiteY12-546" fmla="*/ 960560 h 2035410"/>
              <a:gd name="connsiteX0-547" fmla="*/ 15684 w 2315670"/>
              <a:gd name="connsiteY0-548" fmla="*/ 960560 h 2035410"/>
              <a:gd name="connsiteX1-549" fmla="*/ 537270 w 2315670"/>
              <a:gd name="connsiteY1-550" fmla="*/ 57161 h 2035410"/>
              <a:gd name="connsiteX2-551" fmla="*/ 636258 w 2315670"/>
              <a:gd name="connsiteY2-552" fmla="*/ 0 h 2035410"/>
              <a:gd name="connsiteX3-553" fmla="*/ 1679418 w 2315670"/>
              <a:gd name="connsiteY3-554" fmla="*/ 0 h 2035410"/>
              <a:gd name="connsiteX4-555" fmla="*/ 1778390 w 2315670"/>
              <a:gd name="connsiteY4-556" fmla="*/ 57145 h 2035410"/>
              <a:gd name="connsiteX5-557" fmla="*/ 2299977 w 2315670"/>
              <a:gd name="connsiteY5-558" fmla="*/ 960544 h 2035410"/>
              <a:gd name="connsiteX6-559" fmla="*/ 2299986 w 2315670"/>
              <a:gd name="connsiteY6-560" fmla="*/ 1074850 h 2035410"/>
              <a:gd name="connsiteX7-561" fmla="*/ 1778399 w 2315670"/>
              <a:gd name="connsiteY7-562" fmla="*/ 1978249 h 2035410"/>
              <a:gd name="connsiteX8-563" fmla="*/ 1679411 w 2315670"/>
              <a:gd name="connsiteY8-564" fmla="*/ 2035410 h 2035410"/>
              <a:gd name="connsiteX9-565" fmla="*/ 636251 w 2315670"/>
              <a:gd name="connsiteY9-566" fmla="*/ 2035410 h 2035410"/>
              <a:gd name="connsiteX10-567" fmla="*/ 537279 w 2315670"/>
              <a:gd name="connsiteY10-568" fmla="*/ 1978265 h 2035410"/>
              <a:gd name="connsiteX11-569" fmla="*/ 15693 w 2315670"/>
              <a:gd name="connsiteY11-570" fmla="*/ 1074866 h 2035410"/>
              <a:gd name="connsiteX12-571" fmla="*/ 15684 w 2315670"/>
              <a:gd name="connsiteY12-572" fmla="*/ 960560 h 20354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2315670" h="2035410">
                <a:moveTo>
                  <a:pt x="15684" y="960560"/>
                </a:moveTo>
                <a:cubicBezTo>
                  <a:pt x="36600" y="924331"/>
                  <a:pt x="516354" y="93390"/>
                  <a:pt x="537270" y="57161"/>
                </a:cubicBezTo>
                <a:cubicBezTo>
                  <a:pt x="558188" y="20932"/>
                  <a:pt x="594425" y="0"/>
                  <a:pt x="636258" y="0"/>
                </a:cubicBezTo>
                <a:cubicBezTo>
                  <a:pt x="678092" y="0"/>
                  <a:pt x="1637585" y="0"/>
                  <a:pt x="1679418" y="0"/>
                </a:cubicBezTo>
                <a:cubicBezTo>
                  <a:pt x="1721252" y="0"/>
                  <a:pt x="1757474" y="20916"/>
                  <a:pt x="1778390" y="57145"/>
                </a:cubicBezTo>
                <a:cubicBezTo>
                  <a:pt x="1799308" y="93374"/>
                  <a:pt x="2279060" y="924315"/>
                  <a:pt x="2299977" y="960544"/>
                </a:cubicBezTo>
                <a:cubicBezTo>
                  <a:pt x="2320895" y="996772"/>
                  <a:pt x="2320904" y="1038621"/>
                  <a:pt x="2299986" y="1074850"/>
                </a:cubicBezTo>
                <a:cubicBezTo>
                  <a:pt x="2279070" y="1111079"/>
                  <a:pt x="1799318" y="1942020"/>
                  <a:pt x="1778399" y="1978249"/>
                </a:cubicBezTo>
                <a:cubicBezTo>
                  <a:pt x="1757483" y="2014478"/>
                  <a:pt x="1721246" y="2035410"/>
                  <a:pt x="1679411" y="2035410"/>
                </a:cubicBezTo>
                <a:cubicBezTo>
                  <a:pt x="1637579" y="2035410"/>
                  <a:pt x="678086" y="2035410"/>
                  <a:pt x="636251" y="2035410"/>
                </a:cubicBezTo>
                <a:cubicBezTo>
                  <a:pt x="594419" y="2035410"/>
                  <a:pt x="558197" y="2014494"/>
                  <a:pt x="537279" y="1978265"/>
                </a:cubicBezTo>
                <a:cubicBezTo>
                  <a:pt x="516363" y="1942036"/>
                  <a:pt x="36610" y="1111095"/>
                  <a:pt x="15693" y="1074866"/>
                </a:cubicBezTo>
                <a:cubicBezTo>
                  <a:pt x="-5223" y="1038637"/>
                  <a:pt x="-5234" y="996789"/>
                  <a:pt x="15684" y="960560"/>
                </a:cubicBezTo>
                <a:close/>
              </a:path>
            </a:pathLst>
          </a:custGeom>
          <a:noFill/>
          <a:ln w="25400">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square" lIns="589723" tIns="588460" rIns="589723" bIns="588460" anchor="ctr" anchorCtr="1">
            <a:noAutofit/>
          </a:bodyPr>
          <a:lstStyle/>
          <a:p>
            <a:pPr marL="0" algn="ctr" rtl="0" eaLnBrk="1" latinLnBrk="0" hangingPunct="1">
              <a:spcBef>
                <a:spcPts val="0"/>
              </a:spcBef>
              <a:spcAft>
                <a:spcPts val="0"/>
              </a:spcAft>
            </a:pPr>
            <a:endParaRPr lang="zh-CN" altLang="zh-CN" sz="1400" b="1" kern="1200" dirty="0">
              <a:solidFill>
                <a:schemeClr val="accent1"/>
              </a:solidFill>
              <a:effectLst/>
              <a:latin typeface="+mn-ea"/>
              <a:cs typeface="+mn-ea"/>
              <a:sym typeface="+mn-ea"/>
            </a:endParaRPr>
          </a:p>
        </p:txBody>
      </p:sp>
      <p:sp>
        <p:nvSpPr>
          <p:cNvPr id="2" name="TextBox 53"/>
          <p:cNvSpPr txBox="1"/>
          <p:nvPr/>
        </p:nvSpPr>
        <p:spPr>
          <a:xfrm>
            <a:off x="755576" y="201780"/>
            <a:ext cx="7007046" cy="523220"/>
          </a:xfrm>
          <a:prstGeom prst="rect">
            <a:avLst/>
          </a:prstGeom>
          <a:noFill/>
          <a:ln w="9525">
            <a:noFill/>
          </a:ln>
        </p:spPr>
        <p:txBody>
          <a:bodyPr wrap="none">
            <a:spAutoFit/>
          </a:bodyPr>
          <a:lstStyle/>
          <a:p>
            <a:pPr eaLnBrk="1" hangingPunct="1"/>
            <a:r>
              <a:rPr lang="zh-CN" altLang="en-US" sz="2800">
                <a:latin typeface="Verdana" panose="020B0604030504040204" pitchFamily="34" charset="0"/>
                <a:ea typeface="微软雅黑" panose="020B0503020204020204" pitchFamily="34" charset="-122"/>
              </a:rPr>
              <a:t>供应链金融业务优化方案的设计原则及目的</a:t>
            </a:r>
            <a:endParaRPr lang="zh-CN" sz="2800" dirty="0">
              <a:latin typeface="Verdana" panose="020B0604030504040204" pitchFamily="34" charset="0"/>
              <a:ea typeface="微软雅黑" panose="020B0503020204020204" pitchFamily="34" charset="-122"/>
            </a:endParaRPr>
          </a:p>
        </p:txBody>
      </p:sp>
      <p:sp>
        <p:nvSpPr>
          <p:cNvPr id="3" name="Rectangle 3"/>
          <p:cNvSpPr txBox="1"/>
          <p:nvPr>
            <p:custDataLst>
              <p:tags r:id="rId9"/>
            </p:custDataLst>
          </p:nvPr>
        </p:nvSpPr>
        <p:spPr>
          <a:xfrm>
            <a:off x="850881" y="1104049"/>
            <a:ext cx="6000750" cy="460375"/>
          </a:xfrm>
          <a:prstGeom prst="rect">
            <a:avLst/>
          </a:prstGeom>
          <a:noFill/>
        </p:spPr>
        <p:txBody>
          <a:bodyPr wrap="square">
            <a:spAutoFit/>
          </a:bodyPr>
          <a:lstStyle/>
          <a:p>
            <a:pPr lvl="0" algn="l">
              <a:buClrTx/>
              <a:buSzTx/>
              <a:buFontTx/>
            </a:pPr>
            <a:r>
              <a:rPr lang="zh-CN" altLang="zh-CN" sz="2400" b="1" kern="100">
                <a:solidFill>
                  <a:schemeClr val="tx1"/>
                </a:solidFill>
                <a:effectLst/>
                <a:cs typeface="宋体" panose="02010600030101010101" pitchFamily="2" charset="-122"/>
                <a:sym typeface="+mn-ea"/>
              </a:rPr>
              <a:t>供应链金融业务优化方案设计的原则</a:t>
            </a:r>
            <a:endParaRPr lang="zh-CN" altLang="zh-CN" sz="2400" b="1" kern="100">
              <a:solidFill>
                <a:schemeClr val="tx1"/>
              </a:solidFill>
              <a:effectLst/>
              <a:cs typeface="宋体" panose="02010600030101010101" pitchFamily="2" charset="-122"/>
              <a:sym typeface="+mn-ea"/>
            </a:endParaRPr>
          </a:p>
        </p:txBody>
      </p:sp>
      <p:sp>
        <p:nvSpPr>
          <p:cNvPr id="4" name="文本框 3"/>
          <p:cNvSpPr txBox="1"/>
          <p:nvPr/>
        </p:nvSpPr>
        <p:spPr>
          <a:xfrm>
            <a:off x="4067944" y="3546707"/>
            <a:ext cx="936104" cy="369332"/>
          </a:xfrm>
          <a:prstGeom prst="rect">
            <a:avLst/>
          </a:prstGeom>
          <a:noFill/>
        </p:spPr>
        <p:txBody>
          <a:bodyPr wrap="square" rtlCol="0">
            <a:spAutoFit/>
          </a:bodyPr>
          <a:lstStyle/>
          <a:p>
            <a:r>
              <a:rPr lang="zh-CN" altLang="en-US" sz="1800">
                <a:solidFill>
                  <a:schemeClr val="accent1"/>
                </a:solidFill>
              </a:rPr>
              <a:t>原则</a:t>
            </a:r>
            <a:endParaRPr lang="zh-CN" altLang="en-US" sz="1800">
              <a:solidFill>
                <a:schemeClr val="accent1"/>
              </a:solidFill>
            </a:endParaRPr>
          </a:p>
        </p:txBody>
      </p:sp>
      <p:sp>
        <p:nvSpPr>
          <p:cNvPr id="5" name="对象7"/>
          <p:cNvSpPr/>
          <p:nvPr>
            <p:custDataLst>
              <p:tags r:id="rId10"/>
            </p:custDataLst>
          </p:nvPr>
        </p:nvSpPr>
        <p:spPr>
          <a:xfrm>
            <a:off x="2968873" y="3066622"/>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altLang="zh-CN" sz="2000" b="1">
                <a:solidFill>
                  <a:schemeClr val="lt1"/>
                </a:solidFill>
                <a:latin typeface="+mn-ea"/>
                <a:cs typeface="+mn-ea"/>
                <a:sym typeface="+mn-ea"/>
              </a:rPr>
              <a:t>07</a:t>
            </a:r>
            <a:endParaRPr lang="en-US" sz="2000" b="1" dirty="0">
              <a:solidFill>
                <a:schemeClr val="lt1"/>
              </a:solidFill>
              <a:latin typeface="+mn-ea"/>
              <a:cs typeface="+mn-ea"/>
              <a:sym typeface="+mn-ea"/>
            </a:endParaRPr>
          </a:p>
        </p:txBody>
      </p:sp>
      <p:sp>
        <p:nvSpPr>
          <p:cNvPr id="7" name="文本框 6"/>
          <p:cNvSpPr txBox="1"/>
          <p:nvPr/>
        </p:nvSpPr>
        <p:spPr>
          <a:xfrm>
            <a:off x="2895023" y="1998237"/>
            <a:ext cx="1656183" cy="368300"/>
          </a:xfrm>
          <a:prstGeom prst="rect">
            <a:avLst/>
          </a:prstGeom>
          <a:noFill/>
        </p:spPr>
        <p:txBody>
          <a:bodyPr wrap="square">
            <a:spAutoFit/>
          </a:bodyPr>
          <a:lstStyle/>
          <a:p>
            <a:r>
              <a:rPr lang="zh-CN" altLang="en-US" sz="1800" b="1">
                <a:solidFill>
                  <a:schemeClr val="accent1"/>
                </a:solidFill>
              </a:rPr>
              <a:t>客户导向原则</a:t>
            </a:r>
            <a:endParaRPr lang="zh-CN" altLang="en-US" sz="1800" b="1">
              <a:solidFill>
                <a:schemeClr val="accent1"/>
              </a:solidFill>
            </a:endParaRPr>
          </a:p>
        </p:txBody>
      </p:sp>
      <p:sp>
        <p:nvSpPr>
          <p:cNvPr id="9" name="文本框 8"/>
          <p:cNvSpPr txBox="1"/>
          <p:nvPr/>
        </p:nvSpPr>
        <p:spPr>
          <a:xfrm>
            <a:off x="5508104" y="2251079"/>
            <a:ext cx="1891162" cy="368300"/>
          </a:xfrm>
          <a:prstGeom prst="rect">
            <a:avLst/>
          </a:prstGeom>
          <a:noFill/>
        </p:spPr>
        <p:txBody>
          <a:bodyPr wrap="square">
            <a:spAutoFit/>
          </a:bodyPr>
          <a:lstStyle/>
          <a:p>
            <a:r>
              <a:rPr lang="zh-CN" altLang="zh-CN" sz="1800" b="1" kern="100">
                <a:solidFill>
                  <a:schemeClr val="accent1"/>
                </a:solidFill>
                <a:effectLst/>
                <a:ea typeface="宋体" panose="02010600030101010101" pitchFamily="2" charset="-122"/>
                <a:cs typeface="宋体" panose="02010600030101010101" pitchFamily="2" charset="-122"/>
              </a:rPr>
              <a:t>一体化服务原则</a:t>
            </a:r>
            <a:endParaRPr lang="zh-CN" altLang="zh-CN" sz="1800" b="1" kern="100">
              <a:solidFill>
                <a:schemeClr val="accent1"/>
              </a:solidFill>
              <a:effectLst/>
              <a:ea typeface="宋体" panose="02010600030101010101" pitchFamily="2" charset="-122"/>
              <a:cs typeface="宋体" panose="02010600030101010101" pitchFamily="2" charset="-122"/>
            </a:endParaRPr>
          </a:p>
        </p:txBody>
      </p:sp>
      <p:sp>
        <p:nvSpPr>
          <p:cNvPr id="11" name="文本框 10"/>
          <p:cNvSpPr txBox="1"/>
          <p:nvPr/>
        </p:nvSpPr>
        <p:spPr>
          <a:xfrm>
            <a:off x="5835279" y="3234797"/>
            <a:ext cx="1563987" cy="368300"/>
          </a:xfrm>
          <a:prstGeom prst="rect">
            <a:avLst/>
          </a:prstGeom>
          <a:noFill/>
        </p:spPr>
        <p:txBody>
          <a:bodyPr wrap="square">
            <a:spAutoFit/>
          </a:bodyPr>
          <a:lstStyle/>
          <a:p>
            <a:pPr lvl="0" algn="l">
              <a:buClrTx/>
              <a:buSzTx/>
              <a:buFontTx/>
            </a:pPr>
            <a:r>
              <a:rPr lang="zh-CN" altLang="zh-CN" sz="1800" b="1" kern="100">
                <a:solidFill>
                  <a:schemeClr val="accent1"/>
                </a:solidFill>
                <a:effectLst/>
                <a:cs typeface="宋体" panose="02010600030101010101" pitchFamily="2" charset="-122"/>
                <a:sym typeface="+mn-ea"/>
              </a:rPr>
              <a:t>风险共担原则</a:t>
            </a:r>
            <a:endParaRPr lang="zh-CN" altLang="zh-CN" sz="1800" b="1" kern="100">
              <a:solidFill>
                <a:schemeClr val="accent1"/>
              </a:solidFill>
              <a:effectLst/>
              <a:cs typeface="宋体" panose="02010600030101010101" pitchFamily="2" charset="-122"/>
              <a:sym typeface="+mn-ea"/>
            </a:endParaRPr>
          </a:p>
        </p:txBody>
      </p:sp>
      <p:sp>
        <p:nvSpPr>
          <p:cNvPr id="15" name="文本框 14"/>
          <p:cNvSpPr txBox="1"/>
          <p:nvPr/>
        </p:nvSpPr>
        <p:spPr>
          <a:xfrm>
            <a:off x="5724128" y="4611436"/>
            <a:ext cx="1675138" cy="368300"/>
          </a:xfrm>
          <a:prstGeom prst="rect">
            <a:avLst/>
          </a:prstGeom>
          <a:noFill/>
        </p:spPr>
        <p:txBody>
          <a:bodyPr wrap="square">
            <a:spAutoFit/>
          </a:bodyPr>
          <a:lstStyle/>
          <a:p>
            <a:pPr lvl="0" algn="l">
              <a:buClrTx/>
              <a:buSzTx/>
              <a:buFontTx/>
            </a:pPr>
            <a:r>
              <a:rPr lang="zh-CN" altLang="zh-CN" sz="1800" b="1" kern="100">
                <a:solidFill>
                  <a:schemeClr val="accent1"/>
                </a:solidFill>
                <a:effectLst/>
                <a:cs typeface="宋体" panose="02010600030101010101" pitchFamily="2" charset="-122"/>
                <a:sym typeface="+mn-ea"/>
              </a:rPr>
              <a:t>信息共享原则</a:t>
            </a:r>
            <a:endParaRPr lang="zh-CN" altLang="zh-CN" sz="1800" b="1" kern="100">
              <a:solidFill>
                <a:schemeClr val="accent1"/>
              </a:solidFill>
              <a:effectLst/>
              <a:cs typeface="宋体" panose="02010600030101010101" pitchFamily="2" charset="-122"/>
              <a:sym typeface="+mn-ea"/>
            </a:endParaRPr>
          </a:p>
        </p:txBody>
      </p:sp>
      <p:sp>
        <p:nvSpPr>
          <p:cNvPr id="17" name="文本框 16"/>
          <p:cNvSpPr txBox="1"/>
          <p:nvPr/>
        </p:nvSpPr>
        <p:spPr>
          <a:xfrm>
            <a:off x="3707904" y="5407532"/>
            <a:ext cx="1656184" cy="368300"/>
          </a:xfrm>
          <a:prstGeom prst="rect">
            <a:avLst/>
          </a:prstGeom>
          <a:noFill/>
        </p:spPr>
        <p:txBody>
          <a:bodyPr wrap="square">
            <a:spAutoFit/>
          </a:bodyPr>
          <a:lstStyle/>
          <a:p>
            <a:pPr lvl="0" algn="l">
              <a:buClrTx/>
              <a:buSzTx/>
              <a:buFontTx/>
            </a:pPr>
            <a:r>
              <a:rPr lang="zh-CN" altLang="zh-CN" sz="1800" b="1" kern="100">
                <a:solidFill>
                  <a:schemeClr val="accent1"/>
                </a:solidFill>
                <a:effectLst/>
                <a:cs typeface="宋体" panose="02010600030101010101" pitchFamily="2" charset="-122"/>
                <a:sym typeface="+mn-ea"/>
              </a:rPr>
              <a:t>创新驱动原则</a:t>
            </a:r>
            <a:endParaRPr lang="zh-CN" altLang="zh-CN" sz="1800" b="1" kern="100">
              <a:solidFill>
                <a:schemeClr val="accent1"/>
              </a:solidFill>
              <a:effectLst/>
              <a:cs typeface="宋体" panose="02010600030101010101" pitchFamily="2" charset="-122"/>
              <a:sym typeface="+mn-ea"/>
            </a:endParaRPr>
          </a:p>
        </p:txBody>
      </p:sp>
      <p:sp>
        <p:nvSpPr>
          <p:cNvPr id="19" name="文本框 18"/>
          <p:cNvSpPr txBox="1"/>
          <p:nvPr/>
        </p:nvSpPr>
        <p:spPr>
          <a:xfrm>
            <a:off x="1331640" y="4513453"/>
            <a:ext cx="1800200" cy="368300"/>
          </a:xfrm>
          <a:prstGeom prst="rect">
            <a:avLst/>
          </a:prstGeom>
          <a:noFill/>
        </p:spPr>
        <p:txBody>
          <a:bodyPr wrap="square">
            <a:spAutoFit/>
          </a:bodyPr>
          <a:lstStyle/>
          <a:p>
            <a:pPr lvl="0" algn="l">
              <a:buClrTx/>
              <a:buSzTx/>
              <a:buFontTx/>
            </a:pPr>
            <a:r>
              <a:rPr lang="zh-CN" altLang="zh-CN" sz="1800" b="1" kern="100">
                <a:solidFill>
                  <a:schemeClr val="accent1"/>
                </a:solidFill>
                <a:effectLst/>
                <a:cs typeface="宋体" panose="02010600030101010101" pitchFamily="2" charset="-122"/>
                <a:sym typeface="+mn-ea"/>
              </a:rPr>
              <a:t>合规合法原则</a:t>
            </a:r>
            <a:endParaRPr lang="zh-CN" altLang="zh-CN" sz="1800" b="1" kern="100">
              <a:solidFill>
                <a:schemeClr val="accent1"/>
              </a:solidFill>
              <a:effectLst/>
              <a:cs typeface="宋体" panose="02010600030101010101" pitchFamily="2" charset="-122"/>
              <a:sym typeface="+mn-ea"/>
            </a:endParaRPr>
          </a:p>
        </p:txBody>
      </p:sp>
      <p:sp>
        <p:nvSpPr>
          <p:cNvPr id="21" name="文本框 20"/>
          <p:cNvSpPr txBox="1"/>
          <p:nvPr/>
        </p:nvSpPr>
        <p:spPr>
          <a:xfrm>
            <a:off x="1168674" y="3145295"/>
            <a:ext cx="1800199" cy="368300"/>
          </a:xfrm>
          <a:prstGeom prst="rect">
            <a:avLst/>
          </a:prstGeom>
          <a:noFill/>
        </p:spPr>
        <p:txBody>
          <a:bodyPr wrap="square">
            <a:spAutoFit/>
          </a:bodyPr>
          <a:lstStyle/>
          <a:p>
            <a:pPr lvl="0" algn="l">
              <a:buClrTx/>
              <a:buSzTx/>
              <a:buFontTx/>
            </a:pPr>
            <a:r>
              <a:rPr lang="zh-CN" altLang="zh-CN" sz="1800" b="1" kern="100">
                <a:solidFill>
                  <a:schemeClr val="accent1"/>
                </a:solidFill>
                <a:effectLst/>
                <a:cs typeface="宋体" panose="02010600030101010101" pitchFamily="2" charset="-122"/>
                <a:sym typeface="+mn-ea"/>
              </a:rPr>
              <a:t>合作共赢原则</a:t>
            </a:r>
            <a:endParaRPr lang="zh-CN" altLang="zh-CN" sz="1800" b="1" kern="100">
              <a:solidFill>
                <a:schemeClr val="accent1"/>
              </a:solidFill>
              <a:effectLst/>
              <a:cs typeface="宋体" panose="02010600030101010101" pitchFamily="2" charset="-122"/>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a:ea typeface="微软雅黑" panose="020B0503020204020204" pitchFamily="34" charset="-122"/>
                <a:sym typeface="+mn-ea"/>
              </a:rPr>
              <a:t>预付账款融资的流程</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1017270" y="1483360"/>
            <a:ext cx="7267575" cy="5862320"/>
          </a:xfrm>
          <a:prstGeom prst="rect">
            <a:avLst/>
          </a:prstGeom>
          <a:noFill/>
          <a:ln w="9525">
            <a:noFill/>
          </a:ln>
        </p:spPr>
        <p:txBody>
          <a:bodyPr wrap="square">
            <a:spAutoFit/>
          </a:bodyPr>
          <a:lstStyle/>
          <a:p>
            <a:pPr indent="609600">
              <a:lnSpc>
                <a:spcPts val="3000"/>
              </a:lnSpc>
              <a:extLst>
                <a:ext uri="{35155182-B16C-46BC-9424-99874614C6A1}">
                  <wpsdc:indentchars xmlns:wpsdc="http://www.wps.cn/officeDocument/2017/drawingmlCustomData" val="200" checksum="4158780845"/>
                </a:ext>
              </a:extLst>
            </a:pPr>
            <a:r>
              <a:rPr lang="zh-CN" altLang="en-US" sz="2400"/>
              <a:t>预付账款融资的一般流程为： ①上下游企业双方达成买卖协议，确定交易细节和条件，包括预付账款金额、货物规格、交付时间等。通常是下游买方向上游企业支付一定比例的预付款。②下游企业向银行申请融资，提出预付账款融资需求，并向银行缴纳一定数额的保证金。③资金提供方（通常是银行或其他金融机构）向上游企业支付货款。④上游企业在收到货款后，按照合同约定的时间安排生产并将货物发运给下游企业。⑤下游企业收到货物后，将货物进行销售，并通过销售所得资金回笼，用于偿还银行的贷款。通常是根据约定的还款计划，分期支付货款给银行，直至全部偿还。</a:t>
            </a:r>
            <a:endParaRPr lang="zh-CN" altLang="en-US" sz="2400"/>
          </a:p>
          <a:p>
            <a:pPr algn="l">
              <a:lnSpc>
                <a:spcPts val="3000"/>
              </a:lnSpc>
              <a:buClrTx/>
              <a:buSzTx/>
            </a:pPr>
            <a:endParaRPr altLang="zh-CN" sz="1800" dirty="0">
              <a:latin typeface="Verdana" panose="020B0604030504040204" pitchFamily="34" charset="0"/>
            </a:endParaRPr>
          </a:p>
          <a:p>
            <a:pPr marL="285750" indent="-285750" algn="l">
              <a:lnSpc>
                <a:spcPts val="3000"/>
              </a:lnSpc>
              <a:buClrTx/>
              <a:buSzTx/>
              <a:buFont typeface="Wingdings" panose="05000000000000000000" charset="0"/>
              <a:buChar char="ü"/>
            </a:pPr>
            <a:endParaRPr altLang="zh-CN" sz="1800" dirty="0">
              <a:latin typeface="Verdana" panose="020B0604030504040204" pitchFamily="34" charset="0"/>
            </a:endParaRPr>
          </a:p>
          <a:p>
            <a:pPr algn="l">
              <a:lnSpc>
                <a:spcPts val="3000"/>
              </a:lnSpc>
              <a:buClrTx/>
              <a:buSzTx/>
              <a:buFontTx/>
            </a:pPr>
            <a:endParaRPr altLang="zh-CN" sz="1800" dirty="0">
              <a:latin typeface="Verdan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6192614" cy="523220"/>
          </a:xfrm>
          <a:prstGeom prst="rect">
            <a:avLst/>
          </a:prstGeom>
          <a:noFill/>
          <a:ln w="9525">
            <a:noFill/>
          </a:ln>
        </p:spPr>
        <p:txBody>
          <a:bodyPr wrap="square">
            <a:spAutoFit/>
          </a:bodyPr>
          <a:lstStyle/>
          <a:p>
            <a:pPr eaLnBrk="1" hangingPunct="1">
              <a:buClrTx/>
              <a:buSzTx/>
              <a:buFontTx/>
            </a:pPr>
            <a:r>
              <a:rPr lang="zh-CN" altLang="en-US" sz="2800">
                <a:latin typeface="微软雅黑" panose="020B0503020204020204" pitchFamily="34" charset="-122"/>
                <a:ea typeface="微软雅黑" panose="020B0503020204020204" pitchFamily="34" charset="-122"/>
                <a:sym typeface="+mn-ea"/>
              </a:rPr>
              <a:t>供应链全流程金融服务优化方案设计</a:t>
            </a:r>
            <a:endParaRPr lang="zh-CN" altLang="en-US" sz="2800" dirty="0">
              <a:latin typeface="微软雅黑" panose="020B0503020204020204" pitchFamily="34" charset="-122"/>
              <a:ea typeface="微软雅黑" panose="020B0503020204020204" pitchFamily="34" charset="-122"/>
              <a:sym typeface="+mn-ea"/>
            </a:endParaRPr>
          </a:p>
        </p:txBody>
      </p:sp>
      <p:sp>
        <p:nvSpPr>
          <p:cNvPr id="61" name="对象13"/>
          <p:cNvSpPr/>
          <p:nvPr>
            <p:custDataLst>
              <p:tags r:id="rId2"/>
            </p:custDataLst>
          </p:nvPr>
        </p:nvSpPr>
        <p:spPr>
          <a:xfrm>
            <a:off x="3041011" y="2690777"/>
            <a:ext cx="2632964" cy="2344564"/>
          </a:xfrm>
          <a:custGeom>
            <a:avLst/>
            <a:gdLst>
              <a:gd name="connsiteX0" fmla="*/ 2818 w 4072"/>
              <a:gd name="connsiteY0" fmla="*/ 7 h 3674"/>
              <a:gd name="connsiteX1" fmla="*/ 3244 w 4072"/>
              <a:gd name="connsiteY1" fmla="*/ 262 h 3674"/>
              <a:gd name="connsiteX2" fmla="*/ 4007 w 4072"/>
              <a:gd name="connsiteY2" fmla="*/ 1601 h 3674"/>
              <a:gd name="connsiteX3" fmla="*/ 4007 w 4072"/>
              <a:gd name="connsiteY3" fmla="*/ 2091 h 3674"/>
              <a:gd name="connsiteX4" fmla="*/ 3244 w 4072"/>
              <a:gd name="connsiteY4" fmla="*/ 3430 h 3674"/>
              <a:gd name="connsiteX5" fmla="*/ 2812 w 4072"/>
              <a:gd name="connsiteY5" fmla="*/ 3675 h 3674"/>
              <a:gd name="connsiteX6" fmla="*/ 1271 w 4072"/>
              <a:gd name="connsiteY6" fmla="*/ 3675 h 3674"/>
              <a:gd name="connsiteX7" fmla="*/ 839 w 4072"/>
              <a:gd name="connsiteY7" fmla="*/ 3430 h 3674"/>
              <a:gd name="connsiteX8" fmla="*/ 76 w 4072"/>
              <a:gd name="connsiteY8" fmla="*/ 2091 h 3674"/>
              <a:gd name="connsiteX9" fmla="*/ 76 w 4072"/>
              <a:gd name="connsiteY9" fmla="*/ 1601 h 3674"/>
              <a:gd name="connsiteX10" fmla="*/ 839 w 4072"/>
              <a:gd name="connsiteY10" fmla="*/ 262 h 3674"/>
              <a:gd name="connsiteX11" fmla="*/ 1271 w 4072"/>
              <a:gd name="connsiteY11" fmla="*/ 17 h 3674"/>
              <a:gd name="connsiteX12" fmla="*/ 2818 w 4072"/>
              <a:gd name="connsiteY12" fmla="*/ 7 h 3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72" h="3675">
                <a:moveTo>
                  <a:pt x="2818" y="7"/>
                </a:moveTo>
                <a:cubicBezTo>
                  <a:pt x="2991" y="7"/>
                  <a:pt x="3158" y="118"/>
                  <a:pt x="3244" y="262"/>
                </a:cubicBezTo>
                <a:lnTo>
                  <a:pt x="4007" y="1601"/>
                </a:lnTo>
                <a:cubicBezTo>
                  <a:pt x="4094" y="1745"/>
                  <a:pt x="4094" y="1947"/>
                  <a:pt x="4007" y="2091"/>
                </a:cubicBezTo>
                <a:lnTo>
                  <a:pt x="3244" y="3430"/>
                </a:lnTo>
                <a:cubicBezTo>
                  <a:pt x="3158" y="3588"/>
                  <a:pt x="2985" y="3675"/>
                  <a:pt x="2812" y="3675"/>
                </a:cubicBezTo>
                <a:lnTo>
                  <a:pt x="1271" y="3675"/>
                </a:lnTo>
                <a:cubicBezTo>
                  <a:pt x="1098" y="3675"/>
                  <a:pt x="926" y="3588"/>
                  <a:pt x="839" y="3430"/>
                </a:cubicBezTo>
                <a:lnTo>
                  <a:pt x="76" y="2091"/>
                </a:lnTo>
                <a:cubicBezTo>
                  <a:pt x="-25" y="1947"/>
                  <a:pt x="-25" y="1745"/>
                  <a:pt x="76" y="1601"/>
                </a:cubicBezTo>
                <a:lnTo>
                  <a:pt x="839" y="262"/>
                </a:lnTo>
                <a:cubicBezTo>
                  <a:pt x="926" y="118"/>
                  <a:pt x="1098" y="-55"/>
                  <a:pt x="1271" y="17"/>
                </a:cubicBezTo>
                <a:lnTo>
                  <a:pt x="2818" y="7"/>
                </a:lnTo>
              </a:path>
            </a:pathLst>
          </a:custGeom>
          <a:solidFill>
            <a:schemeClr val="accent1">
              <a:alpha val="5000"/>
            </a:schemeClr>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a:noAutofit/>
          </a:bodyPr>
          <a:lstStyle/>
          <a:p>
            <a:endParaRPr lang="zh-CN" altLang="en-US" sz="2000">
              <a:latin typeface="+mn-ea"/>
            </a:endParaRPr>
          </a:p>
        </p:txBody>
      </p:sp>
      <p:sp>
        <p:nvSpPr>
          <p:cNvPr id="62" name="对象1"/>
          <p:cNvSpPr/>
          <p:nvPr>
            <p:custDataLst>
              <p:tags r:id="rId3"/>
            </p:custDataLst>
          </p:nvPr>
        </p:nvSpPr>
        <p:spPr>
          <a:xfrm flipH="1">
            <a:off x="107949" y="1978998"/>
            <a:ext cx="3619417" cy="1150676"/>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274060" tIns="0" rIns="548120" numCol="1" spcCol="0" rtlCol="0" fromWordArt="0" anchor="ctr" anchorCtr="1" forceAA="0" compatLnSpc="1">
            <a:noAutofit/>
          </a:bodyPr>
          <a:lstStyle/>
          <a:p>
            <a:pPr indent="0" algn="r"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需求分析和定制化服务</a:t>
            </a:r>
            <a:endParaRPr lang="zh-CN" altLang="en-US" sz="2000" dirty="0">
              <a:ln>
                <a:noFill/>
                <a:prstDash val="sysDot"/>
              </a:ln>
              <a:solidFill>
                <a:schemeClr val="tx1">
                  <a:lumMod val="85000"/>
                  <a:lumOff val="15000"/>
                </a:schemeClr>
              </a:solidFill>
              <a:latin typeface="+mn-ea"/>
              <a:cs typeface="+mn-ea"/>
              <a:sym typeface="+mn-ea"/>
            </a:endParaRPr>
          </a:p>
        </p:txBody>
      </p:sp>
      <p:sp>
        <p:nvSpPr>
          <p:cNvPr id="67" name="对象2"/>
          <p:cNvSpPr/>
          <p:nvPr>
            <p:custDataLst>
              <p:tags r:id="rId4"/>
            </p:custDataLst>
          </p:nvPr>
        </p:nvSpPr>
        <p:spPr>
          <a:xfrm flipH="1">
            <a:off x="478398" y="4662470"/>
            <a:ext cx="3248969" cy="1150676"/>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274060" tIns="0" rIns="548120" numCol="1" spcCol="0" rtlCol="0" fromWordArt="0" anchor="ctr" anchorCtr="1" forceAA="0" compatLnSpc="1">
            <a:noAutofit/>
          </a:bodyPr>
          <a:lstStyle/>
          <a:p>
            <a:pPr indent="0" algn="r"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金融产品创新</a:t>
            </a:r>
            <a:endParaRPr lang="zh-CN" altLang="en-US" sz="2000">
              <a:ln>
                <a:noFill/>
                <a:prstDash val="sysDot"/>
              </a:ln>
              <a:solidFill>
                <a:schemeClr val="tx1">
                  <a:lumMod val="85000"/>
                  <a:lumOff val="15000"/>
                </a:schemeClr>
              </a:solidFill>
              <a:latin typeface="+mn-ea"/>
              <a:cs typeface="+mn-ea"/>
              <a:sym typeface="+mn-ea"/>
            </a:endParaRPr>
          </a:p>
        </p:txBody>
      </p:sp>
      <p:sp>
        <p:nvSpPr>
          <p:cNvPr id="63" name="对象3"/>
          <p:cNvSpPr/>
          <p:nvPr>
            <p:custDataLst>
              <p:tags r:id="rId5"/>
            </p:custDataLst>
          </p:nvPr>
        </p:nvSpPr>
        <p:spPr>
          <a:xfrm flipH="1">
            <a:off x="395535" y="3313751"/>
            <a:ext cx="2766777" cy="1150676"/>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274060" tIns="0" rIns="548120" numCol="1" spcCol="0" rtlCol="0" fromWordArt="0" anchor="ctr" anchorCtr="1" forceAA="0" compatLnSpc="1">
            <a:noAutofit/>
          </a:bodyPr>
          <a:lstStyle/>
          <a:p>
            <a:pPr indent="0" algn="r"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合作生态圈建设</a:t>
            </a:r>
            <a:endParaRPr lang="zh-CN" altLang="en-US" sz="2000" dirty="0">
              <a:ln>
                <a:noFill/>
                <a:prstDash val="sysDot"/>
              </a:ln>
              <a:solidFill>
                <a:schemeClr val="tx1">
                  <a:lumMod val="85000"/>
                  <a:lumOff val="15000"/>
                </a:schemeClr>
              </a:solidFill>
              <a:latin typeface="+mn-ea"/>
              <a:cs typeface="+mn-ea"/>
              <a:sym typeface="+mn-ea"/>
            </a:endParaRPr>
          </a:p>
        </p:txBody>
      </p:sp>
      <p:sp>
        <p:nvSpPr>
          <p:cNvPr id="64" name="对象4"/>
          <p:cNvSpPr/>
          <p:nvPr>
            <p:custDataLst>
              <p:tags r:id="rId6"/>
            </p:custDataLst>
          </p:nvPr>
        </p:nvSpPr>
        <p:spPr>
          <a:xfrm flipH="1">
            <a:off x="5208850" y="1978998"/>
            <a:ext cx="3248969" cy="1150676"/>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548120" tIns="0" rIns="273933" numCol="1" spcCol="0" rtlCol="0" fromWordArt="0" anchor="ctr" anchorCtr="1" forceAA="0" compatLnSpc="1">
            <a:noAutofit/>
          </a:bodyPr>
          <a:lstStyle/>
          <a:p>
            <a:pPr indent="0"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数字化金融平台建设</a:t>
            </a:r>
            <a:endParaRPr lang="zh-CN" altLang="en-US" sz="2000">
              <a:ln>
                <a:noFill/>
                <a:prstDash val="sysDot"/>
              </a:ln>
              <a:solidFill>
                <a:schemeClr val="tx1">
                  <a:lumMod val="85000"/>
                  <a:lumOff val="15000"/>
                </a:schemeClr>
              </a:solidFill>
              <a:latin typeface="+mn-ea"/>
              <a:cs typeface="+mn-ea"/>
              <a:sym typeface="+mn-ea"/>
            </a:endParaRPr>
          </a:p>
        </p:txBody>
      </p:sp>
      <p:sp>
        <p:nvSpPr>
          <p:cNvPr id="74" name="对象5"/>
          <p:cNvSpPr/>
          <p:nvPr>
            <p:custDataLst>
              <p:tags r:id="rId7"/>
            </p:custDataLst>
          </p:nvPr>
        </p:nvSpPr>
        <p:spPr>
          <a:xfrm flipH="1">
            <a:off x="5208849" y="4645282"/>
            <a:ext cx="3755638" cy="1150676"/>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548120" tIns="0" rIns="273933" numCol="1" spcCol="0" rtlCol="0" fromWordArt="0" anchor="ctr" anchorCtr="1" forceAA="0" compatLnSpc="1">
            <a:noAutofit/>
          </a:bodyPr>
          <a:lstStyle/>
          <a:p>
            <a:pPr indent="0"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供应链可追溯性与透明度</a:t>
            </a:r>
            <a:endParaRPr lang="zh-CN" altLang="en-US" sz="2000">
              <a:ln>
                <a:noFill/>
                <a:prstDash val="sysDot"/>
              </a:ln>
              <a:solidFill>
                <a:schemeClr val="tx1">
                  <a:lumMod val="85000"/>
                  <a:lumOff val="15000"/>
                </a:schemeClr>
              </a:solidFill>
              <a:latin typeface="+mn-ea"/>
              <a:cs typeface="+mn-ea"/>
              <a:sym typeface="+mn-ea"/>
            </a:endParaRPr>
          </a:p>
        </p:txBody>
      </p:sp>
      <p:sp>
        <p:nvSpPr>
          <p:cNvPr id="75" name="对象6"/>
          <p:cNvSpPr/>
          <p:nvPr>
            <p:custDataLst>
              <p:tags r:id="rId8"/>
            </p:custDataLst>
          </p:nvPr>
        </p:nvSpPr>
        <p:spPr>
          <a:xfrm flipH="1">
            <a:off x="5791630" y="3317511"/>
            <a:ext cx="3248969" cy="1150676"/>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548120" tIns="0" rIns="273933" numCol="1" spcCol="0" rtlCol="0" fromWordArt="0" anchor="ctr" anchorCtr="1" forceAA="0" compatLnSpc="1">
            <a:noAutofit/>
          </a:bodyPr>
          <a:lstStyle/>
          <a:p>
            <a:pPr indent="0"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智能风险管理系统</a:t>
            </a:r>
            <a:endParaRPr lang="zh-CN" altLang="en-US" sz="2000">
              <a:ln>
                <a:noFill/>
                <a:prstDash val="sysDot"/>
              </a:ln>
              <a:solidFill>
                <a:schemeClr val="tx1">
                  <a:lumMod val="85000"/>
                  <a:lumOff val="15000"/>
                </a:schemeClr>
              </a:solidFill>
              <a:latin typeface="+mn-ea"/>
              <a:cs typeface="+mn-ea"/>
              <a:sym typeface="+mn-ea"/>
            </a:endParaRPr>
          </a:p>
        </p:txBody>
      </p:sp>
      <p:sp>
        <p:nvSpPr>
          <p:cNvPr id="76" name="对象7"/>
          <p:cNvSpPr/>
          <p:nvPr>
            <p:custDataLst>
              <p:tags r:id="rId9"/>
            </p:custDataLst>
          </p:nvPr>
        </p:nvSpPr>
        <p:spPr>
          <a:xfrm>
            <a:off x="3461586" y="2342631"/>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dirty="0">
                <a:solidFill>
                  <a:schemeClr val="lt1"/>
                </a:solidFill>
                <a:latin typeface="+mn-ea"/>
                <a:cs typeface="+mn-ea"/>
                <a:sym typeface="+mn-ea"/>
              </a:rPr>
              <a:t>01</a:t>
            </a:r>
            <a:endParaRPr lang="en-US" sz="2000" b="1" dirty="0">
              <a:solidFill>
                <a:schemeClr val="lt1"/>
              </a:solidFill>
              <a:latin typeface="+mn-ea"/>
              <a:cs typeface="+mn-ea"/>
              <a:sym typeface="+mn-ea"/>
            </a:endParaRPr>
          </a:p>
        </p:txBody>
      </p:sp>
      <p:sp>
        <p:nvSpPr>
          <p:cNvPr id="77" name="对象7"/>
          <p:cNvSpPr/>
          <p:nvPr>
            <p:custDataLst>
              <p:tags r:id="rId10"/>
            </p:custDataLst>
          </p:nvPr>
        </p:nvSpPr>
        <p:spPr>
          <a:xfrm>
            <a:off x="4916117" y="2342631"/>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02</a:t>
            </a:r>
            <a:endParaRPr lang="en-US" sz="2000" b="1" dirty="0">
              <a:solidFill>
                <a:schemeClr val="lt1"/>
              </a:solidFill>
              <a:latin typeface="+mn-ea"/>
              <a:cs typeface="+mn-ea"/>
              <a:sym typeface="+mn-ea"/>
            </a:endParaRPr>
          </a:p>
        </p:txBody>
      </p:sp>
      <p:sp>
        <p:nvSpPr>
          <p:cNvPr id="78" name="对象7"/>
          <p:cNvSpPr/>
          <p:nvPr>
            <p:custDataLst>
              <p:tags r:id="rId11"/>
            </p:custDataLst>
          </p:nvPr>
        </p:nvSpPr>
        <p:spPr>
          <a:xfrm>
            <a:off x="3461586" y="4847777"/>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05</a:t>
            </a:r>
            <a:endParaRPr lang="en-US" sz="2000" b="1" dirty="0">
              <a:solidFill>
                <a:schemeClr val="lt1"/>
              </a:solidFill>
              <a:latin typeface="+mn-ea"/>
              <a:cs typeface="+mn-ea"/>
              <a:sym typeface="+mn-ea"/>
            </a:endParaRPr>
          </a:p>
        </p:txBody>
      </p:sp>
      <p:sp>
        <p:nvSpPr>
          <p:cNvPr id="79" name="对象7"/>
          <p:cNvSpPr/>
          <p:nvPr>
            <p:custDataLst>
              <p:tags r:id="rId12"/>
            </p:custDataLst>
          </p:nvPr>
        </p:nvSpPr>
        <p:spPr>
          <a:xfrm>
            <a:off x="4916117" y="4847777"/>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04</a:t>
            </a:r>
            <a:endParaRPr lang="en-US" sz="2000" b="1" dirty="0">
              <a:solidFill>
                <a:schemeClr val="lt1"/>
              </a:solidFill>
              <a:latin typeface="+mn-ea"/>
              <a:cs typeface="+mn-ea"/>
              <a:sym typeface="+mn-ea"/>
            </a:endParaRPr>
          </a:p>
        </p:txBody>
      </p:sp>
      <p:sp>
        <p:nvSpPr>
          <p:cNvPr id="80" name="对象7"/>
          <p:cNvSpPr/>
          <p:nvPr>
            <p:custDataLst>
              <p:tags r:id="rId13"/>
            </p:custDataLst>
          </p:nvPr>
        </p:nvSpPr>
        <p:spPr>
          <a:xfrm>
            <a:off x="2813277" y="3624209"/>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06</a:t>
            </a:r>
            <a:endParaRPr lang="en-US" sz="2000" b="1" dirty="0">
              <a:solidFill>
                <a:schemeClr val="lt1"/>
              </a:solidFill>
              <a:latin typeface="+mn-ea"/>
              <a:cs typeface="+mn-ea"/>
              <a:sym typeface="+mn-ea"/>
            </a:endParaRPr>
          </a:p>
        </p:txBody>
      </p:sp>
      <p:sp>
        <p:nvSpPr>
          <p:cNvPr id="81" name="对象7"/>
          <p:cNvSpPr/>
          <p:nvPr>
            <p:custDataLst>
              <p:tags r:id="rId14"/>
            </p:custDataLst>
          </p:nvPr>
        </p:nvSpPr>
        <p:spPr>
          <a:xfrm>
            <a:off x="5584837" y="3624209"/>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03</a:t>
            </a:r>
            <a:endParaRPr lang="en-US" sz="2000" b="1" dirty="0">
              <a:solidFill>
                <a:schemeClr val="lt1"/>
              </a:solidFill>
              <a:latin typeface="+mn-ea"/>
              <a:cs typeface="+mn-ea"/>
              <a:sym typeface="+mn-ea"/>
            </a:endParaRPr>
          </a:p>
        </p:txBody>
      </p:sp>
      <p:sp>
        <p:nvSpPr>
          <p:cNvPr id="82" name="任意多边形: 形状 11"/>
          <p:cNvSpPr/>
          <p:nvPr>
            <p:custDataLst>
              <p:tags r:id="rId15"/>
            </p:custDataLst>
          </p:nvPr>
        </p:nvSpPr>
        <p:spPr>
          <a:xfrm>
            <a:off x="3485756" y="3002219"/>
            <a:ext cx="1958743" cy="1721681"/>
          </a:xfrm>
          <a:custGeom>
            <a:avLst/>
            <a:gdLst>
              <a:gd name="connsiteX0" fmla="*/ 15684 w 2306019"/>
              <a:gd name="connsiteY0" fmla="*/ 960560 h 2035410"/>
              <a:gd name="connsiteX1" fmla="*/ 537270 w 2306019"/>
              <a:gd name="connsiteY1" fmla="*/ 57161 h 2035410"/>
              <a:gd name="connsiteX2" fmla="*/ 636258 w 2306019"/>
              <a:gd name="connsiteY2" fmla="*/ 0 h 2035410"/>
              <a:gd name="connsiteX3" fmla="*/ 1679418 w 2306019"/>
              <a:gd name="connsiteY3" fmla="*/ 0 h 2035410"/>
              <a:gd name="connsiteX4" fmla="*/ 1778390 w 2306019"/>
              <a:gd name="connsiteY4" fmla="*/ 57145 h 2035410"/>
              <a:gd name="connsiteX5" fmla="*/ 2299977 w 2306019"/>
              <a:gd name="connsiteY5" fmla="*/ 960544 h 2035410"/>
              <a:gd name="connsiteX6" fmla="*/ 2299986 w 2306019"/>
              <a:gd name="connsiteY6" fmla="*/ 1074850 h 2035410"/>
              <a:gd name="connsiteX7" fmla="*/ 1778399 w 2306019"/>
              <a:gd name="connsiteY7" fmla="*/ 1978249 h 2035410"/>
              <a:gd name="connsiteX8" fmla="*/ 1679411 w 2306019"/>
              <a:gd name="connsiteY8" fmla="*/ 2035410 h 2035410"/>
              <a:gd name="connsiteX9" fmla="*/ 636251 w 2306019"/>
              <a:gd name="connsiteY9" fmla="*/ 2035410 h 2035410"/>
              <a:gd name="connsiteX10" fmla="*/ 537279 w 2306019"/>
              <a:gd name="connsiteY10" fmla="*/ 1978265 h 2035410"/>
              <a:gd name="connsiteX11" fmla="*/ 15693 w 2306019"/>
              <a:gd name="connsiteY11" fmla="*/ 1074866 h 2035410"/>
              <a:gd name="connsiteX12" fmla="*/ 15684 w 2306019"/>
              <a:gd name="connsiteY12" fmla="*/ 960560 h 2035410"/>
              <a:gd name="connsiteX0-1" fmla="*/ 15684 w 2306019"/>
              <a:gd name="connsiteY0-2" fmla="*/ 960560 h 2035410"/>
              <a:gd name="connsiteX1-3" fmla="*/ 537270 w 2306019"/>
              <a:gd name="connsiteY1-4" fmla="*/ 57161 h 2035410"/>
              <a:gd name="connsiteX2-5" fmla="*/ 636258 w 2306019"/>
              <a:gd name="connsiteY2-6" fmla="*/ 0 h 2035410"/>
              <a:gd name="connsiteX3-7" fmla="*/ 1679418 w 2306019"/>
              <a:gd name="connsiteY3-8" fmla="*/ 0 h 2035410"/>
              <a:gd name="connsiteX4-9" fmla="*/ 1778390 w 2306019"/>
              <a:gd name="connsiteY4-10" fmla="*/ 57145 h 2035410"/>
              <a:gd name="connsiteX5-11" fmla="*/ 2299977 w 2306019"/>
              <a:gd name="connsiteY5-12" fmla="*/ 960544 h 2035410"/>
              <a:gd name="connsiteX6-13" fmla="*/ 2299986 w 2306019"/>
              <a:gd name="connsiteY6-14" fmla="*/ 1074850 h 2035410"/>
              <a:gd name="connsiteX7-15" fmla="*/ 1778399 w 2306019"/>
              <a:gd name="connsiteY7-16" fmla="*/ 1978249 h 2035410"/>
              <a:gd name="connsiteX8-17" fmla="*/ 1679411 w 2306019"/>
              <a:gd name="connsiteY8-18" fmla="*/ 2035410 h 2035410"/>
              <a:gd name="connsiteX9-19" fmla="*/ 636251 w 2306019"/>
              <a:gd name="connsiteY9-20" fmla="*/ 2035410 h 2035410"/>
              <a:gd name="connsiteX10-21" fmla="*/ 537279 w 2306019"/>
              <a:gd name="connsiteY10-22" fmla="*/ 1978265 h 2035410"/>
              <a:gd name="connsiteX11-23" fmla="*/ 15693 w 2306019"/>
              <a:gd name="connsiteY11-24" fmla="*/ 1074866 h 2035410"/>
              <a:gd name="connsiteX12-25" fmla="*/ 15684 w 2306019"/>
              <a:gd name="connsiteY12-26" fmla="*/ 960560 h 2035410"/>
              <a:gd name="connsiteX0-27" fmla="*/ 15684 w 2306019"/>
              <a:gd name="connsiteY0-28" fmla="*/ 960560 h 2035410"/>
              <a:gd name="connsiteX1-29" fmla="*/ 537270 w 2306019"/>
              <a:gd name="connsiteY1-30" fmla="*/ 57161 h 2035410"/>
              <a:gd name="connsiteX2-31" fmla="*/ 636258 w 2306019"/>
              <a:gd name="connsiteY2-32" fmla="*/ 0 h 2035410"/>
              <a:gd name="connsiteX3-33" fmla="*/ 1679418 w 2306019"/>
              <a:gd name="connsiteY3-34" fmla="*/ 0 h 2035410"/>
              <a:gd name="connsiteX4-35" fmla="*/ 1778390 w 2306019"/>
              <a:gd name="connsiteY4-36" fmla="*/ 57145 h 2035410"/>
              <a:gd name="connsiteX5-37" fmla="*/ 2299977 w 2306019"/>
              <a:gd name="connsiteY5-38" fmla="*/ 960544 h 2035410"/>
              <a:gd name="connsiteX6-39" fmla="*/ 2299986 w 2306019"/>
              <a:gd name="connsiteY6-40" fmla="*/ 1074850 h 2035410"/>
              <a:gd name="connsiteX7-41" fmla="*/ 1778399 w 2306019"/>
              <a:gd name="connsiteY7-42" fmla="*/ 1978249 h 2035410"/>
              <a:gd name="connsiteX8-43" fmla="*/ 1679411 w 2306019"/>
              <a:gd name="connsiteY8-44" fmla="*/ 2035410 h 2035410"/>
              <a:gd name="connsiteX9-45" fmla="*/ 636251 w 2306019"/>
              <a:gd name="connsiteY9-46" fmla="*/ 2035410 h 2035410"/>
              <a:gd name="connsiteX10-47" fmla="*/ 537279 w 2306019"/>
              <a:gd name="connsiteY10-48" fmla="*/ 1978265 h 2035410"/>
              <a:gd name="connsiteX11-49" fmla="*/ 15693 w 2306019"/>
              <a:gd name="connsiteY11-50" fmla="*/ 1074866 h 2035410"/>
              <a:gd name="connsiteX12-51" fmla="*/ 15684 w 2306019"/>
              <a:gd name="connsiteY12-52" fmla="*/ 960560 h 2035410"/>
              <a:gd name="connsiteX0-53" fmla="*/ 15684 w 2306019"/>
              <a:gd name="connsiteY0-54" fmla="*/ 960560 h 2035410"/>
              <a:gd name="connsiteX1-55" fmla="*/ 537270 w 2306019"/>
              <a:gd name="connsiteY1-56" fmla="*/ 57161 h 2035410"/>
              <a:gd name="connsiteX2-57" fmla="*/ 636258 w 2306019"/>
              <a:gd name="connsiteY2-58" fmla="*/ 0 h 2035410"/>
              <a:gd name="connsiteX3-59" fmla="*/ 1679418 w 2306019"/>
              <a:gd name="connsiteY3-60" fmla="*/ 0 h 2035410"/>
              <a:gd name="connsiteX4-61" fmla="*/ 1778390 w 2306019"/>
              <a:gd name="connsiteY4-62" fmla="*/ 57145 h 2035410"/>
              <a:gd name="connsiteX5-63" fmla="*/ 2299977 w 2306019"/>
              <a:gd name="connsiteY5-64" fmla="*/ 960544 h 2035410"/>
              <a:gd name="connsiteX6-65" fmla="*/ 2299986 w 2306019"/>
              <a:gd name="connsiteY6-66" fmla="*/ 1074850 h 2035410"/>
              <a:gd name="connsiteX7-67" fmla="*/ 1778399 w 2306019"/>
              <a:gd name="connsiteY7-68" fmla="*/ 1978249 h 2035410"/>
              <a:gd name="connsiteX8-69" fmla="*/ 1679411 w 2306019"/>
              <a:gd name="connsiteY8-70" fmla="*/ 2035410 h 2035410"/>
              <a:gd name="connsiteX9-71" fmla="*/ 636251 w 2306019"/>
              <a:gd name="connsiteY9-72" fmla="*/ 2035410 h 2035410"/>
              <a:gd name="connsiteX10-73" fmla="*/ 537279 w 2306019"/>
              <a:gd name="connsiteY10-74" fmla="*/ 1978265 h 2035410"/>
              <a:gd name="connsiteX11-75" fmla="*/ 15693 w 2306019"/>
              <a:gd name="connsiteY11-76" fmla="*/ 1074866 h 2035410"/>
              <a:gd name="connsiteX12-77" fmla="*/ 15684 w 2306019"/>
              <a:gd name="connsiteY12-78" fmla="*/ 960560 h 2035410"/>
              <a:gd name="connsiteX0-79" fmla="*/ 15684 w 2306019"/>
              <a:gd name="connsiteY0-80" fmla="*/ 960560 h 2035410"/>
              <a:gd name="connsiteX1-81" fmla="*/ 537270 w 2306019"/>
              <a:gd name="connsiteY1-82" fmla="*/ 57161 h 2035410"/>
              <a:gd name="connsiteX2-83" fmla="*/ 636258 w 2306019"/>
              <a:gd name="connsiteY2-84" fmla="*/ 0 h 2035410"/>
              <a:gd name="connsiteX3-85" fmla="*/ 1679418 w 2306019"/>
              <a:gd name="connsiteY3-86" fmla="*/ 0 h 2035410"/>
              <a:gd name="connsiteX4-87" fmla="*/ 1778390 w 2306019"/>
              <a:gd name="connsiteY4-88" fmla="*/ 57145 h 2035410"/>
              <a:gd name="connsiteX5-89" fmla="*/ 2299977 w 2306019"/>
              <a:gd name="connsiteY5-90" fmla="*/ 960544 h 2035410"/>
              <a:gd name="connsiteX6-91" fmla="*/ 2299986 w 2306019"/>
              <a:gd name="connsiteY6-92" fmla="*/ 1074850 h 2035410"/>
              <a:gd name="connsiteX7-93" fmla="*/ 1778399 w 2306019"/>
              <a:gd name="connsiteY7-94" fmla="*/ 1978249 h 2035410"/>
              <a:gd name="connsiteX8-95" fmla="*/ 1679411 w 2306019"/>
              <a:gd name="connsiteY8-96" fmla="*/ 2035410 h 2035410"/>
              <a:gd name="connsiteX9-97" fmla="*/ 636251 w 2306019"/>
              <a:gd name="connsiteY9-98" fmla="*/ 2035410 h 2035410"/>
              <a:gd name="connsiteX10-99" fmla="*/ 537279 w 2306019"/>
              <a:gd name="connsiteY10-100" fmla="*/ 1978265 h 2035410"/>
              <a:gd name="connsiteX11-101" fmla="*/ 15693 w 2306019"/>
              <a:gd name="connsiteY11-102" fmla="*/ 1074866 h 2035410"/>
              <a:gd name="connsiteX12-103" fmla="*/ 15684 w 2306019"/>
              <a:gd name="connsiteY12-104" fmla="*/ 960560 h 2035410"/>
              <a:gd name="connsiteX0-105" fmla="*/ 15684 w 2306019"/>
              <a:gd name="connsiteY0-106" fmla="*/ 960560 h 2035410"/>
              <a:gd name="connsiteX1-107" fmla="*/ 537270 w 2306019"/>
              <a:gd name="connsiteY1-108" fmla="*/ 57161 h 2035410"/>
              <a:gd name="connsiteX2-109" fmla="*/ 636258 w 2306019"/>
              <a:gd name="connsiteY2-110" fmla="*/ 0 h 2035410"/>
              <a:gd name="connsiteX3-111" fmla="*/ 1679418 w 2306019"/>
              <a:gd name="connsiteY3-112" fmla="*/ 0 h 2035410"/>
              <a:gd name="connsiteX4-113" fmla="*/ 1778390 w 2306019"/>
              <a:gd name="connsiteY4-114" fmla="*/ 57145 h 2035410"/>
              <a:gd name="connsiteX5-115" fmla="*/ 2299977 w 2306019"/>
              <a:gd name="connsiteY5-116" fmla="*/ 960544 h 2035410"/>
              <a:gd name="connsiteX6-117" fmla="*/ 2299986 w 2306019"/>
              <a:gd name="connsiteY6-118" fmla="*/ 1074850 h 2035410"/>
              <a:gd name="connsiteX7-119" fmla="*/ 1778399 w 2306019"/>
              <a:gd name="connsiteY7-120" fmla="*/ 1978249 h 2035410"/>
              <a:gd name="connsiteX8-121" fmla="*/ 1679411 w 2306019"/>
              <a:gd name="connsiteY8-122" fmla="*/ 2035410 h 2035410"/>
              <a:gd name="connsiteX9-123" fmla="*/ 636251 w 2306019"/>
              <a:gd name="connsiteY9-124" fmla="*/ 2035410 h 2035410"/>
              <a:gd name="connsiteX10-125" fmla="*/ 537279 w 2306019"/>
              <a:gd name="connsiteY10-126" fmla="*/ 1978265 h 2035410"/>
              <a:gd name="connsiteX11-127" fmla="*/ 15693 w 2306019"/>
              <a:gd name="connsiteY11-128" fmla="*/ 1074866 h 2035410"/>
              <a:gd name="connsiteX12-129" fmla="*/ 15684 w 2306019"/>
              <a:gd name="connsiteY12-130" fmla="*/ 960560 h 2035410"/>
              <a:gd name="connsiteX0-131" fmla="*/ 15684 w 2306019"/>
              <a:gd name="connsiteY0-132" fmla="*/ 960560 h 2035410"/>
              <a:gd name="connsiteX1-133" fmla="*/ 537270 w 2306019"/>
              <a:gd name="connsiteY1-134" fmla="*/ 57161 h 2035410"/>
              <a:gd name="connsiteX2-135" fmla="*/ 636258 w 2306019"/>
              <a:gd name="connsiteY2-136" fmla="*/ 0 h 2035410"/>
              <a:gd name="connsiteX3-137" fmla="*/ 1679418 w 2306019"/>
              <a:gd name="connsiteY3-138" fmla="*/ 0 h 2035410"/>
              <a:gd name="connsiteX4-139" fmla="*/ 1778390 w 2306019"/>
              <a:gd name="connsiteY4-140" fmla="*/ 57145 h 2035410"/>
              <a:gd name="connsiteX5-141" fmla="*/ 2299977 w 2306019"/>
              <a:gd name="connsiteY5-142" fmla="*/ 960544 h 2035410"/>
              <a:gd name="connsiteX6-143" fmla="*/ 2299986 w 2306019"/>
              <a:gd name="connsiteY6-144" fmla="*/ 1074850 h 2035410"/>
              <a:gd name="connsiteX7-145" fmla="*/ 1778399 w 2306019"/>
              <a:gd name="connsiteY7-146" fmla="*/ 1978249 h 2035410"/>
              <a:gd name="connsiteX8-147" fmla="*/ 1679411 w 2306019"/>
              <a:gd name="connsiteY8-148" fmla="*/ 2035410 h 2035410"/>
              <a:gd name="connsiteX9-149" fmla="*/ 636251 w 2306019"/>
              <a:gd name="connsiteY9-150" fmla="*/ 2035410 h 2035410"/>
              <a:gd name="connsiteX10-151" fmla="*/ 537279 w 2306019"/>
              <a:gd name="connsiteY10-152" fmla="*/ 1978265 h 2035410"/>
              <a:gd name="connsiteX11-153" fmla="*/ 15693 w 2306019"/>
              <a:gd name="connsiteY11-154" fmla="*/ 1074866 h 2035410"/>
              <a:gd name="connsiteX12-155" fmla="*/ 15684 w 2306019"/>
              <a:gd name="connsiteY12-156" fmla="*/ 960560 h 2035410"/>
              <a:gd name="connsiteX0-157" fmla="*/ 15684 w 2306019"/>
              <a:gd name="connsiteY0-158" fmla="*/ 960560 h 2035410"/>
              <a:gd name="connsiteX1-159" fmla="*/ 537270 w 2306019"/>
              <a:gd name="connsiteY1-160" fmla="*/ 57161 h 2035410"/>
              <a:gd name="connsiteX2-161" fmla="*/ 636258 w 2306019"/>
              <a:gd name="connsiteY2-162" fmla="*/ 0 h 2035410"/>
              <a:gd name="connsiteX3-163" fmla="*/ 1679418 w 2306019"/>
              <a:gd name="connsiteY3-164" fmla="*/ 0 h 2035410"/>
              <a:gd name="connsiteX4-165" fmla="*/ 1778390 w 2306019"/>
              <a:gd name="connsiteY4-166" fmla="*/ 57145 h 2035410"/>
              <a:gd name="connsiteX5-167" fmla="*/ 2299977 w 2306019"/>
              <a:gd name="connsiteY5-168" fmla="*/ 960544 h 2035410"/>
              <a:gd name="connsiteX6-169" fmla="*/ 2299986 w 2306019"/>
              <a:gd name="connsiteY6-170" fmla="*/ 1074850 h 2035410"/>
              <a:gd name="connsiteX7-171" fmla="*/ 1778399 w 2306019"/>
              <a:gd name="connsiteY7-172" fmla="*/ 1978249 h 2035410"/>
              <a:gd name="connsiteX8-173" fmla="*/ 1679411 w 2306019"/>
              <a:gd name="connsiteY8-174" fmla="*/ 2035410 h 2035410"/>
              <a:gd name="connsiteX9-175" fmla="*/ 636251 w 2306019"/>
              <a:gd name="connsiteY9-176" fmla="*/ 2035410 h 2035410"/>
              <a:gd name="connsiteX10-177" fmla="*/ 537279 w 2306019"/>
              <a:gd name="connsiteY10-178" fmla="*/ 1978265 h 2035410"/>
              <a:gd name="connsiteX11-179" fmla="*/ 15693 w 2306019"/>
              <a:gd name="connsiteY11-180" fmla="*/ 1074866 h 2035410"/>
              <a:gd name="connsiteX12-181" fmla="*/ 15684 w 2306019"/>
              <a:gd name="connsiteY12-182" fmla="*/ 960560 h 2035410"/>
              <a:gd name="connsiteX0-183" fmla="*/ 15684 w 2306019"/>
              <a:gd name="connsiteY0-184" fmla="*/ 960560 h 2035410"/>
              <a:gd name="connsiteX1-185" fmla="*/ 537270 w 2306019"/>
              <a:gd name="connsiteY1-186" fmla="*/ 57161 h 2035410"/>
              <a:gd name="connsiteX2-187" fmla="*/ 636258 w 2306019"/>
              <a:gd name="connsiteY2-188" fmla="*/ 0 h 2035410"/>
              <a:gd name="connsiteX3-189" fmla="*/ 1679418 w 2306019"/>
              <a:gd name="connsiteY3-190" fmla="*/ 0 h 2035410"/>
              <a:gd name="connsiteX4-191" fmla="*/ 1778390 w 2306019"/>
              <a:gd name="connsiteY4-192" fmla="*/ 57145 h 2035410"/>
              <a:gd name="connsiteX5-193" fmla="*/ 2299977 w 2306019"/>
              <a:gd name="connsiteY5-194" fmla="*/ 960544 h 2035410"/>
              <a:gd name="connsiteX6-195" fmla="*/ 2299986 w 2306019"/>
              <a:gd name="connsiteY6-196" fmla="*/ 1074850 h 2035410"/>
              <a:gd name="connsiteX7-197" fmla="*/ 1778399 w 2306019"/>
              <a:gd name="connsiteY7-198" fmla="*/ 1978249 h 2035410"/>
              <a:gd name="connsiteX8-199" fmla="*/ 1679411 w 2306019"/>
              <a:gd name="connsiteY8-200" fmla="*/ 2035410 h 2035410"/>
              <a:gd name="connsiteX9-201" fmla="*/ 636251 w 2306019"/>
              <a:gd name="connsiteY9-202" fmla="*/ 2035410 h 2035410"/>
              <a:gd name="connsiteX10-203" fmla="*/ 537279 w 2306019"/>
              <a:gd name="connsiteY10-204" fmla="*/ 1978265 h 2035410"/>
              <a:gd name="connsiteX11-205" fmla="*/ 15693 w 2306019"/>
              <a:gd name="connsiteY11-206" fmla="*/ 1074866 h 2035410"/>
              <a:gd name="connsiteX12-207" fmla="*/ 15684 w 2306019"/>
              <a:gd name="connsiteY12-208" fmla="*/ 960560 h 2035410"/>
              <a:gd name="connsiteX0-209" fmla="*/ 15684 w 2306019"/>
              <a:gd name="connsiteY0-210" fmla="*/ 960560 h 2035410"/>
              <a:gd name="connsiteX1-211" fmla="*/ 537270 w 2306019"/>
              <a:gd name="connsiteY1-212" fmla="*/ 57161 h 2035410"/>
              <a:gd name="connsiteX2-213" fmla="*/ 636258 w 2306019"/>
              <a:gd name="connsiteY2-214" fmla="*/ 0 h 2035410"/>
              <a:gd name="connsiteX3-215" fmla="*/ 1679418 w 2306019"/>
              <a:gd name="connsiteY3-216" fmla="*/ 0 h 2035410"/>
              <a:gd name="connsiteX4-217" fmla="*/ 1778390 w 2306019"/>
              <a:gd name="connsiteY4-218" fmla="*/ 57145 h 2035410"/>
              <a:gd name="connsiteX5-219" fmla="*/ 2299977 w 2306019"/>
              <a:gd name="connsiteY5-220" fmla="*/ 960544 h 2035410"/>
              <a:gd name="connsiteX6-221" fmla="*/ 2299986 w 2306019"/>
              <a:gd name="connsiteY6-222" fmla="*/ 1074850 h 2035410"/>
              <a:gd name="connsiteX7-223" fmla="*/ 1778399 w 2306019"/>
              <a:gd name="connsiteY7-224" fmla="*/ 1978249 h 2035410"/>
              <a:gd name="connsiteX8-225" fmla="*/ 1679411 w 2306019"/>
              <a:gd name="connsiteY8-226" fmla="*/ 2035410 h 2035410"/>
              <a:gd name="connsiteX9-227" fmla="*/ 636251 w 2306019"/>
              <a:gd name="connsiteY9-228" fmla="*/ 2035410 h 2035410"/>
              <a:gd name="connsiteX10-229" fmla="*/ 537279 w 2306019"/>
              <a:gd name="connsiteY10-230" fmla="*/ 1978265 h 2035410"/>
              <a:gd name="connsiteX11-231" fmla="*/ 15693 w 2306019"/>
              <a:gd name="connsiteY11-232" fmla="*/ 1074866 h 2035410"/>
              <a:gd name="connsiteX12-233" fmla="*/ 15684 w 2306019"/>
              <a:gd name="connsiteY12-234" fmla="*/ 960560 h 2035410"/>
              <a:gd name="connsiteX0-235" fmla="*/ 15684 w 2306016"/>
              <a:gd name="connsiteY0-236" fmla="*/ 960560 h 2035410"/>
              <a:gd name="connsiteX1-237" fmla="*/ 537270 w 2306016"/>
              <a:gd name="connsiteY1-238" fmla="*/ 57161 h 2035410"/>
              <a:gd name="connsiteX2-239" fmla="*/ 636258 w 2306016"/>
              <a:gd name="connsiteY2-240" fmla="*/ 0 h 2035410"/>
              <a:gd name="connsiteX3-241" fmla="*/ 1679418 w 2306016"/>
              <a:gd name="connsiteY3-242" fmla="*/ 0 h 2035410"/>
              <a:gd name="connsiteX4-243" fmla="*/ 1778390 w 2306016"/>
              <a:gd name="connsiteY4-244" fmla="*/ 57145 h 2035410"/>
              <a:gd name="connsiteX5-245" fmla="*/ 2299977 w 2306016"/>
              <a:gd name="connsiteY5-246" fmla="*/ 960544 h 2035410"/>
              <a:gd name="connsiteX6-247" fmla="*/ 2299986 w 2306016"/>
              <a:gd name="connsiteY6-248" fmla="*/ 1074850 h 2035410"/>
              <a:gd name="connsiteX7-249" fmla="*/ 1778399 w 2306016"/>
              <a:gd name="connsiteY7-250" fmla="*/ 1978249 h 2035410"/>
              <a:gd name="connsiteX8-251" fmla="*/ 1679411 w 2306016"/>
              <a:gd name="connsiteY8-252" fmla="*/ 2035410 h 2035410"/>
              <a:gd name="connsiteX9-253" fmla="*/ 636251 w 2306016"/>
              <a:gd name="connsiteY9-254" fmla="*/ 2035410 h 2035410"/>
              <a:gd name="connsiteX10-255" fmla="*/ 537279 w 2306016"/>
              <a:gd name="connsiteY10-256" fmla="*/ 1978265 h 2035410"/>
              <a:gd name="connsiteX11-257" fmla="*/ 15693 w 2306016"/>
              <a:gd name="connsiteY11-258" fmla="*/ 1074866 h 2035410"/>
              <a:gd name="connsiteX12-259" fmla="*/ 15684 w 2306016"/>
              <a:gd name="connsiteY12-260" fmla="*/ 960560 h 2035410"/>
              <a:gd name="connsiteX0-261" fmla="*/ 15684 w 2315670"/>
              <a:gd name="connsiteY0-262" fmla="*/ 960560 h 2035410"/>
              <a:gd name="connsiteX1-263" fmla="*/ 537270 w 2315670"/>
              <a:gd name="connsiteY1-264" fmla="*/ 57161 h 2035410"/>
              <a:gd name="connsiteX2-265" fmla="*/ 636258 w 2315670"/>
              <a:gd name="connsiteY2-266" fmla="*/ 0 h 2035410"/>
              <a:gd name="connsiteX3-267" fmla="*/ 1679418 w 2315670"/>
              <a:gd name="connsiteY3-268" fmla="*/ 0 h 2035410"/>
              <a:gd name="connsiteX4-269" fmla="*/ 1778390 w 2315670"/>
              <a:gd name="connsiteY4-270" fmla="*/ 57145 h 2035410"/>
              <a:gd name="connsiteX5-271" fmla="*/ 2299977 w 2315670"/>
              <a:gd name="connsiteY5-272" fmla="*/ 960544 h 2035410"/>
              <a:gd name="connsiteX6-273" fmla="*/ 2299986 w 2315670"/>
              <a:gd name="connsiteY6-274" fmla="*/ 1074850 h 2035410"/>
              <a:gd name="connsiteX7-275" fmla="*/ 1778399 w 2315670"/>
              <a:gd name="connsiteY7-276" fmla="*/ 1978249 h 2035410"/>
              <a:gd name="connsiteX8-277" fmla="*/ 1679411 w 2315670"/>
              <a:gd name="connsiteY8-278" fmla="*/ 2035410 h 2035410"/>
              <a:gd name="connsiteX9-279" fmla="*/ 636251 w 2315670"/>
              <a:gd name="connsiteY9-280" fmla="*/ 2035410 h 2035410"/>
              <a:gd name="connsiteX10-281" fmla="*/ 537279 w 2315670"/>
              <a:gd name="connsiteY10-282" fmla="*/ 1978265 h 2035410"/>
              <a:gd name="connsiteX11-283" fmla="*/ 15693 w 2315670"/>
              <a:gd name="connsiteY11-284" fmla="*/ 1074866 h 2035410"/>
              <a:gd name="connsiteX12-285" fmla="*/ 15684 w 2315670"/>
              <a:gd name="connsiteY12-286" fmla="*/ 960560 h 2035410"/>
              <a:gd name="connsiteX0-287" fmla="*/ 15684 w 2315670"/>
              <a:gd name="connsiteY0-288" fmla="*/ 960560 h 2035410"/>
              <a:gd name="connsiteX1-289" fmla="*/ 537270 w 2315670"/>
              <a:gd name="connsiteY1-290" fmla="*/ 57161 h 2035410"/>
              <a:gd name="connsiteX2-291" fmla="*/ 636258 w 2315670"/>
              <a:gd name="connsiteY2-292" fmla="*/ 0 h 2035410"/>
              <a:gd name="connsiteX3-293" fmla="*/ 1679418 w 2315670"/>
              <a:gd name="connsiteY3-294" fmla="*/ 0 h 2035410"/>
              <a:gd name="connsiteX4-295" fmla="*/ 1778390 w 2315670"/>
              <a:gd name="connsiteY4-296" fmla="*/ 57145 h 2035410"/>
              <a:gd name="connsiteX5-297" fmla="*/ 2299977 w 2315670"/>
              <a:gd name="connsiteY5-298" fmla="*/ 960544 h 2035410"/>
              <a:gd name="connsiteX6-299" fmla="*/ 2299986 w 2315670"/>
              <a:gd name="connsiteY6-300" fmla="*/ 1074850 h 2035410"/>
              <a:gd name="connsiteX7-301" fmla="*/ 1778399 w 2315670"/>
              <a:gd name="connsiteY7-302" fmla="*/ 1978249 h 2035410"/>
              <a:gd name="connsiteX8-303" fmla="*/ 1679411 w 2315670"/>
              <a:gd name="connsiteY8-304" fmla="*/ 2035410 h 2035410"/>
              <a:gd name="connsiteX9-305" fmla="*/ 636251 w 2315670"/>
              <a:gd name="connsiteY9-306" fmla="*/ 2035410 h 2035410"/>
              <a:gd name="connsiteX10-307" fmla="*/ 537279 w 2315670"/>
              <a:gd name="connsiteY10-308" fmla="*/ 1978265 h 2035410"/>
              <a:gd name="connsiteX11-309" fmla="*/ 15693 w 2315670"/>
              <a:gd name="connsiteY11-310" fmla="*/ 1074866 h 2035410"/>
              <a:gd name="connsiteX12-311" fmla="*/ 15684 w 2315670"/>
              <a:gd name="connsiteY12-312" fmla="*/ 960560 h 2035410"/>
              <a:gd name="connsiteX0-313" fmla="*/ 15684 w 2315670"/>
              <a:gd name="connsiteY0-314" fmla="*/ 960560 h 2035410"/>
              <a:gd name="connsiteX1-315" fmla="*/ 537270 w 2315670"/>
              <a:gd name="connsiteY1-316" fmla="*/ 57161 h 2035410"/>
              <a:gd name="connsiteX2-317" fmla="*/ 636258 w 2315670"/>
              <a:gd name="connsiteY2-318" fmla="*/ 0 h 2035410"/>
              <a:gd name="connsiteX3-319" fmla="*/ 1679418 w 2315670"/>
              <a:gd name="connsiteY3-320" fmla="*/ 0 h 2035410"/>
              <a:gd name="connsiteX4-321" fmla="*/ 1778390 w 2315670"/>
              <a:gd name="connsiteY4-322" fmla="*/ 57145 h 2035410"/>
              <a:gd name="connsiteX5-323" fmla="*/ 2299977 w 2315670"/>
              <a:gd name="connsiteY5-324" fmla="*/ 960544 h 2035410"/>
              <a:gd name="connsiteX6-325" fmla="*/ 2299986 w 2315670"/>
              <a:gd name="connsiteY6-326" fmla="*/ 1074850 h 2035410"/>
              <a:gd name="connsiteX7-327" fmla="*/ 1778399 w 2315670"/>
              <a:gd name="connsiteY7-328" fmla="*/ 1978249 h 2035410"/>
              <a:gd name="connsiteX8-329" fmla="*/ 1679411 w 2315670"/>
              <a:gd name="connsiteY8-330" fmla="*/ 2035410 h 2035410"/>
              <a:gd name="connsiteX9-331" fmla="*/ 636251 w 2315670"/>
              <a:gd name="connsiteY9-332" fmla="*/ 2035410 h 2035410"/>
              <a:gd name="connsiteX10-333" fmla="*/ 537279 w 2315670"/>
              <a:gd name="connsiteY10-334" fmla="*/ 1978265 h 2035410"/>
              <a:gd name="connsiteX11-335" fmla="*/ 15693 w 2315670"/>
              <a:gd name="connsiteY11-336" fmla="*/ 1074866 h 2035410"/>
              <a:gd name="connsiteX12-337" fmla="*/ 15684 w 2315670"/>
              <a:gd name="connsiteY12-338" fmla="*/ 960560 h 2035410"/>
              <a:gd name="connsiteX0-339" fmla="*/ 15684 w 2315670"/>
              <a:gd name="connsiteY0-340" fmla="*/ 960560 h 2035410"/>
              <a:gd name="connsiteX1-341" fmla="*/ 537270 w 2315670"/>
              <a:gd name="connsiteY1-342" fmla="*/ 57161 h 2035410"/>
              <a:gd name="connsiteX2-343" fmla="*/ 636258 w 2315670"/>
              <a:gd name="connsiteY2-344" fmla="*/ 0 h 2035410"/>
              <a:gd name="connsiteX3-345" fmla="*/ 1679418 w 2315670"/>
              <a:gd name="connsiteY3-346" fmla="*/ 0 h 2035410"/>
              <a:gd name="connsiteX4-347" fmla="*/ 1778390 w 2315670"/>
              <a:gd name="connsiteY4-348" fmla="*/ 57145 h 2035410"/>
              <a:gd name="connsiteX5-349" fmla="*/ 2299977 w 2315670"/>
              <a:gd name="connsiteY5-350" fmla="*/ 960544 h 2035410"/>
              <a:gd name="connsiteX6-351" fmla="*/ 2299986 w 2315670"/>
              <a:gd name="connsiteY6-352" fmla="*/ 1074850 h 2035410"/>
              <a:gd name="connsiteX7-353" fmla="*/ 1778399 w 2315670"/>
              <a:gd name="connsiteY7-354" fmla="*/ 1978249 h 2035410"/>
              <a:gd name="connsiteX8-355" fmla="*/ 1679411 w 2315670"/>
              <a:gd name="connsiteY8-356" fmla="*/ 2035410 h 2035410"/>
              <a:gd name="connsiteX9-357" fmla="*/ 636251 w 2315670"/>
              <a:gd name="connsiteY9-358" fmla="*/ 2035410 h 2035410"/>
              <a:gd name="connsiteX10-359" fmla="*/ 537279 w 2315670"/>
              <a:gd name="connsiteY10-360" fmla="*/ 1978265 h 2035410"/>
              <a:gd name="connsiteX11-361" fmla="*/ 15693 w 2315670"/>
              <a:gd name="connsiteY11-362" fmla="*/ 1074866 h 2035410"/>
              <a:gd name="connsiteX12-363" fmla="*/ 15684 w 2315670"/>
              <a:gd name="connsiteY12-364" fmla="*/ 960560 h 2035410"/>
              <a:gd name="connsiteX0-365" fmla="*/ 15684 w 2315670"/>
              <a:gd name="connsiteY0-366" fmla="*/ 960560 h 2035410"/>
              <a:gd name="connsiteX1-367" fmla="*/ 537270 w 2315670"/>
              <a:gd name="connsiteY1-368" fmla="*/ 57161 h 2035410"/>
              <a:gd name="connsiteX2-369" fmla="*/ 636258 w 2315670"/>
              <a:gd name="connsiteY2-370" fmla="*/ 0 h 2035410"/>
              <a:gd name="connsiteX3-371" fmla="*/ 1679418 w 2315670"/>
              <a:gd name="connsiteY3-372" fmla="*/ 0 h 2035410"/>
              <a:gd name="connsiteX4-373" fmla="*/ 1778390 w 2315670"/>
              <a:gd name="connsiteY4-374" fmla="*/ 57145 h 2035410"/>
              <a:gd name="connsiteX5-375" fmla="*/ 2299977 w 2315670"/>
              <a:gd name="connsiteY5-376" fmla="*/ 960544 h 2035410"/>
              <a:gd name="connsiteX6-377" fmla="*/ 2299986 w 2315670"/>
              <a:gd name="connsiteY6-378" fmla="*/ 1074850 h 2035410"/>
              <a:gd name="connsiteX7-379" fmla="*/ 1778399 w 2315670"/>
              <a:gd name="connsiteY7-380" fmla="*/ 1978249 h 2035410"/>
              <a:gd name="connsiteX8-381" fmla="*/ 1679411 w 2315670"/>
              <a:gd name="connsiteY8-382" fmla="*/ 2035410 h 2035410"/>
              <a:gd name="connsiteX9-383" fmla="*/ 636251 w 2315670"/>
              <a:gd name="connsiteY9-384" fmla="*/ 2035410 h 2035410"/>
              <a:gd name="connsiteX10-385" fmla="*/ 537279 w 2315670"/>
              <a:gd name="connsiteY10-386" fmla="*/ 1978265 h 2035410"/>
              <a:gd name="connsiteX11-387" fmla="*/ 15693 w 2315670"/>
              <a:gd name="connsiteY11-388" fmla="*/ 1074866 h 2035410"/>
              <a:gd name="connsiteX12-389" fmla="*/ 15684 w 2315670"/>
              <a:gd name="connsiteY12-390" fmla="*/ 960560 h 2035410"/>
              <a:gd name="connsiteX0-391" fmla="*/ 15684 w 2315670"/>
              <a:gd name="connsiteY0-392" fmla="*/ 960560 h 2035410"/>
              <a:gd name="connsiteX1-393" fmla="*/ 537270 w 2315670"/>
              <a:gd name="connsiteY1-394" fmla="*/ 57161 h 2035410"/>
              <a:gd name="connsiteX2-395" fmla="*/ 636258 w 2315670"/>
              <a:gd name="connsiteY2-396" fmla="*/ 0 h 2035410"/>
              <a:gd name="connsiteX3-397" fmla="*/ 1679418 w 2315670"/>
              <a:gd name="connsiteY3-398" fmla="*/ 0 h 2035410"/>
              <a:gd name="connsiteX4-399" fmla="*/ 1778390 w 2315670"/>
              <a:gd name="connsiteY4-400" fmla="*/ 57145 h 2035410"/>
              <a:gd name="connsiteX5-401" fmla="*/ 2299977 w 2315670"/>
              <a:gd name="connsiteY5-402" fmla="*/ 960544 h 2035410"/>
              <a:gd name="connsiteX6-403" fmla="*/ 2299986 w 2315670"/>
              <a:gd name="connsiteY6-404" fmla="*/ 1074850 h 2035410"/>
              <a:gd name="connsiteX7-405" fmla="*/ 1778399 w 2315670"/>
              <a:gd name="connsiteY7-406" fmla="*/ 1978249 h 2035410"/>
              <a:gd name="connsiteX8-407" fmla="*/ 1679411 w 2315670"/>
              <a:gd name="connsiteY8-408" fmla="*/ 2035410 h 2035410"/>
              <a:gd name="connsiteX9-409" fmla="*/ 636251 w 2315670"/>
              <a:gd name="connsiteY9-410" fmla="*/ 2035410 h 2035410"/>
              <a:gd name="connsiteX10-411" fmla="*/ 537279 w 2315670"/>
              <a:gd name="connsiteY10-412" fmla="*/ 1978265 h 2035410"/>
              <a:gd name="connsiteX11-413" fmla="*/ 15693 w 2315670"/>
              <a:gd name="connsiteY11-414" fmla="*/ 1074866 h 2035410"/>
              <a:gd name="connsiteX12-415" fmla="*/ 15684 w 2315670"/>
              <a:gd name="connsiteY12-416" fmla="*/ 960560 h 2035410"/>
              <a:gd name="connsiteX0-417" fmla="*/ 15684 w 2315670"/>
              <a:gd name="connsiteY0-418" fmla="*/ 960560 h 2035410"/>
              <a:gd name="connsiteX1-419" fmla="*/ 537270 w 2315670"/>
              <a:gd name="connsiteY1-420" fmla="*/ 57161 h 2035410"/>
              <a:gd name="connsiteX2-421" fmla="*/ 636258 w 2315670"/>
              <a:gd name="connsiteY2-422" fmla="*/ 0 h 2035410"/>
              <a:gd name="connsiteX3-423" fmla="*/ 1679418 w 2315670"/>
              <a:gd name="connsiteY3-424" fmla="*/ 0 h 2035410"/>
              <a:gd name="connsiteX4-425" fmla="*/ 1778390 w 2315670"/>
              <a:gd name="connsiteY4-426" fmla="*/ 57145 h 2035410"/>
              <a:gd name="connsiteX5-427" fmla="*/ 2299977 w 2315670"/>
              <a:gd name="connsiteY5-428" fmla="*/ 960544 h 2035410"/>
              <a:gd name="connsiteX6-429" fmla="*/ 2299986 w 2315670"/>
              <a:gd name="connsiteY6-430" fmla="*/ 1074850 h 2035410"/>
              <a:gd name="connsiteX7-431" fmla="*/ 1778399 w 2315670"/>
              <a:gd name="connsiteY7-432" fmla="*/ 1978249 h 2035410"/>
              <a:gd name="connsiteX8-433" fmla="*/ 1679411 w 2315670"/>
              <a:gd name="connsiteY8-434" fmla="*/ 2035410 h 2035410"/>
              <a:gd name="connsiteX9-435" fmla="*/ 636251 w 2315670"/>
              <a:gd name="connsiteY9-436" fmla="*/ 2035410 h 2035410"/>
              <a:gd name="connsiteX10-437" fmla="*/ 537279 w 2315670"/>
              <a:gd name="connsiteY10-438" fmla="*/ 1978265 h 2035410"/>
              <a:gd name="connsiteX11-439" fmla="*/ 15693 w 2315670"/>
              <a:gd name="connsiteY11-440" fmla="*/ 1074866 h 2035410"/>
              <a:gd name="connsiteX12-441" fmla="*/ 15684 w 2315670"/>
              <a:gd name="connsiteY12-442" fmla="*/ 960560 h 2035410"/>
              <a:gd name="connsiteX0-443" fmla="*/ 15684 w 2315670"/>
              <a:gd name="connsiteY0-444" fmla="*/ 960560 h 2035410"/>
              <a:gd name="connsiteX1-445" fmla="*/ 537270 w 2315670"/>
              <a:gd name="connsiteY1-446" fmla="*/ 57161 h 2035410"/>
              <a:gd name="connsiteX2-447" fmla="*/ 636258 w 2315670"/>
              <a:gd name="connsiteY2-448" fmla="*/ 0 h 2035410"/>
              <a:gd name="connsiteX3-449" fmla="*/ 1679418 w 2315670"/>
              <a:gd name="connsiteY3-450" fmla="*/ 0 h 2035410"/>
              <a:gd name="connsiteX4-451" fmla="*/ 1778390 w 2315670"/>
              <a:gd name="connsiteY4-452" fmla="*/ 57145 h 2035410"/>
              <a:gd name="connsiteX5-453" fmla="*/ 2299977 w 2315670"/>
              <a:gd name="connsiteY5-454" fmla="*/ 960544 h 2035410"/>
              <a:gd name="connsiteX6-455" fmla="*/ 2299986 w 2315670"/>
              <a:gd name="connsiteY6-456" fmla="*/ 1074850 h 2035410"/>
              <a:gd name="connsiteX7-457" fmla="*/ 1778399 w 2315670"/>
              <a:gd name="connsiteY7-458" fmla="*/ 1978249 h 2035410"/>
              <a:gd name="connsiteX8-459" fmla="*/ 1679411 w 2315670"/>
              <a:gd name="connsiteY8-460" fmla="*/ 2035410 h 2035410"/>
              <a:gd name="connsiteX9-461" fmla="*/ 636251 w 2315670"/>
              <a:gd name="connsiteY9-462" fmla="*/ 2035410 h 2035410"/>
              <a:gd name="connsiteX10-463" fmla="*/ 537279 w 2315670"/>
              <a:gd name="connsiteY10-464" fmla="*/ 1978265 h 2035410"/>
              <a:gd name="connsiteX11-465" fmla="*/ 15693 w 2315670"/>
              <a:gd name="connsiteY11-466" fmla="*/ 1074866 h 2035410"/>
              <a:gd name="connsiteX12-467" fmla="*/ 15684 w 2315670"/>
              <a:gd name="connsiteY12-468" fmla="*/ 960560 h 2035410"/>
              <a:gd name="connsiteX0-469" fmla="*/ 15684 w 2315670"/>
              <a:gd name="connsiteY0-470" fmla="*/ 960560 h 2035410"/>
              <a:gd name="connsiteX1-471" fmla="*/ 537270 w 2315670"/>
              <a:gd name="connsiteY1-472" fmla="*/ 57161 h 2035410"/>
              <a:gd name="connsiteX2-473" fmla="*/ 636258 w 2315670"/>
              <a:gd name="connsiteY2-474" fmla="*/ 0 h 2035410"/>
              <a:gd name="connsiteX3-475" fmla="*/ 1679418 w 2315670"/>
              <a:gd name="connsiteY3-476" fmla="*/ 0 h 2035410"/>
              <a:gd name="connsiteX4-477" fmla="*/ 1778390 w 2315670"/>
              <a:gd name="connsiteY4-478" fmla="*/ 57145 h 2035410"/>
              <a:gd name="connsiteX5-479" fmla="*/ 2299977 w 2315670"/>
              <a:gd name="connsiteY5-480" fmla="*/ 960544 h 2035410"/>
              <a:gd name="connsiteX6-481" fmla="*/ 2299986 w 2315670"/>
              <a:gd name="connsiteY6-482" fmla="*/ 1074850 h 2035410"/>
              <a:gd name="connsiteX7-483" fmla="*/ 1778399 w 2315670"/>
              <a:gd name="connsiteY7-484" fmla="*/ 1978249 h 2035410"/>
              <a:gd name="connsiteX8-485" fmla="*/ 1679411 w 2315670"/>
              <a:gd name="connsiteY8-486" fmla="*/ 2035410 h 2035410"/>
              <a:gd name="connsiteX9-487" fmla="*/ 636251 w 2315670"/>
              <a:gd name="connsiteY9-488" fmla="*/ 2035410 h 2035410"/>
              <a:gd name="connsiteX10-489" fmla="*/ 537279 w 2315670"/>
              <a:gd name="connsiteY10-490" fmla="*/ 1978265 h 2035410"/>
              <a:gd name="connsiteX11-491" fmla="*/ 15693 w 2315670"/>
              <a:gd name="connsiteY11-492" fmla="*/ 1074866 h 2035410"/>
              <a:gd name="connsiteX12-493" fmla="*/ 15684 w 2315670"/>
              <a:gd name="connsiteY12-494" fmla="*/ 960560 h 2035410"/>
              <a:gd name="connsiteX0-495" fmla="*/ 15684 w 2315670"/>
              <a:gd name="connsiteY0-496" fmla="*/ 960560 h 2035410"/>
              <a:gd name="connsiteX1-497" fmla="*/ 537270 w 2315670"/>
              <a:gd name="connsiteY1-498" fmla="*/ 57161 h 2035410"/>
              <a:gd name="connsiteX2-499" fmla="*/ 636258 w 2315670"/>
              <a:gd name="connsiteY2-500" fmla="*/ 0 h 2035410"/>
              <a:gd name="connsiteX3-501" fmla="*/ 1679418 w 2315670"/>
              <a:gd name="connsiteY3-502" fmla="*/ 0 h 2035410"/>
              <a:gd name="connsiteX4-503" fmla="*/ 1778390 w 2315670"/>
              <a:gd name="connsiteY4-504" fmla="*/ 57145 h 2035410"/>
              <a:gd name="connsiteX5-505" fmla="*/ 2299977 w 2315670"/>
              <a:gd name="connsiteY5-506" fmla="*/ 960544 h 2035410"/>
              <a:gd name="connsiteX6-507" fmla="*/ 2299986 w 2315670"/>
              <a:gd name="connsiteY6-508" fmla="*/ 1074850 h 2035410"/>
              <a:gd name="connsiteX7-509" fmla="*/ 1778399 w 2315670"/>
              <a:gd name="connsiteY7-510" fmla="*/ 1978249 h 2035410"/>
              <a:gd name="connsiteX8-511" fmla="*/ 1679411 w 2315670"/>
              <a:gd name="connsiteY8-512" fmla="*/ 2035410 h 2035410"/>
              <a:gd name="connsiteX9-513" fmla="*/ 636251 w 2315670"/>
              <a:gd name="connsiteY9-514" fmla="*/ 2035410 h 2035410"/>
              <a:gd name="connsiteX10-515" fmla="*/ 537279 w 2315670"/>
              <a:gd name="connsiteY10-516" fmla="*/ 1978265 h 2035410"/>
              <a:gd name="connsiteX11-517" fmla="*/ 15693 w 2315670"/>
              <a:gd name="connsiteY11-518" fmla="*/ 1074866 h 2035410"/>
              <a:gd name="connsiteX12-519" fmla="*/ 15684 w 2315670"/>
              <a:gd name="connsiteY12-520" fmla="*/ 960560 h 2035410"/>
              <a:gd name="connsiteX0-521" fmla="*/ 15684 w 2315670"/>
              <a:gd name="connsiteY0-522" fmla="*/ 960560 h 2035410"/>
              <a:gd name="connsiteX1-523" fmla="*/ 537270 w 2315670"/>
              <a:gd name="connsiteY1-524" fmla="*/ 57161 h 2035410"/>
              <a:gd name="connsiteX2-525" fmla="*/ 636258 w 2315670"/>
              <a:gd name="connsiteY2-526" fmla="*/ 0 h 2035410"/>
              <a:gd name="connsiteX3-527" fmla="*/ 1679418 w 2315670"/>
              <a:gd name="connsiteY3-528" fmla="*/ 0 h 2035410"/>
              <a:gd name="connsiteX4-529" fmla="*/ 1778390 w 2315670"/>
              <a:gd name="connsiteY4-530" fmla="*/ 57145 h 2035410"/>
              <a:gd name="connsiteX5-531" fmla="*/ 2299977 w 2315670"/>
              <a:gd name="connsiteY5-532" fmla="*/ 960544 h 2035410"/>
              <a:gd name="connsiteX6-533" fmla="*/ 2299986 w 2315670"/>
              <a:gd name="connsiteY6-534" fmla="*/ 1074850 h 2035410"/>
              <a:gd name="connsiteX7-535" fmla="*/ 1778399 w 2315670"/>
              <a:gd name="connsiteY7-536" fmla="*/ 1978249 h 2035410"/>
              <a:gd name="connsiteX8-537" fmla="*/ 1679411 w 2315670"/>
              <a:gd name="connsiteY8-538" fmla="*/ 2035410 h 2035410"/>
              <a:gd name="connsiteX9-539" fmla="*/ 636251 w 2315670"/>
              <a:gd name="connsiteY9-540" fmla="*/ 2035410 h 2035410"/>
              <a:gd name="connsiteX10-541" fmla="*/ 537279 w 2315670"/>
              <a:gd name="connsiteY10-542" fmla="*/ 1978265 h 2035410"/>
              <a:gd name="connsiteX11-543" fmla="*/ 15693 w 2315670"/>
              <a:gd name="connsiteY11-544" fmla="*/ 1074866 h 2035410"/>
              <a:gd name="connsiteX12-545" fmla="*/ 15684 w 2315670"/>
              <a:gd name="connsiteY12-546" fmla="*/ 960560 h 2035410"/>
              <a:gd name="connsiteX0-547" fmla="*/ 15684 w 2315670"/>
              <a:gd name="connsiteY0-548" fmla="*/ 960560 h 2035410"/>
              <a:gd name="connsiteX1-549" fmla="*/ 537270 w 2315670"/>
              <a:gd name="connsiteY1-550" fmla="*/ 57161 h 2035410"/>
              <a:gd name="connsiteX2-551" fmla="*/ 636258 w 2315670"/>
              <a:gd name="connsiteY2-552" fmla="*/ 0 h 2035410"/>
              <a:gd name="connsiteX3-553" fmla="*/ 1679418 w 2315670"/>
              <a:gd name="connsiteY3-554" fmla="*/ 0 h 2035410"/>
              <a:gd name="connsiteX4-555" fmla="*/ 1778390 w 2315670"/>
              <a:gd name="connsiteY4-556" fmla="*/ 57145 h 2035410"/>
              <a:gd name="connsiteX5-557" fmla="*/ 2299977 w 2315670"/>
              <a:gd name="connsiteY5-558" fmla="*/ 960544 h 2035410"/>
              <a:gd name="connsiteX6-559" fmla="*/ 2299986 w 2315670"/>
              <a:gd name="connsiteY6-560" fmla="*/ 1074850 h 2035410"/>
              <a:gd name="connsiteX7-561" fmla="*/ 1778399 w 2315670"/>
              <a:gd name="connsiteY7-562" fmla="*/ 1978249 h 2035410"/>
              <a:gd name="connsiteX8-563" fmla="*/ 1679411 w 2315670"/>
              <a:gd name="connsiteY8-564" fmla="*/ 2035410 h 2035410"/>
              <a:gd name="connsiteX9-565" fmla="*/ 636251 w 2315670"/>
              <a:gd name="connsiteY9-566" fmla="*/ 2035410 h 2035410"/>
              <a:gd name="connsiteX10-567" fmla="*/ 537279 w 2315670"/>
              <a:gd name="connsiteY10-568" fmla="*/ 1978265 h 2035410"/>
              <a:gd name="connsiteX11-569" fmla="*/ 15693 w 2315670"/>
              <a:gd name="connsiteY11-570" fmla="*/ 1074866 h 2035410"/>
              <a:gd name="connsiteX12-571" fmla="*/ 15684 w 2315670"/>
              <a:gd name="connsiteY12-572" fmla="*/ 960560 h 20354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2315670" h="2035410">
                <a:moveTo>
                  <a:pt x="15684" y="960560"/>
                </a:moveTo>
                <a:cubicBezTo>
                  <a:pt x="36600" y="924331"/>
                  <a:pt x="516354" y="93390"/>
                  <a:pt x="537270" y="57161"/>
                </a:cubicBezTo>
                <a:cubicBezTo>
                  <a:pt x="558188" y="20932"/>
                  <a:pt x="594425" y="0"/>
                  <a:pt x="636258" y="0"/>
                </a:cubicBezTo>
                <a:cubicBezTo>
                  <a:pt x="678092" y="0"/>
                  <a:pt x="1637585" y="0"/>
                  <a:pt x="1679418" y="0"/>
                </a:cubicBezTo>
                <a:cubicBezTo>
                  <a:pt x="1721252" y="0"/>
                  <a:pt x="1757474" y="20916"/>
                  <a:pt x="1778390" y="57145"/>
                </a:cubicBezTo>
                <a:cubicBezTo>
                  <a:pt x="1799308" y="93374"/>
                  <a:pt x="2279060" y="924315"/>
                  <a:pt x="2299977" y="960544"/>
                </a:cubicBezTo>
                <a:cubicBezTo>
                  <a:pt x="2320895" y="996772"/>
                  <a:pt x="2320904" y="1038621"/>
                  <a:pt x="2299986" y="1074850"/>
                </a:cubicBezTo>
                <a:cubicBezTo>
                  <a:pt x="2279070" y="1111079"/>
                  <a:pt x="1799318" y="1942020"/>
                  <a:pt x="1778399" y="1978249"/>
                </a:cubicBezTo>
                <a:cubicBezTo>
                  <a:pt x="1757483" y="2014478"/>
                  <a:pt x="1721246" y="2035410"/>
                  <a:pt x="1679411" y="2035410"/>
                </a:cubicBezTo>
                <a:cubicBezTo>
                  <a:pt x="1637579" y="2035410"/>
                  <a:pt x="678086" y="2035410"/>
                  <a:pt x="636251" y="2035410"/>
                </a:cubicBezTo>
                <a:cubicBezTo>
                  <a:pt x="594419" y="2035410"/>
                  <a:pt x="558197" y="2014494"/>
                  <a:pt x="537279" y="1978265"/>
                </a:cubicBezTo>
                <a:cubicBezTo>
                  <a:pt x="516363" y="1942036"/>
                  <a:pt x="36610" y="1111095"/>
                  <a:pt x="15693" y="1074866"/>
                </a:cubicBezTo>
                <a:cubicBezTo>
                  <a:pt x="-5223" y="1038637"/>
                  <a:pt x="-5234" y="996789"/>
                  <a:pt x="15684" y="960560"/>
                </a:cubicBezTo>
                <a:close/>
              </a:path>
            </a:pathLst>
          </a:custGeom>
          <a:noFill/>
          <a:ln w="25400">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square" lIns="589723" tIns="588460" rIns="589723" bIns="588460" anchor="ctr" anchorCtr="1">
            <a:noAutofit/>
          </a:bodyPr>
          <a:lstStyle/>
          <a:p>
            <a:pPr marL="0" algn="ctr" rtl="0" eaLnBrk="1" latinLnBrk="0" hangingPunct="1">
              <a:spcBef>
                <a:spcPts val="0"/>
              </a:spcBef>
              <a:spcAft>
                <a:spcPts val="0"/>
              </a:spcAft>
            </a:pPr>
            <a:r>
              <a:rPr lang="zh-CN" altLang="en-US" sz="1400" b="1" kern="1200">
                <a:solidFill>
                  <a:schemeClr val="accent1"/>
                </a:solidFill>
                <a:effectLst/>
                <a:latin typeface="+mn-ea"/>
                <a:cs typeface="+mn-ea"/>
                <a:sym typeface="+mn-ea"/>
              </a:rPr>
              <a:t>优化方案设计</a:t>
            </a:r>
            <a:endParaRPr lang="zh-CN" altLang="zh-CN" sz="1400" b="1" kern="1200" dirty="0">
              <a:solidFill>
                <a:schemeClr val="accent1"/>
              </a:solidFill>
              <a:effectLst/>
              <a:latin typeface="+mn-ea"/>
              <a:cs typeface="+mn-ea"/>
              <a:sym typeface="+mn-ea"/>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6624662" cy="523220"/>
          </a:xfrm>
          <a:prstGeom prst="rect">
            <a:avLst/>
          </a:prstGeom>
          <a:noFill/>
          <a:ln w="9525">
            <a:noFill/>
          </a:ln>
        </p:spPr>
        <p:txBody>
          <a:bodyPr wrap="square">
            <a:spAutoFit/>
          </a:bodyPr>
          <a:lstStyle/>
          <a:p>
            <a:pPr eaLnBrk="1" hangingPunct="1">
              <a:buClrTx/>
              <a:buSzTx/>
              <a:buFontTx/>
            </a:pPr>
            <a:r>
              <a:rPr lang="zh-CN" altLang="en-US" sz="2800">
                <a:ea typeface="微软雅黑" panose="020B0503020204020204" pitchFamily="34" charset="-122"/>
                <a:sym typeface="+mn-ea"/>
              </a:rPr>
              <a:t>供应链金融业务风险控制优化方案设计</a:t>
            </a:r>
            <a:endParaRPr lang="zh-CN" sz="2800" dirty="0">
              <a:ea typeface="微软雅黑" panose="020B0503020204020204" pitchFamily="34" charset="-122"/>
              <a:sym typeface="+mn-ea"/>
            </a:endParaRPr>
          </a:p>
        </p:txBody>
      </p:sp>
      <p:cxnSp>
        <p:nvCxnSpPr>
          <p:cNvPr id="4" name="直接连接符 3"/>
          <p:cNvCxnSpPr/>
          <p:nvPr>
            <p:custDataLst>
              <p:tags r:id="rId2"/>
            </p:custDataLst>
          </p:nvPr>
        </p:nvCxnSpPr>
        <p:spPr>
          <a:xfrm>
            <a:off x="5354003" y="3270250"/>
            <a:ext cx="3080385" cy="0"/>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custDataLst>
              <p:tags r:id="rId3"/>
            </p:custDataLst>
          </p:nvPr>
        </p:nvCxnSpPr>
        <p:spPr>
          <a:xfrm>
            <a:off x="690563" y="4989195"/>
            <a:ext cx="3206750" cy="0"/>
          </a:xfrm>
          <a:prstGeom prst="line">
            <a:avLst/>
          </a:prstGeom>
          <a:ln w="9525">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custDataLst>
              <p:tags r:id="rId4"/>
            </p:custDataLst>
          </p:nvPr>
        </p:nvCxnSpPr>
        <p:spPr>
          <a:xfrm>
            <a:off x="425768" y="3272155"/>
            <a:ext cx="3080385" cy="0"/>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5"/>
            </p:custDataLst>
          </p:nvPr>
        </p:nvCxnSpPr>
        <p:spPr>
          <a:xfrm flipH="1">
            <a:off x="422593" y="3272155"/>
            <a:ext cx="3073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custDataLst>
              <p:tags r:id="rId6"/>
            </p:custDataLst>
          </p:nvPr>
        </p:nvCxnSpPr>
        <p:spPr>
          <a:xfrm>
            <a:off x="5180013" y="4986655"/>
            <a:ext cx="342773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custDataLst>
              <p:tags r:id="rId7"/>
            </p:custDataLst>
          </p:nvPr>
        </p:nvCxnSpPr>
        <p:spPr>
          <a:xfrm flipH="1">
            <a:off x="8299768" y="4986655"/>
            <a:ext cx="307975"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8"/>
            </p:custDataLst>
          </p:nvPr>
        </p:nvCxnSpPr>
        <p:spPr>
          <a:xfrm flipH="1">
            <a:off x="433388" y="4986655"/>
            <a:ext cx="30734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custDataLst>
              <p:tags r:id="rId9"/>
            </p:custDataLst>
          </p:nvPr>
        </p:nvCxnSpPr>
        <p:spPr>
          <a:xfrm flipH="1">
            <a:off x="8299768" y="3268980"/>
            <a:ext cx="30797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任意多边形 25"/>
          <p:cNvSpPr/>
          <p:nvPr>
            <p:custDataLst>
              <p:tags r:id="rId10"/>
            </p:custDataLst>
          </p:nvPr>
        </p:nvSpPr>
        <p:spPr>
          <a:xfrm rot="16200000">
            <a:off x="3533458" y="2744470"/>
            <a:ext cx="1089025" cy="131318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1"/>
              </a:gs>
              <a:gs pos="0">
                <a:schemeClr val="accent1">
                  <a:lumMod val="55000"/>
                  <a:lumOff val="45000"/>
                </a:schemeClr>
              </a:gs>
            </a:gsLst>
            <a:lin ang="2640000" scaled="0"/>
          </a:gradFill>
          <a:ln w="9525" cap="flat">
            <a:noFill/>
            <a:prstDash val="solid"/>
            <a:miter/>
          </a:ln>
          <a:effectLst>
            <a:outerShdw blurRad="101600" dist="127000" dir="5400000" sx="102000" sy="102000" algn="ctr" rotWithShape="0">
              <a:schemeClr val="accent1">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33" name="任意多边形 32"/>
          <p:cNvSpPr/>
          <p:nvPr>
            <p:custDataLst>
              <p:tags r:id="rId11"/>
            </p:custDataLst>
          </p:nvPr>
        </p:nvSpPr>
        <p:spPr>
          <a:xfrm>
            <a:off x="4712018" y="2995295"/>
            <a:ext cx="1089025" cy="131445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8">
                <a:moveTo>
                  <a:pt x="0" y="0"/>
                </a:moveTo>
                <a:lnTo>
                  <a:pt x="1195" y="0"/>
                </a:lnTo>
                <a:cubicBezTo>
                  <a:pt x="1390" y="0"/>
                  <a:pt x="1551" y="142"/>
                  <a:pt x="1578" y="329"/>
                </a:cubicBezTo>
                <a:lnTo>
                  <a:pt x="1580" y="341"/>
                </a:lnTo>
                <a:lnTo>
                  <a:pt x="1581" y="341"/>
                </a:lnTo>
                <a:lnTo>
                  <a:pt x="1583" y="359"/>
                </a:lnTo>
                <a:lnTo>
                  <a:pt x="1583" y="1196"/>
                </a:lnTo>
                <a:lnTo>
                  <a:pt x="1583" y="1197"/>
                </a:lnTo>
                <a:lnTo>
                  <a:pt x="1583" y="1197"/>
                </a:lnTo>
                <a:lnTo>
                  <a:pt x="1583" y="1199"/>
                </a:lnTo>
                <a:lnTo>
                  <a:pt x="1821" y="1199"/>
                </a:lnTo>
                <a:lnTo>
                  <a:pt x="985" y="2198"/>
                </a:lnTo>
                <a:lnTo>
                  <a:pt x="149" y="1199"/>
                </a:lnTo>
                <a:lnTo>
                  <a:pt x="386" y="1199"/>
                </a:lnTo>
                <a:lnTo>
                  <a:pt x="386" y="1197"/>
                </a:lnTo>
                <a:lnTo>
                  <a:pt x="386" y="1197"/>
                </a:lnTo>
                <a:lnTo>
                  <a:pt x="386" y="1196"/>
                </a:lnTo>
                <a:lnTo>
                  <a:pt x="386" y="344"/>
                </a:lnTo>
                <a:lnTo>
                  <a:pt x="384" y="329"/>
                </a:lnTo>
                <a:cubicBezTo>
                  <a:pt x="355" y="142"/>
                  <a:pt x="195" y="0"/>
                  <a:pt x="0" y="0"/>
                </a:cubicBezTo>
                <a:close/>
              </a:path>
            </a:pathLst>
          </a:custGeom>
          <a:gradFill>
            <a:gsLst>
              <a:gs pos="75000">
                <a:schemeClr val="accent2"/>
              </a:gs>
              <a:gs pos="0">
                <a:schemeClr val="accent2">
                  <a:lumMod val="55000"/>
                  <a:lumOff val="45000"/>
                </a:schemeClr>
              </a:gs>
            </a:gsLst>
            <a:lin ang="2640000" scaled="0"/>
          </a:gradFill>
          <a:ln w="9525" cap="flat">
            <a:noFill/>
            <a:prstDash val="solid"/>
            <a:miter/>
          </a:ln>
          <a:effectLst>
            <a:outerShdw blurRad="101600" dist="127000" dir="5400000" sx="102000" sy="102000" algn="ctr" rotWithShape="0">
              <a:schemeClr val="accent2">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38" name="任意多边形 37"/>
          <p:cNvSpPr/>
          <p:nvPr>
            <p:custDataLst>
              <p:tags r:id="rId12"/>
            </p:custDataLst>
          </p:nvPr>
        </p:nvSpPr>
        <p:spPr>
          <a:xfrm rot="5400000">
            <a:off x="4442143" y="4152900"/>
            <a:ext cx="1089025" cy="1313815"/>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7">
                <a:moveTo>
                  <a:pt x="0" y="0"/>
                </a:moveTo>
                <a:lnTo>
                  <a:pt x="1195" y="0"/>
                </a:lnTo>
                <a:cubicBezTo>
                  <a:pt x="1390" y="0"/>
                  <a:pt x="1551" y="142"/>
                  <a:pt x="1578" y="329"/>
                </a:cubicBezTo>
                <a:lnTo>
                  <a:pt x="1580" y="341"/>
                </a:lnTo>
                <a:lnTo>
                  <a:pt x="1581" y="341"/>
                </a:lnTo>
                <a:lnTo>
                  <a:pt x="1583" y="359"/>
                </a:lnTo>
                <a:lnTo>
                  <a:pt x="1583" y="1195"/>
                </a:lnTo>
                <a:lnTo>
                  <a:pt x="1583" y="1197"/>
                </a:lnTo>
                <a:lnTo>
                  <a:pt x="1583" y="1197"/>
                </a:lnTo>
                <a:lnTo>
                  <a:pt x="1583" y="1198"/>
                </a:lnTo>
                <a:lnTo>
                  <a:pt x="1821" y="1198"/>
                </a:lnTo>
                <a:lnTo>
                  <a:pt x="985" y="2197"/>
                </a:lnTo>
                <a:lnTo>
                  <a:pt x="149" y="1198"/>
                </a:lnTo>
                <a:lnTo>
                  <a:pt x="386" y="1198"/>
                </a:lnTo>
                <a:lnTo>
                  <a:pt x="386" y="1197"/>
                </a:lnTo>
                <a:lnTo>
                  <a:pt x="386" y="1197"/>
                </a:lnTo>
                <a:lnTo>
                  <a:pt x="386" y="1195"/>
                </a:lnTo>
                <a:lnTo>
                  <a:pt x="386" y="344"/>
                </a:lnTo>
                <a:lnTo>
                  <a:pt x="384" y="329"/>
                </a:lnTo>
                <a:cubicBezTo>
                  <a:pt x="355" y="142"/>
                  <a:pt x="195" y="0"/>
                  <a:pt x="0" y="0"/>
                </a:cubicBezTo>
                <a:close/>
              </a:path>
            </a:pathLst>
          </a:custGeom>
          <a:gradFill>
            <a:gsLst>
              <a:gs pos="75000">
                <a:schemeClr val="accent3"/>
              </a:gs>
              <a:gs pos="0">
                <a:schemeClr val="accent3">
                  <a:lumMod val="55000"/>
                  <a:lumOff val="45000"/>
                </a:schemeClr>
              </a:gs>
            </a:gsLst>
            <a:lin ang="2640000" scaled="0"/>
          </a:gradFill>
          <a:ln w="9525" cap="flat">
            <a:noFill/>
            <a:prstDash val="solid"/>
            <a:miter/>
          </a:ln>
          <a:effectLst>
            <a:outerShdw blurRad="101600" dist="127000" dir="5400000" sx="102000" sy="102000" algn="ctr" rotWithShape="0">
              <a:schemeClr val="accent3">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57" name="任意多边形 56"/>
          <p:cNvSpPr/>
          <p:nvPr>
            <p:custDataLst>
              <p:tags r:id="rId13"/>
            </p:custDataLst>
          </p:nvPr>
        </p:nvSpPr>
        <p:spPr>
          <a:xfrm rot="10800000">
            <a:off x="3286443" y="3908425"/>
            <a:ext cx="1086485" cy="1311275"/>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17" h="2192">
                <a:moveTo>
                  <a:pt x="0" y="0"/>
                </a:moveTo>
                <a:lnTo>
                  <a:pt x="1195" y="0"/>
                </a:lnTo>
                <a:cubicBezTo>
                  <a:pt x="1390" y="0"/>
                  <a:pt x="1551" y="142"/>
                  <a:pt x="1578" y="329"/>
                </a:cubicBezTo>
                <a:lnTo>
                  <a:pt x="1580" y="341"/>
                </a:lnTo>
                <a:lnTo>
                  <a:pt x="1581" y="341"/>
                </a:lnTo>
                <a:lnTo>
                  <a:pt x="1583" y="359"/>
                </a:lnTo>
                <a:lnTo>
                  <a:pt x="1583" y="1193"/>
                </a:lnTo>
                <a:lnTo>
                  <a:pt x="1583" y="1197"/>
                </a:lnTo>
                <a:lnTo>
                  <a:pt x="1817" y="1197"/>
                </a:lnTo>
                <a:lnTo>
                  <a:pt x="984" y="2192"/>
                </a:lnTo>
                <a:lnTo>
                  <a:pt x="151" y="1197"/>
                </a:lnTo>
                <a:lnTo>
                  <a:pt x="386" y="1197"/>
                </a:lnTo>
                <a:lnTo>
                  <a:pt x="386" y="1190"/>
                </a:lnTo>
                <a:lnTo>
                  <a:pt x="386" y="344"/>
                </a:lnTo>
                <a:lnTo>
                  <a:pt x="384" y="329"/>
                </a:lnTo>
                <a:cubicBezTo>
                  <a:pt x="355" y="142"/>
                  <a:pt x="195" y="0"/>
                  <a:pt x="0" y="0"/>
                </a:cubicBezTo>
                <a:close/>
              </a:path>
            </a:pathLst>
          </a:custGeom>
          <a:gradFill>
            <a:gsLst>
              <a:gs pos="75000">
                <a:schemeClr val="accent4"/>
              </a:gs>
              <a:gs pos="0">
                <a:schemeClr val="accent4">
                  <a:lumMod val="55000"/>
                  <a:lumOff val="45000"/>
                </a:schemeClr>
              </a:gs>
            </a:gsLst>
            <a:lin ang="2640000" scaled="0"/>
          </a:gradFill>
          <a:ln w="9525" cap="flat">
            <a:noFill/>
            <a:prstDash val="solid"/>
            <a:miter/>
          </a:ln>
          <a:effectLst>
            <a:outerShdw blurRad="101600" dist="127000" dir="5400000" sx="102000" sy="102000" algn="ctr" rotWithShape="0">
              <a:schemeClr val="accent4">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28" name="标题"/>
          <p:cNvSpPr txBox="1"/>
          <p:nvPr>
            <p:custDataLst>
              <p:tags r:id="rId14"/>
            </p:custDataLst>
          </p:nvPr>
        </p:nvSpPr>
        <p:spPr>
          <a:xfrm>
            <a:off x="433388" y="4145280"/>
            <a:ext cx="2235200" cy="740044"/>
          </a:xfrm>
          <a:prstGeom prst="rect">
            <a:avLst/>
          </a:prstGeom>
          <a:noFill/>
        </p:spPr>
        <p:txBody>
          <a:bodyPr wrap="square" lIns="0" tIns="0" rIns="0" bIns="0" rtlCol="0" anchor="b">
            <a:normAutofit/>
          </a:bodyPr>
          <a:lstStyle/>
          <a:p>
            <a:pPr algn="just"/>
            <a:r>
              <a:rPr lang="zh-CN" altLang="en-US" sz="1800" b="1" spc="300">
                <a:solidFill>
                  <a:schemeClr val="accent4"/>
                </a:solidFill>
                <a:latin typeface="+mj-ea"/>
                <a:ea typeface="+mj-ea"/>
              </a:rPr>
              <a:t>经销商风险控制</a:t>
            </a:r>
            <a:endParaRPr lang="zh-CN" altLang="en-US" sz="1800" b="1" spc="300" dirty="0">
              <a:solidFill>
                <a:schemeClr val="accent4"/>
              </a:solidFill>
              <a:latin typeface="+mj-ea"/>
              <a:ea typeface="+mj-ea"/>
            </a:endParaRPr>
          </a:p>
        </p:txBody>
      </p:sp>
      <p:sp>
        <p:nvSpPr>
          <p:cNvPr id="5" name="标题"/>
          <p:cNvSpPr txBox="1"/>
          <p:nvPr>
            <p:custDataLst>
              <p:tags r:id="rId15"/>
            </p:custDataLst>
          </p:nvPr>
        </p:nvSpPr>
        <p:spPr>
          <a:xfrm>
            <a:off x="5932605" y="4145280"/>
            <a:ext cx="2235600" cy="740044"/>
          </a:xfrm>
          <a:prstGeom prst="rect">
            <a:avLst/>
          </a:prstGeom>
          <a:noFill/>
        </p:spPr>
        <p:txBody>
          <a:bodyPr wrap="square" lIns="0" tIns="0" rIns="0" bIns="0" rtlCol="0" anchor="b">
            <a:normAutofit/>
          </a:bodyPr>
          <a:lstStyle/>
          <a:p>
            <a:pPr algn="r"/>
            <a:r>
              <a:rPr lang="zh-CN" altLang="en-US" sz="1800" b="1" spc="300">
                <a:solidFill>
                  <a:schemeClr val="accent3"/>
                </a:solidFill>
                <a:latin typeface="+mj-ea"/>
                <a:ea typeface="+mj-ea"/>
              </a:rPr>
              <a:t>监管责任加强</a:t>
            </a:r>
            <a:endParaRPr lang="zh-CN" altLang="en-US" sz="1800" b="1" spc="300" dirty="0">
              <a:solidFill>
                <a:schemeClr val="accent3"/>
              </a:solidFill>
              <a:latin typeface="+mj-ea"/>
              <a:ea typeface="+mj-ea"/>
            </a:endParaRPr>
          </a:p>
        </p:txBody>
      </p:sp>
      <p:sp>
        <p:nvSpPr>
          <p:cNvPr id="7" name="标题"/>
          <p:cNvSpPr txBox="1"/>
          <p:nvPr>
            <p:custDataLst>
              <p:tags r:id="rId16"/>
            </p:custDataLst>
          </p:nvPr>
        </p:nvSpPr>
        <p:spPr>
          <a:xfrm>
            <a:off x="6140133" y="2429510"/>
            <a:ext cx="2752347" cy="740566"/>
          </a:xfrm>
          <a:prstGeom prst="rect">
            <a:avLst/>
          </a:prstGeom>
          <a:noFill/>
        </p:spPr>
        <p:txBody>
          <a:bodyPr wrap="square" lIns="0" tIns="0" rIns="0" bIns="0" rtlCol="0" anchor="b">
            <a:normAutofit/>
          </a:bodyPr>
          <a:lstStyle/>
          <a:p>
            <a:pPr algn="r"/>
            <a:r>
              <a:rPr lang="zh-CN" altLang="en-US" sz="1800" b="1" spc="300">
                <a:solidFill>
                  <a:schemeClr val="accent2"/>
                </a:solidFill>
                <a:latin typeface="+mj-ea"/>
                <a:ea typeface="+mj-ea"/>
              </a:rPr>
              <a:t>第三方监管商风险控制</a:t>
            </a:r>
            <a:endParaRPr lang="zh-CN" altLang="en-US" sz="1800" b="1" spc="300" dirty="0">
              <a:solidFill>
                <a:schemeClr val="accent2"/>
              </a:solidFill>
              <a:latin typeface="+mj-ea"/>
              <a:ea typeface="+mj-ea"/>
            </a:endParaRPr>
          </a:p>
        </p:txBody>
      </p:sp>
      <p:sp>
        <p:nvSpPr>
          <p:cNvPr id="8" name="正文"/>
          <p:cNvSpPr txBox="1"/>
          <p:nvPr>
            <p:custDataLst>
              <p:tags r:id="rId17"/>
            </p:custDataLst>
          </p:nvPr>
        </p:nvSpPr>
        <p:spPr>
          <a:xfrm>
            <a:off x="433705" y="3381375"/>
            <a:ext cx="1755775" cy="757555"/>
          </a:xfrm>
          <a:prstGeom prst="rect">
            <a:avLst/>
          </a:prstGeom>
          <a:noFill/>
        </p:spPr>
        <p:txBody>
          <a:bodyPr wrap="square" lIns="0" tIns="0" rIns="0" bIns="0" rtlCol="0" anchor="t" anchorCtr="0">
            <a:normAutofit/>
          </a:bodyPr>
          <a:lstStyle/>
          <a:p>
            <a:pPr indent="0" algn="just" fontAlgn="auto">
              <a:lnSpc>
                <a:spcPct val="130000"/>
              </a:lnSpc>
            </a:pPr>
            <a:endParaRPr lang="zh-CN" altLang="en-US" sz="1200" spc="150" dirty="0">
              <a:solidFill>
                <a:schemeClr val="tx1">
                  <a:lumMod val="65000"/>
                  <a:lumOff val="35000"/>
                </a:schemeClr>
              </a:solidFill>
              <a:latin typeface="+mn-ea"/>
            </a:endParaRPr>
          </a:p>
        </p:txBody>
      </p:sp>
      <p:sp>
        <p:nvSpPr>
          <p:cNvPr id="10" name="标题"/>
          <p:cNvSpPr txBox="1"/>
          <p:nvPr>
            <p:custDataLst>
              <p:tags r:id="rId18"/>
            </p:custDataLst>
          </p:nvPr>
        </p:nvSpPr>
        <p:spPr>
          <a:xfrm>
            <a:off x="433388" y="2428875"/>
            <a:ext cx="2235200" cy="740044"/>
          </a:xfrm>
          <a:prstGeom prst="rect">
            <a:avLst/>
          </a:prstGeom>
          <a:noFill/>
        </p:spPr>
        <p:txBody>
          <a:bodyPr wrap="square" lIns="0" tIns="0" rIns="0" bIns="0" rtlCol="0" anchor="b">
            <a:normAutofit/>
          </a:bodyPr>
          <a:lstStyle/>
          <a:p>
            <a:pPr algn="just"/>
            <a:r>
              <a:rPr lang="zh-CN" altLang="en-US" sz="1800" b="1" spc="300">
                <a:solidFill>
                  <a:schemeClr val="accent1"/>
                </a:solidFill>
                <a:latin typeface="+mj-ea"/>
                <a:ea typeface="+mj-ea"/>
              </a:rPr>
              <a:t>核心企业风险控制</a:t>
            </a:r>
            <a:endParaRPr lang="zh-CN" altLang="en-US" sz="1800" b="1" spc="300" dirty="0">
              <a:solidFill>
                <a:schemeClr val="accent1"/>
              </a:solidFill>
              <a:latin typeface="+mj-ea"/>
              <a:ea typeface="+mj-ea"/>
            </a:endParaRPr>
          </a:p>
        </p:txBody>
      </p:sp>
      <p:sp>
        <p:nvSpPr>
          <p:cNvPr id="27" name="正文"/>
          <p:cNvSpPr txBox="1"/>
          <p:nvPr>
            <p:custDataLst>
              <p:tags r:id="rId19"/>
            </p:custDataLst>
          </p:nvPr>
        </p:nvSpPr>
        <p:spPr>
          <a:xfrm>
            <a:off x="433705" y="5101590"/>
            <a:ext cx="1896745" cy="757555"/>
          </a:xfrm>
          <a:prstGeom prst="rect">
            <a:avLst/>
          </a:prstGeom>
          <a:noFill/>
        </p:spPr>
        <p:txBody>
          <a:bodyPr wrap="square" lIns="0" tIns="0" rIns="0" bIns="0" rtlCol="0" anchor="t" anchorCtr="0">
            <a:normAutofit/>
          </a:bodyPr>
          <a:lstStyle/>
          <a:p>
            <a:pPr indent="0" algn="just" fontAlgn="auto">
              <a:lnSpc>
                <a:spcPct val="130000"/>
              </a:lnSpc>
            </a:pPr>
            <a:endParaRPr lang="zh-CN" altLang="en-US" sz="1200" spc="150" dirty="0">
              <a:solidFill>
                <a:schemeClr val="tx1">
                  <a:lumMod val="65000"/>
                  <a:lumOff val="35000"/>
                </a:schemeClr>
              </a:solidFill>
              <a:latin typeface="+mn-ea"/>
            </a:endParaRPr>
          </a:p>
        </p:txBody>
      </p:sp>
      <p:sp>
        <p:nvSpPr>
          <p:cNvPr id="9" name="文本框 8"/>
          <p:cNvSpPr txBox="1"/>
          <p:nvPr/>
        </p:nvSpPr>
        <p:spPr>
          <a:xfrm>
            <a:off x="971550" y="1602105"/>
            <a:ext cx="7541260" cy="460375"/>
          </a:xfrm>
          <a:prstGeom prst="rect">
            <a:avLst/>
          </a:prstGeom>
          <a:noFill/>
        </p:spPr>
        <p:txBody>
          <a:bodyPr wrap="square">
            <a:spAutoFit/>
          </a:bodyPr>
          <a:lstStyle/>
          <a:p>
            <a:pPr>
              <a:lnSpc>
                <a:spcPct val="120000"/>
              </a:lnSpc>
            </a:pPr>
            <a:r>
              <a:rPr lang="zh-CN" altLang="en-US" sz="2000" b="1"/>
              <a:t>针对供应链金融业务的风险控制，可以采取以下优化方案设计。</a:t>
            </a:r>
            <a:endParaRPr lang="zh-CN" altLang="en-US" sz="2000" b="1"/>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Box 53"/>
          <p:cNvSpPr txBox="1"/>
          <p:nvPr/>
        </p:nvSpPr>
        <p:spPr>
          <a:xfrm>
            <a:off x="827088" y="265430"/>
            <a:ext cx="5570756" cy="523220"/>
          </a:xfrm>
          <a:prstGeom prst="rect">
            <a:avLst/>
          </a:prstGeom>
          <a:noFill/>
          <a:ln w="9525">
            <a:noFill/>
          </a:ln>
        </p:spPr>
        <p:txBody>
          <a:bodyPr wrap="none">
            <a:spAutoFit/>
          </a:bodyPr>
          <a:lstStyle/>
          <a:p>
            <a:pPr eaLnBrk="1" hangingPunct="1"/>
            <a:r>
              <a:rPr lang="zh-CN" altLang="en-US" sz="2800">
                <a:latin typeface="Verdana" panose="020B0604030504040204" pitchFamily="34" charset="0"/>
                <a:ea typeface="微软雅黑" panose="020B0503020204020204" pitchFamily="34" charset="-122"/>
              </a:rPr>
              <a:t>供应链内部流程敏捷优化方案设计</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7" name="任意多边形: 形状 6"/>
          <p:cNvSpPr/>
          <p:nvPr>
            <p:custDataLst>
              <p:tags r:id="rId1"/>
            </p:custDataLst>
          </p:nvPr>
        </p:nvSpPr>
        <p:spPr>
          <a:xfrm rot="12480000">
            <a:off x="4037936" y="2362068"/>
            <a:ext cx="941033" cy="1111054"/>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1">
                  <a:lumMod val="60000"/>
                  <a:lumOff val="40000"/>
                </a:schemeClr>
              </a:gs>
              <a:gs pos="90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5" name="任意多边形: 形状 12"/>
          <p:cNvSpPr/>
          <p:nvPr>
            <p:custDataLst>
              <p:tags r:id="rId2"/>
            </p:custDataLst>
          </p:nvPr>
        </p:nvSpPr>
        <p:spPr>
          <a:xfrm rot="16800000">
            <a:off x="4704030" y="2787658"/>
            <a:ext cx="941033" cy="1110516"/>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2">
                  <a:lumMod val="60000"/>
                  <a:lumOff val="40000"/>
                </a:schemeClr>
              </a:gs>
              <a:gs pos="90000">
                <a:schemeClr val="accent2"/>
              </a:gs>
            </a:gsLst>
            <a:lin ang="2700000" scaled="0"/>
          </a:gradFill>
          <a:ln>
            <a:noFill/>
          </a:ln>
          <a:effectLst>
            <a:outerShdw blurRad="50800" dist="381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6" name="任意多边形: 形状 13"/>
          <p:cNvSpPr/>
          <p:nvPr>
            <p:custDataLst>
              <p:tags r:id="rId3"/>
            </p:custDataLst>
          </p:nvPr>
        </p:nvSpPr>
        <p:spPr>
          <a:xfrm rot="21120000">
            <a:off x="4489890" y="3548986"/>
            <a:ext cx="941033" cy="1111054"/>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3">
                  <a:lumMod val="60000"/>
                  <a:lumOff val="40000"/>
                </a:schemeClr>
              </a:gs>
              <a:gs pos="90000">
                <a:schemeClr val="accent3"/>
              </a:gs>
            </a:gsLst>
            <a:lin ang="2700000" scaled="0"/>
          </a:gradFill>
          <a:ln>
            <a:noFill/>
          </a:ln>
          <a:effectLst>
            <a:outerShdw blurRad="50800" dist="38100" dir="8100000" algn="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8" name="任意多边形: 形状 14"/>
          <p:cNvSpPr/>
          <p:nvPr>
            <p:custDataLst>
              <p:tags r:id="rId4"/>
            </p:custDataLst>
          </p:nvPr>
        </p:nvSpPr>
        <p:spPr>
          <a:xfrm rot="3840000">
            <a:off x="3703275" y="3595795"/>
            <a:ext cx="941033" cy="1110516"/>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4">
                  <a:lumMod val="60000"/>
                  <a:lumOff val="40000"/>
                </a:schemeClr>
              </a:gs>
              <a:gs pos="90000">
                <a:schemeClr val="accent4"/>
              </a:gs>
            </a:gsLst>
            <a:lin ang="2700000" scaled="0"/>
          </a:gradFill>
          <a:ln>
            <a:noFill/>
          </a:ln>
          <a:effectLst>
            <a:outerShdw blurRad="50800" dist="38100" dir="8100000" algn="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16" name="任意多边形: 形状 15"/>
          <p:cNvSpPr/>
          <p:nvPr>
            <p:custDataLst>
              <p:tags r:id="rId5"/>
            </p:custDataLst>
          </p:nvPr>
        </p:nvSpPr>
        <p:spPr>
          <a:xfrm rot="8160000">
            <a:off x="3424032" y="2856528"/>
            <a:ext cx="941033" cy="1110516"/>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5">
                  <a:lumMod val="60000"/>
                  <a:lumOff val="40000"/>
                </a:schemeClr>
              </a:gs>
              <a:gs pos="90000">
                <a:schemeClr val="accent5"/>
              </a:gs>
            </a:gsLst>
            <a:lin ang="2700000" scaled="0"/>
          </a:gradFill>
          <a:ln>
            <a:noFill/>
          </a:ln>
          <a:effectLst>
            <a:outerShdw blurRad="50800" dist="38100" dir="8100000" algn="tr" rotWithShape="0">
              <a:schemeClr val="accent5">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9" name="矩形 8"/>
          <p:cNvSpPr/>
          <p:nvPr>
            <p:custDataLst>
              <p:tags r:id="rId6"/>
            </p:custDataLst>
          </p:nvPr>
        </p:nvSpPr>
        <p:spPr>
          <a:xfrm>
            <a:off x="3170123" y="1819355"/>
            <a:ext cx="3036641" cy="344884"/>
          </a:xfrm>
          <a:prstGeom prst="rect">
            <a:avLst/>
          </a:prstGeom>
          <a:noFill/>
        </p:spPr>
        <p:txBody>
          <a:bodyPr wrap="square" lIns="0" tIns="0" rIns="0" bIns="0" rtlCol="0" anchor="b" anchorCtr="0">
            <a:noAutofit/>
          </a:bodyPr>
          <a:lstStyle/>
          <a:p>
            <a:pPr algn="ctr">
              <a:spcBef>
                <a:spcPct val="0"/>
              </a:spcBef>
              <a:spcAft>
                <a:spcPct val="0"/>
              </a:spcAft>
            </a:pPr>
            <a:endParaRPr lang="zh-CN" altLang="en-US" sz="1695" b="1" dirty="0">
              <a:solidFill>
                <a:schemeClr val="tx1"/>
              </a:solidFill>
              <a:latin typeface="+mn-ea"/>
              <a:cs typeface="+mn-ea"/>
              <a:sym typeface="+mn-ea"/>
            </a:endParaRPr>
          </a:p>
        </p:txBody>
      </p:sp>
      <p:sp>
        <p:nvSpPr>
          <p:cNvPr id="17" name="矩形 16"/>
          <p:cNvSpPr/>
          <p:nvPr>
            <p:custDataLst>
              <p:tags r:id="rId7"/>
            </p:custDataLst>
          </p:nvPr>
        </p:nvSpPr>
        <p:spPr>
          <a:xfrm>
            <a:off x="5916537" y="3068300"/>
            <a:ext cx="2781672" cy="369341"/>
          </a:xfrm>
          <a:prstGeom prst="rect">
            <a:avLst/>
          </a:prstGeom>
          <a:noFill/>
        </p:spPr>
        <p:txBody>
          <a:bodyPr wrap="square" lIns="0" tIns="0" rIns="0" bIns="0" rtlCol="0" anchor="b" anchorCtr="0">
            <a:noAutofit/>
          </a:bodyPr>
          <a:lstStyle/>
          <a:p>
            <a:pPr>
              <a:spcBef>
                <a:spcPct val="0"/>
              </a:spcBef>
              <a:spcAft>
                <a:spcPct val="0"/>
              </a:spcAft>
            </a:pPr>
            <a:r>
              <a:rPr lang="zh-CN" altLang="en-US" sz="1695" b="1">
                <a:solidFill>
                  <a:schemeClr val="tx1"/>
                </a:solidFill>
                <a:latin typeface="+mn-ea"/>
                <a:cs typeface="+mn-ea"/>
                <a:sym typeface="+mn-ea"/>
              </a:rPr>
              <a:t>设立敏捷工作团队</a:t>
            </a:r>
            <a:endParaRPr lang="zh-CN" altLang="en-US" sz="1695" b="1" dirty="0">
              <a:solidFill>
                <a:schemeClr val="tx1"/>
              </a:solidFill>
              <a:latin typeface="+mn-ea"/>
              <a:cs typeface="+mn-ea"/>
              <a:sym typeface="+mn-ea"/>
            </a:endParaRPr>
          </a:p>
        </p:txBody>
      </p:sp>
      <p:sp>
        <p:nvSpPr>
          <p:cNvPr id="19" name="矩形 18"/>
          <p:cNvSpPr/>
          <p:nvPr>
            <p:custDataLst>
              <p:tags r:id="rId8"/>
            </p:custDataLst>
          </p:nvPr>
        </p:nvSpPr>
        <p:spPr>
          <a:xfrm>
            <a:off x="5623474" y="4436204"/>
            <a:ext cx="2781672" cy="369341"/>
          </a:xfrm>
          <a:prstGeom prst="rect">
            <a:avLst/>
          </a:prstGeom>
          <a:noFill/>
        </p:spPr>
        <p:txBody>
          <a:bodyPr wrap="square" lIns="0" tIns="0" rIns="0" bIns="0" rtlCol="0" anchor="b" anchorCtr="0">
            <a:noAutofit/>
          </a:bodyPr>
          <a:lstStyle/>
          <a:p>
            <a:pPr>
              <a:spcBef>
                <a:spcPct val="0"/>
              </a:spcBef>
              <a:spcAft>
                <a:spcPct val="0"/>
              </a:spcAft>
            </a:pPr>
            <a:r>
              <a:rPr lang="zh-CN" altLang="en-US" sz="1695" b="1">
                <a:solidFill>
                  <a:schemeClr val="tx1"/>
                </a:solidFill>
                <a:latin typeface="+mn-ea"/>
                <a:cs typeface="+mn-ea"/>
                <a:sym typeface="+mn-ea"/>
              </a:rPr>
              <a:t>培养员工创新思维</a:t>
            </a:r>
            <a:endParaRPr lang="zh-CN" altLang="en-US" sz="1695" b="1" dirty="0">
              <a:solidFill>
                <a:schemeClr val="tx1"/>
              </a:solidFill>
              <a:latin typeface="+mn-ea"/>
              <a:cs typeface="+mn-ea"/>
              <a:sym typeface="+mn-ea"/>
            </a:endParaRPr>
          </a:p>
        </p:txBody>
      </p:sp>
      <p:sp>
        <p:nvSpPr>
          <p:cNvPr id="32" name="矩形 31"/>
          <p:cNvSpPr/>
          <p:nvPr>
            <p:custDataLst>
              <p:tags r:id="rId9"/>
            </p:custDataLst>
          </p:nvPr>
        </p:nvSpPr>
        <p:spPr>
          <a:xfrm>
            <a:off x="366322" y="3068116"/>
            <a:ext cx="2781671" cy="369341"/>
          </a:xfrm>
          <a:prstGeom prst="rect">
            <a:avLst/>
          </a:prstGeom>
          <a:noFill/>
        </p:spPr>
        <p:txBody>
          <a:bodyPr wrap="square" lIns="0" tIns="0" rIns="0" bIns="0" rtlCol="0" anchor="b" anchorCtr="0">
            <a:noAutofit/>
          </a:bodyPr>
          <a:lstStyle/>
          <a:p>
            <a:pPr algn="r">
              <a:spcBef>
                <a:spcPct val="0"/>
              </a:spcBef>
              <a:spcAft>
                <a:spcPct val="0"/>
              </a:spcAft>
            </a:pPr>
            <a:endParaRPr lang="zh-CN" altLang="en-US" sz="1695" b="1" dirty="0">
              <a:solidFill>
                <a:schemeClr val="tx1"/>
              </a:solidFill>
              <a:latin typeface="+mn-ea"/>
              <a:cs typeface="+mn-ea"/>
              <a:sym typeface="+mn-ea"/>
            </a:endParaRPr>
          </a:p>
        </p:txBody>
      </p:sp>
      <p:sp>
        <p:nvSpPr>
          <p:cNvPr id="44" name="矩形 43"/>
          <p:cNvSpPr/>
          <p:nvPr>
            <p:custDataLst>
              <p:tags r:id="rId10"/>
            </p:custDataLst>
          </p:nvPr>
        </p:nvSpPr>
        <p:spPr>
          <a:xfrm>
            <a:off x="654614" y="4436204"/>
            <a:ext cx="2781671" cy="369341"/>
          </a:xfrm>
          <a:prstGeom prst="rect">
            <a:avLst/>
          </a:prstGeom>
          <a:noFill/>
        </p:spPr>
        <p:txBody>
          <a:bodyPr wrap="square" lIns="0" tIns="0" rIns="0" bIns="0" rtlCol="0" anchor="b" anchorCtr="0">
            <a:noAutofit/>
          </a:bodyPr>
          <a:lstStyle/>
          <a:p>
            <a:pPr>
              <a:spcBef>
                <a:spcPct val="0"/>
              </a:spcBef>
              <a:spcAft>
                <a:spcPct val="0"/>
              </a:spcAft>
            </a:pPr>
            <a:r>
              <a:rPr lang="zh-CN" altLang="en-US" sz="1695" b="1">
                <a:solidFill>
                  <a:schemeClr val="tx1"/>
                </a:solidFill>
                <a:latin typeface="+mn-ea"/>
                <a:cs typeface="+mn-ea"/>
                <a:sym typeface="+mn-ea"/>
              </a:rPr>
              <a:t>对供应链金融业务的各项流程进行全面审视和优化</a:t>
            </a:r>
            <a:endParaRPr lang="zh-CN" altLang="en-US" sz="1695" b="1" dirty="0">
              <a:solidFill>
                <a:schemeClr val="tx1"/>
              </a:solidFill>
              <a:latin typeface="+mn-ea"/>
              <a:cs typeface="+mn-ea"/>
              <a:sym typeface="+mn-ea"/>
            </a:endParaRPr>
          </a:p>
        </p:txBody>
      </p:sp>
      <p:sp>
        <p:nvSpPr>
          <p:cNvPr id="46" name="弧形 45"/>
          <p:cNvSpPr/>
          <p:nvPr>
            <p:custDataLst>
              <p:tags r:id="rId11"/>
            </p:custDataLst>
          </p:nvPr>
        </p:nvSpPr>
        <p:spPr>
          <a:xfrm rot="8396489">
            <a:off x="3865225" y="2270063"/>
            <a:ext cx="1355862" cy="1355862"/>
          </a:xfrm>
          <a:prstGeom prst="arc">
            <a:avLst>
              <a:gd name="adj1" fmla="val 21295306"/>
              <a:gd name="adj2" fmla="val 10336717"/>
            </a:avLst>
          </a:prstGeom>
          <a:ln w="12700">
            <a:gradFill>
              <a:gsLst>
                <a:gs pos="79000">
                  <a:schemeClr val="accent1">
                    <a:alpha val="0"/>
                  </a:schemeClr>
                </a:gs>
                <a:gs pos="0">
                  <a:schemeClr val="accent1">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525">
              <a:solidFill>
                <a:schemeClr val="tx1"/>
              </a:solidFill>
            </a:endParaRPr>
          </a:p>
        </p:txBody>
      </p:sp>
      <p:sp>
        <p:nvSpPr>
          <p:cNvPr id="47" name="弧形 46"/>
          <p:cNvSpPr/>
          <p:nvPr>
            <p:custDataLst>
              <p:tags r:id="rId12"/>
            </p:custDataLst>
          </p:nvPr>
        </p:nvSpPr>
        <p:spPr>
          <a:xfrm rot="14400000">
            <a:off x="4541004" y="2665523"/>
            <a:ext cx="1355862" cy="1355862"/>
          </a:xfrm>
          <a:prstGeom prst="arc">
            <a:avLst>
              <a:gd name="adj1" fmla="val 3248781"/>
              <a:gd name="adj2" fmla="val 9734539"/>
            </a:avLst>
          </a:prstGeom>
          <a:ln w="12700">
            <a:gradFill>
              <a:gsLst>
                <a:gs pos="79000">
                  <a:schemeClr val="accent2">
                    <a:alpha val="0"/>
                  </a:schemeClr>
                </a:gs>
                <a:gs pos="0">
                  <a:schemeClr val="accent2">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48" name="弧形 47"/>
          <p:cNvSpPr/>
          <p:nvPr>
            <p:custDataLst>
              <p:tags r:id="rId13"/>
            </p:custDataLst>
          </p:nvPr>
        </p:nvSpPr>
        <p:spPr>
          <a:xfrm rot="18000000">
            <a:off x="4220870" y="3451601"/>
            <a:ext cx="1355862" cy="1355862"/>
          </a:xfrm>
          <a:prstGeom prst="arc">
            <a:avLst>
              <a:gd name="adj1" fmla="val 3248781"/>
              <a:gd name="adj2" fmla="val 9734539"/>
            </a:avLst>
          </a:prstGeom>
          <a:ln w="12700">
            <a:gradFill>
              <a:gsLst>
                <a:gs pos="79000">
                  <a:schemeClr val="accent3">
                    <a:alpha val="0"/>
                  </a:schemeClr>
                </a:gs>
                <a:gs pos="0">
                  <a:schemeClr val="accent3">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49" name="弧形 48"/>
          <p:cNvSpPr/>
          <p:nvPr>
            <p:custDataLst>
              <p:tags r:id="rId14"/>
            </p:custDataLst>
          </p:nvPr>
        </p:nvSpPr>
        <p:spPr>
          <a:xfrm>
            <a:off x="3453624" y="3488187"/>
            <a:ext cx="1355862" cy="1355862"/>
          </a:xfrm>
          <a:prstGeom prst="arc">
            <a:avLst>
              <a:gd name="adj1" fmla="val 3248781"/>
              <a:gd name="adj2" fmla="val 9734539"/>
            </a:avLst>
          </a:prstGeom>
          <a:ln w="12700">
            <a:gradFill>
              <a:gsLst>
                <a:gs pos="79000">
                  <a:schemeClr val="accent5">
                    <a:alpha val="0"/>
                  </a:schemeClr>
                </a:gs>
                <a:gs pos="0">
                  <a:schemeClr val="accent5">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50" name="弧形 49"/>
          <p:cNvSpPr/>
          <p:nvPr>
            <p:custDataLst>
              <p:tags r:id="rId15"/>
            </p:custDataLst>
          </p:nvPr>
        </p:nvSpPr>
        <p:spPr>
          <a:xfrm rot="3600000">
            <a:off x="3205587" y="2665523"/>
            <a:ext cx="1355862" cy="1355862"/>
          </a:xfrm>
          <a:prstGeom prst="arc">
            <a:avLst>
              <a:gd name="adj1" fmla="val 3248781"/>
              <a:gd name="adj2" fmla="val 9734539"/>
            </a:avLst>
          </a:prstGeom>
          <a:ln w="12700">
            <a:gradFill>
              <a:gsLst>
                <a:gs pos="79000">
                  <a:schemeClr val="accent5">
                    <a:alpha val="0"/>
                  </a:schemeClr>
                </a:gs>
                <a:gs pos="0">
                  <a:schemeClr val="accent5">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51" name="任意多边形: 形状 36"/>
          <p:cNvSpPr/>
          <p:nvPr>
            <p:custDataLst>
              <p:tags r:id="rId16"/>
            </p:custDataLst>
          </p:nvPr>
        </p:nvSpPr>
        <p:spPr>
          <a:xfrm>
            <a:off x="5107561" y="3232618"/>
            <a:ext cx="228822" cy="228393"/>
          </a:xfrm>
          <a:custGeom>
            <a:avLst/>
            <a:gdLst>
              <a:gd name="connsiteX0" fmla="*/ 155880 w 270058"/>
              <a:gd name="connsiteY0" fmla="*/ 152917 h 269551"/>
              <a:gd name="connsiteX1" fmla="*/ 235866 w 270058"/>
              <a:gd name="connsiteY1" fmla="*/ 152917 h 269551"/>
              <a:gd name="connsiteX2" fmla="*/ 254633 w 270058"/>
              <a:gd name="connsiteY2" fmla="*/ 171543 h 269551"/>
              <a:gd name="connsiteX3" fmla="*/ 254633 w 270058"/>
              <a:gd name="connsiteY3" fmla="*/ 250926 h 269551"/>
              <a:gd name="connsiteX4" fmla="*/ 235866 w 270058"/>
              <a:gd name="connsiteY4" fmla="*/ 269551 h 269551"/>
              <a:gd name="connsiteX5" fmla="*/ 155880 w 270058"/>
              <a:gd name="connsiteY5" fmla="*/ 269551 h 269551"/>
              <a:gd name="connsiteX6" fmla="*/ 137113 w 270058"/>
              <a:gd name="connsiteY6" fmla="*/ 250926 h 269551"/>
              <a:gd name="connsiteX7" fmla="*/ 137113 w 270058"/>
              <a:gd name="connsiteY7" fmla="*/ 171543 h 269551"/>
              <a:gd name="connsiteX8" fmla="*/ 155880 w 270058"/>
              <a:gd name="connsiteY8" fmla="*/ 152917 h 269551"/>
              <a:gd name="connsiteX9" fmla="*/ 18767 w 270058"/>
              <a:gd name="connsiteY9" fmla="*/ 152917 h 269551"/>
              <a:gd name="connsiteX10" fmla="*/ 98752 w 270058"/>
              <a:gd name="connsiteY10" fmla="*/ 152917 h 269551"/>
              <a:gd name="connsiteX11" fmla="*/ 117519 w 270058"/>
              <a:gd name="connsiteY11" fmla="*/ 171543 h 269551"/>
              <a:gd name="connsiteX12" fmla="*/ 117519 w 270058"/>
              <a:gd name="connsiteY12" fmla="*/ 250926 h 269551"/>
              <a:gd name="connsiteX13" fmla="*/ 98752 w 270058"/>
              <a:gd name="connsiteY13" fmla="*/ 269551 h 269551"/>
              <a:gd name="connsiteX14" fmla="*/ 18767 w 270058"/>
              <a:gd name="connsiteY14" fmla="*/ 269551 h 269551"/>
              <a:gd name="connsiteX15" fmla="*/ 0 w 270058"/>
              <a:gd name="connsiteY15" fmla="*/ 250926 h 269551"/>
              <a:gd name="connsiteX16" fmla="*/ 0 w 270058"/>
              <a:gd name="connsiteY16" fmla="*/ 171543 h 269551"/>
              <a:gd name="connsiteX17" fmla="*/ 18767 w 270058"/>
              <a:gd name="connsiteY17" fmla="*/ 152917 h 269551"/>
              <a:gd name="connsiteX18" fmla="*/ 198203 w 270058"/>
              <a:gd name="connsiteY18" fmla="*/ 44958 h 269551"/>
              <a:gd name="connsiteX19" fmla="*/ 171666 w 270058"/>
              <a:gd name="connsiteY19" fmla="*/ 71294 h 269551"/>
              <a:gd name="connsiteX20" fmla="*/ 198203 w 270058"/>
              <a:gd name="connsiteY20" fmla="*/ 97631 h 269551"/>
              <a:gd name="connsiteX21" fmla="*/ 224740 w 270058"/>
              <a:gd name="connsiteY21" fmla="*/ 71294 h 269551"/>
              <a:gd name="connsiteX22" fmla="*/ 18767 w 270058"/>
              <a:gd name="connsiteY22" fmla="*/ 16838 h 269551"/>
              <a:gd name="connsiteX23" fmla="*/ 98752 w 270058"/>
              <a:gd name="connsiteY23" fmla="*/ 16838 h 269551"/>
              <a:gd name="connsiteX24" fmla="*/ 117519 w 270058"/>
              <a:gd name="connsiteY24" fmla="*/ 35464 h 269551"/>
              <a:gd name="connsiteX25" fmla="*/ 117519 w 270058"/>
              <a:gd name="connsiteY25" fmla="*/ 114847 h 269551"/>
              <a:gd name="connsiteX26" fmla="*/ 98752 w 270058"/>
              <a:gd name="connsiteY26" fmla="*/ 133472 h 269551"/>
              <a:gd name="connsiteX27" fmla="*/ 18767 w 270058"/>
              <a:gd name="connsiteY27" fmla="*/ 133472 h 269551"/>
              <a:gd name="connsiteX28" fmla="*/ 0 w 270058"/>
              <a:gd name="connsiteY28" fmla="*/ 114847 h 269551"/>
              <a:gd name="connsiteX29" fmla="*/ 0 w 270058"/>
              <a:gd name="connsiteY29" fmla="*/ 35464 h 269551"/>
              <a:gd name="connsiteX30" fmla="*/ 18767 w 270058"/>
              <a:gd name="connsiteY30" fmla="*/ 16838 h 269551"/>
              <a:gd name="connsiteX31" fmla="*/ 198185 w 270058"/>
              <a:gd name="connsiteY31" fmla="*/ 0 h 269551"/>
              <a:gd name="connsiteX32" fmla="*/ 211453 w 270058"/>
              <a:gd name="connsiteY32" fmla="*/ 5453 h 269551"/>
              <a:gd name="connsiteX33" fmla="*/ 211471 w 270058"/>
              <a:gd name="connsiteY33" fmla="*/ 5453 h 269551"/>
              <a:gd name="connsiteX34" fmla="*/ 264564 w 270058"/>
              <a:gd name="connsiteY34" fmla="*/ 58126 h 269551"/>
              <a:gd name="connsiteX35" fmla="*/ 264564 w 270058"/>
              <a:gd name="connsiteY35" fmla="*/ 84463 h 269551"/>
              <a:gd name="connsiteX36" fmla="*/ 211471 w 270058"/>
              <a:gd name="connsiteY36" fmla="*/ 137155 h 269551"/>
              <a:gd name="connsiteX37" fmla="*/ 184935 w 270058"/>
              <a:gd name="connsiteY37" fmla="*/ 137155 h 269551"/>
              <a:gd name="connsiteX38" fmla="*/ 131861 w 270058"/>
              <a:gd name="connsiteY38" fmla="*/ 84463 h 269551"/>
              <a:gd name="connsiteX39" fmla="*/ 131861 w 270058"/>
              <a:gd name="connsiteY39" fmla="*/ 58126 h 269551"/>
              <a:gd name="connsiteX40" fmla="*/ 184916 w 270058"/>
              <a:gd name="connsiteY40" fmla="*/ 5453 h 269551"/>
              <a:gd name="connsiteX41" fmla="*/ 198185 w 270058"/>
              <a:gd name="connsiteY41" fmla="*/ 0 h 269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0058" h="269551">
                <a:moveTo>
                  <a:pt x="155880" y="152917"/>
                </a:moveTo>
                <a:lnTo>
                  <a:pt x="235866" y="152917"/>
                </a:lnTo>
                <a:cubicBezTo>
                  <a:pt x="246231" y="152917"/>
                  <a:pt x="254633" y="161256"/>
                  <a:pt x="254633" y="171543"/>
                </a:cubicBezTo>
                <a:lnTo>
                  <a:pt x="254633" y="250926"/>
                </a:lnTo>
                <a:cubicBezTo>
                  <a:pt x="254633" y="261212"/>
                  <a:pt x="246231" y="269551"/>
                  <a:pt x="235866" y="269551"/>
                </a:cubicBezTo>
                <a:lnTo>
                  <a:pt x="155880" y="269551"/>
                </a:lnTo>
                <a:cubicBezTo>
                  <a:pt x="145515" y="269551"/>
                  <a:pt x="137113" y="261212"/>
                  <a:pt x="137113" y="250926"/>
                </a:cubicBezTo>
                <a:lnTo>
                  <a:pt x="137113" y="171543"/>
                </a:lnTo>
                <a:cubicBezTo>
                  <a:pt x="137113" y="161256"/>
                  <a:pt x="145515" y="152917"/>
                  <a:pt x="155880" y="152917"/>
                </a:cubicBezTo>
                <a:close/>
                <a:moveTo>
                  <a:pt x="18767" y="152917"/>
                </a:moveTo>
                <a:lnTo>
                  <a:pt x="98752" y="152917"/>
                </a:lnTo>
                <a:cubicBezTo>
                  <a:pt x="109117" y="152917"/>
                  <a:pt x="117519" y="161256"/>
                  <a:pt x="117519" y="171543"/>
                </a:cubicBezTo>
                <a:lnTo>
                  <a:pt x="117519" y="250926"/>
                </a:lnTo>
                <a:cubicBezTo>
                  <a:pt x="117519" y="261212"/>
                  <a:pt x="109117" y="269551"/>
                  <a:pt x="98752" y="269551"/>
                </a:cubicBezTo>
                <a:lnTo>
                  <a:pt x="18767" y="269551"/>
                </a:lnTo>
                <a:cubicBezTo>
                  <a:pt x="8402" y="269551"/>
                  <a:pt x="0" y="261212"/>
                  <a:pt x="0" y="250926"/>
                </a:cubicBezTo>
                <a:lnTo>
                  <a:pt x="0" y="171543"/>
                </a:lnTo>
                <a:cubicBezTo>
                  <a:pt x="0" y="161256"/>
                  <a:pt x="8402" y="152917"/>
                  <a:pt x="18767" y="152917"/>
                </a:cubicBezTo>
                <a:close/>
                <a:moveTo>
                  <a:pt x="198203" y="44958"/>
                </a:moveTo>
                <a:lnTo>
                  <a:pt x="171666" y="71294"/>
                </a:lnTo>
                <a:lnTo>
                  <a:pt x="198203" y="97631"/>
                </a:lnTo>
                <a:lnTo>
                  <a:pt x="224740" y="71294"/>
                </a:lnTo>
                <a:close/>
                <a:moveTo>
                  <a:pt x="18767" y="16838"/>
                </a:moveTo>
                <a:lnTo>
                  <a:pt x="98752" y="16838"/>
                </a:lnTo>
                <a:cubicBezTo>
                  <a:pt x="109117" y="16838"/>
                  <a:pt x="117519" y="25177"/>
                  <a:pt x="117519" y="35464"/>
                </a:cubicBezTo>
                <a:lnTo>
                  <a:pt x="117519" y="114847"/>
                </a:lnTo>
                <a:cubicBezTo>
                  <a:pt x="117519" y="125133"/>
                  <a:pt x="109117" y="133472"/>
                  <a:pt x="98752" y="133472"/>
                </a:cubicBezTo>
                <a:lnTo>
                  <a:pt x="18767" y="133472"/>
                </a:lnTo>
                <a:cubicBezTo>
                  <a:pt x="8402" y="133472"/>
                  <a:pt x="0" y="125133"/>
                  <a:pt x="0" y="114847"/>
                </a:cubicBezTo>
                <a:lnTo>
                  <a:pt x="0" y="35464"/>
                </a:lnTo>
                <a:cubicBezTo>
                  <a:pt x="0" y="25177"/>
                  <a:pt x="8402" y="16838"/>
                  <a:pt x="18767" y="16838"/>
                </a:cubicBezTo>
                <a:close/>
                <a:moveTo>
                  <a:pt x="198185" y="0"/>
                </a:moveTo>
                <a:cubicBezTo>
                  <a:pt x="202987" y="0"/>
                  <a:pt x="207789" y="1818"/>
                  <a:pt x="211453" y="5453"/>
                </a:cubicBezTo>
                <a:lnTo>
                  <a:pt x="211471" y="5453"/>
                </a:lnTo>
                <a:lnTo>
                  <a:pt x="264564" y="58126"/>
                </a:lnTo>
                <a:cubicBezTo>
                  <a:pt x="271890" y="65399"/>
                  <a:pt x="271890" y="77189"/>
                  <a:pt x="264564" y="84463"/>
                </a:cubicBezTo>
                <a:lnTo>
                  <a:pt x="211471" y="137155"/>
                </a:lnTo>
                <a:cubicBezTo>
                  <a:pt x="204143" y="144426"/>
                  <a:pt x="192263" y="144426"/>
                  <a:pt x="184935" y="137155"/>
                </a:cubicBezTo>
                <a:lnTo>
                  <a:pt x="131861" y="84463"/>
                </a:lnTo>
                <a:cubicBezTo>
                  <a:pt x="124535" y="77189"/>
                  <a:pt x="124535" y="65399"/>
                  <a:pt x="131861" y="58126"/>
                </a:cubicBezTo>
                <a:lnTo>
                  <a:pt x="184916" y="5453"/>
                </a:lnTo>
                <a:cubicBezTo>
                  <a:pt x="188581" y="1818"/>
                  <a:pt x="193383" y="0"/>
                  <a:pt x="198185" y="0"/>
                </a:cubicBezTo>
                <a:close/>
              </a:path>
            </a:pathLst>
          </a:custGeom>
          <a:gradFill>
            <a:gsLst>
              <a:gs pos="0">
                <a:srgbClr val="FFFFFF"/>
              </a:gs>
              <a:gs pos="99999">
                <a:srgbClr val="FFFFFF">
                  <a:alpha val="60000"/>
                </a:srgbClr>
              </a:gs>
            </a:gsLst>
            <a:lin ang="5400000" scaled="1"/>
          </a:gradFill>
          <a:ln w="9529" cap="flat">
            <a:noFill/>
            <a:prstDash val="solid"/>
            <a:miter/>
          </a:ln>
        </p:spPr>
        <p:txBody>
          <a:bodyPr rtlCol="0" anchor="ctr"/>
          <a:lstStyle/>
          <a:p>
            <a:endParaRPr lang="zh-CN" altLang="en-US" sz="1525">
              <a:solidFill>
                <a:schemeClr val="tx1"/>
              </a:solidFill>
            </a:endParaRPr>
          </a:p>
        </p:txBody>
      </p:sp>
      <p:sp>
        <p:nvSpPr>
          <p:cNvPr id="52" name="图形 128" descr="343439383331313b343532303034303bcffacadbb9dcc0ed"/>
          <p:cNvSpPr/>
          <p:nvPr>
            <p:custDataLst>
              <p:tags r:id="rId17"/>
            </p:custDataLst>
          </p:nvPr>
        </p:nvSpPr>
        <p:spPr>
          <a:xfrm>
            <a:off x="4461374" y="2755376"/>
            <a:ext cx="228772" cy="228772"/>
          </a:xfrm>
          <a:custGeom>
            <a:avLst/>
            <a:gdLst>
              <a:gd name="connsiteX0" fmla="*/ 30124 w 269999"/>
              <a:gd name="connsiteY0" fmla="*/ 115 h 269999"/>
              <a:gd name="connsiteX1" fmla="*/ 240106 w 269999"/>
              <a:gd name="connsiteY1" fmla="*/ 115 h 269999"/>
              <a:gd name="connsiteX2" fmla="*/ 270115 w 269999"/>
              <a:gd name="connsiteY2" fmla="*/ 30124 h 269999"/>
              <a:gd name="connsiteX3" fmla="*/ 270115 w 269999"/>
              <a:gd name="connsiteY3" fmla="*/ 180108 h 269999"/>
              <a:gd name="connsiteX4" fmla="*/ 240106 w 269999"/>
              <a:gd name="connsiteY4" fmla="*/ 210117 h 269999"/>
              <a:gd name="connsiteX5" fmla="*/ 30124 w 269999"/>
              <a:gd name="connsiteY5" fmla="*/ 210117 h 269999"/>
              <a:gd name="connsiteX6" fmla="*/ 115 w 269999"/>
              <a:gd name="connsiteY6" fmla="*/ 180108 h 269999"/>
              <a:gd name="connsiteX7" fmla="*/ 115 w 269999"/>
              <a:gd name="connsiteY7" fmla="*/ 30124 h 269999"/>
              <a:gd name="connsiteX8" fmla="*/ 30124 w 269999"/>
              <a:gd name="connsiteY8" fmla="*/ 115 h 269999"/>
              <a:gd name="connsiteX9" fmla="*/ 15119 w 269999"/>
              <a:gd name="connsiteY9" fmla="*/ 240106 h 269999"/>
              <a:gd name="connsiteX10" fmla="*/ 255110 w 269999"/>
              <a:gd name="connsiteY10" fmla="*/ 240106 h 269999"/>
              <a:gd name="connsiteX11" fmla="*/ 270115 w 269999"/>
              <a:gd name="connsiteY11" fmla="*/ 255110 h 269999"/>
              <a:gd name="connsiteX12" fmla="*/ 255110 w 269999"/>
              <a:gd name="connsiteY12" fmla="*/ 270115 h 269999"/>
              <a:gd name="connsiteX13" fmla="*/ 15119 w 269999"/>
              <a:gd name="connsiteY13" fmla="*/ 270115 h 269999"/>
              <a:gd name="connsiteX14" fmla="*/ 115 w 269999"/>
              <a:gd name="connsiteY14" fmla="*/ 255110 h 269999"/>
              <a:gd name="connsiteX15" fmla="*/ 15119 w 269999"/>
              <a:gd name="connsiteY15" fmla="*/ 240106 h 269999"/>
              <a:gd name="connsiteX16" fmla="*/ 135115 w 269999"/>
              <a:gd name="connsiteY16" fmla="*/ 105107 h 269999"/>
              <a:gd name="connsiteX17" fmla="*/ 120110 w 269999"/>
              <a:gd name="connsiteY17" fmla="*/ 120110 h 269999"/>
              <a:gd name="connsiteX18" fmla="*/ 120110 w 269999"/>
              <a:gd name="connsiteY18" fmla="*/ 135115 h 269999"/>
              <a:gd name="connsiteX19" fmla="*/ 135115 w 269999"/>
              <a:gd name="connsiteY19" fmla="*/ 150120 h 269999"/>
              <a:gd name="connsiteX20" fmla="*/ 150120 w 269999"/>
              <a:gd name="connsiteY20" fmla="*/ 135115 h 269999"/>
              <a:gd name="connsiteX21" fmla="*/ 150120 w 269999"/>
              <a:gd name="connsiteY21" fmla="*/ 120110 h 269999"/>
              <a:gd name="connsiteX22" fmla="*/ 135115 w 269999"/>
              <a:gd name="connsiteY22" fmla="*/ 105107 h 269999"/>
              <a:gd name="connsiteX23" fmla="*/ 195113 w 269999"/>
              <a:gd name="connsiteY23" fmla="*/ 90121 h 269999"/>
              <a:gd name="connsiteX24" fmla="*/ 180108 w 269999"/>
              <a:gd name="connsiteY24" fmla="*/ 105107 h 269999"/>
              <a:gd name="connsiteX25" fmla="*/ 180108 w 269999"/>
              <a:gd name="connsiteY25" fmla="*/ 135115 h 269999"/>
              <a:gd name="connsiteX26" fmla="*/ 195113 w 269999"/>
              <a:gd name="connsiteY26" fmla="*/ 150118 h 269999"/>
              <a:gd name="connsiteX27" fmla="*/ 210117 w 269999"/>
              <a:gd name="connsiteY27" fmla="*/ 135115 h 269999"/>
              <a:gd name="connsiteX28" fmla="*/ 210117 w 269999"/>
              <a:gd name="connsiteY28" fmla="*/ 105107 h 269999"/>
              <a:gd name="connsiteX29" fmla="*/ 195113 w 269999"/>
              <a:gd name="connsiteY29" fmla="*/ 90121 h 269999"/>
              <a:gd name="connsiteX30" fmla="*/ 75136 w 269999"/>
              <a:gd name="connsiteY30" fmla="*/ 60094 h 269999"/>
              <a:gd name="connsiteX31" fmla="*/ 75098 w 269999"/>
              <a:gd name="connsiteY31" fmla="*/ 60113 h 269999"/>
              <a:gd name="connsiteX32" fmla="*/ 60094 w 269999"/>
              <a:gd name="connsiteY32" fmla="*/ 75117 h 269999"/>
              <a:gd name="connsiteX33" fmla="*/ 60094 w 269999"/>
              <a:gd name="connsiteY33" fmla="*/ 135115 h 269999"/>
              <a:gd name="connsiteX34" fmla="*/ 75117 w 269999"/>
              <a:gd name="connsiteY34" fmla="*/ 150138 h 269999"/>
              <a:gd name="connsiteX35" fmla="*/ 90141 w 269999"/>
              <a:gd name="connsiteY35" fmla="*/ 135115 h 269999"/>
              <a:gd name="connsiteX36" fmla="*/ 90141 w 269999"/>
              <a:gd name="connsiteY36" fmla="*/ 75098 h 269999"/>
              <a:gd name="connsiteX37" fmla="*/ 75136 w 269999"/>
              <a:gd name="connsiteY37" fmla="*/ 60094 h 269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69999" h="269999">
                <a:moveTo>
                  <a:pt x="30124" y="115"/>
                </a:moveTo>
                <a:lnTo>
                  <a:pt x="240106" y="115"/>
                </a:lnTo>
                <a:cubicBezTo>
                  <a:pt x="256692" y="115"/>
                  <a:pt x="270115" y="13538"/>
                  <a:pt x="270115" y="30124"/>
                </a:cubicBezTo>
                <a:lnTo>
                  <a:pt x="270115" y="180108"/>
                </a:lnTo>
                <a:cubicBezTo>
                  <a:pt x="270115" y="196695"/>
                  <a:pt x="256692" y="210117"/>
                  <a:pt x="240106" y="210117"/>
                </a:cubicBezTo>
                <a:lnTo>
                  <a:pt x="30124" y="210117"/>
                </a:lnTo>
                <a:cubicBezTo>
                  <a:pt x="13538" y="210117"/>
                  <a:pt x="115" y="196675"/>
                  <a:pt x="115" y="180108"/>
                </a:cubicBezTo>
                <a:lnTo>
                  <a:pt x="115" y="30124"/>
                </a:lnTo>
                <a:cubicBezTo>
                  <a:pt x="115" y="13538"/>
                  <a:pt x="13538" y="115"/>
                  <a:pt x="30124" y="115"/>
                </a:cubicBezTo>
                <a:moveTo>
                  <a:pt x="15119" y="240106"/>
                </a:moveTo>
                <a:lnTo>
                  <a:pt x="255110" y="240106"/>
                </a:lnTo>
                <a:cubicBezTo>
                  <a:pt x="263397" y="240106"/>
                  <a:pt x="270115" y="246824"/>
                  <a:pt x="270115" y="255110"/>
                </a:cubicBezTo>
                <a:cubicBezTo>
                  <a:pt x="270115" y="263397"/>
                  <a:pt x="263397" y="270115"/>
                  <a:pt x="255110" y="270115"/>
                </a:cubicBezTo>
                <a:lnTo>
                  <a:pt x="15119" y="270115"/>
                </a:lnTo>
                <a:cubicBezTo>
                  <a:pt x="6833" y="270115"/>
                  <a:pt x="115" y="263397"/>
                  <a:pt x="115" y="255110"/>
                </a:cubicBezTo>
                <a:cubicBezTo>
                  <a:pt x="115" y="246824"/>
                  <a:pt x="6833" y="240106"/>
                  <a:pt x="15119" y="240106"/>
                </a:cubicBezTo>
                <a:moveTo>
                  <a:pt x="135115" y="105107"/>
                </a:moveTo>
                <a:cubicBezTo>
                  <a:pt x="126822" y="105107"/>
                  <a:pt x="120110" y="111818"/>
                  <a:pt x="120110" y="120110"/>
                </a:cubicBezTo>
                <a:lnTo>
                  <a:pt x="120110" y="135115"/>
                </a:lnTo>
                <a:cubicBezTo>
                  <a:pt x="120110" y="143402"/>
                  <a:pt x="126828" y="150120"/>
                  <a:pt x="135115" y="150120"/>
                </a:cubicBezTo>
                <a:cubicBezTo>
                  <a:pt x="143402" y="150120"/>
                  <a:pt x="150120" y="143402"/>
                  <a:pt x="150120" y="135115"/>
                </a:cubicBezTo>
                <a:lnTo>
                  <a:pt x="150120" y="120110"/>
                </a:lnTo>
                <a:cubicBezTo>
                  <a:pt x="150120" y="111837"/>
                  <a:pt x="143408" y="105107"/>
                  <a:pt x="135115" y="105107"/>
                </a:cubicBezTo>
                <a:moveTo>
                  <a:pt x="195113" y="90121"/>
                </a:moveTo>
                <a:cubicBezTo>
                  <a:pt x="186840" y="90121"/>
                  <a:pt x="180108" y="96813"/>
                  <a:pt x="180108" y="105107"/>
                </a:cubicBezTo>
                <a:lnTo>
                  <a:pt x="180108" y="135115"/>
                </a:lnTo>
                <a:cubicBezTo>
                  <a:pt x="180109" y="143401"/>
                  <a:pt x="186827" y="150118"/>
                  <a:pt x="195113" y="150118"/>
                </a:cubicBezTo>
                <a:cubicBezTo>
                  <a:pt x="203399" y="150118"/>
                  <a:pt x="210116" y="143401"/>
                  <a:pt x="210117" y="135115"/>
                </a:cubicBezTo>
                <a:lnTo>
                  <a:pt x="210117" y="105107"/>
                </a:lnTo>
                <a:cubicBezTo>
                  <a:pt x="210117" y="96833"/>
                  <a:pt x="203405" y="90121"/>
                  <a:pt x="195113" y="90121"/>
                </a:cubicBezTo>
                <a:moveTo>
                  <a:pt x="75136" y="60094"/>
                </a:moveTo>
                <a:lnTo>
                  <a:pt x="75098" y="60113"/>
                </a:lnTo>
                <a:cubicBezTo>
                  <a:pt x="66805" y="60113"/>
                  <a:pt x="60094" y="66824"/>
                  <a:pt x="60094" y="75117"/>
                </a:cubicBezTo>
                <a:lnTo>
                  <a:pt x="60094" y="135115"/>
                </a:lnTo>
                <a:cubicBezTo>
                  <a:pt x="60094" y="143412"/>
                  <a:pt x="66820" y="150138"/>
                  <a:pt x="75117" y="150138"/>
                </a:cubicBezTo>
                <a:cubicBezTo>
                  <a:pt x="83414" y="150138"/>
                  <a:pt x="90141" y="143412"/>
                  <a:pt x="90141" y="135115"/>
                </a:cubicBezTo>
                <a:lnTo>
                  <a:pt x="90141" y="75098"/>
                </a:lnTo>
                <a:cubicBezTo>
                  <a:pt x="90141" y="66805"/>
                  <a:pt x="83429" y="60094"/>
                  <a:pt x="75136" y="60094"/>
                </a:cubicBezTo>
              </a:path>
            </a:pathLst>
          </a:custGeom>
          <a:gradFill>
            <a:gsLst>
              <a:gs pos="0">
                <a:srgbClr val="FFFFFF"/>
              </a:gs>
              <a:gs pos="99999">
                <a:srgbClr val="FFFFFF">
                  <a:alpha val="60000"/>
                </a:srgbClr>
              </a:gs>
            </a:gsLst>
            <a:lin ang="5400000" scaled="1"/>
          </a:gradFill>
          <a:ln w="10260" cap="flat">
            <a:noFill/>
            <a:prstDash val="solid"/>
            <a:miter/>
          </a:ln>
        </p:spPr>
        <p:txBody>
          <a:bodyPr rtlCol="0" anchor="ctr"/>
          <a:lstStyle/>
          <a:p>
            <a:endParaRPr lang="zh-CN" altLang="en-US" sz="1525">
              <a:solidFill>
                <a:schemeClr val="tx1"/>
              </a:solidFill>
            </a:endParaRPr>
          </a:p>
        </p:txBody>
      </p:sp>
      <p:sp>
        <p:nvSpPr>
          <p:cNvPr id="53" name="图形 50" descr="343439383331313b343532303033313bd3a6d3c3c9ccb3c7"/>
          <p:cNvSpPr/>
          <p:nvPr>
            <p:custDataLst>
              <p:tags r:id="rId18"/>
            </p:custDataLst>
          </p:nvPr>
        </p:nvSpPr>
        <p:spPr>
          <a:xfrm>
            <a:off x="4886964" y="4038603"/>
            <a:ext cx="212018" cy="228773"/>
          </a:xfrm>
          <a:custGeom>
            <a:avLst/>
            <a:gdLst>
              <a:gd name="connsiteX0" fmla="*/ 203424 w 250226"/>
              <a:gd name="connsiteY0" fmla="*/ 270114 h 270000"/>
              <a:gd name="connsiteX1" fmla="*/ 47032 w 250226"/>
              <a:gd name="connsiteY1" fmla="*/ 270114 h 270000"/>
              <a:gd name="connsiteX2" fmla="*/ 115 w 250226"/>
              <a:gd name="connsiteY2" fmla="*/ 225114 h 270000"/>
              <a:gd name="connsiteX3" fmla="*/ 115 w 250226"/>
              <a:gd name="connsiteY3" fmla="*/ 45114 h 270000"/>
              <a:gd name="connsiteX4" fmla="*/ 47032 w 250226"/>
              <a:gd name="connsiteY4" fmla="*/ 114 h 270000"/>
              <a:gd name="connsiteX5" fmla="*/ 203424 w 250226"/>
              <a:gd name="connsiteY5" fmla="*/ 114 h 270000"/>
              <a:gd name="connsiteX6" fmla="*/ 250341 w 250226"/>
              <a:gd name="connsiteY6" fmla="*/ 45114 h 270000"/>
              <a:gd name="connsiteX7" fmla="*/ 250341 w 250226"/>
              <a:gd name="connsiteY7" fmla="*/ 225114 h 270000"/>
              <a:gd name="connsiteX8" fmla="*/ 203424 w 250226"/>
              <a:gd name="connsiteY8" fmla="*/ 270114 h 270000"/>
              <a:gd name="connsiteX9" fmla="*/ 125228 w 250226"/>
              <a:gd name="connsiteY9" fmla="*/ 124400 h 270000"/>
              <a:gd name="connsiteX10" fmla="*/ 187784 w 250226"/>
              <a:gd name="connsiteY10" fmla="*/ 62257 h 270000"/>
              <a:gd name="connsiteX11" fmla="*/ 172145 w 250226"/>
              <a:gd name="connsiteY11" fmla="*/ 46721 h 270000"/>
              <a:gd name="connsiteX12" fmla="*/ 156506 w 250226"/>
              <a:gd name="connsiteY12" fmla="*/ 62257 h 270000"/>
              <a:gd name="connsiteX13" fmla="*/ 125228 w 250226"/>
              <a:gd name="connsiteY13" fmla="*/ 93328 h 270000"/>
              <a:gd name="connsiteX14" fmla="*/ 93950 w 250226"/>
              <a:gd name="connsiteY14" fmla="*/ 62257 h 270000"/>
              <a:gd name="connsiteX15" fmla="*/ 78310 w 250226"/>
              <a:gd name="connsiteY15" fmla="*/ 46721 h 270000"/>
              <a:gd name="connsiteX16" fmla="*/ 62671 w 250226"/>
              <a:gd name="connsiteY16" fmla="*/ 62257 h 270000"/>
              <a:gd name="connsiteX17" fmla="*/ 125228 w 250226"/>
              <a:gd name="connsiteY17" fmla="*/ 124400 h 270000"/>
              <a:gd name="connsiteX18" fmla="*/ 156506 w 250226"/>
              <a:gd name="connsiteY18" fmla="*/ 217614 h 270000"/>
              <a:gd name="connsiteX19" fmla="*/ 172145 w 250226"/>
              <a:gd name="connsiteY19" fmla="*/ 202078 h 270000"/>
              <a:gd name="connsiteX20" fmla="*/ 156506 w 250226"/>
              <a:gd name="connsiteY20" fmla="*/ 186542 h 270000"/>
              <a:gd name="connsiteX21" fmla="*/ 93950 w 250226"/>
              <a:gd name="connsiteY21" fmla="*/ 186542 h 270000"/>
              <a:gd name="connsiteX22" fmla="*/ 78310 w 250226"/>
              <a:gd name="connsiteY22" fmla="*/ 202078 h 270000"/>
              <a:gd name="connsiteX23" fmla="*/ 93950 w 250226"/>
              <a:gd name="connsiteY23" fmla="*/ 217614 h 270000"/>
              <a:gd name="connsiteX24" fmla="*/ 156506 w 250226"/>
              <a:gd name="connsiteY24" fmla="*/ 217614 h 27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0226" h="270000">
                <a:moveTo>
                  <a:pt x="203424" y="270114"/>
                </a:moveTo>
                <a:lnTo>
                  <a:pt x="47032" y="270114"/>
                </a:lnTo>
                <a:cubicBezTo>
                  <a:pt x="20446" y="270114"/>
                  <a:pt x="115" y="250614"/>
                  <a:pt x="115" y="225114"/>
                </a:cubicBezTo>
                <a:lnTo>
                  <a:pt x="115" y="45114"/>
                </a:lnTo>
                <a:cubicBezTo>
                  <a:pt x="115" y="19614"/>
                  <a:pt x="20446" y="114"/>
                  <a:pt x="47032" y="114"/>
                </a:cubicBezTo>
                <a:lnTo>
                  <a:pt x="203424" y="114"/>
                </a:lnTo>
                <a:cubicBezTo>
                  <a:pt x="230010" y="114"/>
                  <a:pt x="250341" y="19614"/>
                  <a:pt x="250341" y="45114"/>
                </a:cubicBezTo>
                <a:lnTo>
                  <a:pt x="250341" y="225114"/>
                </a:lnTo>
                <a:cubicBezTo>
                  <a:pt x="250341" y="250614"/>
                  <a:pt x="230010" y="270114"/>
                  <a:pt x="203424" y="270114"/>
                </a:cubicBezTo>
                <a:moveTo>
                  <a:pt x="125228" y="124400"/>
                </a:moveTo>
                <a:cubicBezTo>
                  <a:pt x="159634" y="124400"/>
                  <a:pt x="187784" y="96435"/>
                  <a:pt x="187784" y="62257"/>
                </a:cubicBezTo>
                <a:cubicBezTo>
                  <a:pt x="187784" y="52935"/>
                  <a:pt x="181529" y="46721"/>
                  <a:pt x="172145" y="46721"/>
                </a:cubicBezTo>
                <a:cubicBezTo>
                  <a:pt x="162762" y="46721"/>
                  <a:pt x="156506" y="52935"/>
                  <a:pt x="156506" y="62257"/>
                </a:cubicBezTo>
                <a:cubicBezTo>
                  <a:pt x="156506" y="79346"/>
                  <a:pt x="142431" y="93328"/>
                  <a:pt x="125228" y="93328"/>
                </a:cubicBezTo>
                <a:cubicBezTo>
                  <a:pt x="108025" y="93328"/>
                  <a:pt x="93950" y="79346"/>
                  <a:pt x="93950" y="62257"/>
                </a:cubicBezTo>
                <a:cubicBezTo>
                  <a:pt x="93950" y="52935"/>
                  <a:pt x="87694" y="46721"/>
                  <a:pt x="78310" y="46721"/>
                </a:cubicBezTo>
                <a:cubicBezTo>
                  <a:pt x="68927" y="46721"/>
                  <a:pt x="62671" y="52935"/>
                  <a:pt x="62671" y="62257"/>
                </a:cubicBezTo>
                <a:cubicBezTo>
                  <a:pt x="62671" y="96435"/>
                  <a:pt x="90822" y="124400"/>
                  <a:pt x="125228" y="124400"/>
                </a:cubicBezTo>
                <a:moveTo>
                  <a:pt x="156506" y="217614"/>
                </a:moveTo>
                <a:cubicBezTo>
                  <a:pt x="165890" y="217614"/>
                  <a:pt x="172145" y="211400"/>
                  <a:pt x="172145" y="202078"/>
                </a:cubicBezTo>
                <a:cubicBezTo>
                  <a:pt x="172145" y="192757"/>
                  <a:pt x="165890" y="186542"/>
                  <a:pt x="156506" y="186542"/>
                </a:cubicBezTo>
                <a:lnTo>
                  <a:pt x="93950" y="186542"/>
                </a:lnTo>
                <a:cubicBezTo>
                  <a:pt x="84566" y="186542"/>
                  <a:pt x="78310" y="192757"/>
                  <a:pt x="78310" y="202078"/>
                </a:cubicBezTo>
                <a:cubicBezTo>
                  <a:pt x="78310" y="211400"/>
                  <a:pt x="84566" y="217614"/>
                  <a:pt x="93950" y="217614"/>
                </a:cubicBezTo>
                <a:lnTo>
                  <a:pt x="156506" y="217614"/>
                </a:lnTo>
              </a:path>
            </a:pathLst>
          </a:custGeom>
          <a:gradFill>
            <a:gsLst>
              <a:gs pos="0">
                <a:srgbClr val="FFFFFF"/>
              </a:gs>
              <a:gs pos="99999">
                <a:srgbClr val="FFFFFF">
                  <a:alpha val="60000"/>
                </a:srgbClr>
              </a:gs>
            </a:gsLst>
            <a:lin ang="5400000" scaled="1"/>
          </a:gradFill>
          <a:ln w="9527" cap="flat">
            <a:noFill/>
            <a:prstDash val="solid"/>
            <a:miter/>
          </a:ln>
        </p:spPr>
        <p:txBody>
          <a:bodyPr rtlCol="0" anchor="ctr"/>
          <a:lstStyle/>
          <a:p>
            <a:endParaRPr lang="zh-CN" altLang="en-US" sz="1525">
              <a:solidFill>
                <a:schemeClr val="tx1"/>
              </a:solidFill>
            </a:endParaRPr>
          </a:p>
        </p:txBody>
      </p:sp>
      <p:sp>
        <p:nvSpPr>
          <p:cNvPr id="54" name="图片 69" descr="343435383036303b343532343136343bcfeec4bfb7b6cea7"/>
          <p:cNvSpPr/>
          <p:nvPr>
            <p:custDataLst>
              <p:tags r:id="rId19"/>
            </p:custDataLst>
          </p:nvPr>
        </p:nvSpPr>
        <p:spPr>
          <a:xfrm>
            <a:off x="3744166" y="3232618"/>
            <a:ext cx="228772" cy="228772"/>
          </a:xfrm>
          <a:custGeom>
            <a:avLst/>
            <a:gdLst>
              <a:gd name="connsiteX0" fmla="*/ 50068 w 269999"/>
              <a:gd name="connsiteY0" fmla="*/ 188535 h 269999"/>
              <a:gd name="connsiteX1" fmla="*/ 59173 w 269999"/>
              <a:gd name="connsiteY1" fmla="*/ 202614 h 269999"/>
              <a:gd name="connsiteX2" fmla="*/ 25438 w 269999"/>
              <a:gd name="connsiteY2" fmla="*/ 227938 h 269999"/>
              <a:gd name="connsiteX3" fmla="*/ 135114 w 269999"/>
              <a:gd name="connsiteY3" fmla="*/ 253262 h 269999"/>
              <a:gd name="connsiteX4" fmla="*/ 244790 w 269999"/>
              <a:gd name="connsiteY4" fmla="*/ 227938 h 269999"/>
              <a:gd name="connsiteX5" fmla="*/ 202614 w 269999"/>
              <a:gd name="connsiteY5" fmla="*/ 202614 h 269999"/>
              <a:gd name="connsiteX6" fmla="*/ 215185 w 269999"/>
              <a:gd name="connsiteY6" fmla="*/ 187239 h 269999"/>
              <a:gd name="connsiteX7" fmla="*/ 270114 w 269999"/>
              <a:gd name="connsiteY7" fmla="*/ 227907 h 269999"/>
              <a:gd name="connsiteX8" fmla="*/ 135114 w 269999"/>
              <a:gd name="connsiteY8" fmla="*/ 270114 h 269999"/>
              <a:gd name="connsiteX9" fmla="*/ 114 w 269999"/>
              <a:gd name="connsiteY9" fmla="*/ 227907 h 269999"/>
              <a:gd name="connsiteX10" fmla="*/ 50068 w 269999"/>
              <a:gd name="connsiteY10" fmla="*/ 188535 h 269999"/>
              <a:gd name="connsiteX11" fmla="*/ 135114 w 269999"/>
              <a:gd name="connsiteY11" fmla="*/ 236348 h 269999"/>
              <a:gd name="connsiteX12" fmla="*/ 33879 w 269999"/>
              <a:gd name="connsiteY12" fmla="*/ 102163 h 269999"/>
              <a:gd name="connsiteX13" fmla="*/ 135114 w 269999"/>
              <a:gd name="connsiteY13" fmla="*/ 114 h 269999"/>
              <a:gd name="connsiteX14" fmla="*/ 236348 w 269999"/>
              <a:gd name="connsiteY14" fmla="*/ 102163 h 269999"/>
              <a:gd name="connsiteX15" fmla="*/ 135114 w 269999"/>
              <a:gd name="connsiteY15" fmla="*/ 236348 h 269999"/>
              <a:gd name="connsiteX16" fmla="*/ 135114 w 269999"/>
              <a:gd name="connsiteY16" fmla="*/ 118141 h 269999"/>
              <a:gd name="connsiteX17" fmla="*/ 160438 w 269999"/>
              <a:gd name="connsiteY17" fmla="*/ 92877 h 269999"/>
              <a:gd name="connsiteX18" fmla="*/ 135114 w 269999"/>
              <a:gd name="connsiteY18" fmla="*/ 67614 h 269999"/>
              <a:gd name="connsiteX19" fmla="*/ 109790 w 269999"/>
              <a:gd name="connsiteY19" fmla="*/ 92877 h 269999"/>
              <a:gd name="connsiteX20" fmla="*/ 135114 w 269999"/>
              <a:gd name="connsiteY20" fmla="*/ 118141 h 269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69999" h="269999">
                <a:moveTo>
                  <a:pt x="50068" y="188535"/>
                </a:moveTo>
                <a:lnTo>
                  <a:pt x="59173" y="202614"/>
                </a:lnTo>
                <a:cubicBezTo>
                  <a:pt x="37406" y="210151"/>
                  <a:pt x="25438" y="218985"/>
                  <a:pt x="25438" y="227938"/>
                </a:cubicBezTo>
                <a:cubicBezTo>
                  <a:pt x="25438" y="246056"/>
                  <a:pt x="82386" y="253262"/>
                  <a:pt x="135114" y="253262"/>
                </a:cubicBezTo>
                <a:cubicBezTo>
                  <a:pt x="187842" y="253262"/>
                  <a:pt x="244790" y="246086"/>
                  <a:pt x="244790" y="227938"/>
                </a:cubicBezTo>
                <a:cubicBezTo>
                  <a:pt x="244790" y="218321"/>
                  <a:pt x="227033" y="210362"/>
                  <a:pt x="202614" y="202614"/>
                </a:cubicBezTo>
                <a:lnTo>
                  <a:pt x="215185" y="187239"/>
                </a:lnTo>
                <a:cubicBezTo>
                  <a:pt x="248498" y="195590"/>
                  <a:pt x="270114" y="212774"/>
                  <a:pt x="270114" y="227907"/>
                </a:cubicBezTo>
                <a:cubicBezTo>
                  <a:pt x="270114" y="253262"/>
                  <a:pt x="209668" y="270114"/>
                  <a:pt x="135114" y="270114"/>
                </a:cubicBezTo>
                <a:cubicBezTo>
                  <a:pt x="60559" y="270114"/>
                  <a:pt x="114" y="253262"/>
                  <a:pt x="114" y="227907"/>
                </a:cubicBezTo>
                <a:cubicBezTo>
                  <a:pt x="114" y="213527"/>
                  <a:pt x="19589" y="196976"/>
                  <a:pt x="50068" y="188535"/>
                </a:cubicBezTo>
                <a:moveTo>
                  <a:pt x="135114" y="236348"/>
                </a:moveTo>
                <a:cubicBezTo>
                  <a:pt x="135114" y="236348"/>
                  <a:pt x="33879" y="164779"/>
                  <a:pt x="33879" y="102163"/>
                </a:cubicBezTo>
                <a:cubicBezTo>
                  <a:pt x="33879" y="39547"/>
                  <a:pt x="79191" y="114"/>
                  <a:pt x="135114" y="114"/>
                </a:cubicBezTo>
                <a:cubicBezTo>
                  <a:pt x="191038" y="114"/>
                  <a:pt x="236348" y="40692"/>
                  <a:pt x="236348" y="102163"/>
                </a:cubicBezTo>
                <a:cubicBezTo>
                  <a:pt x="236348" y="163664"/>
                  <a:pt x="135114" y="236348"/>
                  <a:pt x="135114" y="236348"/>
                </a:cubicBezTo>
                <a:moveTo>
                  <a:pt x="135114" y="118141"/>
                </a:moveTo>
                <a:cubicBezTo>
                  <a:pt x="149072" y="118141"/>
                  <a:pt x="160438" y="106835"/>
                  <a:pt x="160438" y="92877"/>
                </a:cubicBezTo>
                <a:cubicBezTo>
                  <a:pt x="160438" y="78919"/>
                  <a:pt x="149102" y="67614"/>
                  <a:pt x="135114" y="67614"/>
                </a:cubicBezTo>
                <a:cubicBezTo>
                  <a:pt x="121156" y="67614"/>
                  <a:pt x="109790" y="78919"/>
                  <a:pt x="109790" y="92877"/>
                </a:cubicBezTo>
                <a:cubicBezTo>
                  <a:pt x="109790" y="106835"/>
                  <a:pt x="121156" y="118141"/>
                  <a:pt x="135114" y="118141"/>
                </a:cubicBezTo>
              </a:path>
            </a:pathLst>
          </a:custGeom>
          <a:gradFill>
            <a:gsLst>
              <a:gs pos="0">
                <a:srgbClr val="FFFFFF"/>
              </a:gs>
              <a:gs pos="99999">
                <a:srgbClr val="FFFFFF">
                  <a:alpha val="60000"/>
                </a:srgbClr>
              </a:gs>
            </a:gsLst>
            <a:lin ang="5400000" scaled="1"/>
          </a:gradFill>
          <a:ln w="9531" cap="flat">
            <a:noFill/>
            <a:prstDash val="solid"/>
            <a:miter/>
          </a:ln>
        </p:spPr>
        <p:txBody>
          <a:bodyPr rtlCol="0" anchor="ctr"/>
          <a:lstStyle/>
          <a:p>
            <a:endParaRPr lang="zh-CN" altLang="en-US" sz="1525">
              <a:solidFill>
                <a:schemeClr val="tx1"/>
              </a:solidFill>
            </a:endParaRPr>
          </a:p>
        </p:txBody>
      </p:sp>
      <p:sp>
        <p:nvSpPr>
          <p:cNvPr id="55" name="图形 120" descr="343439383331313b343532303032383bbfcdbba7b9dcc0ed"/>
          <p:cNvSpPr/>
          <p:nvPr>
            <p:custDataLst>
              <p:tags r:id="rId20"/>
            </p:custDataLst>
          </p:nvPr>
        </p:nvSpPr>
        <p:spPr>
          <a:xfrm>
            <a:off x="3972833" y="4034837"/>
            <a:ext cx="228772" cy="220670"/>
          </a:xfrm>
          <a:custGeom>
            <a:avLst/>
            <a:gdLst>
              <a:gd name="connsiteX0" fmla="*/ 204268 w 269999"/>
              <a:gd name="connsiteY0" fmla="*/ 203890 h 260437"/>
              <a:gd name="connsiteX1" fmla="*/ 147023 w 269999"/>
              <a:gd name="connsiteY1" fmla="*/ 160855 h 260437"/>
              <a:gd name="connsiteX2" fmla="*/ 143633 w 269999"/>
              <a:gd name="connsiteY2" fmla="*/ 151817 h 260437"/>
              <a:gd name="connsiteX3" fmla="*/ 143633 w 269999"/>
              <a:gd name="connsiteY3" fmla="*/ 151682 h 260437"/>
              <a:gd name="connsiteX4" fmla="*/ 144039 w 269999"/>
              <a:gd name="connsiteY4" fmla="*/ 150873 h 260437"/>
              <a:gd name="connsiteX5" fmla="*/ 165472 w 269999"/>
              <a:gd name="connsiteY5" fmla="*/ 93268 h 260437"/>
              <a:gd name="connsiteX6" fmla="*/ 143089 w 269999"/>
              <a:gd name="connsiteY6" fmla="*/ 31751 h 260437"/>
              <a:gd name="connsiteX7" fmla="*/ 141869 w 269999"/>
              <a:gd name="connsiteY7" fmla="*/ 24061 h 260437"/>
              <a:gd name="connsiteX8" fmla="*/ 179037 w 269999"/>
              <a:gd name="connsiteY8" fmla="*/ 183 h 260437"/>
              <a:gd name="connsiteX9" fmla="*/ 227872 w 269999"/>
              <a:gd name="connsiteY9" fmla="*/ 42003 h 260437"/>
              <a:gd name="connsiteX10" fmla="*/ 211594 w 269999"/>
              <a:gd name="connsiteY10" fmla="*/ 104060 h 260437"/>
              <a:gd name="connsiteX11" fmla="*/ 206168 w 269999"/>
              <a:gd name="connsiteY11" fmla="*/ 110806 h 260437"/>
              <a:gd name="connsiteX12" fmla="*/ 205624 w 269999"/>
              <a:gd name="connsiteY12" fmla="*/ 121194 h 260437"/>
              <a:gd name="connsiteX13" fmla="*/ 207660 w 269999"/>
              <a:gd name="connsiteY13" fmla="*/ 124566 h 260437"/>
              <a:gd name="connsiteX14" fmla="*/ 223938 w 269999"/>
              <a:gd name="connsiteY14" fmla="*/ 132525 h 260437"/>
              <a:gd name="connsiteX15" fmla="*/ 241572 w 269999"/>
              <a:gd name="connsiteY15" fmla="*/ 140620 h 260437"/>
              <a:gd name="connsiteX16" fmla="*/ 268703 w 269999"/>
              <a:gd name="connsiteY16" fmla="*/ 164903 h 260437"/>
              <a:gd name="connsiteX17" fmla="*/ 265990 w 269999"/>
              <a:gd name="connsiteY17" fmla="*/ 190535 h 260437"/>
              <a:gd name="connsiteX18" fmla="*/ 210915 w 269999"/>
              <a:gd name="connsiteY18" fmla="*/ 207533 h 260437"/>
              <a:gd name="connsiteX19" fmla="*/ 204268 w 269999"/>
              <a:gd name="connsiteY19" fmla="*/ 203890 h 260437"/>
              <a:gd name="connsiteX20" fmla="*/ 114 w 269999"/>
              <a:gd name="connsiteY20" fmla="*/ 230872 h 260437"/>
              <a:gd name="connsiteX21" fmla="*/ 114 w 269999"/>
              <a:gd name="connsiteY21" fmla="*/ 221428 h 260437"/>
              <a:gd name="connsiteX22" fmla="*/ 2827 w 269999"/>
              <a:gd name="connsiteY22" fmla="*/ 213334 h 260437"/>
              <a:gd name="connsiteX23" fmla="*/ 28194 w 269999"/>
              <a:gd name="connsiteY23" fmla="*/ 189321 h 260437"/>
              <a:gd name="connsiteX24" fmla="*/ 29008 w 269999"/>
              <a:gd name="connsiteY24" fmla="*/ 188781 h 260437"/>
              <a:gd name="connsiteX25" fmla="*/ 54374 w 269999"/>
              <a:gd name="connsiteY25" fmla="*/ 176910 h 260437"/>
              <a:gd name="connsiteX26" fmla="*/ 62513 w 269999"/>
              <a:gd name="connsiteY26" fmla="*/ 173536 h 260437"/>
              <a:gd name="connsiteX27" fmla="*/ 64819 w 269999"/>
              <a:gd name="connsiteY27" fmla="*/ 171783 h 260437"/>
              <a:gd name="connsiteX28" fmla="*/ 69160 w 269999"/>
              <a:gd name="connsiteY28" fmla="*/ 149928 h 260437"/>
              <a:gd name="connsiteX29" fmla="*/ 63870 w 269999"/>
              <a:gd name="connsiteY29" fmla="*/ 143318 h 260437"/>
              <a:gd name="connsiteX30" fmla="*/ 63599 w 269999"/>
              <a:gd name="connsiteY30" fmla="*/ 143048 h 260437"/>
              <a:gd name="connsiteX31" fmla="*/ 43387 w 269999"/>
              <a:gd name="connsiteY31" fmla="*/ 79777 h 260437"/>
              <a:gd name="connsiteX32" fmla="*/ 93577 w 269999"/>
              <a:gd name="connsiteY32" fmla="*/ 33909 h 260437"/>
              <a:gd name="connsiteX33" fmla="*/ 145125 w 269999"/>
              <a:gd name="connsiteY33" fmla="*/ 79507 h 260437"/>
              <a:gd name="connsiteX34" fmla="*/ 145260 w 269999"/>
              <a:gd name="connsiteY34" fmla="*/ 80182 h 260437"/>
              <a:gd name="connsiteX35" fmla="*/ 138478 w 269999"/>
              <a:gd name="connsiteY35" fmla="*/ 120384 h 260437"/>
              <a:gd name="connsiteX36" fmla="*/ 125184 w 269999"/>
              <a:gd name="connsiteY36" fmla="*/ 142913 h 260437"/>
              <a:gd name="connsiteX37" fmla="*/ 124642 w 269999"/>
              <a:gd name="connsiteY37" fmla="*/ 143723 h 260437"/>
              <a:gd name="connsiteX38" fmla="*/ 119758 w 269999"/>
              <a:gd name="connsiteY38" fmla="*/ 149388 h 260437"/>
              <a:gd name="connsiteX39" fmla="*/ 119216 w 269999"/>
              <a:gd name="connsiteY39" fmla="*/ 150738 h 260437"/>
              <a:gd name="connsiteX40" fmla="*/ 122200 w 269999"/>
              <a:gd name="connsiteY40" fmla="*/ 172997 h 260437"/>
              <a:gd name="connsiteX41" fmla="*/ 132781 w 269999"/>
              <a:gd name="connsiteY41" fmla="*/ 176910 h 260437"/>
              <a:gd name="connsiteX42" fmla="*/ 133458 w 269999"/>
              <a:gd name="connsiteY42" fmla="*/ 177179 h 260437"/>
              <a:gd name="connsiteX43" fmla="*/ 177680 w 269999"/>
              <a:gd name="connsiteY43" fmla="*/ 202542 h 260437"/>
              <a:gd name="connsiteX44" fmla="*/ 178088 w 269999"/>
              <a:gd name="connsiteY44" fmla="*/ 202811 h 260437"/>
              <a:gd name="connsiteX45" fmla="*/ 188126 w 269999"/>
              <a:gd name="connsiteY45" fmla="*/ 217516 h 260437"/>
              <a:gd name="connsiteX46" fmla="*/ 188669 w 269999"/>
              <a:gd name="connsiteY46" fmla="*/ 222103 h 260437"/>
              <a:gd name="connsiteX47" fmla="*/ 188669 w 269999"/>
              <a:gd name="connsiteY47" fmla="*/ 232626 h 260437"/>
              <a:gd name="connsiteX48" fmla="*/ 188397 w 269999"/>
              <a:gd name="connsiteY48" fmla="*/ 234515 h 260437"/>
              <a:gd name="connsiteX49" fmla="*/ 147973 w 269999"/>
              <a:gd name="connsiteY49" fmla="*/ 256505 h 260437"/>
              <a:gd name="connsiteX50" fmla="*/ 44879 w 269999"/>
              <a:gd name="connsiteY50" fmla="*/ 256505 h 260437"/>
              <a:gd name="connsiteX51" fmla="*/ 5540 w 269999"/>
              <a:gd name="connsiteY51" fmla="*/ 240315 h 260437"/>
              <a:gd name="connsiteX52" fmla="*/ 114 w 269999"/>
              <a:gd name="connsiteY52" fmla="*/ 230872 h 260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69999" h="260437">
                <a:moveTo>
                  <a:pt x="204268" y="203890"/>
                </a:moveTo>
                <a:cubicBezTo>
                  <a:pt x="192603" y="181901"/>
                  <a:pt x="171170" y="170434"/>
                  <a:pt x="147023" y="160855"/>
                </a:cubicBezTo>
                <a:cubicBezTo>
                  <a:pt x="143361" y="159372"/>
                  <a:pt x="141869" y="155190"/>
                  <a:pt x="143633" y="151817"/>
                </a:cubicBezTo>
                <a:lnTo>
                  <a:pt x="143633" y="151682"/>
                </a:lnTo>
                <a:lnTo>
                  <a:pt x="144039" y="150873"/>
                </a:lnTo>
                <a:cubicBezTo>
                  <a:pt x="154756" y="136033"/>
                  <a:pt x="164115" y="117281"/>
                  <a:pt x="165472" y="93268"/>
                </a:cubicBezTo>
                <a:cubicBezTo>
                  <a:pt x="168049" y="65747"/>
                  <a:pt x="157604" y="46320"/>
                  <a:pt x="143089" y="31751"/>
                </a:cubicBezTo>
                <a:cubicBezTo>
                  <a:pt x="141055" y="29727"/>
                  <a:pt x="140513" y="26624"/>
                  <a:pt x="141869" y="24061"/>
                </a:cubicBezTo>
                <a:cubicBezTo>
                  <a:pt x="148787" y="11380"/>
                  <a:pt x="159504" y="1397"/>
                  <a:pt x="179037" y="183"/>
                </a:cubicBezTo>
                <a:cubicBezTo>
                  <a:pt x="208881" y="-1167"/>
                  <a:pt x="225159" y="17720"/>
                  <a:pt x="227872" y="42003"/>
                </a:cubicBezTo>
                <a:cubicBezTo>
                  <a:pt x="231941" y="68985"/>
                  <a:pt x="222446" y="90570"/>
                  <a:pt x="211594" y="104060"/>
                </a:cubicBezTo>
                <a:cubicBezTo>
                  <a:pt x="210237" y="106759"/>
                  <a:pt x="207524" y="108107"/>
                  <a:pt x="206168" y="110806"/>
                </a:cubicBezTo>
                <a:cubicBezTo>
                  <a:pt x="205082" y="112964"/>
                  <a:pt x="204811" y="117955"/>
                  <a:pt x="205624" y="121194"/>
                </a:cubicBezTo>
                <a:cubicBezTo>
                  <a:pt x="205897" y="122543"/>
                  <a:pt x="206574" y="123622"/>
                  <a:pt x="207660" y="124566"/>
                </a:cubicBezTo>
                <a:cubicBezTo>
                  <a:pt x="211458" y="127804"/>
                  <a:pt x="219190" y="130097"/>
                  <a:pt x="223938" y="132525"/>
                </a:cubicBezTo>
                <a:cubicBezTo>
                  <a:pt x="230720" y="135224"/>
                  <a:pt x="236146" y="137922"/>
                  <a:pt x="241572" y="140620"/>
                </a:cubicBezTo>
                <a:cubicBezTo>
                  <a:pt x="252424" y="146016"/>
                  <a:pt x="264633" y="154110"/>
                  <a:pt x="268703" y="164903"/>
                </a:cubicBezTo>
                <a:cubicBezTo>
                  <a:pt x="271416" y="171649"/>
                  <a:pt x="270059" y="185139"/>
                  <a:pt x="265990" y="190535"/>
                </a:cubicBezTo>
                <a:cubicBezTo>
                  <a:pt x="257172" y="203082"/>
                  <a:pt x="231805" y="205105"/>
                  <a:pt x="210915" y="207533"/>
                </a:cubicBezTo>
                <a:cubicBezTo>
                  <a:pt x="208202" y="207668"/>
                  <a:pt x="205624" y="206319"/>
                  <a:pt x="204268" y="203890"/>
                </a:cubicBezTo>
                <a:moveTo>
                  <a:pt x="114" y="230872"/>
                </a:moveTo>
                <a:lnTo>
                  <a:pt x="114" y="221428"/>
                </a:lnTo>
                <a:cubicBezTo>
                  <a:pt x="114" y="218731"/>
                  <a:pt x="1471" y="216032"/>
                  <a:pt x="2827" y="213334"/>
                </a:cubicBezTo>
                <a:cubicBezTo>
                  <a:pt x="8117" y="202676"/>
                  <a:pt x="18834" y="195932"/>
                  <a:pt x="28194" y="189321"/>
                </a:cubicBezTo>
                <a:cubicBezTo>
                  <a:pt x="28465" y="189186"/>
                  <a:pt x="28736" y="188916"/>
                  <a:pt x="29008" y="188781"/>
                </a:cubicBezTo>
                <a:cubicBezTo>
                  <a:pt x="37011" y="184869"/>
                  <a:pt x="45014" y="180821"/>
                  <a:pt x="54374" y="176910"/>
                </a:cubicBezTo>
                <a:cubicBezTo>
                  <a:pt x="56680" y="175831"/>
                  <a:pt x="59936" y="174616"/>
                  <a:pt x="62513" y="173536"/>
                </a:cubicBezTo>
                <a:cubicBezTo>
                  <a:pt x="63463" y="173132"/>
                  <a:pt x="64277" y="172593"/>
                  <a:pt x="64819" y="171783"/>
                </a:cubicBezTo>
                <a:cubicBezTo>
                  <a:pt x="68753" y="167061"/>
                  <a:pt x="72958" y="157348"/>
                  <a:pt x="69160" y="149928"/>
                </a:cubicBezTo>
                <a:cubicBezTo>
                  <a:pt x="67804" y="147230"/>
                  <a:pt x="66447" y="145881"/>
                  <a:pt x="63870" y="143318"/>
                </a:cubicBezTo>
                <a:lnTo>
                  <a:pt x="63599" y="143048"/>
                </a:lnTo>
                <a:cubicBezTo>
                  <a:pt x="51390" y="129558"/>
                  <a:pt x="40674" y="106624"/>
                  <a:pt x="43387" y="79777"/>
                </a:cubicBezTo>
                <a:cubicBezTo>
                  <a:pt x="46100" y="52796"/>
                  <a:pt x="63734" y="33909"/>
                  <a:pt x="93577" y="33909"/>
                </a:cubicBezTo>
                <a:cubicBezTo>
                  <a:pt x="123285" y="33909"/>
                  <a:pt x="140920" y="52661"/>
                  <a:pt x="145125" y="79507"/>
                </a:cubicBezTo>
                <a:cubicBezTo>
                  <a:pt x="145125" y="79777"/>
                  <a:pt x="145125" y="79912"/>
                  <a:pt x="145260" y="80182"/>
                </a:cubicBezTo>
                <a:cubicBezTo>
                  <a:pt x="146481" y="96236"/>
                  <a:pt x="142547" y="110941"/>
                  <a:pt x="138478" y="120384"/>
                </a:cubicBezTo>
                <a:cubicBezTo>
                  <a:pt x="134544" y="129693"/>
                  <a:pt x="130474" y="136303"/>
                  <a:pt x="125184" y="142913"/>
                </a:cubicBezTo>
                <a:cubicBezTo>
                  <a:pt x="124913" y="143183"/>
                  <a:pt x="124777" y="143453"/>
                  <a:pt x="124642" y="143723"/>
                </a:cubicBezTo>
                <a:cubicBezTo>
                  <a:pt x="123285" y="145881"/>
                  <a:pt x="121114" y="147230"/>
                  <a:pt x="119758" y="149388"/>
                </a:cubicBezTo>
                <a:cubicBezTo>
                  <a:pt x="119487" y="149794"/>
                  <a:pt x="119351" y="150198"/>
                  <a:pt x="119216" y="150738"/>
                </a:cubicBezTo>
                <a:cubicBezTo>
                  <a:pt x="116909" y="158697"/>
                  <a:pt x="119487" y="169085"/>
                  <a:pt x="122200" y="172997"/>
                </a:cubicBezTo>
                <a:cubicBezTo>
                  <a:pt x="123556" y="175560"/>
                  <a:pt x="128711" y="175696"/>
                  <a:pt x="132781" y="176910"/>
                </a:cubicBezTo>
                <a:cubicBezTo>
                  <a:pt x="133052" y="177045"/>
                  <a:pt x="133187" y="177045"/>
                  <a:pt x="133458" y="177179"/>
                </a:cubicBezTo>
                <a:cubicBezTo>
                  <a:pt x="149601" y="183924"/>
                  <a:pt x="165608" y="191884"/>
                  <a:pt x="177680" y="202542"/>
                </a:cubicBezTo>
                <a:cubicBezTo>
                  <a:pt x="177816" y="202676"/>
                  <a:pt x="177952" y="202811"/>
                  <a:pt x="178088" y="202811"/>
                </a:cubicBezTo>
                <a:cubicBezTo>
                  <a:pt x="181614" y="206319"/>
                  <a:pt x="186227" y="211041"/>
                  <a:pt x="188126" y="217516"/>
                </a:cubicBezTo>
                <a:cubicBezTo>
                  <a:pt x="188533" y="219000"/>
                  <a:pt x="188669" y="220619"/>
                  <a:pt x="188669" y="222103"/>
                </a:cubicBezTo>
                <a:lnTo>
                  <a:pt x="188669" y="232626"/>
                </a:lnTo>
                <a:cubicBezTo>
                  <a:pt x="188669" y="233300"/>
                  <a:pt x="188533" y="233975"/>
                  <a:pt x="188397" y="234515"/>
                </a:cubicBezTo>
                <a:cubicBezTo>
                  <a:pt x="183785" y="248545"/>
                  <a:pt x="165201" y="252592"/>
                  <a:pt x="147973" y="256505"/>
                </a:cubicBezTo>
                <a:cubicBezTo>
                  <a:pt x="118130" y="261901"/>
                  <a:pt x="76078" y="261901"/>
                  <a:pt x="44879" y="256505"/>
                </a:cubicBezTo>
                <a:cubicBezTo>
                  <a:pt x="29957" y="253806"/>
                  <a:pt x="13679" y="249759"/>
                  <a:pt x="5540" y="240315"/>
                </a:cubicBezTo>
                <a:cubicBezTo>
                  <a:pt x="2827" y="238967"/>
                  <a:pt x="1471" y="236268"/>
                  <a:pt x="114" y="230872"/>
                </a:cubicBezTo>
              </a:path>
            </a:pathLst>
          </a:custGeom>
          <a:gradFill>
            <a:gsLst>
              <a:gs pos="0">
                <a:srgbClr val="FFFFFF"/>
              </a:gs>
              <a:gs pos="99999">
                <a:srgbClr val="FFFFFF">
                  <a:alpha val="60000"/>
                </a:srgbClr>
              </a:gs>
            </a:gsLst>
            <a:lin ang="5400000" scaled="1"/>
          </a:gradFill>
          <a:ln w="9535" cap="flat">
            <a:noFill/>
            <a:prstDash val="solid"/>
            <a:miter/>
          </a:ln>
        </p:spPr>
        <p:txBody>
          <a:bodyPr rtlCol="0" anchor="ctr"/>
          <a:lstStyle/>
          <a:p>
            <a:endParaRPr lang="zh-CN" altLang="en-US" sz="1525">
              <a:solidFill>
                <a:schemeClr val="tx1"/>
              </a:solidFill>
            </a:endParaRPr>
          </a:p>
        </p:txBody>
      </p:sp>
      <p:sp>
        <p:nvSpPr>
          <p:cNvPr id="4" name="文本框 3"/>
          <p:cNvSpPr txBox="1"/>
          <p:nvPr/>
        </p:nvSpPr>
        <p:spPr>
          <a:xfrm>
            <a:off x="683568" y="3666781"/>
            <a:ext cx="2434433" cy="368300"/>
          </a:xfrm>
          <a:prstGeom prst="rect">
            <a:avLst/>
          </a:prstGeom>
          <a:noFill/>
        </p:spPr>
        <p:txBody>
          <a:bodyPr wrap="square">
            <a:spAutoFit/>
          </a:bodyPr>
          <a:lstStyle/>
          <a:p>
            <a:r>
              <a:rPr lang="zh-CN" altLang="en-US" sz="1800" b="1"/>
              <a:t>引入先进的信息技术</a:t>
            </a:r>
            <a:endParaRPr lang="zh-CN" altLang="en-US" sz="1800" b="1"/>
          </a:p>
        </p:txBody>
      </p:sp>
      <p:sp>
        <p:nvSpPr>
          <p:cNvPr id="11" name="文本框 10"/>
          <p:cNvSpPr txBox="1"/>
          <p:nvPr/>
        </p:nvSpPr>
        <p:spPr>
          <a:xfrm>
            <a:off x="3744252" y="1700690"/>
            <a:ext cx="1801600" cy="368300"/>
          </a:xfrm>
          <a:prstGeom prst="rect">
            <a:avLst/>
          </a:prstGeom>
          <a:noFill/>
        </p:spPr>
        <p:txBody>
          <a:bodyPr wrap="square">
            <a:spAutoFit/>
          </a:bodyPr>
          <a:lstStyle/>
          <a:p>
            <a:r>
              <a:rPr lang="zh-CN" altLang="en-US" sz="1800" b="1"/>
              <a:t>以客户为中心</a:t>
            </a:r>
            <a:endParaRPr lang="zh-CN" altLang="en-US" sz="1800" b="1"/>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4"/>
          <p:cNvSpPr>
            <a:spLocks noChangeArrowheads="1"/>
          </p:cNvSpPr>
          <p:nvPr/>
        </p:nvSpPr>
        <p:spPr bwMode="auto">
          <a:xfrm flipV="1">
            <a:off x="152400" y="349250"/>
            <a:ext cx="15076488" cy="44450"/>
          </a:xfrm>
          <a:prstGeom prst="rect">
            <a:avLst/>
          </a:prstGeom>
          <a:noFill/>
          <a:ln>
            <a:noFill/>
          </a:ln>
          <a:effectLst>
            <a:prstShdw prst="shdw17" dist="17961" dir="2700000">
              <a:schemeClr val="accent1">
                <a:gamma/>
                <a:shade val="60000"/>
                <a:invGamma/>
                <a:alpha val="74998"/>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0963" name="TextBox 53"/>
          <p:cNvSpPr txBox="1"/>
          <p:nvPr/>
        </p:nvSpPr>
        <p:spPr>
          <a:xfrm>
            <a:off x="627063" y="225425"/>
            <a:ext cx="2214880"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课后思考题</a:t>
            </a:r>
            <a:endParaRPr lang="zh-CN" altLang="en-US" sz="3200" b="1" dirty="0">
              <a:latin typeface="Verdana" panose="020B0604030504040204" pitchFamily="34" charset="0"/>
              <a:ea typeface="微软雅黑" panose="020B0503020204020204" pitchFamily="34" charset="-122"/>
            </a:endParaRPr>
          </a:p>
        </p:txBody>
      </p:sp>
      <p:sp>
        <p:nvSpPr>
          <p:cNvPr id="3" name="矩形 2"/>
          <p:cNvSpPr/>
          <p:nvPr/>
        </p:nvSpPr>
        <p:spPr>
          <a:xfrm>
            <a:off x="467544" y="1961226"/>
            <a:ext cx="7776914" cy="2935547"/>
          </a:xfrm>
          <a:prstGeom prst="rect">
            <a:avLst/>
          </a:prstGeom>
        </p:spPr>
        <p:txBody>
          <a:bodyPr wrap="square">
            <a:spAutoFit/>
          </a:bodyPr>
          <a:lstStyle/>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a:ln>
                  <a:noFill/>
                </a:ln>
                <a:solidFill>
                  <a:schemeClr val="tx1"/>
                </a:solidFill>
                <a:effectLst/>
                <a:uLnTx/>
                <a:uFillTx/>
                <a:latin typeface="+mn-ea"/>
                <a:ea typeface="+mn-ea"/>
                <a:cs typeface="+mn-cs"/>
              </a:rPr>
              <a:t>1.</a:t>
            </a:r>
            <a:r>
              <a:rPr kumimoji="0" lang="zh-CN" altLang="en-US" sz="2400" b="0" i="0" u="none" strike="noStrike" kern="1200" cap="none" spc="0" normalizeH="0" baseline="0" noProof="0">
                <a:ln>
                  <a:noFill/>
                </a:ln>
                <a:solidFill>
                  <a:schemeClr val="tx1"/>
                </a:solidFill>
                <a:effectLst/>
                <a:uLnTx/>
                <a:uFillTx/>
                <a:latin typeface="+mn-ea"/>
                <a:ea typeface="+mn-ea"/>
                <a:cs typeface="+mn-cs"/>
              </a:rPr>
              <a:t>什么是预付账款融资？预付账款融资有哪几种方式？ </a:t>
            </a:r>
            <a:endParaRPr kumimoji="0" lang="zh-CN" altLang="en-US" sz="2400" b="0" i="0" u="none" strike="noStrike" kern="1200" cap="none" spc="0" normalizeH="0" baseline="0" noProof="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a:ln>
                  <a:noFill/>
                </a:ln>
                <a:solidFill>
                  <a:schemeClr val="tx1"/>
                </a:solidFill>
                <a:effectLst/>
                <a:uLnTx/>
                <a:uFillTx/>
                <a:latin typeface="+mn-ea"/>
                <a:ea typeface="+mn-ea"/>
                <a:cs typeface="+mn-cs"/>
              </a:rPr>
              <a:t>2. </a:t>
            </a:r>
            <a:r>
              <a:rPr kumimoji="0" lang="zh-CN" altLang="en-US" sz="2400" b="0" i="0" u="none" strike="noStrike" kern="1200" cap="none" spc="0" normalizeH="0" baseline="0" noProof="0">
                <a:ln>
                  <a:noFill/>
                </a:ln>
                <a:solidFill>
                  <a:schemeClr val="tx1"/>
                </a:solidFill>
                <a:effectLst/>
                <a:uLnTx/>
                <a:uFillTx/>
                <a:latin typeface="+mn-ea"/>
                <a:ea typeface="+mn-ea"/>
                <a:cs typeface="+mn-cs"/>
              </a:rPr>
              <a:t>什么是库存融资？库存融资有哪些特点？</a:t>
            </a:r>
            <a:endParaRPr kumimoji="0" lang="zh-CN" altLang="en-US" sz="2400" b="0" i="0" u="none" strike="noStrike" kern="1200" cap="none" spc="0" normalizeH="0" baseline="0" noProof="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a:ln>
                  <a:noFill/>
                </a:ln>
                <a:solidFill>
                  <a:schemeClr val="tx1"/>
                </a:solidFill>
                <a:effectLst/>
                <a:uLnTx/>
                <a:uFillTx/>
                <a:latin typeface="+mn-ea"/>
                <a:ea typeface="+mn-ea"/>
                <a:cs typeface="+mn-cs"/>
              </a:rPr>
              <a:t>3.</a:t>
            </a:r>
            <a:r>
              <a:rPr kumimoji="0" lang="zh-CN" altLang="en-US" sz="2400" b="0" i="0" u="none" strike="noStrike" kern="1200" cap="none" spc="0" normalizeH="0" baseline="0" noProof="0">
                <a:ln>
                  <a:noFill/>
                </a:ln>
                <a:solidFill>
                  <a:schemeClr val="tx1"/>
                </a:solidFill>
                <a:effectLst/>
                <a:uLnTx/>
                <a:uFillTx/>
                <a:latin typeface="+mn-ea"/>
                <a:ea typeface="+mn-ea"/>
                <a:cs typeface="+mn-cs"/>
              </a:rPr>
              <a:t>库存融资有哪几种方式？区别是什么？</a:t>
            </a:r>
            <a:endParaRPr kumimoji="0" lang="zh-CN" altLang="en-US" sz="2400" b="0" i="0" u="none" strike="noStrike" kern="1200" cap="none" spc="0" normalizeH="0" baseline="0" noProof="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a:ln>
                  <a:noFill/>
                </a:ln>
                <a:solidFill>
                  <a:schemeClr val="tx1"/>
                </a:solidFill>
                <a:effectLst/>
                <a:uLnTx/>
                <a:uFillTx/>
                <a:latin typeface="+mn-ea"/>
                <a:ea typeface="+mn-ea"/>
                <a:cs typeface="+mn-cs"/>
              </a:rPr>
              <a:t>4.</a:t>
            </a:r>
            <a:r>
              <a:rPr kumimoji="0" lang="zh-CN" altLang="en-US" sz="2400" b="0" i="0" u="none" strike="noStrike" kern="1200" cap="none" spc="0" normalizeH="0" baseline="0" noProof="0">
                <a:ln>
                  <a:noFill/>
                </a:ln>
                <a:solidFill>
                  <a:schemeClr val="tx1"/>
                </a:solidFill>
                <a:effectLst/>
                <a:uLnTx/>
                <a:uFillTx/>
                <a:latin typeface="+mn-ea"/>
                <a:ea typeface="+mn-ea"/>
                <a:cs typeface="+mn-cs"/>
              </a:rPr>
              <a:t>画出标准仓单质押授信和普通仓单质押授信的流程图。</a:t>
            </a:r>
            <a:endParaRPr kumimoji="0" lang="zh-CN" altLang="en-US" sz="2400" b="0" i="0" u="none" strike="noStrike" kern="1200" cap="none" spc="0" normalizeH="0" baseline="0" noProof="0">
              <a:ln>
                <a:noFill/>
              </a:ln>
              <a:solidFill>
                <a:schemeClr val="tx1"/>
              </a:solidFill>
              <a:effectLst/>
              <a:uLnTx/>
              <a:uFillTx/>
              <a:latin typeface="+mn-ea"/>
              <a:ea typeface="+mn-ea"/>
              <a:cs typeface="+mn-cs"/>
            </a:endParaRPr>
          </a:p>
        </p:txBody>
      </p:sp>
      <p:sp>
        <p:nvSpPr>
          <p:cNvPr id="40965"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34695" y="265430"/>
            <a:ext cx="4787265" cy="521970"/>
          </a:xfrm>
          <a:prstGeom prst="rect">
            <a:avLst/>
          </a:prstGeom>
          <a:noFill/>
          <a:ln w="9525">
            <a:noFill/>
          </a:ln>
        </p:spPr>
        <p:txBody>
          <a:bodyPr wrap="square">
            <a:spAutoFit/>
          </a:bodyPr>
          <a:lstStyle/>
          <a:p>
            <a:pPr eaLnBrk="1" hangingPunct="1">
              <a:buClrTx/>
              <a:buSzTx/>
              <a:buFontTx/>
            </a:pPr>
            <a:r>
              <a:rPr lang="zh-CN" altLang="en-US" sz="2800">
                <a:latin typeface="微软雅黑" panose="020B0503020204020204" pitchFamily="34" charset="-122"/>
                <a:ea typeface="微软雅黑" panose="020B0503020204020204" pitchFamily="34" charset="-122"/>
                <a:sym typeface="+mn-ea"/>
              </a:rPr>
              <a:t>预付账款融资的方式</a:t>
            </a:r>
            <a:endParaRPr lang="zh-CN" altLang="en-US" sz="2800" dirty="0">
              <a:latin typeface="微软雅黑" panose="020B0503020204020204" pitchFamily="34" charset="-122"/>
              <a:ea typeface="微软雅黑" panose="020B0503020204020204" pitchFamily="34" charset="-122"/>
              <a:sym typeface="+mn-ea"/>
            </a:endParaRPr>
          </a:p>
        </p:txBody>
      </p:sp>
      <p:sp>
        <p:nvSpPr>
          <p:cNvPr id="62" name="对象1"/>
          <p:cNvSpPr/>
          <p:nvPr>
            <p:custDataLst>
              <p:tags r:id="rId2"/>
            </p:custDataLst>
          </p:nvPr>
        </p:nvSpPr>
        <p:spPr>
          <a:xfrm flipH="1">
            <a:off x="478398" y="1978998"/>
            <a:ext cx="3248969" cy="1150676"/>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274060" tIns="0" rIns="548120" numCol="1" spcCol="0" rtlCol="0" fromWordArt="0" anchor="ctr" anchorCtr="1" forceAA="0" compatLnSpc="1">
            <a:noAutofit/>
          </a:bodyPr>
          <a:lstStyle/>
          <a:p>
            <a:pPr indent="0" algn="r"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先款后货融资</a:t>
            </a:r>
            <a:endParaRPr lang="zh-CN" altLang="en-US" sz="2000" dirty="0">
              <a:ln>
                <a:noFill/>
                <a:prstDash val="sysDot"/>
              </a:ln>
              <a:solidFill>
                <a:schemeClr val="tx1">
                  <a:lumMod val="85000"/>
                  <a:lumOff val="15000"/>
                </a:schemeClr>
              </a:solidFill>
              <a:latin typeface="+mn-ea"/>
              <a:cs typeface="+mn-ea"/>
              <a:sym typeface="+mn-ea"/>
            </a:endParaRPr>
          </a:p>
        </p:txBody>
      </p:sp>
      <p:sp>
        <p:nvSpPr>
          <p:cNvPr id="67" name="对象2"/>
          <p:cNvSpPr/>
          <p:nvPr>
            <p:custDataLst>
              <p:tags r:id="rId3"/>
            </p:custDataLst>
          </p:nvPr>
        </p:nvSpPr>
        <p:spPr>
          <a:xfrm flipH="1">
            <a:off x="478398" y="4662470"/>
            <a:ext cx="3248969" cy="1150676"/>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274060" tIns="0" rIns="548120" numCol="1" spcCol="0" rtlCol="0" fromWordArt="0" anchor="ctr" anchorCtr="1" forceAA="0" compatLnSpc="1">
            <a:noAutofit/>
          </a:bodyPr>
          <a:lstStyle/>
          <a:p>
            <a:pPr indent="0" algn="r"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进口押汇信用证融资</a:t>
            </a:r>
            <a:endParaRPr lang="zh-CN" altLang="en-US" sz="2000">
              <a:ln>
                <a:noFill/>
                <a:prstDash val="sysDot"/>
              </a:ln>
              <a:solidFill>
                <a:schemeClr val="tx1">
                  <a:lumMod val="85000"/>
                  <a:lumOff val="15000"/>
                </a:schemeClr>
              </a:solidFill>
              <a:latin typeface="+mn-ea"/>
              <a:cs typeface="+mn-ea"/>
              <a:sym typeface="+mn-ea"/>
            </a:endParaRPr>
          </a:p>
        </p:txBody>
      </p:sp>
      <p:sp>
        <p:nvSpPr>
          <p:cNvPr id="64" name="对象4"/>
          <p:cNvSpPr/>
          <p:nvPr>
            <p:custDataLst>
              <p:tags r:id="rId4"/>
            </p:custDataLst>
          </p:nvPr>
        </p:nvSpPr>
        <p:spPr>
          <a:xfrm flipH="1">
            <a:off x="5208850" y="1978998"/>
            <a:ext cx="3248969" cy="1150676"/>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548120" tIns="0" rIns="273933" numCol="1" spcCol="0" rtlCol="0" fromWordArt="0" anchor="ctr" anchorCtr="1" forceAA="0" compatLnSpc="1">
            <a:noAutofit/>
          </a:bodyPr>
          <a:lstStyle/>
          <a:p>
            <a:pPr indent="0"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保兑仓融资</a:t>
            </a:r>
            <a:endParaRPr lang="zh-CN" altLang="en-US" sz="2000">
              <a:ln>
                <a:noFill/>
                <a:prstDash val="sysDot"/>
              </a:ln>
              <a:solidFill>
                <a:schemeClr val="tx1">
                  <a:lumMod val="85000"/>
                  <a:lumOff val="15000"/>
                </a:schemeClr>
              </a:solidFill>
              <a:latin typeface="+mn-ea"/>
              <a:cs typeface="+mn-ea"/>
              <a:sym typeface="+mn-ea"/>
            </a:endParaRPr>
          </a:p>
        </p:txBody>
      </p:sp>
      <p:sp>
        <p:nvSpPr>
          <p:cNvPr id="74" name="对象5"/>
          <p:cNvSpPr/>
          <p:nvPr>
            <p:custDataLst>
              <p:tags r:id="rId5"/>
            </p:custDataLst>
          </p:nvPr>
        </p:nvSpPr>
        <p:spPr>
          <a:xfrm flipH="1">
            <a:off x="5208850" y="4645282"/>
            <a:ext cx="3248969" cy="1150676"/>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548120" tIns="0" rIns="273933" numCol="1" spcCol="0" rtlCol="0" fromWordArt="0" anchor="ctr" anchorCtr="1" forceAA="0" compatLnSpc="1">
            <a:noAutofit/>
          </a:bodyPr>
          <a:lstStyle/>
          <a:p>
            <a:pPr indent="0"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国内信用证融资</a:t>
            </a:r>
            <a:endParaRPr lang="zh-CN" altLang="en-US" sz="2000">
              <a:ln>
                <a:noFill/>
                <a:prstDash val="sysDot"/>
              </a:ln>
              <a:solidFill>
                <a:schemeClr val="tx1">
                  <a:lumMod val="85000"/>
                  <a:lumOff val="15000"/>
                </a:schemeClr>
              </a:solidFill>
              <a:latin typeface="+mn-ea"/>
              <a:cs typeface="+mn-ea"/>
              <a:sym typeface="+mn-ea"/>
            </a:endParaRPr>
          </a:p>
        </p:txBody>
      </p:sp>
      <p:sp>
        <p:nvSpPr>
          <p:cNvPr id="76" name="对象7"/>
          <p:cNvSpPr/>
          <p:nvPr>
            <p:custDataLst>
              <p:tags r:id="rId6"/>
            </p:custDataLst>
          </p:nvPr>
        </p:nvSpPr>
        <p:spPr>
          <a:xfrm>
            <a:off x="3461586" y="2342631"/>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dirty="0">
                <a:solidFill>
                  <a:schemeClr val="lt1"/>
                </a:solidFill>
                <a:latin typeface="+mn-ea"/>
                <a:cs typeface="+mn-ea"/>
                <a:sym typeface="+mn-ea"/>
              </a:rPr>
              <a:t>01</a:t>
            </a:r>
            <a:endParaRPr lang="en-US" sz="2000" b="1" dirty="0">
              <a:solidFill>
                <a:schemeClr val="lt1"/>
              </a:solidFill>
              <a:latin typeface="+mn-ea"/>
              <a:cs typeface="+mn-ea"/>
              <a:sym typeface="+mn-ea"/>
            </a:endParaRPr>
          </a:p>
        </p:txBody>
      </p:sp>
      <p:sp>
        <p:nvSpPr>
          <p:cNvPr id="77" name="对象7"/>
          <p:cNvSpPr/>
          <p:nvPr>
            <p:custDataLst>
              <p:tags r:id="rId7"/>
            </p:custDataLst>
          </p:nvPr>
        </p:nvSpPr>
        <p:spPr>
          <a:xfrm>
            <a:off x="4916117" y="2342631"/>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02</a:t>
            </a:r>
            <a:endParaRPr lang="en-US" sz="2000" b="1" dirty="0">
              <a:solidFill>
                <a:schemeClr val="lt1"/>
              </a:solidFill>
              <a:latin typeface="+mn-ea"/>
              <a:cs typeface="+mn-ea"/>
              <a:sym typeface="+mn-ea"/>
            </a:endParaRPr>
          </a:p>
        </p:txBody>
      </p:sp>
      <p:sp>
        <p:nvSpPr>
          <p:cNvPr id="78" name="对象7"/>
          <p:cNvSpPr/>
          <p:nvPr>
            <p:custDataLst>
              <p:tags r:id="rId8"/>
            </p:custDataLst>
          </p:nvPr>
        </p:nvSpPr>
        <p:spPr>
          <a:xfrm>
            <a:off x="3461586" y="4847777"/>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05</a:t>
            </a:r>
            <a:endParaRPr lang="en-US" sz="2000" b="1" dirty="0">
              <a:solidFill>
                <a:schemeClr val="lt1"/>
              </a:solidFill>
              <a:latin typeface="+mn-ea"/>
              <a:cs typeface="+mn-ea"/>
              <a:sym typeface="+mn-ea"/>
            </a:endParaRPr>
          </a:p>
        </p:txBody>
      </p:sp>
      <p:sp>
        <p:nvSpPr>
          <p:cNvPr id="79" name="对象7"/>
          <p:cNvSpPr/>
          <p:nvPr>
            <p:custDataLst>
              <p:tags r:id="rId9"/>
            </p:custDataLst>
          </p:nvPr>
        </p:nvSpPr>
        <p:spPr>
          <a:xfrm>
            <a:off x="4916117" y="4847777"/>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lstStyle/>
          <a:p>
            <a:pPr algn="ctr">
              <a:spcBef>
                <a:spcPct val="0"/>
              </a:spcBef>
              <a:spcAft>
                <a:spcPct val="0"/>
              </a:spcAft>
            </a:pPr>
            <a:r>
              <a:rPr lang="en-US" sz="2000" b="1">
                <a:solidFill>
                  <a:schemeClr val="lt1"/>
                </a:solidFill>
                <a:latin typeface="+mn-ea"/>
                <a:cs typeface="+mn-ea"/>
                <a:sym typeface="+mn-ea"/>
              </a:rPr>
              <a:t>04</a:t>
            </a:r>
            <a:endParaRPr lang="en-US" sz="2000" b="1" dirty="0">
              <a:solidFill>
                <a:schemeClr val="lt1"/>
              </a:solidFill>
              <a:latin typeface="+mn-ea"/>
              <a:cs typeface="+mn-ea"/>
              <a:sym typeface="+mn-ea"/>
            </a:endParaRPr>
          </a:p>
        </p:txBody>
      </p:sp>
      <p:sp>
        <p:nvSpPr>
          <p:cNvPr id="82" name="任意多边形: 形状 11"/>
          <p:cNvSpPr/>
          <p:nvPr>
            <p:custDataLst>
              <p:tags r:id="rId10"/>
            </p:custDataLst>
          </p:nvPr>
        </p:nvSpPr>
        <p:spPr>
          <a:xfrm>
            <a:off x="3485756" y="3002219"/>
            <a:ext cx="1958743" cy="1721681"/>
          </a:xfrm>
          <a:custGeom>
            <a:avLst/>
            <a:gdLst>
              <a:gd name="connsiteX0" fmla="*/ 15684 w 2306019"/>
              <a:gd name="connsiteY0" fmla="*/ 960560 h 2035410"/>
              <a:gd name="connsiteX1" fmla="*/ 537270 w 2306019"/>
              <a:gd name="connsiteY1" fmla="*/ 57161 h 2035410"/>
              <a:gd name="connsiteX2" fmla="*/ 636258 w 2306019"/>
              <a:gd name="connsiteY2" fmla="*/ 0 h 2035410"/>
              <a:gd name="connsiteX3" fmla="*/ 1679418 w 2306019"/>
              <a:gd name="connsiteY3" fmla="*/ 0 h 2035410"/>
              <a:gd name="connsiteX4" fmla="*/ 1778390 w 2306019"/>
              <a:gd name="connsiteY4" fmla="*/ 57145 h 2035410"/>
              <a:gd name="connsiteX5" fmla="*/ 2299977 w 2306019"/>
              <a:gd name="connsiteY5" fmla="*/ 960544 h 2035410"/>
              <a:gd name="connsiteX6" fmla="*/ 2299986 w 2306019"/>
              <a:gd name="connsiteY6" fmla="*/ 1074850 h 2035410"/>
              <a:gd name="connsiteX7" fmla="*/ 1778399 w 2306019"/>
              <a:gd name="connsiteY7" fmla="*/ 1978249 h 2035410"/>
              <a:gd name="connsiteX8" fmla="*/ 1679411 w 2306019"/>
              <a:gd name="connsiteY8" fmla="*/ 2035410 h 2035410"/>
              <a:gd name="connsiteX9" fmla="*/ 636251 w 2306019"/>
              <a:gd name="connsiteY9" fmla="*/ 2035410 h 2035410"/>
              <a:gd name="connsiteX10" fmla="*/ 537279 w 2306019"/>
              <a:gd name="connsiteY10" fmla="*/ 1978265 h 2035410"/>
              <a:gd name="connsiteX11" fmla="*/ 15693 w 2306019"/>
              <a:gd name="connsiteY11" fmla="*/ 1074866 h 2035410"/>
              <a:gd name="connsiteX12" fmla="*/ 15684 w 2306019"/>
              <a:gd name="connsiteY12" fmla="*/ 960560 h 2035410"/>
              <a:gd name="connsiteX0-1" fmla="*/ 15684 w 2306019"/>
              <a:gd name="connsiteY0-2" fmla="*/ 960560 h 2035410"/>
              <a:gd name="connsiteX1-3" fmla="*/ 537270 w 2306019"/>
              <a:gd name="connsiteY1-4" fmla="*/ 57161 h 2035410"/>
              <a:gd name="connsiteX2-5" fmla="*/ 636258 w 2306019"/>
              <a:gd name="connsiteY2-6" fmla="*/ 0 h 2035410"/>
              <a:gd name="connsiteX3-7" fmla="*/ 1679418 w 2306019"/>
              <a:gd name="connsiteY3-8" fmla="*/ 0 h 2035410"/>
              <a:gd name="connsiteX4-9" fmla="*/ 1778390 w 2306019"/>
              <a:gd name="connsiteY4-10" fmla="*/ 57145 h 2035410"/>
              <a:gd name="connsiteX5-11" fmla="*/ 2299977 w 2306019"/>
              <a:gd name="connsiteY5-12" fmla="*/ 960544 h 2035410"/>
              <a:gd name="connsiteX6-13" fmla="*/ 2299986 w 2306019"/>
              <a:gd name="connsiteY6-14" fmla="*/ 1074850 h 2035410"/>
              <a:gd name="connsiteX7-15" fmla="*/ 1778399 w 2306019"/>
              <a:gd name="connsiteY7-16" fmla="*/ 1978249 h 2035410"/>
              <a:gd name="connsiteX8-17" fmla="*/ 1679411 w 2306019"/>
              <a:gd name="connsiteY8-18" fmla="*/ 2035410 h 2035410"/>
              <a:gd name="connsiteX9-19" fmla="*/ 636251 w 2306019"/>
              <a:gd name="connsiteY9-20" fmla="*/ 2035410 h 2035410"/>
              <a:gd name="connsiteX10-21" fmla="*/ 537279 w 2306019"/>
              <a:gd name="connsiteY10-22" fmla="*/ 1978265 h 2035410"/>
              <a:gd name="connsiteX11-23" fmla="*/ 15693 w 2306019"/>
              <a:gd name="connsiteY11-24" fmla="*/ 1074866 h 2035410"/>
              <a:gd name="connsiteX12-25" fmla="*/ 15684 w 2306019"/>
              <a:gd name="connsiteY12-26" fmla="*/ 960560 h 2035410"/>
              <a:gd name="connsiteX0-27" fmla="*/ 15684 w 2306019"/>
              <a:gd name="connsiteY0-28" fmla="*/ 960560 h 2035410"/>
              <a:gd name="connsiteX1-29" fmla="*/ 537270 w 2306019"/>
              <a:gd name="connsiteY1-30" fmla="*/ 57161 h 2035410"/>
              <a:gd name="connsiteX2-31" fmla="*/ 636258 w 2306019"/>
              <a:gd name="connsiteY2-32" fmla="*/ 0 h 2035410"/>
              <a:gd name="connsiteX3-33" fmla="*/ 1679418 w 2306019"/>
              <a:gd name="connsiteY3-34" fmla="*/ 0 h 2035410"/>
              <a:gd name="connsiteX4-35" fmla="*/ 1778390 w 2306019"/>
              <a:gd name="connsiteY4-36" fmla="*/ 57145 h 2035410"/>
              <a:gd name="connsiteX5-37" fmla="*/ 2299977 w 2306019"/>
              <a:gd name="connsiteY5-38" fmla="*/ 960544 h 2035410"/>
              <a:gd name="connsiteX6-39" fmla="*/ 2299986 w 2306019"/>
              <a:gd name="connsiteY6-40" fmla="*/ 1074850 h 2035410"/>
              <a:gd name="connsiteX7-41" fmla="*/ 1778399 w 2306019"/>
              <a:gd name="connsiteY7-42" fmla="*/ 1978249 h 2035410"/>
              <a:gd name="connsiteX8-43" fmla="*/ 1679411 w 2306019"/>
              <a:gd name="connsiteY8-44" fmla="*/ 2035410 h 2035410"/>
              <a:gd name="connsiteX9-45" fmla="*/ 636251 w 2306019"/>
              <a:gd name="connsiteY9-46" fmla="*/ 2035410 h 2035410"/>
              <a:gd name="connsiteX10-47" fmla="*/ 537279 w 2306019"/>
              <a:gd name="connsiteY10-48" fmla="*/ 1978265 h 2035410"/>
              <a:gd name="connsiteX11-49" fmla="*/ 15693 w 2306019"/>
              <a:gd name="connsiteY11-50" fmla="*/ 1074866 h 2035410"/>
              <a:gd name="connsiteX12-51" fmla="*/ 15684 w 2306019"/>
              <a:gd name="connsiteY12-52" fmla="*/ 960560 h 2035410"/>
              <a:gd name="connsiteX0-53" fmla="*/ 15684 w 2306019"/>
              <a:gd name="connsiteY0-54" fmla="*/ 960560 h 2035410"/>
              <a:gd name="connsiteX1-55" fmla="*/ 537270 w 2306019"/>
              <a:gd name="connsiteY1-56" fmla="*/ 57161 h 2035410"/>
              <a:gd name="connsiteX2-57" fmla="*/ 636258 w 2306019"/>
              <a:gd name="connsiteY2-58" fmla="*/ 0 h 2035410"/>
              <a:gd name="connsiteX3-59" fmla="*/ 1679418 w 2306019"/>
              <a:gd name="connsiteY3-60" fmla="*/ 0 h 2035410"/>
              <a:gd name="connsiteX4-61" fmla="*/ 1778390 w 2306019"/>
              <a:gd name="connsiteY4-62" fmla="*/ 57145 h 2035410"/>
              <a:gd name="connsiteX5-63" fmla="*/ 2299977 w 2306019"/>
              <a:gd name="connsiteY5-64" fmla="*/ 960544 h 2035410"/>
              <a:gd name="connsiteX6-65" fmla="*/ 2299986 w 2306019"/>
              <a:gd name="connsiteY6-66" fmla="*/ 1074850 h 2035410"/>
              <a:gd name="connsiteX7-67" fmla="*/ 1778399 w 2306019"/>
              <a:gd name="connsiteY7-68" fmla="*/ 1978249 h 2035410"/>
              <a:gd name="connsiteX8-69" fmla="*/ 1679411 w 2306019"/>
              <a:gd name="connsiteY8-70" fmla="*/ 2035410 h 2035410"/>
              <a:gd name="connsiteX9-71" fmla="*/ 636251 w 2306019"/>
              <a:gd name="connsiteY9-72" fmla="*/ 2035410 h 2035410"/>
              <a:gd name="connsiteX10-73" fmla="*/ 537279 w 2306019"/>
              <a:gd name="connsiteY10-74" fmla="*/ 1978265 h 2035410"/>
              <a:gd name="connsiteX11-75" fmla="*/ 15693 w 2306019"/>
              <a:gd name="connsiteY11-76" fmla="*/ 1074866 h 2035410"/>
              <a:gd name="connsiteX12-77" fmla="*/ 15684 w 2306019"/>
              <a:gd name="connsiteY12-78" fmla="*/ 960560 h 2035410"/>
              <a:gd name="connsiteX0-79" fmla="*/ 15684 w 2306019"/>
              <a:gd name="connsiteY0-80" fmla="*/ 960560 h 2035410"/>
              <a:gd name="connsiteX1-81" fmla="*/ 537270 w 2306019"/>
              <a:gd name="connsiteY1-82" fmla="*/ 57161 h 2035410"/>
              <a:gd name="connsiteX2-83" fmla="*/ 636258 w 2306019"/>
              <a:gd name="connsiteY2-84" fmla="*/ 0 h 2035410"/>
              <a:gd name="connsiteX3-85" fmla="*/ 1679418 w 2306019"/>
              <a:gd name="connsiteY3-86" fmla="*/ 0 h 2035410"/>
              <a:gd name="connsiteX4-87" fmla="*/ 1778390 w 2306019"/>
              <a:gd name="connsiteY4-88" fmla="*/ 57145 h 2035410"/>
              <a:gd name="connsiteX5-89" fmla="*/ 2299977 w 2306019"/>
              <a:gd name="connsiteY5-90" fmla="*/ 960544 h 2035410"/>
              <a:gd name="connsiteX6-91" fmla="*/ 2299986 w 2306019"/>
              <a:gd name="connsiteY6-92" fmla="*/ 1074850 h 2035410"/>
              <a:gd name="connsiteX7-93" fmla="*/ 1778399 w 2306019"/>
              <a:gd name="connsiteY7-94" fmla="*/ 1978249 h 2035410"/>
              <a:gd name="connsiteX8-95" fmla="*/ 1679411 w 2306019"/>
              <a:gd name="connsiteY8-96" fmla="*/ 2035410 h 2035410"/>
              <a:gd name="connsiteX9-97" fmla="*/ 636251 w 2306019"/>
              <a:gd name="connsiteY9-98" fmla="*/ 2035410 h 2035410"/>
              <a:gd name="connsiteX10-99" fmla="*/ 537279 w 2306019"/>
              <a:gd name="connsiteY10-100" fmla="*/ 1978265 h 2035410"/>
              <a:gd name="connsiteX11-101" fmla="*/ 15693 w 2306019"/>
              <a:gd name="connsiteY11-102" fmla="*/ 1074866 h 2035410"/>
              <a:gd name="connsiteX12-103" fmla="*/ 15684 w 2306019"/>
              <a:gd name="connsiteY12-104" fmla="*/ 960560 h 2035410"/>
              <a:gd name="connsiteX0-105" fmla="*/ 15684 w 2306019"/>
              <a:gd name="connsiteY0-106" fmla="*/ 960560 h 2035410"/>
              <a:gd name="connsiteX1-107" fmla="*/ 537270 w 2306019"/>
              <a:gd name="connsiteY1-108" fmla="*/ 57161 h 2035410"/>
              <a:gd name="connsiteX2-109" fmla="*/ 636258 w 2306019"/>
              <a:gd name="connsiteY2-110" fmla="*/ 0 h 2035410"/>
              <a:gd name="connsiteX3-111" fmla="*/ 1679418 w 2306019"/>
              <a:gd name="connsiteY3-112" fmla="*/ 0 h 2035410"/>
              <a:gd name="connsiteX4-113" fmla="*/ 1778390 w 2306019"/>
              <a:gd name="connsiteY4-114" fmla="*/ 57145 h 2035410"/>
              <a:gd name="connsiteX5-115" fmla="*/ 2299977 w 2306019"/>
              <a:gd name="connsiteY5-116" fmla="*/ 960544 h 2035410"/>
              <a:gd name="connsiteX6-117" fmla="*/ 2299986 w 2306019"/>
              <a:gd name="connsiteY6-118" fmla="*/ 1074850 h 2035410"/>
              <a:gd name="connsiteX7-119" fmla="*/ 1778399 w 2306019"/>
              <a:gd name="connsiteY7-120" fmla="*/ 1978249 h 2035410"/>
              <a:gd name="connsiteX8-121" fmla="*/ 1679411 w 2306019"/>
              <a:gd name="connsiteY8-122" fmla="*/ 2035410 h 2035410"/>
              <a:gd name="connsiteX9-123" fmla="*/ 636251 w 2306019"/>
              <a:gd name="connsiteY9-124" fmla="*/ 2035410 h 2035410"/>
              <a:gd name="connsiteX10-125" fmla="*/ 537279 w 2306019"/>
              <a:gd name="connsiteY10-126" fmla="*/ 1978265 h 2035410"/>
              <a:gd name="connsiteX11-127" fmla="*/ 15693 w 2306019"/>
              <a:gd name="connsiteY11-128" fmla="*/ 1074866 h 2035410"/>
              <a:gd name="connsiteX12-129" fmla="*/ 15684 w 2306019"/>
              <a:gd name="connsiteY12-130" fmla="*/ 960560 h 2035410"/>
              <a:gd name="connsiteX0-131" fmla="*/ 15684 w 2306019"/>
              <a:gd name="connsiteY0-132" fmla="*/ 960560 h 2035410"/>
              <a:gd name="connsiteX1-133" fmla="*/ 537270 w 2306019"/>
              <a:gd name="connsiteY1-134" fmla="*/ 57161 h 2035410"/>
              <a:gd name="connsiteX2-135" fmla="*/ 636258 w 2306019"/>
              <a:gd name="connsiteY2-136" fmla="*/ 0 h 2035410"/>
              <a:gd name="connsiteX3-137" fmla="*/ 1679418 w 2306019"/>
              <a:gd name="connsiteY3-138" fmla="*/ 0 h 2035410"/>
              <a:gd name="connsiteX4-139" fmla="*/ 1778390 w 2306019"/>
              <a:gd name="connsiteY4-140" fmla="*/ 57145 h 2035410"/>
              <a:gd name="connsiteX5-141" fmla="*/ 2299977 w 2306019"/>
              <a:gd name="connsiteY5-142" fmla="*/ 960544 h 2035410"/>
              <a:gd name="connsiteX6-143" fmla="*/ 2299986 w 2306019"/>
              <a:gd name="connsiteY6-144" fmla="*/ 1074850 h 2035410"/>
              <a:gd name="connsiteX7-145" fmla="*/ 1778399 w 2306019"/>
              <a:gd name="connsiteY7-146" fmla="*/ 1978249 h 2035410"/>
              <a:gd name="connsiteX8-147" fmla="*/ 1679411 w 2306019"/>
              <a:gd name="connsiteY8-148" fmla="*/ 2035410 h 2035410"/>
              <a:gd name="connsiteX9-149" fmla="*/ 636251 w 2306019"/>
              <a:gd name="connsiteY9-150" fmla="*/ 2035410 h 2035410"/>
              <a:gd name="connsiteX10-151" fmla="*/ 537279 w 2306019"/>
              <a:gd name="connsiteY10-152" fmla="*/ 1978265 h 2035410"/>
              <a:gd name="connsiteX11-153" fmla="*/ 15693 w 2306019"/>
              <a:gd name="connsiteY11-154" fmla="*/ 1074866 h 2035410"/>
              <a:gd name="connsiteX12-155" fmla="*/ 15684 w 2306019"/>
              <a:gd name="connsiteY12-156" fmla="*/ 960560 h 2035410"/>
              <a:gd name="connsiteX0-157" fmla="*/ 15684 w 2306019"/>
              <a:gd name="connsiteY0-158" fmla="*/ 960560 h 2035410"/>
              <a:gd name="connsiteX1-159" fmla="*/ 537270 w 2306019"/>
              <a:gd name="connsiteY1-160" fmla="*/ 57161 h 2035410"/>
              <a:gd name="connsiteX2-161" fmla="*/ 636258 w 2306019"/>
              <a:gd name="connsiteY2-162" fmla="*/ 0 h 2035410"/>
              <a:gd name="connsiteX3-163" fmla="*/ 1679418 w 2306019"/>
              <a:gd name="connsiteY3-164" fmla="*/ 0 h 2035410"/>
              <a:gd name="connsiteX4-165" fmla="*/ 1778390 w 2306019"/>
              <a:gd name="connsiteY4-166" fmla="*/ 57145 h 2035410"/>
              <a:gd name="connsiteX5-167" fmla="*/ 2299977 w 2306019"/>
              <a:gd name="connsiteY5-168" fmla="*/ 960544 h 2035410"/>
              <a:gd name="connsiteX6-169" fmla="*/ 2299986 w 2306019"/>
              <a:gd name="connsiteY6-170" fmla="*/ 1074850 h 2035410"/>
              <a:gd name="connsiteX7-171" fmla="*/ 1778399 w 2306019"/>
              <a:gd name="connsiteY7-172" fmla="*/ 1978249 h 2035410"/>
              <a:gd name="connsiteX8-173" fmla="*/ 1679411 w 2306019"/>
              <a:gd name="connsiteY8-174" fmla="*/ 2035410 h 2035410"/>
              <a:gd name="connsiteX9-175" fmla="*/ 636251 w 2306019"/>
              <a:gd name="connsiteY9-176" fmla="*/ 2035410 h 2035410"/>
              <a:gd name="connsiteX10-177" fmla="*/ 537279 w 2306019"/>
              <a:gd name="connsiteY10-178" fmla="*/ 1978265 h 2035410"/>
              <a:gd name="connsiteX11-179" fmla="*/ 15693 w 2306019"/>
              <a:gd name="connsiteY11-180" fmla="*/ 1074866 h 2035410"/>
              <a:gd name="connsiteX12-181" fmla="*/ 15684 w 2306019"/>
              <a:gd name="connsiteY12-182" fmla="*/ 960560 h 2035410"/>
              <a:gd name="connsiteX0-183" fmla="*/ 15684 w 2306019"/>
              <a:gd name="connsiteY0-184" fmla="*/ 960560 h 2035410"/>
              <a:gd name="connsiteX1-185" fmla="*/ 537270 w 2306019"/>
              <a:gd name="connsiteY1-186" fmla="*/ 57161 h 2035410"/>
              <a:gd name="connsiteX2-187" fmla="*/ 636258 w 2306019"/>
              <a:gd name="connsiteY2-188" fmla="*/ 0 h 2035410"/>
              <a:gd name="connsiteX3-189" fmla="*/ 1679418 w 2306019"/>
              <a:gd name="connsiteY3-190" fmla="*/ 0 h 2035410"/>
              <a:gd name="connsiteX4-191" fmla="*/ 1778390 w 2306019"/>
              <a:gd name="connsiteY4-192" fmla="*/ 57145 h 2035410"/>
              <a:gd name="connsiteX5-193" fmla="*/ 2299977 w 2306019"/>
              <a:gd name="connsiteY5-194" fmla="*/ 960544 h 2035410"/>
              <a:gd name="connsiteX6-195" fmla="*/ 2299986 w 2306019"/>
              <a:gd name="connsiteY6-196" fmla="*/ 1074850 h 2035410"/>
              <a:gd name="connsiteX7-197" fmla="*/ 1778399 w 2306019"/>
              <a:gd name="connsiteY7-198" fmla="*/ 1978249 h 2035410"/>
              <a:gd name="connsiteX8-199" fmla="*/ 1679411 w 2306019"/>
              <a:gd name="connsiteY8-200" fmla="*/ 2035410 h 2035410"/>
              <a:gd name="connsiteX9-201" fmla="*/ 636251 w 2306019"/>
              <a:gd name="connsiteY9-202" fmla="*/ 2035410 h 2035410"/>
              <a:gd name="connsiteX10-203" fmla="*/ 537279 w 2306019"/>
              <a:gd name="connsiteY10-204" fmla="*/ 1978265 h 2035410"/>
              <a:gd name="connsiteX11-205" fmla="*/ 15693 w 2306019"/>
              <a:gd name="connsiteY11-206" fmla="*/ 1074866 h 2035410"/>
              <a:gd name="connsiteX12-207" fmla="*/ 15684 w 2306019"/>
              <a:gd name="connsiteY12-208" fmla="*/ 960560 h 2035410"/>
              <a:gd name="connsiteX0-209" fmla="*/ 15684 w 2306019"/>
              <a:gd name="connsiteY0-210" fmla="*/ 960560 h 2035410"/>
              <a:gd name="connsiteX1-211" fmla="*/ 537270 w 2306019"/>
              <a:gd name="connsiteY1-212" fmla="*/ 57161 h 2035410"/>
              <a:gd name="connsiteX2-213" fmla="*/ 636258 w 2306019"/>
              <a:gd name="connsiteY2-214" fmla="*/ 0 h 2035410"/>
              <a:gd name="connsiteX3-215" fmla="*/ 1679418 w 2306019"/>
              <a:gd name="connsiteY3-216" fmla="*/ 0 h 2035410"/>
              <a:gd name="connsiteX4-217" fmla="*/ 1778390 w 2306019"/>
              <a:gd name="connsiteY4-218" fmla="*/ 57145 h 2035410"/>
              <a:gd name="connsiteX5-219" fmla="*/ 2299977 w 2306019"/>
              <a:gd name="connsiteY5-220" fmla="*/ 960544 h 2035410"/>
              <a:gd name="connsiteX6-221" fmla="*/ 2299986 w 2306019"/>
              <a:gd name="connsiteY6-222" fmla="*/ 1074850 h 2035410"/>
              <a:gd name="connsiteX7-223" fmla="*/ 1778399 w 2306019"/>
              <a:gd name="connsiteY7-224" fmla="*/ 1978249 h 2035410"/>
              <a:gd name="connsiteX8-225" fmla="*/ 1679411 w 2306019"/>
              <a:gd name="connsiteY8-226" fmla="*/ 2035410 h 2035410"/>
              <a:gd name="connsiteX9-227" fmla="*/ 636251 w 2306019"/>
              <a:gd name="connsiteY9-228" fmla="*/ 2035410 h 2035410"/>
              <a:gd name="connsiteX10-229" fmla="*/ 537279 w 2306019"/>
              <a:gd name="connsiteY10-230" fmla="*/ 1978265 h 2035410"/>
              <a:gd name="connsiteX11-231" fmla="*/ 15693 w 2306019"/>
              <a:gd name="connsiteY11-232" fmla="*/ 1074866 h 2035410"/>
              <a:gd name="connsiteX12-233" fmla="*/ 15684 w 2306019"/>
              <a:gd name="connsiteY12-234" fmla="*/ 960560 h 2035410"/>
              <a:gd name="connsiteX0-235" fmla="*/ 15684 w 2306016"/>
              <a:gd name="connsiteY0-236" fmla="*/ 960560 h 2035410"/>
              <a:gd name="connsiteX1-237" fmla="*/ 537270 w 2306016"/>
              <a:gd name="connsiteY1-238" fmla="*/ 57161 h 2035410"/>
              <a:gd name="connsiteX2-239" fmla="*/ 636258 w 2306016"/>
              <a:gd name="connsiteY2-240" fmla="*/ 0 h 2035410"/>
              <a:gd name="connsiteX3-241" fmla="*/ 1679418 w 2306016"/>
              <a:gd name="connsiteY3-242" fmla="*/ 0 h 2035410"/>
              <a:gd name="connsiteX4-243" fmla="*/ 1778390 w 2306016"/>
              <a:gd name="connsiteY4-244" fmla="*/ 57145 h 2035410"/>
              <a:gd name="connsiteX5-245" fmla="*/ 2299977 w 2306016"/>
              <a:gd name="connsiteY5-246" fmla="*/ 960544 h 2035410"/>
              <a:gd name="connsiteX6-247" fmla="*/ 2299986 w 2306016"/>
              <a:gd name="connsiteY6-248" fmla="*/ 1074850 h 2035410"/>
              <a:gd name="connsiteX7-249" fmla="*/ 1778399 w 2306016"/>
              <a:gd name="connsiteY7-250" fmla="*/ 1978249 h 2035410"/>
              <a:gd name="connsiteX8-251" fmla="*/ 1679411 w 2306016"/>
              <a:gd name="connsiteY8-252" fmla="*/ 2035410 h 2035410"/>
              <a:gd name="connsiteX9-253" fmla="*/ 636251 w 2306016"/>
              <a:gd name="connsiteY9-254" fmla="*/ 2035410 h 2035410"/>
              <a:gd name="connsiteX10-255" fmla="*/ 537279 w 2306016"/>
              <a:gd name="connsiteY10-256" fmla="*/ 1978265 h 2035410"/>
              <a:gd name="connsiteX11-257" fmla="*/ 15693 w 2306016"/>
              <a:gd name="connsiteY11-258" fmla="*/ 1074866 h 2035410"/>
              <a:gd name="connsiteX12-259" fmla="*/ 15684 w 2306016"/>
              <a:gd name="connsiteY12-260" fmla="*/ 960560 h 2035410"/>
              <a:gd name="connsiteX0-261" fmla="*/ 15684 w 2315670"/>
              <a:gd name="connsiteY0-262" fmla="*/ 960560 h 2035410"/>
              <a:gd name="connsiteX1-263" fmla="*/ 537270 w 2315670"/>
              <a:gd name="connsiteY1-264" fmla="*/ 57161 h 2035410"/>
              <a:gd name="connsiteX2-265" fmla="*/ 636258 w 2315670"/>
              <a:gd name="connsiteY2-266" fmla="*/ 0 h 2035410"/>
              <a:gd name="connsiteX3-267" fmla="*/ 1679418 w 2315670"/>
              <a:gd name="connsiteY3-268" fmla="*/ 0 h 2035410"/>
              <a:gd name="connsiteX4-269" fmla="*/ 1778390 w 2315670"/>
              <a:gd name="connsiteY4-270" fmla="*/ 57145 h 2035410"/>
              <a:gd name="connsiteX5-271" fmla="*/ 2299977 w 2315670"/>
              <a:gd name="connsiteY5-272" fmla="*/ 960544 h 2035410"/>
              <a:gd name="connsiteX6-273" fmla="*/ 2299986 w 2315670"/>
              <a:gd name="connsiteY6-274" fmla="*/ 1074850 h 2035410"/>
              <a:gd name="connsiteX7-275" fmla="*/ 1778399 w 2315670"/>
              <a:gd name="connsiteY7-276" fmla="*/ 1978249 h 2035410"/>
              <a:gd name="connsiteX8-277" fmla="*/ 1679411 w 2315670"/>
              <a:gd name="connsiteY8-278" fmla="*/ 2035410 h 2035410"/>
              <a:gd name="connsiteX9-279" fmla="*/ 636251 w 2315670"/>
              <a:gd name="connsiteY9-280" fmla="*/ 2035410 h 2035410"/>
              <a:gd name="connsiteX10-281" fmla="*/ 537279 w 2315670"/>
              <a:gd name="connsiteY10-282" fmla="*/ 1978265 h 2035410"/>
              <a:gd name="connsiteX11-283" fmla="*/ 15693 w 2315670"/>
              <a:gd name="connsiteY11-284" fmla="*/ 1074866 h 2035410"/>
              <a:gd name="connsiteX12-285" fmla="*/ 15684 w 2315670"/>
              <a:gd name="connsiteY12-286" fmla="*/ 960560 h 2035410"/>
              <a:gd name="connsiteX0-287" fmla="*/ 15684 w 2315670"/>
              <a:gd name="connsiteY0-288" fmla="*/ 960560 h 2035410"/>
              <a:gd name="connsiteX1-289" fmla="*/ 537270 w 2315670"/>
              <a:gd name="connsiteY1-290" fmla="*/ 57161 h 2035410"/>
              <a:gd name="connsiteX2-291" fmla="*/ 636258 w 2315670"/>
              <a:gd name="connsiteY2-292" fmla="*/ 0 h 2035410"/>
              <a:gd name="connsiteX3-293" fmla="*/ 1679418 w 2315670"/>
              <a:gd name="connsiteY3-294" fmla="*/ 0 h 2035410"/>
              <a:gd name="connsiteX4-295" fmla="*/ 1778390 w 2315670"/>
              <a:gd name="connsiteY4-296" fmla="*/ 57145 h 2035410"/>
              <a:gd name="connsiteX5-297" fmla="*/ 2299977 w 2315670"/>
              <a:gd name="connsiteY5-298" fmla="*/ 960544 h 2035410"/>
              <a:gd name="connsiteX6-299" fmla="*/ 2299986 w 2315670"/>
              <a:gd name="connsiteY6-300" fmla="*/ 1074850 h 2035410"/>
              <a:gd name="connsiteX7-301" fmla="*/ 1778399 w 2315670"/>
              <a:gd name="connsiteY7-302" fmla="*/ 1978249 h 2035410"/>
              <a:gd name="connsiteX8-303" fmla="*/ 1679411 w 2315670"/>
              <a:gd name="connsiteY8-304" fmla="*/ 2035410 h 2035410"/>
              <a:gd name="connsiteX9-305" fmla="*/ 636251 w 2315670"/>
              <a:gd name="connsiteY9-306" fmla="*/ 2035410 h 2035410"/>
              <a:gd name="connsiteX10-307" fmla="*/ 537279 w 2315670"/>
              <a:gd name="connsiteY10-308" fmla="*/ 1978265 h 2035410"/>
              <a:gd name="connsiteX11-309" fmla="*/ 15693 w 2315670"/>
              <a:gd name="connsiteY11-310" fmla="*/ 1074866 h 2035410"/>
              <a:gd name="connsiteX12-311" fmla="*/ 15684 w 2315670"/>
              <a:gd name="connsiteY12-312" fmla="*/ 960560 h 2035410"/>
              <a:gd name="connsiteX0-313" fmla="*/ 15684 w 2315670"/>
              <a:gd name="connsiteY0-314" fmla="*/ 960560 h 2035410"/>
              <a:gd name="connsiteX1-315" fmla="*/ 537270 w 2315670"/>
              <a:gd name="connsiteY1-316" fmla="*/ 57161 h 2035410"/>
              <a:gd name="connsiteX2-317" fmla="*/ 636258 w 2315670"/>
              <a:gd name="connsiteY2-318" fmla="*/ 0 h 2035410"/>
              <a:gd name="connsiteX3-319" fmla="*/ 1679418 w 2315670"/>
              <a:gd name="connsiteY3-320" fmla="*/ 0 h 2035410"/>
              <a:gd name="connsiteX4-321" fmla="*/ 1778390 w 2315670"/>
              <a:gd name="connsiteY4-322" fmla="*/ 57145 h 2035410"/>
              <a:gd name="connsiteX5-323" fmla="*/ 2299977 w 2315670"/>
              <a:gd name="connsiteY5-324" fmla="*/ 960544 h 2035410"/>
              <a:gd name="connsiteX6-325" fmla="*/ 2299986 w 2315670"/>
              <a:gd name="connsiteY6-326" fmla="*/ 1074850 h 2035410"/>
              <a:gd name="connsiteX7-327" fmla="*/ 1778399 w 2315670"/>
              <a:gd name="connsiteY7-328" fmla="*/ 1978249 h 2035410"/>
              <a:gd name="connsiteX8-329" fmla="*/ 1679411 w 2315670"/>
              <a:gd name="connsiteY8-330" fmla="*/ 2035410 h 2035410"/>
              <a:gd name="connsiteX9-331" fmla="*/ 636251 w 2315670"/>
              <a:gd name="connsiteY9-332" fmla="*/ 2035410 h 2035410"/>
              <a:gd name="connsiteX10-333" fmla="*/ 537279 w 2315670"/>
              <a:gd name="connsiteY10-334" fmla="*/ 1978265 h 2035410"/>
              <a:gd name="connsiteX11-335" fmla="*/ 15693 w 2315670"/>
              <a:gd name="connsiteY11-336" fmla="*/ 1074866 h 2035410"/>
              <a:gd name="connsiteX12-337" fmla="*/ 15684 w 2315670"/>
              <a:gd name="connsiteY12-338" fmla="*/ 960560 h 2035410"/>
              <a:gd name="connsiteX0-339" fmla="*/ 15684 w 2315670"/>
              <a:gd name="connsiteY0-340" fmla="*/ 960560 h 2035410"/>
              <a:gd name="connsiteX1-341" fmla="*/ 537270 w 2315670"/>
              <a:gd name="connsiteY1-342" fmla="*/ 57161 h 2035410"/>
              <a:gd name="connsiteX2-343" fmla="*/ 636258 w 2315670"/>
              <a:gd name="connsiteY2-344" fmla="*/ 0 h 2035410"/>
              <a:gd name="connsiteX3-345" fmla="*/ 1679418 w 2315670"/>
              <a:gd name="connsiteY3-346" fmla="*/ 0 h 2035410"/>
              <a:gd name="connsiteX4-347" fmla="*/ 1778390 w 2315670"/>
              <a:gd name="connsiteY4-348" fmla="*/ 57145 h 2035410"/>
              <a:gd name="connsiteX5-349" fmla="*/ 2299977 w 2315670"/>
              <a:gd name="connsiteY5-350" fmla="*/ 960544 h 2035410"/>
              <a:gd name="connsiteX6-351" fmla="*/ 2299986 w 2315670"/>
              <a:gd name="connsiteY6-352" fmla="*/ 1074850 h 2035410"/>
              <a:gd name="connsiteX7-353" fmla="*/ 1778399 w 2315670"/>
              <a:gd name="connsiteY7-354" fmla="*/ 1978249 h 2035410"/>
              <a:gd name="connsiteX8-355" fmla="*/ 1679411 w 2315670"/>
              <a:gd name="connsiteY8-356" fmla="*/ 2035410 h 2035410"/>
              <a:gd name="connsiteX9-357" fmla="*/ 636251 w 2315670"/>
              <a:gd name="connsiteY9-358" fmla="*/ 2035410 h 2035410"/>
              <a:gd name="connsiteX10-359" fmla="*/ 537279 w 2315670"/>
              <a:gd name="connsiteY10-360" fmla="*/ 1978265 h 2035410"/>
              <a:gd name="connsiteX11-361" fmla="*/ 15693 w 2315670"/>
              <a:gd name="connsiteY11-362" fmla="*/ 1074866 h 2035410"/>
              <a:gd name="connsiteX12-363" fmla="*/ 15684 w 2315670"/>
              <a:gd name="connsiteY12-364" fmla="*/ 960560 h 2035410"/>
              <a:gd name="connsiteX0-365" fmla="*/ 15684 w 2315670"/>
              <a:gd name="connsiteY0-366" fmla="*/ 960560 h 2035410"/>
              <a:gd name="connsiteX1-367" fmla="*/ 537270 w 2315670"/>
              <a:gd name="connsiteY1-368" fmla="*/ 57161 h 2035410"/>
              <a:gd name="connsiteX2-369" fmla="*/ 636258 w 2315670"/>
              <a:gd name="connsiteY2-370" fmla="*/ 0 h 2035410"/>
              <a:gd name="connsiteX3-371" fmla="*/ 1679418 w 2315670"/>
              <a:gd name="connsiteY3-372" fmla="*/ 0 h 2035410"/>
              <a:gd name="connsiteX4-373" fmla="*/ 1778390 w 2315670"/>
              <a:gd name="connsiteY4-374" fmla="*/ 57145 h 2035410"/>
              <a:gd name="connsiteX5-375" fmla="*/ 2299977 w 2315670"/>
              <a:gd name="connsiteY5-376" fmla="*/ 960544 h 2035410"/>
              <a:gd name="connsiteX6-377" fmla="*/ 2299986 w 2315670"/>
              <a:gd name="connsiteY6-378" fmla="*/ 1074850 h 2035410"/>
              <a:gd name="connsiteX7-379" fmla="*/ 1778399 w 2315670"/>
              <a:gd name="connsiteY7-380" fmla="*/ 1978249 h 2035410"/>
              <a:gd name="connsiteX8-381" fmla="*/ 1679411 w 2315670"/>
              <a:gd name="connsiteY8-382" fmla="*/ 2035410 h 2035410"/>
              <a:gd name="connsiteX9-383" fmla="*/ 636251 w 2315670"/>
              <a:gd name="connsiteY9-384" fmla="*/ 2035410 h 2035410"/>
              <a:gd name="connsiteX10-385" fmla="*/ 537279 w 2315670"/>
              <a:gd name="connsiteY10-386" fmla="*/ 1978265 h 2035410"/>
              <a:gd name="connsiteX11-387" fmla="*/ 15693 w 2315670"/>
              <a:gd name="connsiteY11-388" fmla="*/ 1074866 h 2035410"/>
              <a:gd name="connsiteX12-389" fmla="*/ 15684 w 2315670"/>
              <a:gd name="connsiteY12-390" fmla="*/ 960560 h 2035410"/>
              <a:gd name="connsiteX0-391" fmla="*/ 15684 w 2315670"/>
              <a:gd name="connsiteY0-392" fmla="*/ 960560 h 2035410"/>
              <a:gd name="connsiteX1-393" fmla="*/ 537270 w 2315670"/>
              <a:gd name="connsiteY1-394" fmla="*/ 57161 h 2035410"/>
              <a:gd name="connsiteX2-395" fmla="*/ 636258 w 2315670"/>
              <a:gd name="connsiteY2-396" fmla="*/ 0 h 2035410"/>
              <a:gd name="connsiteX3-397" fmla="*/ 1679418 w 2315670"/>
              <a:gd name="connsiteY3-398" fmla="*/ 0 h 2035410"/>
              <a:gd name="connsiteX4-399" fmla="*/ 1778390 w 2315670"/>
              <a:gd name="connsiteY4-400" fmla="*/ 57145 h 2035410"/>
              <a:gd name="connsiteX5-401" fmla="*/ 2299977 w 2315670"/>
              <a:gd name="connsiteY5-402" fmla="*/ 960544 h 2035410"/>
              <a:gd name="connsiteX6-403" fmla="*/ 2299986 w 2315670"/>
              <a:gd name="connsiteY6-404" fmla="*/ 1074850 h 2035410"/>
              <a:gd name="connsiteX7-405" fmla="*/ 1778399 w 2315670"/>
              <a:gd name="connsiteY7-406" fmla="*/ 1978249 h 2035410"/>
              <a:gd name="connsiteX8-407" fmla="*/ 1679411 w 2315670"/>
              <a:gd name="connsiteY8-408" fmla="*/ 2035410 h 2035410"/>
              <a:gd name="connsiteX9-409" fmla="*/ 636251 w 2315670"/>
              <a:gd name="connsiteY9-410" fmla="*/ 2035410 h 2035410"/>
              <a:gd name="connsiteX10-411" fmla="*/ 537279 w 2315670"/>
              <a:gd name="connsiteY10-412" fmla="*/ 1978265 h 2035410"/>
              <a:gd name="connsiteX11-413" fmla="*/ 15693 w 2315670"/>
              <a:gd name="connsiteY11-414" fmla="*/ 1074866 h 2035410"/>
              <a:gd name="connsiteX12-415" fmla="*/ 15684 w 2315670"/>
              <a:gd name="connsiteY12-416" fmla="*/ 960560 h 2035410"/>
              <a:gd name="connsiteX0-417" fmla="*/ 15684 w 2315670"/>
              <a:gd name="connsiteY0-418" fmla="*/ 960560 h 2035410"/>
              <a:gd name="connsiteX1-419" fmla="*/ 537270 w 2315670"/>
              <a:gd name="connsiteY1-420" fmla="*/ 57161 h 2035410"/>
              <a:gd name="connsiteX2-421" fmla="*/ 636258 w 2315670"/>
              <a:gd name="connsiteY2-422" fmla="*/ 0 h 2035410"/>
              <a:gd name="connsiteX3-423" fmla="*/ 1679418 w 2315670"/>
              <a:gd name="connsiteY3-424" fmla="*/ 0 h 2035410"/>
              <a:gd name="connsiteX4-425" fmla="*/ 1778390 w 2315670"/>
              <a:gd name="connsiteY4-426" fmla="*/ 57145 h 2035410"/>
              <a:gd name="connsiteX5-427" fmla="*/ 2299977 w 2315670"/>
              <a:gd name="connsiteY5-428" fmla="*/ 960544 h 2035410"/>
              <a:gd name="connsiteX6-429" fmla="*/ 2299986 w 2315670"/>
              <a:gd name="connsiteY6-430" fmla="*/ 1074850 h 2035410"/>
              <a:gd name="connsiteX7-431" fmla="*/ 1778399 w 2315670"/>
              <a:gd name="connsiteY7-432" fmla="*/ 1978249 h 2035410"/>
              <a:gd name="connsiteX8-433" fmla="*/ 1679411 w 2315670"/>
              <a:gd name="connsiteY8-434" fmla="*/ 2035410 h 2035410"/>
              <a:gd name="connsiteX9-435" fmla="*/ 636251 w 2315670"/>
              <a:gd name="connsiteY9-436" fmla="*/ 2035410 h 2035410"/>
              <a:gd name="connsiteX10-437" fmla="*/ 537279 w 2315670"/>
              <a:gd name="connsiteY10-438" fmla="*/ 1978265 h 2035410"/>
              <a:gd name="connsiteX11-439" fmla="*/ 15693 w 2315670"/>
              <a:gd name="connsiteY11-440" fmla="*/ 1074866 h 2035410"/>
              <a:gd name="connsiteX12-441" fmla="*/ 15684 w 2315670"/>
              <a:gd name="connsiteY12-442" fmla="*/ 960560 h 2035410"/>
              <a:gd name="connsiteX0-443" fmla="*/ 15684 w 2315670"/>
              <a:gd name="connsiteY0-444" fmla="*/ 960560 h 2035410"/>
              <a:gd name="connsiteX1-445" fmla="*/ 537270 w 2315670"/>
              <a:gd name="connsiteY1-446" fmla="*/ 57161 h 2035410"/>
              <a:gd name="connsiteX2-447" fmla="*/ 636258 w 2315670"/>
              <a:gd name="connsiteY2-448" fmla="*/ 0 h 2035410"/>
              <a:gd name="connsiteX3-449" fmla="*/ 1679418 w 2315670"/>
              <a:gd name="connsiteY3-450" fmla="*/ 0 h 2035410"/>
              <a:gd name="connsiteX4-451" fmla="*/ 1778390 w 2315670"/>
              <a:gd name="connsiteY4-452" fmla="*/ 57145 h 2035410"/>
              <a:gd name="connsiteX5-453" fmla="*/ 2299977 w 2315670"/>
              <a:gd name="connsiteY5-454" fmla="*/ 960544 h 2035410"/>
              <a:gd name="connsiteX6-455" fmla="*/ 2299986 w 2315670"/>
              <a:gd name="connsiteY6-456" fmla="*/ 1074850 h 2035410"/>
              <a:gd name="connsiteX7-457" fmla="*/ 1778399 w 2315670"/>
              <a:gd name="connsiteY7-458" fmla="*/ 1978249 h 2035410"/>
              <a:gd name="connsiteX8-459" fmla="*/ 1679411 w 2315670"/>
              <a:gd name="connsiteY8-460" fmla="*/ 2035410 h 2035410"/>
              <a:gd name="connsiteX9-461" fmla="*/ 636251 w 2315670"/>
              <a:gd name="connsiteY9-462" fmla="*/ 2035410 h 2035410"/>
              <a:gd name="connsiteX10-463" fmla="*/ 537279 w 2315670"/>
              <a:gd name="connsiteY10-464" fmla="*/ 1978265 h 2035410"/>
              <a:gd name="connsiteX11-465" fmla="*/ 15693 w 2315670"/>
              <a:gd name="connsiteY11-466" fmla="*/ 1074866 h 2035410"/>
              <a:gd name="connsiteX12-467" fmla="*/ 15684 w 2315670"/>
              <a:gd name="connsiteY12-468" fmla="*/ 960560 h 2035410"/>
              <a:gd name="connsiteX0-469" fmla="*/ 15684 w 2315670"/>
              <a:gd name="connsiteY0-470" fmla="*/ 960560 h 2035410"/>
              <a:gd name="connsiteX1-471" fmla="*/ 537270 w 2315670"/>
              <a:gd name="connsiteY1-472" fmla="*/ 57161 h 2035410"/>
              <a:gd name="connsiteX2-473" fmla="*/ 636258 w 2315670"/>
              <a:gd name="connsiteY2-474" fmla="*/ 0 h 2035410"/>
              <a:gd name="connsiteX3-475" fmla="*/ 1679418 w 2315670"/>
              <a:gd name="connsiteY3-476" fmla="*/ 0 h 2035410"/>
              <a:gd name="connsiteX4-477" fmla="*/ 1778390 w 2315670"/>
              <a:gd name="connsiteY4-478" fmla="*/ 57145 h 2035410"/>
              <a:gd name="connsiteX5-479" fmla="*/ 2299977 w 2315670"/>
              <a:gd name="connsiteY5-480" fmla="*/ 960544 h 2035410"/>
              <a:gd name="connsiteX6-481" fmla="*/ 2299986 w 2315670"/>
              <a:gd name="connsiteY6-482" fmla="*/ 1074850 h 2035410"/>
              <a:gd name="connsiteX7-483" fmla="*/ 1778399 w 2315670"/>
              <a:gd name="connsiteY7-484" fmla="*/ 1978249 h 2035410"/>
              <a:gd name="connsiteX8-485" fmla="*/ 1679411 w 2315670"/>
              <a:gd name="connsiteY8-486" fmla="*/ 2035410 h 2035410"/>
              <a:gd name="connsiteX9-487" fmla="*/ 636251 w 2315670"/>
              <a:gd name="connsiteY9-488" fmla="*/ 2035410 h 2035410"/>
              <a:gd name="connsiteX10-489" fmla="*/ 537279 w 2315670"/>
              <a:gd name="connsiteY10-490" fmla="*/ 1978265 h 2035410"/>
              <a:gd name="connsiteX11-491" fmla="*/ 15693 w 2315670"/>
              <a:gd name="connsiteY11-492" fmla="*/ 1074866 h 2035410"/>
              <a:gd name="connsiteX12-493" fmla="*/ 15684 w 2315670"/>
              <a:gd name="connsiteY12-494" fmla="*/ 960560 h 2035410"/>
              <a:gd name="connsiteX0-495" fmla="*/ 15684 w 2315670"/>
              <a:gd name="connsiteY0-496" fmla="*/ 960560 h 2035410"/>
              <a:gd name="connsiteX1-497" fmla="*/ 537270 w 2315670"/>
              <a:gd name="connsiteY1-498" fmla="*/ 57161 h 2035410"/>
              <a:gd name="connsiteX2-499" fmla="*/ 636258 w 2315670"/>
              <a:gd name="connsiteY2-500" fmla="*/ 0 h 2035410"/>
              <a:gd name="connsiteX3-501" fmla="*/ 1679418 w 2315670"/>
              <a:gd name="connsiteY3-502" fmla="*/ 0 h 2035410"/>
              <a:gd name="connsiteX4-503" fmla="*/ 1778390 w 2315670"/>
              <a:gd name="connsiteY4-504" fmla="*/ 57145 h 2035410"/>
              <a:gd name="connsiteX5-505" fmla="*/ 2299977 w 2315670"/>
              <a:gd name="connsiteY5-506" fmla="*/ 960544 h 2035410"/>
              <a:gd name="connsiteX6-507" fmla="*/ 2299986 w 2315670"/>
              <a:gd name="connsiteY6-508" fmla="*/ 1074850 h 2035410"/>
              <a:gd name="connsiteX7-509" fmla="*/ 1778399 w 2315670"/>
              <a:gd name="connsiteY7-510" fmla="*/ 1978249 h 2035410"/>
              <a:gd name="connsiteX8-511" fmla="*/ 1679411 w 2315670"/>
              <a:gd name="connsiteY8-512" fmla="*/ 2035410 h 2035410"/>
              <a:gd name="connsiteX9-513" fmla="*/ 636251 w 2315670"/>
              <a:gd name="connsiteY9-514" fmla="*/ 2035410 h 2035410"/>
              <a:gd name="connsiteX10-515" fmla="*/ 537279 w 2315670"/>
              <a:gd name="connsiteY10-516" fmla="*/ 1978265 h 2035410"/>
              <a:gd name="connsiteX11-517" fmla="*/ 15693 w 2315670"/>
              <a:gd name="connsiteY11-518" fmla="*/ 1074866 h 2035410"/>
              <a:gd name="connsiteX12-519" fmla="*/ 15684 w 2315670"/>
              <a:gd name="connsiteY12-520" fmla="*/ 960560 h 2035410"/>
              <a:gd name="connsiteX0-521" fmla="*/ 15684 w 2315670"/>
              <a:gd name="connsiteY0-522" fmla="*/ 960560 h 2035410"/>
              <a:gd name="connsiteX1-523" fmla="*/ 537270 w 2315670"/>
              <a:gd name="connsiteY1-524" fmla="*/ 57161 h 2035410"/>
              <a:gd name="connsiteX2-525" fmla="*/ 636258 w 2315670"/>
              <a:gd name="connsiteY2-526" fmla="*/ 0 h 2035410"/>
              <a:gd name="connsiteX3-527" fmla="*/ 1679418 w 2315670"/>
              <a:gd name="connsiteY3-528" fmla="*/ 0 h 2035410"/>
              <a:gd name="connsiteX4-529" fmla="*/ 1778390 w 2315670"/>
              <a:gd name="connsiteY4-530" fmla="*/ 57145 h 2035410"/>
              <a:gd name="connsiteX5-531" fmla="*/ 2299977 w 2315670"/>
              <a:gd name="connsiteY5-532" fmla="*/ 960544 h 2035410"/>
              <a:gd name="connsiteX6-533" fmla="*/ 2299986 w 2315670"/>
              <a:gd name="connsiteY6-534" fmla="*/ 1074850 h 2035410"/>
              <a:gd name="connsiteX7-535" fmla="*/ 1778399 w 2315670"/>
              <a:gd name="connsiteY7-536" fmla="*/ 1978249 h 2035410"/>
              <a:gd name="connsiteX8-537" fmla="*/ 1679411 w 2315670"/>
              <a:gd name="connsiteY8-538" fmla="*/ 2035410 h 2035410"/>
              <a:gd name="connsiteX9-539" fmla="*/ 636251 w 2315670"/>
              <a:gd name="connsiteY9-540" fmla="*/ 2035410 h 2035410"/>
              <a:gd name="connsiteX10-541" fmla="*/ 537279 w 2315670"/>
              <a:gd name="connsiteY10-542" fmla="*/ 1978265 h 2035410"/>
              <a:gd name="connsiteX11-543" fmla="*/ 15693 w 2315670"/>
              <a:gd name="connsiteY11-544" fmla="*/ 1074866 h 2035410"/>
              <a:gd name="connsiteX12-545" fmla="*/ 15684 w 2315670"/>
              <a:gd name="connsiteY12-546" fmla="*/ 960560 h 2035410"/>
              <a:gd name="connsiteX0-547" fmla="*/ 15684 w 2315670"/>
              <a:gd name="connsiteY0-548" fmla="*/ 960560 h 2035410"/>
              <a:gd name="connsiteX1-549" fmla="*/ 537270 w 2315670"/>
              <a:gd name="connsiteY1-550" fmla="*/ 57161 h 2035410"/>
              <a:gd name="connsiteX2-551" fmla="*/ 636258 w 2315670"/>
              <a:gd name="connsiteY2-552" fmla="*/ 0 h 2035410"/>
              <a:gd name="connsiteX3-553" fmla="*/ 1679418 w 2315670"/>
              <a:gd name="connsiteY3-554" fmla="*/ 0 h 2035410"/>
              <a:gd name="connsiteX4-555" fmla="*/ 1778390 w 2315670"/>
              <a:gd name="connsiteY4-556" fmla="*/ 57145 h 2035410"/>
              <a:gd name="connsiteX5-557" fmla="*/ 2299977 w 2315670"/>
              <a:gd name="connsiteY5-558" fmla="*/ 960544 h 2035410"/>
              <a:gd name="connsiteX6-559" fmla="*/ 2299986 w 2315670"/>
              <a:gd name="connsiteY6-560" fmla="*/ 1074850 h 2035410"/>
              <a:gd name="connsiteX7-561" fmla="*/ 1778399 w 2315670"/>
              <a:gd name="connsiteY7-562" fmla="*/ 1978249 h 2035410"/>
              <a:gd name="connsiteX8-563" fmla="*/ 1679411 w 2315670"/>
              <a:gd name="connsiteY8-564" fmla="*/ 2035410 h 2035410"/>
              <a:gd name="connsiteX9-565" fmla="*/ 636251 w 2315670"/>
              <a:gd name="connsiteY9-566" fmla="*/ 2035410 h 2035410"/>
              <a:gd name="connsiteX10-567" fmla="*/ 537279 w 2315670"/>
              <a:gd name="connsiteY10-568" fmla="*/ 1978265 h 2035410"/>
              <a:gd name="connsiteX11-569" fmla="*/ 15693 w 2315670"/>
              <a:gd name="connsiteY11-570" fmla="*/ 1074866 h 2035410"/>
              <a:gd name="connsiteX12-571" fmla="*/ 15684 w 2315670"/>
              <a:gd name="connsiteY12-572" fmla="*/ 960560 h 20354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2315670" h="2035410">
                <a:moveTo>
                  <a:pt x="15684" y="960560"/>
                </a:moveTo>
                <a:cubicBezTo>
                  <a:pt x="36600" y="924331"/>
                  <a:pt x="516354" y="93390"/>
                  <a:pt x="537270" y="57161"/>
                </a:cubicBezTo>
                <a:cubicBezTo>
                  <a:pt x="558188" y="20932"/>
                  <a:pt x="594425" y="0"/>
                  <a:pt x="636258" y="0"/>
                </a:cubicBezTo>
                <a:cubicBezTo>
                  <a:pt x="678092" y="0"/>
                  <a:pt x="1637585" y="0"/>
                  <a:pt x="1679418" y="0"/>
                </a:cubicBezTo>
                <a:cubicBezTo>
                  <a:pt x="1721252" y="0"/>
                  <a:pt x="1757474" y="20916"/>
                  <a:pt x="1778390" y="57145"/>
                </a:cubicBezTo>
                <a:cubicBezTo>
                  <a:pt x="1799308" y="93374"/>
                  <a:pt x="2279060" y="924315"/>
                  <a:pt x="2299977" y="960544"/>
                </a:cubicBezTo>
                <a:cubicBezTo>
                  <a:pt x="2320895" y="996772"/>
                  <a:pt x="2320904" y="1038621"/>
                  <a:pt x="2299986" y="1074850"/>
                </a:cubicBezTo>
                <a:cubicBezTo>
                  <a:pt x="2279070" y="1111079"/>
                  <a:pt x="1799318" y="1942020"/>
                  <a:pt x="1778399" y="1978249"/>
                </a:cubicBezTo>
                <a:cubicBezTo>
                  <a:pt x="1757483" y="2014478"/>
                  <a:pt x="1721246" y="2035410"/>
                  <a:pt x="1679411" y="2035410"/>
                </a:cubicBezTo>
                <a:cubicBezTo>
                  <a:pt x="1637579" y="2035410"/>
                  <a:pt x="678086" y="2035410"/>
                  <a:pt x="636251" y="2035410"/>
                </a:cubicBezTo>
                <a:cubicBezTo>
                  <a:pt x="594419" y="2035410"/>
                  <a:pt x="558197" y="2014494"/>
                  <a:pt x="537279" y="1978265"/>
                </a:cubicBezTo>
                <a:cubicBezTo>
                  <a:pt x="516363" y="1942036"/>
                  <a:pt x="36610" y="1111095"/>
                  <a:pt x="15693" y="1074866"/>
                </a:cubicBezTo>
                <a:cubicBezTo>
                  <a:pt x="-5223" y="1038637"/>
                  <a:pt x="-5234" y="996789"/>
                  <a:pt x="15684" y="960560"/>
                </a:cubicBezTo>
                <a:close/>
              </a:path>
            </a:pathLst>
          </a:custGeom>
          <a:noFill/>
          <a:ln w="25400">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square" lIns="589723" tIns="588460" rIns="589723" bIns="588460" anchor="ctr" anchorCtr="1">
            <a:noAutofit/>
          </a:bodyPr>
          <a:lstStyle/>
          <a:p>
            <a:pPr marL="0" algn="ctr" rtl="0" eaLnBrk="1" latinLnBrk="0" hangingPunct="1">
              <a:spcBef>
                <a:spcPts val="0"/>
              </a:spcBef>
              <a:spcAft>
                <a:spcPts val="0"/>
              </a:spcAft>
            </a:pPr>
            <a:endParaRPr lang="zh-CN" altLang="zh-CN" sz="1400" b="1" kern="1200" dirty="0">
              <a:solidFill>
                <a:schemeClr val="accent1"/>
              </a:solidFill>
              <a:effectLst/>
              <a:latin typeface="+mn-ea"/>
              <a:cs typeface="+mn-ea"/>
              <a:sym typeface="+mn-ea"/>
            </a:endParaRPr>
          </a:p>
        </p:txBody>
      </p:sp>
      <p:sp>
        <p:nvSpPr>
          <p:cNvPr id="2" name="文本框 1"/>
          <p:cNvSpPr txBox="1"/>
          <p:nvPr>
            <p:custDataLst>
              <p:tags r:id="rId11"/>
            </p:custDataLst>
          </p:nvPr>
        </p:nvSpPr>
        <p:spPr>
          <a:xfrm>
            <a:off x="3433614" y="3429000"/>
            <a:ext cx="2088232" cy="707886"/>
          </a:xfrm>
          <a:prstGeom prst="rect">
            <a:avLst/>
          </a:prstGeom>
          <a:noFill/>
          <a:ln w="9525">
            <a:noFill/>
          </a:ln>
        </p:spPr>
        <p:txBody>
          <a:bodyPr wrap="square">
            <a:spAutoFit/>
          </a:bodyPr>
          <a:lstStyle/>
          <a:p>
            <a:pPr algn="ctr" eaLnBrk="1" hangingPunct="1">
              <a:buClrTx/>
              <a:buSzTx/>
              <a:buFontTx/>
            </a:pPr>
            <a:r>
              <a:rPr lang="zh-CN" altLang="en-US" sz="2000">
                <a:solidFill>
                  <a:schemeClr val="accent1"/>
                </a:solidFill>
                <a:latin typeface="微软雅黑" panose="020B0503020204020204" pitchFamily="34" charset="-122"/>
                <a:ea typeface="微软雅黑" panose="020B0503020204020204" pitchFamily="34" charset="-122"/>
                <a:sym typeface="+mn-ea"/>
              </a:rPr>
              <a:t>预付账款融</a:t>
            </a:r>
            <a:endParaRPr lang="en-US" altLang="zh-CN" sz="2000">
              <a:solidFill>
                <a:schemeClr val="accent1"/>
              </a:solidFill>
              <a:latin typeface="微软雅黑" panose="020B0503020204020204" pitchFamily="34" charset="-122"/>
              <a:ea typeface="微软雅黑" panose="020B0503020204020204" pitchFamily="34" charset="-122"/>
              <a:sym typeface="+mn-ea"/>
            </a:endParaRPr>
          </a:p>
          <a:p>
            <a:pPr algn="ctr" eaLnBrk="1" hangingPunct="1">
              <a:buClrTx/>
              <a:buSzTx/>
              <a:buFontTx/>
            </a:pPr>
            <a:r>
              <a:rPr lang="zh-CN" altLang="en-US" sz="2000">
                <a:solidFill>
                  <a:schemeClr val="accent1"/>
                </a:solidFill>
                <a:latin typeface="微软雅黑" panose="020B0503020204020204" pitchFamily="34" charset="-122"/>
                <a:ea typeface="微软雅黑" panose="020B0503020204020204" pitchFamily="34" charset="-122"/>
                <a:sym typeface="+mn-ea"/>
              </a:rPr>
              <a:t>资的方式</a:t>
            </a:r>
            <a:endParaRPr lang="zh-CN" altLang="en-US" sz="2000" dirty="0">
              <a:solidFill>
                <a:schemeClr val="accent1"/>
              </a:solidFill>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2339102" cy="523220"/>
          </a:xfrm>
          <a:prstGeom prst="rect">
            <a:avLst/>
          </a:prstGeom>
          <a:noFill/>
          <a:ln w="9525">
            <a:noFill/>
          </a:ln>
        </p:spPr>
        <p:txBody>
          <a:bodyPr wrap="none">
            <a:spAutoFit/>
          </a:bodyPr>
          <a:lstStyle/>
          <a:p>
            <a:pPr algn="l" eaLnBrk="1" hangingPunct="1">
              <a:buClrTx/>
              <a:buSzTx/>
              <a:buFontTx/>
            </a:pPr>
            <a:r>
              <a:rPr lang="zh-CN" altLang="en-US" sz="2800">
                <a:ea typeface="微软雅黑" panose="020B0503020204020204" pitchFamily="34" charset="-122"/>
                <a:sym typeface="+mn-ea"/>
              </a:rPr>
              <a:t>先款后货融资</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1043940" y="1844675"/>
            <a:ext cx="7545705" cy="3969385"/>
          </a:xfrm>
          <a:prstGeom prst="rect">
            <a:avLst/>
          </a:prstGeom>
          <a:noFill/>
          <a:ln w="9525">
            <a:noFill/>
          </a:ln>
        </p:spPr>
        <p:txBody>
          <a:bodyPr wrap="square">
            <a:spAutoFit/>
          </a:bodyPr>
          <a:lstStyle/>
          <a:p>
            <a:pPr>
              <a:lnSpc>
                <a:spcPct val="150000"/>
              </a:lnSpc>
            </a:pPr>
            <a:r>
              <a:rPr lang="zh-CN" altLang="en-US" sz="2400"/>
              <a:t>   先款后货融资，是指融资企业从银行申请融资并获得贷款，并在缴纳保证金的基础上向供应商商议支付全额货款。供应商按照合同规定和合作协议书的约定发货，并将货物的所有权转移到银行名下，作为银行授信的担保。融资企业追加一定保证金后，可以根据需要取走一部分货物。这种融资模式中，货款可以是现金，也可以是商业票据，因此也称为先票后货融资。</a:t>
            </a:r>
            <a:endParaRPr altLang="zh-CN" sz="1800" dirty="0">
              <a:latin typeface="Verdana" panose="020B0604030504040204" pitchFamily="34" charset="0"/>
            </a:endParaRPr>
          </a:p>
        </p:txBody>
      </p:sp>
      <p:sp>
        <p:nvSpPr>
          <p:cNvPr id="3" name="Rectangle 3"/>
          <p:cNvSpPr txBox="1"/>
          <p:nvPr>
            <p:custDataLst>
              <p:tags r:id="rId1"/>
            </p:custDataLst>
          </p:nvPr>
        </p:nvSpPr>
        <p:spPr>
          <a:xfrm>
            <a:off x="946150" y="1109345"/>
            <a:ext cx="6621145"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先款后货融资的含义</a:t>
            </a:r>
            <a:endParaRPr lang="zh-CN" altLang="en-US" sz="2400">
              <a:latin typeface="微软雅黑" panose="020B0503020204020204" pitchFamily="34" charset="-122"/>
              <a:ea typeface="微软雅黑" panose="020B0503020204020204" pitchFamily="34" charset="-122"/>
            </a:endParaRPr>
          </a:p>
          <a:p>
            <a:pPr marL="0" lvl="1" eaLnBrk="1" hangingPunct="1">
              <a:buClr>
                <a:schemeClr val="accent2"/>
              </a:buClr>
            </a:pPr>
            <a:endParaRPr lang="zh-CN" altLang="en-US" sz="24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25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53"/>
          <p:cNvSpPr txBox="1"/>
          <p:nvPr/>
        </p:nvSpPr>
        <p:spPr>
          <a:xfrm>
            <a:off x="684213" y="260350"/>
            <a:ext cx="2339102" cy="523220"/>
          </a:xfrm>
          <a:prstGeom prst="rect">
            <a:avLst/>
          </a:prstGeom>
          <a:noFill/>
          <a:ln w="9525">
            <a:noFill/>
          </a:ln>
        </p:spPr>
        <p:txBody>
          <a:bodyPr wrap="none">
            <a:spAutoFit/>
          </a:bodyPr>
          <a:lstStyle/>
          <a:p>
            <a:pPr algn="l" eaLnBrk="1" hangingPunct="1">
              <a:buClrTx/>
              <a:buSzTx/>
              <a:buFontTx/>
            </a:pPr>
            <a:r>
              <a:rPr lang="zh-CN" altLang="en-US" sz="2800">
                <a:ea typeface="微软雅黑" panose="020B0503020204020204" pitchFamily="34" charset="-122"/>
                <a:sym typeface="+mn-ea"/>
              </a:rPr>
              <a:t>先款后货融资</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Rectangle 3"/>
          <p:cNvSpPr txBox="1"/>
          <p:nvPr>
            <p:custDataLst>
              <p:tags r:id="rId1"/>
            </p:custDataLst>
          </p:nvPr>
        </p:nvSpPr>
        <p:spPr>
          <a:xfrm>
            <a:off x="363684" y="1109390"/>
            <a:ext cx="7203584"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a:latin typeface="微软雅黑" panose="020B0503020204020204" pitchFamily="34" charset="-122"/>
                <a:ea typeface="微软雅黑" panose="020B0503020204020204" pitchFamily="34" charset="-122"/>
              </a:rPr>
              <a:t>先款后货融资的流程</a:t>
            </a:r>
            <a:endParaRPr lang="zh-CN" altLang="en-US" sz="2400">
              <a:latin typeface="微软雅黑" panose="020B0503020204020204" pitchFamily="34" charset="-122"/>
              <a:ea typeface="微软雅黑" panose="020B0503020204020204" pitchFamily="34" charset="-122"/>
            </a:endParaRPr>
          </a:p>
          <a:p>
            <a:pPr marL="0" lvl="1" eaLnBrk="1" hangingPunct="1">
              <a:buClr>
                <a:schemeClr val="accent2"/>
              </a:buClr>
            </a:pPr>
            <a:endParaRPr lang="zh-CN" altLang="en-US" sz="240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363684" y="1680890"/>
            <a:ext cx="3920284" cy="4196382"/>
          </a:xfrm>
          <a:prstGeom prst="rect">
            <a:avLst/>
          </a:prstGeom>
          <a:noFill/>
          <a:ln>
            <a:noFill/>
          </a:ln>
        </p:spPr>
      </p:pic>
      <p:sp>
        <p:nvSpPr>
          <p:cNvPr id="5" name="文本框 4"/>
          <p:cNvSpPr txBox="1"/>
          <p:nvPr/>
        </p:nvSpPr>
        <p:spPr>
          <a:xfrm>
            <a:off x="4499610" y="2493196"/>
            <a:ext cx="4424340" cy="2861310"/>
          </a:xfrm>
          <a:prstGeom prst="rect">
            <a:avLst/>
          </a:prstGeom>
          <a:solidFill>
            <a:schemeClr val="accent5">
              <a:lumMod val="40000"/>
              <a:lumOff val="60000"/>
            </a:schemeClr>
          </a:solidFill>
        </p:spPr>
        <p:txBody>
          <a:bodyPr wrap="square">
            <a:spAutoFit/>
          </a:bodyPr>
          <a:lstStyle/>
          <a:p>
            <a:pPr>
              <a:lnSpc>
                <a:spcPct val="150000"/>
              </a:lnSpc>
            </a:pPr>
            <a:r>
              <a:rPr lang="zh-CN" altLang="en-US" sz="2000">
                <a:solidFill>
                  <a:schemeClr val="tx1"/>
                </a:solidFill>
              </a:rPr>
              <a:t>（</a:t>
            </a:r>
            <a:r>
              <a:rPr lang="en-US" altLang="zh-CN" sz="2000">
                <a:solidFill>
                  <a:schemeClr val="tx1"/>
                </a:solidFill>
              </a:rPr>
              <a:t>1</a:t>
            </a:r>
            <a:r>
              <a:rPr lang="zh-CN" altLang="en-US" sz="2000">
                <a:solidFill>
                  <a:schemeClr val="tx1"/>
                </a:solidFill>
              </a:rPr>
              <a:t>）签订贸易合同并缴纳保证金。</a:t>
            </a:r>
            <a:endParaRPr lang="zh-CN" altLang="en-US" sz="2000">
              <a:solidFill>
                <a:schemeClr val="tx1"/>
              </a:solidFill>
            </a:endParaRPr>
          </a:p>
          <a:p>
            <a:pPr>
              <a:lnSpc>
                <a:spcPct val="150000"/>
              </a:lnSpc>
            </a:pPr>
            <a:r>
              <a:rPr lang="zh-CN" altLang="en-US" sz="2000">
                <a:solidFill>
                  <a:schemeClr val="tx1"/>
                </a:solidFill>
              </a:rPr>
              <a:t>（</a:t>
            </a:r>
            <a:r>
              <a:rPr lang="en-US" altLang="zh-CN" sz="2000">
                <a:solidFill>
                  <a:schemeClr val="tx1"/>
                </a:solidFill>
              </a:rPr>
              <a:t>2</a:t>
            </a:r>
            <a:r>
              <a:rPr lang="zh-CN" altLang="en-US" sz="2000">
                <a:solidFill>
                  <a:schemeClr val="tx1"/>
                </a:solidFill>
              </a:rPr>
              <a:t>）提供授信并用于采购付款</a:t>
            </a:r>
            <a:endParaRPr lang="zh-CN" altLang="en-US" sz="2000">
              <a:solidFill>
                <a:schemeClr val="tx1"/>
              </a:solidFill>
            </a:endParaRPr>
          </a:p>
          <a:p>
            <a:pPr>
              <a:lnSpc>
                <a:spcPct val="150000"/>
              </a:lnSpc>
            </a:pPr>
            <a:r>
              <a:rPr lang="zh-CN" altLang="en-US" sz="2000">
                <a:solidFill>
                  <a:schemeClr val="tx1"/>
                </a:solidFill>
              </a:rPr>
              <a:t>（</a:t>
            </a:r>
            <a:r>
              <a:rPr lang="en-US" altLang="zh-CN" sz="2000">
                <a:solidFill>
                  <a:schemeClr val="tx1"/>
                </a:solidFill>
              </a:rPr>
              <a:t>3</a:t>
            </a:r>
            <a:r>
              <a:rPr lang="zh-CN" altLang="en-US" sz="2000">
                <a:solidFill>
                  <a:schemeClr val="tx1"/>
                </a:solidFill>
              </a:rPr>
              <a:t>）第三方物流发货至监管仓库。</a:t>
            </a:r>
            <a:endParaRPr lang="en-US" altLang="zh-CN" sz="2000">
              <a:solidFill>
                <a:schemeClr val="tx1"/>
              </a:solidFill>
            </a:endParaRPr>
          </a:p>
          <a:p>
            <a:pPr>
              <a:lnSpc>
                <a:spcPct val="150000"/>
              </a:lnSpc>
            </a:pPr>
            <a:r>
              <a:rPr lang="zh-CN" altLang="en-US" sz="2000">
                <a:solidFill>
                  <a:schemeClr val="tx1"/>
                </a:solidFill>
              </a:rPr>
              <a:t>（</a:t>
            </a:r>
            <a:r>
              <a:rPr lang="en-US" altLang="zh-CN" sz="2000">
                <a:solidFill>
                  <a:schemeClr val="tx1"/>
                </a:solidFill>
              </a:rPr>
              <a:t>4</a:t>
            </a:r>
            <a:r>
              <a:rPr lang="zh-CN" altLang="en-US" sz="2000">
                <a:solidFill>
                  <a:schemeClr val="tx1"/>
                </a:solidFill>
              </a:rPr>
              <a:t>）融资企业补充保证金。</a:t>
            </a:r>
            <a:endParaRPr lang="en-US" altLang="zh-CN" sz="2000">
              <a:solidFill>
                <a:schemeClr val="tx1"/>
              </a:solidFill>
            </a:endParaRPr>
          </a:p>
          <a:p>
            <a:pPr>
              <a:lnSpc>
                <a:spcPct val="150000"/>
              </a:lnSpc>
            </a:pPr>
            <a:r>
              <a:rPr lang="zh-CN" altLang="en-US" sz="2000">
                <a:solidFill>
                  <a:schemeClr val="tx1"/>
                </a:solidFill>
              </a:rPr>
              <a:t>（</a:t>
            </a:r>
            <a:r>
              <a:rPr lang="en-US" altLang="zh-CN" sz="2000">
                <a:solidFill>
                  <a:schemeClr val="tx1"/>
                </a:solidFill>
              </a:rPr>
              <a:t>5</a:t>
            </a:r>
            <a:r>
              <a:rPr lang="zh-CN" altLang="en-US" sz="2000">
                <a:solidFill>
                  <a:schemeClr val="tx1"/>
                </a:solidFill>
              </a:rPr>
              <a:t>）银行通知释放部分抵质押物</a:t>
            </a:r>
            <a:endParaRPr lang="en-US" altLang="zh-CN" sz="2000">
              <a:solidFill>
                <a:schemeClr val="tx1"/>
              </a:solidFill>
            </a:endParaRPr>
          </a:p>
          <a:p>
            <a:pPr>
              <a:lnSpc>
                <a:spcPct val="150000"/>
              </a:lnSpc>
            </a:pPr>
            <a:r>
              <a:rPr lang="zh-CN" altLang="en-US" sz="2000">
                <a:solidFill>
                  <a:schemeClr val="tx1"/>
                </a:solidFill>
              </a:rPr>
              <a:t>（</a:t>
            </a:r>
            <a:r>
              <a:rPr lang="en-US" altLang="zh-CN" sz="2000">
                <a:solidFill>
                  <a:schemeClr val="tx1"/>
                </a:solidFill>
              </a:rPr>
              <a:t>6</a:t>
            </a:r>
            <a:r>
              <a:rPr lang="zh-CN" altLang="en-US" sz="2000">
                <a:solidFill>
                  <a:schemeClr val="tx1"/>
                </a:solidFill>
              </a:rPr>
              <a:t>）融资企业释放抵质押物</a:t>
            </a:r>
            <a:endParaRPr lang="zh-CN" altLang="en-US" sz="20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2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UNIT_VALUE" val="80"/>
  <p:tag name="KSO_WM_DIAGRAM_GROUP_CODE" val="n1-1"/>
  <p:tag name="KSO_WM_UNIT_TYPE" val="n_h_h_f"/>
  <p:tag name="KSO_WM_UNIT_INDEX" val="1_2_2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100.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10000000149011612,&quot;colorType&quot;:1,&quot;foreColorIndex&quot;:5,&quot;pos&quot;:0.3799999952316284,&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4"/>
  <p:tag name="KSO_WM_UNIT_INDEX" val="1_1_4"/>
  <p:tag name="KSO_WM_DIAGRAM_GROUP_CODE" val="n1-1"/>
  <p:tag name="KSO_WM_UNIT_FILL_TYPE" val="3"/>
  <p:tag name="KSO_WM_DIAGRAM_USE_COLOR_VALUE" val="{&quot;color_scheme&quot;:1,&quot;color_type&quot;:1,&quot;theme_color_indexes&quot;:[]}"/>
</p:tagLst>
</file>

<file path=ppt/tags/tag101.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10000000149011612,&quot;colorType&quot;:1,&quot;foreColorIndex&quot;:5,&quot;pos&quot;:0.20000000298023224,&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6"/>
  <p:tag name="KSO_WM_UNIT_INDEX" val="1_1_6"/>
  <p:tag name="KSO_WM_DIAGRAM_GROUP_CODE" val="n1-1"/>
  <p:tag name="KSO_WM_UNIT_FILL_TYPE" val="3"/>
  <p:tag name="KSO_WM_DIAGRAM_USE_COLOR_VALUE" val="{&quot;color_scheme&quot;:1,&quot;color_type&quot;:1,&quot;theme_color_indexes&quot;:[]}"/>
</p:tagLst>
</file>

<file path=ppt/tags/tag102.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10000000149011612,&quot;colorType&quot;:1,&quot;foreColorIndex&quot;:5,&quot;pos&quot;:0,&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7"/>
  <p:tag name="KSO_WM_UNIT_INDEX" val="1_1_7"/>
  <p:tag name="KSO_WM_DIAGRAM_GROUP_CODE" val="n1-1"/>
  <p:tag name="KSO_WM_UNIT_FILL_TYPE" val="3"/>
  <p:tag name="KSO_WM_DIAGRAM_USE_COLOR_VALUE" val="{&quot;color_scheme&quot;:1,&quot;color_type&quot;:1,&quot;theme_color_indexes&quot;:[]}"/>
</p:tagLst>
</file>

<file path=ppt/tags/tag103.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n_h_a"/>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
  <p:tag name="KSO_WM_UNIT_PRESET_TEXT" val="单击此处添加项标题"/>
  <p:tag name="KSO_WM_UNIT_ID" val="diagram20231082_2*n_h_a*1_1_1"/>
  <p:tag name="KSO_WM_UNIT_INDEX" val="1_1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4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4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i*1_1_1"/>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949999988079071,&quot;colorType&quot;:1,&quot;foreColorIndex&quot;:5,&quot;pos&quot;:0,&quot;transparency&quot;:1},{&quot;brightness&quot;:0,&quot;colorType&quot;:1,&quot;foreColorIndex&quot;:5,&quot;pos&quot;:0.8500000238418579,&quot;transparency&quot;:0.80000001192092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i*1_1_2"/>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2"/>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1,&quot;foreColorIndex&quot;:5,&quot;pos&quot;:0.07999999821186066,&quot;transparency&quot;:1},{&quot;brightness&quot;:0,&quot;colorType&quot;:1,&quot;foreColorIndex&quot;:5,&quot;pos&quot;:1,&quot;transparency&quot;:0.2000000029802322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i*1_1_3"/>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3"/>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1,&quot;foreColorIndex&quot;:5,&quot;pos&quot;:0.7099999785423279,&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i*1_1_4"/>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4"/>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1,&quot;foreColorIndex&quot;:5,&quot;pos&quot;:0.15000000596046448,&quot;transparency&quot;:1},{&quot;brightness&quot;:0,&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i*1_1_5"/>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5"/>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949999988079071,&quot;colorType&quot;:1,&quot;foreColorIndex&quot;:5,&quot;pos&quot;:0,&quot;transparency&quot;:1},{&quot;brightness&quot;:0,&quot;colorType&quot;:1,&quot;foreColorIndex&quot;:5,&quot;pos&quot;:0.8799999952316284,&quot;transparency&quot;:0.44999998807907104}],&quot;type&quot;:3},&quot;glow&quot;:{&quot;colorType&quot;:0},&quot;line&quot;:{&quot;gradient&quot;:[{&quot;brightness&quot;:0,&quot;colorType&quot;:1,&quot;foreColorIndex&quot;:5,&quot;pos&quot;:0,&quot;transparency&quot;:0.15000000596046448},{&quot;brightness&quot;:0,&quot;colorType&quot;:1,&quot;foreColorIndex&quot;:5,&quot;pos&quot;:0.6800000071525574,&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i*1_1_6"/>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6"/>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949999988079071,&quot;colorType&quot;:1,&quot;foreColorIndex&quot;:5,&quot;pos&quot;:0,&quot;transparency&quot;:1},{&quot;brightness&quot;:0,&quot;colorType&quot;:1,&quot;foreColorIndex&quot;:5,&quot;pos&quot;:0.8500000238418579,&quot;transparency&quot;:0.69999998807907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2_1"/>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800000011920929,&quot;colorType&quot;:1,&quot;foreColorIndex&quot;:5,&quot;pos&quot;:1,&quot;transparency&quot;:0},{&quot;brightness&quot;:0.4000000059604645,&quot;colorType&quot;:1,&quot;foreColorIndex&quot;:5,&quot;pos&quot;:0,&quot;transparency&quot;:0},{&quot;brightness&quot;:0,&quot;colorType&quot;:1,&quot;foreColorIndex&quot;:5,&quot;pos&quot;:0.3400000035762787,&quot;transparency&quot;:0},{&quot;brightness&quot;:0,&quot;colorType&quot;:1,&quot;foreColorIndex&quot;:5,&quot;pos&quot;:0.6200000047683716,&quot;transparency&quot;:0}],&quot;type&quot;:3},&quot;glow&quot;:{&quot;colorType&quot;:0},&quot;line&quot;:{&quot;gradient&quot;:[{&quot;brightness&quot;:0.800000011920929,&quot;colorType&quot;:1,&quot;foreColorIndex&quot;:5,&quot;pos&quot;:0,&quot;transparency&quot;:0},{&quot;brightness&quot;:0.949999988079071,&quot;colorType&quot;:2,&quot;pos&quot;:0.3700000047683716,&quot;rgb&quot;:&quot;#fdfe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2_1"/>
  <p:tag name="KSO_WM_UNIT_ID" val="diagram20230962_2*n_h_h_a*1_2_2_1"/>
  <p:tag name="KSO_WM_TEMPLATE_CATEGORY" val="diagram"/>
  <p:tag name="KSO_WM_TEMPLATE_INDEX" val="20230962"/>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1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2_2"/>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2"/>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2,&quot;pos&quot;:0.949999988079071,&quot;rgb&quot;:&quot;#376fff&quot;,&quot;transparency&quot;:1},{&quot;brightness&quot;:0,&quot;colorType&quot;:1,&quot;foreColorIndex&quot;:5,&quot;pos&quot;:0,&quot;transparency&quot;:1},{&quot;brightness&quot;:0,&quot;colorType&quot;:1,&quot;foreColorIndex&quot;:5,&quot;pos&quot;:0.5,&quot;transparency&quot;:0.20000000298023224}],&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1_1"/>
  <p:tag name="KSO_WM_UNIT_ID" val="diagram20231702_5*n_h_h_i*1_2_1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1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3_1"/>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3_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800000011920929,&quot;colorType&quot;:1,&quot;foreColorIndex&quot;:5,&quot;pos&quot;:1,&quot;transparency&quot;:0},{&quot;brightness&quot;:0.4000000059604645,&quot;colorType&quot;:1,&quot;foreColorIndex&quot;:5,&quot;pos&quot;:0,&quot;transparency&quot;:0},{&quot;brightness&quot;:0,&quot;colorType&quot;:1,&quot;foreColorIndex&quot;:5,&quot;pos&quot;:0.3400000035762787,&quot;transparency&quot;:0},{&quot;brightness&quot;:0,&quot;colorType&quot;:1,&quot;foreColorIndex&quot;:5,&quot;pos&quot;:0.6200000047683716,&quot;transparency&quot;:0}],&quot;type&quot;:3},&quot;glow&quot;:{&quot;colorType&quot;:0},&quot;line&quot;:{&quot;gradient&quot;:[{&quot;brightness&quot;:0.800000011920929,&quot;colorType&quot;:1,&quot;foreColorIndex&quot;:5,&quot;pos&quot;:0,&quot;transparency&quot;:0},{&quot;brightness&quot;:0.949999988079071,&quot;colorType&quot;:2,&quot;pos&quot;:0.3700000047683716,&quot;rgb&quot;:&quot;#fdfe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2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3_1"/>
  <p:tag name="KSO_WM_UNIT_ID" val="diagram20230962_2*n_h_h_a*1_2_3_1"/>
  <p:tag name="KSO_WM_TEMPLATE_CATEGORY" val="diagram"/>
  <p:tag name="KSO_WM_TEMPLATE_INDEX" val="20230962"/>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1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3_2"/>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3_2"/>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2,&quot;pos&quot;:0.949999988079071,&quot;rgb&quot;:&quot;#376fff&quot;,&quot;transparency&quot;:1},{&quot;brightness&quot;:0,&quot;colorType&quot;:1,&quot;foreColorIndex&quot;:5,&quot;pos&quot;:0,&quot;transparency&quot;:0.20000000298023224}],&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1_1"/>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1_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800000011920929,&quot;colorType&quot;:1,&quot;foreColorIndex&quot;:5,&quot;pos&quot;:1,&quot;transparency&quot;:0},{&quot;brightness&quot;:0.4000000059604645,&quot;colorType&quot;:1,&quot;foreColorIndex&quot;:5,&quot;pos&quot;:0,&quot;transparency&quot;:0},{&quot;brightness&quot;:0,&quot;colorType&quot;:1,&quot;foreColorIndex&quot;:5,&quot;pos&quot;:0.3400000035762787,&quot;transparency&quot;:0},{&quot;brightness&quot;:0,&quot;colorType&quot;:1,&quot;foreColorIndex&quot;:5,&quot;pos&quot;:0.6200000047683716,&quot;transparency&quot;:0}],&quot;type&quot;:3},&quot;glow&quot;:{&quot;colorType&quot;:0},&quot;line&quot;:{&quot;gradient&quot;:[{&quot;brightness&quot;:0.800000011920929,&quot;colorType&quot;:1,&quot;foreColorIndex&quot;:5,&quot;pos&quot;:0,&quot;transparency&quot;:0},{&quot;brightness&quot;:0.949999988079071,&quot;colorType&quot;:2,&quot;pos&quot;:0.3700000047683716,&quot;rgb&quot;:&quot;#fdfe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2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1_1"/>
  <p:tag name="KSO_WM_UNIT_ID" val="diagram20230962_2*n_h_h_a*1_2_1_1"/>
  <p:tag name="KSO_WM_TEMPLATE_CATEGORY" val="diagram"/>
  <p:tag name="KSO_WM_TEMPLATE_INDEX" val="20230962"/>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1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1_2"/>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1_2"/>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2,&quot;pos&quot;:0.949999988079071,&quot;rgb&quot;:&quot;#376fff&quot;,&quot;transparency&quot;:1},{&quot;brightness&quot;:0,&quot;colorType&quot;:1,&quot;foreColorIndex&quot;:5,&quot;pos&quot;:0,&quot;transparency&quot;:0.20000000298023224}],&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a*1_1_1"/>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UNIT_ISCONTENTSTITLE" val="0"/>
  <p:tag name="KSO_WM_UNIT_ISNUMDGMTITLE" val="0"/>
  <p:tag name="KSO_WM_UNIT_NOCLEAR" val="0"/>
  <p:tag name="KSO_WM_UNIT_VALUE" val="56"/>
  <p:tag name="KSO_WM_DIAGRAM_GROUP_CODE" val="n1-1"/>
  <p:tag name="KSO_WM_UNIT_TYPE" val="n_h_a"/>
  <p:tag name="KSO_WM_UNIT_INDEX" val="1_1_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949999988079071,&quot;colorType&quot;:1,&quot;foreColorIndex&quot;:5,&quot;pos&quot;:0,&quot;transparency&quot;:1},{&quot;brightness&quot;:0,&quot;colorType&quot;:1,&quot;foreColorIndex&quot;:5,&quot;pos&quot;:0.800000011920929,&quot;transparency&quot;:0.8500000238418579}],&quot;type&quot;:3},&quot;glow&quot;:{&quot;colorType&quot;:0},&quot;line&quot;:{&quot;gradient&quot;:[{&quot;brightness&quot;:0,&quot;colorType&quot;:1,&quot;foreColorIndex&quot;:5,&quot;pos&quot;:0.25999999046325684,&quot;transparency&quot;:1},{&quot;brightness&quot;:0,&quot;colorType&quot;:1,&quot;foreColorIndex&quot;:5,&quot;pos&quot;: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项标题"/>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1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2_2"/>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2"/>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2,&quot;pos&quot;:0.949999988079071,&quot;rgb&quot;:&quot;#376fff&quot;,&quot;transparency&quot;:1},{&quot;brightness&quot;:0,&quot;colorType&quot;:1,&quot;foreColorIndex&quot;:5,&quot;pos&quot;:0,&quot;transparency&quot;:1},{&quot;brightness&quot;:0,&quot;colorType&quot;:1,&quot;foreColorIndex&quot;:5,&quot;pos&quot;:0.5,&quot;transparency&quot;:0.20000000298023224}],&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2_2"/>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2"/>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2,&quot;pos&quot;:0.949999988079071,&quot;rgb&quot;:&quot;#376fff&quot;,&quot;transparency&quot;:1},{&quot;brightness&quot;:0,&quot;colorType&quot;:1,&quot;foreColorIndex&quot;:5,&quot;pos&quot;:0,&quot;transparency&quot;:1},{&quot;brightness&quot;:0,&quot;colorType&quot;:1,&quot;foreColorIndex&quot;:5,&quot;pos&quot;:0.5,&quot;transparency&quot;:0.20000000298023224}],&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29.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231071_1*q_i*1_2"/>
  <p:tag name="KSO_WM_TEMPLATE_CATEGORY" val="diagram"/>
  <p:tag name="KSO_WM_TEMPLATE_INDEX" val="20231071"/>
  <p:tag name="KSO_WM_UNIT_LAYERLEVEL" val="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solid&quot;:{&quot;brightness&quot;:0.20000000298023224,&quot;colorType&quot;:1,&quot;foreColorIndex&quot;:14,&quot;transparency&quot;:0},&quot;type&quot;:1},&quot;glow&quot;:{&quot;colorType&quot;:0},&quot;line&quot;:{&quot;type&quot;:0},&quot;shadow&quot;:{&quot;brightness&quot;:0.3499999940395355,&quot;colorType&quot;:1,&quot;foreColorIndex&quot;:13,&quot;transparency&quot;:0.94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2"/>
  <p:tag name="KSO_WM_DIAGRAM_USE_COLOR_VALUE" val="{&quot;color_scheme&quot;:1,&quot;color_type&quot;:1,&quot;theme_color_indexes&quot;:[]}"/>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2_1"/>
  <p:tag name="KSO_WM_UNIT_ID" val="diagram20231702_5*n_h_h_i*1_2_2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130.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3"/>
  <p:tag name="KSO_WM_UNIT_ID" val="diagram20231071_1*q_h_i*1_2_3"/>
  <p:tag name="KSO_WM_TEMPLATE_CATEGORY" val="diagram"/>
  <p:tag name="KSO_WM_TEMPLATE_INDEX" val="20231071"/>
  <p:tag name="KSO_WM_UNIT_LAYERLEVEL" val="1_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gradient&quot;:[{&quot;brightness&quot;:0,&quot;colorType&quot;:1,&quot;foreColorIndex&quot;:6,&quot;pos&quot;:0.8100000023841858,&quot;transparency&quot;:1},{&quot;brightness&quot;:0,&quot;colorType&quot;:1,&quot;foreColorIndex&quot;:6,&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31.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31071_1*q_h_i*1_3_1"/>
  <p:tag name="KSO_WM_TEMPLATE_CATEGORY" val="diagram"/>
  <p:tag name="KSO_WM_TEMPLATE_INDEX" val="20231071"/>
  <p:tag name="KSO_WM_UNIT_LAYERLEVEL" val="1_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gradient&quot;:[{&quot;brightness&quot;:0,&quot;colorType&quot;:1,&quot;foreColorIndex&quot;:7,&quot;pos&quot;:0.8100000023841858,&quot;transparency&quot;:1},{&quot;brightness&quot;:0,&quot;colorType&quot;:1,&quot;foreColorIndex&quot;:7,&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32.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31071_1*q_h_i*1_1_1"/>
  <p:tag name="KSO_WM_TEMPLATE_CATEGORY" val="diagram"/>
  <p:tag name="KSO_WM_TEMPLATE_INDEX" val="20231071"/>
  <p:tag name="KSO_WM_UNIT_LAYERLEVEL" val="1_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gradient&quot;:[{&quot;brightness&quot;:0,&quot;colorType&quot;:1,&quot;foreColorIndex&quot;:5,&quot;pos&quot;:0.8100000023841858,&quot;transparency&quot;:1},{&quot;brightness&quot;:0,&quot;colorType&quot;:1,&quot;foreColorIndex&quot;:5,&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33.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231071_1*q_h_i*1_2_2"/>
  <p:tag name="KSO_WM_TEMPLATE_CATEGORY" val="diagram"/>
  <p:tag name="KSO_WM_TEMPLATE_INDEX" val="20231071"/>
  <p:tag name="KSO_WM_UNIT_LAYERLEVEL" val="1_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type&quot;:0},&quot;glow&quot;:{&quot;colorType&quot;:0},&quot;line&quot;:{&quot;gradient&quot;:[{&quot;brightness&quot;:0,&quot;colorType&quot;:1,&quot;foreColorIndex&quot;:6,&quot;pos&quot;:0.25,&quot;transparency&quot;:1},{&quot;brightness&quot;:0,&quot;colorType&quot;:1,&quot;foreColorIndex&quot;:6,&quot;pos&quot;:0.6000000238418579,&quot;transparency&quot;:0.20000000298023224}],&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34.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231071_1*q_h_i*1_3_2"/>
  <p:tag name="KSO_WM_TEMPLATE_CATEGORY" val="diagram"/>
  <p:tag name="KSO_WM_TEMPLATE_INDEX" val="20231071"/>
  <p:tag name="KSO_WM_UNIT_LAYERLEVEL" val="1_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type&quot;:0},&quot;glow&quot;:{&quot;colorType&quot;:0},&quot;line&quot;:{&quot;gradient&quot;:[{&quot;brightness&quot;:0,&quot;colorType&quot;:1,&quot;foreColorIndex&quot;:7,&quot;pos&quot;:0.25,&quot;transparency&quot;:1},{&quot;brightness&quot;:0,&quot;colorType&quot;:1,&quot;foreColorIndex&quot;:7,&quot;pos&quot;:0.6000000238418579,&quot;transparency&quot;:0}],&quot;type&quot;:2},&quot;shadow&quot;:{&quot;brightness&quot;:-0.25,&quot;colorType&quot;:1,&quot;foreColorIndex&quot;:7,&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35.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231071_1*q_h_i*1_1_2"/>
  <p:tag name="KSO_WM_TEMPLATE_CATEGORY" val="diagram"/>
  <p:tag name="KSO_WM_TEMPLATE_INDEX" val="20231071"/>
  <p:tag name="KSO_WM_UNIT_LAYERLEVEL" val="1_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type&quot;:0},&quot;glow&quot;:{&quot;colorType&quot;:0},&quot;line&quot;:{&quot;gradient&quot;:[{&quot;brightness&quot;:0,&quot;colorType&quot;:1,&quot;foreColorIndex&quot;:5,&quot;pos&quot;:0.25,&quot;transparency&quot;:1},{&quot;brightness&quot;:0,&quot;colorType&quot;:1,&quot;foreColorIndex&quot;:5,&quot;pos&quot;:0.6000000238418579,&quot;transparency&quot;:0.20000000298023224}],&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3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71_1*q_h_a*1_2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13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71_1*q_h_a*1_3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13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71_1*q_h_a*1_1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139.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1"/>
  <p:tag name="KSO_WM_UNIT_ID" val="diagram20231071_1*q_h_i*1_2_1"/>
  <p:tag name="KSO_WM_TEMPLATE_CATEGORY" val="diagram"/>
  <p:tag name="KSO_WM_TEMPLATE_INDEX" val="20231071"/>
  <p:tag name="KSO_WM_UNIT_LAYERLEVEL" val="1_1_1"/>
  <p:tag name="KSO_WM_TAG_VERSION" val="3.0"/>
  <p:tag name="KSO_WM_BEAUTIFY_FLAG" val="#wm#"/>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gradient&quot;:[{&quot;brightness&quot;:0.4000000059604645,&quot;colorType&quot;:1,&quot;foreColorIndex&quot;:6,&quot;pos&quot;:0,&quot;transparency&quot;:0},{&quot;brightness&quot;:0,&quot;colorType&quot;:1,&quot;foreColorIndex&quot;: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5_1"/>
  <p:tag name="KSO_WM_UNIT_ID" val="diagram20231702_5*n_h_h_i*1_2_5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5"/>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140.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3"/>
  <p:tag name="KSO_WM_UNIT_ID" val="diagram20231071_1*q_h_i*1_3_3"/>
  <p:tag name="KSO_WM_TEMPLATE_CATEGORY" val="diagram"/>
  <p:tag name="KSO_WM_TEMPLATE_INDEX" val="20231071"/>
  <p:tag name="KSO_WM_UNIT_LAYERLEVEL" val="1_1_1"/>
  <p:tag name="KSO_WM_TAG_VERSION" val="3.0"/>
  <p:tag name="KSO_WM_BEAUTIFY_FLAG" val="#wm#"/>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gradient&quot;:[{&quot;brightness&quot;:0.4000000059604645,&quot;colorType&quot;:1,&quot;foreColorIndex&quot;:7,&quot;pos&quot;:0,&quot;transparency&quot;:0},{&quot;brightness&quot;:0,&quot;colorType&quot;:1,&quot;foreColorIndex&quot;:7,&quot;pos&quot;: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141.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3"/>
  <p:tag name="KSO_WM_UNIT_ID" val="diagram20231071_1*q_h_i*1_1_3"/>
  <p:tag name="KSO_WM_TEMPLATE_CATEGORY" val="diagram"/>
  <p:tag name="KSO_WM_TEMPLATE_INDEX" val="20231071"/>
  <p:tag name="KSO_WM_UNIT_LAYERLEVEL" val="1_1_1"/>
  <p:tag name="KSO_WM_TAG_VERSION" val="3.0"/>
  <p:tag name="KSO_WM_BEAUTIFY_FLAG" val="#wm#"/>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142.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231071_1*q_i*1_1"/>
  <p:tag name="KSO_WM_TEMPLATE_CATEGORY" val="diagram"/>
  <p:tag name="KSO_WM_TEMPLATE_INDEX" val="20231071"/>
  <p:tag name="KSO_WM_UNIT_LAYERLEVEL" val="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DIAGRAM_USE_COLOR_VALUE" val="{&quot;color_scheme&quot;:1,&quot;color_type&quot;:1,&quot;theme_color_indexes&quot;:[]}"/>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1"/>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4000000059604645,&quot;colorType&quot;:1,&quot;foreColorIndex&quot;:5,&quot;pos&quot;:0.03999999910593033,&quot;transparency&quot;:0},{&quot;brightness&quot;:-0.019999999552965164,&quot;colorType&quot;:1,&quot;foreColorIndex&quot;:14,&quot;pos&quot;:0.44999998807907104,&quot;transparency&quot;:0.75},{&quot;brightness&quot;:0.4000000059604645,&quot;colorType&quot;:1,&quot;foreColorIndex&quot;:5,&quot;pos&quot;:1,&quot;transparency&quot;:0}],&quot;type&quot;:3},&quot;glow&quot;:{&quot;colorType&quot;:0},&quot;line&quot;:{&quot;gradient&quot;:[{&quot;brightness&quot;:0,&quot;colorType&quot;:1,&quot;foreColorIndex&quot;:5,&quot;pos&quot;:0,&quot;transparency&quot;:1},{&quot;brightness&quot;:0,&quot;colorType&quot;:1,&quot;foreColorIndex&quot;:5,&quot;pos&quot;:0.7300000190734863,&quot;transparency&quot;:0.5},{&quot;brightness&quot;:0,&quot;colorType&quot;:1,&quot;foreColorIndex&quot;:5,&quot;pos&quot;:1,&quot;transparency&quot;:0.6000000238418579},{&quot;brightness&quot;:0,&quot;colorType&quot;:1,&quot;foreColorIndex&quot;:5,&quot;pos&quot;:0.5699999928474426,&quot;transparency&quot;:0.800000011920929},{&quot;brightness&quot;:0,&quot;colorType&quot;:1,&quot;foreColorIndex&quot;:5,&quot;pos&quot;:0.4399999976158142,&quot;transparency&quot;: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7_1*n_h_i*1_1_7"/>
  <p:tag name="KSO_WM_TEMPLATE_CATEGORY" val="diagram"/>
  <p:tag name="KSO_WM_TEMPLATE_INDEX" val="20231087"/>
  <p:tag name="KSO_WM_UNIT_LAYERLEVEL" val="1_1_1"/>
  <p:tag name="KSO_WM_TAG_VERSION" val="3.0"/>
  <p:tag name="KSO_WM_DIAGRAM_GROUP_CODE" val="n1-1"/>
  <p:tag name="KSO_WM_UNIT_TYPE" val="n_h_i"/>
  <p:tag name="KSO_WM_UNIT_INDEX" val="1_1_7"/>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gradient&quot;:[{&quot;brightness&quot;:0.949999988079071,&quot;colorType&quot;:1,&quot;foreColorIndex&quot;:5,&quot;pos&quot;:1,&quot;transparency&quot;:0},{&quot;brightness&quot;:0.75,&quot;colorType&quot;:1,&quot;foreColorIndex&quot;:5,&quot;pos&quot;:0.2800000011920929,&quot;transparency&quot;:0},{&quot;brightness&quot;:0.75,&quot;colorType&quot;:1,&quot;foreColorIndex&quot;:5,&quot;pos&quot;:0.20000000298023224,&quot;transparency&quot;:0},{&quot;brightness&quot;:0.699999988079071,&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11"/>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1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solid&quot;:{&quot;brightness&quot;:0.800000011920929,&quot;colorType&quot;:1,&quot;foreColorIndex&quot;:5,&quot;transparency&quot;:0.5600000023841858},&quot;type&quot;:1},&quot;glow&quot;:{&quot;colorType&quot;:0},&quot;line&quot;:{&quot;type&quot;:0},&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12"/>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12"/>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20000000298023224,&quot;colorType&quot;:1,&quot;foreColorIndex&quot;:5,&quot;pos&quot;:0,&quot;transparency&quot;:0.4000000059604645},{&quot;brightness&quot;:0.699999988079071,&quot;colorType&quot;:1,&quot;foreColorIndex&quot;:5,&quot;pos&quot;:0.7699999809265137,&quot;transparency&quot;:0.5},{&quot;brightness&quot;:0.3799999952316284,&quot;colorType&quot;:1,&quot;foreColorIndex&quot;:5,&quot;pos&quot;:1,&quot;transparency&quot;:0.5}],&quot;type&quot;:3},&quot;glow&quot;:{&quot;colorType&quot;:0},&quot;line&quot;:{&quot;gradient&quot;:[{&quot;brightness&quot;:0,&quot;colorType&quot;:1,&quot;foreColorIndex&quot;:5,&quot;pos&quot;:0,&quot;transparency&quot;:1},{&quot;brightness&quot;:0,&quot;colorType&quot;:1,&quot;foreColorIndex&quot;:5,&quot;pos&quot;:0.7300000190734863,&quot;transparency&quot;:0.75},{&quot;brightness&quot;:0,&quot;colorType&quot;:1,&quot;foreColorIndex&quot;:5,&quot;pos&quot;:1,&quot;transparency&quot;:0.6000000238418579},{&quot;brightness&quot;:0,&quot;colorType&quot;:1,&quot;foreColorIndex&quot;:5,&quot;pos&quot;:0.5699999928474426,&quot;transparency&quot;:0.800000011920929},{&quot;brightness&quot;:0,&quot;colorType&quot;:1,&quot;foreColorIndex&quot;:5,&quot;pos&quot;:0.4399999976158142,&quot;transparency&quot;: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2"/>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2"/>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gradient&quot;:[{&quot;brightness&quot;:0,&quot;colorType&quot;:1,&quot;foreColorIndex&quot;:5,&quot;pos&quot;:0,&quot;transparency&quot;:0.949999988079071},{&quot;brightness&quot;:0,&quot;colorType&quot;:1,&quot;foreColorIndex&quot;:5,&quot;pos&quot;:0.6399999856948853,&quot;transparency&quot;:0.75},{&quot;brightness&quot;:0,&quot;colorType&quot;:1,&quot;foreColorIndex&quot;:5,&quot;pos&quot;:1,&quot;transparency&quot;:1},{&quot;brightness&quot;:0,&quot;colorType&quot;:1,&quot;foreColorIndex&quot;:5,&quot;pos&quot;:0.5699999928474426,&quot;transparency&quot;:0.800000011920929},{&quot;brightness&quot;:0,&quot;colorType&quot;:1,&quot;foreColorIndex&quot;:5,&quot;pos&quot;:0.4399999976158142,&quot;transparency&quot;:0.94999998807907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3"/>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3"/>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800000011920929,&quot;colorType&quot;:1,&quot;foreColorIndex&quot;:5,&quot;pos&quot;:0,&quot;transparency&quot;:0},{&quot;brightness&quot;:0,&quot;colorType&quot;:1,&quot;foreColorIndex&quot;:16,&quot;pos&quot;:0.3700000047683716,&quot;transparency&quot;:0.47999998927116394},{&quot;brightness&quot;:0,&quot;colorType&quot;:1,&quot;foreColorIndex&quot;:14,&quot;pos&quot;:0.8100000023841858,&quot;transparency&quot;:0.6100000143051147},{&quot;brightness&quot;:0.4000000059604645,&quot;colorType&quot;:1,&quot;foreColorIndex&quot;:5,&quot;pos&quot;:1,&quot;transparency&quot;:0}],&quot;type&quot;:3},&quot;glow&quot;:{&quot;colorType&quot;:0},&quot;line&quot;:{&quot;gradient&quot;:[{&quot;brightness&quot;:0,&quot;colorType&quot;:1,&quot;foreColorIndex&quot;:5,&quot;pos&quot;:0,&quot;transparency&quot;:0.800000011920929},{&quot;brightness&quot;:0,&quot;colorType&quot;:1,&quot;foreColorIndex&quot;:5,&quot;pos&quot;:0.7300000190734863,&quot;transparency&quot;:0.75},{&quot;brightness&quot;:0,&quot;colorType&quot;:1,&quot;foreColorIndex&quot;:5,&quot;pos&quot;:1,&quot;transparency&quot;:0.6000000238418579},{&quot;brightness&quot;:0,&quot;colorType&quot;:1,&quot;foreColorIndex&quot;:5,&quot;pos&quot;:0.5699999928474426,&quot;transparency&quot;:0.800000011920929},{&quot;brightness&quot;:0,&quot;colorType&quot;:1,&quot;foreColorIndex&quot;:5,&quot;pos&quot;:0.4399999976158142,&quot;transparency&quot;:0.94999998807907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7_1*n_h_i*1_1_4"/>
  <p:tag name="KSO_WM_TEMPLATE_CATEGORY" val="diagram"/>
  <p:tag name="KSO_WM_TEMPLATE_INDEX" val="20231087"/>
  <p:tag name="KSO_WM_UNIT_LAYERLEVEL" val="1_1_1"/>
  <p:tag name="KSO_WM_TAG_VERSION" val="3.0"/>
  <p:tag name="KSO_WM_DIAGRAM_GROUP_CODE" val="n1-1"/>
  <p:tag name="KSO_WM_UNIT_TYPE" val="n_h_i"/>
  <p:tag name="KSO_WM_UNIT_INDEX" val="1_1_4"/>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quot;colorType&quot;:1,&quot;foreColorIndex&quot;:5,&quot;pos&quot;:0,&quot;transparency&quot;:0.4699999988079071},{&quot;brightness&quot;:0,&quot;colorType&quot;:1,&quot;foreColorIndex&quot;:14,&quot;pos&quot;:0.6600000262260437,&quot;transparency&quot;:0.8100000023841858},{&quot;brightness&quot;:0,&quot;colorType&quot;:1,&quot;foreColorIndex&quot;:5,&quot;pos&quot;:0.25,&quot;transparency&quot;:0.6899999976158142}],&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4_1"/>
  <p:tag name="KSO_WM_UNIT_ID" val="diagram20231702_5*n_h_h_i*1_2_4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1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7_1*n_h_a*1_1_1"/>
  <p:tag name="KSO_WM_TEMPLATE_CATEGORY" val="diagram"/>
  <p:tag name="KSO_WM_TEMPLATE_INDEX" val="20231087"/>
  <p:tag name="KSO_WM_UNIT_LAYERLEVEL" val="1_1_1"/>
  <p:tag name="KSO_WM_TAG_VERSION" val="3.0"/>
  <p:tag name="KSO_WM_UNIT_ISCONTENTSTITLE" val="0"/>
  <p:tag name="KSO_WM_UNIT_ISNUMDGMTITLE" val="0"/>
  <p:tag name="KSO_WM_UNIT_NOCLEAR" val="0"/>
  <p:tag name="KSO_WM_UNIT_VALUE" val="24"/>
  <p:tag name="KSO_WM_DIAGRAM_GROUP_CODE" val="n1-1"/>
  <p:tag name="KSO_WM_UNIT_TYPE" val="n_h_a"/>
  <p:tag name="KSO_WM_UNIT_INDEX" val="1_1_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10;加项标题"/>
  <p:tag name="KSO_WM_UNIT_TEXT_FILL_FORE_SCHEMECOLOR_INDEX" val="1"/>
  <p:tag name="KSO_WM_UNIT_TEXT_FILL_TYPE" val="1"/>
  <p:tag name="KSO_WM_DIAGRAM_USE_COLOR_VALUE" val="{&quot;color_scheme&quot;:1,&quot;color_type&quot;:1,&quot;theme_color_indexes&quot;:[]}"/>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8"/>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8"/>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gradient&quot;:[{&quot;brightness&quot;:0.949999988079071,&quot;colorType&quot;:1,&quot;foreColorIndex&quot;:5,&quot;pos&quot;:1,&quot;transparency&quot;:0},{&quot;brightness&quot;:0.550000011920929,&quot;colorType&quot;:1,&quot;foreColorIndex&quot;:5,&quot;pos&quot;:0.2800000011920929,&quot;transparency&quot;:0},{&quot;brightness&quot;:0.550000011920929,&quot;colorType&quot;:1,&quot;foreColorIndex&quot;:5,&quot;pos&quot;:0.20000000298023224,&quot;transparency&quot;:0},{&quot;brightness&quot;:0.5,&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5"/>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5"/>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6000000238418579,&quot;colorType&quot;:1,&quot;foreColorIndex&quot;:5,&quot;pos&quot;:0.009999999776482582,&quot;transparency&quot;:0},{&quot;brightness&quot;:0.8999999761581421,&quot;colorType&quot;:1,&quot;foreColorIndex&quot;:5,&quot;pos&quot;:0.8600000143051147,&quot;transparency&quot;:0.2700000107288360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9"/>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9"/>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4000000059604645,&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10"/>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10"/>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4000000059604645,&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6"/>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6"/>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6000000238418579,&quot;colorType&quot;:1,&quot;foreColorIndex&quot;:5,&quot;pos&quot;:0.009999999776482582,&quot;transparency&quot;:0},{&quot;brightness&quot;:0.8999999761581421,&quot;colorType&quot;:1,&quot;foreColorIndex&quot;:5,&quot;pos&quot;:0.8600000143051147,&quot;transparency&quot;:0.2700000107288360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2_1"/>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2_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7300000190734863,&quot;transparency&quot;:0.75},{&quot;brightness&quot;:0,&quot;colorType&quot;:1,&quot;foreColorIndex&quot;:5,&quot;pos&quot;:1,&quot;transparency&quot;:0.6000000238418579},{&quot;brightness&quot;:0,&quot;colorType&quot;:1,&quot;foreColorIndex&quot;:5,&quot;pos&quot;:0.5699999928474426,&quot;transparency&quot;:0.800000011920929},{&quot;brightness&quot;:0,&quot;colorType&quot;:1,&quot;foreColorIndex&quot;:5,&quot;pos&quot;:0.4399999976158142,&quot;transparency&quot;:0.94999998807907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31087_1*n_h_h_i*1_2_1_1"/>
  <p:tag name="KSO_WM_TEMPLATE_CATEGORY" val="diagram"/>
  <p:tag name="KSO_WM_TEMPLATE_INDEX" val="20231087"/>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10000000149011612,&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5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087_1*n_h_h_f*1_2_1_1"/>
  <p:tag name="KSO_WM_TEMPLATE_CATEGORY" val="diagram"/>
  <p:tag name="KSO_WM_TEMPLATE_INDEX" val="2023108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单击此处输入你的项正文。"/>
  <p:tag name="KSO_WM_UNIT_TEXT_FILL_FORE_SCHEMECOLOR_INDEX" val="1"/>
  <p:tag name="KSO_WM_UNIT_TEXT_FILL_TYPE" val="1"/>
  <p:tag name="KSO_WM_DIAGRAM_USE_COLOR_VALUE" val="{&quot;color_scheme&quot;:1,&quot;color_type&quot;:1,&quot;theme_color_indexes&quot;:[]}"/>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31087_1*n_h_h_i*1_2_2_1"/>
  <p:tag name="KSO_WM_TEMPLATE_CATEGORY" val="diagram"/>
  <p:tag name="KSO_WM_TEMPLATE_INDEX" val="20231087"/>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10000000149011612,&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6.xml><?xml version="1.0" encoding="utf-8"?>
<p:tagLst xmlns:p="http://schemas.openxmlformats.org/presentationml/2006/main">
  <p:tag name="KSO_WM_UNIT_COMPATIBLE" val="0"/>
  <p:tag name="KSO_WM_UNIT_DIAGRAM_ISREFERUNIT" val="0"/>
  <p:tag name="KSO_WM_TEMPLATE_INDEX" val="20231702"/>
  <p:tag name="KSO_WM_TAG_VERSION" val="3.0"/>
  <p:tag name="KSO_WM_DIAGRAM_VERSION" val="3"/>
  <p:tag name="KSO_WM_DIAGRAM_COLOR_TEXT_CAN_REMOVE" val="n"/>
  <p:tag name="KSO_WM_DIAGRAM_MIN_ITEMCNT" val="2"/>
  <p:tag name="KSO_WM_BEAUTIFY_FLAG" val="#wm#"/>
  <p:tag name="KSO_WM_UNIT_HIGHLIGHT" val="0"/>
  <p:tag name="KSO_WM_UNIT_DIAGRAM_ISNUMVISUAL" val="0"/>
  <p:tag name="KSO_WM_UNIT_ID" val="diagram20231702_5*n_h_a*1_1_1"/>
  <p:tag name="KSO_WM_TEMPLATE_CATEGORY" val="diagram"/>
  <p:tag name="KSO_WM_UNIT_LAYERLEVEL" val="1_1_1"/>
  <p:tag name="KSO_WM_UNIT_ISCONTENTSTITLE" val="0"/>
  <p:tag name="KSO_WM_UNIT_ISNUMDGMTITLE" val="0"/>
  <p:tag name="KSO_WM_UNIT_NOCLEAR" val="0"/>
  <p:tag name="KSO_WM_DIAGRAM_GROUP_CODE" val="n1-1"/>
  <p:tag name="KSO_WM_UNIT_TYPE" val="n_h_a"/>
  <p:tag name="KSO_WM_UNIT_INDEX" val="1_1_1"/>
  <p:tag name="KSO_WM_DIAGRAM_COLOR_TRICK" val="1"/>
  <p:tag name="KSO_WM_DIAGRAM_MAX_ITEMCNT" val="6"/>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VALUE" val="8"/>
  <p:tag name="KSO_WM_UNIT_PRESET_TEXT" val="单击此处添加标题"/>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16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087_1*n_h_h_f*1_2_2_1"/>
  <p:tag name="KSO_WM_TEMPLATE_CATEGORY" val="diagram"/>
  <p:tag name="KSO_WM_TEMPLATE_INDEX" val="2023108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单击此处输入你的项正文。"/>
  <p:tag name="KSO_WM_UNIT_TEXT_FILL_FORE_SCHEMECOLOR_INDEX" val="1"/>
  <p:tag name="KSO_WM_UNIT_TEXT_FILL_TYPE" val="1"/>
  <p:tag name="KSO_WM_DIAGRAM_USE_COLOR_VALUE" val="{&quot;color_scheme&quot;:1,&quot;color_type&quot;:1,&quot;theme_color_indexes&quot;:[]}"/>
</p:tagLst>
</file>

<file path=ppt/tags/tag161.xml><?xml version="1.0" encoding="utf-8"?>
<p:tagLst xmlns:p="http://schemas.openxmlformats.org/presentationml/2006/main">
  <p:tag name="KSO_WM_DIAGRAM_VERSION" val="3"/>
  <p:tag name="KSO_WM_DIAGRAM_COLOR_TRICK" val="1"/>
  <p:tag name="KSO_WM_DIAGRAM_COLOR_TEXT_CAN_REMOVE" val="n"/>
  <p:tag name="KSO_WM_UNIT_VALUE" val="74*6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1087_1*n_h_h_x*1_2_1_1"/>
  <p:tag name="KSO_WM_TEMPLATE_CATEGORY" val="diagram"/>
  <p:tag name="KSO_WM_TEMPLATE_INDEX" val="20231087"/>
  <p:tag name="KSO_WM_UNIT_LAYERLEVEL" val="1_1_1_1"/>
  <p:tag name="KSO_WM_TAG_VERSION" val="3.0"/>
  <p:tag name="KSO_WM_BEAUTIFY_FLAG" val="#wm#"/>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2"/>
  <p:tag name="KSO_WM_UNIT_FILL_FORE_SCHEMECOLOR_INDEX_BRIGHTNESS" val="0"/>
  <p:tag name="KSO_WM_DIAGRAM_USE_COLOR_VALUE" val="{&quot;color_scheme&quot;:1,&quot;color_type&quot;:1,&quot;theme_color_indexes&quot;:[]}"/>
</p:tagLst>
</file>

<file path=ppt/tags/tag162.xml><?xml version="1.0" encoding="utf-8"?>
<p:tagLst xmlns:p="http://schemas.openxmlformats.org/presentationml/2006/main">
  <p:tag name="KSO_WM_DIAGRAM_VERSION" val="3"/>
  <p:tag name="KSO_WM_DIAGRAM_COLOR_TRICK" val="1"/>
  <p:tag name="KSO_WM_DIAGRAM_COLOR_TEXT_CAN_REMOVE" val="n"/>
  <p:tag name="KSO_WM_UNIT_VALUE" val="65*58"/>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1087_1*n_h_h_x*1_2_2_1"/>
  <p:tag name="KSO_WM_TEMPLATE_CATEGORY" val="diagram"/>
  <p:tag name="KSO_WM_TEMPLATE_INDEX" val="20231087"/>
  <p:tag name="KSO_WM_UNIT_LAYERLEVEL" val="1_1_1_1"/>
  <p:tag name="KSO_WM_TAG_VERSION" val="3.0"/>
  <p:tag name="KSO_WM_BEAUTIFY_FLAG" val="#wm#"/>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2"/>
  <p:tag name="KSO_WM_UNIT_FILL_FORE_SCHEMECOLOR_INDEX_BRIGHTNESS" val="0"/>
  <p:tag name="KSO_WM_DIAGRAM_USE_COLOR_VALUE" val="{&quot;color_scheme&quot;:1,&quot;color_type&quot;:1,&quot;theme_color_indexes&quot;:[]}"/>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6000000238418579,&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9"/>
  <p:tag name="KSO_WM_UNIT_INDEX" val="1_1_9"/>
  <p:tag name="KSO_WM_DIAGRAM_GROUP_CODE" val="n1-1"/>
  <p:tag name="KSO_WM_DIAGRAM_USE_COLOR_VALUE" val="{&quot;color_scheme&quot;:1,&quot;color_type&quot;:1,&quot;theme_color_indexes&quot;:[]}"/>
</p:tagLst>
</file>

<file path=ppt/tags/tag1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6000000238418579,&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1"/>
  <p:tag name="KSO_WM_UNIT_INDEX" val="1_1_11"/>
  <p:tag name="KSO_WM_DIAGRAM_GROUP_CODE" val="n1-1"/>
  <p:tag name="KSO_WM_DIAGRAM_USE_COLOR_VALUE" val="{&quot;color_scheme&quot;:1,&quot;color_type&quot;:1,&quot;theme_color_indexes&quot;:[]}"/>
</p:tagLst>
</file>

<file path=ppt/tags/tag1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4000000059604645,&quot;colorType&quot;:1,&quot;foreColorIndex&quot;:5,&quot;pos&quot;:0,&quot;transparency&quot;:0},{&quot;brightness&quot;:0.4000000059604645,&quot;colorType&quot;:1,&quot;foreColorIndex&quot;:5,&quot;pos&quot;:1,&quot;transparency&quot;:0},{&quot;brightness&quot;:0,&quot;colorType&quot;:1,&quot;foreColorIndex&quot;:5,&quot;pos&quot;:0.4600000083446502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
  <p:tag name="KSO_WM_UNIT_INDEX" val="1_1_1"/>
  <p:tag name="KSO_WM_DIAGRAM_GROUP_CODE" val="n1-1"/>
  <p:tag name="KSO_WM_UNIT_FILL_TYPE" val="3"/>
  <p:tag name="KSO_WM_DIAGRAM_USE_COLOR_VALUE" val="{&quot;color_scheme&quot;:1,&quot;color_type&quot;:1,&quot;theme_color_indexes&quot;:[]}"/>
</p:tagLst>
</file>

<file path=ppt/tags/tag1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2_1"/>
  <p:tag name="KSO_WM_UNIT_INDEX" val="1_2_1"/>
  <p:tag name="KSO_WM_DIAGRAM_GROUP_CODE" val="n1-1"/>
  <p:tag name="KSO_WM_UNIT_LINE_FORE_SCHEMECOLOR_INDEX" val="5"/>
  <p:tag name="KSO_WM_DIAGRAM_USE_COLOR_VALUE" val="{&quot;color_scheme&quot;:1,&quot;color_type&quot;:1,&quot;theme_color_indexes&quot;:[]}"/>
</p:tagLst>
</file>

<file path=ppt/tags/tag1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4000000059604645,&quot;colorType&quot;:1,&quot;foreColorIndex&quot;:5,&quot;pos&quot;:0,&quot;transparency&quot;:0},{&quot;brightness&quot;:0,&quot;colorType&quot;:1,&quot;foreColorIndex&quot;:14,&quot;pos&quot;:1,&quot;transparency&quot;:0}],&quot;type&quot;:3},&quot;glow&quot;:{&quot;colorType&quot;:0},&quot;line&quot;:{&quot;gradient&quot;:[{&quot;brightness&quot;:0,&quot;colorType&quot;:1,&quot;foreColorIndex&quot;:14,&quot;pos&quot;:0.5400000214576721,&quot;transparency&quot;:0},{&quot;brightness&quot;:-0.25,&quot;colorType&quot;:1,&quot;foreColorIndex&quot;:5,&quot;pos&quot;:1,&quot;transparency&quot;:0}],&quot;type&quot;:2},&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2"/>
  <p:tag name="KSO_WM_UNIT_INDEX" val="1_1_2"/>
  <p:tag name="KSO_WM_DIAGRAM_GROUP_CODE" val="n1-1"/>
  <p:tag name="KSO_WM_UNIT_FILL_TYPE" val="3"/>
  <p:tag name="KSO_WM_DIAGRAM_USE_COLOR_VALUE" val="{&quot;color_scheme&quot;:1,&quot;color_type&quot;:1,&quot;theme_color_indexes&quot;:[]}"/>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1_1"/>
  <p:tag name="KSO_WM_UNIT_INDEX" val="1_2_1_1"/>
  <p:tag name="KSO_WM_DIAGRAM_GROUP_CODE" val="n1-1"/>
  <p:tag name="KSO_WM_UNIT_FILL_TYPE" val="3"/>
  <p:tag name="KSO_WM_UNIT_LINE_FORE_SCHEMECOLOR_INDEX" val="14"/>
  <p:tag name="KSO_WM_DIAGRAM_USE_COLOR_VALUE" val="{&quot;color_scheme&quot;:1,&quot;color_type&quot;:1,&quot;theme_color_indexes&quot;:[]}"/>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2_1"/>
  <p:tag name="KSO_WM_UNIT_INDEX" val="1_2_2_1"/>
  <p:tag name="KSO_WM_DIAGRAM_GROUP_CODE" val="n1-1"/>
  <p:tag name="KSO_WM_UNIT_FILL_TYPE" val="3"/>
  <p:tag name="KSO_WM_UNIT_LINE_FORE_SCHEMECOLOR_INDEX" val="14"/>
  <p:tag name="KSO_WM_DIAGRAM_USE_COLOR_VALUE" val="{&quot;color_scheme&quot;:1,&quot;color_type&quot;:1,&quot;theme_color_indexes&quot;:[]}"/>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3_1"/>
  <p:tag name="KSO_WM_UNIT_INDEX" val="1_2_3_1"/>
  <p:tag name="KSO_WM_DIAGRAM_GROUP_CODE" val="n1-1"/>
  <p:tag name="KSO_WM_UNIT_FILL_TYPE" val="3"/>
  <p:tag name="KSO_WM_UNIT_LINE_FORE_SCHEMECOLOR_INDEX" val="14"/>
  <p:tag name="KSO_WM_DIAGRAM_USE_COLOR_VALUE" val="{&quot;color_scheme&quot;:1,&quot;color_type&quot;:1,&quot;theme_color_indexes&quot;:[]}"/>
</p:tagLst>
</file>

<file path=ppt/tags/tag17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3_1"/>
  <p:tag name="KSO_WM_UNIT_INDEX" val="1_2_3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1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5"/>
  <p:tag name="KSO_WM_UNIT_INDEX" val="1_1_5"/>
  <p:tag name="KSO_WM_DIAGRAM_GROUP_CODE" val="n1-1"/>
  <p:tag name="KSO_WM_DIAGRAM_USE_COLOR_VALUE" val="{&quot;color_scheme&quot;:1,&quot;color_type&quot;:1,&quot;theme_color_indexes&quot;:[]}"/>
</p:tagLst>
</file>

<file path=ppt/tags/tag17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1_1"/>
  <p:tag name="KSO_WM_UNIT_INDEX" val="1_2_1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17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2_1"/>
  <p:tag name="KSO_WM_UNIT_INDEX" val="1_2_2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176.xml><?xml version="1.0" encoding="utf-8"?>
<p:tagLst xmlns:p="http://schemas.openxmlformats.org/presentationml/2006/main">
  <p:tag name="KSO_WM_DIAGRAM_VERSION" val="3"/>
  <p:tag name="KSO_WM_DIAGRAM_COLOR_TRICK" val="1"/>
  <p:tag name="KSO_WM_DIAGRAM_COLOR_TEXT_CAN_REMOVE" val="n"/>
  <p:tag name="KSO_WM_UNIT_VALUE" val="63*63"/>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3_1"/>
  <p:tag name="KSO_WM_UNIT_INDEX" val="1_2_3_1"/>
  <p:tag name="KSO_WM_DIAGRAM_GROUP_CODE" val="n1-1"/>
  <p:tag name="KSO_WM_DIAGRAM_USE_COLOR_VALUE" val="{&quot;color_scheme&quot;:1,&quot;color_type&quot;:1,&quot;theme_color_indexes&quot;:[]}"/>
</p:tagLst>
</file>

<file path=ppt/tags/tag177.xml><?xml version="1.0" encoding="utf-8"?>
<p:tagLst xmlns:p="http://schemas.openxmlformats.org/presentationml/2006/main">
  <p:tag name="KSO_WM_DIAGRAM_VERSION" val="3"/>
  <p:tag name="KSO_WM_DIAGRAM_COLOR_TRICK" val="1"/>
  <p:tag name="KSO_WM_DIAGRAM_COLOR_TEXT_CAN_REMOVE" val="n"/>
  <p:tag name="KSO_WM_UNIT_VALUE" val="58*52"/>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2_1"/>
  <p:tag name="KSO_WM_UNIT_INDEX" val="1_2_2_1"/>
  <p:tag name="KSO_WM_DIAGRAM_GROUP_CODE" val="n1-1"/>
  <p:tag name="KSO_WM_DIAGRAM_USE_COLOR_VALUE" val="{&quot;color_scheme&quot;:1,&quot;color_type&quot;:1,&quot;theme_color_indexes&quot;:[]}"/>
</p:tagLst>
</file>

<file path=ppt/tags/tag178.xml><?xml version="1.0" encoding="utf-8"?>
<p:tagLst xmlns:p="http://schemas.openxmlformats.org/presentationml/2006/main">
  <p:tag name="KSO_WM_DIAGRAM_VERSION" val="3"/>
  <p:tag name="KSO_WM_DIAGRAM_COLOR_TRICK" val="1"/>
  <p:tag name="KSO_WM_DIAGRAM_COLOR_TEXT_CAN_REMOVE" val="n"/>
  <p:tag name="KSO_WM_UNIT_VALUE" val="66*56"/>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1_1"/>
  <p:tag name="KSO_WM_UNIT_INDEX" val="1_2_1_1"/>
  <p:tag name="KSO_WM_DIAGRAM_GROUP_CODE" val="n1-1"/>
  <p:tag name="KSO_WM_DIAGRAM_USE_COLOR_VALUE" val="{&quot;color_scheme&quot;:1,&quot;color_type&quot;:1,&quot;theme_color_indexes&quot;:[]}"/>
</p:tagLst>
</file>

<file path=ppt/tags/tag179.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5699999928474426},{&quot;brightness&quot;:0,&quot;colorType&quot;:2,&quot;pos&quot;:0.9599999785423279,&quot;rgb&quot;:&quot;#f2f2f2&quot;,&quot;transparency&quot;:1},{&quot;brightness&quot;:0,&quot;colorType&quot;:1,&quot;foreColorIndex&quot;:5,&quot;pos&quot;:0.47999998927116394,&quot;transparency&quot;:0.70999997854232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3"/>
  <p:tag name="KSO_WM_UNIT_INDEX" val="1_1_3"/>
  <p:tag name="KSO_WM_DIAGRAM_GROUP_CODE" val="n1-1"/>
  <p:tag name="KSO_WM_UNIT_FILL_TYPE" val="3"/>
  <p:tag name="KSO_WM_DIAGRAM_USE_COLOR_VALUE" val="{&quot;color_scheme&quot;:1,&quot;color_type&quot;:1,&quot;theme_color_indexes&quot;:[]}"/>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8999999761581421,&quot;colorType&quot;:1,&quot;foreColorIndex&quot;:5,&quot;pos&quot;:0,&quot;transparency&quot;:0},{&quot;brightness&quot;:0.899999976158142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8"/>
  <p:tag name="KSO_WM_UNIT_INDEX" val="1_1_8"/>
  <p:tag name="KSO_WM_DIAGRAM_GROUP_CODE" val="n1-1"/>
  <p:tag name="KSO_WM_UNIT_FILL_TYPE" val="3"/>
  <p:tag name="KSO_WM_DIAGRAM_USE_COLOR_VALUE" val="{&quot;color_scheme&quot;:1,&quot;color_type&quot;:1,&quot;theme_color_indexes&quot;:[]}"/>
</p:tagLst>
</file>

<file path=ppt/tags/tag181.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solid&quot;:{&quot;brightness&quot;:0.80000001192092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0"/>
  <p:tag name="KSO_WM_UNIT_INDEX" val="1_1_10"/>
  <p:tag name="KSO_WM_DIAGRAM_GROUP_CODE" val="n1-1"/>
  <p:tag name="KSO_WM_UNIT_FILL_TYPE" val="1"/>
  <p:tag name="KSO_WM_UNIT_FILL_FORE_SCHEMECOLOR_INDEX" val="5"/>
  <p:tag name="KSO_WM_UNIT_FILL_FORE_SCHEMECOLOR_INDEX_BRIGHTNESS" val="0.8"/>
  <p:tag name="KSO_WM_DIAGRAM_USE_COLOR_VALUE" val="{&quot;color_scheme&quot;:1,&quot;color_type&quot;:1,&quot;theme_color_indexes&quot;:[]}"/>
</p:tagLst>
</file>

<file path=ppt/tags/tag182.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10000000149011612,&quot;colorType&quot;:1,&quot;foreColorIndex&quot;:5,&quot;pos&quot;:0.3799999952316284,&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4"/>
  <p:tag name="KSO_WM_UNIT_INDEX" val="1_1_4"/>
  <p:tag name="KSO_WM_DIAGRAM_GROUP_CODE" val="n1-1"/>
  <p:tag name="KSO_WM_UNIT_FILL_TYPE" val="3"/>
  <p:tag name="KSO_WM_DIAGRAM_USE_COLOR_VALUE" val="{&quot;color_scheme&quot;:1,&quot;color_type&quot;:1,&quot;theme_color_indexes&quot;:[]}"/>
</p:tagLst>
</file>

<file path=ppt/tags/tag183.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10000000149011612,&quot;colorType&quot;:1,&quot;foreColorIndex&quot;:5,&quot;pos&quot;:0.20000000298023224,&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6"/>
  <p:tag name="KSO_WM_UNIT_INDEX" val="1_1_6"/>
  <p:tag name="KSO_WM_DIAGRAM_GROUP_CODE" val="n1-1"/>
  <p:tag name="KSO_WM_UNIT_FILL_TYPE" val="3"/>
  <p:tag name="KSO_WM_DIAGRAM_USE_COLOR_VALUE" val="{&quot;color_scheme&quot;:1,&quot;color_type&quot;:1,&quot;theme_color_indexes&quot;:[]}"/>
</p:tagLst>
</file>

<file path=ppt/tags/tag184.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10000000149011612,&quot;colorType&quot;:1,&quot;foreColorIndex&quot;:5,&quot;pos&quot;:0,&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7"/>
  <p:tag name="KSO_WM_UNIT_INDEX" val="1_1_7"/>
  <p:tag name="KSO_WM_DIAGRAM_GROUP_CODE" val="n1-1"/>
  <p:tag name="KSO_WM_UNIT_FILL_TYPE" val="3"/>
  <p:tag name="KSO_WM_DIAGRAM_USE_COLOR_VALUE" val="{&quot;color_scheme&quot;:1,&quot;color_type&quot;:1,&quot;theme_color_indexes&quot;:[]}"/>
</p:tagLst>
</file>

<file path=ppt/tags/tag185.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n_h_a"/>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
  <p:tag name="KSO_WM_UNIT_PRESET_TEXT" val="单击此处添加项标题"/>
  <p:tag name="KSO_WM_UNIT_ID" val="diagram20231082_2*n_h_a*1_1_1"/>
  <p:tag name="KSO_WM_UNIT_INDEX" val="1_1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6000000238418579,&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1"/>
  <p:tag name="KSO_WM_UNIT_INDEX" val="1_1_11"/>
  <p:tag name="KSO_WM_DIAGRAM_GROUP_CODE" val="n1-1"/>
  <p:tag name="KSO_WM_DIAGRAM_USE_COLOR_VALUE" val="{&quot;color_scheme&quot;:1,&quot;color_type&quot;:1,&quot;theme_color_indexes&quot;:[]}"/>
</p:tagLst>
</file>

<file path=ppt/tags/tag188.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231079_1*q_h_i*1_2_1"/>
  <p:tag name="KSO_WM_TEMPLATE_CATEGORY" val="diagram"/>
  <p:tag name="KSO_WM_TEMPLATE_INDEX" val="20231079"/>
  <p:tag name="KSO_WM_UNIT_LAYERLEVEL" val="1_1_1"/>
  <p:tag name="KSO_WM_TAG_VERSION" val="3.0"/>
  <p:tag name="KSO_WM_BEAUTIFY_FLAG" val="#wm#"/>
  <p:tag name="KSO_WM_UNIT_LINE_FORE_SCHEMECOLOR_INDEX" val="6"/>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89.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31079_1*q_h_i*1_3_1"/>
  <p:tag name="KSO_WM_TEMPLATE_CATEGORY" val="diagram"/>
  <p:tag name="KSO_WM_TEMPLATE_INDEX" val="20231079"/>
  <p:tag name="KSO_WM_UNIT_LAYERLEVEL" val="1_1_1"/>
  <p:tag name="KSO_WM_TAG_VERSION" val="3.0"/>
  <p:tag name="KSO_WM_BEAUTIFY_FLAG" val="#wm#"/>
  <p:tag name="KSO_WM_UNIT_LINE_FORE_SCHEMECOLOR_INDEX" val="7"/>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9.xml><?xml version="1.0" encoding="utf-8"?>
<p:tagLst xmlns:p="http://schemas.openxmlformats.org/presentationml/2006/main">
  <p:tag name="KSO_WM_BEAUTIFY_FLAG" val=""/>
</p:tagLst>
</file>

<file path=ppt/tags/tag190.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31079_1*q_h_i*1_1_1"/>
  <p:tag name="KSO_WM_TEMPLATE_CATEGORY" val="diagram"/>
  <p:tag name="KSO_WM_TEMPLATE_INDEX" val="20231079"/>
  <p:tag name="KSO_WM_UNIT_LAYERLEVEL" val="1_1_1"/>
  <p:tag name="KSO_WM_TAG_VERSION" val="3.0"/>
  <p:tag name="KSO_WM_BEAUTIFY_FLAG" val="#wm#"/>
  <p:tag name="KSO_WM_UNIT_LINE_FORE_SCHEMECOLOR_INDEX" val="5"/>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91.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231079_1*q_h_i*1_1_2"/>
  <p:tag name="KSO_WM_TEMPLATE_CATEGORY" val="diagram"/>
  <p:tag name="KSO_WM_TEMPLATE_INDEX" val="20231079"/>
  <p:tag name="KSO_WM_UNIT_LAYERLEVEL" val="1_1_1"/>
  <p:tag name="KSO_WM_TAG_VERSION" val="3.0"/>
  <p:tag name="KSO_WM_UNIT_LINE_FORE_SCHEMECOLOR_INDEX" val="5"/>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92.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231079_1*q_h_i*1_3_2"/>
  <p:tag name="KSO_WM_TEMPLATE_CATEGORY" val="diagram"/>
  <p:tag name="KSO_WM_TEMPLATE_INDEX" val="20231079"/>
  <p:tag name="KSO_WM_UNIT_LAYERLEVEL" val="1_1_1"/>
  <p:tag name="KSO_WM_TAG_VERSION" val="3.0"/>
  <p:tag name="KSO_WM_UNIT_LINE_FORE_SCHEMECOLOR_INDEX" val="7"/>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93.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231079_1*q_h_i*1_2_2"/>
  <p:tag name="KSO_WM_TEMPLATE_CATEGORY" val="diagram"/>
  <p:tag name="KSO_WM_TEMPLATE_INDEX" val="20231079"/>
  <p:tag name="KSO_WM_UNIT_LAYERLEVEL" val="1_1_1"/>
  <p:tag name="KSO_WM_TAG_VERSION" val="3.0"/>
  <p:tag name="KSO_WM_UNIT_LINE_FORE_SCHEMECOLOR_INDEX" val="6"/>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9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79_1*q_h_a*1_3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项标题"/>
  <p:tag name="KSO_WM_UNIT_TEXT_FILL_FORE_SCHEMECOLOR_INDEX" val="7"/>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9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2_1"/>
  <p:tag name="KSO_WM_UNIT_ID" val="diagram20231079_1*q_h_f*1_2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单击此处输入你的智能图形项正文，文字是您思想的提炼"/>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9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79_1*q_h_a*1_2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项标题"/>
  <p:tag name="KSO_WM_UNIT_TEXT_FILL_FORE_SCHEMECOLOR_INDEX" val="6"/>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9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1_1"/>
  <p:tag name="KSO_WM_UNIT_ID" val="diagram20231079_1*q_h_f*1_1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单击此处输入你的智能图形项正文，文字是您思想的提炼"/>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9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79_1*q_h_a*1_1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项标题"/>
  <p:tag name="KSO_WM_UNIT_TEXT_FILL_FORE_SCHEMECOLOR_INDEX" val="5"/>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3_1"/>
  <p:tag name="KSO_WM_UNIT_ID" val="diagram20231079_1*q_h_f*1_3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单击此处输入你的智能图形项正文，文字是您思想的提炼"/>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BEAUTIFY_FLAG" val=""/>
</p:tagLst>
</file>

<file path=ppt/tags/tag200.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3"/>
  <p:tag name="KSO_WM_UNIT_ID" val="diagram20231079_1*q_h_i*1_1_3"/>
  <p:tag name="KSO_WM_TEMPLATE_CATEGORY" val="diagram"/>
  <p:tag name="KSO_WM_TEMPLATE_INDEX" val="20231079"/>
  <p:tag name="KSO_WM_UNIT_LAYERLEVEL" val="1_1_1"/>
  <p:tag name="KSO_WM_TAG_VERSION" val="3.0"/>
  <p:tag name="KSO_WM_BEAUTIFY_FLAG" val="#wm#"/>
  <p:tag name="KSO_WM_UNIT_FILL_FORE_SCHEMECOLOR_INDEX" val="5"/>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gradient&quot;:[{&quot;brightness&quot;:0,&quot;colorType&quot;:1,&quot;foreColorIndex&quot;:5,&quot;pos&quot;:0.75,&quot;transparency&quot;:0},{&quot;brightness&quot;:0.44999998807907104,&quot;colorType&quot;:1,&quot;foreColorIndex&quot;:5,&quot;pos&quot;:0,&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01.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3"/>
  <p:tag name="KSO_WM_UNIT_ID" val="diagram20231079_1*q_h_i*1_2_3"/>
  <p:tag name="KSO_WM_TEMPLATE_CATEGORY" val="diagram"/>
  <p:tag name="KSO_WM_TEMPLATE_INDEX" val="20231079"/>
  <p:tag name="KSO_WM_UNIT_LAYERLEVEL" val="1_1_1"/>
  <p:tag name="KSO_WM_TAG_VERSION" val="3.0"/>
  <p:tag name="KSO_WM_BEAUTIFY_FLAG" val="#wm#"/>
  <p:tag name="KSO_WM_UNIT_FILL_FORE_SCHEMECOLOR_INDEX" val="6"/>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gradient&quot;:[{&quot;brightness&quot;:0,&quot;colorType&quot;:1,&quot;foreColorIndex&quot;:6,&quot;pos&quot;:0.75,&quot;transparency&quot;:0},{&quot;brightness&quot;:0.44999998807907104,&quot;colorType&quot;:1,&quot;foreColorIndex&quot;:6,&quot;pos&quot;:0,&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02.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3"/>
  <p:tag name="KSO_WM_UNIT_ID" val="diagram20231079_1*q_h_i*1_3_3"/>
  <p:tag name="KSO_WM_TEMPLATE_CATEGORY" val="diagram"/>
  <p:tag name="KSO_WM_TEMPLATE_INDEX" val="20231079"/>
  <p:tag name="KSO_WM_UNIT_LAYERLEVEL" val="1_1_1"/>
  <p:tag name="KSO_WM_TAG_VERSION" val="3.0"/>
  <p:tag name="KSO_WM_BEAUTIFY_FLAG" val="#wm#"/>
  <p:tag name="KSO_WM_UNIT_FILL_FORE_SCHEMECOLOR_INDEX" val="7"/>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gradient&quot;:[{&quot;brightness&quot;:0,&quot;colorType&quot;:1,&quot;foreColorIndex&quot;:7,&quot;pos&quot;:0.75,&quot;transparency&quot;:0},{&quot;brightness&quot;:0.44999998807907104,&quot;colorType&quot;:1,&quot;foreColorIndex&quot;:7,&quot;pos&quot;:0,&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33199_1*m_i*1_1"/>
  <p:tag name="KSO_WM_TEMPLATE_CATEGORY" val="diagram"/>
  <p:tag name="KSO_WM_TEMPLATE_INDEX" val="20233199"/>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DIAGRAM_USE_COLOR_VALUE" val="{&quot;color_scheme&quot;:1,&quot;color_type&quot;:1,&quot;theme_color_indexes&quot;:[]}"/>
</p:tagLst>
</file>

<file path=ppt/tags/tag20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1_1"/>
  <p:tag name="KSO_WM_UNIT_ID" val="diagram20233199_1*m_h_f*1_1_1"/>
  <p:tag name="KSO_WM_TEMPLATE_CATEGORY" val="diagram"/>
  <p:tag name="KSO_WM_TEMPLATE_INDEX" val="20233199"/>
  <p:tag name="KSO_WM_UNIT_LAYERLEVEL" val="1_1_1"/>
  <p:tag name="KSO_WM_TAG_VERSION" val="3.0"/>
  <p:tag name="KSO_WM_BEAUTIFY_FLAG" val="#wm#"/>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项正文，文字是思想的提炼，请尽量言简意赅的阐述观点。单击此处输入项正文，文字是思想的提炼，请尽量言简意赅的阐述观点。单击输入项正文，文字是思想的提炼"/>
  <p:tag name="KSO_WM_UNIT_TEXT_FILL_FORE_SCHEMECOLOR_INDEX" val="1"/>
  <p:tag name="KSO_WM_UNIT_TEXT_FILL_TYPE" val="1"/>
  <p:tag name="KSO_WM_DIAGRAM_USE_COLOR_VALUE" val="{&quot;color_scheme&quot;:1,&quot;color_type&quot;:1,&quot;theme_color_indexes&quot;:[]}"/>
</p:tagLst>
</file>

<file path=ppt/tags/tag20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1_1"/>
  <p:tag name="KSO_WM_UNIT_ID" val="diagram20233199_1*m_h_a*1_1_1"/>
  <p:tag name="KSO_WM_TEMPLATE_CATEGORY" val="diagram"/>
  <p:tag name="KSO_WM_TEMPLATE_INDEX" val="20233199"/>
  <p:tag name="KSO_WM_UNIT_LAYERLEVEL" val="1_1_1"/>
  <p:tag name="KSO_WM_TAG_VERSION" val="3.0"/>
  <p:tag name="KSO_WM_BEAUTIFY_FLAG" val="#wm#"/>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DIAGRAM_USE_COLOR_VALUE" val="{&quot;color_scheme&quot;:1,&quot;color_type&quot;:1,&quot;theme_color_indexes&quot;:[]}"/>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33199_1*m_h_i*1_1_1"/>
  <p:tag name="KSO_WM_TEMPLATE_CATEGORY" val="diagram"/>
  <p:tag name="KSO_WM_TEMPLATE_INDEX" val="20233199"/>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UNIT_LINE_FORE_SCHEMECOLOR_INDEX" val="13"/>
  <p:tag name="KSO_WM_DIAGRAM_USE_COLOR_VALUE" val="{&quot;color_scheme&quot;:1,&quot;color_type&quot;:1,&quot;theme_color_indexes&quot;:[]}"/>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2"/>
  <p:tag name="KSO_WM_UNIT_ID" val="diagram20233199_1*m_h_i*1_1_2"/>
  <p:tag name="KSO_WM_TEMPLATE_CATEGORY" val="diagram"/>
  <p:tag name="KSO_WM_TEMPLATE_INDEX" val="20233199"/>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UNIT_PRESET_TEXT" val="1"/>
  <p:tag name="KSO_WM_UNIT_LINE_FORE_SCHEMECOLOR_INDEX" val="13"/>
  <p:tag name="KSO_WM_UNIT_TEXT_FILL_FORE_SCHEMECOLOR_INDEX" val="1"/>
  <p:tag name="KSO_WM_UNIT_TEXT_FILL_TYPE" val="1"/>
  <p:tag name="KSO_WM_DIAGRAM_USE_COLOR_VALUE" val="{&quot;color_scheme&quot;:1,&quot;color_type&quot;:1,&quot;theme_color_indexes&quot;:[]}"/>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3199_1*m_h_x*1_1_1"/>
  <p:tag name="KSO_WM_TEMPLATE_CATEGORY" val="diagram"/>
  <p:tag name="KSO_WM_TEMPLATE_INDEX" val="20233199"/>
  <p:tag name="KSO_WM_UNIT_LAYERLEVEL" val="1_1_1"/>
  <p:tag name="KSO_WM_TAG_VERSION" val="3.0"/>
  <p:tag name="KSO_WM_BEAUTIFY_FLAG" val="#wm#"/>
  <p:tag name="KSO_WM_UNIT_VALUE" val="138*146"/>
  <p:tag name="KSO_WM_UNIT_TYPE" val="m_h_x"/>
  <p:tag name="KSO_WM_UNIT_INDEX" val="1_1_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21.xml><?xml version="1.0" encoding="utf-8"?>
<p:tagLst xmlns:p="http://schemas.openxmlformats.org/presentationml/2006/main">
  <p:tag name="KSO_WM_BEAUTIFY_FLAG" val=""/>
</p:tagLst>
</file>

<file path=ppt/tags/tag21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2_1"/>
  <p:tag name="KSO_WM_UNIT_ID" val="diagram20233199_1*m_h_f*1_2_1"/>
  <p:tag name="KSO_WM_TEMPLATE_CATEGORY" val="diagram"/>
  <p:tag name="KSO_WM_TEMPLATE_INDEX" val="20233199"/>
  <p:tag name="KSO_WM_UNIT_LAYERLEVEL" val="1_1_1"/>
  <p:tag name="KSO_WM_TAG_VERSION" val="3.0"/>
  <p:tag name="KSO_WM_BEAUTIFY_FLAG" val="#wm#"/>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项正文，文字是思想的提炼，请尽量言简意赅的阐述观点。单击此处输入项正文，文字是思想的提炼，请尽量言简意赅的阐述观点。单击输入项正文，文字是思想的提炼"/>
  <p:tag name="KSO_WM_UNIT_TEXT_FILL_FORE_SCHEMECOLOR_INDEX" val="1"/>
  <p:tag name="KSO_WM_UNIT_TEXT_FILL_TYPE" val="1"/>
  <p:tag name="KSO_WM_DIAGRAM_USE_COLOR_VALUE" val="{&quot;color_scheme&quot;:1,&quot;color_type&quot;:1,&quot;theme_color_indexes&quot;:[]}"/>
</p:tagLst>
</file>

<file path=ppt/tags/tag21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2_1"/>
  <p:tag name="KSO_WM_UNIT_ID" val="diagram20233199_1*m_h_a*1_2_1"/>
  <p:tag name="KSO_WM_TEMPLATE_CATEGORY" val="diagram"/>
  <p:tag name="KSO_WM_TEMPLATE_INDEX" val="20233199"/>
  <p:tag name="KSO_WM_UNIT_LAYERLEVEL" val="1_1_1"/>
  <p:tag name="KSO_WM_TAG_VERSION" val="3.0"/>
  <p:tag name="KSO_WM_BEAUTIFY_FLAG" val="#wm#"/>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DIAGRAM_USE_COLOR_VALUE" val="{&quot;color_scheme&quot;:1,&quot;color_type&quot;:1,&quot;theme_color_indexes&quot;:[]}"/>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33199_1*m_h_i*1_2_1"/>
  <p:tag name="KSO_WM_TEMPLATE_CATEGORY" val="diagram"/>
  <p:tag name="KSO_WM_TEMPLATE_INDEX" val="20233199"/>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UNIT_LINE_FORE_SCHEMECOLOR_INDEX" val="13"/>
  <p:tag name="KSO_WM_DIAGRAM_USE_COLOR_VALUE" val="{&quot;color_scheme&quot;:1,&quot;color_type&quot;:1,&quot;theme_color_indexes&quot;:[]}"/>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2"/>
  <p:tag name="KSO_WM_UNIT_ID" val="diagram20233199_1*m_h_i*1_2_2"/>
  <p:tag name="KSO_WM_TEMPLATE_CATEGORY" val="diagram"/>
  <p:tag name="KSO_WM_TEMPLATE_INDEX" val="20233199"/>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UNIT_PRESET_TEXT" val="2"/>
  <p:tag name="KSO_WM_UNIT_LINE_FORE_SCHEMECOLOR_INDEX" val="13"/>
  <p:tag name="KSO_WM_UNIT_TEXT_FILL_FORE_SCHEMECOLOR_INDEX" val="1"/>
  <p:tag name="KSO_WM_UNIT_TEXT_FILL_TYPE" val="1"/>
  <p:tag name="KSO_WM_DIAGRAM_USE_COLOR_VALUE" val="{&quot;color_scheme&quot;:1,&quot;color_type&quot;:1,&quot;theme_color_indexes&quot;:[]}"/>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3199_1*m_h_x*1_2_1"/>
  <p:tag name="KSO_WM_TEMPLATE_CATEGORY" val="diagram"/>
  <p:tag name="KSO_WM_TEMPLATE_INDEX" val="20233199"/>
  <p:tag name="KSO_WM_UNIT_LAYERLEVEL" val="1_1_1"/>
  <p:tag name="KSO_WM_TAG_VERSION" val="3.0"/>
  <p:tag name="KSO_WM_BEAUTIFY_FLAG" val="#wm#"/>
  <p:tag name="KSO_WM_UNIT_VALUE" val="145*146"/>
  <p:tag name="KSO_WM_UNIT_TYPE" val="m_h_x"/>
  <p:tag name="KSO_WM_UNIT_INDEX" val="1_2_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i*329_1"/>
  <p:tag name="KSO_WM_TEMPLATE_CATEGORY" val="diagram"/>
  <p:tag name="KSO_WM_TEMPLATE_INDEX" val="20231071"/>
  <p:tag name="KSO_WM_UNIT_LAYERLEVEL" val="1_1"/>
  <p:tag name="KSO_WM_TAG_VERSION" val="3.0"/>
  <p:tag name="KSO_WM_DIAGRAM_VERSION" val="3"/>
  <p:tag name="KSO_WM_DIAGRAM_COLOR_TRICK" val="4"/>
  <p:tag name="KSO_WM_DIAGRAM_COLOR_TEXT_CAN_REMOVE" val="n"/>
  <p:tag name="KSO_WM_DIAGRAM_GROUP_CODE" val="q1-1"/>
  <p:tag name="KSO_WM_UNIT_TYPE" val="q_i"/>
  <p:tag name="KSO_WM_UNIT_INDEX" val="329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solid&quot;:{&quot;brightness&quot;:0.20000000298023224,&quot;colorType&quot;:1,&quot;foreColorIndex&quot;:14,&quot;transparency&quot;:0},&quot;type&quot;:1},&quot;glow&quot;:{&quot;colorType&quot;:0},&quot;line&quot;:{&quot;type&quot;:0},&quot;shadow&quot;:{&quot;brightness&quot;:0.3499999940395355,&quot;colorType&quot;:1,&quot;foreColorIndex&quot;:13,&quot;transparency&quot;:0.94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2"/>
  <p:tag name="KSO_WM_DIAGRAM_USE_COLOR_VALUE" val="{&quot;color_scheme&quot;:1,&quot;color_type&quot;:1,&quot;theme_color_indexes&quot;:[]}"/>
</p:tagLst>
</file>

<file path=ppt/tags/tag2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1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1_3"/>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quot;colorType&quot;:1,&quot;foreColorIndex&quot;:5,&quot;pos&quot;:0.8100000023841858,&quot;transparency&quot;:1},{&quot;brightness&quot;:0,&quot;colorType&quot;:1,&quot;foreColorIndex&quot;:5,&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2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2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quot;colorType&quot;:1,&quot;foreColorIndex&quot;:6,&quot;pos&quot;:0.8100000023841858,&quot;transparency&quot;:1},{&quot;brightness&quot;:0,&quot;colorType&quot;:1,&quot;foreColorIndex&quot;:6,&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2.xml><?xml version="1.0" encoding="utf-8"?>
<p:tagLst xmlns:p="http://schemas.openxmlformats.org/presentationml/2006/main">
  <p:tag name="KSO_WM_BEAUTIFY_FLAG" val=""/>
</p:tagLst>
</file>

<file path=ppt/tags/tag2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3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3_3"/>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quot;colorType&quot;:1,&quot;foreColorIndex&quot;:7,&quot;pos&quot;:0.8100000023841858,&quot;transparency&quot;:1},{&quot;brightness&quot;:0,&quot;colorType&quot;:1,&quot;foreColorIndex&quot;:7,&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4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4_3"/>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quot;colorType&quot;:1,&quot;foreColorIndex&quot;:8,&quot;pos&quot;:0.8100000023841858,&quot;transparency&quot;:1},{&quot;brightness&quot;:0,&quot;colorType&quot;:1,&quot;foreColorIndex&quot;:8,&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1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1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gradient&quot;:[{&quot;brightness&quot;:0,&quot;colorType&quot;:2,&quot;pos&quot;:0.25,&quot;rgb&quot;:&quot;#376fff&quot;,&quot;transparency&quot;:1},{&quot;brightness&quot;:0,&quot;colorType&quot;:1,&quot;foreColorIndex&quot;:5,&quot;pos&quot;:0.6000000238418579,&quot;transparency&quot;:0.20000000298023224}],&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2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2_3"/>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gradient&quot;:[{&quot;brightness&quot;:0,&quot;colorType&quot;:1,&quot;foreColorIndex&quot;:6,&quot;pos&quot;:0.25,&quot;transparency&quot;:1},{&quot;brightness&quot;:0,&quot;colorType&quot;:1,&quot;foreColorIndex&quot;:6,&quot;pos&quot;:0.6000000238418579,&quot;transparency&quot;:0.20000000298023224}],&quot;type&quot;:2},&quot;shadow&quot;:{&quot;brightness&quot;:-0.25,&quot;colorType&quot;:1,&quot;foreColorIndex&quot;:6,&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4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4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gradient&quot;:[{&quot;brightness&quot;:0,&quot;colorType&quot;:1,&quot;foreColorIndex&quot;:8,&quot;pos&quot;:0.25,&quot;transparency&quot;:1},{&quot;brightness&quot;:0,&quot;colorType&quot;:1,&quot;foreColorIndex&quot;:8,&quot;pos&quot;:0.6000000238418579,&quot;transparency&quot;:0.20000000298023224}],&quot;type&quot;:2},&quot;shadow&quot;:{&quot;brightness&quot;:-0.25,&quot;colorType&quot;:1,&quot;foreColorIndex&quot;:8,&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3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3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gradient&quot;:[{&quot;brightness&quot;:0,&quot;colorType&quot;:1,&quot;foreColorIndex&quot;:7,&quot;pos&quot;:0.25,&quot;transparency&quot;:1},{&quot;brightness&quot;:0,&quot;colorType&quot;:1,&quot;foreColorIndex&quot;:7,&quot;pos&quot;:0.6000000238418579,&quot;transparency&quot;:0.20000000298023224}],&quot;type&quot;:2},&quot;shadow&quot;:{&quot;brightness&quot;:-0.25,&quot;colorType&quot;:1,&quot;foreColorIndex&quot;:7,&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2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329_2_1"/>
  <p:tag name="KSO_WM_UNIT_ID" val="diagram20231071_2*q_h_a*329_2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22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329_3_1"/>
  <p:tag name="KSO_WM_UNIT_ID" val="diagram20231071_2*q_h_a*329_3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22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329_1_1"/>
  <p:tag name="KSO_WM_UNIT_ID" val="diagram20231071_2*q_h_a*329_1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22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329_4_1"/>
  <p:tag name="KSO_WM_UNIT_ID" val="diagram20231071_2*q_h_a*329_4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23.xml><?xml version="1.0" encoding="utf-8"?>
<p:tagLst xmlns:p="http://schemas.openxmlformats.org/presentationml/2006/main">
  <p:tag name="KSO_WM_BEAUTIFY_FLAG" val=""/>
</p:tagLst>
</file>

<file path=ppt/tags/tag2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1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329_1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2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2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329_2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4000000059604645,&quot;colorType&quot;:1,&quot;foreColorIndex&quot;:6,&quot;pos&quot;:0,&quot;transparency&quot;:0},{&quot;brightness&quot;:0,&quot;colorType&quot;:1,&quot;foreColorIndex&quot;: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2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3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329_3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4000000059604645,&quot;colorType&quot;:1,&quot;foreColorIndex&quot;:7,&quot;pos&quot;:0,&quot;transparency&quot;:0},{&quot;brightness&quot;:0,&quot;colorType&quot;:1,&quot;foreColorIndex&quot;:7,&quot;pos&quot;: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2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4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329_4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2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i*329_2"/>
  <p:tag name="KSO_WM_TEMPLATE_CATEGORY" val="diagram"/>
  <p:tag name="KSO_WM_TEMPLATE_INDEX" val="20231071"/>
  <p:tag name="KSO_WM_UNIT_LAYERLEVEL" val="1_1"/>
  <p:tag name="KSO_WM_TAG_VERSION" val="3.0"/>
  <p:tag name="KSO_WM_DIAGRAM_VERSION" val="3"/>
  <p:tag name="KSO_WM_DIAGRAM_COLOR_TRICK" val="4"/>
  <p:tag name="KSO_WM_DIAGRAM_COLOR_TEXT_CAN_REMOVE" val="n"/>
  <p:tag name="KSO_WM_DIAGRAM_GROUP_CODE" val="q1-1"/>
  <p:tag name="KSO_WM_UNIT_TYPE" val="q_i"/>
  <p:tag name="KSO_WM_UNIT_INDEX" val="329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DIAGRAM_USE_COLOR_VALUE" val="{&quot;color_scheme&quot;:1,&quot;color_type&quot;:1,&quot;theme_color_indexes&quot;:[]}"/>
</p:tagLst>
</file>

<file path=ppt/tags/tag235.xml><?xml version="1.0" encoding="utf-8"?>
<p:tagLst xmlns:p="http://schemas.openxmlformats.org/presentationml/2006/main">
  <p:tag name="KSO_WM_BEAUTIFY_FLAG" val=""/>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i*329_1"/>
  <p:tag name="KSO_WM_TEMPLATE_CATEGORY" val="diagram"/>
  <p:tag name="KSO_WM_TEMPLATE_INDEX" val="20231071"/>
  <p:tag name="KSO_WM_UNIT_LAYERLEVEL" val="1_1"/>
  <p:tag name="KSO_WM_TAG_VERSION" val="3.0"/>
  <p:tag name="KSO_WM_DIAGRAM_VERSION" val="3"/>
  <p:tag name="KSO_WM_DIAGRAM_COLOR_TRICK" val="4"/>
  <p:tag name="KSO_WM_DIAGRAM_COLOR_TEXT_CAN_REMOVE" val="n"/>
  <p:tag name="KSO_WM_DIAGRAM_GROUP_CODE" val="q1-1"/>
  <p:tag name="KSO_WM_UNIT_TYPE" val="q_i"/>
  <p:tag name="KSO_WM_UNIT_INDEX" val="329_1"/>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solid&quot;:{&quot;brightness&quot;:0.20000000298023224,&quot;colorType&quot;:1,&quot;foreColorIndex&quot;:14,&quot;transparency&quot;:0},&quot;type&quot;:1},&quot;glow&quot;:{&quot;colorType&quot;:0},&quot;line&quot;:{&quot;type&quot;:0},&quot;shadow&quot;:{&quot;brightness&quot;:0.3499999940395355,&quot;colorType&quot;:1,&quot;foreColorIndex&quot;:13,&quot;transparency&quot;:0.94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2"/>
  <p:tag name="KSO_WM_DIAGRAM_USE_COLOR_VALUE" val="{&quot;color_scheme&quot;:1,&quot;color_type&quot;:1,&quot;theme_color_indexes&quot;:[]}"/>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1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1_3"/>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gradient&quot;:[{&quot;brightness&quot;:0,&quot;colorType&quot;:1,&quot;foreColorIndex&quot;:5,&quot;pos&quot;:0.8100000023841858,&quot;transparency&quot;:1},{&quot;brightness&quot;:0,&quot;colorType&quot;:1,&quot;foreColorIndex&quot;:5,&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2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2_2"/>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gradient&quot;:[{&quot;brightness&quot;:0,&quot;colorType&quot;:1,&quot;foreColorIndex&quot;:6,&quot;pos&quot;:0.8100000023841858,&quot;transparency&quot;:1},{&quot;brightness&quot;:0,&quot;colorType&quot;:1,&quot;foreColorIndex&quot;:6,&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3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3_3"/>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gradient&quot;:[{&quot;brightness&quot;:0,&quot;colorType&quot;:1,&quot;foreColorIndex&quot;:7,&quot;pos&quot;:0.8100000023841858,&quot;transparency&quot;:1},{&quot;brightness&quot;:0,&quot;colorType&quot;:1,&quot;foreColorIndex&quot;:7,&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4.xml><?xml version="1.0" encoding="utf-8"?>
<p:tagLst xmlns:p="http://schemas.openxmlformats.org/presentationml/2006/main">
  <p:tag name="KSO_WM_BEAUTIFY_FLAG" val=""/>
</p:tagLst>
</file>

<file path=ppt/tags/tag2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4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4_3"/>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gradient&quot;:[{&quot;brightness&quot;:0,&quot;colorType&quot;:1,&quot;foreColorIndex&quot;:8,&quot;pos&quot;:0.8100000023841858,&quot;transparency&quot;:1},{&quot;brightness&quot;:0,&quot;colorType&quot;:1,&quot;foreColorIndex&quot;:8,&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4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1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1_2"/>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type&quot;:0},&quot;glow&quot;:{&quot;colorType&quot;:0},&quot;line&quot;:{&quot;gradient&quot;:[{&quot;brightness&quot;:0,&quot;colorType&quot;:2,&quot;pos&quot;:0.25,&quot;rgb&quot;:&quot;#376fff&quot;,&quot;transparency&quot;:1},{&quot;brightness&quot;:0,&quot;colorType&quot;:1,&quot;foreColorIndex&quot;:5,&quot;pos&quot;:0.6000000238418579,&quot;transparency&quot;:0.20000000298023224}],&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4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2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2_3"/>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type&quot;:0},&quot;glow&quot;:{&quot;colorType&quot;:0},&quot;line&quot;:{&quot;gradient&quot;:[{&quot;brightness&quot;:0,&quot;colorType&quot;:1,&quot;foreColorIndex&quot;:6,&quot;pos&quot;:0.25,&quot;transparency&quot;:1},{&quot;brightness&quot;:0,&quot;colorType&quot;:1,&quot;foreColorIndex&quot;:6,&quot;pos&quot;:0.6000000238418579,&quot;transparency&quot;:0.20000000298023224}],&quot;type&quot;:2},&quot;shadow&quot;:{&quot;brightness&quot;:-0.25,&quot;colorType&quot;:1,&quot;foreColorIndex&quot;:6,&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4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4_1"/>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type&quot;:0},&quot;glow&quot;:{&quot;colorType&quot;:0},&quot;line&quot;:{&quot;gradient&quot;:[{&quot;brightness&quot;:0,&quot;colorType&quot;:1,&quot;foreColorIndex&quot;:8,&quot;pos&quot;:0.25,&quot;transparency&quot;:1},{&quot;brightness&quot;:0,&quot;colorType&quot;:1,&quot;foreColorIndex&quot;:8,&quot;pos&quot;:0.6000000238418579,&quot;transparency&quot;:0.20000000298023224}],&quot;type&quot;:2},&quot;shadow&quot;:{&quot;brightness&quot;:-0.25,&quot;colorType&quot;:1,&quot;foreColorIndex&quot;:8,&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4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3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3_2"/>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type&quot;:0},&quot;glow&quot;:{&quot;colorType&quot;:0},&quot;line&quot;:{&quot;gradient&quot;:[{&quot;brightness&quot;:0,&quot;colorType&quot;:1,&quot;foreColorIndex&quot;:7,&quot;pos&quot;:0.25,&quot;transparency&quot;:1},{&quot;brightness&quot;:0,&quot;colorType&quot;:1,&quot;foreColorIndex&quot;:7,&quot;pos&quot;:0.6000000238418579,&quot;transparency&quot;:0.20000000298023224}],&quot;type&quot;:2},&quot;shadow&quot;:{&quot;brightness&quot;:-0.25,&quot;colorType&quot;:1,&quot;foreColorIndex&quot;:7,&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4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329_2_1"/>
  <p:tag name="KSO_WM_UNIT_ID" val="diagram20231071_2*q_h_a*329_2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24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329_3_1"/>
  <p:tag name="KSO_WM_UNIT_ID" val="diagram20231071_2*q_h_a*329_3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24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329_1_1"/>
  <p:tag name="KSO_WM_UNIT_ID" val="diagram20231071_2*q_h_a*329_1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24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329_4_1"/>
  <p:tag name="KSO_WM_UNIT_ID" val="diagram20231071_2*q_h_a*329_4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2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1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329_1_1"/>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25.xml><?xml version="1.0" encoding="utf-8"?>
<p:tagLst xmlns:p="http://schemas.openxmlformats.org/presentationml/2006/main">
  <p:tag name="KSO_WM_BEAUTIFY_FLAG" val=""/>
</p:tagLst>
</file>

<file path=ppt/tags/tag2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2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329_2_1"/>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gradient&quot;:[{&quot;brightness&quot;:0.4000000059604645,&quot;colorType&quot;:1,&quot;foreColorIndex&quot;:6,&quot;pos&quot;:0,&quot;transparency&quot;:0},{&quot;brightness&quot;:0,&quot;colorType&quot;:1,&quot;foreColorIndex&quot;: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2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3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329_3_1"/>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gradient&quot;:[{&quot;brightness&quot;:0.4000000059604645,&quot;colorType&quot;:1,&quot;foreColorIndex&quot;:7,&quot;pos&quot;:0,&quot;transparency&quot;:0},{&quot;brightness&quot;:0,&quot;colorType&quot;:1,&quot;foreColorIndex&quot;:7,&quot;pos&quot;: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2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4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329_4_2"/>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2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i*329_2"/>
  <p:tag name="KSO_WM_TEMPLATE_CATEGORY" val="diagram"/>
  <p:tag name="KSO_WM_TEMPLATE_INDEX" val="20231071"/>
  <p:tag name="KSO_WM_UNIT_LAYERLEVEL" val="1_1"/>
  <p:tag name="KSO_WM_TAG_VERSION" val="3.0"/>
  <p:tag name="KSO_WM_DIAGRAM_VERSION" val="3"/>
  <p:tag name="KSO_WM_DIAGRAM_COLOR_TRICK" val="4"/>
  <p:tag name="KSO_WM_DIAGRAM_COLOR_TEXT_CAN_REMOVE" val="n"/>
  <p:tag name="KSO_WM_DIAGRAM_GROUP_CODE" val="q1-1"/>
  <p:tag name="KSO_WM_UNIT_TYPE" val="q_i"/>
  <p:tag name="KSO_WM_UNIT_INDEX" val="329_2"/>
  <p:tag name="KSO_WM_DIAGRAM_MAX_ITEMCNT" val="6"/>
  <p:tag name="KSO_WM_DIAGRAM_MIN_ITEMCNT" val="3"/>
  <p:tag name="KSO_WM_DIAGRAM_VIRTUALLY_FRAME" val="{&quot;height&quot;:435.4245300292969,&quot;left&quot;:-40.75211988073634,&quot;top&quot;:101.68352238692641,&quot;width&quot;:786.5499877929688}"/>
  <p:tag name="KSO_WM_DIAGRAM_COLOR_MATCH_VALUE" val="{&quot;shape&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DIAGRAM_USE_COLOR_VALUE" val="{&quot;color_scheme&quot;:1,&quot;color_type&quot;:1,&quot;theme_color_indexes&quot;:[]}"/>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1_1"/>
  <p:tag name="KSO_WM_TEMPLATE_CATEGORY" val="diagram"/>
  <p:tag name="KSO_WM_TEMPLATE_INDEX" val="20231080"/>
  <p:tag name="KSO_WM_UNIT_LAYERLEVEL" val="1_1_1"/>
  <p:tag name="KSO_WM_TAG_VERSION" val="3.0"/>
  <p:tag name="KSO_WM_UNIT_TYPE" val="q_h_i"/>
  <p:tag name="KSO_WM_UNIT_INDEX" val="1_1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4000000059604645,&quot;colorType&quot;:1,&quot;foreColorIndex&quot;:5,&quot;pos&quot;:0.25,&quot;transparency&quot;:0},{&quot;brightness&quot;:0,&quot;colorType&quot;:1,&quot;foreColorIndex&quot;:5,&quot;pos&quot;:0.899999976158142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2_1"/>
  <p:tag name="KSO_WM_TEMPLATE_CATEGORY" val="diagram"/>
  <p:tag name="KSO_WM_TEMPLATE_INDEX" val="20231080"/>
  <p:tag name="KSO_WM_UNIT_LAYERLEVEL" val="1_1_1"/>
  <p:tag name="KSO_WM_TAG_VERSION" val="3.0"/>
  <p:tag name="KSO_WM_UNIT_TYPE" val="q_h_i"/>
  <p:tag name="KSO_WM_UNIT_INDEX" val="1_2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4000000059604645,&quot;colorType&quot;:1,&quot;foreColorIndex&quot;:6,&quot;pos&quot;:0.25,&quot;transparency&quot;:0},{&quot;brightness&quot;:0,&quot;colorType&quot;:1,&quot;foreColorIndex&quot;:6,&quot;pos&quot;:0.899999976158142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3_1"/>
  <p:tag name="KSO_WM_TEMPLATE_CATEGORY" val="diagram"/>
  <p:tag name="KSO_WM_TEMPLATE_INDEX" val="20231080"/>
  <p:tag name="KSO_WM_UNIT_LAYERLEVEL" val="1_1_1"/>
  <p:tag name="KSO_WM_TAG_VERSION" val="3.0"/>
  <p:tag name="KSO_WM_UNIT_TYPE" val="q_h_i"/>
  <p:tag name="KSO_WM_UNIT_INDEX" val="1_3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4000000059604645,&quot;colorType&quot;:1,&quot;foreColorIndex&quot;:7,&quot;pos&quot;:0.25,&quot;transparency&quot;:0},{&quot;brightness&quot;:0,&quot;colorType&quot;:1,&quot;foreColorIndex&quot;:7,&quot;pos&quot;:0.899999976158142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4_1"/>
  <p:tag name="KSO_WM_TEMPLATE_CATEGORY" val="diagram"/>
  <p:tag name="KSO_WM_TEMPLATE_INDEX" val="20231080"/>
  <p:tag name="KSO_WM_UNIT_LAYERLEVEL" val="1_1_1"/>
  <p:tag name="KSO_WM_TAG_VERSION" val="3.0"/>
  <p:tag name="KSO_WM_UNIT_TYPE" val="q_h_i"/>
  <p:tag name="KSO_WM_UNIT_INDEX" val="1_4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4000000059604645,&quot;colorType&quot;:1,&quot;foreColorIndex&quot;:8,&quot;pos&quot;:0.25,&quot;transparency&quot;:0},{&quot;brightness&quot;:0,&quot;colorType&quot;:1,&quot;foreColorIndex&quot;:8,&quot;pos&quot;:0.899999976158142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5_1"/>
  <p:tag name="KSO_WM_TEMPLATE_CATEGORY" val="diagram"/>
  <p:tag name="KSO_WM_TEMPLATE_INDEX" val="20231080"/>
  <p:tag name="KSO_WM_UNIT_LAYERLEVEL" val="1_1_1"/>
  <p:tag name="KSO_WM_TAG_VERSION" val="3.0"/>
  <p:tag name="KSO_WM_UNIT_TYPE" val="q_h_i"/>
  <p:tag name="KSO_WM_UNIT_INDEX" val="1_5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4000000059604645,&quot;colorType&quot;:1,&quot;foreColorIndex&quot;:9,&quot;pos&quot;:0.25,&quot;transparency&quot;:0},{&quot;brightness&quot;:0,&quot;colorType&quot;:1,&quot;foreColorIndex&quot;:9,&quot;pos&quot;:0.8999999761581421,&quot;transparency&quot;:0}],&quot;type&quot;:3},&quot;glow&quot;:{&quot;colorType&quot;:0},&quot;line&quot;:{&quot;type&quot;:0},&quot;shadow&quot;:{&quot;brightness&quot;:0,&quot;colorType&quot;:1,&quot;foreColorIndex&quot;:9,&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94.6937068909172,&quot;left&quot;:-48.803143502783584,&quot;top&quot;:196.75,&quot;width&quot;:824.0499877929688}"/>
  <p:tag name="KSO_WM_DIAGRAM_COLOR_MATCH_VALUE" val="{&quot;shape&quot;:{&quot;fill&quot;:{&quot;gradient&quot;:[{&quot;brightness&quot;:0.4000000059604645,&quot;colorType&quot;:1,&quot;foreColorIndex&quot;:5,&quot;pos&quot;:0,&quot;transparency&quot;:0},{&quot;brightness&quot;:0,&quot;colorType&quot;:1,&quot;foreColorIndex&quot;:14,&quot;pos&quot;:1,&quot;transparency&quot;:0}],&quot;type&quot;:3},&quot;glow&quot;:{&quot;colorType&quot;:0},&quot;line&quot;:{&quot;gradient&quot;:[{&quot;brightness&quot;:0,&quot;colorType&quot;:1,&quot;foreColorIndex&quot;:14,&quot;pos&quot;:0.5400000214576721,&quot;transparency&quot;:0},{&quot;brightness&quot;:-0.25,&quot;colorType&quot;:1,&quot;foreColorIndex&quot;:5,&quot;pos&quot;:1,&quot;transparency&quot;:0}],&quot;type&quot;:2},&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2"/>
  <p:tag name="KSO_WM_UNIT_INDEX" val="1_1_2"/>
  <p:tag name="KSO_WM_DIAGRAM_GROUP_CODE" val="n1-1"/>
  <p:tag name="KSO_WM_UNIT_FILL_TYPE" val="3"/>
  <p:tag name="KSO_WM_DIAGRAM_USE_COLOR_VALUE" val="{&quot;color_scheme&quot;:1,&quot;color_type&quot;:1,&quot;theme_color_indexes&quot;:[]}"/>
</p:tagLst>
</file>

<file path=ppt/tags/tag26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31080_3*q_h_a*1_1_1"/>
  <p:tag name="KSO_WM_TEMPLATE_CATEGORY" val="diagram"/>
  <p:tag name="KSO_WM_TEMPLATE_INDEX" val="20231080"/>
  <p:tag name="KSO_WM_UNIT_LAYERLEVEL" val="1_1_1"/>
  <p:tag name="KSO_WM_TAG_VERSION" val="3.0"/>
  <p:tag name="KSO_WM_BEAUTIFY_FLAG" val="#wm#"/>
  <p:tag name="KSO_WM_UNIT_PLACING_PICTURE_USER_VIEWPORT" val="{&quot;height&quot;:1133.8582677165355,&quot;width&quot;:4423}"/>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6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80_3*q_h_a*1_2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6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80_3*q_h_a*1_3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6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5_1"/>
  <p:tag name="KSO_WM_UNIT_ID" val="diagram20231080_3*q_h_a*1_5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6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1080_3*q_h_a*1_4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6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1_2"/>
  <p:tag name="KSO_WM_TEMPLATE_CATEGORY" val="diagram"/>
  <p:tag name="KSO_WM_TEMPLATE_INDEX" val="20231080"/>
  <p:tag name="KSO_WM_UNIT_LAYERLEVEL" val="1_1_1"/>
  <p:tag name="KSO_WM_TAG_VERSION" val="3.0"/>
  <p:tag name="KSO_WM_UNIT_TYPE" val="q_h_i"/>
  <p:tag name="KSO_WM_UNIT_INDEX" val="1_1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gradient&quot;:[{&quot;brightness&quot;:0,&quot;colorType&quot;:1,&quot;foreColorIndex&quot;:5,&quot;pos&quot;:0.7900000214576721,&quot;transparency&quot;:1},{&quot;brightness&quot;:0,&quot;colorType&quot;:1,&quot;foreColorIndex&quot;:5,&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6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2_2"/>
  <p:tag name="KSO_WM_TEMPLATE_CATEGORY" val="diagram"/>
  <p:tag name="KSO_WM_TEMPLATE_INDEX" val="20231080"/>
  <p:tag name="KSO_WM_UNIT_LAYERLEVEL" val="1_1_1"/>
  <p:tag name="KSO_WM_TAG_VERSION" val="3.0"/>
  <p:tag name="KSO_WM_UNIT_TYPE" val="q_h_i"/>
  <p:tag name="KSO_WM_UNIT_INDEX" val="1_2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gradient&quot;:[{&quot;brightness&quot;:0,&quot;colorType&quot;:1,&quot;foreColorIndex&quot;:6,&quot;pos&quot;:0.7900000214576721,&quot;transparency&quot;:1},{&quot;brightness&quot;:0,&quot;colorType&quot;:1,&quot;foreColorIndex&quot;:6,&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3_2"/>
  <p:tag name="KSO_WM_TEMPLATE_CATEGORY" val="diagram"/>
  <p:tag name="KSO_WM_TEMPLATE_INDEX" val="20231080"/>
  <p:tag name="KSO_WM_UNIT_LAYERLEVEL" val="1_1_1"/>
  <p:tag name="KSO_WM_TAG_VERSION" val="3.0"/>
  <p:tag name="KSO_WM_UNIT_TYPE" val="q_h_i"/>
  <p:tag name="KSO_WM_UNIT_INDEX" val="1_3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gradient&quot;:[{&quot;brightness&quot;:0,&quot;colorType&quot;:1,&quot;foreColorIndex&quot;:7,&quot;pos&quot;:0.7900000214576721,&quot;transparency&quot;:1},{&quot;brightness&quot;:0,&quot;colorType&quot;:1,&quot;foreColorIndex&quot;:7,&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4_2"/>
  <p:tag name="KSO_WM_TEMPLATE_CATEGORY" val="diagram"/>
  <p:tag name="KSO_WM_TEMPLATE_INDEX" val="20231080"/>
  <p:tag name="KSO_WM_UNIT_LAYERLEVEL" val="1_1_1"/>
  <p:tag name="KSO_WM_TAG_VERSION" val="3.0"/>
  <p:tag name="KSO_WM_UNIT_TYPE" val="q_h_i"/>
  <p:tag name="KSO_WM_UNIT_INDEX" val="1_4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gradient&quot;:[{&quot;brightness&quot;:0,&quot;colorType&quot;:1,&quot;foreColorIndex&quot;:9,&quot;pos&quot;:0.7900000214576721,&quot;transparency&quot;:1},{&quot;brightness&quot;:0,&quot;colorType&quot;:1,&quot;foreColorIndex&quot;:9,&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5_2"/>
  <p:tag name="KSO_WM_TEMPLATE_CATEGORY" val="diagram"/>
  <p:tag name="KSO_WM_TEMPLATE_INDEX" val="20231080"/>
  <p:tag name="KSO_WM_UNIT_LAYERLEVEL" val="1_1_1"/>
  <p:tag name="KSO_WM_TAG_VERSION" val="3.0"/>
  <p:tag name="KSO_WM_UNIT_TYPE" val="q_h_i"/>
  <p:tag name="KSO_WM_UNIT_INDEX" val="1_5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gradient&quot;:[{&quot;brightness&quot;:0,&quot;colorType&quot;:1,&quot;foreColorIndex&quot;:9,&quot;pos&quot;:0.7900000214576721,&quot;transparency&quot;:1},{&quot;brightness&quot;:0,&quot;colorType&quot;:1,&quot;foreColorIndex&quot;:9,&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94.6937068909172,&quot;left&quot;:-48.803143502783584,&quot;top&quot;:196.75,&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2_1"/>
  <p:tag name="KSO_WM_UNIT_INDEX" val="1_2_2_1"/>
  <p:tag name="KSO_WM_DIAGRAM_GROUP_CODE" val="n1-1"/>
  <p:tag name="KSO_WM_UNIT_FILL_TYPE" val="3"/>
  <p:tag name="KSO_WM_UNIT_LINE_FORE_SCHEMECOLOR_INDEX" val="14"/>
  <p:tag name="KSO_WM_DIAGRAM_USE_COLOR_VALUE" val="{&quot;color_scheme&quot;:1,&quot;color_type&quot;:1,&quot;theme_color_indexes&quot;:[]}"/>
</p:tagLst>
</file>

<file path=ppt/tags/tag270.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231080_3*q_h_x*1_2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71.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231080_3*q_h_x*1_1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72.xml><?xml version="1.0" encoding="utf-8"?>
<p:tagLst xmlns:p="http://schemas.openxmlformats.org/presentationml/2006/main">
  <p:tag name="KSO_WM_DIAGRAM_VERSION" val="3"/>
  <p:tag name="KSO_WM_DIAGRAM_COLOR_TRICK" val="4"/>
  <p:tag name="KSO_WM_DIAGRAM_COLOR_TEXT_CAN_REMOVE" val="n"/>
  <p:tag name="KSO_WM_UNIT_VALUE" val="75*69"/>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231080_3*q_h_x*1_3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73.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231080_3*q_h_x*1_5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74.xml><?xml version="1.0" encoding="utf-8"?>
<p:tagLst xmlns:p="http://schemas.openxmlformats.org/presentationml/2006/main">
  <p:tag name="KSO_WM_DIAGRAM_VERSION" val="3"/>
  <p:tag name="KSO_WM_DIAGRAM_COLOR_TRICK" val="4"/>
  <p:tag name="KSO_WM_DIAGRAM_COLOR_TEXT_CAN_REMOVE" val="n"/>
  <p:tag name="KSO_WM_UNIT_VALUE" val="72*75"/>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231080_3*q_h_x*1_4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702_5*n_h_i*1_1_1"/>
  <p:tag name="KSO_WM_TEMPLATE_CATEGORY" val="diagram"/>
  <p:tag name="KSO_WM_TEMPLATE_INDEX" val="20231702"/>
  <p:tag name="KSO_WM_UNIT_LAYERLEVEL" val="1_1_1"/>
  <p:tag name="KSO_WM_TAG_VERSION" val="3.0"/>
  <p:tag name="KSO_WM_DIAGRAM_GROUP_CODE" val="n1-1"/>
  <p:tag name="KSO_WM_UNIT_TYPE" val="n_h_i"/>
  <p:tag name="KSO_WM_UNIT_INDEX" val="1_1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94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1_1"/>
  <p:tag name="KSO_WM_UNIT_ID" val="diagram20231702_5*n_h_h_i*1_2_1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2_1"/>
  <p:tag name="KSO_WM_UNIT_ID" val="diagram20231702_5*n_h_h_i*1_2_2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5_1"/>
  <p:tag name="KSO_WM_UNIT_ID" val="diagram20231702_5*n_h_h_i*1_2_5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5"/>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4_1"/>
  <p:tag name="KSO_WM_UNIT_ID" val="diagram20231702_5*n_h_h_i*1_2_4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94.6937068909172,&quot;left&quot;:-48.803143502783584,&quot;top&quot;:196.75,&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3_1"/>
  <p:tag name="KSO_WM_UNIT_INDEX" val="1_2_3_1"/>
  <p:tag name="KSO_WM_DIAGRAM_GROUP_CODE" val="n1-1"/>
  <p:tag name="KSO_WM_UNIT_FILL_TYPE" val="3"/>
  <p:tag name="KSO_WM_UNIT_LINE_FORE_SCHEMECOLOR_INDEX" val="14"/>
  <p:tag name="KSO_WM_DIAGRAM_USE_COLOR_VALUE" val="{&quot;color_scheme&quot;:1,&quot;color_type&quot;:1,&quot;theme_color_indexes&quot;:[]}"/>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6_1"/>
  <p:tag name="KSO_WM_UNIT_ID" val="diagram20231702_5*n_h_h_i*1_2_6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6"/>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3_1"/>
  <p:tag name="KSO_WM_UNIT_ID" val="diagram20231702_5*n_h_h_i*1_2_3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82.xml><?xml version="1.0" encoding="utf-8"?>
<p:tagLst xmlns:p="http://schemas.openxmlformats.org/presentationml/2006/main">
  <p:tag name="KSO_WM_UNIT_COMPATIBLE" val="0"/>
  <p:tag name="KSO_WM_UNIT_DIAGRAM_ISREFERUNIT" val="0"/>
  <p:tag name="KSO_WM_TEMPLATE_INDEX" val="20231702"/>
  <p:tag name="KSO_WM_TAG_VERSION" val="3.0"/>
  <p:tag name="KSO_WM_DIAGRAM_VERSION" val="3"/>
  <p:tag name="KSO_WM_DIAGRAM_COLOR_TEXT_CAN_REMOVE" val="n"/>
  <p:tag name="KSO_WM_DIAGRAM_MIN_ITEMCNT" val="2"/>
  <p:tag name="KSO_WM_BEAUTIFY_FLAG" val="#wm#"/>
  <p:tag name="KSO_WM_UNIT_HIGHLIGHT" val="0"/>
  <p:tag name="KSO_WM_UNIT_DIAGRAM_ISNUMVISUAL" val="0"/>
  <p:tag name="KSO_WM_UNIT_ID" val="diagram20231702_5*n_h_a*1_1_1"/>
  <p:tag name="KSO_WM_TEMPLATE_CATEGORY" val="diagram"/>
  <p:tag name="KSO_WM_UNIT_LAYERLEVEL" val="1_1_1"/>
  <p:tag name="KSO_WM_UNIT_ISCONTENTSTITLE" val="0"/>
  <p:tag name="KSO_WM_UNIT_ISNUMDGMTITLE" val="0"/>
  <p:tag name="KSO_WM_UNIT_NOCLEAR" val="0"/>
  <p:tag name="KSO_WM_DIAGRAM_GROUP_CODE" val="n1-1"/>
  <p:tag name="KSO_WM_UNIT_TYPE" val="n_h_a"/>
  <p:tag name="KSO_WM_UNIT_INDEX" val="1_1_1"/>
  <p:tag name="KSO_WM_DIAGRAM_COLOR_TRICK" val="1"/>
  <p:tag name="KSO_WM_DIAGRAM_MAX_ITEMCNT" val="6"/>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VALUE" val="8"/>
  <p:tag name="KSO_WM_UNIT_PRESET_TEXT" val="单击此处添加标题"/>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83.xml><?xml version="1.0" encoding="utf-8"?>
<p:tagLst xmlns:p="http://schemas.openxmlformats.org/presentationml/2006/main">
  <p:tag name="KSO_WM_BEAUTIFY_FLAG" val=""/>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6_1"/>
  <p:tag name="KSO_WM_UNIT_ID" val="diagram20231702_5*n_h_h_i*1_2_6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6"/>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85.xml><?xml version="1.0" encoding="utf-8"?>
<p:tagLst xmlns:p="http://schemas.openxmlformats.org/presentationml/2006/main">
  <p:tag name="KSO_WM_BEAUTIFY_FLAG" val=""/>
</p:tagLst>
</file>

<file path=ppt/tags/tag2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702_5*n_h_i*1_1_1"/>
  <p:tag name="KSO_WM_TEMPLATE_CATEGORY" val="diagram"/>
  <p:tag name="KSO_WM_TEMPLATE_INDEX" val="20231702"/>
  <p:tag name="KSO_WM_UNIT_LAYERLEVEL" val="1_1_1"/>
  <p:tag name="KSO_WM_TAG_VERSION" val="3.0"/>
  <p:tag name="KSO_WM_DIAGRAM_GROUP_CODE" val="n1-1"/>
  <p:tag name="KSO_WM_UNIT_TYPE" val="n_h_i"/>
  <p:tag name="KSO_WM_UNIT_INDEX" val="1_1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94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1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1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的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5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5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6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6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2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94.6937068909172,&quot;left&quot;:-48.803143502783584,&quot;top&quot;:196.7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3_1"/>
  <p:tag name="KSO_WM_UNIT_INDEX" val="1_2_3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2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UNIT_VALUE" val="80"/>
  <p:tag name="KSO_WM_DIAGRAM_GROUP_CODE" val="n1-1"/>
  <p:tag name="KSO_WM_UNIT_TYPE" val="n_h_h_f"/>
  <p:tag name="KSO_WM_UNIT_INDEX" val="1_2_2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4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4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3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3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1_1"/>
  <p:tag name="KSO_WM_UNIT_ID" val="diagram20231702_5*n_h_h_i*1_2_1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2_1"/>
  <p:tag name="KSO_WM_UNIT_ID" val="diagram20231702_5*n_h_h_i*1_2_2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5_1"/>
  <p:tag name="KSO_WM_UNIT_ID" val="diagram20231702_5*n_h_h_i*1_2_5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5"/>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4_1"/>
  <p:tag name="KSO_WM_UNIT_ID" val="diagram20231702_5*n_h_h_i*1_2_4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6_1"/>
  <p:tag name="KSO_WM_UNIT_ID" val="diagram20231702_5*n_h_h_i*1_2_6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6"/>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3_1"/>
  <p:tag name="KSO_WM_UNIT_ID" val="diagram20231702_5*n_h_h_i*1_2_3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299.xml><?xml version="1.0" encoding="utf-8"?>
<p:tagLst xmlns:p="http://schemas.openxmlformats.org/presentationml/2006/main">
  <p:tag name="KSO_WM_UNIT_COMPATIBLE" val="0"/>
  <p:tag name="KSO_WM_UNIT_DIAGRAM_ISREFERUNIT" val="0"/>
  <p:tag name="KSO_WM_TEMPLATE_INDEX" val="20231702"/>
  <p:tag name="KSO_WM_TAG_VERSION" val="3.0"/>
  <p:tag name="KSO_WM_DIAGRAM_VERSION" val="3"/>
  <p:tag name="KSO_WM_DIAGRAM_COLOR_TEXT_CAN_REMOVE" val="n"/>
  <p:tag name="KSO_WM_DIAGRAM_MIN_ITEMCNT" val="2"/>
  <p:tag name="KSO_WM_BEAUTIFY_FLAG" val="#wm#"/>
  <p:tag name="KSO_WM_UNIT_HIGHLIGHT" val="0"/>
  <p:tag name="KSO_WM_UNIT_DIAGRAM_ISNUMVISUAL" val="0"/>
  <p:tag name="KSO_WM_UNIT_ID" val="diagram20231702_5*n_h_a*1_1_1"/>
  <p:tag name="KSO_WM_TEMPLATE_CATEGORY" val="diagram"/>
  <p:tag name="KSO_WM_UNIT_LAYERLEVEL" val="1_1_1"/>
  <p:tag name="KSO_WM_UNIT_ISCONTENTSTITLE" val="0"/>
  <p:tag name="KSO_WM_UNIT_ISNUMDGMTITLE" val="0"/>
  <p:tag name="KSO_WM_UNIT_NOCLEAR" val="0"/>
  <p:tag name="KSO_WM_DIAGRAM_GROUP_CODE" val="n1-1"/>
  <p:tag name="KSO_WM_UNIT_TYPE" val="n_h_a"/>
  <p:tag name="KSO_WM_UNIT_INDEX" val="1_1_1"/>
  <p:tag name="KSO_WM_DIAGRAM_COLOR_TRICK" val="1"/>
  <p:tag name="KSO_WM_DIAGRAM_MAX_ITEMCNT" val="6"/>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VALUE" val="8"/>
  <p:tag name="KSO_WM_UNIT_PRESET_TEXT" val="单击此处添加标题"/>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94.6937068909172,&quot;left&quot;:-48.803143502783584,&quot;top&quot;:196.7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1_1"/>
  <p:tag name="KSO_WM_UNIT_INDEX" val="1_2_1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300.xml><?xml version="1.0" encoding="utf-8"?>
<p:tagLst xmlns:p="http://schemas.openxmlformats.org/presentationml/2006/main">
  <p:tag name="KSO_WM_BEAUTIFY_FLAG" val=""/>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2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2_1"/>
  <p:tag name="KSO_WM_DIAGRAM_VERSION" val="3"/>
  <p:tag name="KSO_WM_DIAGRAM_COLOR_TRICK" val="4"/>
  <p:tag name="KSO_WM_DIAGRAM_COLOR_TEXT_CAN_REMOVE" val="n"/>
  <p:tag name="KSO_WM_UNIT_LINE_FORE_SCHEMECOLOR_INDEX" val="6"/>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4_2"/>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4_2"/>
  <p:tag name="KSO_WM_DIAGRAM_VERSION" val="3"/>
  <p:tag name="KSO_WM_DIAGRAM_COLOR_TRICK" val="4"/>
  <p:tag name="KSO_WM_DIAGRAM_COLOR_TEXT_CAN_REMOVE" val="n"/>
  <p:tag name="KSO_WM_UNIT_LINE_FORE_SCHEMECOLOR_INDEX" val="8"/>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1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1_1"/>
  <p:tag name="KSO_WM_DIAGRAM_VERSION" val="3"/>
  <p:tag name="KSO_WM_DIAGRAM_COLOR_TRICK" val="4"/>
  <p:tag name="KSO_WM_DIAGRAM_COLOR_TEXT_CAN_REMOVE" val="n"/>
  <p:tag name="KSO_WM_UNIT_LINE_FORE_SCHEMECOLOR_INDEX" val="5"/>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1_2"/>
  <p:tag name="KSO_WM_TEMPLATE_CATEGORY" val="diagram"/>
  <p:tag name="KSO_WM_TEMPLATE_INDEX" val="20231079"/>
  <p:tag name="KSO_WM_UNIT_LAYERLEVEL" val="1_1_1"/>
  <p:tag name="KSO_WM_TAG_VERSION" val="3.0"/>
  <p:tag name="KSO_WM_DIAGRAM_GROUP_CODE" val="q1-1"/>
  <p:tag name="KSO_WM_UNIT_TYPE" val="q_h_i"/>
  <p:tag name="KSO_WM_UNIT_INDEX" val="1_1_2"/>
  <p:tag name="KSO_WM_DIAGRAM_VERSION" val="3"/>
  <p:tag name="KSO_WM_DIAGRAM_COLOR_TRICK" val="4"/>
  <p:tag name="KSO_WM_DIAGRAM_COLOR_TEXT_CAN_REMOVE" val="n"/>
  <p:tag name="KSO_WM_UNIT_LINE_FORE_SCHEMECOLOR_INDEX" val="5"/>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3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3_3"/>
  <p:tag name="KSO_WM_DIAGRAM_VERSION" val="3"/>
  <p:tag name="KSO_WM_DIAGRAM_COLOR_TRICK" val="4"/>
  <p:tag name="KSO_WM_DIAGRAM_COLOR_TEXT_CAN_REMOVE" val="n"/>
  <p:tag name="KSO_WM_UNIT_LINE_FORE_SCHEMECOLOR_INDEX" val="7"/>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0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3_2"/>
  <p:tag name="KSO_WM_TEMPLATE_CATEGORY" val="diagram"/>
  <p:tag name="KSO_WM_TEMPLATE_INDEX" val="20231079"/>
  <p:tag name="KSO_WM_UNIT_LAYERLEVEL" val="1_1_1"/>
  <p:tag name="KSO_WM_TAG_VERSION" val="3.0"/>
  <p:tag name="KSO_WM_DIAGRAM_GROUP_CODE" val="q1-1"/>
  <p:tag name="KSO_WM_UNIT_TYPE" val="q_h_i"/>
  <p:tag name="KSO_WM_UNIT_INDEX" val="1_3_2"/>
  <p:tag name="KSO_WM_DIAGRAM_VERSION" val="3"/>
  <p:tag name="KSO_WM_DIAGRAM_COLOR_TRICK" val="4"/>
  <p:tag name="KSO_WM_DIAGRAM_COLOR_TEXT_CAN_REMOVE" val="n"/>
  <p:tag name="KSO_WM_UNIT_LINE_FORE_SCHEMECOLOR_INDEX" val="7"/>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4_3"/>
  <p:tag name="KSO_WM_TEMPLATE_CATEGORY" val="diagram"/>
  <p:tag name="KSO_WM_TEMPLATE_INDEX" val="20231079"/>
  <p:tag name="KSO_WM_UNIT_LAYERLEVEL" val="1_1_1"/>
  <p:tag name="KSO_WM_TAG_VERSION" val="3.0"/>
  <p:tag name="KSO_WM_DIAGRAM_GROUP_CODE" val="q1-1"/>
  <p:tag name="KSO_WM_UNIT_TYPE" val="q_h_i"/>
  <p:tag name="KSO_WM_UNIT_INDEX" val="1_4_3"/>
  <p:tag name="KSO_WM_DIAGRAM_VERSION" val="3"/>
  <p:tag name="KSO_WM_DIAGRAM_COLOR_TRICK" val="4"/>
  <p:tag name="KSO_WM_DIAGRAM_COLOR_TEXT_CAN_REMOVE" val="n"/>
  <p:tag name="KSO_WM_UNIT_LINE_FORE_SCHEMECOLOR_INDEX" val="8"/>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2_2"/>
  <p:tag name="KSO_WM_TEMPLATE_CATEGORY" val="diagram"/>
  <p:tag name="KSO_WM_TEMPLATE_INDEX" val="20231079"/>
  <p:tag name="KSO_WM_UNIT_LAYERLEVEL" val="1_1_1"/>
  <p:tag name="KSO_WM_TAG_VERSION" val="3.0"/>
  <p:tag name="KSO_WM_DIAGRAM_GROUP_CODE" val="q1-1"/>
  <p:tag name="KSO_WM_UNIT_TYPE" val="q_h_i"/>
  <p:tag name="KSO_WM_UNIT_INDEX" val="1_2_2"/>
  <p:tag name="KSO_WM_DIAGRAM_VERSION" val="3"/>
  <p:tag name="KSO_WM_DIAGRAM_COLOR_TRICK" val="4"/>
  <p:tag name="KSO_WM_DIAGRAM_COLOR_TEXT_CAN_REMOVE" val="n"/>
  <p:tag name="KSO_WM_UNIT_LINE_FORE_SCHEMECOLOR_INDEX" val="6"/>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1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1_3"/>
  <p:tag name="KSO_WM_DIAGRAM_VERSION" val="3"/>
  <p:tag name="KSO_WM_DIAGRAM_COLOR_TRICK" val="4"/>
  <p:tag name="KSO_WM_DIAGRAM_COLOR_TEXT_CAN_REMOVE" val="n"/>
  <p:tag name="KSO_WM_UNIT_FILL_FORE_SCHEMECOLOR_INDEX" val="5"/>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gradient&quot;:[{&quot;brightness&quot;:0,&quot;colorType&quot;:1,&quot;foreColorIndex&quot;:5,&quot;pos&quot;:0.75,&quot;transparency&quot;:0},{&quot;brightness&quot;:0.44999998807907104,&quot;colorType&quot;:1,&quot;foreColorIndex&quot;:5,&quot;pos&quot;:0,&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94.6937068909172,&quot;left&quot;:-48.803143502783584,&quot;top&quot;:196.7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2_1"/>
  <p:tag name="KSO_WM_UNIT_INDEX" val="1_2_2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2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2_3"/>
  <p:tag name="KSO_WM_DIAGRAM_VERSION" val="3"/>
  <p:tag name="KSO_WM_DIAGRAM_COLOR_TRICK" val="4"/>
  <p:tag name="KSO_WM_DIAGRAM_COLOR_TEXT_CAN_REMOVE" val="n"/>
  <p:tag name="KSO_WM_UNIT_FILL_FORE_SCHEMECOLOR_INDEX" val="6"/>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gradient&quot;:[{&quot;brightness&quot;:0,&quot;colorType&quot;:1,&quot;foreColorIndex&quot;:6,&quot;pos&quot;:0.75,&quot;transparency&quot;:0},{&quot;brightness&quot;:0.44999998807907104,&quot;colorType&quot;:1,&quot;foreColorIndex&quot;:6,&quot;pos&quot;:0,&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3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3_1"/>
  <p:tag name="KSO_WM_DIAGRAM_VERSION" val="3"/>
  <p:tag name="KSO_WM_DIAGRAM_COLOR_TRICK" val="4"/>
  <p:tag name="KSO_WM_DIAGRAM_COLOR_TEXT_CAN_REMOVE" val="n"/>
  <p:tag name="KSO_WM_UNIT_FILL_FORE_SCHEMECOLOR_INDEX" val="7"/>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gradient&quot;:[{&quot;brightness&quot;:0,&quot;colorType&quot;:1,&quot;foreColorIndex&quot;:7,&quot;pos&quot;:0.75,&quot;transparency&quot;:0},{&quot;brightness&quot;:0.44999998807907104,&quot;colorType&quot;:1,&quot;foreColorIndex&quot;:7,&quot;pos&quot;:0,&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4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4_1"/>
  <p:tag name="KSO_WM_DIAGRAM_VERSION" val="3"/>
  <p:tag name="KSO_WM_DIAGRAM_COLOR_TRICK" val="4"/>
  <p:tag name="KSO_WM_DIAGRAM_COLOR_TEXT_CAN_REMOVE" val="n"/>
  <p:tag name="KSO_WM_UNIT_FILL_FORE_SCHEMECOLOR_INDEX" val="8"/>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gradient&quot;:[{&quot;brightness&quot;:0,&quot;colorType&quot;:1,&quot;foreColorIndex&quot;:8,&quot;pos&quot;:0.75,&quot;transparency&quot;:0},{&quot;brightness&quot;:0.44999998807907104,&quot;colorType&quot;:1,&quot;foreColorIndex&quot;:8,&quot;pos&quot;:0,&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1079_2*q_h_a*1_4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8"/>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79_2*q_h_a*1_3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7"/>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79_2*q_h_a*1_2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6"/>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1_1"/>
  <p:tag name="KSO_WM_UNIT_ID" val="diagram20231079_2*q_h_f*1_1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单击此处输入你的智能图形项正文，文字是您思想的提炼"/>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79_2*q_h_a*1_1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5"/>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4_1"/>
  <p:tag name="KSO_WM_UNIT_ID" val="diagram20231079_2*q_h_f*1_4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单击此处输入你的智能图形项正文，文字是您思想的提炼"/>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1_1"/>
  <p:tag name="KSO_WM_TEMPLATE_CATEGORY" val="diagram"/>
  <p:tag name="KSO_WM_TEMPLATE_INDEX" val="20231080"/>
  <p:tag name="KSO_WM_UNIT_LAYERLEVEL" val="1_1_1"/>
  <p:tag name="KSO_WM_TAG_VERSION" val="3.0"/>
  <p:tag name="KSO_WM_UNIT_TYPE" val="q_h_i"/>
  <p:tag name="KSO_WM_UNIT_INDEX" val="1_1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gradient&quot;:[{&quot;brightness&quot;:0.4000000059604645,&quot;colorType&quot;:1,&quot;foreColorIndex&quot;:5,&quot;pos&quot;:0.25,&quot;transparency&quot;:0},{&quot;brightness&quot;:0,&quot;colorType&quot;:1,&quot;foreColorIndex&quot;:5,&quot;pos&quot;:0.899999976158142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2.xml><?xml version="1.0" encoding="utf-8"?>
<p:tagLst xmlns:p="http://schemas.openxmlformats.org/presentationml/2006/main">
  <p:tag name="KSO_WM_DIAGRAM_VERSION" val="3"/>
  <p:tag name="KSO_WM_DIAGRAM_COLOR_TRICK" val="1"/>
  <p:tag name="KSO_WM_DIAGRAM_COLOR_TEXT_CAN_REMOVE" val="n"/>
  <p:tag name="KSO_WM_UNIT_VALUE" val="66*56"/>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94.6937068909172,&quot;left&quot;:-48.803143502783584,&quot;top&quot;:196.75,&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1_1"/>
  <p:tag name="KSO_WM_UNIT_INDEX" val="1_2_1_1"/>
  <p:tag name="KSO_WM_DIAGRAM_GROUP_CODE" val="n1-1"/>
  <p:tag name="KSO_WM_DIAGRAM_USE_COLOR_VALUE" val="{&quot;color_scheme&quot;:1,&quot;color_type&quot;:1,&quot;theme_color_indexes&quot;:[]}"/>
</p:tagLst>
</file>

<file path=ppt/tags/tag3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2_1"/>
  <p:tag name="KSO_WM_TEMPLATE_CATEGORY" val="diagram"/>
  <p:tag name="KSO_WM_TEMPLATE_INDEX" val="20231080"/>
  <p:tag name="KSO_WM_UNIT_LAYERLEVEL" val="1_1_1"/>
  <p:tag name="KSO_WM_TAG_VERSION" val="3.0"/>
  <p:tag name="KSO_WM_UNIT_TYPE" val="q_h_i"/>
  <p:tag name="KSO_WM_UNIT_INDEX" val="1_2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gradient&quot;:[{&quot;brightness&quot;:0.4000000059604645,&quot;colorType&quot;:1,&quot;foreColorIndex&quot;:6,&quot;pos&quot;:0.25,&quot;transparency&quot;:0},{&quot;brightness&quot;:0,&quot;colorType&quot;:1,&quot;foreColorIndex&quot;:6,&quot;pos&quot;:0.899999976158142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3_1"/>
  <p:tag name="KSO_WM_TEMPLATE_CATEGORY" val="diagram"/>
  <p:tag name="KSO_WM_TEMPLATE_INDEX" val="20231080"/>
  <p:tag name="KSO_WM_UNIT_LAYERLEVEL" val="1_1_1"/>
  <p:tag name="KSO_WM_TAG_VERSION" val="3.0"/>
  <p:tag name="KSO_WM_UNIT_TYPE" val="q_h_i"/>
  <p:tag name="KSO_WM_UNIT_INDEX" val="1_3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gradient&quot;:[{&quot;brightness&quot;:0.4000000059604645,&quot;colorType&quot;:1,&quot;foreColorIndex&quot;:7,&quot;pos&quot;:0.25,&quot;transparency&quot;:0},{&quot;brightness&quot;:0,&quot;colorType&quot;:1,&quot;foreColorIndex&quot;:7,&quot;pos&quot;:0.899999976158142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4_1"/>
  <p:tag name="KSO_WM_TEMPLATE_CATEGORY" val="diagram"/>
  <p:tag name="KSO_WM_TEMPLATE_INDEX" val="20231080"/>
  <p:tag name="KSO_WM_UNIT_LAYERLEVEL" val="1_1_1"/>
  <p:tag name="KSO_WM_TAG_VERSION" val="3.0"/>
  <p:tag name="KSO_WM_UNIT_TYPE" val="q_h_i"/>
  <p:tag name="KSO_WM_UNIT_INDEX" val="1_4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gradient&quot;:[{&quot;brightness&quot;:0.4000000059604645,&quot;colorType&quot;:1,&quot;foreColorIndex&quot;:8,&quot;pos&quot;:0.25,&quot;transparency&quot;:0},{&quot;brightness&quot;:0,&quot;colorType&quot;:1,&quot;foreColorIndex&quot;:8,&quot;pos&quot;:0.899999976158142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5_1"/>
  <p:tag name="KSO_WM_TEMPLATE_CATEGORY" val="diagram"/>
  <p:tag name="KSO_WM_TEMPLATE_INDEX" val="20231080"/>
  <p:tag name="KSO_WM_UNIT_LAYERLEVEL" val="1_1_1"/>
  <p:tag name="KSO_WM_TAG_VERSION" val="3.0"/>
  <p:tag name="KSO_WM_UNIT_TYPE" val="q_h_i"/>
  <p:tag name="KSO_WM_UNIT_INDEX" val="1_5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gradient&quot;:[{&quot;brightness&quot;:0.4000000059604645,&quot;colorType&quot;:1,&quot;foreColorIndex&quot;:9,&quot;pos&quot;:0.25,&quot;transparency&quot;:0},{&quot;brightness&quot;:0,&quot;colorType&quot;:1,&quot;foreColorIndex&quot;:9,&quot;pos&quot;:0.8999999761581421,&quot;transparency&quot;:0}],&quot;type&quot;:3},&quot;glow&quot;:{&quot;colorType&quot;:0},&quot;line&quot;:{&quot;type&quot;:0},&quot;shadow&quot;:{&quot;brightness&quot;:0,&quot;colorType&quot;:1,&quot;foreColorIndex&quot;:9,&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2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31080_3*q_h_a*1_1_1"/>
  <p:tag name="KSO_WM_TEMPLATE_CATEGORY" val="diagram"/>
  <p:tag name="KSO_WM_TEMPLATE_INDEX" val="20231080"/>
  <p:tag name="KSO_WM_UNIT_LAYERLEVEL" val="1_1_1"/>
  <p:tag name="KSO_WM_TAG_VERSION" val="3.0"/>
  <p:tag name="KSO_WM_BEAUTIFY_FLAG" val="#wm#"/>
  <p:tag name="KSO_WM_UNIT_PLACING_PICTURE_USER_VIEWPORT" val="{&quot;height&quot;:1133.8582677165355,&quot;width&quot;:4423}"/>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32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80_3*q_h_a*1_2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32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80_3*q_h_a*1_3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32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5_1"/>
  <p:tag name="KSO_WM_UNIT_ID" val="diagram20231080_3*q_h_a*1_5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32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1080_3*q_h_a*1_4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3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1_2"/>
  <p:tag name="KSO_WM_TEMPLATE_CATEGORY" val="diagram"/>
  <p:tag name="KSO_WM_TEMPLATE_INDEX" val="20231080"/>
  <p:tag name="KSO_WM_UNIT_LAYERLEVEL" val="1_1_1"/>
  <p:tag name="KSO_WM_TAG_VERSION" val="3.0"/>
  <p:tag name="KSO_WM_UNIT_TYPE" val="q_h_i"/>
  <p:tag name="KSO_WM_UNIT_INDEX" val="1_1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type&quot;:0},&quot;glow&quot;:{&quot;colorType&quot;:0},&quot;line&quot;:{&quot;gradient&quot;:[{&quot;brightness&quot;:0,&quot;colorType&quot;:1,&quot;foreColorIndex&quot;:5,&quot;pos&quot;:0.7900000214576721,&quot;transparency&quot;:1},{&quot;brightness&quot;:0,&quot;colorType&quot;:1,&quot;foreColorIndex&quot;:5,&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94.6937068909172,&quot;left&quot;:-48.803143502783584,&quot;top&quot;:196.75,&quot;width&quot;:824.0499877929688}"/>
  <p:tag name="KSO_WM_DIAGRAM_COLOR_MATCH_VALUE" val="{&quot;shape&quot;:{&quot;fill&quot;:{&quot;gradient&quot;:[{&quot;brightness&quot;:0.10000000149011612,&quot;colorType&quot;:1,&quot;foreColorIndex&quot;:5,&quot;pos&quot;:0,&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7"/>
  <p:tag name="KSO_WM_UNIT_INDEX" val="1_1_7"/>
  <p:tag name="KSO_WM_DIAGRAM_GROUP_CODE" val="n1-1"/>
  <p:tag name="KSO_WM_UNIT_FILL_TYPE" val="3"/>
  <p:tag name="KSO_WM_DIAGRAM_USE_COLOR_VALUE" val="{&quot;color_scheme&quot;:1,&quot;color_type&quot;:1,&quot;theme_color_indexes&quot;:[]}"/>
</p:tagLst>
</file>

<file path=ppt/tags/tag3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2_2"/>
  <p:tag name="KSO_WM_TEMPLATE_CATEGORY" val="diagram"/>
  <p:tag name="KSO_WM_TEMPLATE_INDEX" val="20231080"/>
  <p:tag name="KSO_WM_UNIT_LAYERLEVEL" val="1_1_1"/>
  <p:tag name="KSO_WM_TAG_VERSION" val="3.0"/>
  <p:tag name="KSO_WM_UNIT_TYPE" val="q_h_i"/>
  <p:tag name="KSO_WM_UNIT_INDEX" val="1_2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type&quot;:0},&quot;glow&quot;:{&quot;colorType&quot;:0},&quot;line&quot;:{&quot;gradient&quot;:[{&quot;brightness&quot;:0,&quot;colorType&quot;:1,&quot;foreColorIndex&quot;:6,&quot;pos&quot;:0.7900000214576721,&quot;transparency&quot;:1},{&quot;brightness&quot;:0,&quot;colorType&quot;:1,&quot;foreColorIndex&quot;:6,&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3_2"/>
  <p:tag name="KSO_WM_TEMPLATE_CATEGORY" val="diagram"/>
  <p:tag name="KSO_WM_TEMPLATE_INDEX" val="20231080"/>
  <p:tag name="KSO_WM_UNIT_LAYERLEVEL" val="1_1_1"/>
  <p:tag name="KSO_WM_TAG_VERSION" val="3.0"/>
  <p:tag name="KSO_WM_UNIT_TYPE" val="q_h_i"/>
  <p:tag name="KSO_WM_UNIT_INDEX" val="1_3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type&quot;:0},&quot;glow&quot;:{&quot;colorType&quot;:0},&quot;line&quot;:{&quot;gradient&quot;:[{&quot;brightness&quot;:0,&quot;colorType&quot;:1,&quot;foreColorIndex&quot;:7,&quot;pos&quot;:0.7900000214576721,&quot;transparency&quot;:1},{&quot;brightness&quot;:0,&quot;colorType&quot;:1,&quot;foreColorIndex&quot;:7,&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4_2"/>
  <p:tag name="KSO_WM_TEMPLATE_CATEGORY" val="diagram"/>
  <p:tag name="KSO_WM_TEMPLATE_INDEX" val="20231080"/>
  <p:tag name="KSO_WM_UNIT_LAYERLEVEL" val="1_1_1"/>
  <p:tag name="KSO_WM_TAG_VERSION" val="3.0"/>
  <p:tag name="KSO_WM_UNIT_TYPE" val="q_h_i"/>
  <p:tag name="KSO_WM_UNIT_INDEX" val="1_4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type&quot;:0},&quot;glow&quot;:{&quot;colorType&quot;:0},&quot;line&quot;:{&quot;gradient&quot;:[{&quot;brightness&quot;:0,&quot;colorType&quot;:1,&quot;foreColorIndex&quot;:9,&quot;pos&quot;:0.7900000214576721,&quot;transparency&quot;:1},{&quot;brightness&quot;:0,&quot;colorType&quot;:1,&quot;foreColorIndex&quot;:9,&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5_2"/>
  <p:tag name="KSO_WM_TEMPLATE_CATEGORY" val="diagram"/>
  <p:tag name="KSO_WM_TEMPLATE_INDEX" val="20231080"/>
  <p:tag name="KSO_WM_UNIT_LAYERLEVEL" val="1_1_1"/>
  <p:tag name="KSO_WM_TAG_VERSION" val="3.0"/>
  <p:tag name="KSO_WM_UNIT_TYPE" val="q_h_i"/>
  <p:tag name="KSO_WM_UNIT_INDEX" val="1_5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type&quot;:0},&quot;glow&quot;:{&quot;colorType&quot;:0},&quot;line&quot;:{&quot;gradient&quot;:[{&quot;brightness&quot;:0,&quot;colorType&quot;:1,&quot;foreColorIndex&quot;:9,&quot;pos&quot;:0.7900000214576721,&quot;transparency&quot;:1},{&quot;brightness&quot;:0,&quot;colorType&quot;:1,&quot;foreColorIndex&quot;:9,&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4.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231080_3*q_h_x*1_2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5.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231080_3*q_h_x*1_1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6.xml><?xml version="1.0" encoding="utf-8"?>
<p:tagLst xmlns:p="http://schemas.openxmlformats.org/presentationml/2006/main">
  <p:tag name="KSO_WM_DIAGRAM_VERSION" val="3"/>
  <p:tag name="KSO_WM_DIAGRAM_COLOR_TRICK" val="4"/>
  <p:tag name="KSO_WM_DIAGRAM_COLOR_TEXT_CAN_REMOVE" val="n"/>
  <p:tag name="KSO_WM_UNIT_VALUE" val="75*69"/>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231080_3*q_h_x*1_3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7.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231080_3*q_h_x*1_5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8.xml><?xml version="1.0" encoding="utf-8"?>
<p:tagLst xmlns:p="http://schemas.openxmlformats.org/presentationml/2006/main">
  <p:tag name="KSO_WM_DIAGRAM_VERSION" val="3"/>
  <p:tag name="KSO_WM_DIAGRAM_COLOR_TRICK" val="4"/>
  <p:tag name="KSO_WM_DIAGRAM_COLOR_TEXT_CAN_REMOVE" val="n"/>
  <p:tag name="KSO_WM_UNIT_VALUE" val="72*75"/>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231080_3*q_h_x*1_4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7.11975303349536,&quot;top&quot;:58.5039310916085,&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9.xml><?xml version="1.0" encoding="utf-8"?>
<p:tagLst xmlns:p="http://schemas.openxmlformats.org/presentationml/2006/main">
  <p:tag name="COMMONDATA" val="eyJoZGlkIjoiM2RkZjA5YjllNzBhNmRhN2E5MzJkMDlkNGVkMWNiODMifQ=="/>
  <p:tag name="RESOURCE_RECORD_KEY" val="{&quot;70&quot;:[3312532,3314314,3312588,3314281,3322207,3323799,3323399,3314290,3314294,3314199,3314197,3312355,3314283,3312357,3320039,3314368]}"/>
  <p:tag name="resource_record_key" val="{&quot;70&quot;:[3312532,3314314,3312588,3314281,3322207,3323799,3323399,3314290,3314294,3314199,3314197,3312355,3314283,3312357,3320039,3314368],&quot;71&quot;:[76235680038]}"/>
</p:tagLst>
</file>

<file path=ppt/tags/tag34.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n_h_a"/>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94.6937068909172,&quot;left&quot;:-48.803143502783584,&quot;top&quot;:196.75,&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
  <p:tag name="KSO_WM_UNIT_PRESET_TEXT" val="单击此处添加项标题"/>
  <p:tag name="KSO_WM_UNIT_ID" val="diagram20231082_2*n_h_a*1_1_1"/>
  <p:tag name="KSO_WM_UNIT_INDEX" val="1_1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94.6937068909172,&quot;left&quot;:-48.803143502783584,&quot;top&quot;:196.75,&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2_1"/>
  <p:tag name="KSO_WM_UNIT_INDEX" val="1_2_2_1"/>
  <p:tag name="KSO_WM_DIAGRAM_GROUP_CODE" val="n1-1"/>
  <p:tag name="KSO_WM_UNIT_FILL_TYPE" val="3"/>
  <p:tag name="KSO_WM_UNIT_LINE_FORE_SCHEMECOLOR_INDEX" val="14"/>
  <p:tag name="KSO_WM_DIAGRAM_USE_COLOR_VALUE" val="{&quot;color_scheme&quot;:1,&quot;color_type&quot;:1,&quot;theme_color_indexes&quot;:[]}"/>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8_3*n_h_i*1_2_1"/>
  <p:tag name="KSO_WM_TEMPLATE_CATEGORY" val="diagram"/>
  <p:tag name="KSO_WM_TEMPLATE_INDEX" val="20231088"/>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2_1"/>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1088_3*n_h_h_f*1_2_3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5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5_2"/>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5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5_1"/>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5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5_3"/>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1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1_2"/>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1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1_1"/>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1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1_3"/>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4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4_2"/>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4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4_1"/>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4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4_3"/>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2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2_2"/>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2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2_1"/>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2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2_3"/>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5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1088_3*n_h_h_f*1_2_4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Lst>
</file>

<file path=ppt/tags/tag5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088_3*n_h_h_f*1_2_2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3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3_2"/>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3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3_1"/>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3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3_3"/>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5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088_3*n_h_h_f*1_2_1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Lst>
</file>

<file path=ppt/tags/tag5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5_1"/>
  <p:tag name="KSO_WM_UNIT_ID" val="diagram20231088_3*n_h_h_f*1_2_5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DIAGRAM_VERSION" val="3"/>
  <p:tag name="KSO_WM_DIAGRAM_COLOR_TRICK" val="1"/>
  <p:tag name="KSO_WM_DIAGRAM_COLOR_TEXT_CAN_REMOVE" val="n"/>
  <p:tag name="KSO_WM_UNIT_VALUE" val="87*8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5_1"/>
  <p:tag name="KSO_WM_UNIT_ID" val="diagram20231088_3*n_h_h_x*1_2_5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61.xml><?xml version="1.0" encoding="utf-8"?>
<p:tagLst xmlns:p="http://schemas.openxmlformats.org/presentationml/2006/main">
  <p:tag name="KSO_WM_DIAGRAM_VERSION" val="3"/>
  <p:tag name="KSO_WM_DIAGRAM_COLOR_TRICK" val="1"/>
  <p:tag name="KSO_WM_DIAGRAM_COLOR_TEXT_CAN_REMOVE" val="n"/>
  <p:tag name="KSO_WM_UNIT_VALUE" val="87*64"/>
  <p:tag name="KSO_WM_UNIT_HIGHLIGHT" val="0"/>
  <p:tag name="KSO_WM_UNIT_COMPATIBLE" val="0"/>
  <p:tag name="KSO_WM_UNIT_DIAGRAM_ISNUMVISUAL" val="0"/>
  <p:tag name="KSO_WM_UNIT_DIAGRAM_ISREFERUNIT" val="0"/>
  <p:tag name="KSO_WM_DIAGRAM_GROUP_CODE" val="n1-1"/>
  <p:tag name="KSO_WM_UNIT_TYPE" val="n_h_h_x"/>
  <p:tag name="KSO_WM_UNIT_INDEX" val="1_2_4_1"/>
  <p:tag name="KSO_WM_UNIT_ID" val="diagram20231088_3*n_h_h_x*1_2_4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62.xml><?xml version="1.0" encoding="utf-8"?>
<p:tagLst xmlns:p="http://schemas.openxmlformats.org/presentationml/2006/main">
  <p:tag name="KSO_WM_DIAGRAM_VERSION" val="3"/>
  <p:tag name="KSO_WM_DIAGRAM_COLOR_TRICK" val="1"/>
  <p:tag name="KSO_WM_DIAGRAM_COLOR_TEXT_CAN_REMOVE" val="n"/>
  <p:tag name="KSO_WM_UNIT_VALUE" val="64*87"/>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231088_3*n_h_h_x*1_2_3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63.xml><?xml version="1.0" encoding="utf-8"?>
<p:tagLst xmlns:p="http://schemas.openxmlformats.org/presentationml/2006/main">
  <p:tag name="KSO_WM_DIAGRAM_VERSION" val="3"/>
  <p:tag name="KSO_WM_DIAGRAM_COLOR_TRICK" val="1"/>
  <p:tag name="KSO_WM_DIAGRAM_COLOR_TEXT_CAN_REMOVE" val="n"/>
  <p:tag name="KSO_WM_UNIT_VALUE" val="87*59"/>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1088_3*n_h_h_x*1_2_2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64.xml><?xml version="1.0" encoding="utf-8"?>
<p:tagLst xmlns:p="http://schemas.openxmlformats.org/presentationml/2006/main">
  <p:tag name="KSO_WM_DIAGRAM_VERSION" val="3"/>
  <p:tag name="KSO_WM_DIAGRAM_COLOR_TRICK" val="1"/>
  <p:tag name="KSO_WM_DIAGRAM_COLOR_TEXT_CAN_REMOVE" val="n"/>
  <p:tag name="KSO_WM_UNIT_VALUE" val="87*87"/>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1088_3*n_h_h_x*1_2_1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65.xml><?xml version="1.0" encoding="utf-8"?>
<p:tagLst xmlns:p="http://schemas.openxmlformats.org/presentationml/2006/main">
  <p:tag name="KSO_WM_BEAUTIFY_FLAG" val="#wm#"/>
  <p:tag name="KSO_WM_UNIT_ISCONTENTSTITLE" val="0"/>
  <p:tag name="KSO_WM_UNIT_ISNUMDGMTITLE" val="0"/>
  <p:tag name="KSO_WM_UNIT_NOCLEAR" val="0"/>
  <p:tag name="KSO_WM_UNIT_VALUE" val="33"/>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088_3*n_h_a*1_1_1"/>
  <p:tag name="KSO_WM_TEMPLATE_CATEGORY" val="diagram"/>
  <p:tag name="KSO_WM_TEMPLATE_INDEX" val="20231088"/>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3"/>
  <p:tag name="KSO_WM_DIAGRAM_VIRTUALLY_FRAME" val="{&quot;height&quot;:368.4,&quot;left&quot;:28.20003937007873,&quot;top&quot;:130.85,&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10;加项标题"/>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2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2_1"/>
  <p:tag name="KSO_WM_DIAGRAM_VERSION" val="3"/>
  <p:tag name="KSO_WM_DIAGRAM_COLOR_TRICK" val="4"/>
  <p:tag name="KSO_WM_DIAGRAM_COLOR_TEXT_CAN_REMOVE" val="n"/>
  <p:tag name="KSO_WM_UNIT_LINE_FORE_SCHEMECOLOR_INDEX" val="6"/>
  <p:tag name="KSO_WM_DIAGRAM_MAX_ITEMCNT" val="6"/>
  <p:tag name="KSO_WM_DIAGRAM_MIN_ITEMCNT" val="3"/>
  <p:tag name="KSO_WM_DIAGRAM_VIRTUALLY_FRAME" val="{&quot;height&quot;:312.7999877929687,&quot;left&quot;:30.31251968503937,&quot;top&quot;:167.98937618225577,&quot;width&quot;:656.5375318920707}"/>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4_2"/>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4_2"/>
  <p:tag name="KSO_WM_DIAGRAM_VERSION" val="3"/>
  <p:tag name="KSO_WM_DIAGRAM_COLOR_TRICK" val="4"/>
  <p:tag name="KSO_WM_DIAGRAM_COLOR_TEXT_CAN_REMOVE" val="n"/>
  <p:tag name="KSO_WM_UNIT_LINE_FORE_SCHEMECOLOR_INDEX" val="8"/>
  <p:tag name="KSO_WM_DIAGRAM_MAX_ITEMCNT" val="6"/>
  <p:tag name="KSO_WM_DIAGRAM_MIN_ITEMCNT" val="3"/>
  <p:tag name="KSO_WM_DIAGRAM_VIRTUALLY_FRAME" val="{&quot;height&quot;:312.7999877929687,&quot;left&quot;:30.31251968503937,&quot;top&quot;:167.98937618225577,&quot;width&quot;:656.5375318920707}"/>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1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1_1"/>
  <p:tag name="KSO_WM_DIAGRAM_VERSION" val="3"/>
  <p:tag name="KSO_WM_DIAGRAM_COLOR_TRICK" val="4"/>
  <p:tag name="KSO_WM_DIAGRAM_COLOR_TEXT_CAN_REMOVE" val="n"/>
  <p:tag name="KSO_WM_UNIT_LINE_FORE_SCHEMECOLOR_INDEX" val="5"/>
  <p:tag name="KSO_WM_DIAGRAM_MAX_ITEMCNT" val="6"/>
  <p:tag name="KSO_WM_DIAGRAM_MIN_ITEMCNT" val="3"/>
  <p:tag name="KSO_WM_DIAGRAM_VIRTUALLY_FRAME" val="{&quot;height&quot;:312.7999877929687,&quot;left&quot;:30.31251968503937,&quot;top&quot;:167.98937618225577,&quot;width&quot;:656.5375318920707}"/>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1_2"/>
  <p:tag name="KSO_WM_TEMPLATE_CATEGORY" val="diagram"/>
  <p:tag name="KSO_WM_TEMPLATE_INDEX" val="20231079"/>
  <p:tag name="KSO_WM_UNIT_LAYERLEVEL" val="1_1_1"/>
  <p:tag name="KSO_WM_TAG_VERSION" val="3.0"/>
  <p:tag name="KSO_WM_DIAGRAM_GROUP_CODE" val="q1-1"/>
  <p:tag name="KSO_WM_UNIT_TYPE" val="q_h_i"/>
  <p:tag name="KSO_WM_UNIT_INDEX" val="1_1_2"/>
  <p:tag name="KSO_WM_DIAGRAM_VERSION" val="3"/>
  <p:tag name="KSO_WM_DIAGRAM_COLOR_TRICK" val="4"/>
  <p:tag name="KSO_WM_DIAGRAM_COLOR_TEXT_CAN_REMOVE" val="n"/>
  <p:tag name="KSO_WM_UNIT_LINE_FORE_SCHEMECOLOR_INDEX" val="5"/>
  <p:tag name="KSO_WM_DIAGRAM_MAX_ITEMCNT" val="6"/>
  <p:tag name="KSO_WM_DIAGRAM_MIN_ITEMCNT" val="3"/>
  <p:tag name="KSO_WM_DIAGRAM_VIRTUALLY_FRAME" val="{&quot;height&quot;:312.7999877929687,&quot;left&quot;:30.31251968503937,&quot;top&quot;:167.98937618225577,&quot;width&quot;:656.5375318920707}"/>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3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3_3"/>
  <p:tag name="KSO_WM_DIAGRAM_VERSION" val="3"/>
  <p:tag name="KSO_WM_DIAGRAM_COLOR_TRICK" val="4"/>
  <p:tag name="KSO_WM_DIAGRAM_COLOR_TEXT_CAN_REMOVE" val="n"/>
  <p:tag name="KSO_WM_UNIT_LINE_FORE_SCHEMECOLOR_INDEX" val="7"/>
  <p:tag name="KSO_WM_DIAGRAM_MAX_ITEMCNT" val="6"/>
  <p:tag name="KSO_WM_DIAGRAM_MIN_ITEMCNT" val="3"/>
  <p:tag name="KSO_WM_DIAGRAM_VIRTUALLY_FRAME" val="{&quot;height&quot;:312.7999877929687,&quot;left&quot;:30.31251968503937,&quot;top&quot;:167.98937618225577,&quot;width&quot;:656.5375318920707}"/>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3_2"/>
  <p:tag name="KSO_WM_TEMPLATE_CATEGORY" val="diagram"/>
  <p:tag name="KSO_WM_TEMPLATE_INDEX" val="20231079"/>
  <p:tag name="KSO_WM_UNIT_LAYERLEVEL" val="1_1_1"/>
  <p:tag name="KSO_WM_TAG_VERSION" val="3.0"/>
  <p:tag name="KSO_WM_DIAGRAM_GROUP_CODE" val="q1-1"/>
  <p:tag name="KSO_WM_UNIT_TYPE" val="q_h_i"/>
  <p:tag name="KSO_WM_UNIT_INDEX" val="1_3_2"/>
  <p:tag name="KSO_WM_DIAGRAM_VERSION" val="3"/>
  <p:tag name="KSO_WM_DIAGRAM_COLOR_TRICK" val="4"/>
  <p:tag name="KSO_WM_DIAGRAM_COLOR_TEXT_CAN_REMOVE" val="n"/>
  <p:tag name="KSO_WM_UNIT_LINE_FORE_SCHEMECOLOR_INDEX" val="7"/>
  <p:tag name="KSO_WM_DIAGRAM_MAX_ITEMCNT" val="6"/>
  <p:tag name="KSO_WM_DIAGRAM_MIN_ITEMCNT" val="3"/>
  <p:tag name="KSO_WM_DIAGRAM_VIRTUALLY_FRAME" val="{&quot;height&quot;:312.7999877929687,&quot;left&quot;:30.31251968503937,&quot;top&quot;:167.98937618225577,&quot;width&quot;:656.5375318920707}"/>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4_3"/>
  <p:tag name="KSO_WM_TEMPLATE_CATEGORY" val="diagram"/>
  <p:tag name="KSO_WM_TEMPLATE_INDEX" val="20231079"/>
  <p:tag name="KSO_WM_UNIT_LAYERLEVEL" val="1_1_1"/>
  <p:tag name="KSO_WM_TAG_VERSION" val="3.0"/>
  <p:tag name="KSO_WM_DIAGRAM_GROUP_CODE" val="q1-1"/>
  <p:tag name="KSO_WM_UNIT_TYPE" val="q_h_i"/>
  <p:tag name="KSO_WM_UNIT_INDEX" val="1_4_3"/>
  <p:tag name="KSO_WM_DIAGRAM_VERSION" val="3"/>
  <p:tag name="KSO_WM_DIAGRAM_COLOR_TRICK" val="4"/>
  <p:tag name="KSO_WM_DIAGRAM_COLOR_TEXT_CAN_REMOVE" val="n"/>
  <p:tag name="KSO_WM_UNIT_LINE_FORE_SCHEMECOLOR_INDEX" val="8"/>
  <p:tag name="KSO_WM_DIAGRAM_MAX_ITEMCNT" val="6"/>
  <p:tag name="KSO_WM_DIAGRAM_MIN_ITEMCNT" val="3"/>
  <p:tag name="KSO_WM_DIAGRAM_VIRTUALLY_FRAME" val="{&quot;height&quot;:312.7999877929687,&quot;left&quot;:30.31251968503937,&quot;top&quot;:167.98937618225577,&quot;width&quot;:656.5375318920707}"/>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2_2"/>
  <p:tag name="KSO_WM_TEMPLATE_CATEGORY" val="diagram"/>
  <p:tag name="KSO_WM_TEMPLATE_INDEX" val="20231079"/>
  <p:tag name="KSO_WM_UNIT_LAYERLEVEL" val="1_1_1"/>
  <p:tag name="KSO_WM_TAG_VERSION" val="3.0"/>
  <p:tag name="KSO_WM_DIAGRAM_GROUP_CODE" val="q1-1"/>
  <p:tag name="KSO_WM_UNIT_TYPE" val="q_h_i"/>
  <p:tag name="KSO_WM_UNIT_INDEX" val="1_2_2"/>
  <p:tag name="KSO_WM_DIAGRAM_VERSION" val="3"/>
  <p:tag name="KSO_WM_DIAGRAM_COLOR_TRICK" val="4"/>
  <p:tag name="KSO_WM_DIAGRAM_COLOR_TEXT_CAN_REMOVE" val="n"/>
  <p:tag name="KSO_WM_UNIT_LINE_FORE_SCHEMECOLOR_INDEX" val="6"/>
  <p:tag name="KSO_WM_DIAGRAM_MAX_ITEMCNT" val="6"/>
  <p:tag name="KSO_WM_DIAGRAM_MIN_ITEMCNT" val="3"/>
  <p:tag name="KSO_WM_DIAGRAM_VIRTUALLY_FRAME" val="{&quot;height&quot;:312.7999877929687,&quot;left&quot;:30.31251968503937,&quot;top&quot;:167.98937618225577,&quot;width&quot;:656.5375318920707}"/>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1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1_3"/>
  <p:tag name="KSO_WM_DIAGRAM_VERSION" val="3"/>
  <p:tag name="KSO_WM_DIAGRAM_COLOR_TRICK" val="4"/>
  <p:tag name="KSO_WM_DIAGRAM_COLOR_TEXT_CAN_REMOVE" val="n"/>
  <p:tag name="KSO_WM_UNIT_FILL_FORE_SCHEMECOLOR_INDEX" val="5"/>
  <p:tag name="KSO_WM_DIAGRAM_MAX_ITEMCNT" val="6"/>
  <p:tag name="KSO_WM_DIAGRAM_MIN_ITEMCNT" val="3"/>
  <p:tag name="KSO_WM_DIAGRAM_VIRTUALLY_FRAME" val="{&quot;height&quot;:312.7999877929687,&quot;left&quot;:30.31251968503937,&quot;top&quot;:167.98937618225577,&quot;width&quot;:656.5375318920707}"/>
  <p:tag name="KSO_WM_DIAGRAM_COLOR_MATCH_VALUE" val="{&quot;shape&quot;:{&quot;fill&quot;:{&quot;gradient&quot;:[{&quot;brightness&quot;:0,&quot;colorType&quot;:1,&quot;foreColorIndex&quot;:5,&quot;pos&quot;:0.75,&quot;transparency&quot;:0},{&quot;brightness&quot;:0.44999998807907104,&quot;colorType&quot;:1,&quot;foreColorIndex&quot;:5,&quot;pos&quot;:0,&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2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2_3"/>
  <p:tag name="KSO_WM_DIAGRAM_VERSION" val="3"/>
  <p:tag name="KSO_WM_DIAGRAM_COLOR_TRICK" val="4"/>
  <p:tag name="KSO_WM_DIAGRAM_COLOR_TEXT_CAN_REMOVE" val="n"/>
  <p:tag name="KSO_WM_UNIT_FILL_FORE_SCHEMECOLOR_INDEX" val="6"/>
  <p:tag name="KSO_WM_DIAGRAM_MAX_ITEMCNT" val="6"/>
  <p:tag name="KSO_WM_DIAGRAM_MIN_ITEMCNT" val="3"/>
  <p:tag name="KSO_WM_DIAGRAM_VIRTUALLY_FRAME" val="{&quot;height&quot;:312.7999877929687,&quot;left&quot;:30.31251968503937,&quot;top&quot;:167.98937618225577,&quot;width&quot;:656.5375318920707}"/>
  <p:tag name="KSO_WM_DIAGRAM_COLOR_MATCH_VALUE" val="{&quot;shape&quot;:{&quot;fill&quot;:{&quot;gradient&quot;:[{&quot;brightness&quot;:0,&quot;colorType&quot;:1,&quot;foreColorIndex&quot;:6,&quot;pos&quot;:0.75,&quot;transparency&quot;:0},{&quot;brightness&quot;:0.44999998807907104,&quot;colorType&quot;:1,&quot;foreColorIndex&quot;:6,&quot;pos&quot;:0,&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3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3_1"/>
  <p:tag name="KSO_WM_DIAGRAM_VERSION" val="3"/>
  <p:tag name="KSO_WM_DIAGRAM_COLOR_TRICK" val="4"/>
  <p:tag name="KSO_WM_DIAGRAM_COLOR_TEXT_CAN_REMOVE" val="n"/>
  <p:tag name="KSO_WM_UNIT_FILL_FORE_SCHEMECOLOR_INDEX" val="7"/>
  <p:tag name="KSO_WM_DIAGRAM_MAX_ITEMCNT" val="6"/>
  <p:tag name="KSO_WM_DIAGRAM_MIN_ITEMCNT" val="3"/>
  <p:tag name="KSO_WM_DIAGRAM_VIRTUALLY_FRAME" val="{&quot;height&quot;:312.7999877929687,&quot;left&quot;:30.31251968503937,&quot;top&quot;:167.98937618225577,&quot;width&quot;:656.5375318920707}"/>
  <p:tag name="KSO_WM_DIAGRAM_COLOR_MATCH_VALUE" val="{&quot;shape&quot;:{&quot;fill&quot;:{&quot;gradient&quot;:[{&quot;brightness&quot;:0,&quot;colorType&quot;:1,&quot;foreColorIndex&quot;:7,&quot;pos&quot;:0.75,&quot;transparency&quot;:0},{&quot;brightness&quot;:0.44999998807907104,&quot;colorType&quot;:1,&quot;foreColorIndex&quot;:7,&quot;pos&quot;:0,&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4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4_1"/>
  <p:tag name="KSO_WM_DIAGRAM_VERSION" val="3"/>
  <p:tag name="KSO_WM_DIAGRAM_COLOR_TRICK" val="4"/>
  <p:tag name="KSO_WM_DIAGRAM_COLOR_TEXT_CAN_REMOVE" val="n"/>
  <p:tag name="KSO_WM_UNIT_FILL_FORE_SCHEMECOLOR_INDEX" val="8"/>
  <p:tag name="KSO_WM_DIAGRAM_MAX_ITEMCNT" val="6"/>
  <p:tag name="KSO_WM_DIAGRAM_MIN_ITEMCNT" val="3"/>
  <p:tag name="KSO_WM_DIAGRAM_VIRTUALLY_FRAME" val="{&quot;height&quot;:312.7999877929687,&quot;left&quot;:30.31251968503937,&quot;top&quot;:167.98937618225577,&quot;width&quot;:656.5375318920707}"/>
  <p:tag name="KSO_WM_DIAGRAM_COLOR_MATCH_VALUE" val="{&quot;shape&quot;:{&quot;fill&quot;:{&quot;gradient&quot;:[{&quot;brightness&quot;:0,&quot;colorType&quot;:1,&quot;foreColorIndex&quot;:8,&quot;pos&quot;:0.75,&quot;transparency&quot;:0},{&quot;brightness&quot;:0.44999998807907104,&quot;colorType&quot;:1,&quot;foreColorIndex&quot;:8,&quot;pos&quot;:0,&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1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1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的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6000000238418579,&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9"/>
  <p:tag name="KSO_WM_UNIT_INDEX" val="1_1_9"/>
  <p:tag name="KSO_WM_DIAGRAM_GROUP_CODE" val="n1-1"/>
  <p:tag name="KSO_WM_DIAGRAM_USE_COLOR_VALUE" val="{&quot;color_scheme&quot;:1,&quot;color_type&quot;:1,&quot;theme_color_indexes&quot;:[]}"/>
</p:tagLst>
</file>

<file path=ppt/tags/tag8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6000000238418579,&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1"/>
  <p:tag name="KSO_WM_UNIT_INDEX" val="1_1_11"/>
  <p:tag name="KSO_WM_DIAGRAM_GROUP_CODE" val="n1-1"/>
  <p:tag name="KSO_WM_DIAGRAM_USE_COLOR_VALUE" val="{&quot;color_scheme&quot;:1,&quot;color_type&quot;:1,&quot;theme_color_indexes&quot;:[]}"/>
</p:tagLst>
</file>

<file path=ppt/tags/tag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4000000059604645,&quot;colorType&quot;:1,&quot;foreColorIndex&quot;:5,&quot;pos&quot;:0,&quot;transparency&quot;:0},{&quot;brightness&quot;:0.4000000059604645,&quot;colorType&quot;:1,&quot;foreColorIndex&quot;:5,&quot;pos&quot;:1,&quot;transparency&quot;:0},{&quot;brightness&quot;:0,&quot;colorType&quot;:1,&quot;foreColorIndex&quot;:5,&quot;pos&quot;:0.4600000083446502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
  <p:tag name="KSO_WM_UNIT_INDEX" val="1_1_1"/>
  <p:tag name="KSO_WM_DIAGRAM_GROUP_CODE" val="n1-1"/>
  <p:tag name="KSO_WM_UNIT_FILL_TYPE" val="3"/>
  <p:tag name="KSO_WM_DIAGRAM_USE_COLOR_VALUE" val="{&quot;color_scheme&quot;:1,&quot;color_type&quot;:1,&quot;theme_color_indexes&quot;:[]}"/>
</p:tagLst>
</file>

<file path=ppt/tags/tag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2_1"/>
  <p:tag name="KSO_WM_UNIT_INDEX" val="1_2_1"/>
  <p:tag name="KSO_WM_DIAGRAM_GROUP_CODE" val="n1-1"/>
  <p:tag name="KSO_WM_UNIT_LINE_FORE_SCHEMECOLOR_INDEX" val="5"/>
  <p:tag name="KSO_WM_DIAGRAM_USE_COLOR_VALUE" val="{&quot;color_scheme&quot;:1,&quot;color_type&quot;:1,&quot;theme_color_indexes&quot;:[]}"/>
</p:tagLst>
</file>

<file path=ppt/tags/tag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4000000059604645,&quot;colorType&quot;:1,&quot;foreColorIndex&quot;:5,&quot;pos&quot;:0,&quot;transparency&quot;:0},{&quot;brightness&quot;:0,&quot;colorType&quot;:1,&quot;foreColorIndex&quot;:14,&quot;pos&quot;:1,&quot;transparency&quot;:0}],&quot;type&quot;:3},&quot;glow&quot;:{&quot;colorType&quot;:0},&quot;line&quot;:{&quot;gradient&quot;:[{&quot;brightness&quot;:0,&quot;colorType&quot;:1,&quot;foreColorIndex&quot;:14,&quot;pos&quot;:0.5400000214576721,&quot;transparency&quot;:0},{&quot;brightness&quot;:-0.25,&quot;colorType&quot;:1,&quot;foreColorIndex&quot;:5,&quot;pos&quot;:1,&quot;transparency&quot;:0}],&quot;type&quot;:2},&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2"/>
  <p:tag name="KSO_WM_UNIT_INDEX" val="1_1_2"/>
  <p:tag name="KSO_WM_DIAGRAM_GROUP_CODE" val="n1-1"/>
  <p:tag name="KSO_WM_UNIT_FILL_TYPE" val="3"/>
  <p:tag name="KSO_WM_DIAGRAM_USE_COLOR_VALUE" val="{&quot;color_scheme&quot;:1,&quot;color_type&quot;:1,&quot;theme_color_indexes&quot;:[]}"/>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1_1"/>
  <p:tag name="KSO_WM_UNIT_INDEX" val="1_2_1_1"/>
  <p:tag name="KSO_WM_DIAGRAM_GROUP_CODE" val="n1-1"/>
  <p:tag name="KSO_WM_UNIT_FILL_TYPE" val="3"/>
  <p:tag name="KSO_WM_UNIT_LINE_FORE_SCHEMECOLOR_INDEX" val="14"/>
  <p:tag name="KSO_WM_DIAGRAM_USE_COLOR_VALUE" val="{&quot;color_scheme&quot;:1,&quot;color_type&quot;:1,&quot;theme_color_indexes&quot;:[]}"/>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2_1"/>
  <p:tag name="KSO_WM_UNIT_INDEX" val="1_2_2_1"/>
  <p:tag name="KSO_WM_DIAGRAM_GROUP_CODE" val="n1-1"/>
  <p:tag name="KSO_WM_UNIT_FILL_TYPE" val="3"/>
  <p:tag name="KSO_WM_UNIT_LINE_FORE_SCHEMECOLOR_INDEX" val="14"/>
  <p:tag name="KSO_WM_DIAGRAM_USE_COLOR_VALUE" val="{&quot;color_scheme&quot;:1,&quot;color_type&quot;:1,&quot;theme_color_indexes&quot;:[]}"/>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3_1"/>
  <p:tag name="KSO_WM_UNIT_INDEX" val="1_2_3_1"/>
  <p:tag name="KSO_WM_DIAGRAM_GROUP_CODE" val="n1-1"/>
  <p:tag name="KSO_WM_UNIT_FILL_TYPE" val="3"/>
  <p:tag name="KSO_WM_UNIT_LINE_FORE_SCHEMECOLOR_INDEX" val="14"/>
  <p:tag name="KSO_WM_DIAGRAM_USE_COLOR_VALUE" val="{&quot;color_scheme&quot;:1,&quot;color_type&quot;:1,&quot;theme_color_indexes&quot;:[]}"/>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5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5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9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3_1"/>
  <p:tag name="KSO_WM_UNIT_INDEX" val="1_2_3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5"/>
  <p:tag name="KSO_WM_UNIT_INDEX" val="1_1_5"/>
  <p:tag name="KSO_WM_DIAGRAM_GROUP_CODE" val="n1-1"/>
  <p:tag name="KSO_WM_DIAGRAM_USE_COLOR_VALUE" val="{&quot;color_scheme&quot;:1,&quot;color_type&quot;:1,&quot;theme_color_indexes&quot;:[]}"/>
</p:tagLst>
</file>

<file path=ppt/tags/tag9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1_1"/>
  <p:tag name="KSO_WM_UNIT_INDEX" val="1_2_1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9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2_1"/>
  <p:tag name="KSO_WM_UNIT_INDEX" val="1_2_2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94.xml><?xml version="1.0" encoding="utf-8"?>
<p:tagLst xmlns:p="http://schemas.openxmlformats.org/presentationml/2006/main">
  <p:tag name="KSO_WM_DIAGRAM_VERSION" val="3"/>
  <p:tag name="KSO_WM_DIAGRAM_COLOR_TRICK" val="1"/>
  <p:tag name="KSO_WM_DIAGRAM_COLOR_TEXT_CAN_REMOVE" val="n"/>
  <p:tag name="KSO_WM_UNIT_VALUE" val="63*63"/>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3_1"/>
  <p:tag name="KSO_WM_UNIT_INDEX" val="1_2_3_1"/>
  <p:tag name="KSO_WM_DIAGRAM_GROUP_CODE" val="n1-1"/>
  <p:tag name="KSO_WM_DIAGRAM_USE_COLOR_VALUE" val="{&quot;color_scheme&quot;:1,&quot;color_type&quot;:1,&quot;theme_color_indexes&quot;:[]}"/>
</p:tagLst>
</file>

<file path=ppt/tags/tag95.xml><?xml version="1.0" encoding="utf-8"?>
<p:tagLst xmlns:p="http://schemas.openxmlformats.org/presentationml/2006/main">
  <p:tag name="KSO_WM_DIAGRAM_VERSION" val="3"/>
  <p:tag name="KSO_WM_DIAGRAM_COLOR_TRICK" val="1"/>
  <p:tag name="KSO_WM_DIAGRAM_COLOR_TEXT_CAN_REMOVE" val="n"/>
  <p:tag name="KSO_WM_UNIT_VALUE" val="58*52"/>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2_1"/>
  <p:tag name="KSO_WM_UNIT_INDEX" val="1_2_2_1"/>
  <p:tag name="KSO_WM_DIAGRAM_GROUP_CODE" val="n1-1"/>
  <p:tag name="KSO_WM_DIAGRAM_USE_COLOR_VALUE" val="{&quot;color_scheme&quot;:1,&quot;color_type&quot;:1,&quot;theme_color_indexes&quot;:[]}"/>
</p:tagLst>
</file>

<file path=ppt/tags/tag96.xml><?xml version="1.0" encoding="utf-8"?>
<p:tagLst xmlns:p="http://schemas.openxmlformats.org/presentationml/2006/main">
  <p:tag name="KSO_WM_DIAGRAM_VERSION" val="3"/>
  <p:tag name="KSO_WM_DIAGRAM_COLOR_TRICK" val="1"/>
  <p:tag name="KSO_WM_DIAGRAM_COLOR_TEXT_CAN_REMOVE" val="n"/>
  <p:tag name="KSO_WM_UNIT_VALUE" val="66*56"/>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1_1"/>
  <p:tag name="KSO_WM_UNIT_INDEX" val="1_2_1_1"/>
  <p:tag name="KSO_WM_DIAGRAM_GROUP_CODE" val="n1-1"/>
  <p:tag name="KSO_WM_DIAGRAM_USE_COLOR_VALUE" val="{&quot;color_scheme&quot;:1,&quot;color_type&quot;:1,&quot;theme_color_indexes&quot;:[]}"/>
</p:tagLst>
</file>

<file path=ppt/tags/tag97.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5699999928474426},{&quot;brightness&quot;:0,&quot;colorType&quot;:2,&quot;pos&quot;:0.9599999785423279,&quot;rgb&quot;:&quot;#f2f2f2&quot;,&quot;transparency&quot;:1},{&quot;brightness&quot;:0,&quot;colorType&quot;:1,&quot;foreColorIndex&quot;:5,&quot;pos&quot;:0.47999998927116394,&quot;transparency&quot;:0.70999997854232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3"/>
  <p:tag name="KSO_WM_UNIT_INDEX" val="1_1_3"/>
  <p:tag name="KSO_WM_DIAGRAM_GROUP_CODE" val="n1-1"/>
  <p:tag name="KSO_WM_UNIT_FILL_TYPE" val="3"/>
  <p:tag name="KSO_WM_DIAGRAM_USE_COLOR_VALUE" val="{&quot;color_scheme&quot;:1,&quot;color_type&quot;:1,&quot;theme_color_indexes&quot;:[]}"/>
</p:tagLst>
</file>

<file path=ppt/tags/tag98.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8999999761581421,&quot;colorType&quot;:1,&quot;foreColorIndex&quot;:5,&quot;pos&quot;:0,&quot;transparency&quot;:0},{&quot;brightness&quot;:0.899999976158142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8"/>
  <p:tag name="KSO_WM_UNIT_INDEX" val="1_1_8"/>
  <p:tag name="KSO_WM_DIAGRAM_GROUP_CODE" val="n1-1"/>
  <p:tag name="KSO_WM_UNIT_FILL_TYPE" val="3"/>
  <p:tag name="KSO_WM_DIAGRAM_USE_COLOR_VALUE" val="{&quot;color_scheme&quot;:1,&quot;color_type&quot;:1,&quot;theme_color_indexes&quot;:[]}"/>
</p:tagLst>
</file>

<file path=ppt/tags/tag99.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solid&quot;:{&quot;brightness&quot;:0.80000001192092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0"/>
  <p:tag name="KSO_WM_UNIT_INDEX" val="1_1_10"/>
  <p:tag name="KSO_WM_DIAGRAM_GROUP_CODE" val="n1-1"/>
  <p:tag name="KSO_WM_UNIT_FILL_TYPE" val="1"/>
  <p:tag name="KSO_WM_UNIT_FILL_FORE_SCHEMECOLOR_INDEX" val="5"/>
  <p:tag name="KSO_WM_UNIT_FILL_FORE_SCHEMECOLOR_INDEX_BRIGHTNESS" val="0.8"/>
  <p:tag name="KSO_WM_DIAGRAM_USE_COLOR_VALUE" val="{&quot;color_scheme&quot;:1,&quot;color_type&quot;:1,&quot;theme_color_indexes&quot;:[]}"/>
</p:tagLst>
</file>

<file path=ppt/theme/theme1.xml><?xml version="1.0" encoding="utf-8"?>
<a:theme xmlns:a="http://schemas.openxmlformats.org/drawingml/2006/main" name="Office 主题">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B0500"/>
      </a:dk2>
      <a:lt2>
        <a:srgbClr val="FFF4F3"/>
      </a:lt2>
      <a:accent1>
        <a:srgbClr val="D02300"/>
      </a:accent1>
      <a:accent2>
        <a:srgbClr val="BF3C2E"/>
      </a:accent2>
      <a:accent3>
        <a:srgbClr val="E17467"/>
      </a:accent3>
      <a:accent4>
        <a:srgbClr val="FD905F"/>
      </a:accent4>
      <a:accent5>
        <a:srgbClr val="D39C83"/>
      </a:accent5>
      <a:accent6>
        <a:srgbClr val="B0A17E"/>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8572</Words>
  <Application>WPS 演示</Application>
  <PresentationFormat>全屏显示(4:3)</PresentationFormat>
  <Paragraphs>764</Paragraphs>
  <Slides>63</Slides>
  <Notes>1</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63</vt:i4>
      </vt:variant>
    </vt:vector>
  </HeadingPairs>
  <TitlesOfParts>
    <vt:vector size="80" baseType="lpstr">
      <vt:lpstr>Arial</vt:lpstr>
      <vt:lpstr>宋体</vt:lpstr>
      <vt:lpstr>Wingdings</vt:lpstr>
      <vt:lpstr>Verdana</vt:lpstr>
      <vt:lpstr>微软雅黑</vt:lpstr>
      <vt:lpstr>Calibri</vt:lpstr>
      <vt:lpstr>黑体</vt:lpstr>
      <vt:lpstr>Times New Roman</vt:lpstr>
      <vt:lpstr>幼圆</vt:lpstr>
      <vt:lpstr>华文琥珀</vt:lpstr>
      <vt:lpstr>Wingdings</vt:lpstr>
      <vt:lpstr>Arial Unicode MS</vt:lpstr>
      <vt:lpstr>Arial Narrow</vt:lpstr>
      <vt:lpstr>+中文标题</vt:lpstr>
      <vt:lpstr>Segoe Print</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Rita</cp:lastModifiedBy>
  <cp:revision>218</cp:revision>
  <dcterms:created xsi:type="dcterms:W3CDTF">2016-07-30T05:49:00Z</dcterms:created>
  <dcterms:modified xsi:type="dcterms:W3CDTF">2025-05-18T12:54:41Z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0D0D5E12379A4C069A1F04B17B1403D4_12</vt:lpwstr>
  </property>
  <property fmtid="{D5CDD505-2E9C-101B-9397-08002B2CF9AE}" pid="3" name="KSOProductBuildVer">
    <vt:lpwstr>2052-12.1.0.21171</vt:lpwstr>
  </property>
</Properties>
</file>