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256" r:id="rId3"/>
    <p:sldId id="294" r:id="rId5"/>
    <p:sldId id="257" r:id="rId6"/>
    <p:sldId id="258" r:id="rId7"/>
    <p:sldId id="259" r:id="rId8"/>
    <p:sldId id="260" r:id="rId9"/>
    <p:sldId id="261" r:id="rId10"/>
    <p:sldId id="262" r:id="rId11"/>
    <p:sldId id="263" r:id="rId12"/>
    <p:sldId id="264" r:id="rId13"/>
    <p:sldId id="265" r:id="rId14"/>
    <p:sldId id="266" r:id="rId15"/>
    <p:sldId id="295" r:id="rId16"/>
    <p:sldId id="268" r:id="rId17"/>
    <p:sldId id="269" r:id="rId18"/>
    <p:sldId id="298" r:id="rId19"/>
    <p:sldId id="271" r:id="rId20"/>
    <p:sldId id="272" r:id="rId21"/>
    <p:sldId id="273" r:id="rId22"/>
    <p:sldId id="274" r:id="rId23"/>
    <p:sldId id="275" r:id="rId24"/>
    <p:sldId id="276" r:id="rId25"/>
    <p:sldId id="277" r:id="rId26"/>
    <p:sldId id="278" r:id="rId27"/>
    <p:sldId id="279" r:id="rId28"/>
    <p:sldId id="296" r:id="rId29"/>
    <p:sldId id="280" r:id="rId30"/>
    <p:sldId id="281" r:id="rId31"/>
    <p:sldId id="282" r:id="rId32"/>
    <p:sldId id="283" r:id="rId33"/>
    <p:sldId id="284" r:id="rId34"/>
    <p:sldId id="285" r:id="rId35"/>
    <p:sldId id="300" r:id="rId36"/>
    <p:sldId id="286" r:id="rId37"/>
    <p:sldId id="332" r:id="rId38"/>
    <p:sldId id="333" r:id="rId39"/>
    <p:sldId id="287" r:id="rId40"/>
    <p:sldId id="288" r:id="rId41"/>
    <p:sldId id="290" r:id="rId42"/>
    <p:sldId id="291" r:id="rId43"/>
    <p:sldId id="289" r:id="rId44"/>
  </p:sldIdLst>
  <p:sldSz cx="9906000" cy="6858000" type="A4"/>
  <p:notesSz cx="6858000" cy="9144000"/>
  <p:custDataLst>
    <p:tags r:id="rId49"/>
  </p:custDataLst>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15"/>
    <p:restoredTop sz="94700"/>
  </p:normalViewPr>
  <p:slideViewPr>
    <p:cSldViewPr showGuides="1">
      <p:cViewPr varScale="1">
        <p:scale>
          <a:sx n="66" d="100"/>
          <a:sy n="66" d="100"/>
        </p:scale>
        <p:origin x="-1338" y="-114"/>
      </p:cViewPr>
      <p:guideLst>
        <p:guide orient="horz" pos="2149"/>
        <p:guide pos="312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9699"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9700"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9701"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174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45060" name="Rectangle 4"/>
          <p:cNvSpPr>
            <a:spLocks noRot="1" noTextEdit="1"/>
          </p:cNvSpPr>
          <p:nvPr>
            <p:ph type="sldImg" idx="2"/>
          </p:nvPr>
        </p:nvSpPr>
        <p:spPr>
          <a:xfrm>
            <a:off x="952500" y="685800"/>
            <a:ext cx="4953000" cy="3429000"/>
          </a:xfrm>
          <a:prstGeom prst="rect">
            <a:avLst/>
          </a:prstGeom>
          <a:noFill/>
          <a:ln w="9525" cap="flat" cmpd="sng">
            <a:solidFill>
              <a:srgbClr val="000000"/>
            </a:solidFill>
            <a:prstDash val="solid"/>
            <a:miter/>
            <a:headEnd type="none" w="med" len="med"/>
            <a:tailEnd type="none" w="med" len="med"/>
          </a:ln>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6083" name="Rectangle 2"/>
          <p:cNvSpPr>
            <a:spLocks noRot="1" noTextEdit="1"/>
          </p:cNvSpPr>
          <p:nvPr>
            <p:ph type="sldImg"/>
          </p:nvPr>
        </p:nvSpPr>
        <p:spPr/>
      </p:sp>
      <p:sp>
        <p:nvSpPr>
          <p:cNvPr id="4608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5299" name="Rectangle 2"/>
          <p:cNvSpPr>
            <a:spLocks noRot="1" noTextEdit="1"/>
          </p:cNvSpPr>
          <p:nvPr>
            <p:ph type="sldImg"/>
          </p:nvPr>
        </p:nvSpPr>
        <p:spPr/>
      </p:sp>
      <p:sp>
        <p:nvSpPr>
          <p:cNvPr id="5530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6323" name="Rectangle 2"/>
          <p:cNvSpPr>
            <a:spLocks noRot="1" noTextEdit="1"/>
          </p:cNvSpPr>
          <p:nvPr>
            <p:ph type="sldImg"/>
          </p:nvPr>
        </p:nvSpPr>
        <p:spPr/>
      </p:sp>
      <p:sp>
        <p:nvSpPr>
          <p:cNvPr id="5632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7347" name="Rectangle 2"/>
          <p:cNvSpPr>
            <a:spLocks noRot="1" noTextEdit="1"/>
          </p:cNvSpPr>
          <p:nvPr>
            <p:ph type="sldImg"/>
          </p:nvPr>
        </p:nvSpPr>
        <p:spPr/>
      </p:sp>
      <p:sp>
        <p:nvSpPr>
          <p:cNvPr id="5734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8371" name="Rectangle 2"/>
          <p:cNvSpPr>
            <a:spLocks noRot="1" noTextEdit="1"/>
          </p:cNvSpPr>
          <p:nvPr>
            <p:ph type="sldImg"/>
          </p:nvPr>
        </p:nvSpPr>
        <p:spPr/>
      </p:sp>
      <p:sp>
        <p:nvSpPr>
          <p:cNvPr id="5837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9395" name="Rectangle 2"/>
          <p:cNvSpPr>
            <a:spLocks noRot="1" noTextEdit="1"/>
          </p:cNvSpPr>
          <p:nvPr>
            <p:ph type="sldImg"/>
          </p:nvPr>
        </p:nvSpPr>
        <p:spPr/>
      </p:sp>
      <p:sp>
        <p:nvSpPr>
          <p:cNvPr id="5939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0419" name="Rectangle 2"/>
          <p:cNvSpPr>
            <a:spLocks noRot="1" noTextEdit="1"/>
          </p:cNvSpPr>
          <p:nvPr>
            <p:ph type="sldImg"/>
          </p:nvPr>
        </p:nvSpPr>
        <p:spPr/>
      </p:sp>
      <p:sp>
        <p:nvSpPr>
          <p:cNvPr id="6042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1443" name="Rectangle 2"/>
          <p:cNvSpPr>
            <a:spLocks noRot="1" noTextEdit="1"/>
          </p:cNvSpPr>
          <p:nvPr>
            <p:ph type="sldImg"/>
          </p:nvPr>
        </p:nvSpPr>
        <p:spPr/>
      </p:sp>
      <p:sp>
        <p:nvSpPr>
          <p:cNvPr id="6144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2467" name="Rectangle 2"/>
          <p:cNvSpPr>
            <a:spLocks noRot="1" noTextEdit="1"/>
          </p:cNvSpPr>
          <p:nvPr>
            <p:ph type="sldImg"/>
          </p:nvPr>
        </p:nvSpPr>
        <p:spPr/>
      </p:sp>
      <p:sp>
        <p:nvSpPr>
          <p:cNvPr id="6246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3491" name="Rectangle 2"/>
          <p:cNvSpPr>
            <a:spLocks noRot="1" noTextEdit="1"/>
          </p:cNvSpPr>
          <p:nvPr>
            <p:ph type="sldImg"/>
          </p:nvPr>
        </p:nvSpPr>
        <p:spPr/>
      </p:sp>
      <p:sp>
        <p:nvSpPr>
          <p:cNvPr id="6349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4515" name="Rectangle 2"/>
          <p:cNvSpPr>
            <a:spLocks noRot="1" noTextEdit="1"/>
          </p:cNvSpPr>
          <p:nvPr>
            <p:ph type="sldImg"/>
          </p:nvPr>
        </p:nvSpPr>
        <p:spPr/>
      </p:sp>
      <p:sp>
        <p:nvSpPr>
          <p:cNvPr id="6451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7107" name="Rectangle 2"/>
          <p:cNvSpPr>
            <a:spLocks noRot="1" noTextEdit="1"/>
          </p:cNvSpPr>
          <p:nvPr>
            <p:ph type="sldImg"/>
          </p:nvPr>
        </p:nvSpPr>
        <p:spPr/>
      </p:sp>
      <p:sp>
        <p:nvSpPr>
          <p:cNvPr id="4710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5539" name="Rectangle 2"/>
          <p:cNvSpPr>
            <a:spLocks noRot="1" noTextEdit="1"/>
          </p:cNvSpPr>
          <p:nvPr>
            <p:ph type="sldImg"/>
          </p:nvPr>
        </p:nvSpPr>
        <p:spPr/>
      </p:sp>
      <p:sp>
        <p:nvSpPr>
          <p:cNvPr id="6554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6563" name="Rectangle 2"/>
          <p:cNvSpPr>
            <a:spLocks noRot="1" noTextEdit="1"/>
          </p:cNvSpPr>
          <p:nvPr>
            <p:ph type="sldImg"/>
          </p:nvPr>
        </p:nvSpPr>
        <p:spPr/>
      </p:sp>
      <p:sp>
        <p:nvSpPr>
          <p:cNvPr id="6656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7587" name="Rectangle 2"/>
          <p:cNvSpPr>
            <a:spLocks noRot="1" noTextEdit="1"/>
          </p:cNvSpPr>
          <p:nvPr>
            <p:ph type="sldImg"/>
          </p:nvPr>
        </p:nvSpPr>
        <p:spPr/>
      </p:sp>
      <p:sp>
        <p:nvSpPr>
          <p:cNvPr id="6758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8611" name="Rectangle 2"/>
          <p:cNvSpPr>
            <a:spLocks noRot="1" noTextEdit="1"/>
          </p:cNvSpPr>
          <p:nvPr>
            <p:ph type="sldImg"/>
          </p:nvPr>
        </p:nvSpPr>
        <p:spPr/>
      </p:sp>
      <p:sp>
        <p:nvSpPr>
          <p:cNvPr id="6861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9635" name="Rectangle 2"/>
          <p:cNvSpPr>
            <a:spLocks noRot="1" noTextEdit="1"/>
          </p:cNvSpPr>
          <p:nvPr>
            <p:ph type="sldImg"/>
          </p:nvPr>
        </p:nvSpPr>
        <p:spPr/>
      </p:sp>
      <p:sp>
        <p:nvSpPr>
          <p:cNvPr id="6963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0659" name="Rectangle 2"/>
          <p:cNvSpPr>
            <a:spLocks noRot="1" noTextEdit="1"/>
          </p:cNvSpPr>
          <p:nvPr>
            <p:ph type="sldImg"/>
          </p:nvPr>
        </p:nvSpPr>
        <p:spPr/>
      </p:sp>
      <p:sp>
        <p:nvSpPr>
          <p:cNvPr id="7066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1683" name="Rectangle 2"/>
          <p:cNvSpPr>
            <a:spLocks noRot="1" noTextEdit="1"/>
          </p:cNvSpPr>
          <p:nvPr>
            <p:ph type="sldImg"/>
          </p:nvPr>
        </p:nvSpPr>
        <p:spPr/>
      </p:sp>
      <p:sp>
        <p:nvSpPr>
          <p:cNvPr id="7168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2707" name="Rectangle 2"/>
          <p:cNvSpPr>
            <a:spLocks noRot="1" noTextEdit="1"/>
          </p:cNvSpPr>
          <p:nvPr>
            <p:ph type="sldImg"/>
          </p:nvPr>
        </p:nvSpPr>
        <p:spPr/>
      </p:sp>
      <p:sp>
        <p:nvSpPr>
          <p:cNvPr id="7270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3731" name="Rectangle 2"/>
          <p:cNvSpPr>
            <a:spLocks noRot="1" noTextEdit="1"/>
          </p:cNvSpPr>
          <p:nvPr>
            <p:ph type="sldImg"/>
          </p:nvPr>
        </p:nvSpPr>
        <p:spPr/>
      </p:sp>
      <p:sp>
        <p:nvSpPr>
          <p:cNvPr id="7373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4755" name="Rectangle 2"/>
          <p:cNvSpPr>
            <a:spLocks noRot="1" noTextEdit="1"/>
          </p:cNvSpPr>
          <p:nvPr>
            <p:ph type="sldImg"/>
          </p:nvPr>
        </p:nvSpPr>
        <p:spPr/>
      </p:sp>
      <p:sp>
        <p:nvSpPr>
          <p:cNvPr id="7475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5779" name="Rectangle 2"/>
          <p:cNvSpPr>
            <a:spLocks noRot="1" noTextEdit="1"/>
          </p:cNvSpPr>
          <p:nvPr>
            <p:ph type="sldImg"/>
          </p:nvPr>
        </p:nvSpPr>
        <p:spPr/>
      </p:sp>
      <p:sp>
        <p:nvSpPr>
          <p:cNvPr id="7578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6803" name="Rectangle 2"/>
          <p:cNvSpPr>
            <a:spLocks noRot="1" noTextEdit="1"/>
          </p:cNvSpPr>
          <p:nvPr>
            <p:ph type="sldImg"/>
          </p:nvPr>
        </p:nvSpPr>
        <p:spPr/>
      </p:sp>
      <p:sp>
        <p:nvSpPr>
          <p:cNvPr id="7680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7827" name="Rectangle 2"/>
          <p:cNvSpPr>
            <a:spLocks noRot="1" noTextEdit="1"/>
          </p:cNvSpPr>
          <p:nvPr>
            <p:ph type="sldImg"/>
          </p:nvPr>
        </p:nvSpPr>
        <p:spPr/>
      </p:sp>
      <p:sp>
        <p:nvSpPr>
          <p:cNvPr id="7782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8851" name="Rectangle 2"/>
          <p:cNvSpPr>
            <a:spLocks noRot="1" noTextEdit="1"/>
          </p:cNvSpPr>
          <p:nvPr>
            <p:ph type="sldImg"/>
          </p:nvPr>
        </p:nvSpPr>
        <p:spPr/>
      </p:sp>
      <p:sp>
        <p:nvSpPr>
          <p:cNvPr id="7885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79875" name="Rectangle 2"/>
          <p:cNvSpPr>
            <a:spLocks noRot="1" noTextEdit="1"/>
          </p:cNvSpPr>
          <p:nvPr>
            <p:ph type="sldImg"/>
          </p:nvPr>
        </p:nvSpPr>
        <p:spPr/>
      </p:sp>
      <p:sp>
        <p:nvSpPr>
          <p:cNvPr id="7987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9155" name="Rectangle 2"/>
          <p:cNvSpPr>
            <a:spLocks noRot="1" noTextEdit="1"/>
          </p:cNvSpPr>
          <p:nvPr>
            <p:ph type="sldImg"/>
          </p:nvPr>
        </p:nvSpPr>
        <p:spPr/>
      </p:sp>
      <p:sp>
        <p:nvSpPr>
          <p:cNvPr id="4915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0179" name="Rectangle 2"/>
          <p:cNvSpPr>
            <a:spLocks noRot="1" noTextEdit="1"/>
          </p:cNvSpPr>
          <p:nvPr>
            <p:ph type="sldImg"/>
          </p:nvPr>
        </p:nvSpPr>
        <p:spPr/>
      </p:sp>
      <p:sp>
        <p:nvSpPr>
          <p:cNvPr id="5018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1203" name="Rectangle 2"/>
          <p:cNvSpPr>
            <a:spLocks noRot="1" noTextEdit="1"/>
          </p:cNvSpPr>
          <p:nvPr>
            <p:ph type="sldImg"/>
          </p:nvPr>
        </p:nvSpPr>
        <p:spPr/>
      </p:sp>
      <p:sp>
        <p:nvSpPr>
          <p:cNvPr id="5120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2227" name="Rectangle 2"/>
          <p:cNvSpPr>
            <a:spLocks noRot="1" noTextEdit="1"/>
          </p:cNvSpPr>
          <p:nvPr>
            <p:ph type="sldImg"/>
          </p:nvPr>
        </p:nvSpPr>
        <p:spPr/>
      </p:sp>
      <p:sp>
        <p:nvSpPr>
          <p:cNvPr id="5222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3251" name="Rectangle 2"/>
          <p:cNvSpPr>
            <a:spLocks noRot="1" noTextEdit="1"/>
          </p:cNvSpPr>
          <p:nvPr>
            <p:ph type="sldImg"/>
          </p:nvPr>
        </p:nvSpPr>
        <p:spPr/>
      </p:sp>
      <p:sp>
        <p:nvSpPr>
          <p:cNvPr id="5325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4275" name="Rectangle 2"/>
          <p:cNvSpPr>
            <a:spLocks noRot="1" noTextEdit="1"/>
          </p:cNvSpPr>
          <p:nvPr>
            <p:ph type="sldImg"/>
          </p:nvPr>
        </p:nvSpPr>
        <p:spPr/>
      </p:sp>
      <p:sp>
        <p:nvSpPr>
          <p:cNvPr id="5427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b="-69"/>
          </a:stretch>
        </a:blipFill>
        <a:effectLst/>
      </p:bgPr>
    </p:bg>
    <p:spTree>
      <p:nvGrpSpPr>
        <p:cNvPr id="1" name=""/>
        <p:cNvGrpSpPr/>
        <p:nvPr/>
      </p:nvGrpSpPr>
      <p:grpSpPr/>
      <p:pic>
        <p:nvPicPr>
          <p:cNvPr id="2050" name="图片 2049" descr="5副本"/>
          <p:cNvPicPr>
            <a:picLocks noChangeAspect="1"/>
          </p:cNvPicPr>
          <p:nvPr/>
        </p:nvPicPr>
        <p:blipFill>
          <a:blip r:embed="rId3"/>
          <a:stretch>
            <a:fillRect/>
          </a:stretch>
        </p:blipFill>
        <p:spPr>
          <a:xfrm>
            <a:off x="0" y="0"/>
            <a:ext cx="9906000" cy="6858000"/>
          </a:xfrm>
          <a:prstGeom prst="rect">
            <a:avLst/>
          </a:prstGeom>
          <a:noFill/>
          <a:ln w="9525">
            <a:noFill/>
          </a:ln>
        </p:spPr>
      </p:pic>
      <p:sp>
        <p:nvSpPr>
          <p:cNvPr id="2051" name="标题 2050"/>
          <p:cNvSpPr>
            <a:spLocks noGrp="1"/>
          </p:cNvSpPr>
          <p:nvPr>
            <p:ph type="ctrTitle"/>
          </p:nvPr>
        </p:nvSpPr>
        <p:spPr>
          <a:xfrm>
            <a:off x="741231" y="3357563"/>
            <a:ext cx="8420100" cy="12541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485900" y="4654550"/>
            <a:ext cx="6934200" cy="985838"/>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95300" y="6245225"/>
            <a:ext cx="2311400" cy="476250"/>
          </a:xfrm>
          <a:prstGeom prst="rect">
            <a:avLst/>
          </a:prstGeom>
          <a:noFill/>
          <a:ln w="9525">
            <a:noFill/>
          </a:ln>
        </p:spPr>
        <p:txBody>
          <a:bodyPr anchor="t"/>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54" name="页脚占位符 2053"/>
          <p:cNvSpPr>
            <a:spLocks noGrp="1"/>
          </p:cNvSpPr>
          <p:nvPr>
            <p:ph type="ftr" sz="quarter" idx="3"/>
          </p:nvPr>
        </p:nvSpPr>
        <p:spPr>
          <a:xfrm>
            <a:off x="3384550" y="6245225"/>
            <a:ext cx="3136900" cy="476250"/>
          </a:xfrm>
          <a:prstGeom prst="rect">
            <a:avLst/>
          </a:prstGeom>
          <a:noFill/>
          <a:ln w="9525">
            <a:noFill/>
          </a:ln>
        </p:spPr>
        <p:txBody>
          <a:bodyPr anchor="t"/>
          <a:lstStyle>
            <a:lvl1pPr algn="ct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accent1">
                  <a:tint val="20000"/>
                </a:schemeClr>
              </a:solidFill>
              <a:effectLst/>
              <a:uLnTx/>
              <a:uFillTx/>
              <a:latin typeface="Arial" panose="020B0604020202020204" pitchFamily="34" charset="0"/>
              <a:ea typeface="+mn-ea"/>
              <a:cs typeface="+mn-cs"/>
            </a:endParaRPr>
          </a:p>
        </p:txBody>
      </p:sp>
      <p:sp>
        <p:nvSpPr>
          <p:cNvPr id="2055" name="灯片编号占位符 2054"/>
          <p:cNvSpPr>
            <a:spLocks noGrp="1"/>
          </p:cNvSpPr>
          <p:nvPr>
            <p:ph type="sldNum" sz="quarter" idx="4"/>
          </p:nvPr>
        </p:nvSpPr>
        <p:spPr>
          <a:xfrm>
            <a:off x="7099300" y="6245225"/>
            <a:ext cx="2311400" cy="476250"/>
          </a:xfrm>
          <a:prstGeom prst="rect">
            <a:avLst/>
          </a:prstGeom>
          <a:noFill/>
          <a:ln w="9525">
            <a:noFill/>
          </a:ln>
        </p:spPr>
        <p:txBody>
          <a:bodyPr anchor="t"/>
          <a:lstStyle>
            <a:lvl1pPr algn="r">
              <a:defRPr sz="1400"/>
            </a:lvl1pPr>
          </a:lstStyle>
          <a:p>
            <a:pPr algn="r" eaLnBrk="1" hangingPunct="1"/>
            <a:fld id="{9A0DB2DC-4C9A-4742-B13C-FB6460FD3503}" type="slidenum">
              <a:rPr lang="zh-CN" altLang="en-US" dirty="0">
                <a:solidFill>
                  <a:srgbClr val="FFFFFF"/>
                </a:solidFill>
                <a:ea typeface="黑体" panose="02010609060101010101" pitchFamily="49" charset="-122"/>
              </a:rPr>
            </a:fld>
            <a:endParaRPr lang="zh-CN" altLang="en-US" dirty="0">
              <a:solidFill>
                <a:srgbClr val="FFFFFF"/>
              </a:solidFill>
              <a:ea typeface="黑体" panose="02010609060101010101" pitchFamily="49"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90880" y="620713"/>
            <a:ext cx="2231860" cy="5507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620713"/>
            <a:ext cx="6566196" cy="55070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75879" y="1709738"/>
            <a:ext cx="8543925"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75879" y="4589463"/>
            <a:ext cx="854392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412875"/>
            <a:ext cx="4368546"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42154" y="1412875"/>
            <a:ext cx="4368546"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2328" y="365125"/>
            <a:ext cx="8543925"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4254" y="1778438"/>
            <a:ext cx="3959779"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964254" y="2665379"/>
            <a:ext cx="3959779"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083763" y="1778438"/>
            <a:ext cx="3979280"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083763" y="2665379"/>
            <a:ext cx="3979280"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194943"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11340" y="987425"/>
            <a:ext cx="501491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384346"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211340" y="457201"/>
            <a:ext cx="5014913"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82328" y="2057400"/>
            <a:ext cx="3384346"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3.jpe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6"/>
          <a:stretch>
            <a:fillRect b="-69"/>
          </a:stretch>
        </a:blipFill>
        <a:effectLst/>
      </p:bgPr>
    </p:bg>
    <p:spTree>
      <p:nvGrpSpPr>
        <p:cNvPr id="1" name=""/>
        <p:cNvGrpSpPr/>
        <p:nvPr/>
      </p:nvGrpSpPr>
      <p:grpSpPr/>
      <p:sp>
        <p:nvSpPr>
          <p:cNvPr id="1026" name="标题 1025"/>
          <p:cNvSpPr>
            <a:spLocks noGrp="1"/>
          </p:cNvSpPr>
          <p:nvPr>
            <p:ph type="title"/>
          </p:nvPr>
        </p:nvSpPr>
        <p:spPr>
          <a:xfrm>
            <a:off x="507339" y="620713"/>
            <a:ext cx="8915400" cy="720725"/>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95300" y="1412875"/>
            <a:ext cx="8915400" cy="4714875"/>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95300" y="6245225"/>
            <a:ext cx="2311400" cy="476250"/>
          </a:xfrm>
          <a:prstGeom prst="rect">
            <a:avLst/>
          </a:prstGeom>
          <a:noFill/>
          <a:ln w="9525">
            <a:noFill/>
          </a:ln>
        </p:spPr>
        <p:txBody>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页脚占位符 1028"/>
          <p:cNvSpPr>
            <a:spLocks noGrp="1"/>
          </p:cNvSpPr>
          <p:nvPr>
            <p:ph type="ftr" sz="quarter" idx="3"/>
          </p:nvPr>
        </p:nvSpPr>
        <p:spPr>
          <a:xfrm>
            <a:off x="3384550" y="6245225"/>
            <a:ext cx="3136900" cy="476250"/>
          </a:xfrm>
          <a:prstGeom prst="rect">
            <a:avLst/>
          </a:prstGeom>
          <a:noFill/>
          <a:ln w="9525">
            <a:noFill/>
          </a:ln>
        </p:spPr>
        <p:txBody>
          <a:bodyPr/>
          <a:lstStyle>
            <a:lvl1pPr algn="ct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灯片编号占位符 1029"/>
          <p:cNvSpPr>
            <a:spLocks noGrp="1"/>
          </p:cNvSpPr>
          <p:nvPr>
            <p:ph type="sldNum" sz="quarter" idx="4"/>
          </p:nvPr>
        </p:nvSpPr>
        <p:spPr>
          <a:xfrm>
            <a:off x="7099300" y="6245225"/>
            <a:ext cx="2311400" cy="476250"/>
          </a:xfrm>
          <a:prstGeom prst="rect">
            <a:avLst/>
          </a:prstGeom>
          <a:noFill/>
          <a:ln w="9525">
            <a:noFill/>
          </a:ln>
        </p:spPr>
        <p:txBody>
          <a:bodyPr/>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noChangeArrowheads="1"/>
          </p:cNvSpPr>
          <p:nvPr>
            <p:ph type="ctrTitle"/>
          </p:nvPr>
        </p:nvSpPr>
        <p:spPr>
          <a:noFill/>
          <a:ln>
            <a:noFill/>
          </a:ln>
          <a:effectLst/>
          <a:sp3d prstMaterial="plastic"/>
        </p:spPr>
        <p:txBody>
          <a:bodyPr anchor="b">
            <a:normAutofit/>
            <a:scene3d>
              <a:camera prst="orthographicFront"/>
              <a:lightRig rig="soft" dir="t"/>
            </a:scene3d>
            <a:sp3d prstMaterial="softEdge">
              <a:bevelT w="25400" h="25400"/>
            </a:sp3d>
          </a:body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第四章</a:t>
            </a:r>
            <a:br>
              <a:rPr kumimoji="0" lang="zh-CN" altLang="en-US" sz="48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br>
              <a:rPr kumimoji="0" lang="zh-CN" altLang="en-US" sz="48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r>
              <a:rPr kumimoji="0" lang="zh-CN" altLang="en-US" sz="48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市场调查资料收集方法</a:t>
            </a:r>
            <a:endParaRPr kumimoji="0" lang="zh-CN" altLang="en-US" sz="48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3"/>
          <p:cNvSpPr>
            <a:spLocks noGrp="1"/>
          </p:cNvSpPr>
          <p:nvPr>
            <p:ph idx="1"/>
          </p:nvPr>
        </p:nvSpPr>
        <p:spPr/>
        <p:txBody>
          <a:bodyPr vert="horz" wrap="square" anchor="t"/>
          <a:p>
            <a:pPr>
              <a:buNone/>
            </a:pPr>
            <a:r>
              <a:rPr lang="zh-CN" altLang="en-US" dirty="0">
                <a:ea typeface="黑体" panose="02010609060101010101" pitchFamily="49" charset="-122"/>
              </a:rPr>
              <a:t>一、案头调查法的含义及其特点</a:t>
            </a:r>
            <a:endParaRPr lang="zh-CN" altLang="en-US" dirty="0">
              <a:ea typeface="黑体" panose="02010609060101010101" pitchFamily="49" charset="-122"/>
            </a:endParaRPr>
          </a:p>
          <a:p>
            <a:pPr>
              <a:buSzPct val="50000"/>
              <a:buFont typeface="Wingdings" panose="05000000000000000000" pitchFamily="2" charset="2"/>
              <a:buChar char="l"/>
            </a:pPr>
            <a:r>
              <a:rPr lang="zh-CN" altLang="en-US" dirty="0">
                <a:ea typeface="黑体" panose="02010609060101010101" pitchFamily="49" charset="-122"/>
              </a:rPr>
              <a:t>案头调查法又称桌面调查法，是指调查人员在写字台上对现成信息资料进行搜集、分析、研究和利用的调查活动。 </a:t>
            </a:r>
            <a:endParaRPr lang="zh-CN" altLang="en-US" dirty="0">
              <a:ea typeface="黑体" panose="02010609060101010101" pitchFamily="49" charset="-122"/>
            </a:endParaRPr>
          </a:p>
          <a:p>
            <a:pPr>
              <a:buSzPct val="50000"/>
              <a:buFont typeface="Wingdings" panose="05000000000000000000" pitchFamily="2" charset="2"/>
              <a:buChar char="l"/>
            </a:pPr>
            <a:r>
              <a:rPr lang="zh-CN" altLang="en-US" dirty="0">
                <a:ea typeface="黑体" panose="02010609060101010101" pitchFamily="49" charset="-122"/>
              </a:rPr>
              <a:t>案头调查法通常属于二手资料的调查，其特点是获取资料迅速、节省费用，并能举一反三，但针对性较差，准确性和客观性不高，需要采用适当的方法来验证这类资料。 </a:t>
            </a:r>
            <a:endParaRPr lang="zh-CN" altLang="en-US" dirty="0">
              <a:ea typeface="黑体" panose="02010609060101010101" pitchFamily="49" charset="-122"/>
            </a:endParaRPr>
          </a:p>
        </p:txBody>
      </p:sp>
      <p:sp>
        <p:nvSpPr>
          <p:cNvPr id="4096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案头调查法及其应用</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3"/>
          <p:cNvSpPr>
            <a:spLocks noGrp="1"/>
          </p:cNvSpPr>
          <p:nvPr>
            <p:ph idx="1"/>
          </p:nvPr>
        </p:nvSpPr>
        <p:spPr/>
        <p:txBody>
          <a:bodyPr vert="horz" wrap="square" anchor="t"/>
          <a:p>
            <a:pPr>
              <a:lnSpc>
                <a:spcPct val="90000"/>
              </a:lnSpc>
              <a:buNone/>
            </a:pPr>
            <a:r>
              <a:rPr lang="zh-CN" altLang="en-US" dirty="0">
                <a:ea typeface="黑体" panose="02010609060101010101" pitchFamily="49" charset="-122"/>
              </a:rPr>
              <a:t>二、案头调查应遵循的原则</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先易后难、由近至远原则</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先内部后外部的原则</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3. </a:t>
            </a:r>
            <a:r>
              <a:rPr lang="zh-CN" altLang="en-US" dirty="0">
                <a:ea typeface="黑体" panose="02010609060101010101" pitchFamily="49" charset="-122"/>
              </a:rPr>
              <a:t>重视资料鉴别和筛选</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三、案头调查法的作用</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案头调查可以发现问题并为市场研究提供重要参考依据</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案头调查能为实地调查提供背景资料，是实地调查法的基础</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3. </a:t>
            </a:r>
            <a:r>
              <a:rPr lang="zh-CN" altLang="en-US" dirty="0">
                <a:ea typeface="黑体" panose="02010609060101010101" pitchFamily="49" charset="-122"/>
              </a:rPr>
              <a:t>案头调查可用于有关部门和企业进行经常性的市场调查</a:t>
            </a:r>
            <a:endParaRPr lang="zh-CN" altLang="en-US" dirty="0">
              <a:ea typeface="黑体" panose="02010609060101010101" pitchFamily="49" charset="-122"/>
            </a:endParaRPr>
          </a:p>
        </p:txBody>
      </p:sp>
      <p:sp>
        <p:nvSpPr>
          <p:cNvPr id="4198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案头调查法及其应用</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3"/>
          <p:cNvSpPr>
            <a:spLocks noGrp="1"/>
          </p:cNvSpPr>
          <p:nvPr>
            <p:ph idx="1"/>
          </p:nvPr>
        </p:nvSpPr>
        <p:spPr/>
        <p:txBody>
          <a:bodyPr vert="horz" wrap="square" anchor="t"/>
          <a:p>
            <a:pPr>
              <a:lnSpc>
                <a:spcPct val="80000"/>
              </a:lnSpc>
              <a:buNone/>
            </a:pPr>
            <a:r>
              <a:rPr lang="zh-CN" altLang="en-US" sz="2400" dirty="0">
                <a:ea typeface="黑体" panose="02010609060101010101" pitchFamily="49" charset="-122"/>
              </a:rPr>
              <a:t>四、案头调查法的实施步骤</a:t>
            </a:r>
            <a:endParaRPr lang="zh-CN" altLang="en-US" sz="2400" dirty="0">
              <a:ea typeface="黑体" panose="02010609060101010101" pitchFamily="49" charset="-122"/>
            </a:endParaRPr>
          </a:p>
          <a:p>
            <a:pPr>
              <a:lnSpc>
                <a:spcPct val="80000"/>
              </a:lnSpc>
              <a:buNone/>
            </a:pPr>
            <a:r>
              <a:rPr lang="zh-CN" altLang="en-US" sz="2400" dirty="0">
                <a:ea typeface="黑体" panose="02010609060101010101" pitchFamily="49" charset="-122"/>
              </a:rPr>
              <a:t>（一）准备阶段： </a:t>
            </a:r>
            <a:endParaRPr lang="zh-CN" altLang="en-US" sz="2400" dirty="0">
              <a:ea typeface="黑体" panose="02010609060101010101" pitchFamily="49" charset="-122"/>
            </a:endParaRPr>
          </a:p>
          <a:p>
            <a:pPr>
              <a:lnSpc>
                <a:spcPct val="80000"/>
              </a:lnSpc>
              <a:buNone/>
            </a:pPr>
            <a:r>
              <a:rPr lang="zh-CN" altLang="en-US" sz="2400" dirty="0">
                <a:ea typeface="黑体" panose="02010609060101010101" pitchFamily="49" charset="-122"/>
              </a:rPr>
              <a:t>    </a:t>
            </a:r>
            <a:r>
              <a:rPr lang="en-US" altLang="zh-CN" sz="2000" dirty="0">
                <a:ea typeface="黑体" panose="02010609060101010101" pitchFamily="49" charset="-122"/>
              </a:rPr>
              <a:t>1. </a:t>
            </a:r>
            <a:r>
              <a:rPr lang="zh-CN" altLang="en-US" sz="2000" dirty="0">
                <a:ea typeface="黑体" panose="02010609060101010101" pitchFamily="49" charset="-122"/>
              </a:rPr>
              <a:t>确定所需资料</a:t>
            </a:r>
            <a:endParaRPr lang="zh-CN" altLang="en-US" sz="2000" dirty="0">
              <a:ea typeface="黑体" panose="02010609060101010101" pitchFamily="49" charset="-122"/>
            </a:endParaRPr>
          </a:p>
          <a:p>
            <a:pPr>
              <a:lnSpc>
                <a:spcPct val="80000"/>
              </a:lnSpc>
              <a:buNone/>
            </a:pPr>
            <a:r>
              <a:rPr lang="en-US" altLang="zh-CN" sz="2000" dirty="0">
                <a:ea typeface="黑体" panose="02010609060101010101" pitchFamily="49" charset="-122"/>
              </a:rPr>
              <a:t>     2. </a:t>
            </a:r>
            <a:r>
              <a:rPr lang="zh-CN" altLang="en-US" sz="2000" dirty="0">
                <a:ea typeface="黑体" panose="02010609060101010101" pitchFamily="49" charset="-122"/>
              </a:rPr>
              <a:t>列出关键字清单</a:t>
            </a:r>
            <a:endParaRPr lang="zh-CN" altLang="en-US" sz="2000" dirty="0">
              <a:ea typeface="黑体" panose="02010609060101010101" pitchFamily="49" charset="-122"/>
            </a:endParaRPr>
          </a:p>
          <a:p>
            <a:pPr>
              <a:lnSpc>
                <a:spcPct val="80000"/>
              </a:lnSpc>
              <a:buNone/>
            </a:pPr>
            <a:r>
              <a:rPr lang="en-US" altLang="zh-CN" sz="2000" dirty="0">
                <a:ea typeface="黑体" panose="02010609060101010101" pitchFamily="49" charset="-122"/>
              </a:rPr>
              <a:t>     3. </a:t>
            </a:r>
            <a:r>
              <a:rPr lang="zh-CN" altLang="en-US" sz="2000" dirty="0">
                <a:ea typeface="黑体" panose="02010609060101010101" pitchFamily="49" charset="-122"/>
              </a:rPr>
              <a:t>确定资料收集工作的日程安排和最后的完成期限</a:t>
            </a:r>
            <a:endParaRPr lang="zh-CN" altLang="en-US" sz="2000" dirty="0">
              <a:ea typeface="黑体" panose="02010609060101010101" pitchFamily="49" charset="-122"/>
            </a:endParaRPr>
          </a:p>
          <a:p>
            <a:pPr>
              <a:lnSpc>
                <a:spcPct val="80000"/>
              </a:lnSpc>
              <a:buNone/>
            </a:pPr>
            <a:r>
              <a:rPr lang="zh-CN" altLang="en-US" sz="2400" dirty="0">
                <a:ea typeface="黑体" panose="02010609060101010101" pitchFamily="49" charset="-122"/>
              </a:rPr>
              <a:t>（二）收集和获取资料阶段：</a:t>
            </a:r>
            <a:endParaRPr lang="zh-CN" altLang="en-US" sz="2400" dirty="0">
              <a:ea typeface="黑体" panose="02010609060101010101" pitchFamily="49" charset="-122"/>
            </a:endParaRPr>
          </a:p>
          <a:p>
            <a:pPr>
              <a:lnSpc>
                <a:spcPct val="80000"/>
              </a:lnSpc>
              <a:buNone/>
            </a:pPr>
            <a:r>
              <a:rPr lang="en-US" altLang="zh-CN" sz="2400" dirty="0">
                <a:ea typeface="黑体" panose="02010609060101010101" pitchFamily="49" charset="-122"/>
              </a:rPr>
              <a:t>     </a:t>
            </a:r>
            <a:r>
              <a:rPr lang="en-US" altLang="zh-CN" sz="2000" dirty="0">
                <a:ea typeface="黑体" panose="02010609060101010101" pitchFamily="49" charset="-122"/>
              </a:rPr>
              <a:t>1. </a:t>
            </a:r>
            <a:r>
              <a:rPr lang="zh-CN" altLang="en-US" sz="2000" dirty="0">
                <a:ea typeface="黑体" panose="02010609060101010101" pitchFamily="49" charset="-122"/>
              </a:rPr>
              <a:t>查找法</a:t>
            </a:r>
            <a:endParaRPr lang="zh-CN" altLang="en-US" sz="2000" dirty="0">
              <a:ea typeface="黑体" panose="02010609060101010101" pitchFamily="49" charset="-122"/>
            </a:endParaRPr>
          </a:p>
          <a:p>
            <a:pPr>
              <a:lnSpc>
                <a:spcPct val="80000"/>
              </a:lnSpc>
              <a:buNone/>
            </a:pPr>
            <a:r>
              <a:rPr lang="en-US" altLang="zh-CN" sz="2000" dirty="0">
                <a:ea typeface="黑体" panose="02010609060101010101" pitchFamily="49" charset="-122"/>
              </a:rPr>
              <a:t>      2. </a:t>
            </a:r>
            <a:r>
              <a:rPr lang="zh-CN" altLang="en-US" sz="2000" dirty="0">
                <a:ea typeface="黑体" panose="02010609060101010101" pitchFamily="49" charset="-122"/>
              </a:rPr>
              <a:t>索取法</a:t>
            </a:r>
            <a:endParaRPr lang="zh-CN" altLang="en-US" sz="2000" dirty="0">
              <a:ea typeface="黑体" panose="02010609060101010101" pitchFamily="49" charset="-122"/>
            </a:endParaRPr>
          </a:p>
          <a:p>
            <a:pPr>
              <a:lnSpc>
                <a:spcPct val="80000"/>
              </a:lnSpc>
              <a:buNone/>
            </a:pPr>
            <a:r>
              <a:rPr lang="en-US" altLang="zh-CN" sz="2000" dirty="0">
                <a:ea typeface="黑体" panose="02010609060101010101" pitchFamily="49" charset="-122"/>
              </a:rPr>
              <a:t>      3. </a:t>
            </a:r>
            <a:r>
              <a:rPr lang="zh-CN" altLang="en-US" sz="2000" dirty="0">
                <a:ea typeface="黑体" panose="02010609060101010101" pitchFamily="49" charset="-122"/>
              </a:rPr>
              <a:t>购买法</a:t>
            </a:r>
            <a:endParaRPr lang="zh-CN" altLang="en-US" sz="2000" dirty="0">
              <a:ea typeface="黑体" panose="02010609060101010101" pitchFamily="49" charset="-122"/>
            </a:endParaRPr>
          </a:p>
          <a:p>
            <a:pPr>
              <a:lnSpc>
                <a:spcPct val="80000"/>
              </a:lnSpc>
              <a:buNone/>
            </a:pPr>
            <a:r>
              <a:rPr lang="en-US" altLang="zh-CN" sz="2000" dirty="0">
                <a:ea typeface="黑体" panose="02010609060101010101" pitchFamily="49" charset="-122"/>
              </a:rPr>
              <a:t>	 4. </a:t>
            </a:r>
            <a:r>
              <a:rPr lang="zh-CN" altLang="en-US" sz="2000" dirty="0">
                <a:ea typeface="黑体" panose="02010609060101010101" pitchFamily="49" charset="-122"/>
              </a:rPr>
              <a:t>交换法</a:t>
            </a:r>
            <a:endParaRPr lang="zh-CN" altLang="en-US" sz="2000" dirty="0">
              <a:ea typeface="黑体" panose="02010609060101010101" pitchFamily="49" charset="-122"/>
            </a:endParaRPr>
          </a:p>
          <a:p>
            <a:pPr>
              <a:lnSpc>
                <a:spcPct val="80000"/>
              </a:lnSpc>
              <a:buNone/>
            </a:pPr>
            <a:r>
              <a:rPr lang="en-US" altLang="zh-CN" sz="2000" dirty="0">
                <a:ea typeface="黑体" panose="02010609060101010101" pitchFamily="49" charset="-122"/>
              </a:rPr>
              <a:t>      5. </a:t>
            </a:r>
            <a:r>
              <a:rPr lang="zh-CN" altLang="en-US" sz="2000" dirty="0">
                <a:ea typeface="黑体" panose="02010609060101010101" pitchFamily="49" charset="-122"/>
              </a:rPr>
              <a:t>接受法</a:t>
            </a:r>
            <a:endParaRPr lang="zh-CN" altLang="en-US" sz="2000" dirty="0">
              <a:ea typeface="黑体" panose="02010609060101010101" pitchFamily="49" charset="-122"/>
            </a:endParaRPr>
          </a:p>
          <a:p>
            <a:pPr>
              <a:lnSpc>
                <a:spcPct val="80000"/>
              </a:lnSpc>
              <a:buNone/>
            </a:pPr>
            <a:r>
              <a:rPr lang="zh-CN" altLang="en-US" sz="2400" dirty="0">
                <a:ea typeface="黑体" panose="02010609060101010101" pitchFamily="49" charset="-122"/>
              </a:rPr>
              <a:t>（三）评估整理阶段：</a:t>
            </a:r>
            <a:endParaRPr lang="zh-CN" altLang="en-US" sz="2400" dirty="0">
              <a:ea typeface="黑体" panose="02010609060101010101" pitchFamily="49" charset="-122"/>
            </a:endParaRPr>
          </a:p>
          <a:p>
            <a:pPr>
              <a:lnSpc>
                <a:spcPct val="80000"/>
              </a:lnSpc>
              <a:buNone/>
            </a:pPr>
            <a:r>
              <a:rPr lang="zh-CN" altLang="en-US" sz="2400" dirty="0">
                <a:ea typeface="黑体" panose="02010609060101010101" pitchFamily="49" charset="-122"/>
              </a:rPr>
              <a:t>     </a:t>
            </a:r>
            <a:r>
              <a:rPr lang="en-US" altLang="zh-CN" sz="2000" dirty="0">
                <a:ea typeface="黑体" panose="02010609060101010101" pitchFamily="49" charset="-122"/>
              </a:rPr>
              <a:t>1. </a:t>
            </a:r>
            <a:r>
              <a:rPr lang="zh-CN" altLang="en-US" sz="2000" dirty="0">
                <a:ea typeface="黑体" panose="02010609060101010101" pitchFamily="49" charset="-122"/>
              </a:rPr>
              <a:t>资料的评估和再收集</a:t>
            </a:r>
            <a:endParaRPr lang="zh-CN" altLang="en-US" sz="2000" dirty="0">
              <a:ea typeface="黑体" panose="02010609060101010101" pitchFamily="49" charset="-122"/>
            </a:endParaRPr>
          </a:p>
          <a:p>
            <a:pPr>
              <a:lnSpc>
                <a:spcPct val="80000"/>
              </a:lnSpc>
              <a:buNone/>
            </a:pPr>
            <a:r>
              <a:rPr lang="en-US" altLang="zh-CN" sz="2000" dirty="0">
                <a:ea typeface="黑体" panose="02010609060101010101" pitchFamily="49" charset="-122"/>
              </a:rPr>
              <a:t>      2. </a:t>
            </a:r>
            <a:r>
              <a:rPr lang="zh-CN" altLang="en-US" sz="2000" dirty="0">
                <a:ea typeface="黑体" panose="02010609060101010101" pitchFamily="49" charset="-122"/>
              </a:rPr>
              <a:t>资料的整理</a:t>
            </a:r>
            <a:endParaRPr lang="zh-CN" altLang="en-US" sz="2000" dirty="0">
              <a:ea typeface="黑体" panose="02010609060101010101" pitchFamily="49" charset="-122"/>
            </a:endParaRPr>
          </a:p>
        </p:txBody>
      </p:sp>
      <p:sp>
        <p:nvSpPr>
          <p:cNvPr id="4301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案头调查法及其应用</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3675" y="1654175"/>
            <a:ext cx="9881870" cy="3114675"/>
          </a:xfrm>
          <a:prstGeom prst="rect">
            <a:avLst/>
          </a:prstGeom>
          <a:noFill/>
          <a:ln w="9525">
            <a:noFill/>
          </a:ln>
        </p:spPr>
        <p:txBody>
          <a:bodyPr wrap="square">
            <a:spAutoFit/>
          </a:bodyPr>
          <a:p>
            <a:pPr lvl="2" algn="l" eaLnBrk="1" hangingPunct="1">
              <a:lnSpc>
                <a:spcPct val="80000"/>
              </a:lnSpc>
              <a:spcBef>
                <a:spcPct val="20000"/>
              </a:spcBef>
            </a:pPr>
            <a:r>
              <a:rPr lang="en-US" altLang="zh-CN" sz="2400" dirty="0">
                <a:latin typeface="+mn-lt"/>
                <a:ea typeface="黑体" panose="02010609060101010101" pitchFamily="49" charset="-122"/>
              </a:rPr>
              <a:t>       </a:t>
            </a:r>
            <a:r>
              <a:rPr lang="zh-CN" altLang="en-US" sz="2400" dirty="0">
                <a:latin typeface="+mn-lt"/>
                <a:ea typeface="黑体" panose="02010609060101010101" pitchFamily="49" charset="-122"/>
              </a:rPr>
              <a:t>美国法律规定，本国商品的定义是“一件商品，美国制造的零件所含价值必须达到这件商品价值的50%以上。”日本一家公司通过查阅美国有关法律和规定获知了此条信息。这家公司根据这些信息，思谋出一条对策：进入美国公司的产品共有20种零件，在日本生产19种零件，从美国进口1种零件，这1种零件价值最高，其价值超过50%以上，在日本组装后再送到美国销售，就成了美国商品，就可直接与美国厂商竞争。</a:t>
            </a:r>
            <a:endParaRPr lang="zh-CN" altLang="en-US" sz="2400" dirty="0">
              <a:latin typeface="+mn-lt"/>
              <a:ea typeface="黑体" panose="02010609060101010101" pitchFamily="49" charset="-122"/>
            </a:endParaRPr>
          </a:p>
          <a:p>
            <a:pPr marL="1143000" lvl="2" indent="-228600" algn="l" eaLnBrk="1" hangingPunct="1">
              <a:lnSpc>
                <a:spcPct val="80000"/>
              </a:lnSpc>
              <a:spcBef>
                <a:spcPct val="20000"/>
              </a:spcBef>
            </a:pPr>
            <a:r>
              <a:rPr lang="zh-CN" altLang="en-US" sz="2400" dirty="0">
                <a:latin typeface="+mn-lt"/>
                <a:ea typeface="黑体" panose="02010609060101010101" pitchFamily="49" charset="-122"/>
              </a:rPr>
              <a:t>（案例来源：黄静：《市场调查与预测》，清华大学出版社2014年版，第44页）</a:t>
            </a:r>
            <a:endParaRPr lang="zh-CN" altLang="en-US" sz="2400" dirty="0">
              <a:latin typeface="+mn-lt"/>
              <a:ea typeface="黑体" panose="02010609060101010101" pitchFamily="49" charset="-122"/>
            </a:endParaRPr>
          </a:p>
        </p:txBody>
      </p:sp>
      <p:sp>
        <p:nvSpPr>
          <p:cNvPr id="64514" name="Rectangle 2"/>
          <p:cNvSpPr>
            <a:spLocks noGrp="1" noChangeArrowheads="1"/>
          </p:cNvSpPr>
          <p:nvPr>
            <p:ph type="title"/>
          </p:nvPr>
        </p:nvSpPr>
        <p:spPr>
          <a:xfrm>
            <a:off x="-100965" y="782955"/>
            <a:ext cx="10763885" cy="871220"/>
          </a:xfrm>
          <a:noFill/>
          <a:ln>
            <a:noFill/>
          </a:ln>
          <a:effectLst/>
          <a:sp3d prstMaterial="plastic"/>
        </p:spPr>
        <p:txBody>
          <a:bodyPr vert="horz" rtlCol="0" anchor="ctr">
            <a:normAutofit/>
            <a:scene3d>
              <a:camera prst="orthographicFront"/>
              <a:lightRig rig="soft" dir="t"/>
            </a:scene3d>
            <a:sp3d prstMaterial="softEdge">
              <a:bevelT w="25400" h="25400"/>
            </a:sp3d>
          </a:bodyPr>
          <a:p>
            <a:pPr marL="0" marR="0" lvl="0" algn="l" defTabSz="914400" rtl="0" eaLnBrk="1" fontAlgn="auto" latinLnBrk="0" hangingPunct="1">
              <a:lnSpc>
                <a:spcPct val="100000"/>
              </a:lnSpc>
              <a:spcAft>
                <a:spcPts val="0"/>
              </a:spcAft>
              <a:buClrTx/>
              <a:buSzTx/>
              <a:buFontTx/>
              <a:buNone/>
              <a:defRPr/>
            </a:pPr>
            <a:r>
              <a:rPr kumimoji="0" lang="en-US" altLang="zh-CN"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案例分析</a:t>
            </a:r>
            <a:r>
              <a:rPr kumimoji="0" lang="en-US" altLang="zh-CN"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lang="zh-CN" altLang="en-US" sz="4000" b="1" noProof="0">
                <a:ln>
                  <a:noFill/>
                </a:ln>
                <a:effectLst>
                  <a:outerShdw blurRad="31750" dist="25400" dir="5400000" algn="tl" rotWithShape="0">
                    <a:srgbClr val="000000">
                      <a:alpha val="25000"/>
                    </a:srgbClr>
                  </a:outerShdw>
                </a:effectLst>
                <a:uLnTx/>
                <a:uFillTx/>
                <a:sym typeface="+mn-ea"/>
              </a:rPr>
              <a:t>日本某公司的信息获取与利用</a:t>
            </a:r>
            <a:endParaRPr lang="zh-CN" altLang="en-US" sz="4000" b="1" noProof="0">
              <a:ln>
                <a:noFill/>
              </a:ln>
              <a:effectLst>
                <a:outerShdw blurRad="31750" dist="25400" dir="5400000" algn="tl" rotWithShape="0">
                  <a:srgbClr val="000000">
                    <a:alpha val="25000"/>
                  </a:srgbClr>
                </a:outerShdw>
              </a:effectLst>
              <a:uLnTx/>
              <a:uFillTx/>
              <a:sym typeface="+mn-ea"/>
            </a:endParaRPr>
          </a:p>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3"/>
          <p:cNvSpPr>
            <a:spLocks noGrp="1"/>
          </p:cNvSpPr>
          <p:nvPr>
            <p:ph idx="1"/>
          </p:nvPr>
        </p:nvSpPr>
        <p:spPr/>
        <p:txBody>
          <a:bodyPr vert="horz" wrap="square" anchor="t"/>
          <a:p>
            <a:pPr marL="711200" indent="-711200">
              <a:buNone/>
            </a:pPr>
            <a:r>
              <a:rPr lang="zh-CN" altLang="en-US" dirty="0">
                <a:ea typeface="黑体" panose="02010609060101010101" pitchFamily="49" charset="-122"/>
              </a:rPr>
              <a:t>一、访问调查法的含义</a:t>
            </a:r>
            <a:endParaRPr lang="zh-CN" altLang="en-US" dirty="0">
              <a:ea typeface="黑体" panose="02010609060101010101" pitchFamily="49" charset="-122"/>
            </a:endParaRPr>
          </a:p>
          <a:p>
            <a:pPr marL="711200" indent="-711200">
              <a:buChar char="•"/>
            </a:pPr>
            <a:r>
              <a:rPr lang="zh-CN" altLang="en-US" dirty="0">
                <a:ea typeface="黑体" panose="02010609060101010101" pitchFamily="49" charset="-122"/>
              </a:rPr>
              <a:t>访问调查法又称访问法、采访法、直接调查法，是原始资料收集中最常用、最基本的一种方法，是调查人员通过口头、书面或电信等方式向被调查者了解市场情况、收集资料的一种实地调查方法。</a:t>
            </a:r>
            <a:endParaRPr lang="zh-CN" altLang="en-US" dirty="0">
              <a:ea typeface="黑体" panose="02010609060101010101" pitchFamily="49" charset="-122"/>
            </a:endParaRPr>
          </a:p>
          <a:p>
            <a:pPr marL="711200" indent="-711200">
              <a:buChar char="•"/>
            </a:pPr>
            <a:r>
              <a:rPr lang="zh-CN" altLang="en-US" dirty="0">
                <a:ea typeface="黑体" panose="02010609060101010101" pitchFamily="49" charset="-122"/>
              </a:rPr>
              <a:t>访问调查法的特点是通过直接或间接的回答方式来了解被调查者的看法和意见。  </a:t>
            </a:r>
            <a:endParaRPr lang="zh-CN" altLang="en-US" dirty="0">
              <a:ea typeface="黑体" panose="02010609060101010101" pitchFamily="49" charset="-122"/>
            </a:endParaRPr>
          </a:p>
        </p:txBody>
      </p:sp>
      <p:sp>
        <p:nvSpPr>
          <p:cNvPr id="4505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访问调查法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3"/>
          <p:cNvSpPr>
            <a:spLocks noGrp="1"/>
          </p:cNvSpPr>
          <p:nvPr>
            <p:ph idx="1"/>
          </p:nvPr>
        </p:nvSpPr>
        <p:spPr/>
        <p:txBody>
          <a:bodyPr vert="horz" wrap="square" anchor="t"/>
          <a:p>
            <a:pPr marL="711200" indent="-711200">
              <a:buNone/>
            </a:pPr>
            <a:r>
              <a:rPr lang="zh-CN" altLang="en-US" sz="2400" dirty="0">
                <a:ea typeface="黑体" panose="02010609060101010101" pitchFamily="49" charset="-122"/>
              </a:rPr>
              <a:t>二、访问调查法的类型</a:t>
            </a:r>
            <a:endParaRPr lang="zh-CN" altLang="en-US" sz="2400" dirty="0">
              <a:ea typeface="黑体" panose="02010609060101010101" pitchFamily="49" charset="-122"/>
            </a:endParaRPr>
          </a:p>
          <a:p>
            <a:pPr marL="711200" indent="-711200">
              <a:buNone/>
            </a:pPr>
            <a:r>
              <a:rPr lang="zh-CN" altLang="en-US" sz="2400" dirty="0">
                <a:ea typeface="黑体" panose="02010609060101010101" pitchFamily="49" charset="-122"/>
              </a:rPr>
              <a:t>（一）面谈调查法</a:t>
            </a:r>
            <a:endParaRPr lang="zh-CN" altLang="en-US" sz="2400" dirty="0">
              <a:ea typeface="黑体" panose="02010609060101010101" pitchFamily="49" charset="-122"/>
            </a:endParaRPr>
          </a:p>
          <a:p>
            <a:pPr marL="711200" indent="-711200">
              <a:buNone/>
            </a:pPr>
            <a:r>
              <a:rPr lang="en-US" altLang="zh-CN" sz="2400" dirty="0">
                <a:ea typeface="黑体" panose="02010609060101010101" pitchFamily="49" charset="-122"/>
              </a:rPr>
              <a:t>    1. </a:t>
            </a:r>
            <a:r>
              <a:rPr lang="zh-CN" altLang="en-US" sz="2400" dirty="0">
                <a:ea typeface="黑体" panose="02010609060101010101" pitchFamily="49" charset="-122"/>
              </a:rPr>
              <a:t>面谈调查法的分类：</a:t>
            </a:r>
            <a:endParaRPr lang="zh-CN" altLang="en-US" sz="2400" dirty="0">
              <a:ea typeface="黑体" panose="02010609060101010101" pitchFamily="49" charset="-122"/>
            </a:endParaRPr>
          </a:p>
          <a:p>
            <a:pPr marL="711200" indent="-711200">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）入户访问</a:t>
            </a:r>
            <a:endParaRPr lang="zh-CN" altLang="en-US" sz="2400" dirty="0">
              <a:ea typeface="黑体" panose="02010609060101010101" pitchFamily="49" charset="-122"/>
            </a:endParaRPr>
          </a:p>
          <a:p>
            <a:pPr marL="711200" indent="-711200">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）街头拦截访问</a:t>
            </a:r>
            <a:endParaRPr lang="zh-CN" altLang="en-US" sz="2400" dirty="0">
              <a:ea typeface="黑体" panose="02010609060101010101" pitchFamily="49" charset="-122"/>
            </a:endParaRPr>
          </a:p>
          <a:p>
            <a:pPr marL="711200" indent="-711200">
              <a:buNone/>
            </a:pPr>
            <a:r>
              <a:rPr lang="en-US" altLang="zh-CN" sz="2400" dirty="0">
                <a:ea typeface="黑体" panose="02010609060101010101" pitchFamily="49" charset="-122"/>
              </a:rPr>
              <a:t>    2. </a:t>
            </a:r>
            <a:r>
              <a:rPr lang="zh-CN" altLang="en-US" sz="2400" dirty="0">
                <a:ea typeface="黑体" panose="02010609060101010101" pitchFamily="49" charset="-122"/>
              </a:rPr>
              <a:t>面谈调查法的优缺点</a:t>
            </a:r>
            <a:endParaRPr lang="zh-CN" altLang="en-US" sz="2400" dirty="0">
              <a:ea typeface="黑体" panose="02010609060101010101" pitchFamily="49" charset="-122"/>
            </a:endParaRPr>
          </a:p>
          <a:p>
            <a:pPr marL="711200" indent="-711200">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）优点：富于灵活性；回收率高；真实性较强；偏差小。</a:t>
            </a:r>
            <a:endParaRPr lang="zh-CN" altLang="en-US" sz="2400" dirty="0">
              <a:ea typeface="黑体" panose="02010609060101010101" pitchFamily="49" charset="-122"/>
            </a:endParaRPr>
          </a:p>
          <a:p>
            <a:pPr marL="711200" indent="-711200">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）缺点：费用高；易产生主观偏见；对调查者要求高。</a:t>
            </a:r>
            <a:endParaRPr lang="zh-CN" altLang="en-US" sz="2400" dirty="0">
              <a:ea typeface="黑体" panose="02010609060101010101" pitchFamily="49" charset="-122"/>
            </a:endParaRPr>
          </a:p>
          <a:p>
            <a:pPr marL="711200" indent="-711200">
              <a:buNone/>
            </a:pPr>
            <a:r>
              <a:rPr lang="en-US" altLang="zh-CN" sz="2400" dirty="0">
                <a:ea typeface="黑体" panose="02010609060101010101" pitchFamily="49" charset="-122"/>
              </a:rPr>
              <a:t>    3. </a:t>
            </a:r>
            <a:r>
              <a:rPr lang="zh-CN" altLang="en-US" sz="2400" dirty="0">
                <a:ea typeface="黑体" panose="02010609060101010101" pitchFamily="49" charset="-122"/>
              </a:rPr>
              <a:t>面谈调查法的注意问题</a:t>
            </a:r>
            <a:endParaRPr lang="zh-CN" altLang="en-US" sz="2400" dirty="0">
              <a:ea typeface="黑体" panose="02010609060101010101" pitchFamily="49" charset="-122"/>
            </a:endParaRPr>
          </a:p>
        </p:txBody>
      </p:sp>
      <p:sp>
        <p:nvSpPr>
          <p:cNvPr id="4608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访问调查法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01" name="文本占位符 187393"/>
          <p:cNvPicPr>
            <a:picLocks noGrp="1" noRot="1" noChangeAspect="1"/>
          </p:cNvPicPr>
          <p:nvPr>
            <p:ph idx="1"/>
          </p:nvPr>
        </p:nvPicPr>
        <p:blipFill>
          <a:blip r:embed="rId1"/>
          <a:stretch>
            <a:fillRect/>
          </a:stretch>
        </p:blipFill>
        <p:spPr>
          <a:xfrm>
            <a:off x="10160" y="-51435"/>
            <a:ext cx="9885045" cy="7146290"/>
          </a:xfr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3"/>
          <p:cNvSpPr>
            <a:spLocks noGrp="1"/>
          </p:cNvSpPr>
          <p:nvPr>
            <p:ph idx="1"/>
          </p:nvPr>
        </p:nvSpPr>
        <p:spPr/>
        <p:txBody>
          <a:bodyPr vert="horz" wrap="square" anchor="t"/>
          <a:p>
            <a:pPr>
              <a:buNone/>
            </a:pPr>
            <a:r>
              <a:rPr lang="zh-CN" altLang="en-US" dirty="0">
                <a:ea typeface="黑体" panose="02010609060101010101" pitchFamily="49" charset="-122"/>
              </a:rPr>
              <a:t>二、访问调查法的类型</a:t>
            </a:r>
            <a:endParaRPr lang="zh-CN" altLang="en-US" dirty="0">
              <a:ea typeface="黑体" panose="02010609060101010101" pitchFamily="49" charset="-122"/>
            </a:endParaRPr>
          </a:p>
          <a:p>
            <a:pPr>
              <a:buNone/>
            </a:pPr>
            <a:r>
              <a:rPr lang="zh-CN" altLang="en-US" dirty="0">
                <a:ea typeface="黑体" panose="02010609060101010101" pitchFamily="49" charset="-122"/>
              </a:rPr>
              <a:t>（二）邮寄调查法</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邮寄调查法的优缺点</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）邮寄调查法的优点：调查对象广泛，调查面广；费用低；调查结果较为客观。</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）邮寄调查法的缺点：回收率低；调查结果很难控制；调查表的回收期较长。</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邮寄调查对象的确定</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邮寄调查的调查表设计</a:t>
            </a:r>
            <a:endParaRPr lang="zh-CN" altLang="en-US" dirty="0">
              <a:ea typeface="黑体" panose="02010609060101010101" pitchFamily="49" charset="-122"/>
            </a:endParaRPr>
          </a:p>
        </p:txBody>
      </p:sp>
      <p:sp>
        <p:nvSpPr>
          <p:cNvPr id="4813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访问调查法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3"/>
          <p:cNvSpPr>
            <a:spLocks noGrp="1"/>
          </p:cNvSpPr>
          <p:nvPr>
            <p:ph idx="1"/>
          </p:nvPr>
        </p:nvSpPr>
        <p:spPr/>
        <p:txBody>
          <a:bodyPr vert="horz" wrap="square" anchor="t"/>
          <a:p>
            <a:pPr>
              <a:lnSpc>
                <a:spcPct val="90000"/>
              </a:lnSpc>
              <a:buNone/>
            </a:pPr>
            <a:r>
              <a:rPr lang="zh-CN" altLang="en-US" dirty="0">
                <a:ea typeface="黑体" panose="02010609060101010101" pitchFamily="49" charset="-122"/>
              </a:rPr>
              <a:t>二、访问调查法的类型</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（三）电话调查法</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电话调查的类型 </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）传统的电话调查法</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）计算机辅助电话访谈</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电话调查法的优缺点 </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）电话调查法的优点：速度快；费用低；回答率高。</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）电话调查法的缺点：不适宜复杂的调查；不易得到对方合作；调查对象的局限性。</a:t>
            </a:r>
            <a:endParaRPr lang="zh-CN" altLang="en-US" dirty="0">
              <a:ea typeface="黑体" panose="02010609060101010101" pitchFamily="49" charset="-122"/>
            </a:endParaRPr>
          </a:p>
        </p:txBody>
      </p:sp>
      <p:sp>
        <p:nvSpPr>
          <p:cNvPr id="4915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访问调查法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3"/>
          <p:cNvSpPr>
            <a:spLocks noGrp="1"/>
          </p:cNvSpPr>
          <p:nvPr>
            <p:ph idx="1"/>
          </p:nvPr>
        </p:nvSpPr>
        <p:spPr/>
        <p:txBody>
          <a:bodyPr vert="horz" wrap="square" anchor="t"/>
          <a:p>
            <a:pPr>
              <a:buNone/>
            </a:pPr>
            <a:r>
              <a:rPr lang="zh-CN" altLang="en-US" dirty="0">
                <a:ea typeface="黑体" panose="02010609060101010101" pitchFamily="49" charset="-122"/>
              </a:rPr>
              <a:t>二、访问调查法的类型</a:t>
            </a:r>
            <a:endParaRPr lang="zh-CN" altLang="en-US" dirty="0">
              <a:ea typeface="黑体" panose="02010609060101010101" pitchFamily="49" charset="-122"/>
            </a:endParaRPr>
          </a:p>
          <a:p>
            <a:pPr>
              <a:buNone/>
            </a:pPr>
            <a:r>
              <a:rPr lang="zh-CN" altLang="en-US" dirty="0">
                <a:ea typeface="黑体" panose="02010609060101010101" pitchFamily="49" charset="-122"/>
              </a:rPr>
              <a:t>（四）留置问卷调查法</a:t>
            </a:r>
            <a:endParaRPr lang="zh-CN" altLang="en-US" dirty="0">
              <a:ea typeface="黑体" panose="02010609060101010101" pitchFamily="49" charset="-122"/>
            </a:endParaRPr>
          </a:p>
          <a:p>
            <a:pPr>
              <a:buSzPct val="50000"/>
              <a:buFont typeface="Wingdings" panose="05000000000000000000" pitchFamily="2" charset="2"/>
              <a:buNone/>
            </a:pPr>
            <a:r>
              <a:rPr lang="zh-CN" altLang="en-US" dirty="0">
                <a:ea typeface="黑体" panose="02010609060101010101" pitchFamily="49" charset="-122"/>
              </a:rPr>
              <a:t>	留置问卷调查法的优缺点：</a:t>
            </a:r>
            <a:endParaRPr lang="zh-CN" altLang="en-US" dirty="0">
              <a:ea typeface="黑体" panose="02010609060101010101" pitchFamily="49" charset="-122"/>
            </a:endParaRPr>
          </a:p>
          <a:p>
            <a:pPr>
              <a:buChar char="•"/>
            </a:pPr>
            <a:r>
              <a:rPr lang="zh-CN" altLang="en-US" dirty="0">
                <a:ea typeface="黑体" panose="02010609060101010101" pitchFamily="49" charset="-122"/>
              </a:rPr>
              <a:t>留置问卷调查法的优点：理解偏差少；受调查者主观影响小；回收率较高。</a:t>
            </a:r>
            <a:endParaRPr lang="zh-CN" altLang="en-US" dirty="0">
              <a:ea typeface="黑体" panose="02010609060101010101" pitchFamily="49" charset="-122"/>
            </a:endParaRPr>
          </a:p>
          <a:p>
            <a:pPr>
              <a:buChar char="•"/>
            </a:pPr>
            <a:r>
              <a:rPr lang="zh-CN" altLang="en-US" dirty="0">
                <a:ea typeface="黑体" panose="02010609060101010101" pitchFamily="49" charset="-122"/>
              </a:rPr>
              <a:t>留置问卷调查法的缺点：费用较高；调查区域有限；调查结果较难控制。</a:t>
            </a:r>
            <a:endParaRPr lang="zh-CN" altLang="en-US" dirty="0">
              <a:ea typeface="黑体" panose="02010609060101010101" pitchFamily="49" charset="-122"/>
            </a:endParaRPr>
          </a:p>
        </p:txBody>
      </p:sp>
      <p:sp>
        <p:nvSpPr>
          <p:cNvPr id="5017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访问调查法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流程图: 过程 8193"/>
          <p:cNvSpPr/>
          <p:nvPr/>
        </p:nvSpPr>
        <p:spPr>
          <a:xfrm>
            <a:off x="5105400" y="828993"/>
            <a:ext cx="1800225" cy="360362"/>
          </a:xfrm>
          <a:prstGeom prst="flowChartProcess">
            <a:avLst/>
          </a:prstGeom>
          <a:gradFill>
            <a:gsLst>
              <a:gs pos="0">
                <a:srgbClr val="007BD3"/>
              </a:gs>
              <a:gs pos="100000">
                <a:srgbClr val="034373"/>
              </a:gs>
            </a:gsLst>
            <a:lin ang="5400000" scaled="0"/>
          </a:gradFill>
          <a:ln w="9525" cap="flat" cmpd="sng">
            <a:solidFill>
              <a:schemeClr val="bg1"/>
            </a:solidFill>
            <a:prstDash val="solid"/>
            <a:miter/>
            <a:headEnd type="none" w="med" len="med"/>
            <a:tailEnd type="none" w="med" len="med"/>
          </a:ln>
        </p:spPr>
        <p:txBody>
          <a:bodyPr wrap="none" anchor="ctr"/>
          <a:p>
            <a:pPr algn="ctr"/>
            <a:r>
              <a:rPr lang="zh-CN" altLang="en-US" sz="2000" b="0" dirty="0">
                <a:solidFill>
                  <a:schemeClr val="bg1"/>
                </a:solidFill>
                <a:latin typeface="黑体" panose="02010609060101010101" pitchFamily="49" charset="-122"/>
                <a:ea typeface="黑体" panose="02010609060101010101" pitchFamily="49" charset="-122"/>
              </a:rPr>
              <a:t>明确调查问题</a:t>
            </a:r>
            <a:endParaRPr lang="zh-CN" altLang="en-US" sz="2000" b="0" dirty="0">
              <a:solidFill>
                <a:schemeClr val="bg1"/>
              </a:solidFill>
              <a:latin typeface="黑体" panose="02010609060101010101" pitchFamily="49" charset="-122"/>
              <a:ea typeface="黑体" panose="02010609060101010101" pitchFamily="49" charset="-122"/>
            </a:endParaRPr>
          </a:p>
        </p:txBody>
      </p:sp>
      <p:sp>
        <p:nvSpPr>
          <p:cNvPr id="10242" name="流程图: 过程 8194"/>
          <p:cNvSpPr/>
          <p:nvPr/>
        </p:nvSpPr>
        <p:spPr>
          <a:xfrm>
            <a:off x="5105400" y="1405255"/>
            <a:ext cx="1800225" cy="360363"/>
          </a:xfrm>
          <a:prstGeom prst="flowChartProcess">
            <a:avLst/>
          </a:prstGeom>
          <a:gradFill>
            <a:gsLst>
              <a:gs pos="0">
                <a:srgbClr val="007BD3"/>
              </a:gs>
              <a:gs pos="100000">
                <a:srgbClr val="034373"/>
              </a:gs>
            </a:gsLst>
            <a:lin ang="5400000" scaled="0"/>
          </a:gradFill>
          <a:ln w="9525" cap="flat" cmpd="sng">
            <a:solidFill>
              <a:schemeClr val="tx1"/>
            </a:solidFill>
            <a:prstDash val="solid"/>
            <a:miter/>
            <a:headEnd type="none" w="med" len="med"/>
            <a:tailEnd type="none" w="med" len="med"/>
          </a:ln>
        </p:spPr>
        <p:txBody>
          <a:bodyPr wrap="none" anchor="ctr"/>
          <a:p>
            <a:pPr algn="ctr"/>
            <a:r>
              <a:rPr lang="zh-CN" altLang="en-US" sz="2000" b="0" dirty="0">
                <a:solidFill>
                  <a:schemeClr val="bg1"/>
                </a:solidFill>
                <a:latin typeface="黑体" panose="02010609060101010101" pitchFamily="49" charset="-122"/>
                <a:ea typeface="黑体" panose="02010609060101010101" pitchFamily="49" charset="-122"/>
              </a:rPr>
              <a:t>情况分析</a:t>
            </a:r>
            <a:endParaRPr lang="zh-CN" altLang="en-US" sz="2000" b="0" dirty="0">
              <a:solidFill>
                <a:schemeClr val="bg1"/>
              </a:solidFill>
              <a:latin typeface="黑体" panose="02010609060101010101" pitchFamily="49" charset="-122"/>
              <a:ea typeface="黑体" panose="02010609060101010101" pitchFamily="49" charset="-122"/>
            </a:endParaRPr>
          </a:p>
        </p:txBody>
      </p:sp>
      <p:sp>
        <p:nvSpPr>
          <p:cNvPr id="10243" name="矩形 8195"/>
          <p:cNvSpPr/>
          <p:nvPr/>
        </p:nvSpPr>
        <p:spPr>
          <a:xfrm>
            <a:off x="5105400" y="2052955"/>
            <a:ext cx="1800225" cy="360363"/>
          </a:xfrm>
          <a:prstGeom prst="rect">
            <a:avLst/>
          </a:prstGeom>
          <a:gradFill>
            <a:gsLst>
              <a:gs pos="0">
                <a:srgbClr val="007BD3"/>
              </a:gs>
              <a:gs pos="100000">
                <a:srgbClr val="034373"/>
              </a:gs>
            </a:gsLst>
            <a:lin ang="5400000" scaled="0"/>
          </a:grad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headEnd type="none" w="med" len="med"/>
            <a:tailEnd type="none" w="med" len="med"/>
          </a:ln>
        </p:spPr>
        <p:txBody>
          <a:bodyPr wrap="none" anchor="ctr"/>
          <a:p>
            <a:pPr algn="ctr"/>
            <a:r>
              <a:rPr lang="zh-CN" altLang="en-US" sz="2000" b="0" dirty="0">
                <a:solidFill>
                  <a:schemeClr val="bg1"/>
                </a:solidFill>
                <a:latin typeface="黑体" panose="02010609060101010101" pitchFamily="49" charset="-122"/>
                <a:ea typeface="黑体" panose="02010609060101010101" pitchFamily="49" charset="-122"/>
              </a:rPr>
              <a:t>非正式调查</a:t>
            </a:r>
            <a:endParaRPr lang="zh-CN" altLang="en-US" sz="2000" b="0" dirty="0">
              <a:solidFill>
                <a:schemeClr val="bg1"/>
              </a:solidFill>
              <a:latin typeface="黑体" panose="02010609060101010101" pitchFamily="49" charset="-122"/>
              <a:ea typeface="黑体" panose="02010609060101010101" pitchFamily="49" charset="-122"/>
            </a:endParaRPr>
          </a:p>
        </p:txBody>
      </p:sp>
      <p:sp>
        <p:nvSpPr>
          <p:cNvPr id="10244" name="圆角矩形 8196"/>
          <p:cNvSpPr/>
          <p:nvPr/>
        </p:nvSpPr>
        <p:spPr>
          <a:xfrm>
            <a:off x="5178425" y="2629218"/>
            <a:ext cx="1728788" cy="431800"/>
          </a:xfrm>
          <a:prstGeom prst="roundRect">
            <a:avLst>
              <a:gd name="adj" fmla="val 16667"/>
            </a:avLst>
          </a:prstGeom>
          <a:gradFill>
            <a:gsLst>
              <a:gs pos="0">
                <a:srgbClr val="007BD3"/>
              </a:gs>
              <a:gs pos="100000">
                <a:srgbClr val="034373"/>
              </a:gs>
            </a:gsLst>
            <a:lin ang="5400000" scaled="0"/>
          </a:gradFill>
          <a:ln w="9525" cap="flat" cmpd="sng">
            <a:solidFill>
              <a:schemeClr val="tx1"/>
            </a:solidFill>
            <a:prstDash val="solid"/>
            <a:round/>
            <a:headEnd type="none" w="med" len="med"/>
            <a:tailEnd type="none" w="med" len="med"/>
          </a:ln>
        </p:spPr>
        <p:txBody>
          <a:bodyPr wrap="none" anchor="ctr"/>
          <a:p>
            <a:pPr algn="ctr"/>
            <a:r>
              <a:rPr lang="zh-CN" altLang="en-US" sz="2000" b="0" dirty="0">
                <a:solidFill>
                  <a:schemeClr val="bg1"/>
                </a:solidFill>
                <a:latin typeface="黑体" panose="02010609060101010101" pitchFamily="49" charset="-122"/>
                <a:ea typeface="黑体" panose="02010609060101010101" pitchFamily="49" charset="-122"/>
              </a:rPr>
              <a:t>是否进一步调查</a:t>
            </a:r>
            <a:endParaRPr lang="zh-CN" altLang="en-US" sz="2000" b="0" dirty="0">
              <a:solidFill>
                <a:schemeClr val="bg1"/>
              </a:solidFill>
              <a:latin typeface="黑体" panose="02010609060101010101" pitchFamily="49" charset="-122"/>
              <a:ea typeface="黑体" panose="02010609060101010101" pitchFamily="49" charset="-122"/>
            </a:endParaRPr>
          </a:p>
        </p:txBody>
      </p:sp>
      <p:sp>
        <p:nvSpPr>
          <p:cNvPr id="10245" name="矩形 8197"/>
          <p:cNvSpPr/>
          <p:nvPr/>
        </p:nvSpPr>
        <p:spPr>
          <a:xfrm>
            <a:off x="5178425" y="3349943"/>
            <a:ext cx="1800225" cy="360362"/>
          </a:xfrm>
          <a:prstGeom prst="rect">
            <a:avLst/>
          </a:prstGeom>
          <a:gradFill>
            <a:gsLst>
              <a:gs pos="0">
                <a:srgbClr val="007BD3"/>
              </a:gs>
              <a:gs pos="100000">
                <a:srgbClr val="034373"/>
              </a:gs>
            </a:gsLst>
            <a:lin ang="5400000" scaled="0"/>
          </a:gradFill>
          <a:ln w="9525" cap="flat" cmpd="sng">
            <a:solidFill>
              <a:schemeClr val="tx1"/>
            </a:solidFill>
            <a:prstDash val="solid"/>
            <a:miter/>
            <a:headEnd type="none" w="med" len="med"/>
            <a:tailEnd type="none" w="med" len="med"/>
          </a:ln>
        </p:spPr>
        <p:txBody>
          <a:bodyPr wrap="none" anchor="ctr"/>
          <a:p>
            <a:pPr algn="ctr"/>
            <a:r>
              <a:rPr lang="zh-CN" altLang="en-US" sz="2000" b="0" dirty="0">
                <a:solidFill>
                  <a:schemeClr val="bg1"/>
                </a:solidFill>
                <a:latin typeface="黑体" panose="02010609060101010101" pitchFamily="49" charset="-122"/>
                <a:ea typeface="黑体" panose="02010609060101010101" pitchFamily="49" charset="-122"/>
              </a:rPr>
              <a:t>市场调查设计</a:t>
            </a:r>
            <a:endParaRPr lang="zh-CN" altLang="en-US" sz="2000" b="0" dirty="0">
              <a:solidFill>
                <a:schemeClr val="bg1"/>
              </a:solidFill>
              <a:latin typeface="黑体" panose="02010609060101010101" pitchFamily="49" charset="-122"/>
              <a:ea typeface="黑体" panose="02010609060101010101" pitchFamily="49" charset="-122"/>
            </a:endParaRPr>
          </a:p>
        </p:txBody>
      </p:sp>
      <p:sp>
        <p:nvSpPr>
          <p:cNvPr id="10246" name="矩形 8198"/>
          <p:cNvSpPr/>
          <p:nvPr/>
        </p:nvSpPr>
        <p:spPr>
          <a:xfrm>
            <a:off x="5178425" y="3997643"/>
            <a:ext cx="1800225" cy="360362"/>
          </a:xfrm>
          <a:prstGeom prst="rect">
            <a:avLst/>
          </a:prstGeom>
          <a:gradFill>
            <a:gsLst>
              <a:gs pos="0">
                <a:srgbClr val="007BD3"/>
              </a:gs>
              <a:gs pos="100000">
                <a:srgbClr val="034373"/>
              </a:gs>
            </a:gsLst>
            <a:lin ang="5400000" scaled="0"/>
          </a:gradFill>
          <a:ln w="9525" cap="flat" cmpd="sng">
            <a:solidFill>
              <a:schemeClr val="tx1"/>
            </a:solidFill>
            <a:prstDash val="solid"/>
            <a:miter/>
            <a:headEnd type="none" w="med" len="med"/>
            <a:tailEnd type="none" w="med" len="med"/>
          </a:ln>
        </p:spPr>
        <p:txBody>
          <a:bodyPr wrap="none" anchor="ctr"/>
          <a:p>
            <a:pPr algn="ctr"/>
            <a:r>
              <a:rPr lang="zh-CN" altLang="en-US" sz="2000" b="0" dirty="0">
                <a:solidFill>
                  <a:schemeClr val="bg1"/>
                </a:solidFill>
                <a:latin typeface="黑体" panose="02010609060101010101" pitchFamily="49" charset="-122"/>
                <a:ea typeface="黑体" panose="02010609060101010101" pitchFamily="49" charset="-122"/>
              </a:rPr>
              <a:t>资料收集</a:t>
            </a:r>
            <a:endParaRPr lang="zh-CN" altLang="en-US" sz="2000" b="0" dirty="0">
              <a:solidFill>
                <a:schemeClr val="bg1"/>
              </a:solidFill>
              <a:latin typeface="黑体" panose="02010609060101010101" pitchFamily="49" charset="-122"/>
              <a:ea typeface="黑体" panose="02010609060101010101" pitchFamily="49" charset="-122"/>
            </a:endParaRPr>
          </a:p>
        </p:txBody>
      </p:sp>
      <p:sp>
        <p:nvSpPr>
          <p:cNvPr id="10247" name="矩形 8199"/>
          <p:cNvSpPr/>
          <p:nvPr/>
        </p:nvSpPr>
        <p:spPr>
          <a:xfrm>
            <a:off x="5178425" y="4718368"/>
            <a:ext cx="1873250" cy="431800"/>
          </a:xfrm>
          <a:prstGeom prst="rect">
            <a:avLst/>
          </a:prstGeom>
          <a:gradFill>
            <a:gsLst>
              <a:gs pos="0">
                <a:srgbClr val="007BD3"/>
              </a:gs>
              <a:gs pos="100000">
                <a:srgbClr val="034373"/>
              </a:gs>
            </a:gsLst>
            <a:lin ang="5400000" scaled="0"/>
          </a:gradFill>
          <a:ln w="9525" cap="flat" cmpd="sng">
            <a:solidFill>
              <a:schemeClr val="tx1"/>
            </a:solidFill>
            <a:prstDash val="solid"/>
            <a:miter/>
            <a:headEnd type="none" w="med" len="med"/>
            <a:tailEnd type="none" w="med" len="med"/>
          </a:ln>
        </p:spPr>
        <p:txBody>
          <a:bodyPr wrap="none" anchor="ctr"/>
          <a:p>
            <a:pPr algn="ctr"/>
            <a:r>
              <a:rPr lang="zh-CN" altLang="en-US" sz="2000" b="0" dirty="0">
                <a:solidFill>
                  <a:schemeClr val="bg1"/>
                </a:solidFill>
                <a:latin typeface="黑体" panose="02010609060101010101" pitchFamily="49" charset="-122"/>
                <a:ea typeface="黑体" panose="02010609060101010101" pitchFamily="49" charset="-122"/>
              </a:rPr>
              <a:t>资料整理分析</a:t>
            </a:r>
            <a:endParaRPr lang="zh-CN" altLang="en-US" sz="2000" b="0" dirty="0">
              <a:solidFill>
                <a:schemeClr val="bg1"/>
              </a:solidFill>
              <a:latin typeface="黑体" panose="02010609060101010101" pitchFamily="49" charset="-122"/>
              <a:ea typeface="黑体" panose="02010609060101010101" pitchFamily="49" charset="-122"/>
            </a:endParaRPr>
          </a:p>
        </p:txBody>
      </p:sp>
      <p:sp>
        <p:nvSpPr>
          <p:cNvPr id="10248" name="矩形 8200"/>
          <p:cNvSpPr/>
          <p:nvPr/>
        </p:nvSpPr>
        <p:spPr>
          <a:xfrm>
            <a:off x="5249863" y="5437505"/>
            <a:ext cx="1800225" cy="360363"/>
          </a:xfrm>
          <a:prstGeom prst="rect">
            <a:avLst/>
          </a:prstGeom>
          <a:gradFill>
            <a:gsLst>
              <a:gs pos="0">
                <a:srgbClr val="007BD3"/>
              </a:gs>
              <a:gs pos="100000">
                <a:srgbClr val="034373"/>
              </a:gs>
            </a:gsLst>
            <a:lin ang="5400000" scaled="0"/>
          </a:gradFill>
          <a:ln w="9525" cap="flat" cmpd="sng">
            <a:solidFill>
              <a:schemeClr val="tx1"/>
            </a:solidFill>
            <a:prstDash val="solid"/>
            <a:miter/>
            <a:headEnd type="none" w="med" len="med"/>
            <a:tailEnd type="none" w="med" len="med"/>
          </a:ln>
        </p:spPr>
        <p:txBody>
          <a:bodyPr wrap="none" anchor="ctr"/>
          <a:p>
            <a:pPr algn="ctr"/>
            <a:r>
              <a:rPr lang="zh-CN" altLang="en-US" sz="2000" b="0" dirty="0">
                <a:solidFill>
                  <a:schemeClr val="bg1"/>
                </a:solidFill>
                <a:latin typeface="黑体" panose="02010609060101010101" pitchFamily="49" charset="-122"/>
                <a:ea typeface="黑体" panose="02010609060101010101" pitchFamily="49" charset="-122"/>
              </a:rPr>
              <a:t>编写调查报告</a:t>
            </a:r>
            <a:endParaRPr lang="zh-CN" altLang="en-US" sz="2000" b="0" dirty="0">
              <a:solidFill>
                <a:schemeClr val="bg1"/>
              </a:solidFill>
              <a:latin typeface="黑体" panose="02010609060101010101" pitchFamily="49" charset="-122"/>
              <a:ea typeface="黑体" panose="02010609060101010101" pitchFamily="49" charset="-122"/>
            </a:endParaRPr>
          </a:p>
        </p:txBody>
      </p:sp>
      <p:sp>
        <p:nvSpPr>
          <p:cNvPr id="10249" name="直接连接符 8201"/>
          <p:cNvSpPr/>
          <p:nvPr/>
        </p:nvSpPr>
        <p:spPr>
          <a:xfrm>
            <a:off x="6042025" y="1189355"/>
            <a:ext cx="0" cy="215900"/>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50" name="直接连接符 8202"/>
          <p:cNvSpPr/>
          <p:nvPr/>
        </p:nvSpPr>
        <p:spPr>
          <a:xfrm>
            <a:off x="6042025" y="1765618"/>
            <a:ext cx="0" cy="287337"/>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51" name="直接连接符 8203"/>
          <p:cNvSpPr/>
          <p:nvPr/>
        </p:nvSpPr>
        <p:spPr>
          <a:xfrm>
            <a:off x="6042025" y="2413318"/>
            <a:ext cx="0" cy="215900"/>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52" name="直接连接符 8204"/>
          <p:cNvSpPr/>
          <p:nvPr/>
        </p:nvSpPr>
        <p:spPr>
          <a:xfrm>
            <a:off x="6042025" y="3061018"/>
            <a:ext cx="0" cy="288925"/>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53" name="直接连接符 8205"/>
          <p:cNvSpPr/>
          <p:nvPr/>
        </p:nvSpPr>
        <p:spPr>
          <a:xfrm>
            <a:off x="6042025" y="3710305"/>
            <a:ext cx="0" cy="287338"/>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54" name="直接连接符 8206"/>
          <p:cNvSpPr/>
          <p:nvPr/>
        </p:nvSpPr>
        <p:spPr>
          <a:xfrm>
            <a:off x="6042025" y="4358005"/>
            <a:ext cx="0" cy="360363"/>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55" name="直接连接符 8207"/>
          <p:cNvSpPr/>
          <p:nvPr/>
        </p:nvSpPr>
        <p:spPr>
          <a:xfrm>
            <a:off x="6042025" y="5150168"/>
            <a:ext cx="0" cy="287337"/>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56" name="直接连接符 8208"/>
          <p:cNvSpPr/>
          <p:nvPr/>
        </p:nvSpPr>
        <p:spPr>
          <a:xfrm>
            <a:off x="6905625" y="2845118"/>
            <a:ext cx="1152525" cy="0"/>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57" name="直接连接符 8209"/>
          <p:cNvSpPr/>
          <p:nvPr/>
        </p:nvSpPr>
        <p:spPr>
          <a:xfrm>
            <a:off x="2728913" y="828993"/>
            <a:ext cx="2376487" cy="0"/>
          </a:xfrm>
          <a:prstGeom prst="line">
            <a:avLst/>
          </a:prstGeom>
          <a:ln w="9525" cap="flat" cmpd="sng">
            <a:solidFill>
              <a:schemeClr val="tx1"/>
            </a:solidFill>
            <a:prstDash val="dash"/>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0258" name="直接连接符 8210"/>
          <p:cNvSpPr/>
          <p:nvPr/>
        </p:nvSpPr>
        <p:spPr>
          <a:xfrm>
            <a:off x="2728913" y="2413318"/>
            <a:ext cx="2376487" cy="0"/>
          </a:xfrm>
          <a:prstGeom prst="line">
            <a:avLst/>
          </a:prstGeom>
          <a:ln w="9525" cap="flat" cmpd="sng">
            <a:solidFill>
              <a:schemeClr val="tx1"/>
            </a:solidFill>
            <a:prstDash val="dash"/>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0259" name="直接连接符 8211"/>
          <p:cNvSpPr/>
          <p:nvPr/>
        </p:nvSpPr>
        <p:spPr>
          <a:xfrm>
            <a:off x="2728913" y="3349943"/>
            <a:ext cx="2449512" cy="0"/>
          </a:xfrm>
          <a:prstGeom prst="line">
            <a:avLst/>
          </a:prstGeom>
          <a:ln w="9525" cap="flat" cmpd="sng">
            <a:solidFill>
              <a:schemeClr val="tx1"/>
            </a:solidFill>
            <a:prstDash val="dash"/>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0260" name="直接连接符 8212"/>
          <p:cNvSpPr/>
          <p:nvPr/>
        </p:nvSpPr>
        <p:spPr>
          <a:xfrm>
            <a:off x="2657475" y="3853180"/>
            <a:ext cx="2520950" cy="0"/>
          </a:xfrm>
          <a:prstGeom prst="line">
            <a:avLst/>
          </a:prstGeom>
          <a:ln w="9525" cap="flat" cmpd="sng">
            <a:solidFill>
              <a:schemeClr val="tx1"/>
            </a:solidFill>
            <a:prstDash val="dash"/>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0261" name="直接连接符 8213"/>
          <p:cNvSpPr/>
          <p:nvPr/>
        </p:nvSpPr>
        <p:spPr>
          <a:xfrm>
            <a:off x="2657475" y="4573905"/>
            <a:ext cx="2520950" cy="0"/>
          </a:xfrm>
          <a:prstGeom prst="line">
            <a:avLst/>
          </a:prstGeom>
          <a:ln w="9525" cap="flat" cmpd="sng">
            <a:solidFill>
              <a:schemeClr val="tx1"/>
            </a:solidFill>
            <a:prstDash val="dash"/>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0262" name="直接连接符 8214"/>
          <p:cNvSpPr/>
          <p:nvPr/>
        </p:nvSpPr>
        <p:spPr>
          <a:xfrm>
            <a:off x="2657475" y="6013768"/>
            <a:ext cx="2592388" cy="0"/>
          </a:xfrm>
          <a:prstGeom prst="line">
            <a:avLst/>
          </a:prstGeom>
          <a:ln w="9525" cap="flat" cmpd="sng">
            <a:solidFill>
              <a:schemeClr val="tx1"/>
            </a:solidFill>
            <a:prstDash val="dash"/>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0263" name="直接连接符 8215"/>
          <p:cNvSpPr/>
          <p:nvPr/>
        </p:nvSpPr>
        <p:spPr>
          <a:xfrm>
            <a:off x="6042025" y="5797868"/>
            <a:ext cx="0" cy="215900"/>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64" name="文本框 8216"/>
          <p:cNvSpPr txBox="1"/>
          <p:nvPr/>
        </p:nvSpPr>
        <p:spPr>
          <a:xfrm>
            <a:off x="5734050" y="6018530"/>
            <a:ext cx="690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追踪</a:t>
            </a:r>
            <a:endParaRPr lang="zh-CN" altLang="en-US" sz="2000" b="0" dirty="0">
              <a:latin typeface="黑体" panose="02010609060101010101" pitchFamily="49" charset="-122"/>
              <a:ea typeface="黑体" panose="02010609060101010101" pitchFamily="49" charset="-122"/>
            </a:endParaRPr>
          </a:p>
        </p:txBody>
      </p:sp>
      <p:sp>
        <p:nvSpPr>
          <p:cNvPr id="10265" name="文本框 8217"/>
          <p:cNvSpPr txBox="1"/>
          <p:nvPr/>
        </p:nvSpPr>
        <p:spPr>
          <a:xfrm>
            <a:off x="2997200" y="906780"/>
            <a:ext cx="1198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第一阶段</a:t>
            </a:r>
            <a:endParaRPr lang="zh-CN" altLang="en-US" sz="2000" b="0" dirty="0">
              <a:latin typeface="黑体" panose="02010609060101010101" pitchFamily="49" charset="-122"/>
              <a:ea typeface="黑体" panose="02010609060101010101" pitchFamily="49" charset="-122"/>
            </a:endParaRPr>
          </a:p>
        </p:txBody>
      </p:sp>
      <p:sp>
        <p:nvSpPr>
          <p:cNvPr id="10266" name="文本框 8218"/>
          <p:cNvSpPr txBox="1"/>
          <p:nvPr/>
        </p:nvSpPr>
        <p:spPr>
          <a:xfrm>
            <a:off x="2852738" y="1914843"/>
            <a:ext cx="1960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非正式调查阶段</a:t>
            </a:r>
            <a:endParaRPr lang="zh-CN" altLang="en-US" sz="2000" b="0" dirty="0">
              <a:latin typeface="黑体" panose="02010609060101010101" pitchFamily="49" charset="-122"/>
              <a:ea typeface="黑体" panose="02010609060101010101" pitchFamily="49" charset="-122"/>
            </a:endParaRPr>
          </a:p>
        </p:txBody>
      </p:sp>
      <p:sp>
        <p:nvSpPr>
          <p:cNvPr id="10267" name="文本框 8219"/>
          <p:cNvSpPr txBox="1"/>
          <p:nvPr/>
        </p:nvSpPr>
        <p:spPr>
          <a:xfrm>
            <a:off x="2873375" y="3421380"/>
            <a:ext cx="1198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第二阶段</a:t>
            </a:r>
            <a:endParaRPr lang="zh-CN" altLang="en-US" sz="2000" b="0" dirty="0">
              <a:latin typeface="黑体" panose="02010609060101010101" pitchFamily="49" charset="-122"/>
              <a:ea typeface="黑体" panose="02010609060101010101" pitchFamily="49" charset="-122"/>
            </a:endParaRPr>
          </a:p>
        </p:txBody>
      </p:sp>
      <p:sp>
        <p:nvSpPr>
          <p:cNvPr id="10268" name="直接连接符 8220"/>
          <p:cNvSpPr/>
          <p:nvPr/>
        </p:nvSpPr>
        <p:spPr>
          <a:xfrm>
            <a:off x="4025900" y="3565843"/>
            <a:ext cx="1008063" cy="0"/>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69" name="文本框 8221"/>
          <p:cNvSpPr txBox="1"/>
          <p:nvPr/>
        </p:nvSpPr>
        <p:spPr>
          <a:xfrm>
            <a:off x="2873375" y="4069080"/>
            <a:ext cx="1198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第三阶段</a:t>
            </a:r>
            <a:endParaRPr lang="zh-CN" altLang="en-US" sz="2000" b="0" dirty="0">
              <a:latin typeface="黑体" panose="02010609060101010101" pitchFamily="49" charset="-122"/>
              <a:ea typeface="黑体" panose="02010609060101010101" pitchFamily="49" charset="-122"/>
            </a:endParaRPr>
          </a:p>
        </p:txBody>
      </p:sp>
      <p:sp>
        <p:nvSpPr>
          <p:cNvPr id="10270" name="直接连接符 8222"/>
          <p:cNvSpPr/>
          <p:nvPr/>
        </p:nvSpPr>
        <p:spPr>
          <a:xfrm>
            <a:off x="4025900" y="4213543"/>
            <a:ext cx="936625" cy="0"/>
          </a:xfrm>
          <a:prstGeom prst="line">
            <a:avLst/>
          </a:prstGeom>
          <a:ln w="9525" cap="flat" cmpd="sng">
            <a:solidFill>
              <a:schemeClr val="tx1"/>
            </a:solidFill>
            <a:prstDash val="solid"/>
            <a:round/>
            <a:headEnd type="none" w="med" len="med"/>
            <a:tailEnd type="triangle" w="med" len="med"/>
          </a:ln>
        </p:spPr>
        <p:txBody>
          <a:bodyPr anchor="t"/>
          <a:p>
            <a:endParaRPr lang="zh-CN" altLang="en-US">
              <a:latin typeface="Arial" panose="020B0604020202020204" pitchFamily="34" charset="0"/>
              <a:ea typeface="宋体" panose="02010600030101010101" pitchFamily="2" charset="-122"/>
            </a:endParaRPr>
          </a:p>
        </p:txBody>
      </p:sp>
      <p:sp>
        <p:nvSpPr>
          <p:cNvPr id="10271" name="文本框 8223"/>
          <p:cNvSpPr txBox="1"/>
          <p:nvPr/>
        </p:nvSpPr>
        <p:spPr>
          <a:xfrm>
            <a:off x="2925763" y="4578668"/>
            <a:ext cx="1198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第四阶段</a:t>
            </a:r>
            <a:endParaRPr lang="zh-CN" altLang="en-US" sz="2000" b="0" dirty="0">
              <a:latin typeface="黑体" panose="02010609060101010101" pitchFamily="49" charset="-122"/>
              <a:ea typeface="黑体" panose="02010609060101010101" pitchFamily="49" charset="-122"/>
            </a:endParaRPr>
          </a:p>
        </p:txBody>
      </p:sp>
      <p:sp>
        <p:nvSpPr>
          <p:cNvPr id="10272" name="文本框 8224"/>
          <p:cNvSpPr txBox="1"/>
          <p:nvPr/>
        </p:nvSpPr>
        <p:spPr>
          <a:xfrm>
            <a:off x="2709863" y="5515293"/>
            <a:ext cx="2214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调查结果处理阶段</a:t>
            </a:r>
            <a:endParaRPr lang="zh-CN" altLang="en-US" sz="2000" b="0" dirty="0">
              <a:latin typeface="黑体" panose="02010609060101010101" pitchFamily="49" charset="-122"/>
              <a:ea typeface="黑体" panose="02010609060101010101" pitchFamily="49" charset="-122"/>
            </a:endParaRPr>
          </a:p>
        </p:txBody>
      </p:sp>
      <p:sp>
        <p:nvSpPr>
          <p:cNvPr id="10273" name="文本框 8225"/>
          <p:cNvSpPr txBox="1"/>
          <p:nvPr/>
        </p:nvSpPr>
        <p:spPr>
          <a:xfrm>
            <a:off x="4889500" y="2989580"/>
            <a:ext cx="436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是</a:t>
            </a:r>
            <a:endParaRPr lang="zh-CN" altLang="en-US" sz="2000" b="0" dirty="0">
              <a:latin typeface="黑体" panose="02010609060101010101" pitchFamily="49" charset="-122"/>
              <a:ea typeface="黑体" panose="02010609060101010101" pitchFamily="49" charset="-122"/>
            </a:endParaRPr>
          </a:p>
        </p:txBody>
      </p:sp>
      <p:sp>
        <p:nvSpPr>
          <p:cNvPr id="10274" name="文本框 8226"/>
          <p:cNvSpPr txBox="1"/>
          <p:nvPr/>
        </p:nvSpPr>
        <p:spPr>
          <a:xfrm>
            <a:off x="7102475" y="2491105"/>
            <a:ext cx="436880" cy="398780"/>
          </a:xfrm>
          <a:prstGeom prst="rect">
            <a:avLst/>
          </a:prstGeom>
          <a:noFill/>
          <a:ln w="9525">
            <a:noFill/>
          </a:ln>
        </p:spPr>
        <p:txBody>
          <a:bodyPr wrap="none" anchor="t">
            <a:spAutoFit/>
          </a:bodyPr>
          <a:p>
            <a:r>
              <a:rPr lang="zh-CN" altLang="en-US" sz="2000" b="0" dirty="0">
                <a:latin typeface="黑体" panose="02010609060101010101" pitchFamily="49" charset="-122"/>
                <a:ea typeface="黑体" panose="02010609060101010101" pitchFamily="49" charset="-122"/>
              </a:rPr>
              <a:t>否</a:t>
            </a:r>
            <a:endParaRPr lang="zh-CN" altLang="en-US" sz="2000" b="0" dirty="0">
              <a:latin typeface="黑体" panose="02010609060101010101" pitchFamily="49" charset="-122"/>
              <a:ea typeface="黑体" panose="02010609060101010101" pitchFamily="49" charset="-122"/>
            </a:endParaRPr>
          </a:p>
        </p:txBody>
      </p:sp>
      <p:sp>
        <p:nvSpPr>
          <p:cNvPr id="10275" name="文本框 8227"/>
          <p:cNvSpPr txBox="1"/>
          <p:nvPr/>
        </p:nvSpPr>
        <p:spPr>
          <a:xfrm>
            <a:off x="8181975" y="2922588"/>
            <a:ext cx="690880" cy="398780"/>
          </a:xfrm>
          <a:prstGeom prst="rect">
            <a:avLst/>
          </a:prstGeom>
          <a:noFill/>
          <a:ln w="9525">
            <a:noFill/>
          </a:ln>
        </p:spPr>
        <p:txBody>
          <a:bodyPr wrap="none" anchor="t">
            <a:spAutoFit/>
          </a:bodyPr>
          <a:p>
            <a:r>
              <a:rPr lang="zh-CN" altLang="en-US" sz="2000" b="0" dirty="0">
                <a:latin typeface="Arial" panose="020B0604020202020204" pitchFamily="34" charset="0"/>
                <a:ea typeface="Arial" panose="020B0604020202020204" pitchFamily="34" charset="0"/>
              </a:rPr>
              <a:t>停止</a:t>
            </a:r>
            <a:endParaRPr lang="zh-CN" altLang="en-US" sz="2000" b="0" dirty="0">
              <a:latin typeface="Arial" panose="020B0604020202020204" pitchFamily="34" charset="0"/>
              <a:ea typeface="Arial" panose="020B0604020202020204" pitchFamily="34" charset="0"/>
            </a:endParaRPr>
          </a:p>
        </p:txBody>
      </p:sp>
      <p:sp>
        <p:nvSpPr>
          <p:cNvPr id="10276" name="矩形 8228"/>
          <p:cNvSpPr/>
          <p:nvPr/>
        </p:nvSpPr>
        <p:spPr>
          <a:xfrm>
            <a:off x="2332355" y="-123825"/>
            <a:ext cx="5181600" cy="838200"/>
          </a:xfrm>
          <a:prstGeom prst="rect">
            <a:avLst/>
          </a:prstGeom>
          <a:noFill/>
          <a:ln w="9525">
            <a:noFill/>
          </a:ln>
        </p:spPr>
        <p:txBody>
          <a:bodyPr anchor="ctr" anchorCtr="1"/>
          <a:p>
            <a:pPr algn="ctr"/>
            <a:r>
              <a:rPr lang="zh-CN" altLang="en-US" sz="3600" b="1" dirty="0">
                <a:solidFill>
                  <a:schemeClr val="bg1"/>
                </a:solidFill>
                <a:latin typeface="黑体" panose="02010609060101010101" pitchFamily="49" charset="-122"/>
                <a:ea typeface="黑体" panose="02010609060101010101" pitchFamily="49" charset="-122"/>
              </a:rPr>
              <a:t>市场调查过程的示意图</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8230" name="花边圆形 1343"/>
          <p:cNvSpPr/>
          <p:nvPr/>
        </p:nvSpPr>
        <p:spPr>
          <a:xfrm>
            <a:off x="4279900" y="3789680"/>
            <a:ext cx="3778250" cy="725488"/>
          </a:xfrm>
          <a:custGeom>
            <a:avLst/>
            <a:gdLst/>
            <a:ahLst/>
            <a:cxnLst>
              <a:cxn ang="0">
                <a:pos x="1035834" y="0"/>
              </a:cxn>
              <a:cxn ang="0">
                <a:pos x="1050805" y="55309"/>
              </a:cxn>
              <a:cxn ang="0">
                <a:pos x="1094538" y="146973"/>
              </a:cxn>
              <a:cxn ang="0">
                <a:pos x="1166983" y="75796"/>
              </a:cxn>
              <a:cxn ang="0">
                <a:pos x="1199968" y="28943"/>
              </a:cxn>
              <a:cxn ang="0">
                <a:pos x="1205107" y="86011"/>
              </a:cxn>
              <a:cxn ang="0">
                <a:pos x="1232259" y="183874"/>
              </a:cxn>
              <a:cxn ang="0">
                <a:pos x="1315962" y="126358"/>
              </a:cxn>
              <a:cxn ang="0">
                <a:pos x="1356580" y="85947"/>
              </a:cxn>
              <a:cxn ang="0">
                <a:pos x="1351733" y="143038"/>
              </a:cxn>
              <a:cxn ang="0">
                <a:pos x="1361477" y="244131"/>
              </a:cxn>
              <a:cxn ang="0">
                <a:pos x="1453899" y="202024"/>
              </a:cxn>
              <a:cxn ang="0">
                <a:pos x="1500919" y="169278"/>
              </a:cxn>
              <a:cxn ang="0">
                <a:pos x="1486229" y="224664"/>
              </a:cxn>
              <a:cxn ang="0">
                <a:pos x="1478271" y="325911"/>
              </a:cxn>
              <a:cxn ang="0">
                <a:pos x="1576602" y="300494"/>
              </a:cxn>
              <a:cxn ang="0">
                <a:pos x="1628592" y="276410"/>
              </a:cxn>
              <a:cxn ang="0">
                <a:pos x="1604508" y="328402"/>
              </a:cxn>
              <a:cxn ang="0">
                <a:pos x="1579089" y="426729"/>
              </a:cxn>
              <a:cxn ang="0">
                <a:pos x="1680339" y="418772"/>
              </a:cxn>
              <a:cxn ang="0">
                <a:pos x="1735720" y="404083"/>
              </a:cxn>
              <a:cxn ang="0">
                <a:pos x="1702976" y="451101"/>
              </a:cxn>
              <a:cxn ang="0">
                <a:pos x="1660869" y="543521"/>
              </a:cxn>
              <a:cxn ang="0">
                <a:pos x="1761962" y="553268"/>
              </a:cxn>
              <a:cxn ang="0">
                <a:pos x="1819055" y="548420"/>
              </a:cxn>
              <a:cxn ang="0">
                <a:pos x="1778642" y="589038"/>
              </a:cxn>
              <a:cxn ang="0">
                <a:pos x="1721126" y="672744"/>
              </a:cxn>
              <a:cxn ang="0">
                <a:pos x="1818989" y="699895"/>
              </a:cxn>
              <a:cxn ang="0">
                <a:pos x="1876059" y="705034"/>
              </a:cxn>
              <a:cxn ang="0">
                <a:pos x="1829204" y="738017"/>
              </a:cxn>
              <a:cxn ang="0">
                <a:pos x="1758029" y="810464"/>
              </a:cxn>
              <a:cxn ang="0">
                <a:pos x="1849691" y="854197"/>
              </a:cxn>
              <a:cxn ang="0">
                <a:pos x="1904997" y="869168"/>
              </a:cxn>
              <a:cxn ang="0">
                <a:pos x="1853131" y="893514"/>
              </a:cxn>
              <a:cxn ang="0">
                <a:pos x="1770455" y="952499"/>
              </a:cxn>
              <a:cxn ang="0">
                <a:pos x="1853130" y="1011484"/>
              </a:cxn>
              <a:cxn ang="0">
                <a:pos x="1905000" y="1035832"/>
              </a:cxn>
              <a:cxn ang="0">
                <a:pos x="1849691" y="1050803"/>
              </a:cxn>
              <a:cxn ang="0">
                <a:pos x="1758027" y="1094538"/>
              </a:cxn>
              <a:cxn ang="0">
                <a:pos x="1829204" y="1166983"/>
              </a:cxn>
              <a:cxn ang="0">
                <a:pos x="1876059" y="1199968"/>
              </a:cxn>
              <a:cxn ang="0">
                <a:pos x="1818989" y="1205105"/>
              </a:cxn>
              <a:cxn ang="0">
                <a:pos x="1721126" y="1232258"/>
              </a:cxn>
              <a:cxn ang="0">
                <a:pos x="1778642" y="1315962"/>
              </a:cxn>
              <a:cxn ang="0">
                <a:pos x="1819053" y="1356580"/>
              </a:cxn>
              <a:cxn ang="0">
                <a:pos x="1761961" y="1351732"/>
              </a:cxn>
              <a:cxn ang="0">
                <a:pos x="1660869" y="1361477"/>
              </a:cxn>
              <a:cxn ang="0">
                <a:pos x="1702977" y="1453899"/>
              </a:cxn>
              <a:cxn ang="0">
                <a:pos x="1735722" y="1500919"/>
              </a:cxn>
              <a:cxn ang="0">
                <a:pos x="1680339" y="1486229"/>
              </a:cxn>
              <a:cxn ang="0">
                <a:pos x="1579091" y="1478271"/>
              </a:cxn>
              <a:cxn ang="0">
                <a:pos x="1604510" y="1576600"/>
              </a:cxn>
              <a:cxn ang="0">
                <a:pos x="1628590" y="1628592"/>
              </a:cxn>
              <a:cxn ang="0">
                <a:pos x="1576600" y="1604508"/>
              </a:cxn>
              <a:cxn ang="0">
                <a:pos x="1478271" y="1579089"/>
              </a:cxn>
              <a:cxn ang="0">
                <a:pos x="1486229" y="1680339"/>
              </a:cxn>
              <a:cxn ang="0">
                <a:pos x="1502438" y="1741449"/>
              </a:cxn>
              <a:cxn ang="0">
                <a:pos x="1361479" y="1660869"/>
              </a:cxn>
              <a:cxn ang="0">
                <a:pos x="1351733" y="1761964"/>
              </a:cxn>
              <a:cxn ang="0">
                <a:pos x="1357082" y="1824957"/>
              </a:cxn>
              <a:cxn ang="0">
                <a:pos x="1232258" y="1721128"/>
              </a:cxn>
              <a:cxn ang="0">
                <a:pos x="1205105" y="1818990"/>
              </a:cxn>
              <a:cxn ang="0">
                <a:pos x="1199968" y="1876059"/>
              </a:cxn>
              <a:cxn ang="0">
                <a:pos x="1166983" y="1829206"/>
              </a:cxn>
              <a:cxn ang="0">
                <a:pos x="1094538" y="1758027"/>
              </a:cxn>
              <a:cxn ang="0">
                <a:pos x="1050803" y="1849692"/>
              </a:cxn>
              <a:cxn ang="0">
                <a:pos x="1035834" y="1905000"/>
              </a:cxn>
              <a:cxn ang="0">
                <a:pos x="1011486" y="1853131"/>
              </a:cxn>
              <a:cxn ang="0">
                <a:pos x="952501" y="1770455"/>
              </a:cxn>
              <a:cxn ang="0">
                <a:pos x="893514" y="1853130"/>
              </a:cxn>
              <a:cxn ang="0">
                <a:pos x="869168" y="1904998"/>
              </a:cxn>
              <a:cxn ang="0">
                <a:pos x="854197" y="1849692"/>
              </a:cxn>
              <a:cxn ang="0">
                <a:pos x="810466" y="1758029"/>
              </a:cxn>
              <a:cxn ang="0">
                <a:pos x="738019" y="1829204"/>
              </a:cxn>
              <a:cxn ang="0">
                <a:pos x="705034" y="1876062"/>
              </a:cxn>
              <a:cxn ang="0">
                <a:pos x="699893" y="1818992"/>
              </a:cxn>
              <a:cxn ang="0">
                <a:pos x="672742" y="1721126"/>
              </a:cxn>
              <a:cxn ang="0">
                <a:pos x="589038" y="1778642"/>
              </a:cxn>
              <a:cxn ang="0">
                <a:pos x="548418" y="1819055"/>
              </a:cxn>
              <a:cxn ang="0">
                <a:pos x="553267" y="1761962"/>
              </a:cxn>
              <a:cxn ang="0">
                <a:pos x="543521" y="1660871"/>
              </a:cxn>
              <a:cxn ang="0">
                <a:pos x="451101" y="1702977"/>
              </a:cxn>
              <a:cxn ang="0">
                <a:pos x="404081" y="1735722"/>
              </a:cxn>
              <a:cxn ang="0">
                <a:pos x="418771" y="1680339"/>
              </a:cxn>
              <a:cxn ang="0">
                <a:pos x="426729" y="1579089"/>
              </a:cxn>
              <a:cxn ang="0">
                <a:pos x="328400" y="1604508"/>
              </a:cxn>
              <a:cxn ang="0">
                <a:pos x="276408" y="1628590"/>
              </a:cxn>
              <a:cxn ang="0">
                <a:pos x="300492" y="1576600"/>
              </a:cxn>
              <a:cxn ang="0">
                <a:pos x="325909" y="1478271"/>
              </a:cxn>
              <a:cxn ang="0">
                <a:pos x="224661" y="1486228"/>
              </a:cxn>
              <a:cxn ang="0">
                <a:pos x="169278" y="1500919"/>
              </a:cxn>
              <a:cxn ang="0">
                <a:pos x="202024" y="1453897"/>
              </a:cxn>
              <a:cxn ang="0">
                <a:pos x="244131" y="1361477"/>
              </a:cxn>
              <a:cxn ang="0">
                <a:pos x="143038" y="1351732"/>
              </a:cxn>
              <a:cxn ang="0">
                <a:pos x="85947" y="1356579"/>
              </a:cxn>
              <a:cxn ang="0">
                <a:pos x="126360" y="1315962"/>
              </a:cxn>
              <a:cxn ang="0">
                <a:pos x="183876" y="1232256"/>
              </a:cxn>
              <a:cxn ang="0">
                <a:pos x="86010" y="1205105"/>
              </a:cxn>
              <a:cxn ang="0">
                <a:pos x="28941" y="1199966"/>
              </a:cxn>
              <a:cxn ang="0">
                <a:pos x="75796" y="1166983"/>
              </a:cxn>
              <a:cxn ang="0">
                <a:pos x="146973" y="1094538"/>
              </a:cxn>
              <a:cxn ang="0">
                <a:pos x="55309" y="1050803"/>
              </a:cxn>
              <a:cxn ang="0">
                <a:pos x="0" y="1035832"/>
              </a:cxn>
              <a:cxn ang="0">
                <a:pos x="51870" y="1011486"/>
              </a:cxn>
              <a:cxn ang="0">
                <a:pos x="134545" y="952499"/>
              </a:cxn>
              <a:cxn ang="0">
                <a:pos x="51870" y="893514"/>
              </a:cxn>
              <a:cxn ang="0">
                <a:pos x="2" y="869168"/>
              </a:cxn>
              <a:cxn ang="0">
                <a:pos x="55309" y="854197"/>
              </a:cxn>
              <a:cxn ang="0">
                <a:pos x="146973" y="810466"/>
              </a:cxn>
              <a:cxn ang="0">
                <a:pos x="75796" y="738017"/>
              </a:cxn>
              <a:cxn ang="0">
                <a:pos x="28943" y="705035"/>
              </a:cxn>
              <a:cxn ang="0">
                <a:pos x="86011" y="699895"/>
              </a:cxn>
              <a:cxn ang="0">
                <a:pos x="183876" y="672744"/>
              </a:cxn>
              <a:cxn ang="0">
                <a:pos x="126358" y="589038"/>
              </a:cxn>
              <a:cxn ang="0">
                <a:pos x="85945" y="548418"/>
              </a:cxn>
              <a:cxn ang="0">
                <a:pos x="143039" y="553267"/>
              </a:cxn>
              <a:cxn ang="0">
                <a:pos x="244131" y="543523"/>
              </a:cxn>
              <a:cxn ang="0">
                <a:pos x="202024" y="451101"/>
              </a:cxn>
              <a:cxn ang="0">
                <a:pos x="169280" y="404083"/>
              </a:cxn>
              <a:cxn ang="0">
                <a:pos x="224662" y="418771"/>
              </a:cxn>
              <a:cxn ang="0">
                <a:pos x="325909" y="426729"/>
              </a:cxn>
              <a:cxn ang="0">
                <a:pos x="300492" y="328402"/>
              </a:cxn>
              <a:cxn ang="0">
                <a:pos x="276410" y="276408"/>
              </a:cxn>
              <a:cxn ang="0">
                <a:pos x="328400" y="300494"/>
              </a:cxn>
              <a:cxn ang="0">
                <a:pos x="426728" y="325911"/>
              </a:cxn>
              <a:cxn ang="0">
                <a:pos x="418771" y="224664"/>
              </a:cxn>
              <a:cxn ang="0">
                <a:pos x="404081" y="169276"/>
              </a:cxn>
              <a:cxn ang="0">
                <a:pos x="451101" y="202024"/>
              </a:cxn>
              <a:cxn ang="0">
                <a:pos x="543521" y="244131"/>
              </a:cxn>
              <a:cxn ang="0">
                <a:pos x="553268" y="143038"/>
              </a:cxn>
              <a:cxn ang="0">
                <a:pos x="548420" y="85947"/>
              </a:cxn>
              <a:cxn ang="0">
                <a:pos x="589038" y="126360"/>
              </a:cxn>
              <a:cxn ang="0">
                <a:pos x="672742" y="183876"/>
              </a:cxn>
              <a:cxn ang="0">
                <a:pos x="699893" y="86010"/>
              </a:cxn>
              <a:cxn ang="0">
                <a:pos x="705034" y="28939"/>
              </a:cxn>
              <a:cxn ang="0">
                <a:pos x="738020" y="75796"/>
              </a:cxn>
              <a:cxn ang="0">
                <a:pos x="810464" y="146973"/>
              </a:cxn>
              <a:cxn ang="0">
                <a:pos x="854197" y="55309"/>
              </a:cxn>
              <a:cxn ang="0">
                <a:pos x="869168" y="2"/>
              </a:cxn>
              <a:cxn ang="0">
                <a:pos x="893514" y="51870"/>
              </a:cxn>
              <a:cxn ang="0">
                <a:pos x="952499" y="134545"/>
              </a:cxn>
              <a:cxn ang="0">
                <a:pos x="1011486" y="51869"/>
              </a:cxn>
            </a:cxnLst>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lnTo>
                  <a:pt x="607556" y="0"/>
                </a:lnTo>
                <a:close/>
              </a:path>
            </a:pathLst>
          </a:custGeom>
          <a:solidFill>
            <a:srgbClr val="FF0000">
              <a:alpha val="12000"/>
            </a:srgbClr>
          </a:solidFill>
          <a:ln w="9525" cap="flat" cmpd="sng">
            <a:solidFill>
              <a:srgbClr val="FF0000"/>
            </a:solidFill>
            <a:prstDash val="solid"/>
            <a:round/>
            <a:headEnd type="none" w="med" len="med"/>
            <a:tailEnd type="none" w="med" len="med"/>
          </a:ln>
        </p:spPr>
        <p:txBody>
          <a:bodyPr/>
          <a:p>
            <a:endParaRPr lang="zh-CN" altLang="en-US" sz="200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8230"/>
                                        </p:tgtEl>
                                        <p:attrNameLst>
                                          <p:attrName>style.visibility</p:attrName>
                                        </p:attrNameLst>
                                      </p:cBhvr>
                                      <p:to>
                                        <p:strVal val="visible"/>
                                      </p:to>
                                    </p:set>
                                    <p:animEffect transition="in" filter="slide(fromLeft)">
                                      <p:cBhvr>
                                        <p:cTn id="7" dur="500"/>
                                        <p:tgtEl>
                                          <p:spTgt spid="8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noChangeArrowheads="1"/>
          </p:cNvSpPr>
          <p:nvPr>
            <p:ph type="title"/>
          </p:nvPr>
        </p:nvSpPr>
        <p:spPr>
          <a:xfrm>
            <a:off x="495274" y="539433"/>
            <a:ext cx="8915400" cy="720725"/>
          </a:xfrm>
          <a:noFill/>
          <a:ln>
            <a:noFill/>
          </a:ln>
          <a:effectLst/>
          <a:sp3d prstMaterial="plastic"/>
        </p:spPr>
        <p:txBody>
          <a:bodyPr vert="horz"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访问调查法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26627" name="Rectangle 3"/>
          <p:cNvSpPr>
            <a:spLocks noGrp="1"/>
          </p:cNvSpPr>
          <p:nvPr>
            <p:ph type="body" sz="half" idx="4294967295"/>
          </p:nvPr>
        </p:nvSpPr>
        <p:spPr>
          <a:xfrm>
            <a:off x="617220" y="1341755"/>
            <a:ext cx="8502650" cy="1079500"/>
          </a:xfrm>
        </p:spPr>
        <p:txBody>
          <a:bodyPr vert="horz" wrap="square" anchor="t"/>
          <a:p>
            <a:pPr>
              <a:buNone/>
            </a:pPr>
            <a:r>
              <a:rPr lang="zh-CN" altLang="en-US" dirty="0">
                <a:ea typeface="黑体" panose="02010609060101010101" pitchFamily="49" charset="-122"/>
              </a:rPr>
              <a:t>三、调查方法的比较与选择 </a:t>
            </a:r>
            <a:endParaRPr lang="zh-CN" altLang="en-US" dirty="0">
              <a:ea typeface="黑体" panose="02010609060101010101" pitchFamily="49" charset="-122"/>
            </a:endParaRPr>
          </a:p>
        </p:txBody>
      </p:sp>
      <p:graphicFrame>
        <p:nvGraphicFramePr>
          <p:cNvPr id="51577" name="Group 377"/>
          <p:cNvGraphicFramePr>
            <a:graphicFrameLocks noGrp="1"/>
          </p:cNvGraphicFramePr>
          <p:nvPr>
            <p:ph sz="half" idx="4294967295"/>
            <p:custDataLst>
              <p:tags r:id="rId1"/>
            </p:custDataLst>
          </p:nvPr>
        </p:nvGraphicFramePr>
        <p:xfrm>
          <a:off x="701675" y="1840230"/>
          <a:ext cx="8502650" cy="4450080"/>
        </p:xfrm>
        <a:graphic>
          <a:graphicData uri="http://schemas.openxmlformats.org/drawingml/2006/table">
            <a:tbl>
              <a:tblPr/>
              <a:tblGrid>
                <a:gridCol w="1473200"/>
                <a:gridCol w="2054225"/>
                <a:gridCol w="1662113"/>
                <a:gridCol w="1757362"/>
                <a:gridCol w="1555750"/>
              </a:tblGrid>
              <a:tr h="8636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方法</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项目</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面谈调查法</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电话调查法</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邮寄调查法</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留置问卷调查法</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0363">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回收率</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高</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较高</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低</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较高</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8938">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灵活性</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强</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较强</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差</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强</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准确性</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好</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好</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较好</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好</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30263">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速度</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较慢（视地域、人数）</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快</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较快</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慢</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费用</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高</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较低</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低</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高</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8938">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资料范围</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面窄</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面较广</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面最广</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面窄</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78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复杂程度</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复杂</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简单</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较复杂</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复杂</a:t>
                      </a:r>
                      <a:endParaRPr kumimoji="0" lang="zh-CN" altLang="en-US"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90000" marR="90000" marT="46800" marB="46800" anchor="ctr" anchorCtr="1"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3"/>
          <p:cNvSpPr>
            <a:spLocks noGrp="1"/>
          </p:cNvSpPr>
          <p:nvPr>
            <p:ph idx="1"/>
          </p:nvPr>
        </p:nvSpPr>
        <p:spPr/>
        <p:txBody>
          <a:bodyPr vert="horz" wrap="square" anchor="t"/>
          <a:p>
            <a:pPr>
              <a:buNone/>
            </a:pPr>
            <a:r>
              <a:rPr lang="zh-CN" altLang="en-US" dirty="0">
                <a:ea typeface="黑体" panose="02010609060101010101" pitchFamily="49" charset="-122"/>
              </a:rPr>
              <a:t>一、观察调查法的含义及特点</a:t>
            </a:r>
            <a:endParaRPr lang="zh-CN" altLang="en-US" dirty="0">
              <a:ea typeface="黑体" panose="02010609060101010101" pitchFamily="49" charset="-122"/>
            </a:endParaRPr>
          </a:p>
          <a:p>
            <a:pPr>
              <a:buChar char="•"/>
            </a:pPr>
            <a:r>
              <a:rPr lang="zh-CN" altLang="en-US" dirty="0">
                <a:ea typeface="黑体" panose="02010609060101010101" pitchFamily="49" charset="-122"/>
              </a:rPr>
              <a:t>观察调查法，是指调查人员有计划、有目的地运用自己的感觉器官或一定的观察工具，直接认知并记录与研究目标有关的市场信息的一种方法。 </a:t>
            </a:r>
            <a:endParaRPr lang="zh-CN" altLang="en-US" dirty="0">
              <a:ea typeface="黑体" panose="02010609060101010101" pitchFamily="49" charset="-122"/>
            </a:endParaRPr>
          </a:p>
          <a:p>
            <a:pPr>
              <a:buChar char="•"/>
            </a:pPr>
            <a:r>
              <a:rPr lang="zh-CN" altLang="en-US" dirty="0">
                <a:ea typeface="黑体" panose="02010609060101010101" pitchFamily="49" charset="-122"/>
              </a:rPr>
              <a:t>观察调查法的特点：</a:t>
            </a:r>
            <a:endParaRPr lang="zh-CN" altLang="en-US" dirty="0">
              <a:ea typeface="黑体" panose="02010609060101010101" pitchFamily="49" charset="-122"/>
            </a:endParaRPr>
          </a:p>
          <a:p>
            <a:pPr>
              <a:buNone/>
            </a:pPr>
            <a:r>
              <a:rPr lang="zh-CN" altLang="en-US" dirty="0">
                <a:ea typeface="黑体" panose="02010609060101010101" pitchFamily="49" charset="-122"/>
              </a:rPr>
              <a:t>	第一，有一明确的目的；</a:t>
            </a:r>
            <a:endParaRPr lang="zh-CN" altLang="en-US" dirty="0">
              <a:ea typeface="黑体" panose="02010609060101010101" pitchFamily="49" charset="-122"/>
            </a:endParaRPr>
          </a:p>
          <a:p>
            <a:pPr>
              <a:buNone/>
            </a:pPr>
            <a:r>
              <a:rPr lang="zh-CN" altLang="en-US" dirty="0">
                <a:ea typeface="黑体" panose="02010609060101010101" pitchFamily="49" charset="-122"/>
              </a:rPr>
              <a:t>	第二，有事前计划；</a:t>
            </a:r>
            <a:endParaRPr lang="zh-CN" altLang="en-US" dirty="0">
              <a:ea typeface="黑体" panose="02010609060101010101" pitchFamily="49" charset="-122"/>
            </a:endParaRPr>
          </a:p>
          <a:p>
            <a:pPr>
              <a:buNone/>
            </a:pPr>
            <a:r>
              <a:rPr lang="zh-CN" altLang="en-US" dirty="0">
                <a:ea typeface="黑体" panose="02010609060101010101" pitchFamily="49" charset="-122"/>
              </a:rPr>
              <a:t>	第三，对观察结果进行详细记录；</a:t>
            </a:r>
            <a:endParaRPr lang="zh-CN" altLang="en-US" dirty="0">
              <a:ea typeface="黑体" panose="02010609060101010101" pitchFamily="49" charset="-122"/>
            </a:endParaRPr>
          </a:p>
          <a:p>
            <a:pPr>
              <a:buNone/>
            </a:pPr>
            <a:r>
              <a:rPr lang="zh-CN" altLang="en-US" dirty="0">
                <a:ea typeface="黑体" panose="02010609060101010101" pitchFamily="49" charset="-122"/>
              </a:rPr>
              <a:t>	第四，有意识地控制误差。 </a:t>
            </a:r>
            <a:endParaRPr lang="zh-CN" altLang="en-US" dirty="0">
              <a:ea typeface="黑体" panose="02010609060101010101" pitchFamily="49" charset="-122"/>
            </a:endParaRPr>
          </a:p>
        </p:txBody>
      </p:sp>
      <p:sp>
        <p:nvSpPr>
          <p:cNvPr id="5222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观察调查法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3"/>
          <p:cNvSpPr>
            <a:spLocks noGrp="1"/>
          </p:cNvSpPr>
          <p:nvPr>
            <p:ph idx="1"/>
          </p:nvPr>
        </p:nvSpPr>
        <p:spPr/>
        <p:txBody>
          <a:bodyPr vert="horz" wrap="square" anchor="t"/>
          <a:p>
            <a:pPr>
              <a:lnSpc>
                <a:spcPct val="90000"/>
              </a:lnSpc>
              <a:buNone/>
            </a:pPr>
            <a:r>
              <a:rPr lang="zh-CN" altLang="en-US" dirty="0">
                <a:ea typeface="黑体" panose="02010609060101010101" pitchFamily="49" charset="-122"/>
              </a:rPr>
              <a:t>二、观察调查法的类别</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（一）按观察的形式不同划分</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直接观察法</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间接观察法</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（二）按调查对象是否参与调查活动划分</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参与性观察</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非参与性观察</a:t>
            </a:r>
            <a:endParaRPr lang="zh-CN" altLang="en-US" dirty="0">
              <a:ea typeface="黑体" panose="02010609060101010101" pitchFamily="49" charset="-122"/>
            </a:endParaRPr>
          </a:p>
        </p:txBody>
      </p:sp>
      <p:sp>
        <p:nvSpPr>
          <p:cNvPr id="5325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观察调查法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3"/>
          <p:cNvSpPr>
            <a:spLocks noGrp="1"/>
          </p:cNvSpPr>
          <p:nvPr>
            <p:ph idx="1"/>
          </p:nvPr>
        </p:nvSpPr>
        <p:spPr/>
        <p:txBody>
          <a:bodyPr vert="horz" wrap="square" anchor="t"/>
          <a:p>
            <a:pPr>
              <a:lnSpc>
                <a:spcPct val="90000"/>
              </a:lnSpc>
              <a:buNone/>
            </a:pPr>
            <a:r>
              <a:rPr lang="zh-CN" altLang="en-US" dirty="0">
                <a:ea typeface="黑体" panose="02010609060101010101" pitchFamily="49" charset="-122"/>
              </a:rPr>
              <a:t>二、观察调查法的类别</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（三）按照观察调查内容的范围、数量和界定划分</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结构性观察</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非结构性观察</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（四）按观察的手段划分</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人员观察</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仪器观察</a:t>
            </a:r>
            <a:endParaRPr lang="zh-CN" altLang="en-US" dirty="0">
              <a:ea typeface="黑体" panose="02010609060101010101" pitchFamily="49" charset="-122"/>
            </a:endParaRPr>
          </a:p>
          <a:p>
            <a:pPr>
              <a:lnSpc>
                <a:spcPct val="90000"/>
              </a:lnSpc>
              <a:buNone/>
            </a:pPr>
            <a:endParaRPr lang="zh-CN" altLang="en-US" dirty="0">
              <a:ea typeface="黑体" panose="02010609060101010101" pitchFamily="49" charset="-122"/>
            </a:endParaRPr>
          </a:p>
        </p:txBody>
      </p:sp>
      <p:sp>
        <p:nvSpPr>
          <p:cNvPr id="5427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观察调查法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pic>
        <p:nvPicPr>
          <p:cNvPr id="2" name="内容占位符 3"/>
          <p:cNvPicPr>
            <a:picLocks noGrp="1" noChangeAspect="1"/>
          </p:cNvPicPr>
          <p:nvPr/>
        </p:nvPicPr>
        <p:blipFill>
          <a:blip r:embed="rId1"/>
          <a:stretch>
            <a:fillRect/>
          </a:stretch>
        </p:blipFill>
        <p:spPr>
          <a:xfrm>
            <a:off x="1424305" y="4220845"/>
            <a:ext cx="1972310" cy="2212340"/>
          </a:xfrm>
          <a:prstGeom prst="rect">
            <a:avLst/>
          </a:prstGeom>
          <a:noFill/>
          <a:ln w="9525">
            <a:noFill/>
          </a:ln>
        </p:spPr>
      </p:pic>
      <p:pic>
        <p:nvPicPr>
          <p:cNvPr id="10242" name="内容占位符 3"/>
          <p:cNvPicPr>
            <a:picLocks noGrp="1" noChangeAspect="1"/>
          </p:cNvPicPr>
          <p:nvPr/>
        </p:nvPicPr>
        <p:blipFill>
          <a:blip r:embed="rId2"/>
          <a:stretch>
            <a:fillRect/>
          </a:stretch>
        </p:blipFill>
        <p:spPr>
          <a:xfrm>
            <a:off x="3396615" y="4220845"/>
            <a:ext cx="4529455" cy="2233295"/>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3"/>
          <p:cNvSpPr>
            <a:spLocks noGrp="1"/>
          </p:cNvSpPr>
          <p:nvPr>
            <p:ph idx="1"/>
          </p:nvPr>
        </p:nvSpPr>
        <p:spPr/>
        <p:txBody>
          <a:bodyPr vert="horz" wrap="square" anchor="t"/>
          <a:p>
            <a:pPr>
              <a:buNone/>
            </a:pPr>
            <a:r>
              <a:rPr lang="zh-CN" altLang="en-US" dirty="0">
                <a:ea typeface="黑体" panose="02010609060101010101" pitchFamily="49" charset="-122"/>
              </a:rPr>
              <a:t>三、观察法的应用</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对市场商品需求情况的观察分析</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对零售企业经营状况的观察分析</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对商品库存状况的观察分析</a:t>
            </a:r>
            <a:endParaRPr lang="zh-CN" altLang="en-US" dirty="0">
              <a:ea typeface="黑体" panose="02010609060101010101" pitchFamily="49" charset="-122"/>
            </a:endParaRPr>
          </a:p>
          <a:p>
            <a:pPr>
              <a:buNone/>
            </a:pPr>
            <a:r>
              <a:rPr lang="en-US" altLang="zh-CN" dirty="0">
                <a:ea typeface="黑体" panose="02010609060101010101" pitchFamily="49" charset="-122"/>
              </a:rPr>
              <a:t>	4. </a:t>
            </a:r>
            <a:r>
              <a:rPr lang="zh-CN" altLang="en-US" dirty="0">
                <a:ea typeface="黑体" panose="02010609060101010101" pitchFamily="49" charset="-122"/>
              </a:rPr>
              <a:t>对商品生产数量和质量的观察分析</a:t>
            </a:r>
            <a:endParaRPr lang="zh-CN" altLang="en-US" dirty="0">
              <a:ea typeface="黑体" panose="02010609060101010101" pitchFamily="49" charset="-122"/>
            </a:endParaRPr>
          </a:p>
        </p:txBody>
      </p:sp>
      <p:sp>
        <p:nvSpPr>
          <p:cNvPr id="5529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观察调查法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3"/>
          <p:cNvSpPr>
            <a:spLocks noGrp="1"/>
          </p:cNvSpPr>
          <p:nvPr>
            <p:ph idx="1"/>
          </p:nvPr>
        </p:nvSpPr>
        <p:spPr/>
        <p:txBody>
          <a:bodyPr vert="horz" wrap="square" anchor="t"/>
          <a:p>
            <a:pPr>
              <a:lnSpc>
                <a:spcPct val="90000"/>
              </a:lnSpc>
              <a:buNone/>
            </a:pPr>
            <a:r>
              <a:rPr lang="zh-CN" altLang="en-US" dirty="0">
                <a:ea typeface="黑体" panose="02010609060101010101" pitchFamily="49" charset="-122"/>
              </a:rPr>
              <a:t>四、观察法的优缺点比较</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观察调查法的优点：真实性高；受调查人员偏见影响小 。</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观察调查法的缺点：</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）观察不到调查对象的心理动机等内在因	素。</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）受时间和空间限制，所获得的信息资料往往带有局限性。</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3</a:t>
            </a:r>
            <a:r>
              <a:rPr lang="zh-CN" altLang="en-US" dirty="0">
                <a:ea typeface="黑体" panose="02010609060101010101" pitchFamily="49" charset="-122"/>
              </a:rPr>
              <a:t>）调查费用大。</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4</a:t>
            </a:r>
            <a:r>
              <a:rPr lang="zh-CN" altLang="en-US" dirty="0">
                <a:ea typeface="黑体" panose="02010609060101010101" pitchFamily="49" charset="-122"/>
              </a:rPr>
              <a:t>）对调查人员素质要求高。</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3. </a:t>
            </a:r>
            <a:r>
              <a:rPr lang="zh-CN" altLang="en-US" dirty="0">
                <a:ea typeface="黑体" panose="02010609060101010101" pitchFamily="49" charset="-122"/>
              </a:rPr>
              <a:t>应用观察法的注意事项 </a:t>
            </a:r>
            <a:endParaRPr lang="zh-CN" altLang="en-US" dirty="0">
              <a:ea typeface="黑体" panose="02010609060101010101" pitchFamily="49" charset="-122"/>
            </a:endParaRPr>
          </a:p>
        </p:txBody>
      </p:sp>
      <p:sp>
        <p:nvSpPr>
          <p:cNvPr id="5632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观察调查法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115" y="1123950"/>
            <a:ext cx="9761220" cy="5082540"/>
          </a:xfrm>
          <a:prstGeom prst="rect">
            <a:avLst/>
          </a:prstGeom>
          <a:noFill/>
          <a:ln w="9525">
            <a:noFill/>
          </a:ln>
        </p:spPr>
        <p:txBody>
          <a:bodyPr wrap="square">
            <a:spAutoFit/>
          </a:bodyPr>
          <a:p>
            <a:pPr marL="342900" indent="-342900" algn="l" eaLnBrk="1" hangingPunct="1">
              <a:lnSpc>
                <a:spcPct val="90000"/>
              </a:lnSpc>
              <a:spcBef>
                <a:spcPct val="20000"/>
              </a:spcBef>
            </a:pPr>
            <a:r>
              <a:rPr lang="zh-CN" altLang="en-US" sz="1400">
                <a:latin typeface="宋体" panose="02010600030101010101" pitchFamily="2" charset="-122"/>
                <a:ea typeface="宋体" panose="02010600030101010101" pitchFamily="2" charset="-122"/>
                <a:cs typeface="宋体" panose="02010600030101010101" pitchFamily="2" charset="-122"/>
              </a:rPr>
              <a:t>      </a:t>
            </a:r>
            <a:r>
              <a:rPr lang="zh-CN" altLang="en-US" sz="2400" dirty="0">
                <a:latin typeface="+mn-lt"/>
                <a:ea typeface="黑体" panose="02010609060101010101" pitchFamily="49" charset="-122"/>
              </a:rPr>
              <a:t> 帕科·昂得希尔是著名的商业密探，他所在的公司叫恩维罗塞尔市场调查公司。他通常的做法是坐在商店的对面，悄悄观察来往的行人。此时，在商店里他的属下跟踪在商品架前徘徊的顾客。他们的目的是要找出商店生意好坏的原因，了解顾客走进商店以后如何行动。</a:t>
            </a:r>
            <a:endParaRPr lang="zh-CN" altLang="en-US" sz="2400" dirty="0">
              <a:latin typeface="+mn-lt"/>
              <a:ea typeface="黑体" panose="02010609060101010101" pitchFamily="49" charset="-122"/>
            </a:endParaRPr>
          </a:p>
          <a:p>
            <a:pPr marL="342900" indent="-342900" algn="l" eaLnBrk="1" hangingPunct="1">
              <a:lnSpc>
                <a:spcPct val="90000"/>
              </a:lnSpc>
              <a:spcBef>
                <a:spcPct val="20000"/>
              </a:spcBef>
            </a:pPr>
            <a:r>
              <a:rPr lang="zh-CN" altLang="en-US" sz="2400" dirty="0">
                <a:latin typeface="+mn-lt"/>
                <a:ea typeface="黑体" panose="02010609060101010101" pitchFamily="49" charset="-122"/>
              </a:rPr>
              <a:t>           例如一家主要青少年光顾的音像商店，通过调查发现这家商店把磁带放置过高，孩子们往往拿不到，昂得希尔指出应把商品降低放置，结果销售量大大增加。</a:t>
            </a:r>
            <a:endParaRPr lang="zh-CN" altLang="en-US" sz="2400" dirty="0">
              <a:latin typeface="+mn-lt"/>
              <a:ea typeface="黑体" panose="02010609060101010101" pitchFamily="49" charset="-122"/>
            </a:endParaRPr>
          </a:p>
          <a:p>
            <a:pPr marL="342900" indent="-342900" algn="l" eaLnBrk="1" hangingPunct="1">
              <a:lnSpc>
                <a:spcPct val="90000"/>
              </a:lnSpc>
              <a:spcBef>
                <a:spcPct val="20000"/>
              </a:spcBef>
            </a:pPr>
            <a:r>
              <a:rPr lang="zh-CN" altLang="en-US" sz="2400" dirty="0">
                <a:latin typeface="+mn-lt"/>
                <a:ea typeface="黑体" panose="02010609060101010101" pitchFamily="49" charset="-122"/>
              </a:rPr>
              <a:t>           又如，伍尔沃思公司发现商店后半部分的销售额远远低于其他部分。昂得希尔通过观察的拍摄现场解开了这个谜：在销售高峰期，现金出纳机前顾客排着长长的队伍，一直延伸到商店的另一端，妨碍了顾客从商店的前面走到后面，针对这一情况，商店专门安排了结帐区，结果使商店后半部分的销售额迅速增长。（案例来源：黄静：《市场调查与预测》，清华大学出版社2014年版，第44页）</a:t>
            </a:r>
            <a:endParaRPr lang="zh-CN" altLang="en-US" sz="2400" dirty="0">
              <a:latin typeface="+mn-lt"/>
              <a:ea typeface="黑体" panose="02010609060101010101" pitchFamily="49" charset="-122"/>
            </a:endParaRPr>
          </a:p>
        </p:txBody>
      </p:sp>
      <p:sp>
        <p:nvSpPr>
          <p:cNvPr id="4" name="Rectangle 2"/>
          <p:cNvSpPr>
            <a:spLocks noGrp="1" noChangeArrowheads="1"/>
          </p:cNvSpPr>
          <p:nvPr>
            <p:ph type="title"/>
          </p:nvPr>
        </p:nvSpPr>
        <p:spPr>
          <a:xfrm>
            <a:off x="-100965" y="782955"/>
            <a:ext cx="10763885" cy="871220"/>
          </a:xfrm>
          <a:noFill/>
          <a:ln>
            <a:noFill/>
          </a:ln>
          <a:effectLst/>
          <a:sp3d prstMaterial="plastic"/>
        </p:spPr>
        <p:txBody>
          <a:bodyPr vert="horz" rtlCol="0" anchor="ctr">
            <a:normAutofit fontScale="90000"/>
            <a:scene3d>
              <a:camera prst="orthographicFront"/>
              <a:lightRig rig="soft" dir="t"/>
            </a:scene3d>
            <a:sp3d prstMaterial="softEdge">
              <a:bevelT w="25400" h="25400"/>
            </a:sp3d>
          </a:bodyPr>
          <a:p>
            <a:pPr marL="0" marR="0" lvl="0" algn="l" defTabSz="914400" rtl="0" eaLnBrk="1" fontAlgn="auto" latinLnBrk="0" hangingPunct="1">
              <a:lnSpc>
                <a:spcPct val="100000"/>
              </a:lnSpc>
              <a:spcAft>
                <a:spcPts val="0"/>
              </a:spcAft>
              <a:buClrTx/>
              <a:buSzTx/>
              <a:buFontTx/>
              <a:buNone/>
              <a:defRPr/>
            </a:pPr>
            <a:r>
              <a:rPr kumimoji="0" lang="en-US" altLang="zh-CN"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案例分析</a:t>
            </a:r>
            <a:r>
              <a:rPr kumimoji="0" lang="en-US" altLang="zh-CN"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lang="zh-CN" altLang="en-US" sz="4000" b="1" noProof="0">
                <a:ln>
                  <a:noFill/>
                </a:ln>
                <a:effectLst>
                  <a:outerShdw blurRad="31750" dist="25400" dir="5400000" algn="tl" rotWithShape="0">
                    <a:srgbClr val="000000">
                      <a:alpha val="25000"/>
                    </a:srgbClr>
                  </a:outerShdw>
                </a:effectLst>
                <a:uLnTx/>
                <a:uFillTx/>
                <a:sym typeface="+mn-ea"/>
              </a:rPr>
              <a:t>商业密探：帕科·昂得希尔</a:t>
            </a:r>
            <a:endParaRPr lang="zh-CN" altLang="en-US" sz="4000" b="1" noProof="0">
              <a:ln>
                <a:noFill/>
              </a:ln>
              <a:effectLst>
                <a:outerShdw blurRad="31750" dist="25400" dir="5400000" algn="tl" rotWithShape="0">
                  <a:srgbClr val="000000">
                    <a:alpha val="25000"/>
                  </a:srgbClr>
                </a:outerShdw>
              </a:effectLst>
              <a:uLnTx/>
              <a:uFillTx/>
              <a:sym typeface="+mn-ea"/>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3"/>
          <p:cNvSpPr>
            <a:spLocks noGrp="1"/>
          </p:cNvSpPr>
          <p:nvPr>
            <p:ph idx="1"/>
          </p:nvPr>
        </p:nvSpPr>
        <p:spPr/>
        <p:txBody>
          <a:bodyPr vert="horz" wrap="square" anchor="t"/>
          <a:p>
            <a:pPr>
              <a:lnSpc>
                <a:spcPct val="90000"/>
              </a:lnSpc>
              <a:buNone/>
            </a:pPr>
            <a:r>
              <a:rPr lang="zh-CN" altLang="en-US" sz="2400" dirty="0">
                <a:ea typeface="黑体" panose="02010609060101010101" pitchFamily="49" charset="-122"/>
              </a:rPr>
              <a:t>一、实验调查法的含义及特点</a:t>
            </a:r>
            <a:endParaRPr lang="zh-CN" altLang="en-US" sz="2400" dirty="0">
              <a:ea typeface="黑体" panose="02010609060101010101" pitchFamily="49" charset="-122"/>
            </a:endParaRPr>
          </a:p>
          <a:p>
            <a:pPr>
              <a:lnSpc>
                <a:spcPct val="90000"/>
              </a:lnSpc>
              <a:buChar char="•"/>
            </a:pPr>
            <a:r>
              <a:rPr lang="zh-CN" altLang="en-US" sz="2400" dirty="0">
                <a:ea typeface="黑体" panose="02010609060101010101" pitchFamily="49" charset="-122"/>
              </a:rPr>
              <a:t>实验调查法是从影响调查对象的若干因素中选出一个或几个因素作为实验因素，在其余诸因素均不发生变化的条件下，了解实验因素的变化对调查对象的影响程度的一种方法。</a:t>
            </a:r>
            <a:endParaRPr lang="zh-CN" altLang="en-US" sz="2400" dirty="0">
              <a:ea typeface="黑体" panose="02010609060101010101" pitchFamily="49" charset="-122"/>
            </a:endParaRPr>
          </a:p>
          <a:p>
            <a:pPr>
              <a:lnSpc>
                <a:spcPct val="90000"/>
              </a:lnSpc>
              <a:buChar char="•"/>
            </a:pPr>
            <a:r>
              <a:rPr lang="zh-CN" altLang="en-US" sz="2400" dirty="0">
                <a:ea typeface="黑体" panose="02010609060101010101" pitchFamily="49" charset="-122"/>
              </a:rPr>
              <a:t>实验调查法的特点：</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）调查人员可以主动地引起市场因素的变化，并通过控制其变化来研究该因素对市场产生的影响，而不是被动、消极地等待某种现象的发生，这是其他调查方法无法做到的。</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）通过实验调查取得的资料，客观实用，排除了人们主观估计的偏差。</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3</a:t>
            </a:r>
            <a:r>
              <a:rPr lang="zh-CN" altLang="en-US" sz="2400" dirty="0">
                <a:ea typeface="黑体" panose="02010609060101010101" pitchFamily="49" charset="-122"/>
              </a:rPr>
              <a:t>）对于实验对象的代表性及测量上的随机性所产生的影响，一部分可以在实验设计时加以控制和消除。</a:t>
            </a:r>
            <a:endParaRPr lang="zh-CN" altLang="en-US" sz="2400" dirty="0">
              <a:ea typeface="黑体" panose="02010609060101010101" pitchFamily="49" charset="-122"/>
            </a:endParaRPr>
          </a:p>
        </p:txBody>
      </p:sp>
      <p:sp>
        <p:nvSpPr>
          <p:cNvPr id="5734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第五节 实验调查法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3"/>
          <p:cNvSpPr>
            <a:spLocks noGrp="1"/>
          </p:cNvSpPr>
          <p:nvPr>
            <p:ph idx="1"/>
          </p:nvPr>
        </p:nvSpPr>
        <p:spPr/>
        <p:txBody>
          <a:bodyPr vert="horz" wrap="square" anchor="t"/>
          <a:p>
            <a:pPr>
              <a:buNone/>
            </a:pPr>
            <a:r>
              <a:rPr lang="zh-CN" altLang="en-US" dirty="0">
                <a:ea typeface="黑体" panose="02010609060101010101" pitchFamily="49" charset="-122"/>
              </a:rPr>
              <a:t>二、实验调查法的基本要素和实施步骤</a:t>
            </a:r>
            <a:endParaRPr lang="zh-CN" altLang="en-US" dirty="0">
              <a:ea typeface="黑体" panose="02010609060101010101" pitchFamily="49" charset="-122"/>
            </a:endParaRPr>
          </a:p>
          <a:p>
            <a:pPr>
              <a:buNone/>
            </a:pPr>
            <a:r>
              <a:rPr lang="zh-CN" altLang="en-US" dirty="0">
                <a:ea typeface="黑体" panose="02010609060101010101" pitchFamily="49" charset="-122"/>
              </a:rPr>
              <a:t>（一）基本要素</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）自变量</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）因变量</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3</a:t>
            </a:r>
            <a:r>
              <a:rPr lang="zh-CN" altLang="en-US" dirty="0">
                <a:ea typeface="黑体" panose="02010609060101010101" pitchFamily="49" charset="-122"/>
              </a:rPr>
              <a:t>）实验处理</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4</a:t>
            </a:r>
            <a:r>
              <a:rPr lang="zh-CN" altLang="en-US" dirty="0">
                <a:ea typeface="黑体" panose="02010609060101010101" pitchFamily="49" charset="-122"/>
              </a:rPr>
              <a:t>）实验组</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5</a:t>
            </a:r>
            <a:r>
              <a:rPr lang="zh-CN" altLang="en-US" dirty="0">
                <a:ea typeface="黑体" panose="02010609060101010101" pitchFamily="49" charset="-122"/>
              </a:rPr>
              <a:t>）控制组</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6</a:t>
            </a:r>
            <a:r>
              <a:rPr lang="zh-CN" altLang="en-US" dirty="0">
                <a:ea typeface="黑体" panose="02010609060101010101" pitchFamily="49" charset="-122"/>
              </a:rPr>
              <a:t>）干扰变量</a:t>
            </a:r>
            <a:endParaRPr lang="zh-CN" altLang="en-US" dirty="0">
              <a:ea typeface="黑体" panose="02010609060101010101" pitchFamily="49" charset="-122"/>
            </a:endParaRPr>
          </a:p>
        </p:txBody>
      </p:sp>
      <p:sp>
        <p:nvSpPr>
          <p:cNvPr id="5837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第五节 实验调查法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3"/>
          <p:cNvSpPr>
            <a:spLocks noGrp="1"/>
          </p:cNvSpPr>
          <p:nvPr>
            <p:ph idx="1"/>
          </p:nvPr>
        </p:nvSpPr>
        <p:spPr/>
        <p:txBody>
          <a:bodyPr vert="horz" wrap="square" anchor="t"/>
          <a:p>
            <a:pPr>
              <a:buNone/>
            </a:pPr>
            <a:r>
              <a:rPr lang="zh-CN" altLang="en-US" dirty="0">
                <a:ea typeface="黑体" panose="02010609060101010101" pitchFamily="49" charset="-122"/>
              </a:rPr>
              <a:t>二、实验调查法的基本要素和实施步骤</a:t>
            </a:r>
            <a:endParaRPr lang="zh-CN" altLang="en-US" dirty="0">
              <a:ea typeface="黑体" panose="02010609060101010101" pitchFamily="49" charset="-122"/>
            </a:endParaRPr>
          </a:p>
          <a:p>
            <a:pPr>
              <a:buNone/>
            </a:pPr>
            <a:r>
              <a:rPr lang="zh-CN" altLang="en-US" dirty="0">
                <a:ea typeface="黑体" panose="02010609060101010101" pitchFamily="49" charset="-122"/>
              </a:rPr>
              <a:t>（二）实验调查法的步骤</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）根据调查项目和课题要求，提出研究假设，确定实验自变量。</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）进行实验设计，确定实验方法。</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3</a:t>
            </a:r>
            <a:r>
              <a:rPr lang="zh-CN" altLang="en-US" dirty="0">
                <a:ea typeface="黑体" panose="02010609060101010101" pitchFamily="49" charset="-122"/>
              </a:rPr>
              <a:t>）选择实验对象，进行实验。</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4</a:t>
            </a:r>
            <a:r>
              <a:rPr lang="zh-CN" altLang="en-US" dirty="0">
                <a:ea typeface="黑体" panose="02010609060101010101" pitchFamily="49" charset="-122"/>
              </a:rPr>
              <a:t>）编写实验调查报告。</a:t>
            </a:r>
            <a:endParaRPr lang="zh-CN" altLang="en-US" dirty="0">
              <a:ea typeface="黑体" panose="02010609060101010101" pitchFamily="49" charset="-122"/>
            </a:endParaRPr>
          </a:p>
        </p:txBody>
      </p:sp>
      <p:sp>
        <p:nvSpPr>
          <p:cNvPr id="5939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第五节 实验调查法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3"/>
          <p:cNvSpPr>
            <a:spLocks noGrp="1"/>
          </p:cNvSpPr>
          <p:nvPr>
            <p:ph idx="1"/>
          </p:nvPr>
        </p:nvSpPr>
        <p:spPr/>
        <p:txBody>
          <a:bodyPr vert="horz" wrap="square" anchor="t"/>
          <a:p>
            <a:r>
              <a:rPr lang="zh-CN" altLang="en-US" dirty="0">
                <a:ea typeface="黑体" panose="02010609060101010101" pitchFamily="49" charset="-122"/>
              </a:rPr>
              <a:t>通过本章的学习，使学生认识市场调查资料的来源；掌握案头调查法及其应用；掌握询问调查法及其应用；掌握实验调查法及其应用；掌握观察调查法及其应用；理解网上调查法及其应用。</a:t>
            </a:r>
            <a:endParaRPr lang="zh-CN" altLang="en-US" dirty="0">
              <a:ea typeface="黑体" panose="02010609060101010101" pitchFamily="49" charset="-122"/>
            </a:endParaRPr>
          </a:p>
          <a:p>
            <a:r>
              <a:rPr lang="zh-CN" altLang="en-US" dirty="0">
                <a:ea typeface="黑体" panose="02010609060101010101" pitchFamily="49" charset="-122"/>
              </a:rPr>
              <a:t>本章重点分析市场信息收集所涉及的各主要方面，旨在使读者了解市场信息的来源，认识第一手资料和第二手资料的特征，掌握这两种资料的收集方法。 </a:t>
            </a:r>
            <a:endParaRPr lang="zh-CN" altLang="en-US" dirty="0">
              <a:ea typeface="黑体" panose="02010609060101010101" pitchFamily="49" charset="-122"/>
            </a:endParaRPr>
          </a:p>
        </p:txBody>
      </p:sp>
      <p:sp>
        <p:nvSpPr>
          <p:cNvPr id="3379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学习目的与要求</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2"/>
          <p:cNvSpPr>
            <a:spLocks noGrp="1" noChangeArrowheads="1"/>
          </p:cNvSpPr>
          <p:nvPr>
            <p:ph type="title"/>
          </p:nvPr>
        </p:nvSpPr>
        <p:spPr>
          <a:noFill/>
          <a:ln>
            <a:noFill/>
          </a:ln>
          <a:effectLst/>
          <a:sp3d prstMaterial="plastic"/>
        </p:spPr>
        <p:txBody>
          <a:bodyPr vert="horz"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第五节 实验调查法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35843" name="Rectangle 3"/>
          <p:cNvSpPr>
            <a:spLocks noGrp="1"/>
          </p:cNvSpPr>
          <p:nvPr>
            <p:ph type="body" sz="half" idx="4294967295"/>
          </p:nvPr>
        </p:nvSpPr>
        <p:spPr>
          <a:xfrm>
            <a:off x="840740" y="1430020"/>
            <a:ext cx="8502650" cy="5310505"/>
          </a:xfrm>
        </p:spPr>
        <p:txBody>
          <a:bodyPr vert="horz" wrap="square" anchor="t"/>
          <a:p>
            <a:pPr>
              <a:buNone/>
            </a:pPr>
            <a:r>
              <a:rPr lang="zh-CN" altLang="en-US" dirty="0">
                <a:ea typeface="黑体" panose="02010609060101010101" pitchFamily="49" charset="-122"/>
              </a:rPr>
              <a:t>三、实验调查法的设计和应用</a:t>
            </a:r>
            <a:endParaRPr lang="zh-CN" altLang="en-US" dirty="0">
              <a:ea typeface="黑体" panose="02010609060101010101" pitchFamily="49" charset="-122"/>
            </a:endParaRPr>
          </a:p>
          <a:p>
            <a:pPr>
              <a:buNone/>
            </a:pPr>
            <a:r>
              <a:rPr lang="zh-CN" altLang="en-US" dirty="0">
                <a:ea typeface="黑体" panose="02010609060101010101" pitchFamily="49" charset="-122"/>
              </a:rPr>
              <a:t>（一）无控制组的事前事后实验</a:t>
            </a:r>
            <a:endParaRPr lang="zh-CN" altLang="en-US" dirty="0">
              <a:ea typeface="黑体" panose="02010609060101010101" pitchFamily="49" charset="-122"/>
            </a:endParaRPr>
          </a:p>
          <a:p>
            <a:pPr>
              <a:buNone/>
            </a:pPr>
            <a:endParaRPr lang="zh-CN" altLang="en-US" dirty="0">
              <a:ea typeface="黑体" panose="02010609060101010101" pitchFamily="49" charset="-122"/>
            </a:endParaRPr>
          </a:p>
          <a:p>
            <a:pPr>
              <a:buNone/>
            </a:pPr>
            <a:endParaRPr lang="zh-CN" altLang="en-US" dirty="0">
              <a:ea typeface="黑体" panose="02010609060101010101" pitchFamily="49" charset="-122"/>
            </a:endParaRPr>
          </a:p>
          <a:p>
            <a:pPr>
              <a:buNone/>
            </a:pPr>
            <a:endParaRPr lang="zh-CN" altLang="en-US" dirty="0">
              <a:ea typeface="黑体" panose="02010609060101010101" pitchFamily="49" charset="-122"/>
            </a:endParaRPr>
          </a:p>
          <a:p>
            <a:pPr>
              <a:buNone/>
            </a:pPr>
            <a:endParaRPr lang="zh-CN" altLang="en-US" dirty="0">
              <a:ea typeface="黑体" panose="02010609060101010101" pitchFamily="49" charset="-122"/>
            </a:endParaRPr>
          </a:p>
          <a:p>
            <a:pPr>
              <a:buNone/>
            </a:pPr>
            <a:endParaRPr lang="zh-CN" altLang="en-US" dirty="0">
              <a:ea typeface="黑体" panose="02010609060101010101" pitchFamily="49" charset="-122"/>
            </a:endParaRPr>
          </a:p>
          <a:p>
            <a:pPr>
              <a:buNone/>
            </a:pPr>
            <a:r>
              <a:rPr lang="zh-CN" altLang="en-US" dirty="0">
                <a:ea typeface="黑体" panose="02010609060101010101" pitchFamily="49" charset="-122"/>
              </a:rPr>
              <a:t>实验效果</a:t>
            </a:r>
            <a:r>
              <a:rPr lang="en-US" altLang="zh-CN" i="1" dirty="0">
                <a:ea typeface="黑体" panose="02010609060101010101" pitchFamily="49" charset="-122"/>
              </a:rPr>
              <a:t>E</a:t>
            </a:r>
            <a:r>
              <a:rPr lang="zh-CN" altLang="en-US" dirty="0">
                <a:ea typeface="黑体" panose="02010609060101010101" pitchFamily="49" charset="-122"/>
              </a:rPr>
              <a:t>可表达为：</a:t>
            </a:r>
            <a:r>
              <a:rPr lang="en-US" altLang="zh-CN" i="1" dirty="0">
                <a:ea typeface="黑体" panose="02010609060101010101" pitchFamily="49" charset="-122"/>
              </a:rPr>
              <a:t>E</a:t>
            </a:r>
            <a:r>
              <a:rPr lang="en-US" altLang="zh-CN" dirty="0">
                <a:ea typeface="黑体" panose="02010609060101010101" pitchFamily="49" charset="-122"/>
              </a:rPr>
              <a:t>= </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2 </a:t>
            </a:r>
            <a:r>
              <a:rPr lang="en-US" altLang="zh-CN" dirty="0">
                <a:ea typeface="黑体" panose="02010609060101010101" pitchFamily="49" charset="-122"/>
              </a:rPr>
              <a:t>− </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1</a:t>
            </a:r>
            <a:endParaRPr lang="en-US" altLang="zh-CN" baseline="-30000" dirty="0">
              <a:latin typeface="Times New Roman" panose="02020603050405020304" pitchFamily="18" charset="0"/>
              <a:ea typeface="宋体" panose="02010600030101010101" pitchFamily="2" charset="-122"/>
            </a:endParaRPr>
          </a:p>
          <a:p>
            <a:pPr>
              <a:buNone/>
            </a:pPr>
            <a:r>
              <a:rPr lang="zh-CN" altLang="en-US" dirty="0">
                <a:ea typeface="黑体" panose="02010609060101010101" pitchFamily="49" charset="-122"/>
              </a:rPr>
              <a:t>相对实验效果</a:t>
            </a:r>
            <a:r>
              <a:rPr lang="en-US" altLang="zh-CN" i="1" dirty="0">
                <a:ea typeface="黑体" panose="02010609060101010101" pitchFamily="49" charset="-122"/>
              </a:rPr>
              <a:t>RE</a:t>
            </a:r>
            <a:r>
              <a:rPr lang="zh-CN" altLang="en-US" dirty="0">
                <a:ea typeface="黑体" panose="02010609060101010101" pitchFamily="49" charset="-122"/>
              </a:rPr>
              <a:t>可表达为：</a:t>
            </a:r>
            <a:r>
              <a:rPr lang="en-US" altLang="zh-CN" i="1" dirty="0">
                <a:ea typeface="黑体" panose="02010609060101010101" pitchFamily="49" charset="-122"/>
              </a:rPr>
              <a:t>RE</a:t>
            </a:r>
            <a:r>
              <a:rPr lang="en-US" altLang="zh-CN" dirty="0">
                <a:ea typeface="黑体" panose="02010609060101010101" pitchFamily="49" charset="-122"/>
              </a:rPr>
              <a:t>=(</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2</a:t>
            </a:r>
            <a:r>
              <a:rPr lang="en-US" altLang="zh-CN" dirty="0">
                <a:ea typeface="黑体" panose="02010609060101010101" pitchFamily="49" charset="-122"/>
              </a:rPr>
              <a:t> − </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1</a:t>
            </a:r>
            <a:r>
              <a:rPr lang="en-US" altLang="zh-CN" dirty="0">
                <a:ea typeface="黑体" panose="02010609060101010101" pitchFamily="49" charset="-122"/>
              </a:rPr>
              <a:t>)/ </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1</a:t>
            </a:r>
            <a:r>
              <a:rPr lang="en-US" altLang="zh-CN" dirty="0">
                <a:ea typeface="黑体" panose="02010609060101010101" pitchFamily="49" charset="-122"/>
              </a:rPr>
              <a:t> *100%</a:t>
            </a:r>
            <a:endParaRPr lang="en-US" altLang="zh-CN" dirty="0">
              <a:ea typeface="黑体" panose="02010609060101010101" pitchFamily="49" charset="-122"/>
            </a:endParaRPr>
          </a:p>
        </p:txBody>
      </p:sp>
      <p:graphicFrame>
        <p:nvGraphicFramePr>
          <p:cNvPr id="60508" name="Group 92"/>
          <p:cNvGraphicFramePr>
            <a:graphicFrameLocks noGrp="1"/>
          </p:cNvGraphicFramePr>
          <p:nvPr>
            <p:ph sz="half" idx="4294967295"/>
          </p:nvPr>
        </p:nvGraphicFramePr>
        <p:xfrm>
          <a:off x="1363345" y="2421255"/>
          <a:ext cx="4824730" cy="1981200"/>
        </p:xfrm>
        <a:graphic>
          <a:graphicData uri="http://schemas.openxmlformats.org/drawingml/2006/table">
            <a:tbl>
              <a:tblPr/>
              <a:tblGrid>
                <a:gridCol w="2160588"/>
                <a:gridCol w="1295400"/>
                <a:gridCol w="1368425"/>
              </a:tblGrid>
              <a:tr h="944880">
                <a:tc>
                  <a:txBody>
                    <a:bodyPr/>
                    <a:lstStyle/>
                    <a:p>
                      <a:pPr marL="342900" marR="0" lvl="0" indent="-762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组别</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项目</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试验组</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控制组</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45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事前测定值</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3225">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事后测定值</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5862" name="Line 91"/>
          <p:cNvSpPr/>
          <p:nvPr/>
        </p:nvSpPr>
        <p:spPr>
          <a:xfrm>
            <a:off x="1351280" y="2420938"/>
            <a:ext cx="2160588" cy="863600"/>
          </a:xfrm>
          <a:prstGeom prst="line">
            <a:avLst/>
          </a:prstGeom>
          <a:ln w="9525" cap="flat" cmpd="sng">
            <a:solidFill>
              <a:schemeClr val="bg2"/>
            </a:solidFill>
            <a:prstDash val="solid"/>
            <a:headEnd type="none" w="med" len="med"/>
            <a:tailEnd type="none" w="med" len="med"/>
          </a:ln>
        </p:spPr>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noChangeArrowheads="1"/>
          </p:cNvSpPr>
          <p:nvPr>
            <p:ph type="title"/>
          </p:nvPr>
        </p:nvSpPr>
        <p:spPr>
          <a:noFill/>
          <a:ln>
            <a:noFill/>
          </a:ln>
          <a:effectLst/>
          <a:sp3d prstMaterial="plastic"/>
        </p:spPr>
        <p:txBody>
          <a:bodyPr vert="horz"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第五节 实验调查法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36867" name="Rectangle 3"/>
          <p:cNvSpPr>
            <a:spLocks noGrp="1"/>
          </p:cNvSpPr>
          <p:nvPr>
            <p:ph type="body" sz="half" idx="4294967295"/>
          </p:nvPr>
        </p:nvSpPr>
        <p:spPr>
          <a:xfrm>
            <a:off x="615950" y="1341755"/>
            <a:ext cx="8674100" cy="5310505"/>
          </a:xfrm>
        </p:spPr>
        <p:txBody>
          <a:bodyPr vert="horz" wrap="square" anchor="t"/>
          <a:p>
            <a:pPr>
              <a:lnSpc>
                <a:spcPct val="90000"/>
              </a:lnSpc>
              <a:buNone/>
            </a:pPr>
            <a:r>
              <a:rPr lang="zh-CN" altLang="en-US" sz="2400" dirty="0">
                <a:ea typeface="黑体" panose="02010609060101010101" pitchFamily="49" charset="-122"/>
              </a:rPr>
              <a:t>三、实验调查法的设计和应用</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（二）有对比组的事后实验</a:t>
            </a:r>
            <a:endParaRPr lang="zh-CN" altLang="en-US" sz="2400" dirty="0">
              <a:ea typeface="黑体" panose="02010609060101010101" pitchFamily="49" charset="-122"/>
            </a:endParaRPr>
          </a:p>
          <a:p>
            <a:pPr>
              <a:lnSpc>
                <a:spcPct val="90000"/>
              </a:lnSpc>
              <a:buNone/>
            </a:pPr>
            <a:endParaRPr lang="zh-CN" altLang="en-US" sz="2400" dirty="0">
              <a:ea typeface="黑体" panose="02010609060101010101" pitchFamily="49" charset="-122"/>
            </a:endParaRPr>
          </a:p>
          <a:p>
            <a:pPr>
              <a:lnSpc>
                <a:spcPct val="90000"/>
              </a:lnSpc>
              <a:buNone/>
            </a:pPr>
            <a:endParaRPr lang="zh-CN" altLang="en-US" sz="2400" dirty="0">
              <a:ea typeface="黑体" panose="02010609060101010101" pitchFamily="49" charset="-122"/>
            </a:endParaRPr>
          </a:p>
          <a:p>
            <a:pPr>
              <a:lnSpc>
                <a:spcPct val="90000"/>
              </a:lnSpc>
              <a:buNone/>
            </a:pPr>
            <a:endParaRPr lang="zh-CN" altLang="en-US" sz="2400" dirty="0">
              <a:ea typeface="黑体" panose="02010609060101010101" pitchFamily="49" charset="-122"/>
            </a:endParaRPr>
          </a:p>
          <a:p>
            <a:pPr>
              <a:lnSpc>
                <a:spcPct val="90000"/>
              </a:lnSpc>
              <a:buNone/>
            </a:pPr>
            <a:endParaRPr lang="zh-CN" altLang="en-US" sz="2400" dirty="0">
              <a:ea typeface="黑体" panose="02010609060101010101" pitchFamily="49" charset="-122"/>
            </a:endParaRPr>
          </a:p>
          <a:p>
            <a:pPr>
              <a:lnSpc>
                <a:spcPct val="90000"/>
              </a:lnSpc>
              <a:buNone/>
            </a:pPr>
            <a:endParaRPr lang="zh-CN" altLang="en-US" sz="2400" dirty="0">
              <a:ea typeface="黑体" panose="02010609060101010101" pitchFamily="49" charset="-122"/>
            </a:endParaRPr>
          </a:p>
          <a:p>
            <a:pPr>
              <a:lnSpc>
                <a:spcPct val="90000"/>
              </a:lnSpc>
              <a:buNone/>
            </a:pPr>
            <a:endParaRPr lang="zh-CN" altLang="en-US" sz="2400" dirty="0">
              <a:ea typeface="黑体" panose="02010609060101010101" pitchFamily="49" charset="-122"/>
            </a:endParaRPr>
          </a:p>
          <a:p>
            <a:pPr>
              <a:lnSpc>
                <a:spcPct val="90000"/>
              </a:lnSpc>
              <a:buNone/>
            </a:pPr>
            <a:endParaRPr lang="zh-CN" altLang="en-US" sz="2400" dirty="0">
              <a:ea typeface="黑体" panose="02010609060101010101" pitchFamily="49" charset="-122"/>
            </a:endParaRPr>
          </a:p>
          <a:p>
            <a:pPr>
              <a:lnSpc>
                <a:spcPct val="90000"/>
              </a:lnSpc>
              <a:buNone/>
            </a:pP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实验效果</a:t>
            </a:r>
            <a:r>
              <a:rPr lang="en-US" altLang="zh-CN" sz="2400" i="1" dirty="0">
                <a:ea typeface="黑体" panose="02010609060101010101" pitchFamily="49" charset="-122"/>
              </a:rPr>
              <a:t>E</a:t>
            </a:r>
            <a:r>
              <a:rPr lang="zh-CN" altLang="en-US" sz="2400" dirty="0">
                <a:ea typeface="黑体" panose="02010609060101010101" pitchFamily="49" charset="-122"/>
              </a:rPr>
              <a:t>可表达为：</a:t>
            </a:r>
            <a:r>
              <a:rPr lang="en-US" altLang="zh-CN" sz="2400" i="1" dirty="0">
                <a:ea typeface="黑体" panose="02010609060101010101" pitchFamily="49" charset="-122"/>
              </a:rPr>
              <a:t>E</a:t>
            </a:r>
            <a:r>
              <a:rPr lang="en-US" altLang="zh-CN" sz="2400" dirty="0">
                <a:ea typeface="黑体" panose="02010609060101010101" pitchFamily="49" charset="-122"/>
              </a:rPr>
              <a:t> = </a:t>
            </a:r>
            <a:r>
              <a:rPr lang="en-US" altLang="zh-CN" sz="2400" i="1" dirty="0">
                <a:latin typeface="Times New Roman" panose="02020603050405020304" pitchFamily="18" charset="0"/>
                <a:ea typeface="宋体" panose="02010600030101010101" pitchFamily="2" charset="-122"/>
              </a:rPr>
              <a:t>x</a:t>
            </a:r>
            <a:r>
              <a:rPr lang="en-US" altLang="zh-CN" sz="2400" baseline="-30000" dirty="0">
                <a:latin typeface="Times New Roman" panose="02020603050405020304" pitchFamily="18" charset="0"/>
                <a:ea typeface="宋体" panose="02010600030101010101" pitchFamily="2" charset="-122"/>
              </a:rPr>
              <a:t>2</a:t>
            </a:r>
            <a:r>
              <a:rPr lang="en-US" altLang="zh-CN" sz="2400" dirty="0">
                <a:ea typeface="黑体" panose="02010609060101010101" pitchFamily="49" charset="-122"/>
              </a:rPr>
              <a:t> −</a:t>
            </a:r>
            <a:r>
              <a:rPr lang="zh-CN" altLang="en-US" sz="2400" dirty="0">
                <a:ea typeface="黑体" panose="02010609060101010101" pitchFamily="49" charset="-122"/>
              </a:rPr>
              <a:t> </a:t>
            </a:r>
            <a:r>
              <a:rPr lang="en-US" altLang="zh-CN" sz="2400" i="1" dirty="0">
                <a:latin typeface="Times New Roman" panose="02020603050405020304" pitchFamily="18" charset="0"/>
                <a:ea typeface="宋体" panose="02010600030101010101" pitchFamily="2" charset="-122"/>
              </a:rPr>
              <a:t>y</a:t>
            </a:r>
            <a:r>
              <a:rPr lang="en-US" altLang="zh-CN" sz="2400" baseline="-30000" dirty="0">
                <a:latin typeface="Times New Roman" panose="02020603050405020304" pitchFamily="18" charset="0"/>
                <a:ea typeface="宋体" panose="02010600030101010101" pitchFamily="2" charset="-122"/>
              </a:rPr>
              <a:t>2</a:t>
            </a:r>
            <a:endParaRPr lang="en-US" altLang="zh-CN" sz="2400" dirty="0">
              <a:ea typeface="黑体" panose="02010609060101010101" pitchFamily="49" charset="-122"/>
            </a:endParaRPr>
          </a:p>
          <a:p>
            <a:pPr>
              <a:lnSpc>
                <a:spcPct val="90000"/>
              </a:lnSpc>
              <a:buNone/>
            </a:pPr>
            <a:r>
              <a:rPr lang="zh-CN" altLang="en-US" sz="2400" dirty="0">
                <a:ea typeface="黑体" panose="02010609060101010101" pitchFamily="49" charset="-122"/>
              </a:rPr>
              <a:t>相对实验效果</a:t>
            </a:r>
            <a:r>
              <a:rPr lang="en-US" altLang="zh-CN" sz="2400" dirty="0">
                <a:ea typeface="黑体" panose="02010609060101010101" pitchFamily="49" charset="-122"/>
              </a:rPr>
              <a:t>RE</a:t>
            </a:r>
            <a:r>
              <a:rPr lang="zh-CN" altLang="en-US" sz="2400" dirty="0">
                <a:ea typeface="黑体" panose="02010609060101010101" pitchFamily="49" charset="-122"/>
              </a:rPr>
              <a:t>可表达为：</a:t>
            </a:r>
            <a:r>
              <a:rPr lang="en-US" altLang="zh-CN" sz="2400" i="1" dirty="0">
                <a:ea typeface="黑体" panose="02010609060101010101" pitchFamily="49" charset="-122"/>
              </a:rPr>
              <a:t>RE</a:t>
            </a:r>
            <a:r>
              <a:rPr lang="en-US" altLang="zh-CN" sz="2400" dirty="0">
                <a:ea typeface="黑体" panose="02010609060101010101" pitchFamily="49" charset="-122"/>
              </a:rPr>
              <a:t>=(</a:t>
            </a:r>
            <a:r>
              <a:rPr lang="en-US" altLang="zh-CN" sz="2400" i="1" dirty="0">
                <a:latin typeface="Times New Roman" panose="02020603050405020304" pitchFamily="18" charset="0"/>
                <a:ea typeface="宋体" panose="02010600030101010101" pitchFamily="2" charset="-122"/>
              </a:rPr>
              <a:t>x</a:t>
            </a:r>
            <a:r>
              <a:rPr lang="en-US" altLang="zh-CN" sz="2400" baseline="-30000" dirty="0">
                <a:latin typeface="Times New Roman" panose="02020603050405020304" pitchFamily="18" charset="0"/>
                <a:ea typeface="宋体" panose="02010600030101010101" pitchFamily="2" charset="-122"/>
              </a:rPr>
              <a:t>2</a:t>
            </a:r>
            <a:r>
              <a:rPr lang="en-US" altLang="zh-CN" sz="2400" dirty="0">
                <a:ea typeface="黑体" panose="02010609060101010101" pitchFamily="49" charset="-122"/>
              </a:rPr>
              <a:t> − </a:t>
            </a:r>
            <a:r>
              <a:rPr lang="en-US" altLang="zh-CN" sz="2400" i="1" dirty="0">
                <a:latin typeface="Times New Roman" panose="02020603050405020304" pitchFamily="18" charset="0"/>
                <a:ea typeface="宋体" panose="02010600030101010101" pitchFamily="2" charset="-122"/>
              </a:rPr>
              <a:t>y</a:t>
            </a:r>
            <a:r>
              <a:rPr lang="en-US" altLang="zh-CN" sz="2400" baseline="-30000" dirty="0">
                <a:latin typeface="Times New Roman" panose="02020603050405020304" pitchFamily="18" charset="0"/>
                <a:ea typeface="宋体" panose="02010600030101010101" pitchFamily="2" charset="-122"/>
              </a:rPr>
              <a:t>2</a:t>
            </a:r>
            <a:r>
              <a:rPr lang="en-US" altLang="zh-CN" sz="2400" dirty="0">
                <a:ea typeface="黑体" panose="02010609060101010101" pitchFamily="49" charset="-122"/>
              </a:rPr>
              <a:t>)/ </a:t>
            </a:r>
            <a:r>
              <a:rPr lang="en-US" altLang="zh-CN" sz="2400" i="1" dirty="0">
                <a:latin typeface="Times New Roman" panose="02020603050405020304" pitchFamily="18" charset="0"/>
                <a:ea typeface="宋体" panose="02010600030101010101" pitchFamily="2" charset="-122"/>
              </a:rPr>
              <a:t>y</a:t>
            </a:r>
            <a:r>
              <a:rPr lang="en-US" altLang="zh-CN" sz="2400" baseline="-30000" dirty="0">
                <a:latin typeface="Times New Roman" panose="02020603050405020304" pitchFamily="18" charset="0"/>
                <a:ea typeface="宋体" panose="02010600030101010101" pitchFamily="2" charset="-122"/>
              </a:rPr>
              <a:t>2</a:t>
            </a:r>
            <a:r>
              <a:rPr lang="en-US" altLang="zh-CN" sz="2400" dirty="0">
                <a:ea typeface="黑体" panose="02010609060101010101" pitchFamily="49" charset="-122"/>
              </a:rPr>
              <a:t> *100%</a:t>
            </a:r>
            <a:endParaRPr lang="en-US" altLang="zh-CN" sz="2400" dirty="0">
              <a:ea typeface="黑体" panose="02010609060101010101" pitchFamily="49" charset="-122"/>
            </a:endParaRPr>
          </a:p>
          <a:p>
            <a:pPr algn="just">
              <a:lnSpc>
                <a:spcPct val="90000"/>
              </a:lnSpc>
              <a:buNone/>
            </a:pPr>
            <a:r>
              <a:rPr lang="en-US" altLang="zh-CN" sz="2400" dirty="0">
                <a:ea typeface="黑体" panose="02010609060101010101" pitchFamily="49" charset="-122"/>
              </a:rPr>
              <a:t> </a:t>
            </a:r>
            <a:endParaRPr lang="zh-CN" altLang="en-US" sz="2400" dirty="0">
              <a:ea typeface="黑体" panose="02010609060101010101" pitchFamily="49" charset="-122"/>
            </a:endParaRPr>
          </a:p>
        </p:txBody>
      </p:sp>
      <p:graphicFrame>
        <p:nvGraphicFramePr>
          <p:cNvPr id="61520" name="Group 80"/>
          <p:cNvGraphicFramePr>
            <a:graphicFrameLocks noGrp="1"/>
          </p:cNvGraphicFramePr>
          <p:nvPr>
            <p:ph sz="half" idx="4294967295"/>
          </p:nvPr>
        </p:nvGraphicFramePr>
        <p:xfrm>
          <a:off x="920750" y="2432685"/>
          <a:ext cx="4679950" cy="1992630"/>
        </p:xfrm>
        <a:graphic>
          <a:graphicData uri="http://schemas.openxmlformats.org/drawingml/2006/table">
            <a:tbl>
              <a:tblPr/>
              <a:tblGrid>
                <a:gridCol w="2062162"/>
                <a:gridCol w="1320800"/>
                <a:gridCol w="1296988"/>
              </a:tblGrid>
              <a:tr h="956310">
                <a:tc>
                  <a:txBody>
                    <a:bodyPr/>
                    <a:lstStyle/>
                    <a:p>
                      <a:pPr marL="342900" marR="0" lvl="0" indent="-762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组别</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marR="0" lvl="0" indent="-762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项目</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实验组</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控制组</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2575">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事前测定值</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2575">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事后测定值</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6886" name="Line 82"/>
          <p:cNvSpPr/>
          <p:nvPr/>
        </p:nvSpPr>
        <p:spPr>
          <a:xfrm>
            <a:off x="920750" y="2421890"/>
            <a:ext cx="2026285" cy="946785"/>
          </a:xfrm>
          <a:prstGeom prst="line">
            <a:avLst/>
          </a:prstGeom>
          <a:ln w="9525" cap="flat" cmpd="sng">
            <a:solidFill>
              <a:schemeClr val="bg2"/>
            </a:solidFill>
            <a:prstDash val="solid"/>
            <a:headEnd type="none" w="med" len="med"/>
            <a:tailEnd type="none" w="med" len="med"/>
          </a:ln>
        </p:spPr>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2"/>
          <p:cNvSpPr>
            <a:spLocks noGrp="1" noChangeArrowheads="1"/>
          </p:cNvSpPr>
          <p:nvPr>
            <p:ph type="title"/>
          </p:nvPr>
        </p:nvSpPr>
        <p:spPr>
          <a:noFill/>
          <a:ln>
            <a:noFill/>
          </a:ln>
          <a:effectLst/>
          <a:sp3d prstMaterial="plastic"/>
        </p:spPr>
        <p:txBody>
          <a:bodyPr vert="horz"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第五节 实验调查法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37891" name="Rectangle 3"/>
          <p:cNvSpPr>
            <a:spLocks noGrp="1"/>
          </p:cNvSpPr>
          <p:nvPr>
            <p:ph type="body" sz="half" idx="4294967295"/>
          </p:nvPr>
        </p:nvSpPr>
        <p:spPr>
          <a:xfrm>
            <a:off x="678815" y="1341755"/>
            <a:ext cx="8674100" cy="5094605"/>
          </a:xfrm>
        </p:spPr>
        <p:txBody>
          <a:bodyPr vert="horz" wrap="square" anchor="t"/>
          <a:p>
            <a:pPr>
              <a:lnSpc>
                <a:spcPct val="90000"/>
              </a:lnSpc>
              <a:buNone/>
            </a:pPr>
            <a:r>
              <a:rPr lang="zh-CN" altLang="en-US" dirty="0">
                <a:ea typeface="黑体" panose="02010609060101010101" pitchFamily="49" charset="-122"/>
              </a:rPr>
              <a:t>三、实验调查法的设计和应用</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（三）有控制组的事前事后对比实验</a:t>
            </a:r>
            <a:endParaRPr lang="zh-CN" altLang="en-US" dirty="0">
              <a:ea typeface="黑体" panose="02010609060101010101" pitchFamily="49" charset="-122"/>
            </a:endParaRPr>
          </a:p>
          <a:p>
            <a:pPr>
              <a:lnSpc>
                <a:spcPct val="90000"/>
              </a:lnSpc>
              <a:buNone/>
            </a:pPr>
            <a:endParaRPr lang="zh-CN" altLang="en-US" dirty="0">
              <a:ea typeface="黑体" panose="02010609060101010101" pitchFamily="49" charset="-122"/>
            </a:endParaRPr>
          </a:p>
          <a:p>
            <a:pPr>
              <a:lnSpc>
                <a:spcPct val="90000"/>
              </a:lnSpc>
              <a:buNone/>
            </a:pPr>
            <a:endParaRPr lang="zh-CN" altLang="en-US" dirty="0">
              <a:ea typeface="黑体" panose="02010609060101010101" pitchFamily="49" charset="-122"/>
            </a:endParaRPr>
          </a:p>
          <a:p>
            <a:pPr>
              <a:lnSpc>
                <a:spcPct val="90000"/>
              </a:lnSpc>
              <a:buNone/>
            </a:pPr>
            <a:endParaRPr lang="zh-CN" altLang="en-US" dirty="0">
              <a:ea typeface="黑体" panose="02010609060101010101" pitchFamily="49" charset="-122"/>
            </a:endParaRPr>
          </a:p>
          <a:p>
            <a:pPr>
              <a:lnSpc>
                <a:spcPct val="90000"/>
              </a:lnSpc>
              <a:buNone/>
            </a:pPr>
            <a:endParaRPr lang="zh-CN" altLang="en-US" dirty="0">
              <a:ea typeface="黑体" panose="02010609060101010101" pitchFamily="49" charset="-122"/>
            </a:endParaRPr>
          </a:p>
          <a:p>
            <a:pPr>
              <a:lnSpc>
                <a:spcPct val="90000"/>
              </a:lnSpc>
              <a:buNone/>
            </a:pP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实验效果可表达为：</a:t>
            </a:r>
            <a:r>
              <a:rPr lang="en-US" altLang="zh-CN" i="1" dirty="0">
                <a:ea typeface="黑体" panose="02010609060101010101" pitchFamily="49" charset="-122"/>
              </a:rPr>
              <a:t>E</a:t>
            </a:r>
            <a:r>
              <a:rPr lang="en-US" altLang="zh-CN" dirty="0">
                <a:ea typeface="黑体" panose="02010609060101010101" pitchFamily="49" charset="-122"/>
              </a:rPr>
              <a:t>=(</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2</a:t>
            </a:r>
            <a:r>
              <a:rPr lang="en-US" altLang="zh-CN" dirty="0">
                <a:ea typeface="黑体" panose="02010609060101010101" pitchFamily="49" charset="-122"/>
              </a:rPr>
              <a:t> − </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1</a:t>
            </a:r>
            <a:r>
              <a:rPr lang="en-US" altLang="zh-CN" dirty="0">
                <a:ea typeface="黑体" panose="02010609060101010101" pitchFamily="49" charset="-122"/>
              </a:rPr>
              <a:t>) − (</a:t>
            </a:r>
            <a:r>
              <a:rPr lang="en-US" altLang="zh-CN" i="1" dirty="0">
                <a:latin typeface="Times New Roman" panose="02020603050405020304" pitchFamily="18" charset="0"/>
                <a:ea typeface="宋体" panose="02010600030101010101" pitchFamily="2" charset="-122"/>
              </a:rPr>
              <a:t>y</a:t>
            </a:r>
            <a:r>
              <a:rPr lang="en-US" altLang="zh-CN" baseline="-30000" dirty="0">
                <a:latin typeface="Times New Roman" panose="02020603050405020304" pitchFamily="18" charset="0"/>
                <a:ea typeface="宋体" panose="02010600030101010101" pitchFamily="2" charset="-122"/>
              </a:rPr>
              <a:t>2</a:t>
            </a:r>
            <a:r>
              <a:rPr lang="en-US" altLang="zh-CN" dirty="0">
                <a:ea typeface="黑体" panose="02010609060101010101" pitchFamily="49" charset="-122"/>
              </a:rPr>
              <a:t> − </a:t>
            </a:r>
            <a:r>
              <a:rPr lang="en-US" altLang="zh-CN" i="1" dirty="0">
                <a:latin typeface="Times New Roman" panose="02020603050405020304" pitchFamily="18" charset="0"/>
                <a:ea typeface="宋体" panose="02010600030101010101" pitchFamily="2" charset="-122"/>
              </a:rPr>
              <a:t>y</a:t>
            </a:r>
            <a:r>
              <a:rPr lang="en-US" altLang="zh-CN" baseline="-30000" dirty="0">
                <a:latin typeface="Times New Roman" panose="02020603050405020304" pitchFamily="18" charset="0"/>
                <a:ea typeface="宋体" panose="02010600030101010101" pitchFamily="2" charset="-122"/>
              </a:rPr>
              <a:t>1</a:t>
            </a:r>
            <a:r>
              <a:rPr lang="en-US" altLang="zh-CN" dirty="0">
                <a:ea typeface="黑体" panose="02010609060101010101" pitchFamily="49" charset="-122"/>
              </a:rPr>
              <a:t>)</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实验相对效果可表达为：</a:t>
            </a:r>
            <a:endParaRPr lang="zh-CN" altLang="en-US" dirty="0">
              <a:ea typeface="黑体" panose="02010609060101010101" pitchFamily="49" charset="-122"/>
            </a:endParaRPr>
          </a:p>
          <a:p>
            <a:pPr>
              <a:lnSpc>
                <a:spcPct val="90000"/>
              </a:lnSpc>
              <a:buNone/>
            </a:pPr>
            <a:r>
              <a:rPr lang="en-US" altLang="zh-CN" i="1" dirty="0">
                <a:ea typeface="黑体" panose="02010609060101010101" pitchFamily="49" charset="-122"/>
              </a:rPr>
              <a:t>    RE</a:t>
            </a:r>
            <a:r>
              <a:rPr lang="en-US" altLang="zh-CN" dirty="0">
                <a:ea typeface="黑体" panose="02010609060101010101" pitchFamily="49" charset="-122"/>
              </a:rPr>
              <a:t>=(</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2</a:t>
            </a:r>
            <a:r>
              <a:rPr lang="en-US" altLang="zh-CN" dirty="0">
                <a:ea typeface="黑体" panose="02010609060101010101" pitchFamily="49" charset="-122"/>
              </a:rPr>
              <a:t> − </a:t>
            </a:r>
            <a:r>
              <a:rPr lang="en-US" altLang="zh-CN" i="1" dirty="0">
                <a:latin typeface="Times New Roman" panose="02020603050405020304" pitchFamily="18" charset="0"/>
                <a:ea typeface="宋体" panose="02010600030101010101" pitchFamily="2" charset="-122"/>
              </a:rPr>
              <a:t>x</a:t>
            </a:r>
            <a:r>
              <a:rPr lang="en-US" altLang="zh-CN" baseline="-30000" dirty="0">
                <a:latin typeface="Times New Roman" panose="02020603050405020304" pitchFamily="18" charset="0"/>
                <a:ea typeface="宋体" panose="02010600030101010101" pitchFamily="2" charset="-122"/>
              </a:rPr>
              <a:t>1</a:t>
            </a:r>
            <a:r>
              <a:rPr lang="en-US" altLang="zh-CN" dirty="0">
                <a:ea typeface="黑体" panose="02010609060101010101" pitchFamily="49" charset="-122"/>
              </a:rPr>
              <a:t>)/x1*100% − (</a:t>
            </a:r>
            <a:r>
              <a:rPr lang="en-US" altLang="zh-CN" i="1" dirty="0">
                <a:latin typeface="Times New Roman" panose="02020603050405020304" pitchFamily="18" charset="0"/>
                <a:ea typeface="宋体" panose="02010600030101010101" pitchFamily="2" charset="-122"/>
              </a:rPr>
              <a:t>y</a:t>
            </a:r>
            <a:r>
              <a:rPr lang="en-US" altLang="zh-CN" baseline="-30000" dirty="0">
                <a:latin typeface="Times New Roman" panose="02020603050405020304" pitchFamily="18" charset="0"/>
                <a:ea typeface="宋体" panose="02010600030101010101" pitchFamily="2" charset="-122"/>
              </a:rPr>
              <a:t>2</a:t>
            </a:r>
            <a:r>
              <a:rPr lang="en-US" altLang="zh-CN" dirty="0">
                <a:ea typeface="黑体" panose="02010609060101010101" pitchFamily="49" charset="-122"/>
              </a:rPr>
              <a:t> − </a:t>
            </a:r>
            <a:r>
              <a:rPr lang="en-US" altLang="zh-CN" i="1" dirty="0">
                <a:latin typeface="Times New Roman" panose="02020603050405020304" pitchFamily="18" charset="0"/>
                <a:ea typeface="宋体" panose="02010600030101010101" pitchFamily="2" charset="-122"/>
              </a:rPr>
              <a:t>y</a:t>
            </a:r>
            <a:r>
              <a:rPr lang="en-US" altLang="zh-CN" baseline="-30000" dirty="0">
                <a:latin typeface="Times New Roman" panose="02020603050405020304" pitchFamily="18" charset="0"/>
                <a:ea typeface="宋体" panose="02010600030101010101" pitchFamily="2" charset="-122"/>
              </a:rPr>
              <a:t>1</a:t>
            </a:r>
            <a:r>
              <a:rPr lang="en-US" altLang="zh-CN" dirty="0">
                <a:ea typeface="黑体" panose="02010609060101010101" pitchFamily="49" charset="-122"/>
              </a:rPr>
              <a:t>)/ </a:t>
            </a:r>
            <a:r>
              <a:rPr lang="en-US" altLang="zh-CN" i="1" dirty="0">
                <a:latin typeface="Times New Roman" panose="02020603050405020304" pitchFamily="18" charset="0"/>
                <a:ea typeface="宋体" panose="02010600030101010101" pitchFamily="2" charset="-122"/>
              </a:rPr>
              <a:t>y</a:t>
            </a:r>
            <a:r>
              <a:rPr lang="en-US" altLang="zh-CN" baseline="-30000" dirty="0">
                <a:latin typeface="Times New Roman" panose="02020603050405020304" pitchFamily="18" charset="0"/>
                <a:ea typeface="宋体" panose="02010600030101010101" pitchFamily="2" charset="-122"/>
              </a:rPr>
              <a:t>1</a:t>
            </a:r>
            <a:r>
              <a:rPr lang="en-US" altLang="zh-CN" dirty="0">
                <a:ea typeface="黑体" panose="02010609060101010101" pitchFamily="49" charset="-122"/>
              </a:rPr>
              <a:t> *100%</a:t>
            </a:r>
            <a:r>
              <a:rPr lang="zh-CN" altLang="en-US" dirty="0">
                <a:ea typeface="黑体" panose="02010609060101010101" pitchFamily="49" charset="-122"/>
              </a:rPr>
              <a:t> </a:t>
            </a:r>
            <a:endParaRPr lang="zh-CN" altLang="en-US" dirty="0">
              <a:ea typeface="黑体" panose="02010609060101010101" pitchFamily="49" charset="-122"/>
            </a:endParaRPr>
          </a:p>
        </p:txBody>
      </p:sp>
      <p:graphicFrame>
        <p:nvGraphicFramePr>
          <p:cNvPr id="62494" name="Group 30"/>
          <p:cNvGraphicFramePr>
            <a:graphicFrameLocks noGrp="1"/>
          </p:cNvGraphicFramePr>
          <p:nvPr>
            <p:ph sz="half" idx="4294967295"/>
          </p:nvPr>
        </p:nvGraphicFramePr>
        <p:xfrm>
          <a:off x="1351915" y="2331720"/>
          <a:ext cx="4824412" cy="1981200"/>
        </p:xfrm>
        <a:graphic>
          <a:graphicData uri="http://schemas.openxmlformats.org/drawingml/2006/table">
            <a:tbl>
              <a:tblPr/>
              <a:tblGrid>
                <a:gridCol w="2189162"/>
                <a:gridCol w="1266825"/>
                <a:gridCol w="1368425"/>
              </a:tblGrid>
              <a:tr h="423863">
                <a:tc>
                  <a:txBody>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组别</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项目</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实验组</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控制组</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5300">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事前测定值</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endPar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4475">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事后测定值</a:t>
                      </a:r>
                      <a:endParaRPr kumimoji="0"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0"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en-US" altLang="zh-CN" sz="2400" b="0" i="0" u="none" strike="noStrike" cap="none" normalizeH="0" baseline="-3000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endParaRPr kumimoji="0"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7910" name="Line 31"/>
          <p:cNvSpPr/>
          <p:nvPr/>
        </p:nvSpPr>
        <p:spPr>
          <a:xfrm>
            <a:off x="1351915" y="2331720"/>
            <a:ext cx="2232025" cy="855980"/>
          </a:xfrm>
          <a:prstGeom prst="line">
            <a:avLst/>
          </a:prstGeom>
          <a:ln w="9525" cap="flat" cmpd="sng">
            <a:solidFill>
              <a:schemeClr val="tx1"/>
            </a:solidFill>
            <a:prstDash val="solid"/>
            <a:headEnd type="none" w="med" len="med"/>
            <a:tailEnd type="none" w="med" len="med"/>
          </a:ln>
        </p:spPr>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内容占位符 144385"/>
          <p:cNvSpPr>
            <a:spLocks noGrp="1"/>
          </p:cNvSpPr>
          <p:nvPr>
            <p:ph idx="1"/>
          </p:nvPr>
        </p:nvSpPr>
        <p:spPr>
          <a:xfrm>
            <a:off x="241300" y="875030"/>
            <a:ext cx="8743950" cy="5108575"/>
          </a:xfrm>
        </p:spPr>
        <p:txBody>
          <a:bodyPr anchor="t"/>
          <a:p>
            <a:pPr algn="l">
              <a:lnSpc>
                <a:spcPct val="90000"/>
              </a:lnSpc>
              <a:buNone/>
            </a:pPr>
            <a:r>
              <a:rPr lang="en-US" altLang="zh-CN" b="1" dirty="0">
                <a:solidFill>
                  <a:schemeClr val="tx1"/>
                </a:solidFill>
                <a:ea typeface="黑体" panose="02010609060101010101" pitchFamily="49" charset="-122"/>
              </a:rPr>
              <a:t>    </a:t>
            </a:r>
            <a:r>
              <a:rPr lang="zh-CN" altLang="en-US" b="1" dirty="0">
                <a:solidFill>
                  <a:schemeClr val="tx1"/>
                </a:solidFill>
                <a:ea typeface="黑体" panose="02010609060101010101" pitchFamily="49" charset="-122"/>
              </a:rPr>
              <a:t>例：</a:t>
            </a:r>
            <a:r>
              <a:rPr lang="zh-CN" altLang="en-US" dirty="0">
                <a:solidFill>
                  <a:schemeClr val="tx1"/>
                </a:solidFill>
                <a:ea typeface="黑体" panose="02010609060101010101" pitchFamily="49" charset="-122"/>
              </a:rPr>
              <a:t>一家区域图书连锁店想了解儿童图书新的陈列方式对销售的影响。他们在3家书店（测试书店，实验组）采用新的图书陈列方式，而在另外3家书店（控制组）采用原来的陈列方式。然后将两组的销售额进行比较，数据见下,</a:t>
            </a:r>
            <a:endParaRPr lang="zh-CN" altLang="en-US" dirty="0">
              <a:solidFill>
                <a:schemeClr val="tx1"/>
              </a:solidFill>
              <a:ea typeface="黑体" panose="02010609060101010101" pitchFamily="49" charset="-122"/>
            </a:endParaRPr>
          </a:p>
        </p:txBody>
      </p:sp>
      <p:graphicFrame>
        <p:nvGraphicFramePr>
          <p:cNvPr id="144387" name="表格 144386"/>
          <p:cNvGraphicFramePr/>
          <p:nvPr/>
        </p:nvGraphicFramePr>
        <p:xfrm>
          <a:off x="817880" y="2551430"/>
          <a:ext cx="7924800" cy="2461895"/>
        </p:xfrm>
        <a:graphic>
          <a:graphicData uri="http://schemas.openxmlformats.org/drawingml/2006/table">
            <a:tbl>
              <a:tblPr/>
              <a:tblGrid>
                <a:gridCol w="1295400"/>
                <a:gridCol w="2667000"/>
                <a:gridCol w="2590800"/>
                <a:gridCol w="1371600"/>
              </a:tblGrid>
              <a:tr h="1294765">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zh-CN" altLang="en-US" sz="2400" b="0">
                          <a:solidFill>
                            <a:schemeClr val="tx1"/>
                          </a:solidFill>
                          <a:latin typeface="Times New Roman" panose="02020603050405020304" pitchFamily="18" charset="0"/>
                          <a:ea typeface="黑体" panose="02010609060101010101" pitchFamily="49" charset="-122"/>
                        </a:rPr>
                        <a:t>组别</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zh-CN" altLang="en-US" sz="2400" b="0">
                          <a:solidFill>
                            <a:schemeClr val="tx1"/>
                          </a:solidFill>
                          <a:latin typeface="Times New Roman" panose="02020603050405020304" pitchFamily="18" charset="0"/>
                          <a:ea typeface="黑体" panose="02010609060101010101" pitchFamily="49" charset="-122"/>
                        </a:rPr>
                        <a:t>实验前</a:t>
                      </a:r>
                      <a:r>
                        <a:rPr lang="en-US" altLang="zh-CN" sz="2400" b="0">
                          <a:solidFill>
                            <a:schemeClr val="tx1"/>
                          </a:solidFill>
                          <a:latin typeface="Times New Roman" panose="02020603050405020304" pitchFamily="18" charset="0"/>
                          <a:ea typeface="黑体" panose="02010609060101010101" pitchFamily="49" charset="-122"/>
                        </a:rPr>
                        <a:t>1</a:t>
                      </a:r>
                      <a:r>
                        <a:rPr lang="zh-CN" altLang="en-US" sz="2400" b="0">
                          <a:solidFill>
                            <a:schemeClr val="tx1"/>
                          </a:solidFill>
                          <a:latin typeface="Times New Roman" panose="02020603050405020304" pitchFamily="18" charset="0"/>
                          <a:ea typeface="黑体" panose="02010609060101010101" pitchFamily="49" charset="-122"/>
                        </a:rPr>
                        <a:t>个月内销售额（元）</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zh-CN" altLang="en-US" sz="2400" b="0">
                          <a:solidFill>
                            <a:schemeClr val="tx1"/>
                          </a:solidFill>
                          <a:latin typeface="Times New Roman" panose="02020603050405020304" pitchFamily="18" charset="0"/>
                          <a:ea typeface="黑体" panose="02010609060101010101" pitchFamily="49" charset="-122"/>
                        </a:rPr>
                        <a:t>实验后</a:t>
                      </a:r>
                      <a:r>
                        <a:rPr lang="en-US" altLang="zh-CN" sz="2400" b="0">
                          <a:solidFill>
                            <a:schemeClr val="tx1"/>
                          </a:solidFill>
                          <a:latin typeface="Times New Roman" panose="02020603050405020304" pitchFamily="18" charset="0"/>
                          <a:ea typeface="黑体" panose="02010609060101010101" pitchFamily="49" charset="-122"/>
                        </a:rPr>
                        <a:t>1</a:t>
                      </a:r>
                      <a:r>
                        <a:rPr lang="zh-CN" altLang="en-US" sz="2400" b="0">
                          <a:solidFill>
                            <a:schemeClr val="tx1"/>
                          </a:solidFill>
                          <a:latin typeface="Times New Roman" panose="02020603050405020304" pitchFamily="18" charset="0"/>
                          <a:ea typeface="黑体" panose="02010609060101010101" pitchFamily="49" charset="-122"/>
                        </a:rPr>
                        <a:t>个月内销售额（元）</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zh-CN" altLang="en-US" sz="2400" b="0">
                          <a:solidFill>
                            <a:schemeClr val="tx1"/>
                          </a:solidFill>
                          <a:latin typeface="Times New Roman" panose="02020603050405020304" pitchFamily="18" charset="0"/>
                          <a:ea typeface="黑体" panose="02010609060101010101" pitchFamily="49" charset="-122"/>
                        </a:rPr>
                        <a:t>变动</a:t>
                      </a:r>
                      <a:r>
                        <a:rPr lang="en-US" altLang="zh-CN" sz="2400" b="0">
                          <a:solidFill>
                            <a:schemeClr val="tx1"/>
                          </a:solidFill>
                          <a:latin typeface="Times New Roman" panose="02020603050405020304" pitchFamily="18" charset="0"/>
                          <a:ea typeface="黑体" panose="02010609060101010101" pitchFamily="49" charset="-122"/>
                        </a:rPr>
                        <a:t>Δ </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r>
              <a:tr h="609600">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zh-CN" altLang="en-US" sz="2400" b="0">
                          <a:solidFill>
                            <a:schemeClr val="tx1"/>
                          </a:solidFill>
                          <a:latin typeface="Times New Roman" panose="02020603050405020304" pitchFamily="18" charset="0"/>
                          <a:ea typeface="黑体" panose="02010609060101010101" pitchFamily="49" charset="-122"/>
                        </a:rPr>
                        <a:t>实验组</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en-US" altLang="zh-CN" sz="2400" b="0">
                          <a:solidFill>
                            <a:schemeClr val="tx1"/>
                          </a:solidFill>
                          <a:latin typeface="Times New Roman" panose="02020603050405020304" pitchFamily="18" charset="0"/>
                          <a:ea typeface="黑体" panose="02010609060101010101" pitchFamily="49" charset="-122"/>
                        </a:rPr>
                        <a:t>X</a:t>
                      </a:r>
                      <a:r>
                        <a:rPr lang="en-US" altLang="zh-CN" sz="2400" b="0" baseline="-30000">
                          <a:solidFill>
                            <a:schemeClr val="tx1"/>
                          </a:solidFill>
                          <a:latin typeface="Times New Roman" panose="02020603050405020304" pitchFamily="18" charset="0"/>
                          <a:ea typeface="黑体" panose="02010609060101010101" pitchFamily="49" charset="-122"/>
                        </a:rPr>
                        <a:t>1</a:t>
                      </a:r>
                      <a:r>
                        <a:rPr lang="en-US" altLang="zh-CN" sz="2400" b="0">
                          <a:solidFill>
                            <a:schemeClr val="tx1"/>
                          </a:solidFill>
                          <a:latin typeface="Times New Roman" panose="02020603050405020304" pitchFamily="18" charset="0"/>
                          <a:ea typeface="黑体" panose="02010609060101010101" pitchFamily="49" charset="-122"/>
                        </a:rPr>
                        <a:t> </a:t>
                      </a:r>
                      <a:r>
                        <a:rPr lang="zh-CN" altLang="en-US" sz="2400" b="0">
                          <a:solidFill>
                            <a:schemeClr val="tx1"/>
                          </a:solidFill>
                          <a:latin typeface="Times New Roman" panose="02020603050405020304" pitchFamily="18" charset="0"/>
                          <a:ea typeface="黑体" panose="02010609060101010101" pitchFamily="49" charset="-122"/>
                        </a:rPr>
                        <a:t>＝</a:t>
                      </a:r>
                      <a:r>
                        <a:rPr lang="en-US" altLang="zh-CN" sz="2400" b="0">
                          <a:solidFill>
                            <a:schemeClr val="tx1"/>
                          </a:solidFill>
                          <a:latin typeface="Times New Roman" panose="02020603050405020304" pitchFamily="18" charset="0"/>
                          <a:ea typeface="黑体" panose="02010609060101010101" pitchFamily="49" charset="-122"/>
                        </a:rPr>
                        <a:t>1000</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en-US" altLang="zh-CN" sz="2400" b="0">
                          <a:solidFill>
                            <a:schemeClr val="tx1"/>
                          </a:solidFill>
                          <a:latin typeface="Times New Roman" panose="02020603050405020304" pitchFamily="18" charset="0"/>
                          <a:ea typeface="黑体" panose="02010609060101010101" pitchFamily="49" charset="-122"/>
                        </a:rPr>
                        <a:t>X</a:t>
                      </a:r>
                      <a:r>
                        <a:rPr lang="en-US" altLang="zh-CN" sz="2400" b="0" baseline="-30000">
                          <a:solidFill>
                            <a:schemeClr val="tx1"/>
                          </a:solidFill>
                          <a:latin typeface="Times New Roman" panose="02020603050405020304" pitchFamily="18" charset="0"/>
                          <a:ea typeface="黑体" panose="02010609060101010101" pitchFamily="49" charset="-122"/>
                        </a:rPr>
                        <a:t>2</a:t>
                      </a:r>
                      <a:r>
                        <a:rPr lang="en-US" altLang="zh-CN" sz="2400" b="0">
                          <a:solidFill>
                            <a:schemeClr val="tx1"/>
                          </a:solidFill>
                          <a:latin typeface="Times New Roman" panose="02020603050405020304" pitchFamily="18" charset="0"/>
                          <a:ea typeface="黑体" panose="02010609060101010101" pitchFamily="49" charset="-122"/>
                        </a:rPr>
                        <a:t> </a:t>
                      </a:r>
                      <a:r>
                        <a:rPr lang="zh-CN" altLang="en-US" sz="2400" b="0">
                          <a:solidFill>
                            <a:schemeClr val="tx1"/>
                          </a:solidFill>
                          <a:latin typeface="Times New Roman" panose="02020603050405020304" pitchFamily="18" charset="0"/>
                          <a:ea typeface="黑体" panose="02010609060101010101" pitchFamily="49" charset="-122"/>
                        </a:rPr>
                        <a:t>＝</a:t>
                      </a:r>
                      <a:r>
                        <a:rPr lang="en-US" altLang="zh-CN" sz="2400" b="0">
                          <a:solidFill>
                            <a:schemeClr val="tx1"/>
                          </a:solidFill>
                          <a:latin typeface="Times New Roman" panose="02020603050405020304" pitchFamily="18" charset="0"/>
                          <a:ea typeface="黑体" panose="02010609060101010101" pitchFamily="49" charset="-122"/>
                        </a:rPr>
                        <a:t>1600</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r>
              <a:tr h="557530">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zh-CN" altLang="en-US" sz="2400" b="0">
                          <a:solidFill>
                            <a:schemeClr val="tx1"/>
                          </a:solidFill>
                          <a:latin typeface="Times New Roman" panose="02020603050405020304" pitchFamily="18" charset="0"/>
                          <a:ea typeface="黑体" panose="02010609060101010101" pitchFamily="49" charset="-122"/>
                        </a:rPr>
                        <a:t>控制组</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en-US" altLang="zh-CN" sz="2400" b="0">
                          <a:solidFill>
                            <a:schemeClr val="tx1"/>
                          </a:solidFill>
                          <a:latin typeface="Times New Roman" panose="02020603050405020304" pitchFamily="18" charset="0"/>
                          <a:ea typeface="黑体" panose="02010609060101010101" pitchFamily="49" charset="-122"/>
                        </a:rPr>
                        <a:t>Y</a:t>
                      </a:r>
                      <a:r>
                        <a:rPr lang="en-US" altLang="zh-CN" sz="2400" b="0" baseline="-30000">
                          <a:solidFill>
                            <a:schemeClr val="tx1"/>
                          </a:solidFill>
                          <a:latin typeface="Times New Roman" panose="02020603050405020304" pitchFamily="18" charset="0"/>
                          <a:ea typeface="黑体" panose="02010609060101010101" pitchFamily="49" charset="-122"/>
                        </a:rPr>
                        <a:t>1</a:t>
                      </a:r>
                      <a:r>
                        <a:rPr lang="en-US" altLang="zh-CN" sz="2400" b="0">
                          <a:solidFill>
                            <a:schemeClr val="tx1"/>
                          </a:solidFill>
                          <a:latin typeface="Times New Roman" panose="02020603050405020304" pitchFamily="18" charset="0"/>
                          <a:ea typeface="黑体" panose="02010609060101010101" pitchFamily="49" charset="-122"/>
                        </a:rPr>
                        <a:t> </a:t>
                      </a:r>
                      <a:r>
                        <a:rPr lang="zh-CN" altLang="en-US" sz="2400" b="0">
                          <a:solidFill>
                            <a:schemeClr val="tx1"/>
                          </a:solidFill>
                          <a:latin typeface="Times New Roman" panose="02020603050405020304" pitchFamily="18" charset="0"/>
                          <a:ea typeface="黑体" panose="02010609060101010101" pitchFamily="49" charset="-122"/>
                        </a:rPr>
                        <a:t>＝</a:t>
                      </a:r>
                      <a:r>
                        <a:rPr lang="en-US" altLang="zh-CN" sz="2400" b="0">
                          <a:solidFill>
                            <a:schemeClr val="tx1"/>
                          </a:solidFill>
                          <a:latin typeface="Times New Roman" panose="02020603050405020304" pitchFamily="18" charset="0"/>
                          <a:ea typeface="黑体" panose="02010609060101010101" pitchFamily="49" charset="-122"/>
                        </a:rPr>
                        <a:t>1000</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r>
                        <a:rPr lang="en-US" altLang="zh-CN" sz="2400" b="0">
                          <a:solidFill>
                            <a:schemeClr val="tx1"/>
                          </a:solidFill>
                          <a:latin typeface="Times New Roman" panose="02020603050405020304" pitchFamily="18" charset="0"/>
                          <a:ea typeface="黑体" panose="02010609060101010101" pitchFamily="49" charset="-122"/>
                        </a:rPr>
                        <a:t>Y</a:t>
                      </a:r>
                      <a:r>
                        <a:rPr lang="en-US" altLang="zh-CN" sz="2400" b="0" baseline="-30000">
                          <a:solidFill>
                            <a:schemeClr val="tx1"/>
                          </a:solidFill>
                          <a:latin typeface="Times New Roman" panose="02020603050405020304" pitchFamily="18" charset="0"/>
                          <a:ea typeface="黑体" panose="02010609060101010101" pitchFamily="49" charset="-122"/>
                        </a:rPr>
                        <a:t>2</a:t>
                      </a:r>
                      <a:r>
                        <a:rPr lang="en-US" altLang="zh-CN" sz="2400" b="0">
                          <a:solidFill>
                            <a:schemeClr val="tx1"/>
                          </a:solidFill>
                          <a:latin typeface="Times New Roman" panose="02020603050405020304" pitchFamily="18" charset="0"/>
                          <a:ea typeface="黑体" panose="02010609060101010101" pitchFamily="49" charset="-122"/>
                        </a:rPr>
                        <a:t> </a:t>
                      </a:r>
                      <a:r>
                        <a:rPr lang="zh-CN" altLang="en-US" sz="2400" b="0">
                          <a:solidFill>
                            <a:schemeClr val="tx1"/>
                          </a:solidFill>
                          <a:latin typeface="Times New Roman" panose="02020603050405020304" pitchFamily="18" charset="0"/>
                          <a:ea typeface="黑体" panose="02010609060101010101" pitchFamily="49" charset="-122"/>
                        </a:rPr>
                        <a:t>＝</a:t>
                      </a:r>
                      <a:r>
                        <a:rPr lang="en-US" altLang="zh-CN" sz="2400" b="0">
                          <a:solidFill>
                            <a:schemeClr val="tx1"/>
                          </a:solidFill>
                          <a:latin typeface="Times New Roman" panose="02020603050405020304" pitchFamily="18" charset="0"/>
                          <a:ea typeface="黑体" panose="02010609060101010101" pitchFamily="49" charset="-122"/>
                        </a:rPr>
                        <a:t>1200</a:t>
                      </a: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0"/>
                        </a:spcBef>
                        <a:spcAft>
                          <a:spcPts val="2000"/>
                        </a:spcAft>
                        <a:buNone/>
                        <a:defRPr sz="2400" kern="1200">
                          <a:solidFill>
                            <a:schemeClr val="bg1"/>
                          </a:solidFill>
                          <a:latin typeface="Arial Rounded MT Bold" charset="0"/>
                          <a:ea typeface="Arial Rounded MT Bold" charset="0"/>
                          <a:sym typeface="Arial Rounded MT Bold" charset="0"/>
                        </a:defRPr>
                      </a:lvl1pPr>
                      <a:lvl2pPr marL="631825" lvl="1" indent="-282575" algn="l" defTabSz="914400" eaLnBrk="1" latinLnBrk="0" hangingPunct="1">
                        <a:lnSpc>
                          <a:spcPct val="100000"/>
                        </a:lnSpc>
                        <a:spcBef>
                          <a:spcPct val="0"/>
                        </a:spcBef>
                        <a:spcAft>
                          <a:spcPts val="1000"/>
                        </a:spcAft>
                        <a:buNone/>
                        <a:defRPr sz="2200" kern="1200">
                          <a:solidFill>
                            <a:schemeClr val="bg1"/>
                          </a:solidFill>
                          <a:latin typeface="Arial Rounded MT Bold" charset="0"/>
                          <a:ea typeface="Arial Rounded MT Bold" charset="0"/>
                          <a:sym typeface="Arial Rounded MT Bold" charset="0"/>
                        </a:defRPr>
                      </a:lvl2pPr>
                      <a:lvl3pPr marL="914400" lvl="2" indent="-282575" algn="l" defTabSz="914400" eaLnBrk="1" latinLnBrk="0" hangingPunct="1">
                        <a:lnSpc>
                          <a:spcPct val="100000"/>
                        </a:lnSpc>
                        <a:spcBef>
                          <a:spcPct val="0"/>
                        </a:spcBef>
                        <a:spcAft>
                          <a:spcPts val="1000"/>
                        </a:spcAft>
                        <a:buNone/>
                        <a:defRPr sz="2000" kern="1200">
                          <a:solidFill>
                            <a:schemeClr val="bg1"/>
                          </a:solidFill>
                          <a:latin typeface="Arial Rounded MT Bold" charset="0"/>
                          <a:ea typeface="Arial Rounded MT Bold" charset="0"/>
                          <a:sym typeface="Arial Rounded MT Bold" charset="0"/>
                        </a:defRPr>
                      </a:lvl3pPr>
                      <a:lvl4pPr marL="1196975" lvl="3" indent="-2825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4pPr>
                      <a:lvl5pPr marL="1492250" lvl="4" indent="-295275" algn="l" defTabSz="914400" eaLnBrk="1" latinLnBrk="0" hangingPunct="1">
                        <a:lnSpc>
                          <a:spcPct val="100000"/>
                        </a:lnSpc>
                        <a:spcBef>
                          <a:spcPct val="0"/>
                        </a:spcBef>
                        <a:spcAft>
                          <a:spcPts val="1000"/>
                        </a:spcAft>
                        <a:buNone/>
                        <a:defRPr sz="1800" kern="1200">
                          <a:solidFill>
                            <a:schemeClr val="bg1"/>
                          </a:solidFill>
                          <a:latin typeface="Arial Rounded MT Bold" charset="0"/>
                          <a:ea typeface="Arial Rounded MT Bold" charset="0"/>
                          <a:sym typeface="Arial Rounded MT Bold" charset="0"/>
                        </a:defRPr>
                      </a:lvl5pPr>
                    </a:lstStyle>
                    <a:p>
                      <a:pPr marL="0" lvl="0" indent="0" algn="ctr">
                        <a:buNone/>
                      </a:pPr>
                      <a:endParaRPr lang="zh-CN" altLang="en-US" sz="2400" b="0">
                        <a:solidFill>
                          <a:schemeClr val="tx1"/>
                        </a:solidFill>
                        <a:latin typeface="Times New Roman" panose="02020603050405020304" pitchFamily="18" charset="0"/>
                        <a:ea typeface="黑体" panose="02010609060101010101" pitchFamily="49" charset="-122"/>
                      </a:endParaRPr>
                    </a:p>
                  </a:txBody>
                  <a:tcPr vert="horz"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noFill/>
                  </a:tcPr>
                </a:tc>
              </a:tr>
            </a:tbl>
          </a:graphicData>
        </a:graphic>
      </p:graphicFrame>
      <p:sp>
        <p:nvSpPr>
          <p:cNvPr id="144409" name="矩形 144408"/>
          <p:cNvSpPr/>
          <p:nvPr/>
        </p:nvSpPr>
        <p:spPr>
          <a:xfrm>
            <a:off x="7374255" y="3815080"/>
            <a:ext cx="1368425" cy="1152525"/>
          </a:xfrm>
          <a:prstGeom prst="rect">
            <a:avLst/>
          </a:prstGeom>
          <a:noFill/>
          <a:ln w="9525">
            <a:noFill/>
          </a:ln>
        </p:spPr>
        <p:txBody>
          <a:bodyPr wrap="none" anchor="ctr"/>
          <a:p>
            <a:pPr algn="ctr">
              <a:lnSpc>
                <a:spcPct val="130000"/>
              </a:lnSpc>
            </a:pPr>
            <a:r>
              <a:rPr lang="en-US" altLang="zh-CN" sz="2400">
                <a:solidFill>
                  <a:srgbClr val="FF3300"/>
                </a:solidFill>
                <a:latin typeface="Times New Roman" panose="02020603050405020304" pitchFamily="18" charset="0"/>
                <a:ea typeface="黑体" panose="02010609060101010101" pitchFamily="49" charset="-122"/>
              </a:rPr>
              <a:t>600</a:t>
            </a:r>
            <a:endParaRPr lang="en-US" altLang="zh-CN" sz="2400">
              <a:solidFill>
                <a:srgbClr val="FF3300"/>
              </a:solidFill>
              <a:latin typeface="Times New Roman" panose="02020603050405020304" pitchFamily="18" charset="0"/>
              <a:ea typeface="黑体" panose="02010609060101010101" pitchFamily="49" charset="-122"/>
            </a:endParaRPr>
          </a:p>
          <a:p>
            <a:pPr algn="ctr">
              <a:lnSpc>
                <a:spcPct val="130000"/>
              </a:lnSpc>
            </a:pPr>
            <a:r>
              <a:rPr lang="en-US" altLang="zh-CN" sz="2400">
                <a:solidFill>
                  <a:srgbClr val="FF3300"/>
                </a:solidFill>
                <a:latin typeface="Times New Roman" panose="02020603050405020304" pitchFamily="18" charset="0"/>
                <a:ea typeface="黑体" panose="02010609060101010101" pitchFamily="49" charset="-122"/>
              </a:rPr>
              <a:t>200</a:t>
            </a:r>
            <a:endParaRPr lang="en-US" altLang="zh-CN" sz="2400">
              <a:solidFill>
                <a:srgbClr val="FF3300"/>
              </a:solidFill>
              <a:latin typeface="Times New Roman" panose="02020603050405020304" pitchFamily="18" charset="0"/>
              <a:ea typeface="黑体" panose="02010609060101010101" pitchFamily="49" charset="-122"/>
            </a:endParaRPr>
          </a:p>
        </p:txBody>
      </p:sp>
      <p:sp>
        <p:nvSpPr>
          <p:cNvPr id="144410" name="矩形 144409"/>
          <p:cNvSpPr/>
          <p:nvPr/>
        </p:nvSpPr>
        <p:spPr>
          <a:xfrm>
            <a:off x="822643" y="5250180"/>
            <a:ext cx="6911975" cy="863600"/>
          </a:xfrm>
          <a:prstGeom prst="rect">
            <a:avLst/>
          </a:prstGeom>
          <a:noFill/>
          <a:ln w="9525">
            <a:noFill/>
          </a:ln>
        </p:spPr>
        <p:txBody>
          <a:bodyPr wrap="none" anchor="ctr"/>
          <a:p>
            <a:pPr algn="ctr">
              <a:spcBef>
                <a:spcPct val="20000"/>
              </a:spcBef>
              <a:buSzPct val="75000"/>
              <a:buFont typeface="Wingdings" panose="05000000000000000000" pitchFamily="2" charset="2"/>
              <a:buNone/>
            </a:pPr>
            <a:r>
              <a:rPr lang="zh-CN" altLang="en-US" sz="2400">
                <a:latin typeface="Times New Roman" panose="02020603050405020304" pitchFamily="18" charset="0"/>
                <a:ea typeface="黑体" panose="02010609060101010101" pitchFamily="49" charset="-122"/>
              </a:rPr>
              <a:t>实验效果＝ </a:t>
            </a:r>
            <a:r>
              <a:rPr lang="en-US" altLang="zh-CN" sz="2400">
                <a:latin typeface="Times New Roman" panose="02020603050405020304" pitchFamily="18" charset="0"/>
                <a:ea typeface="黑体" panose="02010609060101010101" pitchFamily="49" charset="-122"/>
              </a:rPr>
              <a:t>Δ</a:t>
            </a:r>
            <a:r>
              <a:rPr lang="en-US" altLang="zh-CN" sz="2400" baseline="-25000">
                <a:latin typeface="Times New Roman" panose="02020603050405020304" pitchFamily="18" charset="0"/>
                <a:ea typeface="黑体" panose="02010609060101010101" pitchFamily="49" charset="-122"/>
              </a:rPr>
              <a:t>X</a:t>
            </a:r>
            <a:r>
              <a:rPr lang="en-US" altLang="zh-CN" sz="2400">
                <a:latin typeface="Times New Roman" panose="02020603050405020304" pitchFamily="18" charset="0"/>
                <a:ea typeface="黑体" panose="02010609060101010101" pitchFamily="49" charset="-122"/>
              </a:rPr>
              <a:t> </a:t>
            </a:r>
            <a:r>
              <a:rPr lang="zh-CN" altLang="en-US" sz="2400">
                <a:latin typeface="Times New Roman" panose="02020603050405020304" pitchFamily="18" charset="0"/>
                <a:ea typeface="黑体" panose="02010609060101010101" pitchFamily="49" charset="-122"/>
              </a:rPr>
              <a:t>－ </a:t>
            </a:r>
            <a:r>
              <a:rPr lang="en-US" altLang="zh-CN" sz="2400">
                <a:latin typeface="Times New Roman" panose="02020603050405020304" pitchFamily="18" charset="0"/>
                <a:ea typeface="黑体" panose="02010609060101010101" pitchFamily="49" charset="-122"/>
              </a:rPr>
              <a:t>Δ</a:t>
            </a:r>
            <a:r>
              <a:rPr lang="en-US" altLang="zh-CN" sz="2400" baseline="-25000">
                <a:latin typeface="Times New Roman" panose="02020603050405020304" pitchFamily="18" charset="0"/>
                <a:ea typeface="黑体" panose="02010609060101010101" pitchFamily="49" charset="-122"/>
              </a:rPr>
              <a:t>Y </a:t>
            </a:r>
            <a:r>
              <a:rPr lang="zh-CN" altLang="en-US" sz="2400">
                <a:latin typeface="Times New Roman" panose="02020603050405020304" pitchFamily="18" charset="0"/>
                <a:ea typeface="黑体" panose="02010609060101010101" pitchFamily="49" charset="-122"/>
              </a:rPr>
              <a:t>＝</a:t>
            </a:r>
            <a:r>
              <a:rPr lang="en-US" altLang="zh-CN" sz="2400">
                <a:latin typeface="Times New Roman" panose="02020603050405020304" pitchFamily="18" charset="0"/>
                <a:ea typeface="黑体" panose="02010609060101010101" pitchFamily="49" charset="-122"/>
              </a:rPr>
              <a:t>400</a:t>
            </a:r>
            <a:endParaRPr lang="en-US" altLang="zh-CN" sz="2400">
              <a:latin typeface="Times New Roman" panose="02020603050405020304" pitchFamily="18"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4386">
                                            <p:txEl>
                                              <p:charRg st="0" end="102"/>
                                            </p:txEl>
                                          </p:spTgt>
                                        </p:tgtEl>
                                        <p:attrNameLst>
                                          <p:attrName>style.visibility</p:attrName>
                                        </p:attrNameLst>
                                      </p:cBhvr>
                                      <p:to>
                                        <p:strVal val="visible"/>
                                      </p:to>
                                    </p:set>
                                    <p:anim calcmode="lin" valueType="num">
                                      <p:cBhvr additive="base">
                                        <p:cTn id="7" dur="500" fill="hold"/>
                                        <p:tgtEl>
                                          <p:spTgt spid="144386">
                                            <p:txEl>
                                              <p:charRg st="0" end="10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4386">
                                            <p:txEl>
                                              <p:charRg st="0" end="10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44387"/>
                                        </p:tgtEl>
                                        <p:attrNameLst>
                                          <p:attrName>style.visibility</p:attrName>
                                        </p:attrNameLst>
                                      </p:cBhvr>
                                      <p:to>
                                        <p:strVal val="visible"/>
                                      </p:to>
                                    </p:set>
                                    <p:anim calcmode="lin" valueType="num">
                                      <p:cBhvr additive="base">
                                        <p:cTn id="13" dur="500" fill="hold"/>
                                        <p:tgtEl>
                                          <p:spTgt spid="144387"/>
                                        </p:tgtEl>
                                        <p:attrNameLst>
                                          <p:attrName>ppt_x</p:attrName>
                                        </p:attrNameLst>
                                      </p:cBhvr>
                                      <p:tavLst>
                                        <p:tav tm="0">
                                          <p:val>
                                            <p:strVal val="0-#ppt_w/2"/>
                                          </p:val>
                                        </p:tav>
                                        <p:tav tm="100000">
                                          <p:val>
                                            <p:strVal val="#ppt_x"/>
                                          </p:val>
                                        </p:tav>
                                      </p:tavLst>
                                    </p:anim>
                                    <p:anim calcmode="lin" valueType="num">
                                      <p:cBhvr additive="base">
                                        <p:cTn id="14" dur="500" fill="hold"/>
                                        <p:tgtEl>
                                          <p:spTgt spid="1443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44409"/>
                                        </p:tgtEl>
                                        <p:attrNameLst>
                                          <p:attrName>style.visibility</p:attrName>
                                        </p:attrNameLst>
                                      </p:cBhvr>
                                      <p:to>
                                        <p:strVal val="visible"/>
                                      </p:to>
                                    </p:set>
                                    <p:animEffect transition="in" filter="box(in)">
                                      <p:cBhvr>
                                        <p:cTn id="19" dur="500"/>
                                        <p:tgtEl>
                                          <p:spTgt spid="144409"/>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44410"/>
                                        </p:tgtEl>
                                        <p:attrNameLst>
                                          <p:attrName>style.visibility</p:attrName>
                                        </p:attrNameLst>
                                      </p:cBhvr>
                                      <p:to>
                                        <p:strVal val="visible"/>
                                      </p:to>
                                    </p:set>
                                    <p:animEffect transition="in" filter="diamond(in)">
                                      <p:cBhvr>
                                        <p:cTn id="24" dur="500"/>
                                        <p:tgtEl>
                                          <p:spTgt spid="144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build="p"/>
      <p:bldP spid="144409" grpId="0"/>
      <p:bldP spid="1444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3"/>
          <p:cNvSpPr>
            <a:spLocks noGrp="1"/>
          </p:cNvSpPr>
          <p:nvPr>
            <p:ph idx="1"/>
          </p:nvPr>
        </p:nvSpPr>
        <p:spPr/>
        <p:txBody>
          <a:bodyPr vert="horz" wrap="square" anchor="t"/>
          <a:p>
            <a:pPr>
              <a:lnSpc>
                <a:spcPct val="90000"/>
              </a:lnSpc>
              <a:buNone/>
            </a:pPr>
            <a:r>
              <a:rPr lang="zh-CN" altLang="en-US" sz="2400" dirty="0">
                <a:ea typeface="黑体" panose="02010609060101010101" pitchFamily="49" charset="-122"/>
              </a:rPr>
              <a:t>四、实验调查法的优缺点</a:t>
            </a:r>
            <a:endParaRPr lang="zh-CN" altLang="en-US" sz="2400" dirty="0">
              <a:ea typeface="黑体" panose="02010609060101010101" pitchFamily="49" charset="-122"/>
            </a:endParaRPr>
          </a:p>
          <a:p>
            <a:pPr>
              <a:lnSpc>
                <a:spcPct val="90000"/>
              </a:lnSpc>
              <a:buNone/>
            </a:pPr>
            <a:r>
              <a:rPr lang="en-US" altLang="zh-CN" sz="2400" dirty="0">
                <a:ea typeface="黑体" panose="02010609060101010101" pitchFamily="49" charset="-122"/>
              </a:rPr>
              <a:t>  1. </a:t>
            </a:r>
            <a:r>
              <a:rPr lang="zh-CN" altLang="en-US" sz="2400" dirty="0">
                <a:ea typeface="黑体" panose="02010609060101010101" pitchFamily="49" charset="-122"/>
              </a:rPr>
              <a:t>实验调查法的优点</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）比较灵活。</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）比较科学。</a:t>
            </a:r>
            <a:endParaRPr lang="zh-CN" altLang="en-US" sz="2400" dirty="0">
              <a:ea typeface="黑体" panose="02010609060101010101" pitchFamily="49" charset="-122"/>
            </a:endParaRPr>
          </a:p>
          <a:p>
            <a:pPr>
              <a:lnSpc>
                <a:spcPct val="90000"/>
              </a:lnSpc>
              <a:buNone/>
            </a:pPr>
            <a:r>
              <a:rPr lang="en-US" altLang="zh-CN" sz="2400" dirty="0">
                <a:ea typeface="黑体" panose="02010609060101010101" pitchFamily="49" charset="-122"/>
              </a:rPr>
              <a:t>  2. </a:t>
            </a:r>
            <a:r>
              <a:rPr lang="zh-CN" altLang="en-US" sz="2400" dirty="0">
                <a:ea typeface="黑体" panose="02010609060101010101" pitchFamily="49" charset="-122"/>
              </a:rPr>
              <a:t>实验调查法的缺点</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）市场上的可变因素难以掌握，这些因素不可能像自然科学实验那样进行严格控制，因而在一定程度上影响了对实验效果的评价。</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）实验调查法所需时间长、费用高，对所选择的市场的代表性要求较高。</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3</a:t>
            </a:r>
            <a:r>
              <a:rPr lang="zh-CN" altLang="en-US" sz="2400" dirty="0">
                <a:ea typeface="黑体" panose="02010609060101010101" pitchFamily="49" charset="-122"/>
              </a:rPr>
              <a:t>）实验调查法有一定的时效性局限，只限于对目前变量之间的关系的观察分析，无法研究过去的情况以及对未来意见的了解。</a:t>
            </a:r>
            <a:endParaRPr lang="zh-CN" altLang="en-US" sz="2400" dirty="0">
              <a:ea typeface="黑体" panose="02010609060101010101" pitchFamily="49" charset="-122"/>
            </a:endParaRPr>
          </a:p>
        </p:txBody>
      </p:sp>
      <p:sp>
        <p:nvSpPr>
          <p:cNvPr id="7373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第五节 实验调查法</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845" y="1600200"/>
            <a:ext cx="9593580" cy="2748280"/>
          </a:xfrm>
          <a:prstGeom prst="rect">
            <a:avLst/>
          </a:prstGeom>
          <a:noFill/>
          <a:ln w="9525">
            <a:noFill/>
          </a:ln>
        </p:spPr>
        <p:txBody>
          <a:bodyPr wrap="square">
            <a:spAutoFit/>
          </a:bodyPr>
          <a:p>
            <a:pPr marL="342900" indent="-342900" algn="l" eaLnBrk="1" hangingPunct="1">
              <a:lnSpc>
                <a:spcPct val="90000"/>
              </a:lnSpc>
              <a:spcBef>
                <a:spcPct val="20000"/>
              </a:spcBef>
            </a:pPr>
            <a:r>
              <a:rPr lang="en-US" altLang="zh-CN" sz="2400" dirty="0">
                <a:latin typeface="+mn-lt"/>
                <a:ea typeface="黑体" panose="02010609060101010101" pitchFamily="49" charset="-122"/>
              </a:rPr>
              <a:t>           </a:t>
            </a:r>
            <a:r>
              <a:rPr lang="zh-CN" altLang="en-US" sz="2400" dirty="0">
                <a:latin typeface="+mn-lt"/>
                <a:ea typeface="黑体" panose="02010609060101010101" pitchFamily="49" charset="-122"/>
              </a:rPr>
              <a:t>星巴克公司最近开始为它的商店实验一个咖啡概念，这个概念将会帮助它在37年的历史中打赢一场开端战，它为美国消费者增添了一种新的优端产品。在它的故乡西雅图以及波士顿的市场，星巴克正在以2.50美元的价格对12盎司杯的“新鲜磨出”的咖啡进行测试营销，在波士顿这个价格是2.25美元。现在正常冲泡量的价格是1.55美元。对这些现场实验造成损害的是麦当劳公司一直在用1.39美元的咖啡和他们额外的蒸馏咖啡柜台争夺星巴克的顾客。       </a:t>
            </a:r>
            <a:endParaRPr lang="zh-CN" altLang="en-US" sz="2400" dirty="0">
              <a:latin typeface="+mn-lt"/>
              <a:ea typeface="黑体" panose="02010609060101010101" pitchFamily="49" charset="-122"/>
            </a:endParaRPr>
          </a:p>
        </p:txBody>
      </p:sp>
      <p:sp>
        <p:nvSpPr>
          <p:cNvPr id="4" name="Rectangle 2"/>
          <p:cNvSpPr>
            <a:spLocks noGrp="1" noChangeArrowheads="1"/>
          </p:cNvSpPr>
          <p:nvPr>
            <p:ph type="title"/>
          </p:nvPr>
        </p:nvSpPr>
        <p:spPr>
          <a:xfrm>
            <a:off x="52705" y="433070"/>
            <a:ext cx="9570720" cy="933450"/>
          </a:xfrm>
          <a:noFill/>
          <a:ln>
            <a:noFill/>
          </a:ln>
          <a:effectLst/>
          <a:sp3d prstMaterial="plastic"/>
        </p:spPr>
        <p:txBody>
          <a:bodyPr vert="horz" rtlCol="0" anchor="ctr">
            <a:normAutofit/>
            <a:scene3d>
              <a:camera prst="orthographicFront"/>
              <a:lightRig rig="soft" dir="t"/>
            </a:scene3d>
            <a:sp3d prstMaterial="softEdge">
              <a:bevelT w="25400" h="25400"/>
            </a:sp3d>
          </a:bodyPr>
          <a:p>
            <a:pPr marL="0" marR="0" lvl="0" algn="l" defTabSz="914400" rtl="0" eaLnBrk="1" fontAlgn="auto" latinLnBrk="0" hangingPunct="1">
              <a:lnSpc>
                <a:spcPct val="100000"/>
              </a:lnSpc>
              <a:spcAft>
                <a:spcPts val="0"/>
              </a:spcAft>
              <a:buClrTx/>
              <a:buSzTx/>
              <a:buFontTx/>
              <a:buNone/>
              <a:defRPr/>
            </a:pPr>
            <a:r>
              <a:rPr kumimoji="0" lang="en-US" altLang="zh-CN"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rPr>
              <a:t>【</a:t>
            </a:r>
            <a:r>
              <a:rPr kumimoji="0" lang="zh-CN" altLang="en-US"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rPr>
              <a:t>案例分析</a:t>
            </a:r>
            <a:r>
              <a:rPr kumimoji="0" lang="en-US" altLang="zh-CN"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rPr>
              <a:t>】</a:t>
            </a:r>
            <a:r>
              <a:rPr lang="zh-CN" altLang="en-US" sz="4000" b="1" noProof="0">
                <a:ln>
                  <a:noFill/>
                </a:ln>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sym typeface="+mn-ea"/>
              </a:rPr>
              <a:t>星巴克升级了概念渗透</a:t>
            </a:r>
            <a:r>
              <a:rPr kumimoji="0" lang="zh-CN" altLang="en-US"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rPr>
              <a:t>    </a:t>
            </a:r>
            <a:endParaRPr kumimoji="0" lang="zh-CN" altLang="en-US"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7785" y="1366520"/>
            <a:ext cx="9792335" cy="4224655"/>
          </a:xfrm>
          <a:prstGeom prst="rect">
            <a:avLst/>
          </a:prstGeom>
          <a:noFill/>
          <a:ln w="9525">
            <a:noFill/>
          </a:ln>
        </p:spPr>
        <p:txBody>
          <a:bodyPr wrap="square">
            <a:spAutoFit/>
          </a:bodyPr>
          <a:p>
            <a:pPr marL="342900" indent="-342900" algn="l" eaLnBrk="1" hangingPunct="1">
              <a:lnSpc>
                <a:spcPct val="90000"/>
              </a:lnSpc>
              <a:spcBef>
                <a:spcPct val="20000"/>
              </a:spcBef>
            </a:pPr>
            <a:r>
              <a:rPr lang="en-US" altLang="zh-CN" sz="2400" dirty="0">
                <a:latin typeface="+mn-lt"/>
                <a:ea typeface="黑体" panose="02010609060101010101" pitchFamily="49" charset="-122"/>
              </a:rPr>
              <a:t>          </a:t>
            </a:r>
            <a:r>
              <a:rPr lang="zh-CN" altLang="en-US" sz="2400" dirty="0">
                <a:latin typeface="+mn-lt"/>
                <a:ea typeface="黑体" panose="02010609060101010101" pitchFamily="49" charset="-122"/>
              </a:rPr>
              <a:t>       这种新型星巴克饮料是在一种价值为11 000美元的“三叶草”的机器中制造出来，用类似法国挤压设备的真空活塞系统单独煮每一杯，这种设备可以给每杯设置磨碎、水温和其他规范。这种新型饮料可能成为首席执行官霍华德·舒尔茨准备在全世界最大的15 000个咖啡连锁店中增加顾客流量计划中的一部分。</a:t>
            </a:r>
            <a:endParaRPr lang="zh-CN" altLang="en-US" sz="2400" dirty="0">
              <a:latin typeface="+mn-lt"/>
              <a:ea typeface="黑体" panose="02010609060101010101" pitchFamily="49" charset="-122"/>
            </a:endParaRPr>
          </a:p>
          <a:p>
            <a:pPr marL="342900" indent="-342900" algn="l" eaLnBrk="1" hangingPunct="1">
              <a:lnSpc>
                <a:spcPct val="90000"/>
              </a:lnSpc>
              <a:spcBef>
                <a:spcPct val="20000"/>
              </a:spcBef>
            </a:pPr>
            <a:r>
              <a:rPr lang="zh-CN" altLang="en-US" sz="2400" dirty="0">
                <a:latin typeface="+mn-lt"/>
                <a:ea typeface="黑体" panose="02010609060101010101" pitchFamily="49" charset="-122"/>
              </a:rPr>
              <a:t>           舒尔茨希望两个测试市场的结果不会因两种价格水平的消费模式而显得不同。这样星巴克就可以把它的价位定得比星巴克最贵的饮料拿铁咖啡和卡布奇诺咖啡更低，大约是每12盎司杯2.55美元。</a:t>
            </a:r>
            <a:endParaRPr lang="zh-CN" altLang="en-US" sz="2400" dirty="0">
              <a:latin typeface="+mn-lt"/>
              <a:ea typeface="黑体" panose="02010609060101010101" pitchFamily="49" charset="-122"/>
            </a:endParaRPr>
          </a:p>
          <a:p>
            <a:pPr marL="342900" indent="-342900" algn="l" eaLnBrk="1" hangingPunct="1">
              <a:lnSpc>
                <a:spcPct val="90000"/>
              </a:lnSpc>
              <a:spcBef>
                <a:spcPct val="20000"/>
              </a:spcBef>
            </a:pPr>
            <a:r>
              <a:rPr lang="zh-CN" altLang="en-US" sz="2400" dirty="0">
                <a:latin typeface="+mn-lt"/>
                <a:ea typeface="黑体" panose="02010609060101010101" pitchFamily="49" charset="-122"/>
              </a:rPr>
              <a:t>（案例来源：小约瑟夫·海尔等著，刘新智等译：《营销调研——信息条件下的选择》，清华大学出版社2012年版，第252页）</a:t>
            </a:r>
            <a:endParaRPr lang="zh-CN" altLang="en-US" sz="2400" dirty="0">
              <a:latin typeface="+mn-lt"/>
              <a:ea typeface="黑体" panose="02010609060101010101" pitchFamily="49" charset="-122"/>
            </a:endParaRPr>
          </a:p>
        </p:txBody>
      </p:sp>
      <p:sp>
        <p:nvSpPr>
          <p:cNvPr id="4" name="Rectangle 2"/>
          <p:cNvSpPr>
            <a:spLocks noGrp="1" noChangeArrowheads="1"/>
          </p:cNvSpPr>
          <p:nvPr>
            <p:ph type="title"/>
          </p:nvPr>
        </p:nvSpPr>
        <p:spPr>
          <a:xfrm>
            <a:off x="52705" y="433070"/>
            <a:ext cx="9570720" cy="933450"/>
          </a:xfrm>
          <a:noFill/>
          <a:ln>
            <a:noFill/>
          </a:ln>
          <a:effectLst/>
          <a:sp3d prstMaterial="plastic"/>
        </p:spPr>
        <p:txBody>
          <a:bodyPr vert="horz" rtlCol="0" anchor="ctr">
            <a:normAutofit/>
            <a:scene3d>
              <a:camera prst="orthographicFront"/>
              <a:lightRig rig="soft" dir="t"/>
            </a:scene3d>
            <a:sp3d prstMaterial="softEdge">
              <a:bevelT w="25400" h="25400"/>
            </a:sp3d>
          </a:bodyPr>
          <a:p>
            <a:pPr marL="0" marR="0" lvl="0" algn="l" defTabSz="914400" rtl="0" eaLnBrk="1" fontAlgn="auto" latinLnBrk="0" hangingPunct="1">
              <a:lnSpc>
                <a:spcPct val="100000"/>
              </a:lnSpc>
              <a:spcAft>
                <a:spcPts val="0"/>
              </a:spcAft>
              <a:buClrTx/>
              <a:buSzTx/>
              <a:buFontTx/>
              <a:buNone/>
              <a:defRPr/>
            </a:pPr>
            <a:r>
              <a:rPr kumimoji="0" lang="en-US" altLang="zh-CN"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rPr>
              <a:t>【</a:t>
            </a:r>
            <a:r>
              <a:rPr kumimoji="0" lang="zh-CN" altLang="en-US"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rPr>
              <a:t>案例分析</a:t>
            </a:r>
            <a:r>
              <a:rPr kumimoji="0" lang="en-US" altLang="zh-CN"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rPr>
              <a:t>】</a:t>
            </a:r>
            <a:r>
              <a:rPr lang="zh-CN" altLang="en-US" sz="4000" b="1" noProof="0">
                <a:ln>
                  <a:noFill/>
                </a:ln>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sym typeface="+mn-ea"/>
              </a:rPr>
              <a:t>星巴克升级了概念渗透</a:t>
            </a:r>
            <a:r>
              <a:rPr kumimoji="0" lang="zh-CN" altLang="en-US"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rPr>
              <a:t>    </a:t>
            </a:r>
            <a:endParaRPr kumimoji="0" lang="zh-CN" altLang="en-US" sz="40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黑体" panose="02010609060101010101" pitchFamily="49" charset="-122"/>
              <a:ea typeface="黑体" panose="02010609060101010101" pitchFamily="49" charset="-122"/>
              <a:cs typeface="+mj-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3"/>
          <p:cNvSpPr>
            <a:spLocks noGrp="1"/>
          </p:cNvSpPr>
          <p:nvPr>
            <p:ph idx="1"/>
          </p:nvPr>
        </p:nvSpPr>
        <p:spPr/>
        <p:txBody>
          <a:bodyPr vert="horz" wrap="square" anchor="t"/>
          <a:p>
            <a:pPr>
              <a:buNone/>
            </a:pPr>
            <a:r>
              <a:rPr lang="zh-CN" altLang="en-US" dirty="0">
                <a:ea typeface="黑体" panose="02010609060101010101" pitchFamily="49" charset="-122"/>
              </a:rPr>
              <a:t>一、网上调查的优缺点</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网上调查的优点 </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）简单性</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）快速性</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3</a:t>
            </a:r>
            <a:r>
              <a:rPr lang="zh-CN" altLang="en-US" dirty="0">
                <a:ea typeface="黑体" panose="02010609060101010101" pitchFamily="49" charset="-122"/>
              </a:rPr>
              <a:t>）广泛性</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4</a:t>
            </a:r>
            <a:r>
              <a:rPr lang="zh-CN" altLang="en-US" dirty="0">
                <a:ea typeface="黑体" panose="02010609060101010101" pitchFamily="49" charset="-122"/>
              </a:rPr>
              <a:t>）客观性</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网上调查的缺点</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）样本选取缺乏代表性</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）调查结果缺乏准确性</a:t>
            </a:r>
            <a:endParaRPr lang="zh-CN" altLang="en-US" dirty="0">
              <a:ea typeface="黑体" panose="02010609060101010101" pitchFamily="49" charset="-122"/>
            </a:endParaRPr>
          </a:p>
        </p:txBody>
      </p:sp>
      <p:sp>
        <p:nvSpPr>
          <p:cNvPr id="7475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第六节 网上调查</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3"/>
          <p:cNvSpPr>
            <a:spLocks noGrp="1"/>
          </p:cNvSpPr>
          <p:nvPr>
            <p:ph idx="1"/>
          </p:nvPr>
        </p:nvSpPr>
        <p:spPr/>
        <p:txBody>
          <a:bodyPr vert="horz" wrap="square" anchor="t"/>
          <a:p>
            <a:pPr>
              <a:buNone/>
            </a:pPr>
            <a:r>
              <a:rPr lang="zh-CN" altLang="en-US" dirty="0">
                <a:ea typeface="黑体" panose="02010609060101010101" pitchFamily="49" charset="-122"/>
              </a:rPr>
              <a:t>二、网上调查的形式</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发送电子问卷法</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网上实时调查</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网上焦点座谈</a:t>
            </a:r>
            <a:endParaRPr lang="zh-CN" altLang="en-US" dirty="0">
              <a:ea typeface="黑体" panose="02010609060101010101" pitchFamily="49" charset="-122"/>
            </a:endParaRPr>
          </a:p>
          <a:p>
            <a:pPr>
              <a:buNone/>
            </a:pPr>
            <a:r>
              <a:rPr lang="en-US" altLang="zh-CN" dirty="0">
                <a:ea typeface="黑体" panose="02010609060101010101" pitchFamily="49" charset="-122"/>
              </a:rPr>
              <a:t>	4. BBS</a:t>
            </a:r>
            <a:r>
              <a:rPr lang="zh-CN" altLang="en-US" dirty="0">
                <a:ea typeface="黑体" panose="02010609060101010101" pitchFamily="49" charset="-122"/>
              </a:rPr>
              <a:t>调查</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5.</a:t>
            </a:r>
            <a:r>
              <a:rPr lang="zh-CN" altLang="en-US" dirty="0">
                <a:ea typeface="黑体" panose="02010609060101010101" pitchFamily="49" charset="-122"/>
              </a:rPr>
              <a:t>移动端网络调查</a:t>
            </a:r>
            <a:endParaRPr lang="zh-CN" altLang="en-US" dirty="0">
              <a:ea typeface="黑体" panose="02010609060101010101" pitchFamily="49" charset="-122"/>
            </a:endParaRPr>
          </a:p>
          <a:p>
            <a:pPr>
              <a:buNone/>
            </a:pPr>
            <a:r>
              <a:rPr lang="zh-CN" altLang="en-US" dirty="0">
                <a:ea typeface="黑体" panose="02010609060101010101" pitchFamily="49" charset="-122"/>
              </a:rPr>
              <a:t>三、网上调查的应用</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探测性应用</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描述性应用</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互动性应用</a:t>
            </a:r>
            <a:endParaRPr lang="zh-CN" altLang="en-US" dirty="0">
              <a:ea typeface="黑体" panose="02010609060101010101" pitchFamily="49" charset="-122"/>
            </a:endParaRPr>
          </a:p>
        </p:txBody>
      </p:sp>
      <p:sp>
        <p:nvSpPr>
          <p:cNvPr id="7577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第六节 网上调查</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3"/>
          <p:cNvSpPr>
            <a:spLocks noGrp="1"/>
          </p:cNvSpPr>
          <p:nvPr>
            <p:ph idx="1"/>
          </p:nvPr>
        </p:nvSpPr>
        <p:spPr/>
        <p:txBody>
          <a:bodyPr vert="horz" wrap="square" anchor="t"/>
          <a:p>
            <a:pPr>
              <a:lnSpc>
                <a:spcPct val="80000"/>
              </a:lnSpc>
            </a:pPr>
            <a:r>
              <a:rPr lang="zh-CN" altLang="en-US" sz="2400" dirty="0">
                <a:ea typeface="黑体" panose="02010609060101010101" pitchFamily="49" charset="-122"/>
              </a:rPr>
              <a:t>在收视率调查方面，国内外的市场调查公司都在日记式调查、记忆式调查、电话调查的基础上借助视听仪进行调查，例如美国</a:t>
            </a:r>
            <a:r>
              <a:rPr lang="en-US" altLang="zh-CN" sz="2400" dirty="0">
                <a:ea typeface="黑体" panose="02010609060101010101" pitchFamily="49" charset="-122"/>
              </a:rPr>
              <a:t>ARB</a:t>
            </a:r>
            <a:r>
              <a:rPr lang="zh-CN" altLang="en-US" sz="2400" dirty="0">
                <a:ea typeface="黑体" panose="02010609060101010101" pitchFamily="49" charset="-122"/>
              </a:rPr>
              <a:t>公司用作调查电视视听率的</a:t>
            </a:r>
            <a:r>
              <a:rPr lang="en-US" altLang="zh-CN" sz="2400" dirty="0">
                <a:ea typeface="黑体" panose="02010609060101010101" pitchFamily="49" charset="-122"/>
              </a:rPr>
              <a:t>ARBITRON</a:t>
            </a:r>
            <a:r>
              <a:rPr lang="zh-CN" altLang="en-US" sz="2400" dirty="0">
                <a:ea typeface="黑体" panose="02010609060101010101" pitchFamily="49" charset="-122"/>
              </a:rPr>
              <a:t>仪器，尼尔森公司在</a:t>
            </a:r>
            <a:r>
              <a:rPr lang="en-US" altLang="zh-CN" sz="2400" dirty="0">
                <a:ea typeface="黑体" panose="02010609060101010101" pitchFamily="49" charset="-122"/>
              </a:rPr>
              <a:t>1961</a:t>
            </a:r>
            <a:r>
              <a:rPr lang="zh-CN" altLang="en-US" sz="2400" dirty="0">
                <a:ea typeface="黑体" panose="02010609060101010101" pitchFamily="49" charset="-122"/>
              </a:rPr>
              <a:t>年开始使用</a:t>
            </a:r>
            <a:r>
              <a:rPr lang="en-US" altLang="zh-CN" sz="2400" dirty="0">
                <a:ea typeface="黑体" panose="02010609060101010101" pitchFamily="49" charset="-122"/>
              </a:rPr>
              <a:t>Audi-meter</a:t>
            </a:r>
            <a:r>
              <a:rPr lang="zh-CN" altLang="en-US" sz="2400" dirty="0">
                <a:ea typeface="黑体" panose="02010609060101010101" pitchFamily="49" charset="-122"/>
              </a:rPr>
              <a:t>在日本从事的视听率调查。日本电通广告公司也开发了“电视视听测验器”。</a:t>
            </a:r>
            <a:endParaRPr lang="zh-CN" altLang="en-US" sz="2400" dirty="0">
              <a:ea typeface="黑体" panose="02010609060101010101" pitchFamily="49" charset="-122"/>
            </a:endParaRPr>
          </a:p>
          <a:p>
            <a:pPr>
              <a:lnSpc>
                <a:spcPct val="80000"/>
              </a:lnSpc>
            </a:pPr>
            <a:r>
              <a:rPr lang="zh-CN" altLang="en-US" sz="2400" dirty="0">
                <a:ea typeface="黑体" panose="02010609060101010101" pitchFamily="49" charset="-122"/>
              </a:rPr>
              <a:t>电视视听测验器是自动记录被调查家庭电视视听情形的机器，系日本电通广告公司开发局技术研究室和日本东京芝浦电器公司电子机器技术部共同研究成功的。由于极具准确性，博得日本国内、欧美、东南亚各国调查届的重视。</a:t>
            </a:r>
            <a:endParaRPr lang="zh-CN" altLang="en-US" sz="2400" dirty="0">
              <a:ea typeface="黑体" panose="02010609060101010101" pitchFamily="49" charset="-122"/>
            </a:endParaRPr>
          </a:p>
          <a:p>
            <a:pPr>
              <a:lnSpc>
                <a:spcPct val="80000"/>
              </a:lnSpc>
            </a:pPr>
            <a:r>
              <a:rPr lang="zh-CN" altLang="en-US" sz="2400" dirty="0">
                <a:ea typeface="黑体" panose="02010609060101010101" pitchFamily="49" charset="-122"/>
              </a:rPr>
              <a:t>这种电子记录装置，体形不大，仅</a:t>
            </a:r>
            <a:r>
              <a:rPr lang="en-US" altLang="zh-CN" sz="2400" dirty="0">
                <a:ea typeface="黑体" panose="02010609060101010101" pitchFamily="49" charset="-122"/>
              </a:rPr>
              <a:t>3</a:t>
            </a:r>
            <a:r>
              <a:rPr lang="zh-CN" altLang="en-US" sz="2400" dirty="0">
                <a:ea typeface="黑体" panose="02010609060101010101" pitchFamily="49" charset="-122"/>
              </a:rPr>
              <a:t>公斤重，能记录电视机内每</a:t>
            </a:r>
            <a:r>
              <a:rPr lang="en-US" altLang="zh-CN" sz="2400" dirty="0">
                <a:ea typeface="黑体" panose="02010609060101010101" pitchFamily="49" charset="-122"/>
              </a:rPr>
              <a:t>1</a:t>
            </a:r>
            <a:r>
              <a:rPr lang="zh-CN" altLang="en-US" sz="2400" dirty="0">
                <a:ea typeface="黑体" panose="02010609060101010101" pitchFamily="49" charset="-122"/>
              </a:rPr>
              <a:t>分钟所发生的电视台发振周波数，自动记录出被调查家庭的视听时间及电视台代号。</a:t>
            </a:r>
            <a:endParaRPr lang="zh-CN" altLang="en-US" sz="2400" dirty="0">
              <a:ea typeface="黑体" panose="02010609060101010101" pitchFamily="49" charset="-122"/>
            </a:endParaRPr>
          </a:p>
          <a:p>
            <a:pPr>
              <a:lnSpc>
                <a:spcPct val="80000"/>
              </a:lnSpc>
            </a:pPr>
            <a:r>
              <a:rPr lang="zh-CN" altLang="en-US" sz="2400" dirty="0">
                <a:ea typeface="黑体" panose="02010609060101010101" pitchFamily="49" charset="-122"/>
              </a:rPr>
              <a:t>这种装置被装在各被调查家庭电视机下部，因为并非在电视机里有何装置，对于每个家庭收视电视毫无拘束，也不会感到任何不便。</a:t>
            </a:r>
            <a:endParaRPr lang="zh-CN" altLang="en-US" sz="2400" dirty="0">
              <a:ea typeface="黑体" panose="02010609060101010101" pitchFamily="49" charset="-122"/>
            </a:endParaRPr>
          </a:p>
        </p:txBody>
      </p:sp>
      <p:sp>
        <p:nvSpPr>
          <p:cNvPr id="10957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案例分析</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视听测验器</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3"/>
          <p:cNvSpPr>
            <a:spLocks noGrp="1"/>
          </p:cNvSpPr>
          <p:nvPr>
            <p:ph idx="1"/>
          </p:nvPr>
        </p:nvSpPr>
        <p:spPr/>
        <p:txBody>
          <a:bodyPr vert="horz" wrap="square" anchor="t"/>
          <a:p>
            <a:r>
              <a:rPr lang="zh-CN" altLang="en-US" dirty="0">
                <a:ea typeface="黑体" panose="02010609060101010101" pitchFamily="49" charset="-122"/>
              </a:rPr>
              <a:t>原始资料又称初级信息、第一手资料，是为了某种特定目的，由调查人员通过现场实地调查，直接从有关调查对象处收集的资料。</a:t>
            </a:r>
            <a:endParaRPr lang="zh-CN" altLang="en-US" dirty="0">
              <a:ea typeface="黑体" panose="02010609060101010101" pitchFamily="49" charset="-122"/>
            </a:endParaRPr>
          </a:p>
          <a:p>
            <a:pPr>
              <a:buNone/>
            </a:pPr>
            <a:r>
              <a:rPr lang="zh-CN" altLang="en-US" dirty="0">
                <a:ea typeface="黑体" panose="02010609060101010101" pitchFamily="49" charset="-122"/>
              </a:rPr>
              <a:t>	包括调查资料、观察资料和实验数据。原始资料是市场信息的基础。</a:t>
            </a:r>
            <a:endParaRPr lang="zh-CN" altLang="en-US" dirty="0">
              <a:ea typeface="黑体" panose="02010609060101010101" pitchFamily="49" charset="-122"/>
            </a:endParaRPr>
          </a:p>
          <a:p>
            <a:r>
              <a:rPr lang="zh-CN" altLang="en-US" dirty="0">
                <a:ea typeface="黑体" panose="02010609060101010101" pitchFamily="49" charset="-122"/>
              </a:rPr>
              <a:t>第二手资料又称现成资料、次级信息，是指经过他人收集、记录、整理所积累、已经存在的各种数据和资料。</a:t>
            </a:r>
            <a:endParaRPr lang="zh-CN" altLang="en-US" dirty="0">
              <a:ea typeface="黑体" panose="02010609060101010101" pitchFamily="49" charset="-122"/>
            </a:endParaRPr>
          </a:p>
          <a:p>
            <a:pPr>
              <a:buNone/>
            </a:pPr>
            <a:r>
              <a:rPr lang="zh-CN" altLang="en-US" dirty="0">
                <a:ea typeface="黑体" panose="02010609060101010101" pitchFamily="49" charset="-122"/>
              </a:rPr>
              <a:t>	包括普查资料、注册资料、报刊资料和商业资料。 </a:t>
            </a:r>
            <a:endParaRPr lang="zh-CN" altLang="en-US" dirty="0">
              <a:ea typeface="黑体" panose="02010609060101010101" pitchFamily="49" charset="-122"/>
            </a:endParaRPr>
          </a:p>
        </p:txBody>
      </p:sp>
      <p:sp>
        <p:nvSpPr>
          <p:cNvPr id="3481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原始资料和第二手资料</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3"/>
          <p:cNvSpPr>
            <a:spLocks noGrp="1"/>
          </p:cNvSpPr>
          <p:nvPr>
            <p:ph idx="1"/>
          </p:nvPr>
        </p:nvSpPr>
        <p:spPr/>
        <p:txBody>
          <a:bodyPr vert="horz" wrap="square" anchor="t"/>
          <a:p>
            <a:pPr>
              <a:lnSpc>
                <a:spcPct val="90000"/>
              </a:lnSpc>
            </a:pPr>
            <a:r>
              <a:rPr lang="zh-CN" altLang="en-US" sz="2400" dirty="0">
                <a:ea typeface="黑体" panose="02010609060101010101" pitchFamily="49" charset="-122"/>
              </a:rPr>
              <a:t>在时间经过上，是用胶带记录的，即使电视开关关闭或停电，也由于仪器内装有不停电装置，可在瞬间之内开动，使胶带正常地不断行走。如果仪器本身或电视机出毛病时，能自动打出特殊符号，因此该仪器具有有效标本的性能。</a:t>
            </a:r>
            <a:endParaRPr lang="zh-CN" altLang="en-US" sz="2400" dirty="0">
              <a:ea typeface="黑体" panose="02010609060101010101" pitchFamily="49" charset="-122"/>
            </a:endParaRPr>
          </a:p>
          <a:p>
            <a:pPr>
              <a:lnSpc>
                <a:spcPct val="90000"/>
              </a:lnSpc>
            </a:pPr>
            <a:r>
              <a:rPr lang="zh-CN" altLang="en-US" sz="2400" dirty="0">
                <a:ea typeface="黑体" panose="02010609060101010101" pitchFamily="49" charset="-122"/>
              </a:rPr>
              <a:t>电通视听测验器最大的特色，在于机械统计的一贯作业，更由于它是以分钟为单位，一一加以记录，所以能正确地统计电视广告被视听众接受的情形。</a:t>
            </a:r>
            <a:endParaRPr lang="zh-CN" altLang="en-US" sz="2400" dirty="0">
              <a:ea typeface="黑体" panose="02010609060101010101" pitchFamily="49" charset="-122"/>
            </a:endParaRPr>
          </a:p>
          <a:p>
            <a:pPr>
              <a:lnSpc>
                <a:spcPct val="90000"/>
              </a:lnSpc>
            </a:pPr>
            <a:r>
              <a:rPr lang="zh-CN" altLang="en-US" sz="2400" dirty="0">
                <a:ea typeface="黑体" panose="02010609060101010101" pitchFamily="49" charset="-122"/>
              </a:rPr>
              <a:t>电通广告公司为了发挥此种视听测验器的功能，于</a:t>
            </a:r>
            <a:r>
              <a:rPr lang="en-US" altLang="zh-CN" sz="2400" dirty="0">
                <a:ea typeface="黑体" panose="02010609060101010101" pitchFamily="49" charset="-122"/>
              </a:rPr>
              <a:t>1962</a:t>
            </a:r>
            <a:r>
              <a:rPr lang="zh-CN" altLang="en-US" sz="2400" dirty="0">
                <a:ea typeface="黑体" panose="02010609060101010101" pitchFamily="49" charset="-122"/>
              </a:rPr>
              <a:t>年成立了视听测验公司，逐日将日本电视视听率调查结果公布于世，对企业界、广告代理业以及电视媒体本身的业务选择和发展发挥了巨大作用。</a:t>
            </a:r>
            <a:endParaRPr lang="zh-CN" altLang="en-US" sz="2400" dirty="0">
              <a:ea typeface="黑体" panose="02010609060101010101" pitchFamily="49" charset="-122"/>
            </a:endParaRPr>
          </a:p>
          <a:p>
            <a:pPr>
              <a:lnSpc>
                <a:spcPct val="90000"/>
              </a:lnSpc>
            </a:pPr>
            <a:endParaRPr lang="zh-CN" altLang="en-US" sz="2400" dirty="0">
              <a:ea typeface="黑体" panose="02010609060101010101" pitchFamily="49" charset="-122"/>
            </a:endParaRPr>
          </a:p>
          <a:p>
            <a:pPr>
              <a:lnSpc>
                <a:spcPct val="90000"/>
              </a:lnSpc>
              <a:buNone/>
            </a:pPr>
            <a:endParaRPr lang="zh-CN" altLang="en-US" sz="2000" dirty="0">
              <a:ea typeface="黑体" panose="02010609060101010101" pitchFamily="49" charset="-122"/>
            </a:endParaRPr>
          </a:p>
          <a:p>
            <a:pPr>
              <a:lnSpc>
                <a:spcPct val="90000"/>
              </a:lnSpc>
            </a:pPr>
            <a:r>
              <a:rPr lang="zh-CN" altLang="en-US" sz="2400" b="1" dirty="0">
                <a:solidFill>
                  <a:schemeClr val="bg2"/>
                </a:solidFill>
                <a:ea typeface="黑体" panose="02010609060101010101" pitchFamily="49" charset="-122"/>
              </a:rPr>
              <a:t>思考：此案例属于哪一类资料收集方法</a:t>
            </a:r>
            <a:r>
              <a:rPr lang="en-US" altLang="zh-CN" sz="2400" b="1" dirty="0">
                <a:solidFill>
                  <a:schemeClr val="bg2"/>
                </a:solidFill>
                <a:ea typeface="黑体" panose="02010609060101010101" pitchFamily="49" charset="-122"/>
              </a:rPr>
              <a:t>?</a:t>
            </a:r>
            <a:r>
              <a:rPr lang="zh-CN" altLang="en-US" sz="2400" b="1" dirty="0">
                <a:solidFill>
                  <a:schemeClr val="bg2"/>
                </a:solidFill>
                <a:ea typeface="黑体" panose="02010609060101010101" pitchFamily="49" charset="-122"/>
              </a:rPr>
              <a:t> 阐述它的优缺点。</a:t>
            </a:r>
            <a:endParaRPr lang="en-US" altLang="zh-CN" sz="2400" b="1" dirty="0">
              <a:solidFill>
                <a:schemeClr val="bg2"/>
              </a:solidFill>
              <a:ea typeface="黑体" panose="02010609060101010101" pitchFamily="49" charset="-122"/>
            </a:endParaRPr>
          </a:p>
          <a:p>
            <a:pPr>
              <a:lnSpc>
                <a:spcPct val="90000"/>
              </a:lnSpc>
            </a:pPr>
            <a:endParaRPr lang="zh-CN" altLang="en-US" sz="2400" b="1" dirty="0">
              <a:solidFill>
                <a:schemeClr val="bg2"/>
              </a:solidFill>
              <a:ea typeface="黑体" panose="02010609060101010101" pitchFamily="49" charset="-122"/>
            </a:endParaRPr>
          </a:p>
        </p:txBody>
      </p:sp>
      <p:sp>
        <p:nvSpPr>
          <p:cNvPr id="11161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案例分析</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视听测验器</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3"/>
          <p:cNvSpPr>
            <a:spLocks noGrp="1"/>
          </p:cNvSpPr>
          <p:nvPr>
            <p:ph idx="1"/>
          </p:nvPr>
        </p:nvSpPr>
        <p:spPr/>
        <p:txBody>
          <a:bodyPr vert="horz" wrap="square" anchor="t"/>
          <a:p>
            <a:r>
              <a:rPr lang="zh-CN" altLang="en-US" dirty="0">
                <a:ea typeface="黑体" panose="02010609060101010101" pitchFamily="49" charset="-122"/>
              </a:rPr>
              <a:t>原始资料和二手资料</a:t>
            </a:r>
            <a:endParaRPr lang="zh-CN" altLang="en-US" dirty="0">
              <a:ea typeface="黑体" panose="02010609060101010101" pitchFamily="49" charset="-122"/>
            </a:endParaRPr>
          </a:p>
          <a:p>
            <a:r>
              <a:rPr lang="zh-CN" altLang="en-US" dirty="0">
                <a:ea typeface="黑体" panose="02010609060101010101" pitchFamily="49" charset="-122"/>
              </a:rPr>
              <a:t>案头调查法</a:t>
            </a:r>
            <a:endParaRPr lang="zh-CN" altLang="en-US" dirty="0">
              <a:ea typeface="黑体" panose="02010609060101010101" pitchFamily="49" charset="-122"/>
            </a:endParaRPr>
          </a:p>
          <a:p>
            <a:r>
              <a:rPr lang="zh-CN" altLang="en-US" dirty="0">
                <a:ea typeface="黑体" panose="02010609060101010101" pitchFamily="49" charset="-122"/>
              </a:rPr>
              <a:t>访问调查法</a:t>
            </a:r>
            <a:endParaRPr lang="zh-CN" altLang="en-US" dirty="0">
              <a:ea typeface="黑体" panose="02010609060101010101" pitchFamily="49" charset="-122"/>
            </a:endParaRPr>
          </a:p>
          <a:p>
            <a:r>
              <a:rPr lang="zh-CN" altLang="en-US" dirty="0">
                <a:ea typeface="黑体" panose="02010609060101010101" pitchFamily="49" charset="-122"/>
              </a:rPr>
              <a:t>观察调查法</a:t>
            </a:r>
            <a:endParaRPr lang="zh-CN" altLang="en-US" dirty="0">
              <a:ea typeface="黑体" panose="02010609060101010101" pitchFamily="49" charset="-122"/>
            </a:endParaRPr>
          </a:p>
          <a:p>
            <a:r>
              <a:rPr lang="zh-CN" altLang="en-US" dirty="0">
                <a:ea typeface="黑体" panose="02010609060101010101" pitchFamily="49" charset="-122"/>
              </a:rPr>
              <a:t>实验调查法</a:t>
            </a:r>
            <a:endParaRPr lang="zh-CN" altLang="en-US" dirty="0">
              <a:ea typeface="黑体" panose="02010609060101010101" pitchFamily="49" charset="-122"/>
            </a:endParaRPr>
          </a:p>
          <a:p>
            <a:r>
              <a:rPr lang="zh-CN" altLang="en-US" dirty="0">
                <a:ea typeface="黑体" panose="02010609060101010101" pitchFamily="49" charset="-122"/>
              </a:rPr>
              <a:t>网上调查</a:t>
            </a:r>
            <a:endParaRPr lang="zh-CN" altLang="en-US" dirty="0">
              <a:ea typeface="黑体" panose="02010609060101010101" pitchFamily="49" charset="-122"/>
            </a:endParaRPr>
          </a:p>
        </p:txBody>
      </p:sp>
      <p:sp>
        <p:nvSpPr>
          <p:cNvPr id="7680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本章小结</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3"/>
          <p:cNvSpPr>
            <a:spLocks noGrp="1"/>
          </p:cNvSpPr>
          <p:nvPr>
            <p:ph idx="1"/>
          </p:nvPr>
        </p:nvSpPr>
        <p:spPr/>
        <p:txBody>
          <a:bodyPr vert="horz" wrap="square" anchor="t"/>
          <a:p>
            <a:pPr marL="533400" indent="-533400">
              <a:lnSpc>
                <a:spcPct val="90000"/>
              </a:lnSpc>
              <a:buNone/>
            </a:pPr>
            <a:r>
              <a:rPr lang="zh-CN" altLang="en-US" dirty="0">
                <a:ea typeface="黑体" panose="02010609060101010101" pitchFamily="49" charset="-122"/>
              </a:rPr>
              <a:t>一、原始资料与二手资料的优缺点</a:t>
            </a:r>
            <a:endParaRPr lang="zh-CN" altLang="en-US" dirty="0">
              <a:ea typeface="黑体" panose="02010609060101010101" pitchFamily="49" charset="-122"/>
            </a:endParaRPr>
          </a:p>
          <a:p>
            <a:pPr marL="533400" indent="-533400">
              <a:lnSpc>
                <a:spcPct val="90000"/>
              </a:lnSpc>
              <a:buNone/>
            </a:pPr>
            <a:r>
              <a:rPr lang="zh-CN" altLang="en-US" dirty="0">
                <a:ea typeface="黑体" panose="02010609060101010101" pitchFamily="49" charset="-122"/>
              </a:rPr>
              <a:t>（一）原始资料的优缺点</a:t>
            </a:r>
            <a:endParaRPr lang="zh-CN" altLang="en-US" dirty="0">
              <a:ea typeface="黑体" panose="02010609060101010101" pitchFamily="49" charset="-122"/>
            </a:endParaRPr>
          </a:p>
          <a:p>
            <a:pPr marL="533400" indent="-533400">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原始资料的优点 ： </a:t>
            </a:r>
            <a:endParaRPr lang="zh-CN" altLang="en-US" dirty="0">
              <a:ea typeface="黑体" panose="02010609060101010101" pitchFamily="49" charset="-122"/>
            </a:endParaRPr>
          </a:p>
          <a:p>
            <a:pPr marL="533400" indent="-533400">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）针对性强。</a:t>
            </a:r>
            <a:endParaRPr lang="zh-CN" altLang="en-US" dirty="0">
              <a:ea typeface="黑体" panose="02010609060101010101" pitchFamily="49" charset="-122"/>
            </a:endParaRPr>
          </a:p>
          <a:p>
            <a:pPr marL="533400" indent="-533400">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）真实性强。</a:t>
            </a:r>
            <a:endParaRPr lang="zh-CN" altLang="en-US" dirty="0">
              <a:ea typeface="黑体" panose="02010609060101010101" pitchFamily="49" charset="-122"/>
            </a:endParaRPr>
          </a:p>
          <a:p>
            <a:pPr marL="533400" indent="-533400">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原始资料的缺点：</a:t>
            </a:r>
            <a:endParaRPr lang="zh-CN" altLang="en-US" dirty="0">
              <a:ea typeface="黑体" panose="02010609060101010101" pitchFamily="49" charset="-122"/>
            </a:endParaRPr>
          </a:p>
          <a:p>
            <a:pPr marL="533400" indent="-533400">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）收集需要花费较多的人、物、财力和时间，而且有些原始资料的收集仅靠企业自身力量难以完成。</a:t>
            </a:r>
            <a:endParaRPr lang="zh-CN" altLang="en-US" dirty="0">
              <a:ea typeface="黑体" panose="02010609060101010101" pitchFamily="49" charset="-122"/>
            </a:endParaRPr>
          </a:p>
          <a:p>
            <a:pPr marL="533400" indent="-533400">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）由于收集过程必然受到调查者和被调查者主观因素的影响，其所得的信息资料有一定的主观性。</a:t>
            </a:r>
            <a:endParaRPr lang="zh-CN" altLang="en-US" dirty="0">
              <a:ea typeface="黑体" panose="02010609060101010101" pitchFamily="49" charset="-122"/>
            </a:endParaRPr>
          </a:p>
        </p:txBody>
      </p:sp>
      <p:sp>
        <p:nvSpPr>
          <p:cNvPr id="3584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原始资料和第二手资料</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3"/>
          <p:cNvSpPr>
            <a:spLocks noGrp="1"/>
          </p:cNvSpPr>
          <p:nvPr>
            <p:ph idx="1"/>
          </p:nvPr>
        </p:nvSpPr>
        <p:spPr/>
        <p:txBody>
          <a:bodyPr vert="horz" wrap="square" anchor="t"/>
          <a:p>
            <a:pPr>
              <a:lnSpc>
                <a:spcPct val="80000"/>
              </a:lnSpc>
              <a:buNone/>
            </a:pPr>
            <a:r>
              <a:rPr lang="zh-CN" altLang="en-US" dirty="0">
                <a:ea typeface="黑体" panose="02010609060101010101" pitchFamily="49" charset="-122"/>
              </a:rPr>
              <a:t>一、原始资料与二手资料的优缺点</a:t>
            </a:r>
            <a:endParaRPr lang="zh-CN" altLang="en-US" dirty="0">
              <a:ea typeface="黑体" panose="02010609060101010101" pitchFamily="49" charset="-122"/>
            </a:endParaRPr>
          </a:p>
          <a:p>
            <a:pPr>
              <a:lnSpc>
                <a:spcPct val="80000"/>
              </a:lnSpc>
              <a:buNone/>
            </a:pPr>
            <a:r>
              <a:rPr lang="zh-CN" altLang="en-US" dirty="0">
                <a:ea typeface="黑体" panose="02010609060101010101" pitchFamily="49" charset="-122"/>
              </a:rPr>
              <a:t>（二）二手资料的优缺点</a:t>
            </a:r>
            <a:endParaRPr lang="zh-CN" altLang="en-US" dirty="0">
              <a:ea typeface="黑体" panose="02010609060101010101" pitchFamily="49" charset="-122"/>
            </a:endParaRPr>
          </a:p>
          <a:p>
            <a:pPr>
              <a:lnSpc>
                <a:spcPct val="80000"/>
              </a:lnSpc>
              <a:buNone/>
            </a:pPr>
            <a:r>
              <a:rPr lang="en-US" altLang="zh-CN" dirty="0">
                <a:ea typeface="黑体" panose="02010609060101010101" pitchFamily="49" charset="-122"/>
              </a:rPr>
              <a:t>    1. </a:t>
            </a:r>
            <a:r>
              <a:rPr lang="zh-CN" altLang="en-US" dirty="0">
                <a:ea typeface="黑体" panose="02010609060101010101" pitchFamily="49" charset="-122"/>
              </a:rPr>
              <a:t>二手资料的优点</a:t>
            </a:r>
            <a:endParaRPr lang="zh-CN" altLang="en-US" dirty="0">
              <a:ea typeface="黑体" panose="02010609060101010101" pitchFamily="49" charset="-122"/>
            </a:endParaRPr>
          </a:p>
          <a:p>
            <a:pPr>
              <a:lnSpc>
                <a:spcPct val="80000"/>
              </a:lnSpc>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）收集花费的时间短、费用少，可节省大量的调查时间和调查经费。</a:t>
            </a:r>
            <a:endParaRPr lang="zh-CN" altLang="en-US" sz="2400" dirty="0">
              <a:ea typeface="黑体" panose="02010609060101010101" pitchFamily="49" charset="-122"/>
            </a:endParaRPr>
          </a:p>
          <a:p>
            <a:pPr>
              <a:lnSpc>
                <a:spcPct val="80000"/>
              </a:lnSpc>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）来源多，涉及面广。</a:t>
            </a:r>
            <a:endParaRPr lang="zh-CN" altLang="en-US" sz="2400" dirty="0">
              <a:ea typeface="黑体" panose="02010609060101010101" pitchFamily="49" charset="-122"/>
            </a:endParaRPr>
          </a:p>
          <a:p>
            <a:pPr>
              <a:lnSpc>
                <a:spcPct val="80000"/>
              </a:lnSpc>
              <a:buNone/>
            </a:pPr>
            <a:r>
              <a:rPr lang="zh-CN" altLang="en-US" sz="2400" dirty="0">
                <a:ea typeface="黑体" panose="02010609060101010101" pitchFamily="49" charset="-122"/>
              </a:rPr>
              <a:t>     （</a:t>
            </a:r>
            <a:r>
              <a:rPr lang="en-US" altLang="zh-CN" sz="2400" dirty="0">
                <a:ea typeface="黑体" panose="02010609060101010101" pitchFamily="49" charset="-122"/>
              </a:rPr>
              <a:t>3</a:t>
            </a:r>
            <a:r>
              <a:rPr lang="zh-CN" altLang="en-US" sz="2400" dirty="0">
                <a:ea typeface="黑体" panose="02010609060101010101" pitchFamily="49" charset="-122"/>
              </a:rPr>
              <a:t>）收集是书面形式的，不受调查人员和被调查者主观要 素的影响，不受现实生活中其他因素的影响，反映的信息比较客观。</a:t>
            </a:r>
            <a:endParaRPr lang="zh-CN" altLang="en-US" sz="2400" dirty="0">
              <a:ea typeface="黑体" panose="02010609060101010101" pitchFamily="49" charset="-122"/>
            </a:endParaRPr>
          </a:p>
          <a:p>
            <a:pPr>
              <a:lnSpc>
                <a:spcPct val="80000"/>
              </a:lnSpc>
              <a:buNone/>
            </a:pPr>
            <a:r>
              <a:rPr lang="en-US" altLang="zh-CN" dirty="0">
                <a:ea typeface="黑体" panose="02010609060101010101" pitchFamily="49" charset="-122"/>
              </a:rPr>
              <a:t>     2. </a:t>
            </a:r>
            <a:r>
              <a:rPr lang="zh-CN" altLang="en-US" dirty="0">
                <a:ea typeface="黑体" panose="02010609060101010101" pitchFamily="49" charset="-122"/>
              </a:rPr>
              <a:t>二手资料的缺点：</a:t>
            </a:r>
            <a:endParaRPr lang="zh-CN" altLang="en-US" dirty="0">
              <a:ea typeface="黑体" panose="02010609060101010101" pitchFamily="49" charset="-122"/>
            </a:endParaRPr>
          </a:p>
          <a:p>
            <a:pPr>
              <a:lnSpc>
                <a:spcPct val="80000"/>
              </a:lnSpc>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）部分二手资料缺乏可得性。</a:t>
            </a:r>
            <a:endParaRPr lang="zh-CN" altLang="en-US" sz="2400" dirty="0">
              <a:ea typeface="黑体" panose="02010609060101010101" pitchFamily="49" charset="-122"/>
            </a:endParaRPr>
          </a:p>
          <a:p>
            <a:pPr>
              <a:lnSpc>
                <a:spcPct val="80000"/>
              </a:lnSpc>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）缺乏准确性。</a:t>
            </a:r>
            <a:endParaRPr lang="zh-CN" altLang="en-US" sz="2400" dirty="0">
              <a:ea typeface="黑体" panose="02010609060101010101" pitchFamily="49" charset="-122"/>
            </a:endParaRPr>
          </a:p>
          <a:p>
            <a:pPr>
              <a:lnSpc>
                <a:spcPct val="80000"/>
              </a:lnSpc>
              <a:buNone/>
            </a:pPr>
            <a:r>
              <a:rPr lang="zh-CN" altLang="en-US" sz="2400" dirty="0">
                <a:ea typeface="黑体" panose="02010609060101010101" pitchFamily="49" charset="-122"/>
              </a:rPr>
              <a:t>    （</a:t>
            </a:r>
            <a:r>
              <a:rPr lang="en-US" altLang="zh-CN" sz="2400" dirty="0">
                <a:ea typeface="黑体" panose="02010609060101010101" pitchFamily="49" charset="-122"/>
              </a:rPr>
              <a:t>3</a:t>
            </a:r>
            <a:r>
              <a:rPr lang="zh-CN" altLang="en-US" sz="2400" dirty="0">
                <a:ea typeface="黑体" panose="02010609060101010101" pitchFamily="49" charset="-122"/>
              </a:rPr>
              <a:t>）缺乏针对性。</a:t>
            </a:r>
            <a:endParaRPr lang="zh-CN" altLang="en-US" sz="2400" dirty="0">
              <a:ea typeface="黑体" panose="02010609060101010101" pitchFamily="49" charset="-122"/>
            </a:endParaRPr>
          </a:p>
        </p:txBody>
      </p:sp>
      <p:sp>
        <p:nvSpPr>
          <p:cNvPr id="3686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原始资料和第二手资料</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3"/>
          <p:cNvSpPr>
            <a:spLocks noGrp="1"/>
          </p:cNvSpPr>
          <p:nvPr>
            <p:ph idx="1"/>
          </p:nvPr>
        </p:nvSpPr>
        <p:spPr/>
        <p:txBody>
          <a:bodyPr vert="horz" wrap="square" anchor="t"/>
          <a:p>
            <a:pPr>
              <a:buNone/>
            </a:pPr>
            <a:r>
              <a:rPr lang="zh-CN" altLang="en-US" dirty="0">
                <a:ea typeface="黑体" panose="02010609060101010101" pitchFamily="49" charset="-122"/>
              </a:rPr>
              <a:t>二、原始资料的来源</a:t>
            </a:r>
            <a:endParaRPr lang="zh-CN" altLang="en-US" dirty="0">
              <a:ea typeface="黑体" panose="02010609060101010101" pitchFamily="49" charset="-122"/>
            </a:endParaRPr>
          </a:p>
          <a:p>
            <a:pPr>
              <a:buNone/>
            </a:pPr>
            <a:r>
              <a:rPr lang="zh-CN" altLang="en-US" dirty="0">
                <a:ea typeface="黑体" panose="02010609060101010101" pitchFamily="49" charset="-122"/>
              </a:rPr>
              <a:t>（一）企业内部</a:t>
            </a:r>
            <a:endParaRPr lang="zh-CN" altLang="en-US" dirty="0">
              <a:ea typeface="黑体" panose="02010609060101010101" pitchFamily="49" charset="-122"/>
            </a:endParaRPr>
          </a:p>
          <a:p>
            <a:pPr>
              <a:buNone/>
            </a:pPr>
            <a:r>
              <a:rPr lang="zh-CN" altLang="en-US" dirty="0">
                <a:ea typeface="黑体" panose="02010609060101010101" pitchFamily="49" charset="-122"/>
              </a:rPr>
              <a:t>（二）消费者或购买者</a:t>
            </a:r>
            <a:endParaRPr lang="zh-CN" altLang="en-US" dirty="0">
              <a:ea typeface="黑体" panose="02010609060101010101" pitchFamily="49" charset="-122"/>
            </a:endParaRPr>
          </a:p>
          <a:p>
            <a:pPr>
              <a:buNone/>
            </a:pPr>
            <a:r>
              <a:rPr lang="zh-CN" altLang="en-US" dirty="0">
                <a:ea typeface="黑体" panose="02010609060101010101" pitchFamily="49" charset="-122"/>
              </a:rPr>
              <a:t>（三）商品流通业的各类中间商及市场经营组织</a:t>
            </a:r>
            <a:endParaRPr lang="zh-CN" altLang="en-US" dirty="0">
              <a:ea typeface="黑体" panose="02010609060101010101" pitchFamily="49" charset="-122"/>
            </a:endParaRPr>
          </a:p>
          <a:p>
            <a:pPr>
              <a:buNone/>
            </a:pPr>
            <a:r>
              <a:rPr lang="zh-CN" altLang="en-US" dirty="0">
                <a:ea typeface="黑体" panose="02010609060101010101" pitchFamily="49" charset="-122"/>
              </a:rPr>
              <a:t>（四）各类企业</a:t>
            </a:r>
            <a:endParaRPr lang="zh-CN" altLang="en-US" dirty="0">
              <a:ea typeface="黑体" panose="02010609060101010101" pitchFamily="49" charset="-122"/>
            </a:endParaRPr>
          </a:p>
        </p:txBody>
      </p:sp>
      <p:sp>
        <p:nvSpPr>
          <p:cNvPr id="3789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原始资料和第二手资料</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3"/>
          <p:cNvSpPr>
            <a:spLocks noGrp="1"/>
          </p:cNvSpPr>
          <p:nvPr>
            <p:ph idx="1"/>
          </p:nvPr>
        </p:nvSpPr>
        <p:spPr/>
        <p:txBody>
          <a:bodyPr vert="horz" wrap="square" anchor="t"/>
          <a:p>
            <a:pPr>
              <a:buNone/>
            </a:pPr>
            <a:r>
              <a:rPr lang="zh-CN" altLang="en-US" dirty="0">
                <a:ea typeface="黑体" panose="02010609060101010101" pitchFamily="49" charset="-122"/>
              </a:rPr>
              <a:t>三、二手资料的来源</a:t>
            </a:r>
            <a:endParaRPr lang="zh-CN" altLang="en-US" dirty="0">
              <a:ea typeface="黑体" panose="02010609060101010101" pitchFamily="49" charset="-122"/>
            </a:endParaRPr>
          </a:p>
          <a:p>
            <a:pPr>
              <a:buNone/>
            </a:pPr>
            <a:r>
              <a:rPr lang="zh-CN" altLang="en-US" dirty="0">
                <a:ea typeface="黑体" panose="02010609060101010101" pitchFamily="49" charset="-122"/>
              </a:rPr>
              <a:t>（一）企业内部二手资料</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业务资料</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统计资料</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财会资料</a:t>
            </a:r>
            <a:endParaRPr lang="zh-CN" altLang="en-US" dirty="0">
              <a:ea typeface="黑体" panose="02010609060101010101" pitchFamily="49" charset="-122"/>
            </a:endParaRPr>
          </a:p>
          <a:p>
            <a:pPr>
              <a:buNone/>
            </a:pPr>
            <a:r>
              <a:rPr lang="en-US" altLang="zh-CN" dirty="0">
                <a:ea typeface="黑体" panose="02010609060101010101" pitchFamily="49" charset="-122"/>
              </a:rPr>
              <a:t>	4. </a:t>
            </a:r>
            <a:r>
              <a:rPr lang="zh-CN" altLang="en-US" dirty="0">
                <a:ea typeface="黑体" panose="02010609060101010101" pitchFamily="49" charset="-122"/>
              </a:rPr>
              <a:t>客户资料</a:t>
            </a:r>
            <a:endParaRPr lang="zh-CN" altLang="en-US" dirty="0">
              <a:ea typeface="黑体" panose="02010609060101010101" pitchFamily="49" charset="-122"/>
            </a:endParaRPr>
          </a:p>
          <a:p>
            <a:pPr>
              <a:buNone/>
            </a:pPr>
            <a:r>
              <a:rPr lang="en-US" altLang="zh-CN" dirty="0">
                <a:ea typeface="黑体" panose="02010609060101010101" pitchFamily="49" charset="-122"/>
              </a:rPr>
              <a:t>	5. </a:t>
            </a:r>
            <a:r>
              <a:rPr lang="zh-CN" altLang="en-US" dirty="0">
                <a:ea typeface="黑体" panose="02010609060101010101" pitchFamily="49" charset="-122"/>
              </a:rPr>
              <a:t>竞争对手资料</a:t>
            </a:r>
            <a:endParaRPr lang="zh-CN" altLang="en-US" dirty="0">
              <a:ea typeface="黑体" panose="02010609060101010101" pitchFamily="49" charset="-122"/>
            </a:endParaRPr>
          </a:p>
          <a:p>
            <a:pPr>
              <a:buNone/>
            </a:pPr>
            <a:r>
              <a:rPr lang="en-US" altLang="zh-CN" dirty="0">
                <a:ea typeface="黑体" panose="02010609060101010101" pitchFamily="49" charset="-122"/>
              </a:rPr>
              <a:t>	6. </a:t>
            </a:r>
            <a:r>
              <a:rPr lang="zh-CN" altLang="en-US" dirty="0">
                <a:ea typeface="黑体" panose="02010609060101010101" pitchFamily="49" charset="-122"/>
              </a:rPr>
              <a:t>企业积累的其他资料</a:t>
            </a:r>
            <a:endParaRPr lang="zh-CN" altLang="en-US" dirty="0">
              <a:ea typeface="黑体" panose="02010609060101010101" pitchFamily="49" charset="-122"/>
            </a:endParaRPr>
          </a:p>
        </p:txBody>
      </p:sp>
      <p:sp>
        <p:nvSpPr>
          <p:cNvPr id="3891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原始资料和第二手资料</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3"/>
          <p:cNvSpPr>
            <a:spLocks noGrp="1"/>
          </p:cNvSpPr>
          <p:nvPr>
            <p:ph idx="1"/>
          </p:nvPr>
        </p:nvSpPr>
        <p:spPr/>
        <p:txBody>
          <a:bodyPr vert="horz" wrap="square" anchor="t"/>
          <a:p>
            <a:pPr>
              <a:buNone/>
            </a:pPr>
            <a:r>
              <a:rPr lang="zh-CN" altLang="en-US" dirty="0">
                <a:ea typeface="黑体" panose="02010609060101010101" pitchFamily="49" charset="-122"/>
              </a:rPr>
              <a:t>三、二手资料的来源</a:t>
            </a:r>
            <a:endParaRPr lang="zh-CN" altLang="en-US" dirty="0">
              <a:ea typeface="黑体" panose="02010609060101010101" pitchFamily="49" charset="-122"/>
            </a:endParaRPr>
          </a:p>
          <a:p>
            <a:pPr>
              <a:buNone/>
            </a:pPr>
            <a:r>
              <a:rPr lang="zh-CN" altLang="en-US" dirty="0">
                <a:ea typeface="黑体" panose="02010609060101010101" pitchFamily="49" charset="-122"/>
              </a:rPr>
              <a:t>（二）企业外部二手资料</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政府机构</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出版物</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行业组织</a:t>
            </a:r>
            <a:endParaRPr lang="zh-CN" altLang="en-US" dirty="0">
              <a:ea typeface="黑体" panose="02010609060101010101" pitchFamily="49" charset="-122"/>
            </a:endParaRPr>
          </a:p>
          <a:p>
            <a:pPr>
              <a:buNone/>
            </a:pPr>
            <a:r>
              <a:rPr lang="en-US" altLang="zh-CN" dirty="0">
                <a:ea typeface="黑体" panose="02010609060101010101" pitchFamily="49" charset="-122"/>
              </a:rPr>
              <a:t>	4. </a:t>
            </a:r>
            <a:r>
              <a:rPr lang="zh-CN" altLang="en-US" dirty="0">
                <a:ea typeface="黑体" panose="02010609060101010101" pitchFamily="49" charset="-122"/>
              </a:rPr>
              <a:t>专业调研机构</a:t>
            </a:r>
            <a:endParaRPr lang="zh-CN" altLang="en-US" dirty="0">
              <a:ea typeface="黑体" panose="02010609060101010101" pitchFamily="49" charset="-122"/>
            </a:endParaRPr>
          </a:p>
          <a:p>
            <a:pPr>
              <a:buNone/>
            </a:pPr>
            <a:r>
              <a:rPr lang="en-US" altLang="zh-CN" dirty="0">
                <a:ea typeface="黑体" panose="02010609060101010101" pitchFamily="49" charset="-122"/>
              </a:rPr>
              <a:t>	5. </a:t>
            </a:r>
            <a:r>
              <a:rPr lang="zh-CN" altLang="en-US" dirty="0">
                <a:ea typeface="黑体" panose="02010609060101010101" pitchFamily="49" charset="-122"/>
              </a:rPr>
              <a:t>电子网络</a:t>
            </a:r>
            <a:endParaRPr lang="zh-CN" altLang="en-US" dirty="0">
              <a:ea typeface="黑体" panose="02010609060101010101" pitchFamily="49" charset="-122"/>
            </a:endParaRPr>
          </a:p>
        </p:txBody>
      </p:sp>
      <p:sp>
        <p:nvSpPr>
          <p:cNvPr id="3993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原始资料和第二手资料</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tags/tag1.xml><?xml version="1.0" encoding="utf-8"?>
<p:tagLst xmlns:p="http://schemas.openxmlformats.org/presentationml/2006/main">
  <p:tag name="KSO_WM_UNIT_TABLE_BEAUTIFY" val="smartTable{d746743d-b62d-41bf-8d97-04b8d92e62b3}"/>
</p:tagLst>
</file>

<file path=ppt/tags/tag2.xml><?xml version="1.0" encoding="utf-8"?>
<p:tagLst xmlns:p="http://schemas.openxmlformats.org/presentationml/2006/main">
  <p:tag name="KSO_WM_DOC_GUID" val="{bbfaf026-20fe-47c4-b363-a9a871ba5605}"/>
  <p:tag name="COMMONDATA" val="eyJoZGlkIjoiMTgyY2Y5Y2UxZjkwY2NiYzg1MTM4ZmQzOTFhYWJhY2IifQ=="/>
</p:tagLst>
</file>

<file path=ppt/theme/theme1.xml><?xml version="1.0" encoding="utf-8"?>
<a:theme xmlns:a="http://schemas.openxmlformats.org/drawingml/2006/main" name="科技宣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6489</Words>
  <Application>WPS 演示</Application>
  <PresentationFormat>A4 纸张(210x297 毫米)</PresentationFormat>
  <Paragraphs>565</Paragraphs>
  <Slides>41</Slides>
  <Notes>34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Arial</vt:lpstr>
      <vt:lpstr>宋体</vt:lpstr>
      <vt:lpstr>Wingdings</vt:lpstr>
      <vt:lpstr>黑体</vt:lpstr>
      <vt:lpstr>微软雅黑</vt:lpstr>
      <vt:lpstr>Arial Unicode MS</vt:lpstr>
      <vt:lpstr>Times New Roman</vt:lpstr>
      <vt:lpstr>Arial Rounded MT Bold</vt:lpstr>
      <vt:lpstr>科技宣讲</vt:lpstr>
      <vt:lpstr>第四章  市场调查资料收集方法</vt:lpstr>
      <vt:lpstr>PowerPoint 演示文稿</vt:lpstr>
      <vt:lpstr>【学习目的与要求】</vt:lpstr>
      <vt:lpstr>第一节 原始资料和第二手资料</vt:lpstr>
      <vt:lpstr>第一节 原始资料和第二手资料</vt:lpstr>
      <vt:lpstr>第一节 原始资料和第二手资料</vt:lpstr>
      <vt:lpstr>第一节 原始资料和第二手资料</vt:lpstr>
      <vt:lpstr>第一节 原始资料和第二手资料</vt:lpstr>
      <vt:lpstr>第一节 原始资料和第二手资料</vt:lpstr>
      <vt:lpstr>第二节 案头调查法及其应用</vt:lpstr>
      <vt:lpstr>第二节 案头调查法及其应用</vt:lpstr>
      <vt:lpstr>第二节 案头调查法及其应用</vt:lpstr>
      <vt:lpstr>【案例分析】日本某公司的信息获取与利用</vt:lpstr>
      <vt:lpstr>第三节 访问调查法</vt:lpstr>
      <vt:lpstr>第三节 访问调查法</vt:lpstr>
      <vt:lpstr>PowerPoint 演示文稿</vt:lpstr>
      <vt:lpstr>第三节 访问调查法</vt:lpstr>
      <vt:lpstr>第三节 访问调查法</vt:lpstr>
      <vt:lpstr>第三节 访问调查法</vt:lpstr>
      <vt:lpstr>第三节 访问调查法</vt:lpstr>
      <vt:lpstr>第四节 观察调查法</vt:lpstr>
      <vt:lpstr>第四节 观察调查法</vt:lpstr>
      <vt:lpstr>第四节 观察调查法</vt:lpstr>
      <vt:lpstr>第四节 观察调查法</vt:lpstr>
      <vt:lpstr>第四节 观察调查法</vt:lpstr>
      <vt:lpstr>    </vt:lpstr>
      <vt:lpstr>第五节 实验调查法</vt:lpstr>
      <vt:lpstr>第五节 实验调查法</vt:lpstr>
      <vt:lpstr>第五节 实验调查法</vt:lpstr>
      <vt:lpstr>第五节 实验调查法</vt:lpstr>
      <vt:lpstr>第五节 实验调查法</vt:lpstr>
      <vt:lpstr>第五节 实验调查法</vt:lpstr>
      <vt:lpstr>PowerPoint 演示文稿</vt:lpstr>
      <vt:lpstr>第五节 实验调查法</vt:lpstr>
      <vt:lpstr>【案例分析】星巴克升级了概念渗透    </vt:lpstr>
      <vt:lpstr>【案例分析】星巴克升级了概念渗透    </vt:lpstr>
      <vt:lpstr>第六节 网上调查</vt:lpstr>
      <vt:lpstr>第六节 网上调查</vt:lpstr>
      <vt:lpstr>【案例分析】视听测验器</vt:lpstr>
      <vt:lpstr>【案例分析】视听测验器</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torrannce</dc:creator>
  <cp:lastModifiedBy>佳佳</cp:lastModifiedBy>
  <cp:revision>47</cp:revision>
  <dcterms:created xsi:type="dcterms:W3CDTF">2009-01-21T08:01:00Z</dcterms:created>
  <dcterms:modified xsi:type="dcterms:W3CDTF">2022-05-28T15:14:53Z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TC010721382052</vt:lpwstr>
  </property>
  <property fmtid="{D5CDD505-2E9C-101B-9397-08002B2CF9AE}" pid="3" name="KSOProductBuildVer">
    <vt:lpwstr>2052-11.1.0.11691</vt:lpwstr>
  </property>
  <property fmtid="{D5CDD505-2E9C-101B-9397-08002B2CF9AE}" pid="4" name="ICV">
    <vt:lpwstr>23153F9C8F454878831B227502D9EF95</vt:lpwstr>
  </property>
</Properties>
</file>