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2"/>
  </p:notesMasterIdLst>
  <p:sldIdLst>
    <p:sldId id="256" r:id="rId2"/>
    <p:sldId id="294" r:id="rId3"/>
    <p:sldId id="259" r:id="rId4"/>
    <p:sldId id="260" r:id="rId5"/>
    <p:sldId id="261" r:id="rId6"/>
    <p:sldId id="262" r:id="rId7"/>
    <p:sldId id="263" r:id="rId8"/>
    <p:sldId id="264" r:id="rId9"/>
    <p:sldId id="265" r:id="rId10"/>
    <p:sldId id="266" r:id="rId11"/>
    <p:sldId id="267" r:id="rId12"/>
    <p:sldId id="269" r:id="rId13"/>
    <p:sldId id="270" r:id="rId14"/>
    <p:sldId id="271" r:id="rId15"/>
    <p:sldId id="272" r:id="rId16"/>
    <p:sldId id="273" r:id="rId17"/>
    <p:sldId id="274" r:id="rId18"/>
    <p:sldId id="275" r:id="rId19"/>
    <p:sldId id="276" r:id="rId20"/>
    <p:sldId id="277" r:id="rId21"/>
    <p:sldId id="278" r:id="rId22"/>
    <p:sldId id="285" r:id="rId23"/>
    <p:sldId id="286" r:id="rId24"/>
    <p:sldId id="287" r:id="rId25"/>
    <p:sldId id="288" r:id="rId26"/>
    <p:sldId id="293" r:id="rId27"/>
    <p:sldId id="289" r:id="rId28"/>
    <p:sldId id="290" r:id="rId29"/>
    <p:sldId id="291" r:id="rId30"/>
    <p:sldId id="292"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A91C3A-7356-4AD4-8DAA-961CD637C41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zh-CN" altLang="en-US"/>
        </a:p>
      </dgm:t>
    </dgm:pt>
    <dgm:pt modelId="{D6175095-089D-42D5-8A4F-33C1F6022F43}">
      <dgm:prSet phldrT="[文本]"/>
      <dgm:spPr/>
      <dgm:t>
        <a:bodyPr/>
        <a:lstStyle/>
        <a:p>
          <a:r>
            <a:rPr lang="zh-CN" altLang="en-US" dirty="0" smtClean="0"/>
            <a:t>（一）深入分析</a:t>
          </a:r>
          <a:endParaRPr lang="zh-CN" altLang="en-US" dirty="0"/>
        </a:p>
      </dgm:t>
    </dgm:pt>
    <dgm:pt modelId="{8446B371-BF7D-4CAD-8C2A-7C4A374B5553}" type="parTrans" cxnId="{71D6C362-F7C2-41CA-822D-E8BDD9BD9D0C}">
      <dgm:prSet/>
      <dgm:spPr/>
      <dgm:t>
        <a:bodyPr/>
        <a:lstStyle/>
        <a:p>
          <a:endParaRPr lang="zh-CN" altLang="en-US"/>
        </a:p>
      </dgm:t>
    </dgm:pt>
    <dgm:pt modelId="{DF89DEEB-D0EC-4D78-B539-B9BD7D19CA88}" type="sibTrans" cxnId="{71D6C362-F7C2-41CA-822D-E8BDD9BD9D0C}">
      <dgm:prSet/>
      <dgm:spPr/>
      <dgm:t>
        <a:bodyPr/>
        <a:lstStyle/>
        <a:p>
          <a:endParaRPr lang="zh-CN" altLang="en-US"/>
        </a:p>
      </dgm:t>
    </dgm:pt>
    <dgm:pt modelId="{8922220C-76A1-41F1-BF86-D93222E5B50E}">
      <dgm:prSet phldrT="[文本]"/>
      <dgm:spPr/>
      <dgm:t>
        <a:bodyPr/>
        <a:lstStyle/>
        <a:p>
          <a:r>
            <a:rPr lang="zh-CN" altLang="en-US" dirty="0" smtClean="0"/>
            <a:t>（三）积极行动</a:t>
          </a:r>
          <a:endParaRPr lang="zh-CN" altLang="en-US" dirty="0"/>
        </a:p>
      </dgm:t>
    </dgm:pt>
    <dgm:pt modelId="{06360B09-1EEC-4F9C-B3C5-C5BE49AAA3C0}" type="parTrans" cxnId="{988CBB0D-D782-4180-A4D5-8CC271CF82E9}">
      <dgm:prSet/>
      <dgm:spPr/>
      <dgm:t>
        <a:bodyPr/>
        <a:lstStyle/>
        <a:p>
          <a:endParaRPr lang="zh-CN" altLang="en-US"/>
        </a:p>
      </dgm:t>
    </dgm:pt>
    <dgm:pt modelId="{A6A81A3D-968A-430E-A3E1-A5FEDA083146}" type="sibTrans" cxnId="{988CBB0D-D782-4180-A4D5-8CC271CF82E9}">
      <dgm:prSet/>
      <dgm:spPr/>
      <dgm:t>
        <a:bodyPr/>
        <a:lstStyle/>
        <a:p>
          <a:endParaRPr lang="zh-CN" altLang="en-US"/>
        </a:p>
      </dgm:t>
    </dgm:pt>
    <dgm:pt modelId="{6A8633CA-2E7C-4D84-97BB-52304162649A}">
      <dgm:prSet phldrT="[文本]"/>
      <dgm:spPr/>
      <dgm:t>
        <a:bodyPr/>
        <a:lstStyle/>
        <a:p>
          <a:r>
            <a:rPr lang="zh-CN" altLang="en-US" dirty="0" smtClean="0"/>
            <a:t>（四）及时调整</a:t>
          </a:r>
          <a:endParaRPr lang="zh-CN" altLang="en-US" dirty="0"/>
        </a:p>
      </dgm:t>
    </dgm:pt>
    <dgm:pt modelId="{74AEE548-5778-4D06-8FE4-C3B73FA88469}" type="parTrans" cxnId="{A77E49CF-FDEF-4BA7-B759-2FE7CBB24062}">
      <dgm:prSet/>
      <dgm:spPr/>
      <dgm:t>
        <a:bodyPr/>
        <a:lstStyle/>
        <a:p>
          <a:endParaRPr lang="zh-CN" altLang="en-US"/>
        </a:p>
      </dgm:t>
    </dgm:pt>
    <dgm:pt modelId="{F24F420F-29C4-4885-AC5A-D79B6F9FF3A5}" type="sibTrans" cxnId="{A77E49CF-FDEF-4BA7-B759-2FE7CBB24062}">
      <dgm:prSet/>
      <dgm:spPr/>
      <dgm:t>
        <a:bodyPr/>
        <a:lstStyle/>
        <a:p>
          <a:endParaRPr lang="zh-CN" altLang="en-US"/>
        </a:p>
      </dgm:t>
    </dgm:pt>
    <dgm:pt modelId="{E4F3D242-B6CF-4426-B079-FEE4DB3A87D3}">
      <dgm:prSet/>
      <dgm:spPr/>
      <dgm:t>
        <a:bodyPr/>
        <a:lstStyle/>
        <a:p>
          <a:r>
            <a:rPr lang="zh-CN" altLang="en-US" dirty="0" smtClean="0"/>
            <a:t>（二）慎重选择</a:t>
          </a:r>
          <a:endParaRPr lang="zh-CN" altLang="en-US" dirty="0"/>
        </a:p>
      </dgm:t>
    </dgm:pt>
    <dgm:pt modelId="{B328C6EA-79A2-49D4-B9CF-A8559D1E0981}" type="parTrans" cxnId="{69DC17C8-7562-455D-B269-68FD34E6A7CF}">
      <dgm:prSet/>
      <dgm:spPr/>
    </dgm:pt>
    <dgm:pt modelId="{0785C7F3-7572-4D09-90A6-B119F58B7CE5}" type="sibTrans" cxnId="{69DC17C8-7562-455D-B269-68FD34E6A7CF}">
      <dgm:prSet/>
      <dgm:spPr/>
      <dgm:t>
        <a:bodyPr/>
        <a:lstStyle/>
        <a:p>
          <a:endParaRPr lang="zh-CN" altLang="en-US"/>
        </a:p>
      </dgm:t>
    </dgm:pt>
    <dgm:pt modelId="{38486B07-A8D7-4F3B-8858-070DCF94F196}" type="pres">
      <dgm:prSet presAssocID="{A4A91C3A-7356-4AD4-8DAA-961CD637C411}" presName="outerComposite" presStyleCnt="0">
        <dgm:presLayoutVars>
          <dgm:chMax val="5"/>
          <dgm:dir/>
          <dgm:resizeHandles val="exact"/>
        </dgm:presLayoutVars>
      </dgm:prSet>
      <dgm:spPr/>
      <dgm:t>
        <a:bodyPr/>
        <a:lstStyle/>
        <a:p>
          <a:endParaRPr lang="zh-CN" altLang="en-US"/>
        </a:p>
      </dgm:t>
    </dgm:pt>
    <dgm:pt modelId="{62F4A581-F87D-4E8D-A2DB-997D6B4EBE6B}" type="pres">
      <dgm:prSet presAssocID="{A4A91C3A-7356-4AD4-8DAA-961CD637C411}" presName="dummyMaxCanvas" presStyleCnt="0">
        <dgm:presLayoutVars/>
      </dgm:prSet>
      <dgm:spPr/>
    </dgm:pt>
    <dgm:pt modelId="{829363FD-5042-4FD4-850E-74F030AF5D8F}" type="pres">
      <dgm:prSet presAssocID="{A4A91C3A-7356-4AD4-8DAA-961CD637C411}" presName="FourNodes_1" presStyleLbl="node1" presStyleIdx="0" presStyleCnt="4">
        <dgm:presLayoutVars>
          <dgm:bulletEnabled val="1"/>
        </dgm:presLayoutVars>
      </dgm:prSet>
      <dgm:spPr/>
      <dgm:t>
        <a:bodyPr/>
        <a:lstStyle/>
        <a:p>
          <a:endParaRPr lang="zh-CN" altLang="en-US"/>
        </a:p>
      </dgm:t>
    </dgm:pt>
    <dgm:pt modelId="{0246858E-A532-4A5F-B866-5C6BCEAA0B80}" type="pres">
      <dgm:prSet presAssocID="{A4A91C3A-7356-4AD4-8DAA-961CD637C411}" presName="FourNodes_2" presStyleLbl="node1" presStyleIdx="1" presStyleCnt="4">
        <dgm:presLayoutVars>
          <dgm:bulletEnabled val="1"/>
        </dgm:presLayoutVars>
      </dgm:prSet>
      <dgm:spPr/>
      <dgm:t>
        <a:bodyPr/>
        <a:lstStyle/>
        <a:p>
          <a:endParaRPr lang="zh-CN" altLang="en-US"/>
        </a:p>
      </dgm:t>
    </dgm:pt>
    <dgm:pt modelId="{FF748534-5F62-4819-9BF9-E9821432795C}" type="pres">
      <dgm:prSet presAssocID="{A4A91C3A-7356-4AD4-8DAA-961CD637C411}" presName="FourNodes_3" presStyleLbl="node1" presStyleIdx="2" presStyleCnt="4">
        <dgm:presLayoutVars>
          <dgm:bulletEnabled val="1"/>
        </dgm:presLayoutVars>
      </dgm:prSet>
      <dgm:spPr/>
      <dgm:t>
        <a:bodyPr/>
        <a:lstStyle/>
        <a:p>
          <a:endParaRPr lang="zh-CN" altLang="en-US"/>
        </a:p>
      </dgm:t>
    </dgm:pt>
    <dgm:pt modelId="{6068BE5B-E921-49C3-AE97-99C30841035A}" type="pres">
      <dgm:prSet presAssocID="{A4A91C3A-7356-4AD4-8DAA-961CD637C411}" presName="FourNodes_4" presStyleLbl="node1" presStyleIdx="3" presStyleCnt="4">
        <dgm:presLayoutVars>
          <dgm:bulletEnabled val="1"/>
        </dgm:presLayoutVars>
      </dgm:prSet>
      <dgm:spPr/>
      <dgm:t>
        <a:bodyPr/>
        <a:lstStyle/>
        <a:p>
          <a:endParaRPr lang="zh-CN" altLang="en-US"/>
        </a:p>
      </dgm:t>
    </dgm:pt>
    <dgm:pt modelId="{68E8B4A3-1A57-420D-A844-6A178D2D2E1D}" type="pres">
      <dgm:prSet presAssocID="{A4A91C3A-7356-4AD4-8DAA-961CD637C411}" presName="FourConn_1-2" presStyleLbl="fgAccFollowNode1" presStyleIdx="0" presStyleCnt="3">
        <dgm:presLayoutVars>
          <dgm:bulletEnabled val="1"/>
        </dgm:presLayoutVars>
      </dgm:prSet>
      <dgm:spPr/>
      <dgm:t>
        <a:bodyPr/>
        <a:lstStyle/>
        <a:p>
          <a:endParaRPr lang="zh-CN" altLang="en-US"/>
        </a:p>
      </dgm:t>
    </dgm:pt>
    <dgm:pt modelId="{DF4D98E1-D5B2-4A05-A9A6-20D918963744}" type="pres">
      <dgm:prSet presAssocID="{A4A91C3A-7356-4AD4-8DAA-961CD637C411}" presName="FourConn_2-3" presStyleLbl="fgAccFollowNode1" presStyleIdx="1" presStyleCnt="3">
        <dgm:presLayoutVars>
          <dgm:bulletEnabled val="1"/>
        </dgm:presLayoutVars>
      </dgm:prSet>
      <dgm:spPr/>
      <dgm:t>
        <a:bodyPr/>
        <a:lstStyle/>
        <a:p>
          <a:endParaRPr lang="zh-CN" altLang="en-US"/>
        </a:p>
      </dgm:t>
    </dgm:pt>
    <dgm:pt modelId="{3984405A-2FE4-46BB-A01F-06A8292706E6}" type="pres">
      <dgm:prSet presAssocID="{A4A91C3A-7356-4AD4-8DAA-961CD637C411}" presName="FourConn_3-4" presStyleLbl="fgAccFollowNode1" presStyleIdx="2" presStyleCnt="3">
        <dgm:presLayoutVars>
          <dgm:bulletEnabled val="1"/>
        </dgm:presLayoutVars>
      </dgm:prSet>
      <dgm:spPr/>
      <dgm:t>
        <a:bodyPr/>
        <a:lstStyle/>
        <a:p>
          <a:endParaRPr lang="zh-CN" altLang="en-US"/>
        </a:p>
      </dgm:t>
    </dgm:pt>
    <dgm:pt modelId="{1CDBEB8D-B3CB-4652-A545-067E042716DC}" type="pres">
      <dgm:prSet presAssocID="{A4A91C3A-7356-4AD4-8DAA-961CD637C411}" presName="FourNodes_1_text" presStyleLbl="node1" presStyleIdx="3" presStyleCnt="4">
        <dgm:presLayoutVars>
          <dgm:bulletEnabled val="1"/>
        </dgm:presLayoutVars>
      </dgm:prSet>
      <dgm:spPr/>
      <dgm:t>
        <a:bodyPr/>
        <a:lstStyle/>
        <a:p>
          <a:endParaRPr lang="zh-CN" altLang="en-US"/>
        </a:p>
      </dgm:t>
    </dgm:pt>
    <dgm:pt modelId="{DE16F1BA-99CC-4196-BC9C-04FF7122A3C5}" type="pres">
      <dgm:prSet presAssocID="{A4A91C3A-7356-4AD4-8DAA-961CD637C411}" presName="FourNodes_2_text" presStyleLbl="node1" presStyleIdx="3" presStyleCnt="4">
        <dgm:presLayoutVars>
          <dgm:bulletEnabled val="1"/>
        </dgm:presLayoutVars>
      </dgm:prSet>
      <dgm:spPr/>
      <dgm:t>
        <a:bodyPr/>
        <a:lstStyle/>
        <a:p>
          <a:endParaRPr lang="zh-CN" altLang="en-US"/>
        </a:p>
      </dgm:t>
    </dgm:pt>
    <dgm:pt modelId="{0A4AA016-8708-4096-A47D-727F4EDA5D0A}" type="pres">
      <dgm:prSet presAssocID="{A4A91C3A-7356-4AD4-8DAA-961CD637C411}" presName="FourNodes_3_text" presStyleLbl="node1" presStyleIdx="3" presStyleCnt="4">
        <dgm:presLayoutVars>
          <dgm:bulletEnabled val="1"/>
        </dgm:presLayoutVars>
      </dgm:prSet>
      <dgm:spPr/>
      <dgm:t>
        <a:bodyPr/>
        <a:lstStyle/>
        <a:p>
          <a:endParaRPr lang="zh-CN" altLang="en-US"/>
        </a:p>
      </dgm:t>
    </dgm:pt>
    <dgm:pt modelId="{819F6E80-E4A3-4EFF-A03B-0F4AD02BD693}" type="pres">
      <dgm:prSet presAssocID="{A4A91C3A-7356-4AD4-8DAA-961CD637C411}" presName="FourNodes_4_text" presStyleLbl="node1" presStyleIdx="3" presStyleCnt="4">
        <dgm:presLayoutVars>
          <dgm:bulletEnabled val="1"/>
        </dgm:presLayoutVars>
      </dgm:prSet>
      <dgm:spPr/>
      <dgm:t>
        <a:bodyPr/>
        <a:lstStyle/>
        <a:p>
          <a:endParaRPr lang="zh-CN" altLang="en-US"/>
        </a:p>
      </dgm:t>
    </dgm:pt>
  </dgm:ptLst>
  <dgm:cxnLst>
    <dgm:cxn modelId="{71D6C362-F7C2-41CA-822D-E8BDD9BD9D0C}" srcId="{A4A91C3A-7356-4AD4-8DAA-961CD637C411}" destId="{D6175095-089D-42D5-8A4F-33C1F6022F43}" srcOrd="0" destOrd="0" parTransId="{8446B371-BF7D-4CAD-8C2A-7C4A374B5553}" sibTransId="{DF89DEEB-D0EC-4D78-B539-B9BD7D19CA88}"/>
    <dgm:cxn modelId="{FFB73E2A-6EAC-4EEA-9F90-55F7AFA34FFF}" type="presOf" srcId="{6A8633CA-2E7C-4D84-97BB-52304162649A}" destId="{819F6E80-E4A3-4EFF-A03B-0F4AD02BD693}" srcOrd="1" destOrd="0" presId="urn:microsoft.com/office/officeart/2005/8/layout/vProcess5"/>
    <dgm:cxn modelId="{69DC17C8-7562-455D-B269-68FD34E6A7CF}" srcId="{A4A91C3A-7356-4AD4-8DAA-961CD637C411}" destId="{E4F3D242-B6CF-4426-B079-FEE4DB3A87D3}" srcOrd="1" destOrd="0" parTransId="{B328C6EA-79A2-49D4-B9CF-A8559D1E0981}" sibTransId="{0785C7F3-7572-4D09-90A6-B119F58B7CE5}"/>
    <dgm:cxn modelId="{3E23FB5E-EDC9-4E3C-BFA6-C85B46506BEA}" type="presOf" srcId="{E4F3D242-B6CF-4426-B079-FEE4DB3A87D3}" destId="{DE16F1BA-99CC-4196-BC9C-04FF7122A3C5}" srcOrd="1" destOrd="0" presId="urn:microsoft.com/office/officeart/2005/8/layout/vProcess5"/>
    <dgm:cxn modelId="{FE4D9149-018A-4906-B9F2-5E88212D5D41}" type="presOf" srcId="{E4F3D242-B6CF-4426-B079-FEE4DB3A87D3}" destId="{0246858E-A532-4A5F-B866-5C6BCEAA0B80}" srcOrd="0" destOrd="0" presId="urn:microsoft.com/office/officeart/2005/8/layout/vProcess5"/>
    <dgm:cxn modelId="{24A34C7C-88DB-49F6-943F-927115576568}" type="presOf" srcId="{8922220C-76A1-41F1-BF86-D93222E5B50E}" destId="{0A4AA016-8708-4096-A47D-727F4EDA5D0A}" srcOrd="1" destOrd="0" presId="urn:microsoft.com/office/officeart/2005/8/layout/vProcess5"/>
    <dgm:cxn modelId="{A43CF83B-DCE0-4706-A029-47BA07A4C5ED}" type="presOf" srcId="{6A8633CA-2E7C-4D84-97BB-52304162649A}" destId="{6068BE5B-E921-49C3-AE97-99C30841035A}" srcOrd="0" destOrd="0" presId="urn:microsoft.com/office/officeart/2005/8/layout/vProcess5"/>
    <dgm:cxn modelId="{A77E49CF-FDEF-4BA7-B759-2FE7CBB24062}" srcId="{A4A91C3A-7356-4AD4-8DAA-961CD637C411}" destId="{6A8633CA-2E7C-4D84-97BB-52304162649A}" srcOrd="3" destOrd="0" parTransId="{74AEE548-5778-4D06-8FE4-C3B73FA88469}" sibTransId="{F24F420F-29C4-4885-AC5A-D79B6F9FF3A5}"/>
    <dgm:cxn modelId="{D1E72A2F-4081-46A3-9768-B6053991E908}" type="presOf" srcId="{D6175095-089D-42D5-8A4F-33C1F6022F43}" destId="{1CDBEB8D-B3CB-4652-A545-067E042716DC}" srcOrd="1" destOrd="0" presId="urn:microsoft.com/office/officeart/2005/8/layout/vProcess5"/>
    <dgm:cxn modelId="{B2E11529-F777-4B85-8346-BA2D0968E2D4}" type="presOf" srcId="{A4A91C3A-7356-4AD4-8DAA-961CD637C411}" destId="{38486B07-A8D7-4F3B-8858-070DCF94F196}" srcOrd="0" destOrd="0" presId="urn:microsoft.com/office/officeart/2005/8/layout/vProcess5"/>
    <dgm:cxn modelId="{273DDC24-F5F9-4C58-BD49-08C4DFCD3BA2}" type="presOf" srcId="{DF89DEEB-D0EC-4D78-B539-B9BD7D19CA88}" destId="{68E8B4A3-1A57-420D-A844-6A178D2D2E1D}" srcOrd="0" destOrd="0" presId="urn:microsoft.com/office/officeart/2005/8/layout/vProcess5"/>
    <dgm:cxn modelId="{988CBB0D-D782-4180-A4D5-8CC271CF82E9}" srcId="{A4A91C3A-7356-4AD4-8DAA-961CD637C411}" destId="{8922220C-76A1-41F1-BF86-D93222E5B50E}" srcOrd="2" destOrd="0" parTransId="{06360B09-1EEC-4F9C-B3C5-C5BE49AAA3C0}" sibTransId="{A6A81A3D-968A-430E-A3E1-A5FEDA083146}"/>
    <dgm:cxn modelId="{E56943F4-66BD-44FA-8570-9BB7FB16B666}" type="presOf" srcId="{A6A81A3D-968A-430E-A3E1-A5FEDA083146}" destId="{3984405A-2FE4-46BB-A01F-06A8292706E6}" srcOrd="0" destOrd="0" presId="urn:microsoft.com/office/officeart/2005/8/layout/vProcess5"/>
    <dgm:cxn modelId="{775E0761-CACB-4ECD-8631-040EA4FA3644}" type="presOf" srcId="{0785C7F3-7572-4D09-90A6-B119F58B7CE5}" destId="{DF4D98E1-D5B2-4A05-A9A6-20D918963744}" srcOrd="0" destOrd="0" presId="urn:microsoft.com/office/officeart/2005/8/layout/vProcess5"/>
    <dgm:cxn modelId="{A3CF6AB7-C23F-45B3-B511-B26D5D35C771}" type="presOf" srcId="{D6175095-089D-42D5-8A4F-33C1F6022F43}" destId="{829363FD-5042-4FD4-850E-74F030AF5D8F}" srcOrd="0" destOrd="0" presId="urn:microsoft.com/office/officeart/2005/8/layout/vProcess5"/>
    <dgm:cxn modelId="{D6E631DE-7CAE-4CD1-961B-F044F15B8ABE}" type="presOf" srcId="{8922220C-76A1-41F1-BF86-D93222E5B50E}" destId="{FF748534-5F62-4819-9BF9-E9821432795C}" srcOrd="0" destOrd="0" presId="urn:microsoft.com/office/officeart/2005/8/layout/vProcess5"/>
    <dgm:cxn modelId="{60FA0F98-E291-45A6-A5BB-F7A51D3D552D}" type="presParOf" srcId="{38486B07-A8D7-4F3B-8858-070DCF94F196}" destId="{62F4A581-F87D-4E8D-A2DB-997D6B4EBE6B}" srcOrd="0" destOrd="0" presId="urn:microsoft.com/office/officeart/2005/8/layout/vProcess5"/>
    <dgm:cxn modelId="{0A323077-8989-431F-A759-D018AE41AC30}" type="presParOf" srcId="{38486B07-A8D7-4F3B-8858-070DCF94F196}" destId="{829363FD-5042-4FD4-850E-74F030AF5D8F}" srcOrd="1" destOrd="0" presId="urn:microsoft.com/office/officeart/2005/8/layout/vProcess5"/>
    <dgm:cxn modelId="{C84ECC9C-8546-4357-82E6-270D27951A8D}" type="presParOf" srcId="{38486B07-A8D7-4F3B-8858-070DCF94F196}" destId="{0246858E-A532-4A5F-B866-5C6BCEAA0B80}" srcOrd="2" destOrd="0" presId="urn:microsoft.com/office/officeart/2005/8/layout/vProcess5"/>
    <dgm:cxn modelId="{50EC1E0B-00DD-4653-860A-DD85FCFF7BF9}" type="presParOf" srcId="{38486B07-A8D7-4F3B-8858-070DCF94F196}" destId="{FF748534-5F62-4819-9BF9-E9821432795C}" srcOrd="3" destOrd="0" presId="urn:microsoft.com/office/officeart/2005/8/layout/vProcess5"/>
    <dgm:cxn modelId="{EDD3E0A2-2E0C-4B49-B112-D32CABE423C4}" type="presParOf" srcId="{38486B07-A8D7-4F3B-8858-070DCF94F196}" destId="{6068BE5B-E921-49C3-AE97-99C30841035A}" srcOrd="4" destOrd="0" presId="urn:microsoft.com/office/officeart/2005/8/layout/vProcess5"/>
    <dgm:cxn modelId="{3FAEE4B7-7003-440F-8049-620279737750}" type="presParOf" srcId="{38486B07-A8D7-4F3B-8858-070DCF94F196}" destId="{68E8B4A3-1A57-420D-A844-6A178D2D2E1D}" srcOrd="5" destOrd="0" presId="urn:microsoft.com/office/officeart/2005/8/layout/vProcess5"/>
    <dgm:cxn modelId="{3E86B96C-3933-4CF1-A957-C429D402AD7E}" type="presParOf" srcId="{38486B07-A8D7-4F3B-8858-070DCF94F196}" destId="{DF4D98E1-D5B2-4A05-A9A6-20D918963744}" srcOrd="6" destOrd="0" presId="urn:microsoft.com/office/officeart/2005/8/layout/vProcess5"/>
    <dgm:cxn modelId="{5B9D3549-C2ED-4369-907C-5DDA903D0793}" type="presParOf" srcId="{38486B07-A8D7-4F3B-8858-070DCF94F196}" destId="{3984405A-2FE4-46BB-A01F-06A8292706E6}" srcOrd="7" destOrd="0" presId="urn:microsoft.com/office/officeart/2005/8/layout/vProcess5"/>
    <dgm:cxn modelId="{C7CD4B24-4EB1-4148-971C-8D35EDF2A87E}" type="presParOf" srcId="{38486B07-A8D7-4F3B-8858-070DCF94F196}" destId="{1CDBEB8D-B3CB-4652-A545-067E042716DC}" srcOrd="8" destOrd="0" presId="urn:microsoft.com/office/officeart/2005/8/layout/vProcess5"/>
    <dgm:cxn modelId="{84558054-4886-4E91-A8D6-57DA61B46E5C}" type="presParOf" srcId="{38486B07-A8D7-4F3B-8858-070DCF94F196}" destId="{DE16F1BA-99CC-4196-BC9C-04FF7122A3C5}" srcOrd="9" destOrd="0" presId="urn:microsoft.com/office/officeart/2005/8/layout/vProcess5"/>
    <dgm:cxn modelId="{CF4048F4-C57A-4462-BC24-DA76713DF0E4}" type="presParOf" srcId="{38486B07-A8D7-4F3B-8858-070DCF94F196}" destId="{0A4AA016-8708-4096-A47D-727F4EDA5D0A}" srcOrd="10" destOrd="0" presId="urn:microsoft.com/office/officeart/2005/8/layout/vProcess5"/>
    <dgm:cxn modelId="{25C8FD0F-B859-4EE3-9A7B-0C7D19BF6839}" type="presParOf" srcId="{38486B07-A8D7-4F3B-8858-070DCF94F196}" destId="{819F6E80-E4A3-4EFF-A03B-0F4AD02BD693}"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9363FD-5042-4FD4-850E-74F030AF5D8F}">
      <dsp:nvSpPr>
        <dsp:cNvPr id="0" name=""/>
        <dsp:cNvSpPr/>
      </dsp:nvSpPr>
      <dsp:spPr>
        <a:xfrm>
          <a:off x="0" y="0"/>
          <a:ext cx="6583680" cy="99571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zh-CN" altLang="en-US" sz="3600" kern="1200" dirty="0" smtClean="0"/>
            <a:t>（一）深入分析</a:t>
          </a:r>
          <a:endParaRPr lang="zh-CN" altLang="en-US" sz="3600" kern="1200" dirty="0"/>
        </a:p>
      </dsp:txBody>
      <dsp:txXfrm>
        <a:off x="0" y="0"/>
        <a:ext cx="5483418" cy="995711"/>
      </dsp:txXfrm>
    </dsp:sp>
    <dsp:sp modelId="{0246858E-A532-4A5F-B866-5C6BCEAA0B80}">
      <dsp:nvSpPr>
        <dsp:cNvPr id="0" name=""/>
        <dsp:cNvSpPr/>
      </dsp:nvSpPr>
      <dsp:spPr>
        <a:xfrm>
          <a:off x="551383" y="1176750"/>
          <a:ext cx="6583680" cy="99571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zh-CN" altLang="en-US" sz="3600" kern="1200" dirty="0" smtClean="0"/>
            <a:t>（二）慎重选择</a:t>
          </a:r>
          <a:endParaRPr lang="zh-CN" altLang="en-US" sz="3600" kern="1200" dirty="0"/>
        </a:p>
      </dsp:txBody>
      <dsp:txXfrm>
        <a:off x="551383" y="1176750"/>
        <a:ext cx="5385084" cy="995711"/>
      </dsp:txXfrm>
    </dsp:sp>
    <dsp:sp modelId="{FF748534-5F62-4819-9BF9-E9821432795C}">
      <dsp:nvSpPr>
        <dsp:cNvPr id="0" name=""/>
        <dsp:cNvSpPr/>
      </dsp:nvSpPr>
      <dsp:spPr>
        <a:xfrm>
          <a:off x="1094536" y="2353500"/>
          <a:ext cx="6583680" cy="99571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zh-CN" altLang="en-US" sz="3600" kern="1200" dirty="0" smtClean="0"/>
            <a:t>（三）积极行动</a:t>
          </a:r>
          <a:endParaRPr lang="zh-CN" altLang="en-US" sz="3600" kern="1200" dirty="0"/>
        </a:p>
      </dsp:txBody>
      <dsp:txXfrm>
        <a:off x="1094536" y="2353500"/>
        <a:ext cx="5393313" cy="995711"/>
      </dsp:txXfrm>
    </dsp:sp>
    <dsp:sp modelId="{6068BE5B-E921-49C3-AE97-99C30841035A}">
      <dsp:nvSpPr>
        <dsp:cNvPr id="0" name=""/>
        <dsp:cNvSpPr/>
      </dsp:nvSpPr>
      <dsp:spPr>
        <a:xfrm>
          <a:off x="1645920" y="3530250"/>
          <a:ext cx="6583680" cy="99571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zh-CN" altLang="en-US" sz="3600" kern="1200" dirty="0" smtClean="0"/>
            <a:t>（四）及时调整</a:t>
          </a:r>
          <a:endParaRPr lang="zh-CN" altLang="en-US" sz="3600" kern="1200" dirty="0"/>
        </a:p>
      </dsp:txBody>
      <dsp:txXfrm>
        <a:off x="1645920" y="3530250"/>
        <a:ext cx="5385084" cy="995711"/>
      </dsp:txXfrm>
    </dsp:sp>
    <dsp:sp modelId="{68E8B4A3-1A57-420D-A844-6A178D2D2E1D}">
      <dsp:nvSpPr>
        <dsp:cNvPr id="0" name=""/>
        <dsp:cNvSpPr/>
      </dsp:nvSpPr>
      <dsp:spPr>
        <a:xfrm>
          <a:off x="5936467" y="762624"/>
          <a:ext cx="647212" cy="647212"/>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zh-CN" altLang="en-US" sz="2300" kern="1200"/>
        </a:p>
      </dsp:txBody>
      <dsp:txXfrm>
        <a:off x="5936467" y="762624"/>
        <a:ext cx="647212" cy="647212"/>
      </dsp:txXfrm>
    </dsp:sp>
    <dsp:sp modelId="{DF4D98E1-D5B2-4A05-A9A6-20D918963744}">
      <dsp:nvSpPr>
        <dsp:cNvPr id="0" name=""/>
        <dsp:cNvSpPr/>
      </dsp:nvSpPr>
      <dsp:spPr>
        <a:xfrm>
          <a:off x="6487850" y="1939374"/>
          <a:ext cx="647212" cy="647212"/>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zh-CN" altLang="en-US" sz="2300" kern="1200"/>
        </a:p>
      </dsp:txBody>
      <dsp:txXfrm>
        <a:off x="6487850" y="1939374"/>
        <a:ext cx="647212" cy="647212"/>
      </dsp:txXfrm>
    </dsp:sp>
    <dsp:sp modelId="{3984405A-2FE4-46BB-A01F-06A8292706E6}">
      <dsp:nvSpPr>
        <dsp:cNvPr id="0" name=""/>
        <dsp:cNvSpPr/>
      </dsp:nvSpPr>
      <dsp:spPr>
        <a:xfrm>
          <a:off x="7031004" y="3116124"/>
          <a:ext cx="647212" cy="647212"/>
        </a:xfrm>
        <a:prstGeom prst="downArrow">
          <a:avLst>
            <a:gd name="adj1" fmla="val 55000"/>
            <a:gd name="adj2" fmla="val 45000"/>
          </a:avLst>
        </a:prstGeom>
        <a:solidFill>
          <a:schemeClr val="accent1">
            <a:alpha val="90000"/>
            <a:tint val="40000"/>
            <a:hueOff val="0"/>
            <a:satOff val="0"/>
            <a:lumOff val="0"/>
            <a:alphaOff val="0"/>
          </a:schemeClr>
        </a:solidFill>
        <a:ln w="55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zh-CN" altLang="en-US" sz="2300" kern="1200"/>
        </a:p>
      </dsp:txBody>
      <dsp:txXfrm>
        <a:off x="7031004" y="3116124"/>
        <a:ext cx="647212" cy="647212"/>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63D77B-8324-44A6-9928-4287B0D058DD}" type="datetimeFigureOut">
              <a:rPr lang="zh-CN" altLang="en-US" smtClean="0"/>
              <a:pPr/>
              <a:t>2013/12/24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C1A81C-1FC5-4E94-AA29-82FFEAB8AB7E}" type="slidenum">
              <a:rPr lang="zh-CN" altLang="en-US" smtClean="0"/>
              <a:pPr/>
              <a:t>‹#›</a:t>
            </a:fld>
            <a:endParaRPr lang="zh-CN" altLang="en-US"/>
          </a:p>
        </p:txBody>
      </p:sp>
    </p:spTree>
    <p:extLst>
      <p:ext uri="{BB962C8B-B14F-4D97-AF65-F5344CB8AC3E}">
        <p14:creationId xmlns="" xmlns:p14="http://schemas.microsoft.com/office/powerpoint/2010/main" val="2446482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C1A81C-1FC5-4E94-AA29-82FFEAB8AB7E}" type="slidenum">
              <a:rPr lang="zh-CN" altLang="en-US" smtClean="0"/>
              <a:pPr/>
              <a:t>13</a:t>
            </a:fld>
            <a:endParaRPr lang="zh-CN" altLang="en-US"/>
          </a:p>
        </p:txBody>
      </p:sp>
    </p:spTree>
    <p:extLst>
      <p:ext uri="{BB962C8B-B14F-4D97-AF65-F5344CB8AC3E}">
        <p14:creationId xmlns="" xmlns:p14="http://schemas.microsoft.com/office/powerpoint/2010/main" val="2436213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C1A81C-1FC5-4E94-AA29-82FFEAB8AB7E}" type="slidenum">
              <a:rPr lang="zh-CN" altLang="en-US" smtClean="0"/>
              <a:pPr/>
              <a:t>19</a:t>
            </a:fld>
            <a:endParaRPr lang="zh-CN" altLang="en-US"/>
          </a:p>
        </p:txBody>
      </p:sp>
    </p:spTree>
    <p:extLst>
      <p:ext uri="{BB962C8B-B14F-4D97-AF65-F5344CB8AC3E}">
        <p14:creationId xmlns="" xmlns:p14="http://schemas.microsoft.com/office/powerpoint/2010/main" val="29144664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8D54CAE4-9EFD-42E2-B5AD-D8E51D41DE2F}" type="datetimeFigureOut">
              <a:rPr lang="zh-CN" altLang="en-US" smtClean="0"/>
              <a:pPr/>
              <a:t>2013/12/24</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A3829AEC-6D41-4049-8451-83B49D0F1ED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8D54CAE4-9EFD-42E2-B5AD-D8E51D41DE2F}" type="datetimeFigureOut">
              <a:rPr lang="zh-CN" altLang="en-US" smtClean="0"/>
              <a:pPr/>
              <a:t>2013/12/24</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8D54CAE4-9EFD-42E2-B5AD-D8E51D41DE2F}" type="datetimeFigureOut">
              <a:rPr lang="zh-CN" altLang="en-US" smtClean="0"/>
              <a:pPr/>
              <a:t>2013/12/24</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A3829AEC-6D41-4049-8451-83B49D0F1EDE}"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8D54CAE4-9EFD-42E2-B5AD-D8E51D41DE2F}" type="datetimeFigureOut">
              <a:rPr lang="zh-CN" altLang="en-US" smtClean="0"/>
              <a:pPr/>
              <a:t>2013/12/24</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A3829AEC-6D41-4049-8451-83B49D0F1EDE}"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D54CAE4-9EFD-42E2-B5AD-D8E51D41DE2F}" type="datetimeFigureOut">
              <a:rPr lang="zh-CN" altLang="en-US" smtClean="0"/>
              <a:pPr/>
              <a:t>2013/12/24</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3829AEC-6D41-4049-8451-83B49D0F1E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第七章</a:t>
            </a:r>
          </a:p>
        </p:txBody>
      </p:sp>
      <p:sp>
        <p:nvSpPr>
          <p:cNvPr id="3" name="副标题 2"/>
          <p:cNvSpPr>
            <a:spLocks noGrp="1"/>
          </p:cNvSpPr>
          <p:nvPr>
            <p:ph type="subTitle" idx="1"/>
          </p:nvPr>
        </p:nvSpPr>
        <p:spPr/>
        <p:txBody>
          <a:bodyPr>
            <a:normAutofit lnSpcReduction="10000"/>
          </a:bodyPr>
          <a:lstStyle/>
          <a:p>
            <a:endParaRPr lang="en-US" altLang="zh-CN" dirty="0" smtClean="0"/>
          </a:p>
          <a:p>
            <a:pPr algn="ctr"/>
            <a:r>
              <a:rPr lang="zh-CN" altLang="en-US" sz="4400" b="1" dirty="0" smtClean="0"/>
              <a:t>秘书</a:t>
            </a:r>
            <a:r>
              <a:rPr lang="zh-CN" altLang="en-US" sz="4400" b="1" dirty="0"/>
              <a:t>职业资格标准与职业生涯</a:t>
            </a:r>
          </a:p>
        </p:txBody>
      </p:sp>
    </p:spTree>
    <p:extLst>
      <p:ext uri="{BB962C8B-B14F-4D97-AF65-F5344CB8AC3E}">
        <p14:creationId xmlns="" xmlns:p14="http://schemas.microsoft.com/office/powerpoint/2010/main" val="38396735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20688"/>
            <a:ext cx="8229600" cy="5386603"/>
          </a:xfrm>
        </p:spPr>
        <p:txBody>
          <a:bodyPr/>
          <a:lstStyle/>
          <a:p>
            <a:r>
              <a:rPr lang="zh-CN" altLang="en-US" dirty="0"/>
              <a:t>高职教育的任务在于培养应用型、技能型、复合型</a:t>
            </a:r>
            <a:r>
              <a:rPr lang="zh-CN" altLang="en-US" dirty="0" smtClean="0"/>
              <a:t>人才。</a:t>
            </a:r>
            <a:r>
              <a:rPr lang="zh-CN" altLang="en-US" dirty="0"/>
              <a:t>能否取得职业资格证书正是考评学生职业能力的一个重要依据</a:t>
            </a:r>
            <a:r>
              <a:rPr lang="zh-CN" altLang="en-US" dirty="0" smtClean="0"/>
              <a:t>。</a:t>
            </a:r>
            <a:endParaRPr lang="en-US" altLang="zh-CN" dirty="0" smtClean="0"/>
          </a:p>
          <a:p>
            <a:r>
              <a:rPr lang="zh-CN" altLang="en-US" dirty="0" smtClean="0"/>
              <a:t>为了</a:t>
            </a:r>
            <a:r>
              <a:rPr lang="zh-CN" altLang="en-US" dirty="0"/>
              <a:t>适应社会需求，促进大学生就业，更好的培养高职学生的实践能力和职业能力，高职教育必将围绕“双证书”制度推进院校课程标准和职业技能标准的衔接</a:t>
            </a:r>
            <a:r>
              <a:rPr lang="zh-CN" altLang="en-US" dirty="0" smtClean="0"/>
              <a:t>，推进</a:t>
            </a:r>
            <a:r>
              <a:rPr lang="zh-CN" altLang="en-US" dirty="0"/>
              <a:t>高职教育的体制改革。</a:t>
            </a:r>
          </a:p>
        </p:txBody>
      </p:sp>
      <p:pic>
        <p:nvPicPr>
          <p:cNvPr id="102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00" y="4077072"/>
            <a:ext cx="2236787" cy="2352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75066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一、国家秘书职业资格</a:t>
            </a:r>
            <a:r>
              <a:rPr lang="zh-CN" altLang="en-US" dirty="0" smtClean="0"/>
              <a:t>鉴定</a:t>
            </a:r>
            <a:endParaRPr lang="en-US" altLang="zh-CN" dirty="0" smtClean="0"/>
          </a:p>
          <a:p>
            <a:r>
              <a:rPr lang="zh-CN" altLang="en-US" dirty="0" smtClean="0"/>
              <a:t>是国家级</a:t>
            </a:r>
            <a:r>
              <a:rPr lang="zh-CN" altLang="en-US" dirty="0"/>
              <a:t>的执业证书标准和资格</a:t>
            </a:r>
            <a:r>
              <a:rPr lang="zh-CN" altLang="en-US" dirty="0" smtClean="0"/>
              <a:t>鉴定</a:t>
            </a:r>
            <a:endParaRPr lang="en-US" altLang="zh-CN" dirty="0" smtClean="0"/>
          </a:p>
          <a:p>
            <a:r>
              <a:rPr lang="zh-CN" altLang="en-US" dirty="0" smtClean="0"/>
              <a:t>具有</a:t>
            </a:r>
            <a:r>
              <a:rPr lang="zh-CN" altLang="en-US" dirty="0"/>
              <a:t>很高的</a:t>
            </a:r>
            <a:r>
              <a:rPr lang="zh-CN" altLang="en-US" dirty="0" smtClean="0"/>
              <a:t>权威性</a:t>
            </a:r>
            <a:endParaRPr lang="en-US" altLang="zh-CN" dirty="0" smtClean="0"/>
          </a:p>
          <a:p>
            <a:r>
              <a:rPr lang="zh-CN" altLang="en-US" dirty="0" smtClean="0"/>
              <a:t>国家</a:t>
            </a:r>
            <a:r>
              <a:rPr lang="zh-CN" altLang="en-US" dirty="0"/>
              <a:t>秘书职业资格证书是</a:t>
            </a:r>
            <a:r>
              <a:rPr lang="en-US" altLang="zh-CN" dirty="0"/>
              <a:t>1997</a:t>
            </a:r>
            <a:r>
              <a:rPr lang="zh-CN" altLang="en-US" dirty="0"/>
              <a:t>年劳动保障部推出的第一个全国统考秘书职业资格证书，也是秘书行业的入门标准证书</a:t>
            </a:r>
            <a:r>
              <a:rPr lang="zh-CN" altLang="en-US" dirty="0" smtClean="0"/>
              <a:t>。</a:t>
            </a:r>
            <a:endParaRPr lang="en-US" altLang="zh-CN" dirty="0" smtClean="0"/>
          </a:p>
          <a:p>
            <a:r>
              <a:rPr lang="zh-CN" altLang="en-US" dirty="0" smtClean="0"/>
              <a:t>国家</a:t>
            </a:r>
            <a:r>
              <a:rPr lang="zh-CN" altLang="en-US" dirty="0"/>
              <a:t>秘书职业资格证书全国统一鉴定由劳动和社会保障部管理，是国内唯一的秘书从业人员资格证书。全国统一教材、试卷、考试时间，证书全国通用。</a:t>
            </a:r>
          </a:p>
        </p:txBody>
      </p:sp>
      <p:sp>
        <p:nvSpPr>
          <p:cNvPr id="3" name="标题 2"/>
          <p:cNvSpPr>
            <a:spLocks noGrp="1"/>
          </p:cNvSpPr>
          <p:nvPr>
            <p:ph type="title"/>
          </p:nvPr>
        </p:nvSpPr>
        <p:spPr/>
        <p:txBody>
          <a:bodyPr>
            <a:normAutofit fontScale="90000"/>
          </a:bodyPr>
          <a:lstStyle/>
          <a:p>
            <a:pPr algn="ctr"/>
            <a:r>
              <a:rPr lang="zh-CN" altLang="en-US" dirty="0"/>
              <a:t>第二节	我国目前主要</a:t>
            </a:r>
            <a:r>
              <a:rPr lang="zh-CN" altLang="en-US" dirty="0" smtClean="0"/>
              <a:t>的</a:t>
            </a:r>
            <a:r>
              <a:rPr lang="en-US" altLang="zh-CN" dirty="0" smtClean="0"/>
              <a:t/>
            </a:r>
            <a:br>
              <a:rPr lang="en-US" altLang="zh-CN" dirty="0" smtClean="0"/>
            </a:br>
            <a:r>
              <a:rPr lang="zh-CN" altLang="en-US" dirty="0" smtClean="0"/>
              <a:t>秘书</a:t>
            </a:r>
            <a:r>
              <a:rPr lang="zh-CN" altLang="en-US" dirty="0"/>
              <a:t>职业资格鉴定标准介绍</a:t>
            </a:r>
          </a:p>
        </p:txBody>
      </p:sp>
      <p:pic>
        <p:nvPicPr>
          <p:cNvPr id="1229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24328" y="1124744"/>
            <a:ext cx="1304737" cy="15121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28404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全国各地的秘书资格鉴定工作迅速发展起来，在国家秘书职业资格鉴定标准之下，上海市人力资源与社会保障局与上海市教育委员会共同开展了针对高校学生的“高校学生秘书类职业资格鉴定”</a:t>
            </a:r>
            <a:r>
              <a:rPr lang="zh-CN" altLang="en-US" dirty="0" smtClean="0"/>
              <a:t>。</a:t>
            </a:r>
            <a:endParaRPr lang="en-US" altLang="zh-CN" dirty="0" smtClean="0"/>
          </a:p>
          <a:p>
            <a:r>
              <a:rPr lang="zh-CN" altLang="en-US" dirty="0"/>
              <a:t>在上海市教育委员会、上海市职业技能鉴定中心的领导下</a:t>
            </a:r>
            <a:r>
              <a:rPr lang="zh-CN" altLang="en-US" dirty="0" smtClean="0"/>
              <a:t>，由</a:t>
            </a:r>
            <a:r>
              <a:rPr lang="zh-CN" altLang="en-US" dirty="0"/>
              <a:t>上海大学高等技术学院牵头，正式组建了上海市高校秘书类职业资格鉴定所。由该鉴定所负责制定鉴定标准，并组织实施鉴定考试</a:t>
            </a:r>
            <a:r>
              <a:rPr lang="zh-CN" altLang="en-US" dirty="0" smtClean="0"/>
              <a:t>。目前</a:t>
            </a:r>
            <a:r>
              <a:rPr lang="zh-CN" altLang="en-US" dirty="0"/>
              <a:t>该考试已经纳入上海市人力资源与社会保障局职业技能证书考证系列。</a:t>
            </a:r>
          </a:p>
          <a:p>
            <a:endParaRPr lang="zh-CN" altLang="en-US" dirty="0"/>
          </a:p>
          <a:p>
            <a:endParaRPr lang="zh-CN" altLang="en-US" dirty="0"/>
          </a:p>
        </p:txBody>
      </p:sp>
      <p:sp>
        <p:nvSpPr>
          <p:cNvPr id="3" name="标题 2"/>
          <p:cNvSpPr>
            <a:spLocks noGrp="1"/>
          </p:cNvSpPr>
          <p:nvPr>
            <p:ph type="title"/>
          </p:nvPr>
        </p:nvSpPr>
        <p:spPr/>
        <p:txBody>
          <a:bodyPr>
            <a:normAutofit fontScale="90000"/>
          </a:bodyPr>
          <a:lstStyle/>
          <a:p>
            <a:r>
              <a:rPr lang="zh-CN" altLang="en-US" dirty="0"/>
              <a:t>二、上海高校学生秘书类职业资格鉴定</a:t>
            </a:r>
          </a:p>
        </p:txBody>
      </p:sp>
      <p:pic>
        <p:nvPicPr>
          <p:cNvPr id="1331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43031" y="5301208"/>
            <a:ext cx="1304925" cy="13261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94940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ctr"/>
            <a:r>
              <a:rPr lang="zh-CN" altLang="en-US" dirty="0"/>
              <a:t>第三节   秘书职业生涯规划</a:t>
            </a:r>
          </a:p>
        </p:txBody>
      </p:sp>
      <p:pic>
        <p:nvPicPr>
          <p:cNvPr id="4098" name="Picture 2" descr="C:\Users\user\Pictures\u=1220607145,352764424&amp;fm=21&amp;gp=0.jpg"/>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15616" y="2289944"/>
            <a:ext cx="3996655" cy="2808312"/>
          </a:xfrm>
          <a:prstGeom prst="rect">
            <a:avLst/>
          </a:prstGeom>
          <a:noFill/>
          <a:extLst>
            <a:ext uri="{909E8E84-426E-40DD-AFC4-6F175D3DCCD1}">
              <a14:hiddenFill xmlns=""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788113" y="2276872"/>
            <a:ext cx="2664296" cy="280831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093532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268760"/>
            <a:ext cx="8229600" cy="5400600"/>
          </a:xfrm>
        </p:spPr>
        <p:txBody>
          <a:bodyPr>
            <a:noAutofit/>
          </a:bodyPr>
          <a:lstStyle/>
          <a:p>
            <a:r>
              <a:rPr lang="zh-CN" altLang="en-US" sz="2200" dirty="0">
                <a:latin typeface="华文楷体" pitchFamily="2" charset="-122"/>
                <a:ea typeface="华文楷体" pitchFamily="2" charset="-122"/>
              </a:rPr>
              <a:t>哈佛大学曾对一群智力、学历、环境等客观条件都差不多的年轻人做过一个长达</a:t>
            </a:r>
            <a:r>
              <a:rPr lang="en-US" altLang="zh-CN" sz="2200" dirty="0">
                <a:latin typeface="华文楷体" pitchFamily="2" charset="-122"/>
                <a:ea typeface="华文楷体" pitchFamily="2" charset="-122"/>
              </a:rPr>
              <a:t>25</a:t>
            </a:r>
            <a:r>
              <a:rPr lang="zh-CN" altLang="en-US" sz="2200" dirty="0">
                <a:latin typeface="华文楷体" pitchFamily="2" charset="-122"/>
                <a:ea typeface="华文楷体" pitchFamily="2" charset="-122"/>
              </a:rPr>
              <a:t>年的跟踪调查，调查内容为职业生涯规划对人生的影响，结果发现：</a:t>
            </a:r>
          </a:p>
          <a:p>
            <a:r>
              <a:rPr lang="en-US" altLang="zh-CN" sz="2200" dirty="0">
                <a:latin typeface="华文楷体" pitchFamily="2" charset="-122"/>
                <a:ea typeface="华文楷体" pitchFamily="2" charset="-122"/>
              </a:rPr>
              <a:t>87%</a:t>
            </a:r>
            <a:r>
              <a:rPr lang="zh-CN" altLang="en-US" sz="2200" dirty="0">
                <a:latin typeface="华文楷体" pitchFamily="2" charset="-122"/>
                <a:ea typeface="华文楷体" pitchFamily="2" charset="-122"/>
              </a:rPr>
              <a:t>的人，人生规划模糊或没有自己的目标和规划；</a:t>
            </a:r>
          </a:p>
          <a:p>
            <a:r>
              <a:rPr lang="en-US" altLang="zh-CN" sz="2200" dirty="0">
                <a:latin typeface="华文楷体" pitchFamily="2" charset="-122"/>
                <a:ea typeface="华文楷体" pitchFamily="2" charset="-122"/>
              </a:rPr>
              <a:t>10%</a:t>
            </a:r>
            <a:r>
              <a:rPr lang="zh-CN" altLang="en-US" sz="2200" dirty="0">
                <a:latin typeface="华文楷体" pitchFamily="2" charset="-122"/>
                <a:ea typeface="华文楷体" pitchFamily="2" charset="-122"/>
              </a:rPr>
              <a:t>的人，有清晰但比较短暂的人生规划；</a:t>
            </a:r>
          </a:p>
          <a:p>
            <a:r>
              <a:rPr lang="en-US" altLang="zh-CN" sz="2200" dirty="0">
                <a:latin typeface="华文楷体" pitchFamily="2" charset="-122"/>
                <a:ea typeface="华文楷体" pitchFamily="2" charset="-122"/>
              </a:rPr>
              <a:t>3%</a:t>
            </a:r>
            <a:r>
              <a:rPr lang="zh-CN" altLang="en-US" sz="2200" dirty="0">
                <a:latin typeface="华文楷体" pitchFamily="2" charset="-122"/>
                <a:ea typeface="华文楷体" pitchFamily="2" charset="-122"/>
              </a:rPr>
              <a:t>的人，有清晰且长期的人生规划；</a:t>
            </a:r>
          </a:p>
          <a:p>
            <a:r>
              <a:rPr lang="en-US" altLang="zh-CN" sz="2200" dirty="0">
                <a:latin typeface="华文楷体" pitchFamily="2" charset="-122"/>
                <a:ea typeface="华文楷体" pitchFamily="2" charset="-122"/>
              </a:rPr>
              <a:t>25</a:t>
            </a:r>
            <a:r>
              <a:rPr lang="zh-CN" altLang="en-US" sz="2200" dirty="0">
                <a:latin typeface="华文楷体" pitchFamily="2" charset="-122"/>
                <a:ea typeface="华文楷体" pitchFamily="2" charset="-122"/>
              </a:rPr>
              <a:t>年后这些调查对象的生涯情况如下</a:t>
            </a:r>
            <a:r>
              <a:rPr lang="en-US" altLang="zh-CN" sz="2200" dirty="0">
                <a:latin typeface="华文楷体" pitchFamily="2" charset="-122"/>
                <a:ea typeface="华文楷体" pitchFamily="2" charset="-122"/>
              </a:rPr>
              <a:t>:</a:t>
            </a:r>
          </a:p>
          <a:p>
            <a:r>
              <a:rPr lang="en-US" altLang="zh-CN" sz="2200" dirty="0">
                <a:latin typeface="华文楷体" pitchFamily="2" charset="-122"/>
                <a:ea typeface="华文楷体" pitchFamily="2" charset="-122"/>
              </a:rPr>
              <a:t>3%</a:t>
            </a:r>
            <a:r>
              <a:rPr lang="zh-CN" altLang="en-US" sz="2200" dirty="0">
                <a:latin typeface="华文楷体" pitchFamily="2" charset="-122"/>
                <a:ea typeface="华文楷体" pitchFamily="2" charset="-122"/>
              </a:rPr>
              <a:t>有清晰且长期的人生规划的人，</a:t>
            </a:r>
            <a:r>
              <a:rPr lang="en-US" altLang="zh-CN" sz="2200" dirty="0">
                <a:latin typeface="华文楷体" pitchFamily="2" charset="-122"/>
                <a:ea typeface="华文楷体" pitchFamily="2" charset="-122"/>
              </a:rPr>
              <a:t>25</a:t>
            </a:r>
            <a:r>
              <a:rPr lang="zh-CN" altLang="en-US" sz="2200" dirty="0">
                <a:latin typeface="华文楷体" pitchFamily="2" charset="-122"/>
                <a:ea typeface="华文楷体" pitchFamily="2" charset="-122"/>
              </a:rPr>
              <a:t>年一直都为实现目标不懈努力，</a:t>
            </a:r>
            <a:r>
              <a:rPr lang="en-US" altLang="zh-CN" sz="2200" dirty="0">
                <a:latin typeface="华文楷体" pitchFamily="2" charset="-122"/>
                <a:ea typeface="华文楷体" pitchFamily="2" charset="-122"/>
              </a:rPr>
              <a:t>25</a:t>
            </a:r>
            <a:r>
              <a:rPr lang="zh-CN" altLang="en-US" sz="2200" dirty="0">
                <a:latin typeface="华文楷体" pitchFamily="2" charset="-122"/>
                <a:ea typeface="华文楷体" pitchFamily="2" charset="-122"/>
              </a:rPr>
              <a:t>年后他们几乎都成了社会各界顶尖的成功</a:t>
            </a:r>
            <a:r>
              <a:rPr lang="zh-CN" altLang="en-US" sz="2200" dirty="0" smtClean="0">
                <a:latin typeface="华文楷体" pitchFamily="2" charset="-122"/>
                <a:ea typeface="华文楷体" pitchFamily="2" charset="-122"/>
              </a:rPr>
              <a:t>人士。</a:t>
            </a:r>
            <a:endParaRPr lang="zh-CN" altLang="en-US" sz="2200" dirty="0">
              <a:latin typeface="华文楷体" pitchFamily="2" charset="-122"/>
              <a:ea typeface="华文楷体" pitchFamily="2" charset="-122"/>
            </a:endParaRPr>
          </a:p>
          <a:p>
            <a:r>
              <a:rPr lang="en-US" altLang="zh-CN" sz="2200" dirty="0">
                <a:latin typeface="华文楷体" pitchFamily="2" charset="-122"/>
                <a:ea typeface="华文楷体" pitchFamily="2" charset="-122"/>
              </a:rPr>
              <a:t>10%</a:t>
            </a:r>
            <a:r>
              <a:rPr lang="zh-CN" altLang="en-US" sz="2200" dirty="0">
                <a:latin typeface="华文楷体" pitchFamily="2" charset="-122"/>
                <a:ea typeface="华文楷体" pitchFamily="2" charset="-122"/>
              </a:rPr>
              <a:t>有清晰但比较短暂的人生规划的人，</a:t>
            </a:r>
            <a:r>
              <a:rPr lang="zh-CN" altLang="en-US" sz="2200" dirty="0" smtClean="0">
                <a:latin typeface="华文楷体" pitchFamily="2" charset="-122"/>
                <a:ea typeface="华文楷体" pitchFamily="2" charset="-122"/>
              </a:rPr>
              <a:t>大都生活</a:t>
            </a:r>
            <a:r>
              <a:rPr lang="zh-CN" altLang="en-US" sz="2200" dirty="0">
                <a:latin typeface="华文楷体" pitchFamily="2" charset="-122"/>
                <a:ea typeface="华文楷体" pitchFamily="2" charset="-122"/>
              </a:rPr>
              <a:t>在社会的中上层</a:t>
            </a:r>
            <a:r>
              <a:rPr lang="zh-CN" altLang="en-US" sz="2200" dirty="0" smtClean="0">
                <a:latin typeface="华文楷体" pitchFamily="2" charset="-122"/>
                <a:ea typeface="华文楷体" pitchFamily="2" charset="-122"/>
              </a:rPr>
              <a:t>，那些</a:t>
            </a:r>
            <a:r>
              <a:rPr lang="zh-CN" altLang="en-US" sz="2200" dirty="0">
                <a:latin typeface="华文楷体" pitchFamily="2" charset="-122"/>
                <a:ea typeface="华文楷体" pitchFamily="2" charset="-122"/>
              </a:rPr>
              <a:t>短期人生规划不断得以实现，生活水平稳步上升，成为各行业不可或缺的专业人士。</a:t>
            </a:r>
          </a:p>
          <a:p>
            <a:r>
              <a:rPr lang="en-US" altLang="zh-CN" sz="2200" dirty="0">
                <a:latin typeface="华文楷体" pitchFamily="2" charset="-122"/>
                <a:ea typeface="华文楷体" pitchFamily="2" charset="-122"/>
              </a:rPr>
              <a:t>87%</a:t>
            </a:r>
            <a:r>
              <a:rPr lang="zh-CN" altLang="en-US" sz="2200" dirty="0">
                <a:latin typeface="华文楷体" pitchFamily="2" charset="-122"/>
                <a:ea typeface="华文楷体" pitchFamily="2" charset="-122"/>
              </a:rPr>
              <a:t>人生规划模糊或没有自己的目标和规划的人，几乎都生活在社会的下层，也没有也别的成绩。</a:t>
            </a:r>
          </a:p>
          <a:p>
            <a:endParaRPr lang="zh-CN" altLang="en-US" sz="2200" dirty="0"/>
          </a:p>
        </p:txBody>
      </p:sp>
      <p:sp>
        <p:nvSpPr>
          <p:cNvPr id="3" name="标题 2"/>
          <p:cNvSpPr>
            <a:spLocks noGrp="1"/>
          </p:cNvSpPr>
          <p:nvPr>
            <p:ph type="title"/>
          </p:nvPr>
        </p:nvSpPr>
        <p:spPr/>
        <p:txBody>
          <a:bodyPr/>
          <a:lstStyle/>
          <a:p>
            <a:r>
              <a:rPr lang="zh-CN" altLang="en-US" dirty="0"/>
              <a:t>哈佛大学长达</a:t>
            </a:r>
            <a:r>
              <a:rPr lang="en-US" altLang="zh-CN" dirty="0"/>
              <a:t>25</a:t>
            </a:r>
            <a:r>
              <a:rPr lang="zh-CN" altLang="en-US" dirty="0"/>
              <a:t>年的一项调查</a:t>
            </a:r>
          </a:p>
        </p:txBody>
      </p:sp>
      <p:pic>
        <p:nvPicPr>
          <p:cNvPr id="1433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80312" y="2132856"/>
            <a:ext cx="1304925" cy="1511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280132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en-US" dirty="0"/>
              <a:t>（一）秘书职业生涯规划的</a:t>
            </a:r>
            <a:r>
              <a:rPr lang="zh-CN" altLang="en-US" dirty="0" smtClean="0"/>
              <a:t>含义</a:t>
            </a:r>
            <a:endParaRPr lang="en-US" altLang="zh-CN" dirty="0" smtClean="0"/>
          </a:p>
          <a:p>
            <a:r>
              <a:rPr lang="zh-CN" altLang="en-US" dirty="0"/>
              <a:t>职业生涯规划是指个人和组织相结合，在对一个人职业生涯的主客观条件进行测定、分析</a:t>
            </a:r>
            <a:r>
              <a:rPr lang="zh-CN" altLang="en-US" dirty="0" smtClean="0"/>
              <a:t>、确定</a:t>
            </a:r>
            <a:r>
              <a:rPr lang="zh-CN" altLang="en-US" dirty="0"/>
              <a:t>其最佳的职业奋斗目标，并为实现这一目标做出行之有效的安排</a:t>
            </a:r>
            <a:r>
              <a:rPr lang="zh-CN" altLang="en-US" dirty="0" smtClean="0"/>
              <a:t>。</a:t>
            </a:r>
            <a:endParaRPr lang="en-US" altLang="zh-CN" dirty="0" smtClean="0"/>
          </a:p>
          <a:p>
            <a:r>
              <a:rPr lang="zh-CN" altLang="en-US" dirty="0"/>
              <a:t>秘书职业生涯规划是指秘书结合自身情况以及眼前的机遇和制约因素，为秘书职业确立发展方向和奋斗目标，选择适合秘书职业发展的路径，并为实现秘书职业生涯目标而制定行动方案</a:t>
            </a:r>
            <a:r>
              <a:rPr lang="zh-CN" altLang="en-US" dirty="0" smtClean="0"/>
              <a:t>。</a:t>
            </a:r>
            <a:endParaRPr lang="en-US" altLang="zh-CN" dirty="0" smtClean="0"/>
          </a:p>
          <a:p>
            <a:r>
              <a:rPr lang="zh-CN" altLang="en-US" dirty="0" smtClean="0"/>
              <a:t>秘书</a:t>
            </a:r>
            <a:r>
              <a:rPr lang="zh-CN" altLang="en-US" dirty="0"/>
              <a:t>职业生涯规划的期限一般划分为短期规划、中期规划和长期规划。短期规划为三年以内的规划</a:t>
            </a:r>
            <a:r>
              <a:rPr lang="zh-CN" altLang="en-US" dirty="0" smtClean="0"/>
              <a:t>，中期规划</a:t>
            </a:r>
            <a:r>
              <a:rPr lang="zh-CN" altLang="en-US" dirty="0"/>
              <a:t>一般为三至五年</a:t>
            </a:r>
            <a:r>
              <a:rPr lang="zh-CN" altLang="en-US" dirty="0" smtClean="0"/>
              <a:t>，长期规划</a:t>
            </a:r>
            <a:r>
              <a:rPr lang="zh-CN" altLang="en-US" dirty="0"/>
              <a:t>其规划时间是五年至</a:t>
            </a:r>
            <a:r>
              <a:rPr lang="zh-CN" altLang="en-US" dirty="0" smtClean="0"/>
              <a:t>十年。</a:t>
            </a:r>
            <a:endParaRPr lang="zh-CN" altLang="en-US" dirty="0"/>
          </a:p>
        </p:txBody>
      </p:sp>
      <p:sp>
        <p:nvSpPr>
          <p:cNvPr id="3" name="标题 2"/>
          <p:cNvSpPr>
            <a:spLocks noGrp="1"/>
          </p:cNvSpPr>
          <p:nvPr>
            <p:ph type="title"/>
          </p:nvPr>
        </p:nvSpPr>
        <p:spPr/>
        <p:txBody>
          <a:bodyPr/>
          <a:lstStyle/>
          <a:p>
            <a:pPr algn="ctr"/>
            <a:r>
              <a:rPr lang="zh-CN" altLang="en-US" dirty="0"/>
              <a:t>一、秘书职业生涯规划概述</a:t>
            </a:r>
          </a:p>
        </p:txBody>
      </p:sp>
      <p:pic>
        <p:nvPicPr>
          <p:cNvPr id="1536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740352" y="332656"/>
            <a:ext cx="1304925" cy="1511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9259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530619"/>
          </a:xfrm>
        </p:spPr>
        <p:txBody>
          <a:bodyPr/>
          <a:lstStyle/>
          <a:p>
            <a:r>
              <a:rPr lang="zh-CN" altLang="en-US" dirty="0"/>
              <a:t>职业兴趣是制定职业生涯规划的前提条件</a:t>
            </a:r>
            <a:r>
              <a:rPr lang="zh-CN" altLang="en-US" dirty="0" smtClean="0"/>
              <a:t>。</a:t>
            </a:r>
            <a:endParaRPr lang="en-US" altLang="zh-CN" dirty="0" smtClean="0"/>
          </a:p>
          <a:p>
            <a:r>
              <a:rPr lang="zh-CN" altLang="en-US" dirty="0" smtClean="0"/>
              <a:t>直接兴趣。一个人</a:t>
            </a:r>
            <a:r>
              <a:rPr lang="zh-CN" altLang="en-US" dirty="0"/>
              <a:t>真正喜欢秘书工作，觉得干好本职工作的过程就有极大的乐趣，拟写一份合同、组织一次会议都是让人开心的</a:t>
            </a:r>
            <a:r>
              <a:rPr lang="zh-CN" altLang="en-US" dirty="0" smtClean="0"/>
              <a:t>事情。</a:t>
            </a:r>
            <a:endParaRPr lang="en-US" altLang="zh-CN" dirty="0" smtClean="0"/>
          </a:p>
          <a:p>
            <a:r>
              <a:rPr lang="zh-CN" altLang="en-US" dirty="0" smtClean="0"/>
              <a:t>间接兴趣。一个人</a:t>
            </a:r>
            <a:r>
              <a:rPr lang="zh-CN" altLang="en-US" dirty="0"/>
              <a:t>真正想当的是企业家，而他知道秘书岗位可以积累更多的经商经验，因此在其职业生涯的某一个阶段他对秘书职业产生了浓厚的兴趣。间接的职业兴趣可以转化为直接的职业兴趣。</a:t>
            </a:r>
          </a:p>
        </p:txBody>
      </p:sp>
      <p:pic>
        <p:nvPicPr>
          <p:cNvPr id="266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2160" y="4365104"/>
            <a:ext cx="2236787" cy="2352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091815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200" dirty="0" smtClean="0"/>
          </a:p>
          <a:p>
            <a:r>
              <a:rPr lang="en-US" altLang="zh-CN" sz="3200" dirty="0" smtClean="0"/>
              <a:t>1</a:t>
            </a:r>
            <a:r>
              <a:rPr lang="en-US" altLang="zh-CN" sz="3200" dirty="0"/>
              <a:t>.</a:t>
            </a:r>
            <a:r>
              <a:rPr lang="zh-CN" altLang="en-US" sz="3200" dirty="0"/>
              <a:t>对秘书专业知识的兴趣</a:t>
            </a:r>
            <a:r>
              <a:rPr lang="zh-CN" altLang="en-US" sz="3200" dirty="0" smtClean="0"/>
              <a:t>。</a:t>
            </a:r>
            <a:endParaRPr lang="zh-CN" altLang="en-US" sz="3200" dirty="0"/>
          </a:p>
          <a:p>
            <a:r>
              <a:rPr lang="en-US" altLang="zh-CN" sz="3200" dirty="0"/>
              <a:t>2.</a:t>
            </a:r>
            <a:r>
              <a:rPr lang="zh-CN" altLang="en-US" sz="3200" dirty="0"/>
              <a:t>对秘书工作经验的兴趣</a:t>
            </a:r>
            <a:r>
              <a:rPr lang="zh-CN" altLang="en-US" sz="3200" dirty="0" smtClean="0"/>
              <a:t>。</a:t>
            </a:r>
            <a:endParaRPr lang="zh-CN" altLang="en-US" sz="3200" dirty="0"/>
          </a:p>
          <a:p>
            <a:r>
              <a:rPr lang="en-US" altLang="zh-CN" sz="3200" dirty="0"/>
              <a:t>3.</a:t>
            </a:r>
            <a:r>
              <a:rPr lang="zh-CN" altLang="en-US" sz="3200" dirty="0"/>
              <a:t>对秘书工作方法的兴趣</a:t>
            </a:r>
            <a:r>
              <a:rPr lang="zh-CN" altLang="en-US" sz="3200" dirty="0" smtClean="0"/>
              <a:t>。</a:t>
            </a:r>
            <a:endParaRPr lang="zh-CN" altLang="en-US" sz="3200" dirty="0"/>
          </a:p>
        </p:txBody>
      </p:sp>
      <p:sp>
        <p:nvSpPr>
          <p:cNvPr id="3" name="标题 2"/>
          <p:cNvSpPr>
            <a:spLocks noGrp="1"/>
          </p:cNvSpPr>
          <p:nvPr>
            <p:ph type="title"/>
          </p:nvPr>
        </p:nvSpPr>
        <p:spPr/>
        <p:txBody>
          <a:bodyPr/>
          <a:lstStyle/>
          <a:p>
            <a:pPr algn="ctr"/>
            <a:r>
              <a:rPr lang="zh-CN" altLang="en-US" dirty="0" smtClean="0"/>
              <a:t>秘书职业兴趣的主要表现</a:t>
            </a:r>
            <a:endParaRPr lang="zh-CN" altLang="en-US" dirty="0"/>
          </a:p>
        </p:txBody>
      </p:sp>
      <p:pic>
        <p:nvPicPr>
          <p:cNvPr id="1638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40152" y="4365104"/>
            <a:ext cx="2520280" cy="1800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74033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484784"/>
            <a:ext cx="8229600" cy="4525963"/>
          </a:xfrm>
        </p:spPr>
        <p:txBody>
          <a:bodyPr>
            <a:normAutofit/>
          </a:bodyPr>
          <a:lstStyle/>
          <a:p>
            <a:r>
              <a:rPr lang="en-US" altLang="zh-CN" sz="3300" dirty="0"/>
              <a:t>1.</a:t>
            </a:r>
            <a:r>
              <a:rPr lang="zh-CN" altLang="en-US" sz="3300" dirty="0"/>
              <a:t>导向</a:t>
            </a:r>
            <a:r>
              <a:rPr lang="zh-CN" altLang="en-US" sz="3300" dirty="0" smtClean="0"/>
              <a:t>作用</a:t>
            </a:r>
            <a:endParaRPr lang="en-US" altLang="zh-CN" sz="3300" dirty="0" smtClean="0"/>
          </a:p>
          <a:p>
            <a:r>
              <a:rPr lang="zh-CN" altLang="en-US" sz="3300" dirty="0" smtClean="0"/>
              <a:t>秘书</a:t>
            </a:r>
            <a:r>
              <a:rPr lang="zh-CN" altLang="en-US" sz="3300" dirty="0"/>
              <a:t>职业生涯规划为个人今后的职业发展指明了方向</a:t>
            </a:r>
            <a:r>
              <a:rPr lang="zh-CN" altLang="en-US" sz="3300" dirty="0" smtClean="0"/>
              <a:t>。</a:t>
            </a:r>
            <a:endParaRPr lang="en-US" altLang="zh-CN" sz="3300" dirty="0" smtClean="0"/>
          </a:p>
          <a:p>
            <a:r>
              <a:rPr lang="en-US" altLang="zh-CN" sz="3300" dirty="0" smtClean="0"/>
              <a:t>2</a:t>
            </a:r>
            <a:r>
              <a:rPr lang="en-US" altLang="zh-CN" sz="3300" dirty="0"/>
              <a:t>.</a:t>
            </a:r>
            <a:r>
              <a:rPr lang="zh-CN" altLang="en-US" sz="3300" dirty="0"/>
              <a:t>激励</a:t>
            </a:r>
            <a:r>
              <a:rPr lang="zh-CN" altLang="en-US" sz="3300" dirty="0" smtClean="0"/>
              <a:t>作用</a:t>
            </a:r>
            <a:endParaRPr lang="en-US" altLang="zh-CN" sz="3300" dirty="0" smtClean="0"/>
          </a:p>
          <a:p>
            <a:r>
              <a:rPr lang="zh-CN" altLang="en-US" sz="3300" dirty="0" smtClean="0"/>
              <a:t>秘书</a:t>
            </a:r>
            <a:r>
              <a:rPr lang="zh-CN" altLang="en-US" sz="3300" dirty="0"/>
              <a:t>职业生涯规划可以激励个人突破并塑造全新的自我</a:t>
            </a:r>
            <a:r>
              <a:rPr lang="zh-CN" altLang="en-US" sz="3300" dirty="0" smtClean="0"/>
              <a:t>，增强</a:t>
            </a:r>
            <a:r>
              <a:rPr lang="zh-CN" altLang="en-US" sz="3300" dirty="0"/>
              <a:t>职业竞争力</a:t>
            </a:r>
            <a:r>
              <a:rPr lang="zh-CN" altLang="en-US" sz="3300" dirty="0" smtClean="0"/>
              <a:t>。</a:t>
            </a:r>
            <a:endParaRPr lang="en-US" altLang="zh-CN" sz="3300" dirty="0" smtClean="0"/>
          </a:p>
          <a:p>
            <a:endParaRPr lang="zh-CN" altLang="en-US" dirty="0"/>
          </a:p>
        </p:txBody>
      </p:sp>
      <p:sp>
        <p:nvSpPr>
          <p:cNvPr id="3" name="标题 2"/>
          <p:cNvSpPr>
            <a:spLocks noGrp="1"/>
          </p:cNvSpPr>
          <p:nvPr>
            <p:ph type="title"/>
          </p:nvPr>
        </p:nvSpPr>
        <p:spPr/>
        <p:txBody>
          <a:bodyPr/>
          <a:lstStyle/>
          <a:p>
            <a:r>
              <a:rPr lang="zh-CN" altLang="en-US" dirty="0"/>
              <a:t>（二）秘书职业生涯规划的作用</a:t>
            </a:r>
          </a:p>
        </p:txBody>
      </p:sp>
      <p:pic>
        <p:nvPicPr>
          <p:cNvPr id="1741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04248" y="4797152"/>
            <a:ext cx="1592957" cy="15121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52544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 xmlns:p14="http://schemas.microsoft.com/office/powerpoint/2010/main" val="2472582250"/>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标题 2"/>
          <p:cNvSpPr>
            <a:spLocks noGrp="1"/>
          </p:cNvSpPr>
          <p:nvPr>
            <p:ph type="title"/>
          </p:nvPr>
        </p:nvSpPr>
        <p:spPr/>
        <p:txBody>
          <a:bodyPr/>
          <a:lstStyle/>
          <a:p>
            <a:pPr algn="ctr"/>
            <a:r>
              <a:rPr lang="zh-CN" altLang="en-US" dirty="0"/>
              <a:t>二、秘书职业生涯规划的步骤</a:t>
            </a:r>
          </a:p>
        </p:txBody>
      </p:sp>
    </p:spTree>
    <p:extLst>
      <p:ext uri="{BB962C8B-B14F-4D97-AF65-F5344CB8AC3E}">
        <p14:creationId xmlns="" xmlns:p14="http://schemas.microsoft.com/office/powerpoint/2010/main" val="1898838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200" dirty="0" smtClean="0"/>
          </a:p>
          <a:p>
            <a:r>
              <a:rPr lang="zh-CN" altLang="en-US" sz="3200" dirty="0" smtClean="0"/>
              <a:t>第一节　秘书职业资格标准</a:t>
            </a:r>
            <a:endParaRPr lang="en-US" altLang="zh-CN" sz="3200" dirty="0" smtClean="0"/>
          </a:p>
          <a:p>
            <a:r>
              <a:rPr lang="zh-CN" altLang="en-US" sz="3200" dirty="0" smtClean="0"/>
              <a:t>第二节   我国目前主要的秘书职业资格鉴定标准介绍</a:t>
            </a:r>
            <a:endParaRPr lang="en-US" altLang="zh-CN" sz="3200" dirty="0" smtClean="0"/>
          </a:p>
          <a:p>
            <a:r>
              <a:rPr lang="zh-CN" altLang="en-US" sz="3200" dirty="0" smtClean="0"/>
              <a:t>第三节   秘书职业生涯规划</a:t>
            </a:r>
          </a:p>
          <a:p>
            <a:endParaRPr lang="zh-CN" altLang="en-US" sz="3200" dirty="0"/>
          </a:p>
        </p:txBody>
      </p:sp>
      <p:sp>
        <p:nvSpPr>
          <p:cNvPr id="3" name="标题 2"/>
          <p:cNvSpPr>
            <a:spLocks noGrp="1"/>
          </p:cNvSpPr>
          <p:nvPr>
            <p:ph type="title"/>
          </p:nvPr>
        </p:nvSpPr>
        <p:spPr/>
        <p:txBody>
          <a:bodyPr/>
          <a:lstStyle/>
          <a:p>
            <a:pPr algn="ctr"/>
            <a:r>
              <a:rPr lang="zh-CN" altLang="en-US" dirty="0" smtClean="0"/>
              <a:t>内 容</a:t>
            </a:r>
            <a:endParaRPr lang="zh-CN" altLang="en-US" dirty="0"/>
          </a:p>
        </p:txBody>
      </p:sp>
      <p:pic>
        <p:nvPicPr>
          <p:cNvPr id="4" name="Picture 6"/>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48264" y="4365104"/>
            <a:ext cx="1628775" cy="2095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dirty="0"/>
              <a:t>作为制定秘书职业生涯规划的第一个步骤，应主要从这三方面着手：自我分析、环境分析、职业分析</a:t>
            </a:r>
            <a:r>
              <a:rPr lang="zh-CN" altLang="en-US" dirty="0" smtClean="0"/>
              <a:t>。</a:t>
            </a:r>
            <a:endParaRPr lang="en-US" altLang="zh-CN" dirty="0" smtClean="0"/>
          </a:p>
          <a:p>
            <a:r>
              <a:rPr lang="zh-CN" altLang="en-US" dirty="0"/>
              <a:t>自我分析包括自我兴趣的分析、自我优势的分析、自我劣势的分析</a:t>
            </a:r>
            <a:r>
              <a:rPr lang="zh-CN" altLang="en-US" dirty="0" smtClean="0"/>
              <a:t>。</a:t>
            </a:r>
            <a:endParaRPr lang="en-US" altLang="zh-CN" dirty="0" smtClean="0"/>
          </a:p>
          <a:p>
            <a:r>
              <a:rPr lang="zh-CN" altLang="en-US" dirty="0"/>
              <a:t>自我兴趣的分析主要是通过对自我业余爱好、喜欢的书籍音乐等内容的分析来了解自己、认识自己，从而找出自己的职业</a:t>
            </a:r>
            <a:r>
              <a:rPr lang="zh-CN" altLang="en-US" dirty="0" smtClean="0"/>
              <a:t>兴趣。</a:t>
            </a:r>
            <a:endParaRPr lang="en-US" altLang="zh-CN" dirty="0" smtClean="0"/>
          </a:p>
          <a:p>
            <a:r>
              <a:rPr lang="zh-CN" altLang="en-US" dirty="0" smtClean="0"/>
              <a:t>自我</a:t>
            </a:r>
            <a:r>
              <a:rPr lang="zh-CN" altLang="en-US" dirty="0"/>
              <a:t>优势和自我劣势的分析主要是通过自我的内省和外人的客观评价来获取信息，从而更加清楚地了解自己的优缺点，了解自己今后在秘书工作的哪些领域可以更好的展示自己的才能。</a:t>
            </a:r>
          </a:p>
        </p:txBody>
      </p:sp>
      <p:sp>
        <p:nvSpPr>
          <p:cNvPr id="3" name="标题 2"/>
          <p:cNvSpPr>
            <a:spLocks noGrp="1"/>
          </p:cNvSpPr>
          <p:nvPr>
            <p:ph type="title"/>
          </p:nvPr>
        </p:nvSpPr>
        <p:spPr/>
        <p:txBody>
          <a:bodyPr/>
          <a:lstStyle/>
          <a:p>
            <a:pPr algn="ctr"/>
            <a:r>
              <a:rPr lang="zh-CN" altLang="en-US" dirty="0"/>
              <a:t>（一）深入分析</a:t>
            </a:r>
          </a:p>
        </p:txBody>
      </p:sp>
      <p:pic>
        <p:nvPicPr>
          <p:cNvPr id="1843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08304" y="5402493"/>
            <a:ext cx="1512168" cy="145550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8568025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530619"/>
          </a:xfrm>
        </p:spPr>
        <p:txBody>
          <a:bodyPr>
            <a:normAutofit/>
          </a:bodyPr>
          <a:lstStyle/>
          <a:p>
            <a:r>
              <a:rPr lang="zh-CN" altLang="en-US" dirty="0"/>
              <a:t>环境分析也是对职业生涯机会的评估，主要是评估各种环境因素对自己职业生涯发展的影响。环境因素评估主要包括</a:t>
            </a:r>
            <a:r>
              <a:rPr lang="zh-CN" altLang="en-US" dirty="0" smtClean="0"/>
              <a:t>：</a:t>
            </a:r>
            <a:endParaRPr lang="en-US" altLang="zh-CN" dirty="0" smtClean="0"/>
          </a:p>
          <a:p>
            <a:r>
              <a:rPr lang="zh-CN" altLang="en-US" dirty="0" smtClean="0"/>
              <a:t>（</a:t>
            </a:r>
            <a:r>
              <a:rPr lang="en-US" altLang="zh-CN" dirty="0"/>
              <a:t>1</a:t>
            </a:r>
            <a:r>
              <a:rPr lang="zh-CN" altLang="en-US" dirty="0"/>
              <a:t>）政治环境；</a:t>
            </a:r>
            <a:endParaRPr lang="en-US" altLang="zh-CN" dirty="0"/>
          </a:p>
          <a:p>
            <a:r>
              <a:rPr lang="zh-CN" altLang="en-US" dirty="0" smtClean="0"/>
              <a:t>（</a:t>
            </a:r>
            <a:r>
              <a:rPr lang="en-US" altLang="zh-CN" dirty="0"/>
              <a:t>2</a:t>
            </a:r>
            <a:r>
              <a:rPr lang="zh-CN" altLang="en-US" dirty="0"/>
              <a:t>）社会环境</a:t>
            </a:r>
            <a:r>
              <a:rPr lang="zh-CN" altLang="en-US" dirty="0" smtClean="0"/>
              <a:t>；</a:t>
            </a:r>
            <a:endParaRPr lang="en-US" altLang="zh-CN" dirty="0" smtClean="0"/>
          </a:p>
          <a:p>
            <a:r>
              <a:rPr lang="zh-CN" altLang="en-US" dirty="0" smtClean="0"/>
              <a:t>（</a:t>
            </a:r>
            <a:r>
              <a:rPr lang="en-US" altLang="zh-CN" dirty="0"/>
              <a:t>3</a:t>
            </a:r>
            <a:r>
              <a:rPr lang="zh-CN" altLang="en-US" dirty="0"/>
              <a:t>）</a:t>
            </a:r>
            <a:r>
              <a:rPr lang="zh-CN" altLang="en-US" dirty="0" smtClean="0"/>
              <a:t>经济环境</a:t>
            </a:r>
            <a:r>
              <a:rPr lang="zh-CN" altLang="en-US" dirty="0"/>
              <a:t>；</a:t>
            </a:r>
            <a:endParaRPr lang="en-US" altLang="zh-CN" dirty="0" smtClean="0"/>
          </a:p>
          <a:p>
            <a:r>
              <a:rPr lang="zh-CN" altLang="en-US" dirty="0" smtClean="0"/>
              <a:t>（</a:t>
            </a:r>
            <a:r>
              <a:rPr lang="en-US" altLang="zh-CN" dirty="0"/>
              <a:t>4</a:t>
            </a:r>
            <a:r>
              <a:rPr lang="zh-CN" altLang="en-US" dirty="0" smtClean="0"/>
              <a:t>）组织环境。</a:t>
            </a:r>
            <a:endParaRPr lang="en-US" altLang="zh-CN" dirty="0" smtClean="0"/>
          </a:p>
          <a:p>
            <a:r>
              <a:rPr lang="zh-CN" altLang="en-US" dirty="0" smtClean="0"/>
              <a:t>职业分析则是通过自我职业价值观、职业兴趣、职业性格、职业能力等方面的分析，结合微观企业组织环境状况等进行判断。</a:t>
            </a:r>
            <a:endParaRPr lang="en-US" altLang="zh-CN" dirty="0" smtClean="0"/>
          </a:p>
        </p:txBody>
      </p:sp>
      <p:pic>
        <p:nvPicPr>
          <p:cNvPr id="286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00" y="4797152"/>
            <a:ext cx="2160240" cy="17281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846211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en-US" dirty="0">
                <a:latin typeface="华文楷体" pitchFamily="2" charset="-122"/>
                <a:ea typeface="华文楷体" pitchFamily="2" charset="-122"/>
              </a:rPr>
              <a:t>我叫杜菁</a:t>
            </a:r>
            <a:r>
              <a:rPr lang="zh-CN" altLang="en-US" dirty="0" smtClean="0">
                <a:latin typeface="华文楷体" pitchFamily="2" charset="-122"/>
                <a:ea typeface="华文楷体" pitchFamily="2" charset="-122"/>
              </a:rPr>
              <a:t>，</a:t>
            </a:r>
            <a:r>
              <a:rPr lang="en-US" altLang="zh-CN" dirty="0" smtClean="0">
                <a:latin typeface="华文楷体" pitchFamily="2" charset="-122"/>
                <a:ea typeface="华文楷体" pitchFamily="2" charset="-122"/>
              </a:rPr>
              <a:t>26</a:t>
            </a:r>
            <a:r>
              <a:rPr lang="zh-CN" altLang="en-US" dirty="0">
                <a:latin typeface="华文楷体" pitchFamily="2" charset="-122"/>
                <a:ea typeface="华文楷体" pitchFamily="2" charset="-122"/>
              </a:rPr>
              <a:t>岁的我是一大型房地产公司的总经理秘书，从事秘书职业已近</a:t>
            </a:r>
            <a:r>
              <a:rPr lang="en-US" altLang="zh-CN" dirty="0">
                <a:latin typeface="华文楷体" pitchFamily="2" charset="-122"/>
                <a:ea typeface="华文楷体" pitchFamily="2" charset="-122"/>
              </a:rPr>
              <a:t>3</a:t>
            </a:r>
            <a:r>
              <a:rPr lang="zh-CN" altLang="en-US" dirty="0" smtClean="0">
                <a:latin typeface="华文楷体" pitchFamily="2" charset="-122"/>
                <a:ea typeface="华文楷体" pitchFamily="2" charset="-122"/>
              </a:rPr>
              <a:t>年，有上进心，是个追求理想的女孩。</a:t>
            </a:r>
            <a:endParaRPr lang="zh-CN" altLang="en-US" dirty="0">
              <a:latin typeface="华文楷体" pitchFamily="2" charset="-122"/>
              <a:ea typeface="华文楷体" pitchFamily="2" charset="-122"/>
            </a:endParaRPr>
          </a:p>
          <a:p>
            <a:r>
              <a:rPr lang="zh-CN" altLang="en-US" dirty="0">
                <a:latin typeface="华文楷体" pitchFamily="2" charset="-122"/>
                <a:ea typeface="华文楷体" pitchFamily="2" charset="-122"/>
              </a:rPr>
              <a:t>我是</a:t>
            </a:r>
            <a:r>
              <a:rPr lang="zh-CN" altLang="en-US" dirty="0" smtClean="0">
                <a:latin typeface="华文楷体" pitchFamily="2" charset="-122"/>
                <a:ea typeface="华文楷体" pitchFamily="2" charset="-122"/>
              </a:rPr>
              <a:t>政治经济专业</a:t>
            </a:r>
            <a:r>
              <a:rPr lang="zh-CN" altLang="en-US" dirty="0">
                <a:latin typeface="华文楷体" pitchFamily="2" charset="-122"/>
                <a:ea typeface="华文楷体" pitchFamily="2" charset="-122"/>
              </a:rPr>
              <a:t>的，本专业发展空间有限</a:t>
            </a:r>
            <a:r>
              <a:rPr lang="zh-CN" altLang="en-US" dirty="0" smtClean="0">
                <a:latin typeface="华文楷体" pitchFamily="2" charset="-122"/>
                <a:ea typeface="华文楷体" pitchFamily="2" charset="-122"/>
              </a:rPr>
              <a:t>，所以</a:t>
            </a:r>
            <a:r>
              <a:rPr lang="zh-CN" altLang="en-US" dirty="0">
                <a:latin typeface="华文楷体" pitchFamily="2" charset="-122"/>
                <a:ea typeface="华文楷体" pitchFamily="2" charset="-122"/>
              </a:rPr>
              <a:t>大学毕业后就进了企业做秘书</a:t>
            </a:r>
            <a:r>
              <a:rPr lang="zh-CN" altLang="en-US" dirty="0" smtClean="0">
                <a:latin typeface="华文楷体" pitchFamily="2" charset="-122"/>
                <a:ea typeface="华文楷体" pitchFamily="2" charset="-122"/>
              </a:rPr>
              <a:t>，我抓住</a:t>
            </a:r>
            <a:r>
              <a:rPr lang="zh-CN" altLang="en-US" dirty="0">
                <a:latin typeface="华文楷体" pitchFamily="2" charset="-122"/>
                <a:ea typeface="华文楷体" pitchFamily="2" charset="-122"/>
              </a:rPr>
              <a:t>一切时机学习新东西，每学到一点新东西都很快乐，工作热情也很高</a:t>
            </a:r>
            <a:r>
              <a:rPr lang="zh-CN" altLang="en-US" dirty="0" smtClean="0">
                <a:latin typeface="华文楷体" pitchFamily="2" charset="-122"/>
                <a:ea typeface="华文楷体" pitchFamily="2" charset="-122"/>
              </a:rPr>
              <a:t>。担任总经理秘书后工作挺顺手。</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可是随着时间的推移，我发现我的工作都是些打字、复印、接电话、订票等琐碎的事务性工作，原来可以学习的东西早已经学完了，没什么新的东西可学、新的内容去接触，我的能力就再也没有什么长进。久而久之，工作热情也不知道跑到哪儿去了。</a:t>
            </a:r>
          </a:p>
          <a:p>
            <a:endParaRPr lang="zh-CN" altLang="en-US" dirty="0" smtClean="0"/>
          </a:p>
          <a:p>
            <a:endParaRPr lang="zh-CN" altLang="en-US" dirty="0"/>
          </a:p>
        </p:txBody>
      </p:sp>
      <p:sp>
        <p:nvSpPr>
          <p:cNvPr id="3" name="标题 2"/>
          <p:cNvSpPr>
            <a:spLocks noGrp="1"/>
          </p:cNvSpPr>
          <p:nvPr>
            <p:ph type="title"/>
          </p:nvPr>
        </p:nvSpPr>
        <p:spPr/>
        <p:txBody>
          <a:bodyPr/>
          <a:lstStyle/>
          <a:p>
            <a:pPr algn="ctr"/>
            <a:r>
              <a:rPr lang="zh-CN" altLang="en-US" dirty="0"/>
              <a:t>怎样从秘书到经理</a:t>
            </a:r>
          </a:p>
        </p:txBody>
      </p:sp>
      <p:pic>
        <p:nvPicPr>
          <p:cNvPr id="2052"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236296" y="5373216"/>
            <a:ext cx="1304925" cy="1225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42507193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a:bodyPr>
          <a:lstStyle/>
          <a:p>
            <a:r>
              <a:rPr lang="zh-CN" altLang="en-US" dirty="0" smtClean="0">
                <a:latin typeface="华文楷体" pitchFamily="2" charset="-122"/>
                <a:ea typeface="华文楷体" pitchFamily="2" charset="-122"/>
              </a:rPr>
              <a:t>我</a:t>
            </a:r>
            <a:r>
              <a:rPr lang="zh-CN" altLang="en-US" dirty="0">
                <a:latin typeface="华文楷体" pitchFamily="2" charset="-122"/>
                <a:ea typeface="华文楷体" pitchFamily="2" charset="-122"/>
              </a:rPr>
              <a:t>也听说过有什么“职业倦怠”的说法</a:t>
            </a:r>
            <a:r>
              <a:rPr lang="zh-CN" altLang="en-US" dirty="0" smtClean="0">
                <a:latin typeface="华文楷体" pitchFamily="2" charset="-122"/>
                <a:ea typeface="华文楷体" pitchFamily="2" charset="-122"/>
              </a:rPr>
              <a:t>，寻找</a:t>
            </a:r>
            <a:r>
              <a:rPr lang="zh-CN" altLang="en-US" dirty="0">
                <a:latin typeface="华文楷体" pitchFamily="2" charset="-122"/>
                <a:ea typeface="华文楷体" pitchFamily="2" charset="-122"/>
              </a:rPr>
              <a:t>过一些解决的方法</a:t>
            </a:r>
            <a:r>
              <a:rPr lang="zh-CN" altLang="en-US" dirty="0" smtClean="0">
                <a:latin typeface="华文楷体" pitchFamily="2" charset="-122"/>
                <a:ea typeface="华文楷体" pitchFamily="2" charset="-122"/>
              </a:rPr>
              <a:t>。可</a:t>
            </a:r>
            <a:r>
              <a:rPr lang="zh-CN" altLang="en-US" dirty="0">
                <a:latin typeface="华文楷体" pitchFamily="2" charset="-122"/>
                <a:ea typeface="华文楷体" pitchFamily="2" charset="-122"/>
              </a:rPr>
              <a:t>事实证明任何努力都缓解不了我现在这种郁闷的心情、这种无精打采的状态</a:t>
            </a:r>
            <a:r>
              <a:rPr lang="zh-CN" altLang="en-US" dirty="0" smtClean="0">
                <a:latin typeface="华文楷体" pitchFamily="2" charset="-122"/>
                <a:ea typeface="华文楷体" pitchFamily="2" charset="-122"/>
              </a:rPr>
              <a:t>。</a:t>
            </a:r>
            <a:endParaRPr lang="zh-CN" altLang="en-US" dirty="0">
              <a:latin typeface="华文楷体" pitchFamily="2" charset="-122"/>
              <a:ea typeface="华文楷体" pitchFamily="2" charset="-122"/>
            </a:endParaRPr>
          </a:p>
          <a:p>
            <a:r>
              <a:rPr lang="zh-CN" altLang="en-US" dirty="0">
                <a:latin typeface="华文楷体" pitchFamily="2" charset="-122"/>
                <a:ea typeface="华文楷体" pitchFamily="2" charset="-122"/>
              </a:rPr>
              <a:t>我不想做秘书了，可又不知道能做什么</a:t>
            </a:r>
            <a:r>
              <a:rPr lang="zh-CN" altLang="en-US" dirty="0" smtClean="0">
                <a:latin typeface="华文楷体" pitchFamily="2" charset="-122"/>
                <a:ea typeface="华文楷体" pitchFamily="2" charset="-122"/>
              </a:rPr>
              <a:t>？曾经</a:t>
            </a:r>
            <a:r>
              <a:rPr lang="zh-CN" altLang="en-US" dirty="0">
                <a:latin typeface="华文楷体" pitchFamily="2" charset="-122"/>
                <a:ea typeface="华文楷体" pitchFamily="2" charset="-122"/>
              </a:rPr>
              <a:t>想转行做销售，可又怕自己做不好；继续现在的工作又提不起丝毫的热情。我真的是郁闷死了，我不知道该怎么办？</a:t>
            </a:r>
          </a:p>
          <a:p>
            <a:endParaRPr lang="zh-CN" altLang="en-US" dirty="0"/>
          </a:p>
        </p:txBody>
      </p:sp>
      <p:pic>
        <p:nvPicPr>
          <p:cNvPr id="276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60032" y="3789040"/>
            <a:ext cx="3168352" cy="2313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387543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en-US" dirty="0">
                <a:latin typeface="华文楷体" pitchFamily="2" charset="-122"/>
                <a:ea typeface="华文楷体" pitchFamily="2" charset="-122"/>
              </a:rPr>
              <a:t>白玲（资深职业顾问）</a:t>
            </a:r>
            <a:r>
              <a:rPr lang="zh-CN" altLang="en-US" dirty="0" smtClean="0">
                <a:latin typeface="华文楷体" pitchFamily="2" charset="-122"/>
                <a:ea typeface="华文楷体" pitchFamily="2" charset="-122"/>
              </a:rPr>
              <a:t>：杜菁是</a:t>
            </a:r>
            <a:r>
              <a:rPr lang="zh-CN" altLang="en-US" dirty="0">
                <a:latin typeface="华文楷体" pitchFamily="2" charset="-122"/>
                <a:ea typeface="华文楷体" pitchFamily="2" charset="-122"/>
              </a:rPr>
              <a:t>典型的高成就动机者。这类人，要不断地挑战自我，创造新生活，才能得到成就感。在做秘书期间，学习、升迁就是她的目标。而现在秘书工作她已做得很好，用她自己的话说“没什么可学的了”，其实是“没什么可升的了”。所以，她最想要</a:t>
            </a:r>
            <a:r>
              <a:rPr lang="zh-CN" altLang="en-US" dirty="0" smtClean="0">
                <a:latin typeface="华文楷体" pitchFamily="2" charset="-122"/>
                <a:ea typeface="华文楷体" pitchFamily="2" charset="-122"/>
              </a:rPr>
              <a:t>的是</a:t>
            </a:r>
            <a:r>
              <a:rPr lang="zh-CN" altLang="en-US" dirty="0">
                <a:latin typeface="华文楷体" pitchFamily="2" charset="-122"/>
                <a:ea typeface="华文楷体" pitchFamily="2" charset="-122"/>
              </a:rPr>
              <a:t>在前进中实现自己的价值、拥有发展的空间</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r>
              <a:rPr lang="zh-CN" altLang="en-US" dirty="0">
                <a:latin typeface="华文楷体" pitchFamily="2" charset="-122"/>
                <a:ea typeface="华文楷体" pitchFamily="2" charset="-122"/>
              </a:rPr>
              <a:t>显然，继续做秘书对于她来说已经没什么发展的空间</a:t>
            </a:r>
            <a:r>
              <a:rPr lang="zh-CN" altLang="en-US" dirty="0" smtClean="0">
                <a:latin typeface="华文楷体" pitchFamily="2" charset="-122"/>
                <a:ea typeface="华文楷体" pitchFamily="2" charset="-122"/>
              </a:rPr>
              <a:t>了。</a:t>
            </a:r>
            <a:r>
              <a:rPr lang="zh-CN" altLang="en-US" dirty="0">
                <a:latin typeface="华文楷体" pitchFamily="2" charset="-122"/>
                <a:ea typeface="华文楷体" pitchFamily="2" charset="-122"/>
              </a:rPr>
              <a:t>因此，她应该挑战一个新的职位。根据</a:t>
            </a:r>
            <a:r>
              <a:rPr lang="zh-CN" altLang="en-US" dirty="0" smtClean="0">
                <a:latin typeface="华文楷体" pitchFamily="2" charset="-122"/>
                <a:ea typeface="华文楷体" pitchFamily="2" charset="-122"/>
              </a:rPr>
              <a:t>她三年</a:t>
            </a:r>
            <a:r>
              <a:rPr lang="zh-CN" altLang="en-US" dirty="0">
                <a:latin typeface="华文楷体" pitchFamily="2" charset="-122"/>
                <a:ea typeface="华文楷体" pitchFamily="2" charset="-122"/>
              </a:rPr>
              <a:t>的房地产公司秘书经历，她可以考虑房地产领域的市场工作。并且，跟随老板多年的她，在房地产及相关社交圈里肯定有相当多的熟人，无论是找工作还是开展工作，都有相当大的优势。</a:t>
            </a:r>
          </a:p>
          <a:p>
            <a:r>
              <a:rPr lang="zh-CN" altLang="en-US" dirty="0">
                <a:latin typeface="华文楷体" pitchFamily="2" charset="-122"/>
                <a:ea typeface="华文楷体" pitchFamily="2" charset="-122"/>
              </a:rPr>
              <a:t>两种途径可以助她“跳”：一是在本公司，做内部调整；二是换一家公司，开始新的生活。</a:t>
            </a:r>
          </a:p>
          <a:p>
            <a:endParaRPr lang="zh-CN" altLang="en-US" dirty="0"/>
          </a:p>
        </p:txBody>
      </p:sp>
      <p:sp>
        <p:nvSpPr>
          <p:cNvPr id="3" name="标题 2"/>
          <p:cNvSpPr>
            <a:spLocks noGrp="1"/>
          </p:cNvSpPr>
          <p:nvPr>
            <p:ph type="title"/>
          </p:nvPr>
        </p:nvSpPr>
        <p:spPr/>
        <p:txBody>
          <a:bodyPr/>
          <a:lstStyle/>
          <a:p>
            <a:pPr algn="ctr"/>
            <a:r>
              <a:rPr lang="zh-CN" altLang="en-US" dirty="0"/>
              <a:t>职业建议</a:t>
            </a:r>
          </a:p>
        </p:txBody>
      </p:sp>
      <p:pic>
        <p:nvPicPr>
          <p:cNvPr id="1945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96336" y="188640"/>
            <a:ext cx="1304925" cy="12241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438133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latin typeface="华文楷体" pitchFamily="2" charset="-122"/>
                <a:ea typeface="华文楷体" pitchFamily="2" charset="-122"/>
              </a:rPr>
              <a:t>杜菁听</a:t>
            </a:r>
            <a:r>
              <a:rPr lang="zh-CN" altLang="en-US" dirty="0" smtClean="0">
                <a:latin typeface="华文楷体" pitchFamily="2" charset="-122"/>
                <a:ea typeface="华文楷体" pitchFamily="2" charset="-122"/>
              </a:rPr>
              <a:t>了咨询师的</a:t>
            </a:r>
            <a:r>
              <a:rPr lang="zh-CN" altLang="en-US" dirty="0">
                <a:latin typeface="华文楷体" pitchFamily="2" charset="-122"/>
                <a:ea typeface="华文楷体" pitchFamily="2" charset="-122"/>
              </a:rPr>
              <a:t>建议，决定去一家新成立的房地产公司</a:t>
            </a:r>
            <a:r>
              <a:rPr lang="zh-CN" altLang="en-US" dirty="0" smtClean="0">
                <a:latin typeface="华文楷体" pitchFamily="2" charset="-122"/>
                <a:ea typeface="华文楷体" pitchFamily="2" charset="-122"/>
              </a:rPr>
              <a:t>，如今</a:t>
            </a:r>
            <a:r>
              <a:rPr lang="zh-CN" altLang="en-US" dirty="0">
                <a:latin typeface="华文楷体" pitchFamily="2" charset="-122"/>
                <a:ea typeface="华文楷体" pitchFamily="2" charset="-122"/>
              </a:rPr>
              <a:t>，杜菁已经是那个集团国内分部的市场部经理</a:t>
            </a:r>
            <a:r>
              <a:rPr lang="zh-CN" altLang="en-US" dirty="0" smtClean="0">
                <a:latin typeface="华文楷体" pitchFamily="2" charset="-122"/>
                <a:ea typeface="华文楷体" pitchFamily="2" charset="-122"/>
              </a:rPr>
              <a:t>了。</a:t>
            </a:r>
            <a:endParaRPr lang="zh-CN" altLang="en-US"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a:t>后记</a:t>
            </a:r>
          </a:p>
        </p:txBody>
      </p:sp>
      <p:pic>
        <p:nvPicPr>
          <p:cNvPr id="2560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89600" y="3789040"/>
            <a:ext cx="2236787" cy="2352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918130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sz="3200" dirty="0" smtClean="0"/>
              <a:t>为什么置业顾问建议杜菁挑战一个新的职位？</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296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84529" y="3573016"/>
            <a:ext cx="2236787" cy="23479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9019710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职业生涯目标的设定，是职业生涯规划的核心</a:t>
            </a:r>
            <a:r>
              <a:rPr lang="zh-CN" altLang="en-US" dirty="0" smtClean="0"/>
              <a:t>。</a:t>
            </a:r>
            <a:endParaRPr lang="zh-CN" altLang="en-US" dirty="0"/>
          </a:p>
          <a:p>
            <a:r>
              <a:rPr lang="zh-CN" altLang="en-US" dirty="0"/>
              <a:t>确立职业生涯目标之后，关键的问题就在于秘书要选择怎样的发展路线</a:t>
            </a:r>
            <a:r>
              <a:rPr lang="zh-CN" altLang="en-US" dirty="0" smtClean="0"/>
              <a:t>。</a:t>
            </a:r>
            <a:endParaRPr lang="en-US" altLang="zh-CN" dirty="0" smtClean="0"/>
          </a:p>
          <a:p>
            <a:r>
              <a:rPr lang="zh-CN" altLang="en-US" dirty="0" smtClean="0"/>
              <a:t>秘书</a:t>
            </a:r>
            <a:r>
              <a:rPr lang="zh-CN" altLang="en-US" dirty="0"/>
              <a:t>可以将自己的职业生涯目标细化，将总目标分解成若干个分项小目标</a:t>
            </a:r>
            <a:r>
              <a:rPr lang="zh-CN" altLang="en-US" dirty="0" smtClean="0"/>
              <a:t>，为</a:t>
            </a:r>
            <a:r>
              <a:rPr lang="zh-CN" altLang="en-US" dirty="0"/>
              <a:t>每个分项小目标规定好开始时间和结束时间，使得这些目标经过一定时期的努力能够实现。在总目标的分解过程中可能会被迫列出或平行或交叉或曲折迂回的分项小目标，此时，秘书要慎重找出职业发展的关键路径和机遇，避免陷入曲折迂回、原地打转的路径中</a:t>
            </a:r>
            <a:r>
              <a:rPr lang="zh-CN" altLang="en-US" dirty="0" smtClean="0"/>
              <a:t>。</a:t>
            </a:r>
            <a:endParaRPr lang="en-US" altLang="zh-CN" dirty="0" smtClean="0"/>
          </a:p>
        </p:txBody>
      </p:sp>
      <p:sp>
        <p:nvSpPr>
          <p:cNvPr id="3" name="标题 2"/>
          <p:cNvSpPr>
            <a:spLocks noGrp="1"/>
          </p:cNvSpPr>
          <p:nvPr>
            <p:ph type="title"/>
          </p:nvPr>
        </p:nvSpPr>
        <p:spPr/>
        <p:txBody>
          <a:bodyPr/>
          <a:lstStyle/>
          <a:p>
            <a:pPr algn="ctr"/>
            <a:r>
              <a:rPr lang="zh-CN" altLang="en-US" dirty="0"/>
              <a:t>（二）慎重选择</a:t>
            </a:r>
          </a:p>
        </p:txBody>
      </p:sp>
      <p:pic>
        <p:nvPicPr>
          <p:cNvPr id="2048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08304" y="5373216"/>
            <a:ext cx="1304925" cy="12952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650602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48680"/>
            <a:ext cx="8229600" cy="5458611"/>
          </a:xfrm>
        </p:spPr>
        <p:txBody>
          <a:bodyPr/>
          <a:lstStyle/>
          <a:p>
            <a:r>
              <a:rPr lang="zh-CN" altLang="en-US" dirty="0"/>
              <a:t>例如，某公司前台秘书的职业发展规划的总目标是总经理，关键路径是</a:t>
            </a:r>
            <a:r>
              <a:rPr lang="zh-CN" altLang="en-US" dirty="0" smtClean="0"/>
              <a:t>：</a:t>
            </a:r>
            <a:endParaRPr lang="en-US" altLang="zh-CN" dirty="0" smtClean="0"/>
          </a:p>
          <a:p>
            <a:r>
              <a:rPr lang="zh-CN" altLang="en-US" dirty="0" smtClean="0">
                <a:solidFill>
                  <a:srgbClr val="FF0000"/>
                </a:solidFill>
              </a:rPr>
              <a:t>前台</a:t>
            </a:r>
            <a:r>
              <a:rPr lang="zh-CN" altLang="en-US" dirty="0">
                <a:solidFill>
                  <a:srgbClr val="FF0000"/>
                </a:solidFill>
              </a:rPr>
              <a:t>秘书</a:t>
            </a:r>
            <a:r>
              <a:rPr lang="en-US" altLang="zh-CN" dirty="0">
                <a:solidFill>
                  <a:srgbClr val="FF0000"/>
                </a:solidFill>
              </a:rPr>
              <a:t>——</a:t>
            </a:r>
            <a:r>
              <a:rPr lang="zh-CN" altLang="en-US" dirty="0">
                <a:solidFill>
                  <a:srgbClr val="FF0000"/>
                </a:solidFill>
              </a:rPr>
              <a:t>行政经理</a:t>
            </a:r>
            <a:r>
              <a:rPr lang="en-US" altLang="zh-CN" dirty="0">
                <a:solidFill>
                  <a:srgbClr val="FF0000"/>
                </a:solidFill>
              </a:rPr>
              <a:t>——</a:t>
            </a:r>
            <a:r>
              <a:rPr lang="zh-CN" altLang="en-US" dirty="0">
                <a:solidFill>
                  <a:srgbClr val="FF0000"/>
                </a:solidFill>
              </a:rPr>
              <a:t>总经理</a:t>
            </a:r>
            <a:r>
              <a:rPr lang="zh-CN" altLang="en-US" dirty="0" smtClean="0">
                <a:solidFill>
                  <a:srgbClr val="FF0000"/>
                </a:solidFill>
              </a:rPr>
              <a:t>。</a:t>
            </a:r>
            <a:endParaRPr lang="en-US" altLang="zh-CN" dirty="0" smtClean="0">
              <a:solidFill>
                <a:srgbClr val="FF0000"/>
              </a:solidFill>
            </a:endParaRPr>
          </a:p>
          <a:p>
            <a:r>
              <a:rPr lang="zh-CN" altLang="en-US" dirty="0" smtClean="0"/>
              <a:t>而</a:t>
            </a:r>
            <a:r>
              <a:rPr lang="zh-CN" altLang="en-US" dirty="0"/>
              <a:t>实际工作过程中，她的职业发展规划的总目标被分解为</a:t>
            </a:r>
            <a:r>
              <a:rPr lang="zh-CN" altLang="en-US" dirty="0" smtClean="0"/>
              <a:t>：         </a:t>
            </a:r>
            <a:r>
              <a:rPr lang="zh-CN" altLang="en-US" dirty="0" smtClean="0">
                <a:solidFill>
                  <a:srgbClr val="FF0000"/>
                </a:solidFill>
              </a:rPr>
              <a:t>销售</a:t>
            </a:r>
            <a:r>
              <a:rPr lang="zh-CN" altLang="en-US" dirty="0">
                <a:solidFill>
                  <a:srgbClr val="FF0000"/>
                </a:solidFill>
              </a:rPr>
              <a:t>部秘书</a:t>
            </a:r>
            <a:endParaRPr lang="en-US" altLang="zh-CN" dirty="0" smtClean="0"/>
          </a:p>
          <a:p>
            <a:r>
              <a:rPr lang="zh-CN" altLang="en-US" dirty="0" smtClean="0">
                <a:solidFill>
                  <a:srgbClr val="FF0000"/>
                </a:solidFill>
              </a:rPr>
              <a:t>前台</a:t>
            </a:r>
            <a:r>
              <a:rPr lang="zh-CN" altLang="en-US" dirty="0">
                <a:solidFill>
                  <a:srgbClr val="FF0000"/>
                </a:solidFill>
              </a:rPr>
              <a:t>秘书</a:t>
            </a:r>
            <a:r>
              <a:rPr lang="en-US" altLang="zh-CN" dirty="0" smtClean="0">
                <a:solidFill>
                  <a:srgbClr val="FF0000"/>
                </a:solidFill>
              </a:rPr>
              <a:t>—————————</a:t>
            </a:r>
            <a:r>
              <a:rPr lang="zh-CN" altLang="en-US" dirty="0" smtClean="0">
                <a:solidFill>
                  <a:srgbClr val="FF0000"/>
                </a:solidFill>
              </a:rPr>
              <a:t>行政</a:t>
            </a:r>
            <a:r>
              <a:rPr lang="zh-CN" altLang="en-US" dirty="0">
                <a:solidFill>
                  <a:srgbClr val="FF0000"/>
                </a:solidFill>
              </a:rPr>
              <a:t>经理</a:t>
            </a:r>
            <a:r>
              <a:rPr lang="en-US" altLang="zh-CN" dirty="0">
                <a:solidFill>
                  <a:srgbClr val="FF0000"/>
                </a:solidFill>
              </a:rPr>
              <a:t>——</a:t>
            </a:r>
            <a:r>
              <a:rPr lang="zh-CN" altLang="en-US" dirty="0" smtClean="0">
                <a:solidFill>
                  <a:srgbClr val="FF0000"/>
                </a:solidFill>
              </a:rPr>
              <a:t>总经理</a:t>
            </a:r>
            <a:endParaRPr lang="en-US" altLang="zh-CN" dirty="0" smtClean="0"/>
          </a:p>
          <a:p>
            <a:endParaRPr lang="en-US" altLang="zh-CN" dirty="0" smtClean="0"/>
          </a:p>
          <a:p>
            <a:r>
              <a:rPr lang="zh-CN" altLang="en-US" dirty="0" smtClean="0"/>
              <a:t>销售</a:t>
            </a:r>
            <a:r>
              <a:rPr lang="zh-CN" altLang="en-US" dirty="0"/>
              <a:t>部秘书和研发部秘书就是两个平行的分项小目标，这位前台秘书就应该尽可能主动的缩短实现这两个小目标的时间。</a:t>
            </a:r>
          </a:p>
          <a:p>
            <a:endParaRPr lang="zh-CN" altLang="en-US" dirty="0"/>
          </a:p>
        </p:txBody>
      </p:sp>
      <p:pic>
        <p:nvPicPr>
          <p:cNvPr id="2253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4048" y="4653136"/>
            <a:ext cx="3333750" cy="203797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cxnSp>
        <p:nvCxnSpPr>
          <p:cNvPr id="4" name="直接箭头连接符 3"/>
          <p:cNvCxnSpPr/>
          <p:nvPr/>
        </p:nvCxnSpPr>
        <p:spPr>
          <a:xfrm flipV="1">
            <a:off x="2411760" y="2780928"/>
            <a:ext cx="864096"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2411760" y="2996952"/>
            <a:ext cx="864096"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131840" y="3284984"/>
            <a:ext cx="2016224" cy="507831"/>
          </a:xfrm>
          <a:prstGeom prst="rect">
            <a:avLst/>
          </a:prstGeom>
          <a:noFill/>
        </p:spPr>
        <p:txBody>
          <a:bodyPr wrap="square" rtlCol="0">
            <a:spAutoFit/>
          </a:bodyPr>
          <a:lstStyle/>
          <a:p>
            <a:r>
              <a:rPr lang="zh-CN" altLang="en-US" sz="2700" dirty="0" smtClean="0">
                <a:solidFill>
                  <a:srgbClr val="FF0000"/>
                </a:solidFill>
              </a:rPr>
              <a:t>研发部秘书</a:t>
            </a:r>
            <a:endParaRPr lang="zh-CN" altLang="en-US" sz="2700" dirty="0">
              <a:solidFill>
                <a:srgbClr val="FF0000"/>
              </a:solidFill>
            </a:endParaRPr>
          </a:p>
        </p:txBody>
      </p:sp>
      <p:cxnSp>
        <p:nvCxnSpPr>
          <p:cNvPr id="11" name="直接箭头连接符 10"/>
          <p:cNvCxnSpPr/>
          <p:nvPr/>
        </p:nvCxnSpPr>
        <p:spPr>
          <a:xfrm flipV="1">
            <a:off x="4860032" y="3284984"/>
            <a:ext cx="936104" cy="2308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004048" y="2492896"/>
            <a:ext cx="792088"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2864317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行动，是指落实目标的具体</a:t>
            </a:r>
            <a:r>
              <a:rPr lang="zh-CN" altLang="en-US" dirty="0" smtClean="0"/>
              <a:t>措施。</a:t>
            </a:r>
            <a:endParaRPr lang="en-US" altLang="zh-CN" dirty="0" smtClean="0"/>
          </a:p>
          <a:p>
            <a:r>
              <a:rPr lang="zh-CN" altLang="en-US" dirty="0" smtClean="0"/>
              <a:t>秘书</a:t>
            </a:r>
            <a:r>
              <a:rPr lang="zh-CN" altLang="en-US" dirty="0"/>
              <a:t>不论选择了什么目标和职业生涯路线，都必须制定计划和措施，以实现自己的职业目标。例如，在工作方面采取什么措施提高</a:t>
            </a:r>
            <a:r>
              <a:rPr lang="zh-CN" altLang="en-US" dirty="0" smtClean="0"/>
              <a:t>工作业绩？</a:t>
            </a:r>
            <a:r>
              <a:rPr lang="zh-CN" altLang="en-US" dirty="0"/>
              <a:t>在业务素质方面，计划学习哪些知识、掌握哪些技能、提高哪些业务能力</a:t>
            </a:r>
            <a:r>
              <a:rPr lang="zh-CN" altLang="en-US" dirty="0" smtClean="0"/>
              <a:t>？等等。</a:t>
            </a:r>
            <a:endParaRPr lang="zh-CN" altLang="en-US" dirty="0"/>
          </a:p>
        </p:txBody>
      </p:sp>
      <p:sp>
        <p:nvSpPr>
          <p:cNvPr id="3" name="标题 2"/>
          <p:cNvSpPr>
            <a:spLocks noGrp="1"/>
          </p:cNvSpPr>
          <p:nvPr>
            <p:ph type="title"/>
          </p:nvPr>
        </p:nvSpPr>
        <p:spPr/>
        <p:txBody>
          <a:bodyPr/>
          <a:lstStyle/>
          <a:p>
            <a:pPr algn="ctr"/>
            <a:r>
              <a:rPr lang="zh-CN" altLang="en-US" dirty="0"/>
              <a:t>（三）积极行动</a:t>
            </a:r>
          </a:p>
        </p:txBody>
      </p:sp>
      <p:pic>
        <p:nvPicPr>
          <p:cNvPr id="2150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64088" y="4149080"/>
            <a:ext cx="2736304" cy="208823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10025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sz="3200" dirty="0" smtClean="0"/>
              <a:t>1. </a:t>
            </a:r>
            <a:r>
              <a:rPr lang="zh-CN" altLang="en-US" sz="3200" dirty="0" smtClean="0"/>
              <a:t>了解</a:t>
            </a:r>
            <a:r>
              <a:rPr lang="zh-CN" altLang="en-US" sz="3200" dirty="0"/>
              <a:t>秘书职业资格</a:t>
            </a:r>
            <a:r>
              <a:rPr lang="zh-CN" altLang="en-US" sz="3200" dirty="0" smtClean="0"/>
              <a:t>标准和我国</a:t>
            </a:r>
            <a:r>
              <a:rPr lang="zh-CN" altLang="en-US" sz="3200" dirty="0"/>
              <a:t>秘书职业资格鉴定的类型</a:t>
            </a:r>
          </a:p>
          <a:p>
            <a:r>
              <a:rPr lang="en-US" altLang="zh-CN" sz="3200" dirty="0" smtClean="0"/>
              <a:t>2. </a:t>
            </a:r>
            <a:r>
              <a:rPr lang="zh-CN" altLang="en-US" sz="3200" dirty="0" smtClean="0"/>
              <a:t>了解</a:t>
            </a:r>
            <a:r>
              <a:rPr lang="zh-CN" altLang="en-US" sz="3200" dirty="0"/>
              <a:t>我国的双证书</a:t>
            </a:r>
            <a:r>
              <a:rPr lang="zh-CN" altLang="en-US" sz="3200" dirty="0" smtClean="0"/>
              <a:t>制度</a:t>
            </a:r>
            <a:endParaRPr lang="zh-CN" altLang="en-US" sz="3200" dirty="0"/>
          </a:p>
          <a:p>
            <a:r>
              <a:rPr lang="en-US" altLang="zh-CN" sz="3200" dirty="0" smtClean="0"/>
              <a:t>3. </a:t>
            </a:r>
            <a:r>
              <a:rPr lang="zh-CN" altLang="en-US" sz="3200" dirty="0" smtClean="0"/>
              <a:t>掌握</a:t>
            </a:r>
            <a:r>
              <a:rPr lang="zh-CN" altLang="en-US" sz="3200" dirty="0"/>
              <a:t>秘书职业生涯</a:t>
            </a:r>
            <a:r>
              <a:rPr lang="zh-CN" altLang="en-US" sz="3200" dirty="0" smtClean="0"/>
              <a:t>规划的作用和制定</a:t>
            </a:r>
            <a:r>
              <a:rPr lang="zh-CN" altLang="en-US" sz="3200" dirty="0"/>
              <a:t>秘书职业生活规划</a:t>
            </a:r>
            <a:r>
              <a:rPr lang="zh-CN" altLang="en-US" sz="3200" dirty="0" smtClean="0"/>
              <a:t>的方法</a:t>
            </a:r>
            <a:endParaRPr lang="zh-CN" altLang="en-US" sz="3200" dirty="0"/>
          </a:p>
        </p:txBody>
      </p:sp>
      <p:sp>
        <p:nvSpPr>
          <p:cNvPr id="3" name="标题 2"/>
          <p:cNvSpPr>
            <a:spLocks noGrp="1"/>
          </p:cNvSpPr>
          <p:nvPr>
            <p:ph type="title"/>
          </p:nvPr>
        </p:nvSpPr>
        <p:spPr/>
        <p:txBody>
          <a:bodyPr/>
          <a:lstStyle/>
          <a:p>
            <a:pPr algn="ctr"/>
            <a:r>
              <a:rPr lang="zh-CN" altLang="en-US" dirty="0"/>
              <a:t>学习目标</a:t>
            </a:r>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16216" y="3933056"/>
            <a:ext cx="2234771" cy="23488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33208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秘书职业生涯规划是对未来职业的预设和计划</a:t>
            </a:r>
            <a:r>
              <a:rPr lang="zh-CN" altLang="en-US" dirty="0" smtClean="0"/>
              <a:t>，情况</a:t>
            </a:r>
            <a:r>
              <a:rPr lang="zh-CN" altLang="en-US" dirty="0"/>
              <a:t>在不断变化</a:t>
            </a:r>
            <a:r>
              <a:rPr lang="zh-CN" altLang="en-US" dirty="0" smtClean="0"/>
              <a:t>，所以</a:t>
            </a:r>
            <a:r>
              <a:rPr lang="zh-CN" altLang="en-US" dirty="0"/>
              <a:t>，要定期检查职业生涯规划，如果情况已经发生了变化，就要及时调整规划或者重新制定规划，就像航海家一样，必须经常核对航线，一旦遇到障碍就可绕道而行</a:t>
            </a:r>
            <a:r>
              <a:rPr lang="zh-CN" altLang="en-US" dirty="0" smtClean="0"/>
              <a:t>。</a:t>
            </a:r>
            <a:endParaRPr lang="en-US" altLang="zh-CN" dirty="0" smtClean="0"/>
          </a:p>
          <a:p>
            <a:r>
              <a:rPr lang="zh-CN" altLang="en-US" dirty="0" smtClean="0"/>
              <a:t>其</a:t>
            </a:r>
            <a:r>
              <a:rPr lang="zh-CN" altLang="en-US" dirty="0"/>
              <a:t>修订的内容包括：职业的重新选择；职业生涯路线的选择；人生目标的修正；实施措施和计划的变更等等。</a:t>
            </a:r>
          </a:p>
        </p:txBody>
      </p:sp>
      <p:sp>
        <p:nvSpPr>
          <p:cNvPr id="3" name="标题 2"/>
          <p:cNvSpPr>
            <a:spLocks noGrp="1"/>
          </p:cNvSpPr>
          <p:nvPr>
            <p:ph type="title"/>
          </p:nvPr>
        </p:nvSpPr>
        <p:spPr/>
        <p:txBody>
          <a:bodyPr/>
          <a:lstStyle/>
          <a:p>
            <a:pPr algn="ctr"/>
            <a:r>
              <a:rPr lang="zh-CN" altLang="en-US" dirty="0"/>
              <a:t>（四）及时调整</a:t>
            </a:r>
          </a:p>
        </p:txBody>
      </p:sp>
      <p:pic>
        <p:nvPicPr>
          <p:cNvPr id="2355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02297" y="4797152"/>
            <a:ext cx="2454079" cy="164477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43957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latin typeface="华文楷体" pitchFamily="2" charset="-122"/>
                <a:ea typeface="华文楷体" pitchFamily="2" charset="-122"/>
              </a:rPr>
              <a:t>小刘是一位刚满十九岁的漂亮姑娘，高中毕业后高考落榜，再三思量，觉得自己长得不错，口齿伶俐，适合去做秘书工作，于是，她开始狂翻报纸，看到许多招聘秘书的广告，喜出望外，可是当她看完一篇又一篇的招聘广告后，她顿时泄了气，她发现，招聘秘书的条件，不是她原先想得那样，年轻貌美就行，条件包括外语、文字能力、电脑技能、人际沟通技巧和公关能力等等。</a:t>
            </a:r>
          </a:p>
          <a:p>
            <a:endParaRPr lang="zh-CN" altLang="en-US" dirty="0"/>
          </a:p>
        </p:txBody>
      </p:sp>
      <p:sp>
        <p:nvSpPr>
          <p:cNvPr id="3" name="标题 2"/>
          <p:cNvSpPr>
            <a:spLocks noGrp="1"/>
          </p:cNvSpPr>
          <p:nvPr>
            <p:ph type="title"/>
          </p:nvPr>
        </p:nvSpPr>
        <p:spPr/>
        <p:txBody>
          <a:bodyPr/>
          <a:lstStyle/>
          <a:p>
            <a:pPr algn="ctr"/>
            <a:r>
              <a:rPr lang="zh-CN" altLang="en-US" dirty="0"/>
              <a:t>小刘求职 </a:t>
            </a:r>
          </a:p>
        </p:txBody>
      </p:sp>
      <p:pic>
        <p:nvPicPr>
          <p:cNvPr id="3076"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4581128"/>
            <a:ext cx="2901702" cy="204978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1489971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4000" dirty="0" smtClean="0"/>
          </a:p>
          <a:p>
            <a:r>
              <a:rPr lang="zh-CN" altLang="en-US" sz="3600" dirty="0" smtClean="0"/>
              <a:t>小刘</a:t>
            </a:r>
            <a:r>
              <a:rPr lang="zh-CN" altLang="en-US" sz="3600" dirty="0"/>
              <a:t>的故事说明了什么？</a:t>
            </a:r>
          </a:p>
          <a:p>
            <a:endParaRPr lang="zh-CN" altLang="en-US"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176" y="3789040"/>
            <a:ext cx="1800200" cy="20970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23267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2800" dirty="0"/>
              <a:t>一、秘书职业标准的</a:t>
            </a:r>
            <a:r>
              <a:rPr lang="zh-CN" altLang="en-US" sz="2800" dirty="0" smtClean="0"/>
              <a:t>含义</a:t>
            </a:r>
            <a:endParaRPr lang="en-US" altLang="zh-CN" sz="2800" dirty="0" smtClean="0"/>
          </a:p>
          <a:p>
            <a:r>
              <a:rPr lang="zh-CN" altLang="en-US" sz="2800" dirty="0" smtClean="0"/>
              <a:t>职业</a:t>
            </a:r>
            <a:r>
              <a:rPr lang="zh-CN" altLang="en-US" sz="2800" dirty="0"/>
              <a:t>资格标准指的是从事某项工作或某个行业所需的特定的能力、条件的规范和标准</a:t>
            </a:r>
            <a:r>
              <a:rPr lang="zh-CN" altLang="en-US" sz="2800" dirty="0" smtClean="0"/>
              <a:t>。</a:t>
            </a:r>
            <a:endParaRPr lang="en-US" altLang="zh-CN" sz="2800" dirty="0" smtClean="0"/>
          </a:p>
          <a:p>
            <a:r>
              <a:rPr lang="zh-CN" altLang="en-US" sz="2800" dirty="0" smtClean="0"/>
              <a:t>分别</a:t>
            </a:r>
            <a:r>
              <a:rPr lang="zh-CN" altLang="en-US" sz="2800" dirty="0"/>
              <a:t>由国务院劳动、人事行政部门通过学历认定、资格考试、专家评定、职业技能鉴定等方式进行评价，对合格者授予国家职业资格证书</a:t>
            </a:r>
            <a:r>
              <a:rPr lang="zh-CN" altLang="en-US" sz="2800" dirty="0" smtClean="0"/>
              <a:t>。</a:t>
            </a:r>
            <a:endParaRPr lang="en-US" altLang="zh-CN" sz="2800" dirty="0" smtClean="0"/>
          </a:p>
          <a:p>
            <a:r>
              <a:rPr lang="zh-CN" altLang="en-US" sz="2800" dirty="0" smtClean="0"/>
              <a:t>获取</a:t>
            </a:r>
            <a:r>
              <a:rPr lang="zh-CN" altLang="en-US" sz="2800" dirty="0"/>
              <a:t>职业资格证书才意味着个人达到了从事该项职业的基本要求</a:t>
            </a:r>
            <a:r>
              <a:rPr lang="zh-CN" altLang="en-US" sz="2800" dirty="0" smtClean="0"/>
              <a:t>。</a:t>
            </a:r>
            <a:endParaRPr lang="zh-CN" altLang="en-US" sz="2800" dirty="0"/>
          </a:p>
        </p:txBody>
      </p:sp>
      <p:sp>
        <p:nvSpPr>
          <p:cNvPr id="3" name="标题 2"/>
          <p:cNvSpPr>
            <a:spLocks noGrp="1"/>
          </p:cNvSpPr>
          <p:nvPr>
            <p:ph type="title"/>
          </p:nvPr>
        </p:nvSpPr>
        <p:spPr/>
        <p:txBody>
          <a:bodyPr/>
          <a:lstStyle/>
          <a:p>
            <a:pPr algn="ctr"/>
            <a:r>
              <a:rPr lang="zh-CN" altLang="en-US" dirty="0"/>
              <a:t>第一节　秘书职业资格标准</a:t>
            </a:r>
          </a:p>
        </p:txBody>
      </p:sp>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164288" y="5112071"/>
            <a:ext cx="1294581" cy="14934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84061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3200" dirty="0"/>
              <a:t>秘书职业资格</a:t>
            </a:r>
            <a:r>
              <a:rPr lang="zh-CN" altLang="en-US" sz="3200" dirty="0" smtClean="0"/>
              <a:t>标准是</a:t>
            </a:r>
            <a:r>
              <a:rPr lang="zh-CN" altLang="en-US" sz="3200" dirty="0"/>
              <a:t>指从事秘书工作的人员应具备的秘书职业素养和秘书专业技能的规范和标准</a:t>
            </a:r>
            <a:r>
              <a:rPr lang="zh-CN" altLang="en-US" sz="3200" dirty="0" smtClean="0"/>
              <a:t>。</a:t>
            </a:r>
            <a:endParaRPr lang="en-US" altLang="zh-CN" sz="3200" dirty="0" smtClean="0"/>
          </a:p>
          <a:p>
            <a:r>
              <a:rPr lang="zh-CN" altLang="en-US" sz="3200" dirty="0" smtClean="0"/>
              <a:t>国家</a:t>
            </a:r>
            <a:r>
              <a:rPr lang="zh-CN" altLang="en-US" sz="3200" dirty="0"/>
              <a:t>人力资源和社会保障部制定了秘书职业资格标准，用以规范秘书职业和秘书工作</a:t>
            </a:r>
            <a:r>
              <a:rPr lang="zh-CN" altLang="en-US" sz="3200" dirty="0" smtClean="0"/>
              <a:t>。</a:t>
            </a:r>
            <a:endParaRPr lang="zh-CN" altLang="en-US" sz="3200" dirty="0"/>
          </a:p>
        </p:txBody>
      </p:sp>
      <p:pic>
        <p:nvPicPr>
          <p:cNvPr id="819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76056" y="4509120"/>
            <a:ext cx="2808312" cy="1800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181076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en-US" dirty="0"/>
              <a:t>（一）制定秘书职业资格标准是规范秘书工作的内在</a:t>
            </a:r>
            <a:r>
              <a:rPr lang="zh-CN" altLang="en-US" dirty="0" smtClean="0"/>
              <a:t>要求</a:t>
            </a:r>
            <a:endParaRPr lang="en-US" altLang="zh-CN" dirty="0" smtClean="0"/>
          </a:p>
          <a:p>
            <a:r>
              <a:rPr lang="zh-CN" altLang="en-US" dirty="0" smtClean="0"/>
              <a:t>是</a:t>
            </a:r>
            <a:r>
              <a:rPr lang="zh-CN" altLang="en-US" dirty="0"/>
              <a:t>秘书具备了相关职业技能的佐证，是企业招聘秘书人员的有效依据，是企业加强劳动人事管理和实现工资福利分配的有力工具。</a:t>
            </a:r>
            <a:endParaRPr lang="en-US" altLang="zh-CN" dirty="0" smtClean="0"/>
          </a:p>
          <a:p>
            <a:r>
              <a:rPr lang="zh-CN" altLang="en-US" dirty="0"/>
              <a:t>（二）制定秘书职业资格标准是维护秘书人员合法权益的有力</a:t>
            </a:r>
            <a:r>
              <a:rPr lang="zh-CN" altLang="en-US" dirty="0" smtClean="0"/>
              <a:t>保障</a:t>
            </a:r>
            <a:endParaRPr lang="en-US" altLang="zh-CN" dirty="0" smtClean="0"/>
          </a:p>
          <a:p>
            <a:r>
              <a:rPr lang="zh-CN" altLang="en-US" dirty="0"/>
              <a:t>制定秘书职业资格标准可以使秘书人员能够清晰的认识到自己的工作职责，知道哪些工作在自己的职责范围内，哪些工作不在自己的职责范围</a:t>
            </a:r>
            <a:r>
              <a:rPr lang="zh-CN" altLang="en-US" dirty="0" smtClean="0"/>
              <a:t>。</a:t>
            </a:r>
            <a:endParaRPr lang="en-US" altLang="zh-CN" dirty="0" smtClean="0"/>
          </a:p>
          <a:p>
            <a:r>
              <a:rPr lang="zh-CN" altLang="en-US" dirty="0" smtClean="0"/>
              <a:t>在</a:t>
            </a:r>
            <a:r>
              <a:rPr lang="zh-CN" altLang="en-US" dirty="0"/>
              <a:t>面对领导的不合理要求或者社会公众的误解时，秘书人员应知道依据职业资格标准，拿起法律武器来维护自身的合法权益。</a:t>
            </a:r>
          </a:p>
        </p:txBody>
      </p:sp>
      <p:sp>
        <p:nvSpPr>
          <p:cNvPr id="3" name="标题 2"/>
          <p:cNvSpPr>
            <a:spLocks noGrp="1"/>
          </p:cNvSpPr>
          <p:nvPr>
            <p:ph type="title"/>
          </p:nvPr>
        </p:nvSpPr>
        <p:spPr/>
        <p:txBody>
          <a:bodyPr/>
          <a:lstStyle/>
          <a:p>
            <a:r>
              <a:rPr lang="zh-CN" altLang="en-US" dirty="0"/>
              <a:t>二、制定秘书职业资格标准的意义</a:t>
            </a:r>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80312" y="5445224"/>
            <a:ext cx="1082551" cy="11337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51870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dirty="0"/>
              <a:t>“双证书”是指学历文凭证书和职业资格证书制度。学历文凭证书是学制系统内实施学历教育的学校或者其他教育机构，对完成了</a:t>
            </a:r>
            <a:r>
              <a:rPr lang="zh-CN" altLang="en-US" dirty="0" smtClean="0"/>
              <a:t>学制内的</a:t>
            </a:r>
            <a:r>
              <a:rPr lang="zh-CN" altLang="en-US" dirty="0"/>
              <a:t>学习任务的受教育者所颁发的文凭。职业资格证书是表明劳动者具有从事某一职业所必备的学识和技能的证明</a:t>
            </a:r>
            <a:r>
              <a:rPr lang="zh-CN" altLang="en-US" dirty="0" smtClean="0"/>
              <a:t>。</a:t>
            </a:r>
            <a:endParaRPr lang="en-US" altLang="zh-CN" dirty="0" smtClean="0"/>
          </a:p>
          <a:p>
            <a:r>
              <a:rPr lang="zh-CN" altLang="en-US" dirty="0"/>
              <a:t>“双证书”制度是我国目前高等职业教育的一种理想的培养模式</a:t>
            </a:r>
            <a:r>
              <a:rPr lang="zh-CN" altLang="en-US" dirty="0" smtClean="0"/>
              <a:t>。</a:t>
            </a:r>
            <a:r>
              <a:rPr lang="en-US" altLang="zh-CN" dirty="0"/>
              <a:t>《</a:t>
            </a:r>
            <a:r>
              <a:rPr lang="zh-CN" altLang="en-US" dirty="0"/>
              <a:t>国家中长期教育改革和发展规划纲要（</a:t>
            </a:r>
            <a:r>
              <a:rPr lang="en-US" altLang="zh-CN" dirty="0"/>
              <a:t>2010—2020</a:t>
            </a:r>
            <a:r>
              <a:rPr lang="zh-CN" altLang="en-US" dirty="0"/>
              <a:t>）</a:t>
            </a:r>
            <a:r>
              <a:rPr lang="en-US" altLang="zh-CN" dirty="0"/>
              <a:t>》</a:t>
            </a:r>
            <a:r>
              <a:rPr lang="zh-CN" altLang="en-US" dirty="0"/>
              <a:t>指出高等职业教育应“积极推进‘双证书’制度，推进职业院校课程标准和职业技能标准相衔接”。</a:t>
            </a:r>
          </a:p>
        </p:txBody>
      </p:sp>
      <p:sp>
        <p:nvSpPr>
          <p:cNvPr id="3" name="标题 2"/>
          <p:cNvSpPr>
            <a:spLocks noGrp="1"/>
          </p:cNvSpPr>
          <p:nvPr>
            <p:ph type="title"/>
          </p:nvPr>
        </p:nvSpPr>
        <p:spPr/>
        <p:txBody>
          <a:bodyPr/>
          <a:lstStyle/>
          <a:p>
            <a:pPr algn="ctr"/>
            <a:r>
              <a:rPr lang="zh-CN" altLang="en-US" dirty="0"/>
              <a:t>三、我国的“双证书”制度</a:t>
            </a:r>
          </a:p>
        </p:txBody>
      </p:sp>
      <p:pic>
        <p:nvPicPr>
          <p:cNvPr id="1126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236296" y="5373216"/>
            <a:ext cx="1224136" cy="12054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459613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353</TotalTime>
  <Words>2553</Words>
  <Application>Microsoft Office PowerPoint</Application>
  <PresentationFormat>全屏显示(4:3)</PresentationFormat>
  <Paragraphs>125</Paragraphs>
  <Slides>30</Slides>
  <Notes>2</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聚合</vt:lpstr>
      <vt:lpstr>第七章</vt:lpstr>
      <vt:lpstr>内 容</vt:lpstr>
      <vt:lpstr>学习目标</vt:lpstr>
      <vt:lpstr>小刘求职 </vt:lpstr>
      <vt:lpstr>互动问题</vt:lpstr>
      <vt:lpstr>第一节　秘书职业资格标准</vt:lpstr>
      <vt:lpstr>幻灯片 7</vt:lpstr>
      <vt:lpstr>二、制定秘书职业资格标准的意义</vt:lpstr>
      <vt:lpstr>三、我国的“双证书”制度</vt:lpstr>
      <vt:lpstr>幻灯片 10</vt:lpstr>
      <vt:lpstr>第二节 我国目前主要的 秘书职业资格鉴定标准介绍</vt:lpstr>
      <vt:lpstr>二、上海高校学生秘书类职业资格鉴定</vt:lpstr>
      <vt:lpstr>第三节   秘书职业生涯规划</vt:lpstr>
      <vt:lpstr>哈佛大学长达25年的一项调查</vt:lpstr>
      <vt:lpstr>一、秘书职业生涯规划概述</vt:lpstr>
      <vt:lpstr>幻灯片 16</vt:lpstr>
      <vt:lpstr>秘书职业兴趣的主要表现</vt:lpstr>
      <vt:lpstr>（二）秘书职业生涯规划的作用</vt:lpstr>
      <vt:lpstr>二、秘书职业生涯规划的步骤</vt:lpstr>
      <vt:lpstr>（一）深入分析</vt:lpstr>
      <vt:lpstr>幻灯片 21</vt:lpstr>
      <vt:lpstr>怎样从秘书到经理</vt:lpstr>
      <vt:lpstr>幻灯片 23</vt:lpstr>
      <vt:lpstr>职业建议</vt:lpstr>
      <vt:lpstr>后记</vt:lpstr>
      <vt:lpstr>互动问题</vt:lpstr>
      <vt:lpstr>（二）慎重选择</vt:lpstr>
      <vt:lpstr>幻灯片 28</vt:lpstr>
      <vt:lpstr>（三）积极行动</vt:lpstr>
      <vt:lpstr>（四）及时调整</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dc:title>
  <dc:creator>user</dc:creator>
  <cp:lastModifiedBy>lenovo</cp:lastModifiedBy>
  <cp:revision>37</cp:revision>
  <dcterms:created xsi:type="dcterms:W3CDTF">2013-12-10T07:03:11Z</dcterms:created>
  <dcterms:modified xsi:type="dcterms:W3CDTF">2013-12-24T12:18:31Z</dcterms:modified>
</cp:coreProperties>
</file>