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56" r:id="rId3"/>
    <p:sldId id="272" r:id="rId4"/>
    <p:sldId id="273" r:id="rId5"/>
    <p:sldId id="274" r:id="rId6"/>
    <p:sldId id="277" r:id="rId7"/>
    <p:sldId id="318" r:id="rId8"/>
    <p:sldId id="308" r:id="rId9"/>
    <p:sldId id="309" r:id="rId10"/>
    <p:sldId id="310" r:id="rId11"/>
    <p:sldId id="289" r:id="rId12"/>
    <p:sldId id="290" r:id="rId13"/>
    <p:sldId id="291" r:id="rId14"/>
    <p:sldId id="311" r:id="rId15"/>
    <p:sldId id="292" r:id="rId16"/>
    <p:sldId id="293" r:id="rId17"/>
    <p:sldId id="294" r:id="rId18"/>
    <p:sldId id="329" r:id="rId19"/>
    <p:sldId id="331" r:id="rId20"/>
    <p:sldId id="332" r:id="rId21"/>
    <p:sldId id="333" r:id="rId22"/>
    <p:sldId id="336" r:id="rId23"/>
    <p:sldId id="337" r:id="rId24"/>
    <p:sldId id="338" r:id="rId25"/>
    <p:sldId id="339" r:id="rId26"/>
    <p:sldId id="340" r:id="rId27"/>
    <p:sldId id="341" r:id="rId28"/>
    <p:sldId id="342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2021/6/1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827584" y="3657600"/>
            <a:ext cx="7630616" cy="2244725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22532" name="Rectangle 2"/>
          <p:cNvSpPr>
            <a:spLocks noGrp="1"/>
          </p:cNvSpPr>
          <p:nvPr>
            <p:ph type="title"/>
          </p:nvPr>
        </p:nvSpPr>
        <p:spPr>
          <a:xfrm>
            <a:off x="-36830" y="620395"/>
            <a:ext cx="953643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（一）科学技术是生产力的首要源泉</a:t>
            </a:r>
          </a:p>
        </p:txBody>
      </p:sp>
      <p:sp>
        <p:nvSpPr>
          <p:cNvPr id="2253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、科学技术是生产力的第一要素；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、科学技术已成为生产力发展的突破口或增长点；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、当代科学技术决定着生产力发展的方向、速度和规模。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355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11</a:t>
            </a:fld>
            <a:endParaRPr lang="zh-CN" altLang="en-US" sz="1400" dirty="0"/>
          </a:p>
        </p:txBody>
      </p:sp>
      <p:sp>
        <p:nvSpPr>
          <p:cNvPr id="23556" name="Rectangle 2"/>
          <p:cNvSpPr>
            <a:spLocks noGrp="1"/>
          </p:cNvSpPr>
          <p:nvPr>
            <p:ph type="title"/>
          </p:nvPr>
        </p:nvSpPr>
        <p:spPr>
          <a:xfrm>
            <a:off x="541655" y="620395"/>
            <a:ext cx="83959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（二）努力实现科技与经济的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一体化发展</a:t>
            </a:r>
          </a:p>
        </p:txBody>
      </p:sp>
      <p:sp>
        <p:nvSpPr>
          <p:cNvPr id="6149" name="Rectangle 3"/>
          <p:cNvSpPr>
            <a:spLocks noGrp="1"/>
          </p:cNvSpPr>
          <p:nvPr>
            <p:ph idx="1"/>
          </p:nvPr>
        </p:nvSpPr>
        <p:spPr>
          <a:xfrm>
            <a:off x="684213" y="1844675"/>
            <a:ext cx="7772400" cy="4114800"/>
          </a:xfrm>
          <a:ln>
            <a:solidFill>
              <a:schemeClr val="bg1">
                <a:alpha val="100000"/>
              </a:schemeClr>
            </a:solidFill>
            <a:miter lim="800000"/>
          </a:ln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zh-CN" altLang="en-US" dirty="0">
                <a:latin typeface="宋体" panose="02010600030101010101" pitchFamily="2" charset="-122"/>
              </a:rPr>
              <a:t>    当科技与经济有机结合，使科技转化为现实生产力，才会促使国民经济的高质量和高速增长。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457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24580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（三）努力提高全社会的科技创新意识</a:t>
            </a:r>
          </a:p>
        </p:txBody>
      </p:sp>
      <p:sp>
        <p:nvSpPr>
          <p:cNvPr id="2458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dirty="0"/>
              <a:t>        要巩固和发展社会主义，使全体人民真正富裕起来，必须在世界范围的竞争中，在两种社会制度的较量中，高举“科学技术是第一生产力”的旗帜，创造出比资本主义更高的劳动生产率。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四、多种生产力的协调发展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xfrm>
            <a:off x="685800" y="1981200"/>
            <a:ext cx="816102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（一）物质生产力是基础；</a:t>
            </a:r>
          </a:p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（二）精神生产力是主导；</a:t>
            </a:r>
          </a:p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（三）人才生产力是关键。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560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2560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（一）物质生产力是基础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2795" y="2162638"/>
            <a:ext cx="7772400" cy="41148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、物质生产与物质生产力的相互关系；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、提高科技在生产力中的地位和作用；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、保护生态环境和合理开发利用自然力。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662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2662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（二）精神生产力是主导</a:t>
            </a:r>
          </a:p>
        </p:txBody>
      </p:sp>
      <p:sp>
        <p:nvSpPr>
          <p:cNvPr id="2662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、物质生产与精神生产的相互关系；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、知识分子是精神生产力的主体；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、调动知识分子的积极性。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2765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2765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（三）人才生产力是关键</a:t>
            </a:r>
          </a:p>
        </p:txBody>
      </p:sp>
      <p:sp>
        <p:nvSpPr>
          <p:cNvPr id="2765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、物质生产、精神生产和人才生产的相互关系；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、教师是人才生产的主体；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、利益机制与竞争机制是提高人才生产力的动力和压力。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752600"/>
            <a:ext cx="7772400" cy="4114800"/>
          </a:xfrm>
        </p:spPr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1、生产力规律；</a:t>
            </a:r>
          </a:p>
          <a:p>
            <a:r>
              <a:rPr lang="zh-CN" altLang="en-US" dirty="0"/>
              <a:t>2、劳动生产率 ；</a:t>
            </a:r>
          </a:p>
          <a:p>
            <a:r>
              <a:rPr lang="zh-CN" altLang="en-US" dirty="0"/>
              <a:t>3、价值形成规律 ；</a:t>
            </a:r>
          </a:p>
          <a:p>
            <a:r>
              <a:rPr lang="zh-CN" altLang="en-US" dirty="0"/>
              <a:t>4、价值增殖规律 ；</a:t>
            </a:r>
          </a:p>
          <a:p>
            <a:r>
              <a:rPr lang="zh-CN" altLang="en-US" dirty="0"/>
              <a:t>5、第一种含义的社会必要劳动时间 ；</a:t>
            </a:r>
          </a:p>
          <a:p>
            <a:r>
              <a:rPr lang="zh-CN" altLang="en-US" dirty="0"/>
              <a:t>6、第二种含义的社会必要劳动时间。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1、生产力是社会发展的―――――，解放生产力是社会革命的―――――，提高生产力是巩固和完善新社会制度的―――――。</a:t>
            </a:r>
          </a:p>
          <a:p>
            <a:r>
              <a:rPr lang="zh-CN" altLang="en-US" sz="2800" dirty="0"/>
              <a:t>2、社会形态像个“三层楼”，底层是―――――，中间是―――――，顶部是―――――。</a:t>
            </a:r>
            <a:endParaRPr lang="en-US" altLang="zh-CN" sz="2800" dirty="0"/>
          </a:p>
          <a:p>
            <a:r>
              <a:rPr lang="zh-CN" altLang="en-US" sz="2800" dirty="0"/>
              <a:t>3、社会发展的根本原因是社会的―――――，即生产力与生产关系，经济基础与上层建筑的矛盾。</a:t>
            </a:r>
          </a:p>
          <a:p>
            <a:endParaRPr lang="zh-CN" altLang="en-US" sz="28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60" y="1917065"/>
            <a:ext cx="8371840" cy="4854575"/>
          </a:xfrm>
        </p:spPr>
        <p:txBody>
          <a:bodyPr/>
          <a:lstStyle/>
          <a:p>
            <a:r>
              <a:rPr lang="zh-CN" altLang="en-US" sz="2800" dirty="0"/>
              <a:t>4、企业通过追求――――――促进了个别生产力的提高，企业获得的―――――――是社会生产力普遍提高的必然结果。</a:t>
            </a:r>
            <a:endParaRPr lang="en-US" altLang="zh-CN" sz="2800" dirty="0"/>
          </a:p>
          <a:p>
            <a:r>
              <a:rPr lang="zh-CN" altLang="en-US" sz="2800" dirty="0"/>
              <a:t>5、在市场经济条件下，价值规律、价值增殖规律是―――――经济和―――――经济的共性规律。</a:t>
            </a:r>
          </a:p>
          <a:p>
            <a:endParaRPr lang="zh-CN" altLang="en-US" sz="28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第一章 生产力</a:t>
            </a:r>
          </a:p>
        </p:txBody>
      </p:sp>
      <p:sp>
        <p:nvSpPr>
          <p:cNvPr id="6149" name="Rectangle 3"/>
          <p:cNvSpPr>
            <a:spLocks noGrp="1"/>
          </p:cNvSpPr>
          <p:nvPr>
            <p:ph idx="1"/>
          </p:nvPr>
        </p:nvSpPr>
        <p:spPr>
          <a:xfrm>
            <a:off x="684213" y="1844675"/>
            <a:ext cx="7772400" cy="4114800"/>
          </a:xfrm>
          <a:ln>
            <a:solidFill>
              <a:schemeClr val="bg1">
                <a:alpha val="100000"/>
              </a:schemeClr>
            </a:solidFill>
            <a:miter lim="800000"/>
          </a:ln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zh-CN" altLang="en-US" dirty="0">
                <a:latin typeface="宋体" panose="02010600030101010101" pitchFamily="2" charset="-122"/>
              </a:rPr>
              <a:t>    全面揭示和正确认识生产力体系及其运动规律，加速发展社会化大生产和市场经济，对于从根本上改变我国经济的落后状况，巩固和完善社会主义制度具有重要的现实意义。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820" y="1981200"/>
            <a:ext cx="8437245" cy="4700905"/>
          </a:xfrm>
        </p:spPr>
        <p:txBody>
          <a:bodyPr/>
          <a:lstStyle/>
          <a:p>
            <a:pPr algn="l"/>
            <a:r>
              <a:rPr lang="zh-CN" altLang="en-US" dirty="0"/>
              <a:t>1、（①劳动生产率、②生产关系、③经济基础、④上层建筑）归根到底是保证新社会制度胜利的最重要最主要的东西。    （</a:t>
            </a:r>
            <a:r>
              <a:rPr lang="en-US" altLang="zh-CN" dirty="0"/>
              <a:t>    </a:t>
            </a:r>
            <a:r>
              <a:rPr lang="zh-CN" altLang="en-US" dirty="0"/>
              <a:t>）             </a:t>
            </a:r>
            <a:r>
              <a:rPr lang="en-US" altLang="zh-CN" dirty="0"/>
              <a:t>               </a:t>
            </a:r>
            <a:endParaRPr lang="zh-CN" altLang="en-US" dirty="0"/>
          </a:p>
          <a:p>
            <a:r>
              <a:rPr lang="zh-CN" altLang="en-US" dirty="0"/>
              <a:t>2、（①政治制度、②国民经济、③市场经济、④思想观念）是生产力发展的形式和动力。                                                   </a:t>
            </a:r>
            <a:r>
              <a:rPr lang="en-US" altLang="zh-CN" dirty="0"/>
              <a:t>    </a:t>
            </a:r>
            <a:r>
              <a:rPr lang="zh-CN" altLang="en-US" dirty="0"/>
              <a:t>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820" y="1981200"/>
            <a:ext cx="8437245" cy="4700905"/>
          </a:xfrm>
        </p:spPr>
        <p:txBody>
          <a:bodyPr/>
          <a:lstStyle/>
          <a:p>
            <a:pPr algn="l"/>
            <a:r>
              <a:t>3、科学技术可以突破人的（①思想观念、②身体器官、③文化水平、④职责范围）的限制，成倍提高劳动生产率。  </a:t>
            </a:r>
            <a:r>
              <a:rPr lang="en-US"/>
              <a:t>          </a:t>
            </a:r>
            <a:r>
              <a:rPr lang="zh-CN"/>
              <a:t>（</a:t>
            </a:r>
            <a:r>
              <a:rPr lang="en-US" altLang="zh-CN"/>
              <a:t>     </a:t>
            </a:r>
            <a:r>
              <a:rPr lang="zh-CN"/>
              <a:t>）</a:t>
            </a:r>
            <a:r>
              <a:t>                        </a:t>
            </a:r>
          </a:p>
          <a:p>
            <a:pPr algn="l"/>
            <a:r>
              <a:t>4、节约生产某种产品的总劳动时间，实质是要按比例分配（①个别劳动、②集体劳动、③工业劳动、④社会劳动），以提高社会生产力。      </a:t>
            </a:r>
            <a:r>
              <a:rPr lang="en-US"/>
              <a:t>                                          </a:t>
            </a:r>
            <a:r>
              <a:t>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820" y="1981200"/>
            <a:ext cx="8437245" cy="4700905"/>
          </a:xfrm>
        </p:spPr>
        <p:txBody>
          <a:bodyPr/>
          <a:lstStyle/>
          <a:p>
            <a:pPr algn="l"/>
            <a:r>
              <a:t>5、如果企业的生产规模扩大和速度提高，伴随着产品质量下降，劳动消耗增加，反而会使（①生产、②生产力、③产值、④税收）下降。        </a:t>
            </a:r>
            <a:r>
              <a:rPr lang="en-US"/>
              <a:t>                                        </a:t>
            </a:r>
            <a:r>
              <a:t>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1、生产力是一个多层次的运动体系，由它的（①源泉、②要素、③名称、④结果、⑤复归）共同组成。   </a:t>
            </a:r>
            <a:r>
              <a:rPr lang="en-US"/>
              <a:t>       </a:t>
            </a:r>
            <a:r>
              <a:rPr lang="zh-CN"/>
              <a:t>（</a:t>
            </a:r>
            <a:r>
              <a:rPr lang="en-US" altLang="zh-CN"/>
              <a:t>         </a:t>
            </a:r>
            <a:r>
              <a:rPr lang="zh-CN"/>
              <a:t>）</a:t>
            </a:r>
            <a:r>
              <a:t>                              </a:t>
            </a:r>
          </a:p>
          <a:p>
            <a:endParaRPr/>
          </a:p>
          <a:p>
            <a:r>
              <a:t>2、社会主义的根本任务是（①取消、②解放、③理解、④发展、⑤阻碍）生产力。                                            </a:t>
            </a:r>
            <a:r>
              <a:rPr lang="en-US"/>
              <a:t>  </a:t>
            </a:r>
            <a:r>
              <a:t>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3、提高生产力实质是要以较少的（①、个别劳动；②、集体劳动；③、物化劳动；④、复杂劳动；⑤活劳动），来获得较多的合格产品。</a:t>
            </a:r>
            <a:r>
              <a:rPr lang="en-US"/>
              <a:t>               </a:t>
            </a:r>
            <a:r>
              <a:t>   （         ）</a:t>
            </a:r>
          </a:p>
          <a:p>
            <a:r>
              <a:t>4、社会生产最基本的比例关系是（①物质资料、②生产资料、③消费资料、④人口数量、⑤自然资源）这两大部类的比例关系。         </a:t>
            </a:r>
            <a:r>
              <a:rPr lang="en-US"/>
              <a:t>                       </a:t>
            </a:r>
            <a:r>
              <a:t>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553960" cy="4114800"/>
          </a:xfrm>
        </p:spPr>
        <p:txBody>
          <a:bodyPr/>
          <a:lstStyle/>
          <a:p>
            <a:r>
              <a:t>5、价值增殖规律即剩余价值规律通过（①经济制度、②政治制度、③法律制度、④利益机制、⑤竞争机制），促使企业改进技术和加强管理，来提高个别生产力。                                 </a:t>
            </a:r>
            <a:r>
              <a:rPr lang="en-US"/>
              <a:t> </a:t>
            </a:r>
            <a:r>
              <a:t>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1、如何全面和准确理解生产力体系？</a:t>
            </a:r>
          </a:p>
          <a:p>
            <a:r>
              <a:rPr lang="zh-CN" altLang="en-US"/>
              <a:t>2、如何理解科学技术是第一生产力？</a:t>
            </a:r>
          </a:p>
          <a:p>
            <a:r>
              <a:rPr lang="zh-CN" altLang="en-US"/>
              <a:t>3、为什么有的企业会出现增产不增收的情况？</a:t>
            </a:r>
          </a:p>
          <a:p>
            <a:r>
              <a:rPr lang="zh-CN" altLang="en-US"/>
              <a:t>4、如何提高全社会的科技创新意识？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1、生产力规律与价值规律、价值增殖规律有何内在联系？</a:t>
            </a:r>
          </a:p>
          <a:p>
            <a:r>
              <a:rPr lang="zh-CN" altLang="en-US" dirty="0"/>
              <a:t>2、如何使物质生产力、精神生产力和人才生产力协调发展？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2021/6/1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第一章的主要内容</a:t>
            </a: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zh-CN" altLang="en-US" dirty="0">
                <a:latin typeface="宋体" panose="02010600030101010101" pitchFamily="2" charset="-122"/>
              </a:rPr>
              <a:t>一、生产力具有决定性作用；</a:t>
            </a: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二、生产力体系与经济规律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三、科学技术是第一生产力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四、多种生产力的协调发展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  <a:endParaRPr lang="zh-CN" altLang="en-GB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836930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一、生产力具有决定性作用</a:t>
            </a:r>
            <a:br>
              <a:rPr lang="zh-CN" altLang="en-US" sz="4000" b="1" dirty="0">
                <a:latin typeface="宋体" panose="02010600030101010101" pitchFamily="2" charset="-122"/>
              </a:rPr>
            </a:br>
            <a:endParaRPr lang="zh-CN" altLang="en-US" sz="4000" dirty="0"/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/>
              <a:t>（一）生产力是社会发展的根本动力；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/>
              <a:t>（二）解放生产力是社会革命的根本目的；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/>
              <a:t>（三）提高生产力是巩固和完善新社会制度的根本保证。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5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二、生产力体系与经济规律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（一）生产力体系及其运动规律；</a:t>
            </a:r>
          </a:p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（二）生产力规律与价值形成规律；</a:t>
            </a:r>
          </a:p>
          <a:p>
            <a:pPr algn="just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latin typeface="宋体" panose="02010600030101010101" pitchFamily="2" charset="-122"/>
              </a:rPr>
              <a:t>（三）生产力规律与价值增殖规律。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</a:t>
            </a:r>
            <a:r>
              <a:rPr lang="zh-CN" altLang="en-US" sz="4000" b="1" dirty="0">
                <a:sym typeface="+mn-ea"/>
              </a:rPr>
              <a:t>生产力体系及其运动规律</a:t>
            </a:r>
            <a:endParaRPr lang="zh-CN" altLang="en-US" sz="4000" b="1" dirty="0"/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sz="2800" dirty="0">
                <a:sym typeface="+mn-ea"/>
              </a:rPr>
              <a:t>        </a:t>
            </a:r>
            <a:r>
              <a:rPr lang="en-US" altLang="zh-CN" sz="2800" dirty="0" err="1">
                <a:sym typeface="+mn-ea"/>
              </a:rPr>
              <a:t>生产力是一个多层次的运动体系，由它的源泉、要素、结果和复归共同组成</a:t>
            </a:r>
            <a:r>
              <a:rPr lang="en-US" altLang="zh-CN" sz="2800" dirty="0">
                <a:sym typeface="+mn-ea"/>
              </a:rPr>
              <a:t>。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    </a:t>
            </a:r>
            <a:r>
              <a:rPr lang="en-US" altLang="zh-CN" sz="2800" dirty="0" err="1"/>
              <a:t>生产力规律的实质是节约劳动规律，包括微观上节约生产单位产品的劳动时间，以及宏观上节约生产某种产品的总劳动时间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       1</a:t>
            </a:r>
            <a:r>
              <a:rPr lang="zh-CN" altLang="en-US" sz="2800" dirty="0"/>
              <a:t>、就微观上节约单位产品的劳动时间来说，生产力与单位产品的劳动时间成反比。</a:t>
            </a:r>
          </a:p>
          <a:p>
            <a:pPr eaLnBrk="1" hangingPunct="1"/>
            <a:r>
              <a:rPr lang="en-US" altLang="zh-CN" sz="2800" dirty="0"/>
              <a:t>       2</a:t>
            </a:r>
            <a:r>
              <a:rPr lang="zh-CN" altLang="en-US" sz="2800" dirty="0"/>
              <a:t>、就宏观上节约某种产品的总劳动时间来说，它要求该产品的生产量符合需求量。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817943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（二）生产力规律与价值形成规律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sz="2800" dirty="0"/>
              <a:t>        价值规律所要求的两种含义的社会必要劳动时间，正好从微观和宏观两个方面反映着生产力规律的要求，成为促进生产力发展的形式和动力，具体表现在以下两个方面:</a:t>
            </a:r>
          </a:p>
          <a:p>
            <a:pPr eaLnBrk="1" hangingPunct="1"/>
            <a:r>
              <a:rPr lang="en-US" altLang="zh-CN" sz="2800" dirty="0"/>
              <a:t>       1</a:t>
            </a:r>
            <a:r>
              <a:rPr lang="zh-CN" altLang="en-US" sz="2800" dirty="0"/>
              <a:t>、价值规律涉及的第一种含义的社会必要劳动时间，反映了提高微观生产力的要求。</a:t>
            </a:r>
          </a:p>
          <a:p>
            <a:pPr eaLnBrk="1" hangingPunct="1"/>
            <a:r>
              <a:rPr lang="en-US" altLang="zh-CN" sz="2800" dirty="0"/>
              <a:t>        2</a:t>
            </a:r>
            <a:r>
              <a:rPr lang="zh-CN" altLang="en-US" sz="2800" dirty="0"/>
              <a:t>、价值规律涉及的第二种含义的社会必要劳动时间，反映了提高宏观生产力的要求。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817943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（三）生产力规律与价值增殖规律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        </a:t>
            </a:r>
            <a:r>
              <a:rPr lang="en-US" altLang="zh-CN" dirty="0" err="1"/>
              <a:t>价值增殖规律对生产力的促进作用表现在以下两个方面</a:t>
            </a:r>
            <a:r>
              <a:rPr lang="en-US" altLang="zh-CN" dirty="0"/>
              <a:t>:</a:t>
            </a:r>
          </a:p>
          <a:p>
            <a:pPr eaLnBrk="1" hangingPunct="1"/>
            <a:r>
              <a:rPr lang="en-US" altLang="zh-CN" dirty="0"/>
              <a:t>       1</a:t>
            </a:r>
            <a:r>
              <a:rPr lang="zh-CN" altLang="en-US" dirty="0"/>
              <a:t>、企业通过追求超额剩余价值促进了个别生产力的提高。</a:t>
            </a:r>
          </a:p>
          <a:p>
            <a:pPr eaLnBrk="1" hangingPunct="1"/>
            <a:r>
              <a:rPr lang="en-US" altLang="zh-CN" dirty="0"/>
              <a:t>       2</a:t>
            </a:r>
            <a:r>
              <a:rPr lang="zh-CN" altLang="en-US" dirty="0"/>
              <a:t>、企业获得的相对剩余价值是社会生产力普遍提高的必然结果。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2021/6/1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三、科学技术是第一生产力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xfrm>
            <a:off x="685800" y="1981200"/>
            <a:ext cx="8161020" cy="4114800"/>
          </a:xfrm>
        </p:spPr>
        <p:txBody>
          <a:bodyPr vert="horz" wrap="square" lIns="92075" tIns="46038" rIns="92075" bIns="46038" anchor="t" anchorCtr="0"/>
          <a:lstStyle/>
          <a:p>
            <a:pPr marL="0" indent="0" algn="just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dirty="0">
                <a:latin typeface="宋体" panose="02010600030101010101" pitchFamily="2" charset="-122"/>
              </a:rPr>
              <a:t>（一）科学技术是生产力的首要源泉；</a:t>
            </a:r>
          </a:p>
          <a:p>
            <a:pPr marL="0" indent="0" algn="just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dirty="0">
                <a:latin typeface="宋体" panose="02010600030101010101" pitchFamily="2" charset="-122"/>
              </a:rPr>
              <a:t>（二）努力实现科技与经济的一体化发展；</a:t>
            </a:r>
          </a:p>
          <a:p>
            <a:pPr marL="0" indent="0" algn="just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dirty="0">
                <a:latin typeface="宋体" panose="02010600030101010101" pitchFamily="2" charset="-122"/>
              </a:rPr>
              <a:t>（三）努力提高全社会的科技创新意识。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15</TotalTime>
  <Words>1289</Words>
  <Application>Microsoft Office PowerPoint</Application>
  <PresentationFormat>全屏显示(4:3)</PresentationFormat>
  <Paragraphs>143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黑体</vt:lpstr>
      <vt:lpstr>宋体</vt:lpstr>
      <vt:lpstr>Arial</vt:lpstr>
      <vt:lpstr>Times New Roman</vt:lpstr>
      <vt:lpstr>时代型模板</vt:lpstr>
      <vt:lpstr>1_时代型模板</vt:lpstr>
      <vt:lpstr>《政治经济学通论》  （第3版）</vt:lpstr>
      <vt:lpstr>第一章 生产力</vt:lpstr>
      <vt:lpstr>第一章的主要内容</vt:lpstr>
      <vt:lpstr>一、生产力具有决定性作用 </vt:lpstr>
      <vt:lpstr>二、生产力体系与经济规律</vt:lpstr>
      <vt:lpstr>（一）生产力体系及其运动规律</vt:lpstr>
      <vt:lpstr>（二）生产力规律与价值形成规律</vt:lpstr>
      <vt:lpstr>（三）生产力规律与价值增殖规律</vt:lpstr>
      <vt:lpstr>三、科学技术是第一生产力</vt:lpstr>
      <vt:lpstr>（一）科学技术是生产力的首要源泉</vt:lpstr>
      <vt:lpstr>（二）努力实现科技与经济的 一体化发展</vt:lpstr>
      <vt:lpstr>（三）努力提高全社会的科技创新意识</vt:lpstr>
      <vt:lpstr>四、多种生产力的协调发展</vt:lpstr>
      <vt:lpstr>（一）物质生产力是基础</vt:lpstr>
      <vt:lpstr>（二）精神生产力是主导</vt:lpstr>
      <vt:lpstr>（三）人才生产力是关键</vt:lpstr>
      <vt:lpstr>课后习题</vt:lpstr>
      <vt:lpstr>二、填充题</vt:lpstr>
      <vt:lpstr>二、填充题</vt:lpstr>
      <vt:lpstr>三、单项选择题</vt:lpstr>
      <vt:lpstr>三、单项选择题</vt:lpstr>
      <vt:lpstr>三、单项选择题</vt:lpstr>
      <vt:lpstr>四、多项选择题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70</cp:revision>
  <dcterms:created xsi:type="dcterms:W3CDTF">2003-12-08T08:33:00Z</dcterms:created>
  <dcterms:modified xsi:type="dcterms:W3CDTF">2021-06-01T07:42:59Z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6821DD62275943608DCC56B7B4D12907</vt:lpwstr>
  </property>
  <property fmtid="{D5CDD505-2E9C-101B-9397-08002B2CF9AE}" pid="3" name="KSOProductBuildVer">
    <vt:lpwstr>2052-11.1.0.10495</vt:lpwstr>
  </property>
</Properties>
</file>