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7" r:id="rId2"/>
    <p:sldId id="308" r:id="rId3"/>
    <p:sldId id="309" r:id="rId4"/>
    <p:sldId id="395" r:id="rId5"/>
    <p:sldId id="396" r:id="rId6"/>
    <p:sldId id="310" r:id="rId7"/>
    <p:sldId id="397" r:id="rId8"/>
    <p:sldId id="398" r:id="rId9"/>
    <p:sldId id="404" r:id="rId10"/>
    <p:sldId id="399" r:id="rId11"/>
    <p:sldId id="311" r:id="rId12"/>
    <p:sldId id="400" r:id="rId13"/>
    <p:sldId id="401" r:id="rId14"/>
    <p:sldId id="405" r:id="rId15"/>
    <p:sldId id="312" r:id="rId16"/>
    <p:sldId id="402" r:id="rId17"/>
    <p:sldId id="313" r:id="rId18"/>
    <p:sldId id="40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0880990C-F54C-4882-88CB-44EA1A53275C}"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584089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0934" y="244936"/>
            <a:ext cx="9997016" cy="749300"/>
          </a:xfrm>
        </p:spPr>
        <p:txBody>
          <a:bodyPr/>
          <a:lstStyle>
            <a:lvl1pPr>
              <a:defRPr>
                <a:solidFill>
                  <a:schemeClr val="accent1">
                    <a:lumMod val="25000"/>
                  </a:schemeClr>
                </a:solidFill>
              </a:defRPr>
            </a:lvl1pPr>
          </a:lstStyle>
          <a:p>
            <a:r>
              <a:rPr lang="zh-CN" altLang="en-US" dirty="0"/>
              <a:t>单击此处编辑母版标题样式</a:t>
            </a:r>
          </a:p>
        </p:txBody>
      </p:sp>
      <p:sp>
        <p:nvSpPr>
          <p:cNvPr id="3" name="内容占位符 2"/>
          <p:cNvSpPr>
            <a:spLocks noGrp="1"/>
          </p:cNvSpPr>
          <p:nvPr>
            <p:ph idx="1"/>
          </p:nvPr>
        </p:nvSpPr>
        <p:spPr>
          <a:xfrm>
            <a:off x="609600" y="1424217"/>
            <a:ext cx="10885714" cy="4821007"/>
          </a:xfrm>
        </p:spPr>
        <p:txBody>
          <a:bodyPr/>
          <a:lstStyle>
            <a:lvl1pPr algn="just">
              <a:defRPr/>
            </a:lvl1pPr>
            <a:lvl2pPr algn="just">
              <a:defRPr/>
            </a:lvl2pPr>
            <a:lvl3pPr algn="just">
              <a:defRPr/>
            </a:lvl3pPr>
            <a:lvl4pPr algn="just">
              <a:defRPr/>
            </a:lvl4pPr>
            <a:lvl5pPr algn="jus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7"/>
          <p:cNvSpPr>
            <a:spLocks noGrp="1" noChangeArrowheads="1"/>
          </p:cNvSpPr>
          <p:nvPr>
            <p:ph type="dt" sz="half" idx="10"/>
          </p:nvPr>
        </p:nvSpPr>
        <p:spPr>
          <a:ln/>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a:ln/>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a:ln/>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9103963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1027" name="Rectangle 5"/>
          <p:cNvSpPr>
            <a:spLocks noGrp="1" noChangeArrowheads="1"/>
          </p:cNvSpPr>
          <p:nvPr>
            <p:ph type="title"/>
          </p:nvPr>
        </p:nvSpPr>
        <p:spPr bwMode="auto">
          <a:xfrm>
            <a:off x="467781" y="2826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dirty="0"/>
              <a:t>单击此处编辑母版标题样式</a:t>
            </a:r>
          </a:p>
        </p:txBody>
      </p:sp>
      <p:sp>
        <p:nvSpPr>
          <p:cNvPr id="1028" name="Rectangle 6"/>
          <p:cNvSpPr>
            <a:spLocks noGrp="1" noChangeArrowheads="1"/>
          </p:cNvSpPr>
          <p:nvPr>
            <p:ph type="body" idx="1"/>
          </p:nvPr>
        </p:nvSpPr>
        <p:spPr bwMode="auto">
          <a:xfrm>
            <a:off x="431800" y="1270001"/>
            <a:ext cx="11040533"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spTree>
    <p:extLst>
      <p:ext uri="{BB962C8B-B14F-4D97-AF65-F5344CB8AC3E}">
        <p14:creationId xmlns:p14="http://schemas.microsoft.com/office/powerpoint/2010/main" val="1098811666"/>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p:spPr>
      </p:pic>
      <p:sp>
        <p:nvSpPr>
          <p:cNvPr id="5" name="文本框 4"/>
          <p:cNvSpPr txBox="1"/>
          <p:nvPr/>
        </p:nvSpPr>
        <p:spPr>
          <a:xfrm>
            <a:off x="-12879" y="2711018"/>
            <a:ext cx="12191999"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第八章　现代公司治理</a:t>
            </a:r>
          </a:p>
        </p:txBody>
      </p:sp>
    </p:spTree>
    <p:extLst>
      <p:ext uri="{BB962C8B-B14F-4D97-AF65-F5344CB8AC3E}">
        <p14:creationId xmlns:p14="http://schemas.microsoft.com/office/powerpoint/2010/main" val="1051074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公司科层契约与治理体系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四、公司治理的基本框架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责任说明和问责制</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公司治理的架构</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公司治理的国际模式</a:t>
            </a:r>
          </a:p>
          <a:p>
            <a:endParaRPr lang="zh-CN" altLang="en-US" dirty="0"/>
          </a:p>
        </p:txBody>
      </p:sp>
    </p:spTree>
    <p:extLst>
      <p:ext uri="{BB962C8B-B14F-4D97-AF65-F5344CB8AC3E}">
        <p14:creationId xmlns:p14="http://schemas.microsoft.com/office/powerpoint/2010/main" val="3606787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公司治理边界及其原理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一、现代公司与公司边界</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财产边界</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组织边界</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法人边界</a:t>
            </a:r>
          </a:p>
          <a:p>
            <a:endParaRPr lang="zh-CN" altLang="en-US" dirty="0"/>
          </a:p>
        </p:txBody>
      </p:sp>
    </p:spTree>
    <p:extLst>
      <p:ext uri="{BB962C8B-B14F-4D97-AF65-F5344CB8AC3E}">
        <p14:creationId xmlns:p14="http://schemas.microsoft.com/office/powerpoint/2010/main" val="486192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公司治理边界及其原理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二、专用性资产与公司治理边界</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交易维度差异和专用性资产</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不同交易的主要表现维度是资产专用性、不确定性和交易次数。资产专用性是为支持某项特殊交易而进行的耐久性投入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如地点专用性、实物资产专用性、人力资产专用性、专项资产专用性等。如果初始交易没有达成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该项投入在另一用途上或由其他人使用时的机会成本要低得多。这样一来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交易双方的具体身份显然很重要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也就是说</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关系的持久性是有价值的。为支持这种交易</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各种安排就会出现。</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公司的治理边界</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公司治理边界内生于资产的专用性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这是因为公司当事人由于各自在公司中的专用性资产具有锁定或套牢的特征</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由此而产生了各种求偿权的行为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各种各样的行为博弈形成的均衡构成一般意义上的公司治理安排</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它所涉及的边界和范围以公司不同当事人专用性资产的累积状态为依据。不同专用性资产的补偿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在一定的法律框架下有先后顺序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这可根据状态依存所有权的理念做出一般界定。</a:t>
            </a:r>
          </a:p>
          <a:p>
            <a:pPr>
              <a:lnSpc>
                <a:spcPct val="100000"/>
              </a:lnSpc>
            </a:pPr>
            <a:endParaRPr lang="zh-CN" altLang="en-US" dirty="0"/>
          </a:p>
        </p:txBody>
      </p:sp>
    </p:spTree>
    <p:extLst>
      <p:ext uri="{BB962C8B-B14F-4D97-AF65-F5344CB8AC3E}">
        <p14:creationId xmlns:p14="http://schemas.microsoft.com/office/powerpoint/2010/main" val="469937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公司治理边界及其原理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三、公司治理边界的主要类型</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有限责任与集团子公司的治理边界</a:t>
            </a:r>
          </a:p>
          <a:p>
            <a:pPr>
              <a:lnSpc>
                <a:spcPct val="15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有限责任为母公司滥用公司的法律人格提供了机会。</a:t>
            </a:r>
          </a:p>
          <a:p>
            <a:pPr>
              <a:lnSpc>
                <a:spcPct val="15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对子公司雇员和股东利益的忽视。</a:t>
            </a:r>
          </a:p>
          <a:p>
            <a:pPr>
              <a:lnSpc>
                <a:spcPct val="15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对消费者潜在债务的责任回避。</a:t>
            </a:r>
          </a:p>
          <a:p>
            <a:pPr>
              <a:lnSpc>
                <a:spcPct val="15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对政府有关法律和义务的规避</a:t>
            </a:r>
            <a:r>
              <a:rPr lang="zh-CN" altLang="zh-CN" sz="1800" dirty="0" smtClean="0">
                <a:solidFill>
                  <a:srgbClr val="000000"/>
                </a:solidFill>
                <a:effectLst/>
                <a:latin typeface="NEU-BZ-S92"/>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31705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第三节　公司治理边界及其原理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集团母公司的治理边界</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企业集团的复杂性使得企业集团公司治理具备了双重特征</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母公司、子公司以及关联公司分别有治理结构行使治理的职责</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企业集团本身又构成了一个统一的治理机制运作系统。同时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企业的社会责任决定了企业集团公司治理的主体从股东扩大到利害相关者。这样就使得企业集团的权力、责任配置以及监督、指导、决策等治理活动超越了企业的法人边界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从而引出企业集团公司治理边界的问题。</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网络经济中的公司治理边界</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网络经济的技术基础是互联网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这种经济形态是人类智慧的伟大结晶。它有着自己独特的运行规则。这些规则主要有</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直接经济</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超强的正反馈</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网络的正外部性</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标准化竞争</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互补性</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6</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信息产品成本的高固定低边际性</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7</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消费转移的高成本</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8</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注意力经济</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9</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系统竞争。</a:t>
            </a:r>
          </a:p>
          <a:p>
            <a:pPr>
              <a:lnSpc>
                <a:spcPct val="100000"/>
              </a:lnSpc>
            </a:pPr>
            <a:endParaRPr lang="zh-CN" altLang="en-US" dirty="0"/>
          </a:p>
        </p:txBody>
      </p:sp>
    </p:spTree>
    <p:extLst>
      <p:ext uri="{BB962C8B-B14F-4D97-AF65-F5344CB8AC3E}">
        <p14:creationId xmlns:p14="http://schemas.microsoft.com/office/powerpoint/2010/main" val="2416264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公司治理的目标</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一、公司治理的任务</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委托代理与监督制约</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大股东约束与利益均衡</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“股东有限责任”与债务权益保护</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利益相关者与利益保护</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信息不对称与信息有效披露</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关联交易治理与行政——市场双重约束</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内部人控制与制约</a:t>
            </a:r>
          </a:p>
          <a:p>
            <a:endParaRPr lang="zh-CN" altLang="en-US" dirty="0"/>
          </a:p>
        </p:txBody>
      </p:sp>
    </p:spTree>
    <p:extLst>
      <p:ext uri="{BB962C8B-B14F-4D97-AF65-F5344CB8AC3E}">
        <p14:creationId xmlns:p14="http://schemas.microsoft.com/office/powerpoint/2010/main" val="1894973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第四节　公司治理的目标</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二、公司治理的目标</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股东价值最大化</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利益相关者利益最大化</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市场约束下的核心利益相关者价值最大化</a:t>
            </a:r>
          </a:p>
          <a:p>
            <a:endParaRPr lang="zh-CN" altLang="en-US" dirty="0"/>
          </a:p>
        </p:txBody>
      </p:sp>
    </p:spTree>
    <p:extLst>
      <p:ext uri="{BB962C8B-B14F-4D97-AF65-F5344CB8AC3E}">
        <p14:creationId xmlns:p14="http://schemas.microsoft.com/office/powerpoint/2010/main" val="936773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公司治理机制的类型与设计原则</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一、公司治理机制的主要类型</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公司治理机制主要有三大类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即权益机制、市场机制和管理机制。我们对权益的界定是对专用性资产的求偿权。权益性的公司治理机制主要是与利益相关者的专用性资产相对应</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包括股权机制、债权机制、经营者机制、工会机制和消费者供给者机制。</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股权机制的实施一般面临的问题有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管理层实际上控制了董事会即所谓“内部人控制”</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董事会奉行缺少激励管理层积极创新的政策妨碍了整体福利的提高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大股东损害小股东的利益等。</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理论上讲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债权依附于股权。债权人之所以将自己的货币或者其他物品出借给债务人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是因为在这一出借过程中可以得到一些好处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同时债权目前拥有的资产等各类信号表明其有很好的发展能力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即使这样</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债权人也要承担债务人不能还本付息的风险。</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另外</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公司依附于市场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市场的繁荣决定于公司信息节点的能量。</a:t>
            </a:r>
          </a:p>
          <a:p>
            <a:pPr>
              <a:lnSpc>
                <a:spcPct val="100000"/>
              </a:lnSpc>
            </a:pPr>
            <a:endParaRPr lang="zh-CN" altLang="en-US" dirty="0"/>
          </a:p>
        </p:txBody>
      </p:sp>
    </p:spTree>
    <p:extLst>
      <p:ext uri="{BB962C8B-B14F-4D97-AF65-F5344CB8AC3E}">
        <p14:creationId xmlns:p14="http://schemas.microsoft.com/office/powerpoint/2010/main" val="2806331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第五节　公司治理机制的类型与设计原则</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二、公司治理机制设计的主要原则</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激励相容原则</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资产专用性原则</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等级分解原则</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效用最大化的动机和信息不对称假设的原则</a:t>
            </a:r>
          </a:p>
          <a:p>
            <a:endParaRPr lang="zh-CN" altLang="en-US" dirty="0"/>
          </a:p>
        </p:txBody>
      </p:sp>
    </p:spTree>
    <p:extLst>
      <p:ext uri="{BB962C8B-B14F-4D97-AF65-F5344CB8AC3E}">
        <p14:creationId xmlns:p14="http://schemas.microsoft.com/office/powerpoint/2010/main" val="1114699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a:spLocks/>
          </p:cNvSpPr>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j-cs"/>
              </a:rPr>
              <a:t>目   录</a:t>
            </a:r>
            <a:endParaRPr kumimoji="0" lang="zh-CN" altLang="en-US" sz="2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j-cs"/>
            </a:endParaRPr>
          </a:p>
        </p:txBody>
      </p:sp>
      <p:grpSp>
        <p:nvGrpSpPr>
          <p:cNvPr id="17" name="组合 16"/>
          <p:cNvGrpSpPr/>
          <p:nvPr/>
        </p:nvGrpSpPr>
        <p:grpSpPr>
          <a:xfrm>
            <a:off x="1921181" y="1801548"/>
            <a:ext cx="6390109" cy="3820149"/>
            <a:chOff x="3009756" y="1946691"/>
            <a:chExt cx="6390109" cy="3820149"/>
          </a:xfrm>
        </p:grpSpPr>
        <p:grpSp>
          <p:nvGrpSpPr>
            <p:cNvPr id="19" name="组合 18"/>
            <p:cNvGrpSpPr/>
            <p:nvPr/>
          </p:nvGrpSpPr>
          <p:grpSpPr>
            <a:xfrm>
              <a:off x="3009756" y="1946691"/>
              <a:ext cx="6390109" cy="2279494"/>
              <a:chOff x="2488640" y="2139114"/>
              <a:chExt cx="6390109" cy="2279494"/>
            </a:xfrm>
          </p:grpSpPr>
          <p:grpSp>
            <p:nvGrpSpPr>
              <p:cNvPr id="28" name="Group 4"/>
              <p:cNvGrpSpPr/>
              <p:nvPr/>
            </p:nvGrpSpPr>
            <p:grpSpPr bwMode="auto">
              <a:xfrm>
                <a:off x="2488640" y="2139114"/>
                <a:ext cx="6390109" cy="6393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8"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rPr>
                    <a:t>第一节　公司与公司治理</a:t>
                  </a: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9" name="Group 8"/>
              <p:cNvGrpSpPr/>
              <p:nvPr/>
            </p:nvGrpSpPr>
            <p:grpSpPr bwMode="auto">
              <a:xfrm>
                <a:off x="2488640" y="2975707"/>
                <a:ext cx="6390109" cy="6393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5"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第二节　公司科层契约与治理体系</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30" name="Group 12"/>
              <p:cNvGrpSpPr/>
              <p:nvPr/>
            </p:nvGrpSpPr>
            <p:grpSpPr bwMode="auto">
              <a:xfrm>
                <a:off x="2488640" y="3779276"/>
                <a:ext cx="6390109" cy="639332"/>
                <a:chOff x="0" y="0"/>
                <a:chExt cx="2982" cy="288"/>
              </a:xfrm>
            </p:grpSpPr>
            <p:sp>
              <p:nvSpPr>
                <p:cNvPr id="31"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2"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第三节　公司治理边界及其原理</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33"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20" name="Group 4"/>
            <p:cNvGrpSpPr/>
            <p:nvPr/>
          </p:nvGrpSpPr>
          <p:grpSpPr bwMode="auto">
            <a:xfrm>
              <a:off x="3009756" y="4382388"/>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第四节　公司治理的目标</a:t>
                </a:r>
                <a:endPar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Group 8"/>
            <p:cNvGrpSpPr/>
            <p:nvPr/>
          </p:nvGrpSpPr>
          <p:grpSpPr bwMode="auto">
            <a:xfrm>
              <a:off x="3009756" y="5127508"/>
              <a:ext cx="6390109" cy="639332"/>
              <a:chOff x="0" y="-18"/>
              <a:chExt cx="2982" cy="288"/>
            </a:xfrm>
          </p:grpSpPr>
          <p:sp>
            <p:nvSpPr>
              <p:cNvPr id="22" name="AutoShape 9"/>
              <p:cNvSpPr>
                <a:spLocks noChangeArrowheads="1"/>
              </p:cNvSpPr>
              <p:nvPr/>
            </p:nvSpPr>
            <p:spPr bwMode="auto">
              <a:xfrm>
                <a:off x="54" y="-18"/>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3" name="Rectangle 10"/>
              <p:cNvSpPr>
                <a:spLocks noChangeArrowheads="1"/>
              </p:cNvSpPr>
              <p:nvPr/>
            </p:nvSpPr>
            <p:spPr bwMode="auto">
              <a:xfrm>
                <a:off x="299" y="48"/>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第五节　公司治理机制的类型与设计原则</a:t>
                </a:r>
                <a:endParaRPr kumimoji="0" lang="zh-CN" altLang="en-US"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方正粗黑宋简体" panose="02000000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spTree>
    <p:extLst>
      <p:ext uri="{BB962C8B-B14F-4D97-AF65-F5344CB8AC3E}">
        <p14:creationId xmlns:p14="http://schemas.microsoft.com/office/powerpoint/2010/main" val="1685988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公司与公司治理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一、公司的起源与组织形态</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公司的起源</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大陆起源说</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海上起源说</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综合起源说</a:t>
            </a:r>
            <a:endParaRPr lang="zh-CN" altLang="zh-CN" sz="1800" dirty="0">
              <a:solidFill>
                <a:srgbClr val="000000"/>
              </a:solidFill>
              <a:effectLst/>
              <a:latin typeface="NEU-BZ-S92"/>
              <a:ea typeface="方正书宋_GBK"/>
              <a:cs typeface="Times New Roman" panose="02020603050405020304" pitchFamily="18" charset="0"/>
            </a:endParaRP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公司的组织形态</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企业的组织形态是指企业组织形式的法律规定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或称企业法律形态。这可以分为两层意思</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其一</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企业法律形态是企业的一种表现形式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是由企业的组织形式、法律资格等方面的内容构成的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其二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企业法律形态必须是由法律确认的企业表现形式。</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按照企业法律内在规定性的不同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企业的组织形态分为两种基本类型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自然人企业和法人企业。自然人企业是指业主制企业和合伙制企业。</a:t>
            </a:r>
          </a:p>
          <a:p>
            <a:endParaRPr lang="zh-CN" altLang="en-US" dirty="0"/>
          </a:p>
        </p:txBody>
      </p:sp>
    </p:spTree>
    <p:extLst>
      <p:ext uri="{BB962C8B-B14F-4D97-AF65-F5344CB8AC3E}">
        <p14:creationId xmlns:p14="http://schemas.microsoft.com/office/powerpoint/2010/main" val="3378475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公司与公司治理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二、公司治理问题的提出</a:t>
            </a:r>
          </a:p>
          <a:p>
            <a:pPr marL="0" indent="0" algn="just" eaLnBrk="1" fontAlgn="auto" hangingPunct="1">
              <a:lnSpc>
                <a:spcPct val="100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理论根源</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现代意义上的公司治理</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产生于所有权和经营权分离以及由此产生的代理问题。在业主制企业和合伙制企业里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业主或合伙人拥有企业并自己直接经营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所有权与经营权合二为一。而在公司制企业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由于规模相对较大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业务比较复杂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需要管理者具有较高的经营水平和管理能力</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而股东并不一定能够胜任</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因此需要聘用具有专业的管理知识和专门的管理技能的经理人员经营公司业务。</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现实表现</a:t>
            </a: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1.</a:t>
            </a:r>
            <a:r>
              <a:rPr lang="zh-CN" altLang="zh-CN" sz="1800" dirty="0">
                <a:solidFill>
                  <a:srgbClr val="000000"/>
                </a:solidFill>
                <a:effectLst/>
                <a:latin typeface="NEU-BZ-S92"/>
                <a:ea typeface="方正楷体_GBK"/>
                <a:cs typeface="Times New Roman" panose="02020603050405020304" pitchFamily="18" charset="0"/>
              </a:rPr>
              <a:t>公司丑闻</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2.</a:t>
            </a:r>
            <a:r>
              <a:rPr lang="zh-CN" altLang="zh-CN" sz="1800" dirty="0">
                <a:solidFill>
                  <a:srgbClr val="000000"/>
                </a:solidFill>
                <a:effectLst/>
                <a:latin typeface="NEU-BZ-S92"/>
                <a:ea typeface="方正楷体_GBK"/>
                <a:cs typeface="Times New Roman" panose="02020603050405020304" pitchFamily="18" charset="0"/>
              </a:rPr>
              <a:t>高管薪酬增长过快</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3.</a:t>
            </a:r>
            <a:r>
              <a:rPr lang="zh-CN" altLang="zh-CN" sz="1800" dirty="0">
                <a:solidFill>
                  <a:srgbClr val="000000"/>
                </a:solidFill>
                <a:effectLst/>
                <a:latin typeface="NEU-BZ-S92"/>
                <a:ea typeface="方正楷体_GBK"/>
                <a:cs typeface="Times New Roman" panose="02020603050405020304" pitchFamily="18" charset="0"/>
              </a:rPr>
              <a:t>公司裁员引起的不满</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4.</a:t>
            </a:r>
            <a:r>
              <a:rPr lang="zh-CN" altLang="zh-CN" sz="1800" dirty="0">
                <a:solidFill>
                  <a:srgbClr val="000000"/>
                </a:solidFill>
                <a:effectLst/>
                <a:latin typeface="NEU-BZ-S92"/>
                <a:ea typeface="方正楷体_GBK"/>
                <a:cs typeface="Times New Roman" panose="02020603050405020304" pitchFamily="18" charset="0"/>
              </a:rPr>
              <a:t>内部人控制问题</a:t>
            </a:r>
            <a:endParaRPr lang="zh-CN" altLang="zh-CN" sz="1800" dirty="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a:solidFill>
                  <a:srgbClr val="000000"/>
                </a:solidFill>
                <a:effectLst/>
                <a:latin typeface="NEU-BZ-S92"/>
                <a:ea typeface="方正书宋_GBK"/>
                <a:cs typeface="Times New Roman" panose="02020603050405020304" pitchFamily="18" charset="0"/>
              </a:rPr>
              <a:t>5.</a:t>
            </a:r>
            <a:r>
              <a:rPr lang="zh-CN" altLang="zh-CN" sz="1800" dirty="0">
                <a:solidFill>
                  <a:srgbClr val="000000"/>
                </a:solidFill>
                <a:effectLst/>
                <a:latin typeface="NEU-BZ-S92"/>
                <a:ea typeface="方正楷体_GBK"/>
                <a:cs typeface="Times New Roman" panose="02020603050405020304" pitchFamily="18" charset="0"/>
              </a:rPr>
              <a:t>机构投资者的兴起</a:t>
            </a:r>
            <a:endParaRPr lang="zh-CN" altLang="zh-CN" sz="1800" dirty="0">
              <a:solidFill>
                <a:srgbClr val="000000"/>
              </a:solidFill>
              <a:effectLst/>
              <a:latin typeface="NEU-BZ-S92"/>
              <a:ea typeface="方正书宋_GBK"/>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1403453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第一节　公司与公司治理</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三、公司治理的定义 </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基于公司治理存在条件视角的定义</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基于公司治理作用视角的定义</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基于公司治理基本问题视角的定义</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基于制度安排视角的定义</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基于组织结构视角的定义</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基于狭义和广义视角的定义</a:t>
            </a:r>
          </a:p>
          <a:p>
            <a:endParaRPr lang="zh-CN" altLang="en-US" dirty="0"/>
          </a:p>
        </p:txBody>
      </p:sp>
    </p:spTree>
    <p:extLst>
      <p:ext uri="{BB962C8B-B14F-4D97-AF65-F5344CB8AC3E}">
        <p14:creationId xmlns:p14="http://schemas.microsoft.com/office/powerpoint/2010/main" val="3529293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公司科层契约与治理体系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一、公司科层与市场契约</a:t>
            </a:r>
          </a:p>
          <a:p>
            <a:endParaRPr lang="zh-CN" altLang="en-US" dirty="0"/>
          </a:p>
        </p:txBody>
      </p:sp>
      <p:pic>
        <p:nvPicPr>
          <p:cNvPr id="4" name="801.jpg" descr="id:2147495158;FounderCES">
            <a:extLst>
              <a:ext uri="{FF2B5EF4-FFF2-40B4-BE49-F238E27FC236}">
                <a16:creationId xmlns:a16="http://schemas.microsoft.com/office/drawing/2014/main" xmlns="" id="{3CF6A84C-BF33-476D-A541-BB5C85D6BB39}"/>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2077719" y="2562896"/>
            <a:ext cx="7285221" cy="2936382"/>
          </a:xfrm>
          <a:prstGeom prst="rect">
            <a:avLst/>
          </a:prstGeom>
        </p:spPr>
      </p:pic>
      <p:sp>
        <p:nvSpPr>
          <p:cNvPr id="5" name="矩形 4"/>
          <p:cNvSpPr/>
          <p:nvPr/>
        </p:nvSpPr>
        <p:spPr>
          <a:xfrm>
            <a:off x="4300710" y="5639110"/>
            <a:ext cx="2839239" cy="411716"/>
          </a:xfrm>
          <a:prstGeom prst="rect">
            <a:avLst/>
          </a:prstGeom>
        </p:spPr>
        <p:txBody>
          <a:bodyPr wrap="none">
            <a:spAutoFit/>
          </a:bodyPr>
          <a:lstStyle/>
          <a:p>
            <a:pPr algn="just">
              <a:lnSpc>
                <a:spcPct val="135000"/>
              </a:lnSpc>
              <a:spcBef>
                <a:spcPts val="300"/>
              </a:spcBef>
              <a:spcAft>
                <a:spcPts val="300"/>
              </a:spcAft>
            </a:pPr>
            <a:r>
              <a:rPr lang="zh-CN" altLang="en-US" dirty="0" smtClean="0">
                <a:latin typeface="宋体" panose="02010600030101010101" pitchFamily="2" charset="-122"/>
                <a:ea typeface="宋体" panose="02010600030101010101" pitchFamily="2" charset="-122"/>
              </a:rPr>
              <a:t>图</a:t>
            </a:r>
            <a:r>
              <a:rPr lang="en-US" altLang="zh-CN" dirty="0" smtClean="0">
                <a:latin typeface="宋体" panose="02010600030101010101" pitchFamily="2" charset="-122"/>
                <a:ea typeface="宋体" panose="02010600030101010101" pitchFamily="2" charset="-122"/>
              </a:rPr>
              <a:t>1  </a:t>
            </a:r>
            <a:r>
              <a:rPr lang="zh-CN" altLang="zh-CN" dirty="0" smtClean="0">
                <a:latin typeface="宋体" panose="02010600030101010101" pitchFamily="2" charset="-122"/>
                <a:ea typeface="宋体" panose="02010600030101010101" pitchFamily="2" charset="-122"/>
              </a:rPr>
              <a:t>公司</a:t>
            </a:r>
            <a:r>
              <a:rPr lang="zh-CN" altLang="zh-CN" dirty="0">
                <a:latin typeface="宋体" panose="02010600030101010101" pitchFamily="2" charset="-122"/>
                <a:ea typeface="宋体" panose="02010600030101010101" pitchFamily="2" charset="-122"/>
              </a:rPr>
              <a:t>科层与市场契约</a:t>
            </a:r>
            <a:endParaRPr lang="zh-CN" altLang="zh-CN"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1191361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公司科层契约与治理体系</a:t>
            </a:r>
            <a:endParaRPr lang="zh-CN" altLang="en-US" dirty="0"/>
          </a:p>
        </p:txBody>
      </p:sp>
      <p:sp>
        <p:nvSpPr>
          <p:cNvPr id="3" name="内容占位符 2"/>
          <p:cNvSpPr>
            <a:spLocks noGrp="1"/>
          </p:cNvSpPr>
          <p:nvPr>
            <p:ph idx="1"/>
          </p:nvPr>
        </p:nvSpPr>
        <p:spPr>
          <a:xfrm>
            <a:off x="609600" y="1297217"/>
            <a:ext cx="11049000" cy="4821007"/>
          </a:xfrm>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二、公司治理涉及的问题</a:t>
            </a:r>
          </a:p>
          <a:p>
            <a:pPr>
              <a:lnSpc>
                <a:spcPct val="100000"/>
              </a:lnSpc>
            </a:pP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1</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为了公司的有效运行</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经营者必须拥有足够的余地处理风险、做出战略决策以及不断寻找投资机会</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这是他们存在的意义</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因为股东远离公司的运作</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或许不能做出有依据的决策。</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2</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一个拥有大量股份的股东或股东团伙可能会完全有效地监督经营者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但是他们的权利也必须受到制约</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以防止他们做出损害其他股东利益的不公平行为。</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3</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“有限责任”对股东来说是一个优势</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但这一原则的滥用也会危害债权人的利益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若一个大股东操纵公司从事与其注册资本不相匹配的业务</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产生的经营风险显然对股东和债权人来说是不对等的</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保护债权人的利益已经成为一个重要问题。</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4</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公司当事人在公司中形成数量不同的专用性资产</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他们对公司的关心</a:t>
            </a:r>
            <a:r>
              <a:rPr lang="en-US" altLang="zh-CN" sz="1800" dirty="0">
                <a:solidFill>
                  <a:srgbClr val="000000"/>
                </a:solidFill>
                <a:effectLst/>
                <a:latin typeface="NEU-BZ-S92"/>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利益的获得</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通过公司治理安排来实现</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而这些公司治理安排是当事人以自己的专用性资产为依据相互博弈的纳什均衡。</a:t>
            </a:r>
          </a:p>
          <a:p>
            <a:pPr>
              <a:lnSpc>
                <a:spcPct val="100000"/>
              </a:lnSpc>
            </a:pP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5</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为了使投资者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或想成为监督者的其他任何人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扮演有影响的监督者的角色</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他必须付出更多的各种资源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但许多投资者更希望在他们的投资中拥有流动性和多样性的优势——这一优势不一定与参与监控所付出的始终一致</a:t>
            </a:r>
            <a:r>
              <a:rPr lang="zh-CN" altLang="zh-CN" sz="1800" dirty="0" smtClean="0">
                <a:solidFill>
                  <a:srgbClr val="000000"/>
                </a:solidFill>
                <a:effectLst/>
                <a:latin typeface="NEU-BZ-S92"/>
                <a:ea typeface="方正书宋_GBK"/>
                <a:cs typeface="Times New Roman" panose="02020603050405020304" pitchFamily="18" charset="0"/>
              </a:rPr>
              <a:t>。</a:t>
            </a:r>
            <a:endParaRPr lang="en-US" altLang="zh-CN" sz="1800" dirty="0" smtClean="0">
              <a:solidFill>
                <a:srgbClr val="000000"/>
              </a:solidFill>
              <a:effectLst/>
              <a:latin typeface="NEU-BZ-S92"/>
              <a:ea typeface="方正书宋_GBK"/>
              <a:cs typeface="Times New Roman" panose="02020603050405020304" pitchFamily="18" charset="0"/>
            </a:endParaRPr>
          </a:p>
          <a:p>
            <a:pPr>
              <a:lnSpc>
                <a:spcPct val="100000"/>
              </a:lnSpc>
            </a:pPr>
            <a:r>
              <a:rPr lang="en-US" altLang="zh-CN" sz="1800" dirty="0" smtClean="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6</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投资者需要可靠和准确的信息</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以对投资做出判断</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但经营者往往存在对信息不披露或粉饰业绩的倾向</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这就需要设计一套机制来保证投资者能够得到他们应该得到的信息。</a:t>
            </a:r>
            <a:r>
              <a:rPr lang="en-US" altLang="zh-CN" sz="1800" dirty="0">
                <a:solidFill>
                  <a:srgbClr val="000000"/>
                </a:solidFill>
                <a:effectLst/>
                <a:latin typeface="方正书宋_GBK"/>
                <a:ea typeface="方正书宋_GBK"/>
                <a:cs typeface="Times New Roman" panose="02020603050405020304" pitchFamily="18" charset="0"/>
              </a:rPr>
              <a:t>(</a:t>
            </a:r>
            <a:r>
              <a:rPr lang="en-US" altLang="zh-CN" sz="1800" dirty="0">
                <a:solidFill>
                  <a:srgbClr val="000000"/>
                </a:solidFill>
                <a:effectLst/>
                <a:latin typeface="NEU-BZ-S92"/>
                <a:ea typeface="方正书宋_GBK"/>
                <a:cs typeface="Times New Roman" panose="02020603050405020304" pitchFamily="18" charset="0"/>
              </a:rPr>
              <a:t>7</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公司科层与市场契约之间的双向关系对公司治理的调节问题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使公司治理成为一个永恒的主题。</a:t>
            </a:r>
          </a:p>
          <a:p>
            <a:pPr>
              <a:lnSpc>
                <a:spcPct val="100000"/>
              </a:lnSpc>
            </a:pPr>
            <a:endParaRPr lang="zh-CN" altLang="en-US" dirty="0"/>
          </a:p>
        </p:txBody>
      </p:sp>
    </p:spTree>
    <p:extLst>
      <p:ext uri="{BB962C8B-B14F-4D97-AF65-F5344CB8AC3E}">
        <p14:creationId xmlns:p14="http://schemas.microsoft.com/office/powerpoint/2010/main" val="952347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公司科层契约与治理体系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zh-CN" altLang="zh-CN" sz="2600" b="1" dirty="0">
                <a:latin typeface="黑体" panose="02010609060101010101" pitchFamily="49" charset="-122"/>
                <a:ea typeface="黑体" panose="02010609060101010101" pitchFamily="49" charset="-122"/>
              </a:rPr>
              <a:t>三、公司治理涉及的当事人</a:t>
            </a:r>
          </a:p>
          <a:p>
            <a:pPr marL="0" indent="0" algn="just" eaLnBrk="1" fontAlgn="auto" hangingPunct="1">
              <a:lnSpc>
                <a:spcPct val="135000"/>
              </a:lnSpc>
              <a:spcBef>
                <a:spcPts val="300"/>
              </a:spcBef>
              <a:spcAft>
                <a:spcPts val="300"/>
              </a:spcAft>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债权人、经营者、雇员</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公司债权人是以自己的债权向债务人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要求求偿权的。</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从大的范围来看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经营者和雇员都是公司的员工。经营者处于直接对股东、董事会的第一层委托代理链上</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他直接贯彻股东意图控制公司的营运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这一层次上的公司治理主要是寻找能够让经营者像股东一样思想和行为的制度安排。公司雇员则是科层框架中最末一层的代理人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他直接面对的是经营者</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在资本雇佣劳动的前提下</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由于雇员的初始持有约束</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他更多的选择是服从和辞职</a:t>
            </a:r>
            <a:r>
              <a:rPr lang="zh-CN" altLang="zh-CN" sz="1800" dirty="0" smtClean="0">
                <a:solidFill>
                  <a:srgbClr val="000000"/>
                </a:solidFill>
                <a:effectLst/>
                <a:latin typeface="NEU-BZ-S92"/>
                <a:ea typeface="方正书宋_GBK"/>
                <a:cs typeface="Times New Roman" panose="02020603050405020304" pitchFamily="18" charset="0"/>
              </a:rPr>
              <a:t>。</a:t>
            </a:r>
            <a:endParaRPr lang="zh-CN" altLang="zh-CN" sz="18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83800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第二节　公司科层契约与治理体系</a:t>
            </a:r>
            <a:endParaRPr lang="zh-CN" altLang="en-US" dirty="0"/>
          </a:p>
        </p:txBody>
      </p:sp>
      <p:sp>
        <p:nvSpPr>
          <p:cNvPr id="3" name="内容占位符 2"/>
          <p:cNvSpPr>
            <a:spLocks noGrp="1"/>
          </p:cNvSpPr>
          <p:nvPr>
            <p:ph idx="1"/>
          </p:nvPr>
        </p:nvSpPr>
        <p:spPr/>
        <p:txBody>
          <a:bodyPr/>
          <a:lstStyle/>
          <a:p>
            <a:pPr marL="0" indent="0" algn="just" eaLnBrk="1" fontAlgn="auto" hangingPunct="1">
              <a:lnSpc>
                <a:spcPct val="135000"/>
              </a:lnSpc>
              <a:spcBef>
                <a:spcPts val="300"/>
              </a:spcBef>
              <a:spcAft>
                <a:spcPts val="300"/>
              </a:spcAft>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供应商、客户和社区、政府</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经营者与供应商、客户和社区的关系最直接</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供应商在公司中形成的专用性资产取决于它与公司的交易规模与合约期限。供应商对公司治理的关心更多地考虑他在公司中专用性资产的转换成本</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而良好的公司治理也是吸引供应商形成特定公司专用性资产的前提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这之间是互为因果的。客户是公司生存发展的决定因素</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将公司做活、做大、做强本身就是公司治理的主要目的之一。</a:t>
            </a:r>
          </a:p>
          <a:p>
            <a:pPr>
              <a:lnSpc>
                <a:spcPct val="100000"/>
              </a:lnSpc>
            </a:pPr>
            <a:r>
              <a:rPr lang="zh-CN" altLang="zh-CN" sz="1800" dirty="0">
                <a:solidFill>
                  <a:srgbClr val="000000"/>
                </a:solidFill>
                <a:effectLst/>
                <a:latin typeface="NEU-BZ-S92"/>
                <a:ea typeface="方正书宋_GBK"/>
                <a:cs typeface="Times New Roman" panose="02020603050405020304" pitchFamily="18" charset="0"/>
              </a:rPr>
              <a:t>公司与社区之间最有可能形成相互套牢的关系。一方面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公司为社区提供了较好的税源和丰富的就业岗位</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公司有要挟社区提供更优惠条件的博弈资源</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另一方面</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社区的土地、水源和忍受污染的行为又构成社区要挟公司的博弈资源。发展中的社区或者在招商引资阶段可能更多地容忍公司的要求</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而发达社区或者公司入驻社区后则更多地剥削复合准租金。要处理好这些问题</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必须设计好公司治理安排。政府是一个特殊的公司治理当事人</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公司主要是通过纳税、寻租等手段来购买政府提供的各种公共物品。“政治企业家”效用函数中的经济增长、就业以及他们的个人偏好等变量</a:t>
            </a:r>
            <a:r>
              <a:rPr lang="en-US" altLang="zh-CN" sz="1800" dirty="0">
                <a:solidFill>
                  <a:srgbClr val="000000"/>
                </a:solidFill>
                <a:effectLst/>
                <a:latin typeface="方正书宋_GBK"/>
                <a:ea typeface="方正书宋_GBK"/>
                <a:cs typeface="Times New Roman" panose="02020603050405020304" pitchFamily="18" charset="0"/>
              </a:rPr>
              <a:t>,</a:t>
            </a:r>
            <a:r>
              <a:rPr lang="zh-CN" altLang="zh-CN" sz="1800" dirty="0">
                <a:solidFill>
                  <a:srgbClr val="000000"/>
                </a:solidFill>
                <a:effectLst/>
                <a:latin typeface="NEU-BZ-S92"/>
                <a:ea typeface="方正书宋_GBK"/>
                <a:cs typeface="Times New Roman" panose="02020603050405020304" pitchFamily="18" charset="0"/>
              </a:rPr>
              <a:t>构成公司治理的重要考虑因素。</a:t>
            </a:r>
          </a:p>
          <a:p>
            <a:endParaRPr lang="zh-CN" altLang="en-US" dirty="0"/>
          </a:p>
        </p:txBody>
      </p:sp>
    </p:spTree>
    <p:extLst>
      <p:ext uri="{BB962C8B-B14F-4D97-AF65-F5344CB8AC3E}">
        <p14:creationId xmlns:p14="http://schemas.microsoft.com/office/powerpoint/2010/main" val="2829386191"/>
      </p:ext>
    </p:extLst>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2108</Words>
  <Application>Microsoft Office PowerPoint</Application>
  <PresentationFormat>宽屏</PresentationFormat>
  <Paragraphs>108</Paragraphs>
  <Slides>18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GungsuhChe</vt:lpstr>
      <vt:lpstr>NEU-BZ-S92</vt:lpstr>
      <vt:lpstr>方正粗黑宋简体</vt:lpstr>
      <vt:lpstr>方正楷体_GBK</vt:lpstr>
      <vt:lpstr>方正书宋_GBK</vt:lpstr>
      <vt:lpstr>黑体</vt:lpstr>
      <vt:lpstr>楷体</vt:lpstr>
      <vt:lpstr>宋体</vt:lpstr>
      <vt:lpstr>微软雅黑</vt:lpstr>
      <vt:lpstr>Arial</vt:lpstr>
      <vt:lpstr>Times New Roman</vt:lpstr>
      <vt:lpstr>默认设计模板</vt:lpstr>
      <vt:lpstr>PowerPoint 演示文稿</vt:lpstr>
      <vt:lpstr>PowerPoint 演示文稿</vt:lpstr>
      <vt:lpstr>第一节　公司与公司治理</vt:lpstr>
      <vt:lpstr>第一节　公司与公司治理</vt:lpstr>
      <vt:lpstr>第一节　公司与公司治理</vt:lpstr>
      <vt:lpstr>第二节　公司科层契约与治理体系</vt:lpstr>
      <vt:lpstr>第二节　公司科层契约与治理体系</vt:lpstr>
      <vt:lpstr>第二节　公司科层契约与治理体系</vt:lpstr>
      <vt:lpstr>第二节　公司科层契约与治理体系</vt:lpstr>
      <vt:lpstr>第二节　公司科层契约与治理体系</vt:lpstr>
      <vt:lpstr>第三节　公司治理边界及其原理</vt:lpstr>
      <vt:lpstr>第三节　公司治理边界及其原理</vt:lpstr>
      <vt:lpstr>第三节　公司治理边界及其原理</vt:lpstr>
      <vt:lpstr>第三节　公司治理边界及其原理</vt:lpstr>
      <vt:lpstr>第四节　公司治理的目标</vt:lpstr>
      <vt:lpstr>第四节　公司治理的目标</vt:lpstr>
      <vt:lpstr>第五节　公司治理机制的类型与设计原则</vt:lpstr>
      <vt:lpstr>第五节　公司治理机制的类型与设计原则</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2021-02-28T08:13:17Z</dcterms:created>
  <dcterms:modified xsi:type="dcterms:W3CDTF">2021-02-28T10:13:34Z</dcterms:modified>
</cp:coreProperties>
</file>