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5"/>
  </p:notesMasterIdLst>
  <p:handoutMasterIdLst>
    <p:handoutMasterId r:id="rId46"/>
  </p:handoutMasterIdLst>
  <p:sldIdLst>
    <p:sldId id="256" r:id="rId3"/>
    <p:sldId id="272" r:id="rId4"/>
    <p:sldId id="332" r:id="rId5"/>
    <p:sldId id="273" r:id="rId6"/>
    <p:sldId id="368" r:id="rId7"/>
    <p:sldId id="308" r:id="rId8"/>
    <p:sldId id="309" r:id="rId9"/>
    <p:sldId id="310" r:id="rId10"/>
    <p:sldId id="311" r:id="rId11"/>
    <p:sldId id="312" r:id="rId12"/>
    <p:sldId id="369" r:id="rId13"/>
    <p:sldId id="313" r:id="rId14"/>
    <p:sldId id="314" r:id="rId15"/>
    <p:sldId id="315" r:id="rId16"/>
    <p:sldId id="316" r:id="rId17"/>
    <p:sldId id="317" r:id="rId18"/>
    <p:sldId id="318" r:id="rId19"/>
    <p:sldId id="319" r:id="rId20"/>
    <p:sldId id="320" r:id="rId21"/>
    <p:sldId id="321" r:id="rId22"/>
    <p:sldId id="322" r:id="rId23"/>
    <p:sldId id="370" r:id="rId24"/>
    <p:sldId id="323" r:id="rId25"/>
    <p:sldId id="324" r:id="rId26"/>
    <p:sldId id="325" r:id="rId27"/>
    <p:sldId id="326" r:id="rId28"/>
    <p:sldId id="327" r:id="rId29"/>
    <p:sldId id="371" r:id="rId30"/>
    <p:sldId id="328" r:id="rId31"/>
    <p:sldId id="329" r:id="rId32"/>
    <p:sldId id="330" r:id="rId33"/>
    <p:sldId id="331" r:id="rId34"/>
    <p:sldId id="358" r:id="rId35"/>
    <p:sldId id="359" r:id="rId36"/>
    <p:sldId id="360" r:id="rId37"/>
    <p:sldId id="361" r:id="rId38"/>
    <p:sldId id="362" r:id="rId39"/>
    <p:sldId id="363" r:id="rId40"/>
    <p:sldId id="364" r:id="rId41"/>
    <p:sldId id="365" r:id="rId42"/>
    <p:sldId id="366" r:id="rId43"/>
    <p:sldId id="367" r:id="rId44"/>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6"/>
    <p:restoredTop sz="86379"/>
  </p:normalViewPr>
  <p:slideViewPr>
    <p:cSldViewPr showGuides="1">
      <p:cViewPr varScale="1">
        <p:scale>
          <a:sx n="65" d="100"/>
          <a:sy n="65" d="100"/>
        </p:scale>
        <p:origin x="90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3" name="Rectangle 3"/>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4" name="Rectangle 4"/>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t>‹#›</a:t>
            </a:fld>
            <a:endParaRPr lang="zh-CN" altLang="en-US" sz="1200" strike="noStrike" noProof="1"/>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148" name="Rectangle 4"/>
          <p:cNvSpPr>
            <a:spLocks noGrp="1" noRot="1" noChangeAspec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3074"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3086"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3096" name="Group 24"/>
            <p:cNvGrpSpPr/>
            <p:nvPr/>
          </p:nvGrpSpPr>
          <p:grpSpPr>
            <a:xfrm>
              <a:off x="0" y="2327"/>
              <a:ext cx="1203" cy="1203"/>
              <a:chOff x="0" y="2327"/>
              <a:chExt cx="1203" cy="1203"/>
            </a:xfrm>
          </p:grpSpPr>
          <p:sp>
            <p:nvSpPr>
              <p:cNvPr id="3097"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solidFill>
              <a:ln w="9525">
                <a:noFill/>
              </a:ln>
            </p:spPr>
            <p:txBody>
              <a:bodyPr/>
              <a:lstStyle/>
              <a:p>
                <a:endParaRPr lang="zh-CN" altLang="en-US"/>
              </a:p>
            </p:txBody>
          </p:sp>
          <p:sp>
            <p:nvSpPr>
              <p:cNvPr id="3098"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solidFill>
              <a:ln w="9525">
                <a:noFill/>
              </a:ln>
            </p:spPr>
            <p:txBody>
              <a:bodyPr/>
              <a:lstStyle/>
              <a:p>
                <a:endParaRPr lang="zh-CN" altLang="en-US"/>
              </a:p>
            </p:txBody>
          </p:sp>
          <p:sp>
            <p:nvSpPr>
              <p:cNvPr id="3099"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fontAlgn="base"/>
            <a:r>
              <a:rPr lang="zh-CN" altLang="en-US" strike="noStrike" noProof="0"/>
              <a:t>单击此处编辑母版标题样式</a:t>
            </a:r>
            <a:endParaRPr lang="zh-CN" altLang="zh-CN" strike="noStrike"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fontAlgn="base"/>
            <a:r>
              <a:rPr lang="zh-CN" altLang="en-US" strike="noStrike"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p>
            <a:pPr algn="r" eaLnBrk="1" fontAlgn="base" hangingPunct="1">
              <a:spcBef>
                <a:spcPct val="50000"/>
              </a:spcBef>
              <a:buNone/>
            </a:pPr>
            <a:fld id="{9A0DB2DC-4C9A-4742-B13C-FB6460FD3503}" type="slidenum">
              <a:rPr lang="zh-CN" altLang="en-US" strike="noStrike" noProof="1" dirty="0">
                <a:solidFill>
                  <a:srgbClr val="FFFFFF"/>
                </a:solidFill>
                <a:latin typeface="Times New Roman" panose="02020603050405020304" pitchFamily="18" charset="0"/>
                <a:ea typeface="宋体" panose="02010600030101010101" pitchFamily="2" charset="-122"/>
                <a:cs typeface="+mn-cs"/>
              </a:rPr>
              <a:t>‹#›</a:t>
            </a:fld>
            <a:endParaRPr lang="zh-CN" altLang="en-US" strike="noStrike" noProof="1">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4098"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4110"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4120" name="Group 24"/>
            <p:cNvGrpSpPr/>
            <p:nvPr/>
          </p:nvGrpSpPr>
          <p:grpSpPr>
            <a:xfrm>
              <a:off x="0" y="2327"/>
              <a:ext cx="1203" cy="1203"/>
              <a:chOff x="0" y="2327"/>
              <a:chExt cx="1203" cy="1203"/>
            </a:xfrm>
          </p:grpSpPr>
          <p:sp>
            <p:nvSpPr>
              <p:cNvPr id="4121"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solidFill>
              <a:ln w="9525">
                <a:noFill/>
              </a:ln>
            </p:spPr>
            <p:txBody>
              <a:bodyPr/>
              <a:lstStyle/>
              <a:p>
                <a:endParaRPr lang="zh-CN" altLang="en-US"/>
              </a:p>
            </p:txBody>
          </p:sp>
          <p:sp>
            <p:nvSpPr>
              <p:cNvPr id="4122"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solidFill>
              <a:ln w="9525">
                <a:noFill/>
              </a:ln>
            </p:spPr>
            <p:txBody>
              <a:bodyPr/>
              <a:lstStyle/>
              <a:p>
                <a:endParaRPr lang="zh-CN" altLang="en-US"/>
              </a:p>
            </p:txBody>
          </p:sp>
          <p:sp>
            <p:nvSpPr>
              <p:cNvPr id="4123"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fontAlgn="base"/>
            <a:r>
              <a:rPr lang="zh-CN" altLang="en-US" strike="noStrike" noProof="0"/>
              <a:t>单击此处编辑母版标题样式</a:t>
            </a:r>
            <a:endParaRPr lang="zh-CN" altLang="zh-CN" strike="noStrike"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fontAlgn="base"/>
            <a:r>
              <a:rPr lang="zh-CN" altLang="en-US" strike="noStrike"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p>
            <a:pPr algn="r" eaLnBrk="1" fontAlgn="base" hangingPunct="1">
              <a:spcBef>
                <a:spcPct val="50000"/>
              </a:spcBef>
              <a:buNone/>
            </a:pPr>
            <a:fld id="{9A0DB2DC-4C9A-4742-B13C-FB6460FD3503}" type="slidenum">
              <a:rPr lang="zh-CN" altLang="en-US" strike="noStrike" noProof="1" dirty="0">
                <a:solidFill>
                  <a:srgbClr val="FFFFFF"/>
                </a:solidFill>
                <a:latin typeface="Times New Roman" panose="02020603050405020304" pitchFamily="18" charset="0"/>
                <a:ea typeface="宋体" panose="02010600030101010101" pitchFamily="2" charset="-122"/>
                <a:cs typeface="+mn-cs"/>
              </a:rPr>
              <a:t>‹#›</a:t>
            </a:fld>
            <a:endParaRPr lang="zh-CN" altLang="en-US" strike="noStrike" noProof="1">
              <a:solidFill>
                <a:srgbClr val="FFFFFF"/>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28"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2"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3" name="Rectangle 18"/>
          <p:cNvSpPr>
            <a:spLocks noGrp="1"/>
          </p:cNvSpPr>
          <p:nvPr>
            <p:ph type="body"/>
          </p:nvPr>
        </p:nvSpPr>
        <p:spPr>
          <a:xfrm>
            <a:off x="685800" y="1981200"/>
            <a:ext cx="7772400" cy="4114800"/>
          </a:xfrm>
          <a:prstGeom prst="rect">
            <a:avLst/>
          </a:prstGeom>
          <a:noFill/>
          <a:ln w="9525">
            <a:noFill/>
          </a:ln>
        </p:spPr>
        <p:txBody>
          <a:bodyPr lIns="92075" tIns="46038" rIns="92075" bIns="46038"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52"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2065"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2066" name="Rectangle 18"/>
          <p:cNvSpPr>
            <a:spLocks noGrp="1"/>
          </p:cNvSpPr>
          <p:nvPr>
            <p:ph type="body"/>
          </p:nvPr>
        </p:nvSpPr>
        <p:spPr>
          <a:xfrm>
            <a:off x="685800" y="1981200"/>
            <a:ext cx="7772400" cy="4114800"/>
          </a:xfrm>
          <a:prstGeom prst="rect">
            <a:avLst/>
          </a:prstGeom>
          <a:noFill/>
          <a:ln w="9525">
            <a:noFill/>
          </a:ln>
        </p:spPr>
        <p:txBody>
          <a:bodyPr lIns="92075" tIns="46038" rIns="92075" bIns="46038"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30"/>
          <p:cNvSpPr>
            <a:spLocks noGrp="1"/>
          </p:cNvSpPr>
          <p:nvPr>
            <p:ph type="dt" sz="quarter" idx="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solidFill>
                  <a:srgbClr val="FFFFFF"/>
                </a:solidFill>
                <a:latin typeface="Times New Roman" panose="02020603050405020304" pitchFamily="18" charset="0"/>
                <a:ea typeface="宋体" panose="02010600030101010101" pitchFamily="2" charset="-122"/>
              </a:rPr>
              <a:t>2021/6/2</a:t>
            </a:fld>
            <a:endParaRPr lang="zh-CN" altLang="en-US" sz="1400" dirty="0">
              <a:solidFill>
                <a:srgbClr val="FFFFFF"/>
              </a:solidFill>
              <a:latin typeface="Times New Roman" panose="02020603050405020304" pitchFamily="18" charset="0"/>
              <a:ea typeface="宋体" panose="02010600030101010101" pitchFamily="2" charset="-122"/>
            </a:endParaRPr>
          </a:p>
        </p:txBody>
      </p:sp>
      <p:sp>
        <p:nvSpPr>
          <p:cNvPr id="7170" name="Rectangle 32"/>
          <p:cNvSpPr>
            <a:spLocks noGrp="1"/>
          </p:cNvSpPr>
          <p:nvPr>
            <p:ph type="sldNum" sz="quarter" idx="4"/>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solidFill>
                  <a:srgbClr val="FFFFFF"/>
                </a:solidFill>
                <a:latin typeface="Times New Roman" panose="02020603050405020304" pitchFamily="18" charset="0"/>
                <a:ea typeface="宋体" panose="02010600030101010101" pitchFamily="2" charset="-122"/>
              </a:rPr>
              <a:t>1</a:t>
            </a:fld>
            <a:endParaRPr lang="zh-CN" altLang="en-US" sz="1400" dirty="0">
              <a:solidFill>
                <a:srgbClr val="FFFFFF"/>
              </a:solidFill>
              <a:latin typeface="Times New Roman" panose="02020603050405020304" pitchFamily="18" charset="0"/>
              <a:ea typeface="宋体" panose="02010600030101010101" pitchFamily="2" charset="-122"/>
            </a:endParaRPr>
          </a:p>
        </p:txBody>
      </p:sp>
      <p:sp>
        <p:nvSpPr>
          <p:cNvPr id="7171" name="Rectangle 2"/>
          <p:cNvSpPr>
            <a:spLocks noGrp="1"/>
          </p:cNvSpPr>
          <p:nvPr>
            <p:ph type="ctrTitle" sz="quarter"/>
          </p:nvPr>
        </p:nvSpPr>
        <p:spPr>
          <a:xfrm>
            <a:off x="685800" y="1196975"/>
            <a:ext cx="7772400" cy="2460625"/>
          </a:xfrm>
        </p:spPr>
        <p:txBody>
          <a:bodyPr vert="horz" wrap="square" lIns="92075" tIns="46038" rIns="92075" bIns="46038" anchor="ctr" anchorCtr="0"/>
          <a:lstStyle/>
          <a:p>
            <a:pPr eaLnBrk="1" hangingPunct="1">
              <a:buClrTx/>
              <a:buSzTx/>
              <a:buFontTx/>
            </a:pPr>
            <a:r>
              <a:rPr kumimoji="1" lang="zh-CN" altLang="en-US" sz="54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5400" b="1" kern="1200" dirty="0">
                <a:solidFill>
                  <a:schemeClr val="tx1"/>
                </a:solidFill>
                <a:latin typeface="黑体" panose="02010609060101010101" pitchFamily="2" charset="-122"/>
                <a:ea typeface="黑体" panose="02010609060101010101" pitchFamily="2" charset="-122"/>
                <a:cs typeface="+mj-cs"/>
              </a:rPr>
              <a:t>》</a:t>
            </a:r>
            <a:br>
              <a:rPr kumimoji="1" lang="en-US" altLang="zh-CN" sz="48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827584" y="4149725"/>
            <a:ext cx="7630616" cy="1752600"/>
          </a:xfrm>
        </p:spPr>
        <p:txBody>
          <a:bodyPr vert="horz" wrap="square" lIns="92075" tIns="46038" rIns="92075" bIns="46038" anchor="t" anchorCtr="0"/>
          <a:lstStyle/>
          <a:p>
            <a:pPr marL="0" marR="0" indent="0" algn="ctr" defTabSz="914400" rtl="0" eaLnBrk="1" fontAlgn="base" latinLnBrk="0" hangingPunct="1">
              <a:lnSpc>
                <a:spcPct val="100000"/>
              </a:lnSpc>
              <a:spcBef>
                <a:spcPct val="20000"/>
              </a:spcBef>
              <a:spcAft>
                <a:spcPct val="0"/>
              </a:spcAft>
              <a:buClrTx/>
              <a:buSzTx/>
              <a:buFontTx/>
              <a:buNone/>
            </a:pPr>
            <a:r>
              <a:rPr kumimoji="1" lang="zh-CN" altLang="en-US" sz="3200" b="1" i="0" u="none" strike="noStrike" kern="1200" cap="none" spc="0" normalizeH="0" baseline="0" noProof="1">
                <a:solidFill>
                  <a:schemeClr val="tx1"/>
                </a:solidFill>
                <a:latin typeface="+mn-lt"/>
                <a:ea typeface="楷体_GB2312" pitchFamily="49" charset="-122"/>
                <a:cs typeface="+mn-cs"/>
              </a:rPr>
              <a:t>陈承明</a:t>
            </a:r>
            <a:endParaRPr kumimoji="1" lang="en-US" altLang="zh-CN" sz="3200" b="1" i="0" u="none" strike="noStrike" kern="1200" cap="none" spc="0" normalizeH="0" baseline="0" noProof="1">
              <a:solidFill>
                <a:schemeClr val="tx1"/>
              </a:solidFill>
              <a:latin typeface="+mn-lt"/>
              <a:ea typeface="楷体_GB2312" pitchFamily="49" charset="-122"/>
              <a:cs typeface="+mn-cs"/>
            </a:endParaRPr>
          </a:p>
          <a:p>
            <a:pPr marL="0" marR="0" indent="0" algn="ctr" defTabSz="914400" rtl="0" eaLnBrk="1" fontAlgn="base" latinLnBrk="0" hangingPunct="1">
              <a:lnSpc>
                <a:spcPct val="100000"/>
              </a:lnSpc>
              <a:spcBef>
                <a:spcPct val="20000"/>
              </a:spcBef>
              <a:spcAft>
                <a:spcPct val="0"/>
              </a:spcAft>
              <a:buClrTx/>
              <a:buSzTx/>
              <a:buFontTx/>
              <a:buNone/>
            </a:pPr>
            <a:endParaRPr kumimoji="1" lang="en-US" altLang="zh-CN" sz="3200" b="1" i="0" u="none" strike="noStrike" kern="1200" cap="none" spc="0" normalizeH="0" baseline="0" noProof="1">
              <a:solidFill>
                <a:schemeClr val="tx1"/>
              </a:solidFill>
              <a:latin typeface="+mn-lt"/>
              <a:ea typeface="楷体_GB2312" pitchFamily="49" charset="-122"/>
              <a:cs typeface="+mn-cs"/>
            </a:endParaRPr>
          </a:p>
          <a:p>
            <a:pPr marL="0" marR="0" indent="0" algn="ctr" defTabSz="914400" rtl="0" eaLnBrk="1" fontAlgn="base" latinLnBrk="0" hangingPunct="1">
              <a:lnSpc>
                <a:spcPct val="100000"/>
              </a:lnSpc>
              <a:spcBef>
                <a:spcPct val="20000"/>
              </a:spcBef>
              <a:spcAft>
                <a:spcPct val="0"/>
              </a:spcAft>
              <a:buClrTx/>
              <a:buSzTx/>
              <a:buFontTx/>
              <a:buNone/>
            </a:pPr>
            <a:r>
              <a:rPr kumimoji="1" lang="zh-CN" altLang="en-US" sz="3200" b="1" i="0" u="none" strike="noStrike" kern="1200" cap="none" spc="0" normalizeH="0" baseline="0" noProof="1">
                <a:solidFill>
                  <a:schemeClr val="tx1"/>
                </a:solidFill>
                <a:latin typeface="+mn-lt"/>
                <a:ea typeface="楷体_GB2312" pitchFamily="49" charset="-122"/>
                <a:cs typeface="+mn-cs"/>
              </a:rPr>
              <a:t>上海财经大学出版社</a:t>
            </a:r>
          </a:p>
          <a:p>
            <a:pPr marL="0" marR="0" indent="0" algn="ctr" defTabSz="914400" rtl="0" eaLnBrk="1" fontAlgn="base" latinLnBrk="0" hangingPunct="1">
              <a:lnSpc>
                <a:spcPct val="100000"/>
              </a:lnSpc>
              <a:spcBef>
                <a:spcPct val="20000"/>
              </a:spcBef>
              <a:spcAft>
                <a:spcPct val="0"/>
              </a:spcAft>
              <a:buClrTx/>
              <a:buSzTx/>
              <a:buFontTx/>
              <a:buNone/>
            </a:pPr>
            <a:endParaRPr kumimoji="1" lang="zh-CN" altLang="en-US" sz="3200" b="1" i="0" u="none" strike="noStrike" kern="1200" cap="none" spc="0" normalizeH="0" baseline="0" noProof="1">
              <a:solidFill>
                <a:schemeClr val="tx1"/>
              </a:solidFill>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2"/>
          <p:cNvSpPr>
            <a:spLocks noGrp="1"/>
          </p:cNvSpPr>
          <p:nvPr>
            <p:ph type="title"/>
          </p:nvPr>
        </p:nvSpPr>
        <p:spPr>
          <a:xfrm>
            <a:off x="611188" y="620713"/>
            <a:ext cx="8826500" cy="1143000"/>
          </a:xfrm>
        </p:spPr>
        <p:txBody>
          <a:bodyPr lIns="92075" tIns="46038" rIns="92075" bIns="46038" anchor="ctr" anchorCtr="0"/>
          <a:lstStyle/>
          <a:p>
            <a:r>
              <a:rPr lang="zh-CN" altLang="en-US" sz="3200" b="1" dirty="0"/>
              <a:t>二、邓小平创立的中国特色社会主义经济理论</a:t>
            </a:r>
          </a:p>
        </p:txBody>
      </p:sp>
      <p:sp>
        <p:nvSpPr>
          <p:cNvPr id="15362" name="内容占位符 3"/>
          <p:cNvSpPr>
            <a:spLocks noGrp="1"/>
          </p:cNvSpPr>
          <p:nvPr>
            <p:ph idx="1"/>
          </p:nvPr>
        </p:nvSpPr>
        <p:spPr>
          <a:xfrm>
            <a:off x="899592" y="1763713"/>
            <a:ext cx="7558608" cy="4689623"/>
          </a:xfrm>
        </p:spPr>
        <p:txBody>
          <a:bodyPr lIns="92075" tIns="46038" rIns="92075" bIns="46038" anchor="t" anchorCtr="0"/>
          <a:lstStyle/>
          <a:p>
            <a:pPr marL="0" indent="0">
              <a:lnSpc>
                <a:spcPct val="150000"/>
              </a:lnSpc>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邓小平创立的中国特色社会主义经济理论有两个显著特点：一是具有鲜明的党性；二是具有马克思主义的科学性。因此不仅在经济体制改革和对外开放中，显示出她的正确性，而且为深入揭示社会主义经济规律指明方向，显示出她的指导性。</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301773-B14D-4749-9AF8-E6B744F7BEB5}"/>
              </a:ext>
            </a:extLst>
          </p:cNvPr>
          <p:cNvSpPr>
            <a:spLocks noGrp="1"/>
          </p:cNvSpPr>
          <p:nvPr>
            <p:ph type="title"/>
          </p:nvPr>
        </p:nvSpPr>
        <p:spPr/>
        <p:txBody>
          <a:bodyPr/>
          <a:lstStyle/>
          <a:p>
            <a:br>
              <a:rPr lang="en-US" altLang="zh-CN" dirty="0"/>
            </a:br>
            <a:r>
              <a:rPr lang="zh-CN" altLang="en-US" b="1" dirty="0"/>
              <a:t>（一）经济建设的指导思想</a:t>
            </a:r>
            <a:br>
              <a:rPr lang="zh-CN" altLang="en-US" dirty="0"/>
            </a:br>
            <a:endParaRPr lang="zh-CN" altLang="en-US" dirty="0"/>
          </a:p>
        </p:txBody>
      </p:sp>
      <p:sp>
        <p:nvSpPr>
          <p:cNvPr id="3" name="内容占位符 2">
            <a:extLst>
              <a:ext uri="{FF2B5EF4-FFF2-40B4-BE49-F238E27FC236}">
                <a16:creationId xmlns:a16="http://schemas.microsoft.com/office/drawing/2014/main" id="{F4D9ACD5-E671-4C3A-960B-56ACCF772E92}"/>
              </a:ext>
            </a:extLst>
          </p:cNvPr>
          <p:cNvSpPr>
            <a:spLocks noGrp="1"/>
          </p:cNvSpPr>
          <p:nvPr>
            <p:ph idx="1"/>
          </p:nvPr>
        </p:nvSpPr>
        <p:spPr>
          <a:xfrm>
            <a:off x="827584" y="1981200"/>
            <a:ext cx="7630616" cy="4114800"/>
          </a:xfrm>
        </p:spPr>
        <p:txBody>
          <a:bodyPr/>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邓小平的解放思想、实事求是的思想路线，是改革开放和社会主义现代化建设的指导思想。“实事求是”是毛泽东思想的精髓，“解放思想”是邓小平理论的核心，它们既有内在的统一性，即统一于辩证唯物主义，又有外在的延续性，即邓小平理论是对毛泽东思想的继承和发展，因而是马克思主义不可分割的两个方面。</a:t>
            </a:r>
            <a:r>
              <a:rPr lang="zh-CN" altLang="zh-CN" dirty="0">
                <a:effectLst/>
              </a:rPr>
              <a:t> </a:t>
            </a:r>
            <a:endParaRPr lang="zh-CN" altLang="zh-CN" kern="100" dirty="0">
              <a:effectLst/>
              <a:latin typeface="Times New Roman" panose="02020603050405020304" pitchFamily="18" charset="0"/>
              <a:ea typeface="宋体" panose="02010600030101010101" pitchFamily="2" charset="-122"/>
            </a:endParaRPr>
          </a:p>
          <a:p>
            <a:pPr marL="0" indent="0">
              <a:buNone/>
            </a:pPr>
            <a:endParaRPr lang="zh-CN" altLang="en-US" dirty="0"/>
          </a:p>
        </p:txBody>
      </p:sp>
      <p:sp>
        <p:nvSpPr>
          <p:cNvPr id="4" name="日期占位符 3">
            <a:extLst>
              <a:ext uri="{FF2B5EF4-FFF2-40B4-BE49-F238E27FC236}">
                <a16:creationId xmlns:a16="http://schemas.microsoft.com/office/drawing/2014/main" id="{06860D3D-4207-436C-98A9-D53AD8462E7F}"/>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2680931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2"/>
          <p:cNvSpPr>
            <a:spLocks noGrp="1"/>
          </p:cNvSpPr>
          <p:nvPr>
            <p:ph type="title"/>
          </p:nvPr>
        </p:nvSpPr>
        <p:spPr>
          <a:xfrm>
            <a:off x="611188" y="620713"/>
            <a:ext cx="8826500" cy="1143000"/>
          </a:xfrm>
        </p:spPr>
        <p:txBody>
          <a:bodyPr lIns="92075" tIns="46038" rIns="92075" bIns="46038" anchor="ctr" anchorCtr="0"/>
          <a:lstStyle/>
          <a:p>
            <a:r>
              <a:rPr lang="zh-CN" altLang="en-US" sz="3600" b="1" dirty="0"/>
              <a:t>（二）社会主义的本质是共同富裕</a:t>
            </a:r>
          </a:p>
        </p:txBody>
      </p:sp>
      <p:sp>
        <p:nvSpPr>
          <p:cNvPr id="16386" name="内容占位符 3"/>
          <p:cNvSpPr>
            <a:spLocks noGrp="1"/>
          </p:cNvSpPr>
          <p:nvPr>
            <p:ph idx="1"/>
          </p:nvPr>
        </p:nvSpPr>
        <p:spPr>
          <a:xfrm>
            <a:off x="1115616" y="1981200"/>
            <a:ext cx="7342584" cy="4114800"/>
          </a:xfrm>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邓小平指出：“社会主义的本质，是解放生产力，发展生产力，消灭剥削，消除两极分化，最终达到共同富裕。”这就从根本上解决了什么是社会主义的问题。过去在揭示社会主义本质时，只强调生产关系方面的要求，而忽视了生产力方面的要求，造成经济发展缓慢和人民生活水平难以提高。</a:t>
            </a:r>
            <a:endParaRPr lang="zh-CN" altLang="zh-CN" kern="100" dirty="0">
              <a:effectLst/>
              <a:latin typeface="Times New Roman" panose="02020603050405020304" pitchFamily="18" charset="0"/>
              <a:ea typeface="宋体" panose="02010600030101010101" pitchFamily="2" charset="-122"/>
            </a:endParaRPr>
          </a:p>
          <a:p>
            <a:pPr marL="0" indent="0">
              <a:buNone/>
            </a:pP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2"/>
          <p:cNvSpPr>
            <a:spLocks noGrp="1"/>
          </p:cNvSpPr>
          <p:nvPr>
            <p:ph type="title"/>
          </p:nvPr>
        </p:nvSpPr>
        <p:spPr>
          <a:xfrm>
            <a:off x="611188" y="620713"/>
            <a:ext cx="8826500" cy="1143000"/>
          </a:xfrm>
        </p:spPr>
        <p:txBody>
          <a:bodyPr lIns="92075" tIns="46038" rIns="92075" bIns="46038" anchor="ctr" anchorCtr="0"/>
          <a:lstStyle/>
          <a:p>
            <a:r>
              <a:rPr lang="zh-CN" altLang="en-US" sz="3200" b="1" dirty="0"/>
              <a:t>（三）社会主义的根本任务是发展生产力</a:t>
            </a:r>
          </a:p>
        </p:txBody>
      </p:sp>
      <p:sp>
        <p:nvSpPr>
          <p:cNvPr id="17410" name="内容占位符 3"/>
          <p:cNvSpPr>
            <a:spLocks noGrp="1"/>
          </p:cNvSpPr>
          <p:nvPr>
            <p:ph idx="1"/>
          </p:nvPr>
        </p:nvSpPr>
        <p:spPr>
          <a:xfrm>
            <a:off x="1259632" y="1628800"/>
            <a:ext cx="7198568" cy="4467200"/>
          </a:xfrm>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邓小平指出：“社会主义的首要任务是发展生产力。”为了实现这个根本任务，必须解决以下问题：首先，要揭示生产与生产力的区别，认识它们之间矛盾运动的根源</a:t>
            </a:r>
            <a:r>
              <a:rPr lang="zh-CN" altLang="en-US"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其次，正确认识价值规律、价值增殖规律是生产力发展的动力和形式</a:t>
            </a:r>
            <a:r>
              <a:rPr lang="zh-CN" altLang="en-US"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再次，按照生产力规律的客观要求，正确处理速度、比例和效益之间的辩证关系</a:t>
            </a:r>
            <a:r>
              <a:rPr lang="zh-CN" altLang="en-US" dirty="0">
                <a:effectLst/>
                <a:ea typeface="宋体" panose="02010600030101010101" pitchFamily="2" charset="-122"/>
                <a:cs typeface="Times New Roman" panose="02020603050405020304" pitchFamily="18" charset="0"/>
              </a:rPr>
              <a:t>等。</a:t>
            </a:r>
            <a:endParaRPr lang="zh-CN" altLang="zh-CN" kern="100" dirty="0">
              <a:effectLst/>
              <a:latin typeface="Times New Roman" panose="02020603050405020304" pitchFamily="18" charset="0"/>
              <a:ea typeface="宋体" panose="02010600030101010101" pitchFamily="2" charset="-122"/>
            </a:endParaRPr>
          </a:p>
          <a:p>
            <a:pPr marL="0" indent="0">
              <a:buNone/>
            </a:pP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2"/>
          <p:cNvSpPr>
            <a:spLocks noGrp="1"/>
          </p:cNvSpPr>
          <p:nvPr>
            <p:ph type="title"/>
          </p:nvPr>
        </p:nvSpPr>
        <p:spPr>
          <a:xfrm>
            <a:off x="611188" y="620713"/>
            <a:ext cx="8826500" cy="1143000"/>
          </a:xfrm>
        </p:spPr>
        <p:txBody>
          <a:bodyPr lIns="92075" tIns="46038" rIns="92075" bIns="46038" anchor="ctr" anchorCtr="0"/>
          <a:lstStyle/>
          <a:p>
            <a:r>
              <a:rPr lang="zh-CN" altLang="en-US" sz="3600" b="1" dirty="0"/>
              <a:t>（四）完善初级阶段的生产关系</a:t>
            </a:r>
          </a:p>
        </p:txBody>
      </p:sp>
      <p:sp>
        <p:nvSpPr>
          <p:cNvPr id="18434" name="内容占位符 3"/>
          <p:cNvSpPr>
            <a:spLocks noGrp="1"/>
          </p:cNvSpPr>
          <p:nvPr>
            <p:ph idx="1"/>
          </p:nvPr>
        </p:nvSpPr>
        <p:spPr>
          <a:xfrm>
            <a:off x="1043608" y="1628800"/>
            <a:ext cx="7632848" cy="4467200"/>
          </a:xfrm>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邓小平指出：“要大幅度地改变目前落后的生产力，就必然要多方面地改变生产关系，使之适应于现代化大经济的需要。”要克服生产关系与生产力发展不相适应的环节和方面，必须全面、深入地改革经济体制。</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通过经济体制的配套改革，逐步完善生产关系，以达到促进生产力发展和加快现代化建设的目的。</a:t>
            </a:r>
            <a:endParaRPr lang="zh-CN" altLang="zh-CN" kern="100" dirty="0">
              <a:effectLst/>
              <a:latin typeface="Times New Roman" panose="02020603050405020304" pitchFamily="18" charset="0"/>
              <a:ea typeface="宋体" panose="02010600030101010101" pitchFamily="2" charset="-122"/>
            </a:endParaRPr>
          </a:p>
          <a:p>
            <a:pPr marL="0" indent="0">
              <a:buNone/>
            </a:pP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2"/>
          <p:cNvSpPr>
            <a:spLocks noGrp="1"/>
          </p:cNvSpPr>
          <p:nvPr>
            <p:ph type="title"/>
          </p:nvPr>
        </p:nvSpPr>
        <p:spPr>
          <a:xfrm>
            <a:off x="611188" y="620713"/>
            <a:ext cx="8826500" cy="1143000"/>
          </a:xfrm>
        </p:spPr>
        <p:txBody>
          <a:bodyPr lIns="92075" tIns="46038" rIns="92075" bIns="46038" anchor="ctr" anchorCtr="0"/>
          <a:lstStyle/>
          <a:p>
            <a:r>
              <a:rPr lang="zh-CN" altLang="en-US" sz="3200" b="1" dirty="0"/>
              <a:t>（五）社会主义也可以搞市场经济</a:t>
            </a:r>
          </a:p>
        </p:txBody>
      </p:sp>
      <p:sp>
        <p:nvSpPr>
          <p:cNvPr id="19458" name="内容占位符 3"/>
          <p:cNvSpPr>
            <a:spLocks noGrp="1"/>
          </p:cNvSpPr>
          <p:nvPr>
            <p:ph idx="1"/>
          </p:nvPr>
        </p:nvSpPr>
        <p:spPr/>
        <p:txBody>
          <a:bodyPr lIns="92075" tIns="46038" rIns="92075" bIns="46038" anchor="t" anchorCtr="0"/>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社会主义也可以搞市场经济</a:t>
            </a:r>
            <a:r>
              <a:rPr lang="zh-CN" altLang="en-US" dirty="0">
                <a:effectLst/>
                <a:ea typeface="宋体" panose="02010600030101010101" pitchFamily="2" charset="-122"/>
                <a:cs typeface="Times New Roman" panose="02020603050405020304" pitchFamily="18" charset="0"/>
              </a:rPr>
              <a:t>，是邓小平经济理论的一个伟大创新，对深化经济体制改革起到巨大的推动作用</a:t>
            </a:r>
            <a:r>
              <a:rPr lang="zh-CN" altLang="zh-CN" dirty="0">
                <a:effectLst/>
                <a:ea typeface="宋体" panose="02010600030101010101" pitchFamily="2" charset="-122"/>
                <a:cs typeface="Times New Roman" panose="02020603050405020304" pitchFamily="18" charset="0"/>
              </a:rPr>
              <a:t>。 邓小平指出：“社会主义与市场经济之间不存在根本矛盾。……把计划经济和市场经济结合起来，就更能解放生产力，加速经济发展。”</a:t>
            </a: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p:cNvSpPr>
          <p:nvPr>
            <p:ph type="title"/>
          </p:nvPr>
        </p:nvSpPr>
        <p:spPr>
          <a:xfrm>
            <a:off x="611188" y="620713"/>
            <a:ext cx="8826500" cy="1143000"/>
          </a:xfrm>
        </p:spPr>
        <p:txBody>
          <a:bodyPr lIns="92075" tIns="46038" rIns="92075" bIns="46038" anchor="ctr" anchorCtr="0"/>
          <a:lstStyle/>
          <a:p>
            <a:r>
              <a:rPr lang="zh-CN" altLang="en-US" sz="4000" b="1" dirty="0"/>
              <a:t>（六）加强宏观经济管理</a:t>
            </a:r>
          </a:p>
        </p:txBody>
      </p:sp>
      <p:sp>
        <p:nvSpPr>
          <p:cNvPr id="20482" name="内容占位符 3"/>
          <p:cNvSpPr>
            <a:spLocks noGrp="1"/>
          </p:cNvSpPr>
          <p:nvPr>
            <p:ph idx="1"/>
          </p:nvPr>
        </p:nvSpPr>
        <p:spPr>
          <a:xfrm>
            <a:off x="685800" y="1981200"/>
            <a:ext cx="7918648" cy="4114800"/>
          </a:xfrm>
        </p:spPr>
        <p:txBody>
          <a:bodyPr lIns="92075" tIns="46038" rIns="92075" bIns="46038" anchor="t" anchorCtr="0"/>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邓小平指出：“宏观管理要体现在中央说话能够算数。”宏观经济管理是社会化大生产和市场经济的共同要求，在社会主义条件下更有其重要性。</a:t>
            </a:r>
            <a:endParaRPr lang="en-US" altLang="zh-CN" dirty="0">
              <a:effectLst/>
              <a:ea typeface="宋体" panose="02010600030101010101" pitchFamily="2" charset="-122"/>
              <a:cs typeface="Times New Roman" panose="02020603050405020304" pitchFamily="18" charset="0"/>
            </a:endParaRPr>
          </a:p>
          <a:p>
            <a:r>
              <a:rPr lang="en-US" altLang="zh-CN" dirty="0">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社会主义公有制把全体人民的根本利益统一起来，使国民经济成为有机整体，为加强宏观经济管理提供了有利条件。</a:t>
            </a:r>
            <a:r>
              <a:rPr lang="zh-CN" altLang="zh-CN" dirty="0">
                <a:effectLst/>
              </a:rPr>
              <a:t> </a:t>
            </a:r>
            <a:endParaRPr lang="zh-CN" altLang="zh-CN" kern="100" dirty="0">
              <a:effectLst/>
              <a:latin typeface="Times New Roman" panose="02020603050405020304" pitchFamily="18" charset="0"/>
              <a:ea typeface="宋体" panose="02010600030101010101" pitchFamily="2" charset="-122"/>
            </a:endParaRPr>
          </a:p>
          <a:p>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
          <p:cNvSpPr>
            <a:spLocks noGrp="1"/>
          </p:cNvSpPr>
          <p:nvPr>
            <p:ph type="title"/>
          </p:nvPr>
        </p:nvSpPr>
        <p:spPr>
          <a:xfrm>
            <a:off x="611188" y="620713"/>
            <a:ext cx="8826500" cy="1143000"/>
          </a:xfrm>
        </p:spPr>
        <p:txBody>
          <a:bodyPr lIns="92075" tIns="46038" rIns="92075" bIns="46038" anchor="ctr" anchorCtr="0"/>
          <a:lstStyle/>
          <a:p>
            <a:r>
              <a:rPr lang="zh-CN" altLang="en-US" sz="3600" b="1" dirty="0"/>
              <a:t> （七）深化国有企业改革</a:t>
            </a:r>
          </a:p>
        </p:txBody>
      </p:sp>
      <p:sp>
        <p:nvSpPr>
          <p:cNvPr id="21506" name="内容占位符 3"/>
          <p:cNvSpPr>
            <a:spLocks noGrp="1"/>
          </p:cNvSpPr>
          <p:nvPr>
            <p:ph idx="1"/>
          </p:nvPr>
        </p:nvSpPr>
        <p:spPr/>
        <p:txBody>
          <a:bodyPr lIns="92075" tIns="46038" rIns="92075" bIns="46038" anchor="t" anchorCtr="0"/>
          <a:lstStyle/>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邓小平指出：“企业改革，主要是解决搞活国营大中型企业的问题。”深化国有企业改革的目标，是按照市场经济的要求，建立和健全现代企业制度。</a:t>
            </a:r>
            <a:endParaRPr lang="en-US" altLang="zh-CN" dirty="0">
              <a:effectLst/>
              <a:ea typeface="宋体" panose="02010600030101010101" pitchFamily="2" charset="-122"/>
              <a:cs typeface="Times New Roman" panose="02020603050405020304" pitchFamily="18" charset="0"/>
            </a:endParaRPr>
          </a:p>
          <a:p>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要深刻认识国有企业改革的必然性，建立现代企业制度的必要性，以及实现国有经济配套改革的重要性。</a:t>
            </a:r>
            <a:r>
              <a:rPr lang="zh-CN" altLang="zh-CN" dirty="0">
                <a:effectLst/>
              </a:rPr>
              <a:t> </a:t>
            </a:r>
            <a:endParaRPr lang="zh-CN" altLang="zh-CN" kern="100" dirty="0">
              <a:effectLst/>
              <a:latin typeface="Times New Roman" panose="02020603050405020304" pitchFamily="18" charset="0"/>
              <a:ea typeface="宋体" panose="02010600030101010101" pitchFamily="2" charset="-122"/>
            </a:endParaRPr>
          </a:p>
          <a:p>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2"/>
          <p:cNvSpPr>
            <a:spLocks noGrp="1"/>
          </p:cNvSpPr>
          <p:nvPr>
            <p:ph type="title"/>
          </p:nvPr>
        </p:nvSpPr>
        <p:spPr>
          <a:xfrm>
            <a:off x="611188" y="620713"/>
            <a:ext cx="8826500" cy="1143000"/>
          </a:xfrm>
        </p:spPr>
        <p:txBody>
          <a:bodyPr lIns="92075" tIns="46038" rIns="92075" bIns="46038" anchor="ctr" anchorCtr="0"/>
          <a:lstStyle/>
          <a:p>
            <a:r>
              <a:rPr lang="zh-CN" altLang="en-US" sz="3600" b="1" dirty="0"/>
              <a:t>（八）对外开放不会导致资本主义</a:t>
            </a:r>
          </a:p>
        </p:txBody>
      </p:sp>
      <p:sp>
        <p:nvSpPr>
          <p:cNvPr id="22530" name="内容占位符 3"/>
          <p:cNvSpPr>
            <a:spLocks noGrp="1"/>
          </p:cNvSpPr>
          <p:nvPr>
            <p:ph idx="1"/>
          </p:nvPr>
        </p:nvSpPr>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邓小平指出：“我们坚定不移地实行对外开放政策，在平等互利的基础上积极扩大对外交流。同时，我们保持清醒的头脑，坚决抵制外来腐朽思想的侵蚀，决不允许资产阶级生活方式在我国泛滥。”在社会主义条件下，实行对外开放不会导致资本主义，这是由公有制为主体的经济制度和共产党领导的政治制度共同决定的。</a:t>
            </a:r>
            <a:r>
              <a:rPr lang="zh-CN" altLang="zh-CN" dirty="0">
                <a:effectLst/>
              </a:rPr>
              <a:t> </a:t>
            </a:r>
            <a:endParaRPr lang="zh-CN" altLang="zh-CN" kern="100" dirty="0">
              <a:effectLst/>
              <a:latin typeface="Times New Roman" panose="02020603050405020304" pitchFamily="18" charset="0"/>
              <a:ea typeface="宋体" panose="02010600030101010101" pitchFamily="2" charset="-122"/>
            </a:endParaRP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2"/>
          <p:cNvSpPr>
            <a:spLocks noGrp="1"/>
          </p:cNvSpPr>
          <p:nvPr>
            <p:ph type="title"/>
          </p:nvPr>
        </p:nvSpPr>
        <p:spPr>
          <a:xfrm>
            <a:off x="685483" y="620078"/>
            <a:ext cx="8826500" cy="1143000"/>
          </a:xfrm>
        </p:spPr>
        <p:txBody>
          <a:bodyPr lIns="92075" tIns="46038" rIns="92075" bIns="46038" anchor="ctr" anchorCtr="0"/>
          <a:lstStyle/>
          <a:p>
            <a:r>
              <a:rPr lang="zh-CN" altLang="en-US" sz="3600" b="1" dirty="0"/>
              <a:t>（九）加强精神文明建设</a:t>
            </a:r>
          </a:p>
        </p:txBody>
      </p:sp>
      <p:sp>
        <p:nvSpPr>
          <p:cNvPr id="23554" name="内容占位符 3"/>
          <p:cNvSpPr>
            <a:spLocks noGrp="1"/>
          </p:cNvSpPr>
          <p:nvPr>
            <p:ph idx="1"/>
          </p:nvPr>
        </p:nvSpPr>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邓小平指出：“我们要在建设高度物质文明的同时，提高全民族的科学文化水平，发展高尚的丰富多彩的文化生活，建设高度的社会主义精神文明。”要正确认识物质文明与精神文明之间的内在联系</a:t>
            </a:r>
            <a:r>
              <a:rPr lang="zh-CN" altLang="en-US"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加快社会主义现代化建设，单靠物质文明是不够的，那种试图用暂时牺牲精神文明，以求经济高速发展的做法更不可取。</a:t>
            </a:r>
            <a:r>
              <a:rPr lang="zh-CN" altLang="en-US" dirty="0"/>
              <a:t> </a:t>
            </a: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t>2021/6/2</a:t>
            </a:fld>
            <a:endParaRPr lang="zh-CN" altLang="en-US" sz="1400" dirty="0"/>
          </a:p>
        </p:txBody>
      </p:sp>
      <p:sp>
        <p:nvSpPr>
          <p:cNvPr id="8194"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t>2</a:t>
            </a:fld>
            <a:endParaRPr lang="zh-CN" altLang="en-US" sz="1400" dirty="0"/>
          </a:p>
        </p:txBody>
      </p:sp>
      <p:sp>
        <p:nvSpPr>
          <p:cNvPr id="8195" name="Rectangle 2"/>
          <p:cNvSpPr>
            <a:spLocks noGrp="1"/>
          </p:cNvSpPr>
          <p:nvPr>
            <p:ph type="title"/>
          </p:nvPr>
        </p:nvSpPr>
        <p:spPr>
          <a:xfrm>
            <a:off x="685800" y="609600"/>
            <a:ext cx="8505825" cy="1143000"/>
          </a:xfrm>
        </p:spPr>
        <p:txBody>
          <a:bodyPr vert="horz" wrap="square" lIns="92075" tIns="46038" rIns="92075" bIns="46038" anchor="ctr" anchorCtr="0"/>
          <a:lstStyle/>
          <a:p>
            <a:pPr eaLnBrk="1" hangingPunct="1"/>
            <a:r>
              <a:rPr lang="zh-CN" altLang="en-US" sz="3600" b="1" dirty="0"/>
              <a:t>第十八章  中国社会主义经济理论的发展</a:t>
            </a:r>
          </a:p>
        </p:txBody>
      </p:sp>
      <p:sp>
        <p:nvSpPr>
          <p:cNvPr id="8196" name="Rectangle 3"/>
          <p:cNvSpPr>
            <a:spLocks noGrp="1"/>
          </p:cNvSpPr>
          <p:nvPr>
            <p:ph idx="1"/>
          </p:nvPr>
        </p:nvSpPr>
        <p:spPr>
          <a:xfrm>
            <a:off x="684213" y="1844675"/>
            <a:ext cx="7772400" cy="4114800"/>
          </a:xfrm>
          <a:ln>
            <a:solidFill>
              <a:schemeClr val="bg1"/>
            </a:solidFill>
            <a:miter/>
          </a:ln>
        </p:spPr>
        <p:txBody>
          <a:bodyPr vert="horz" wrap="square" lIns="92075" tIns="46038" rIns="92075" bIns="46038" anchor="t" anchorCtr="0"/>
          <a:lstStyle/>
          <a:p>
            <a:pPr marL="0" indent="0" algn="just" eaLnBrk="1" hangingPunct="1">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中国社会主义经济理论是在马克思主义经济理论指导下，在我国社会主义建设的实践中产生、发展和完善起来的。新中国的主要领导人毛泽东、邓小平和习近平的经济思想，都是马克思主义经济理论中国化、时代化、大众化的产物，都是探索中国特色社会主义经济发展和完善的理论成果，因此是一脉相承和不断创新的。</a:t>
            </a:r>
            <a:endParaRPr lang="zh-CN" altLang="en-US" b="1" dirty="0">
              <a:latin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2"/>
          <p:cNvSpPr>
            <a:spLocks noGrp="1"/>
          </p:cNvSpPr>
          <p:nvPr>
            <p:ph type="title"/>
          </p:nvPr>
        </p:nvSpPr>
        <p:spPr>
          <a:xfrm>
            <a:off x="611188" y="620713"/>
            <a:ext cx="8826500" cy="1143000"/>
          </a:xfrm>
        </p:spPr>
        <p:txBody>
          <a:bodyPr lIns="92075" tIns="46038" rIns="92075" bIns="46038" anchor="ctr" anchorCtr="0"/>
          <a:lstStyle/>
          <a:p>
            <a:r>
              <a:rPr lang="zh-CN" altLang="en-US" sz="3600" b="1" dirty="0"/>
              <a:t>（十）现代化建设与科教兴国</a:t>
            </a:r>
          </a:p>
        </p:txBody>
      </p:sp>
      <p:sp>
        <p:nvSpPr>
          <p:cNvPr id="24578" name="内容占位符 3"/>
          <p:cNvSpPr>
            <a:spLocks noGrp="1"/>
          </p:cNvSpPr>
          <p:nvPr>
            <p:ph idx="1"/>
          </p:nvPr>
        </p:nvSpPr>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邓小平指出：“我们要实现现代化，关键是科学技术要能上去。发展科学技术，不抓教育不行。”这里提出了科教兴国的战略思想。</a:t>
            </a:r>
            <a:endParaRPr lang="en-US" altLang="zh-CN" dirty="0">
              <a:effectLst/>
              <a:ea typeface="宋体" panose="02010600030101010101" pitchFamily="2" charset="-122"/>
              <a:cs typeface="Times New Roman" panose="02020603050405020304" pitchFamily="18" charset="0"/>
            </a:endParaRPr>
          </a:p>
          <a:p>
            <a:pPr marL="0" indent="0">
              <a:buNone/>
            </a:pPr>
            <a:r>
              <a:rPr lang="en-US" altLang="zh-CN" dirty="0">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我们要深刻认识教育与经济的内在联系。经济发展要靠科技，科技进步要靠人才，人才培养要靠教育，因此教育是经济发展的智力源泉。</a:t>
            </a:r>
            <a:r>
              <a:rPr lang="zh-CN" altLang="zh-CN" dirty="0">
                <a:effectLst/>
              </a:rPr>
              <a:t> </a:t>
            </a:r>
            <a:endParaRPr lang="zh-CN" altLang="zh-CN" kern="100" dirty="0">
              <a:effectLst/>
              <a:latin typeface="Times New Roman" panose="02020603050405020304" pitchFamily="18" charset="0"/>
              <a:ea typeface="宋体" panose="02010600030101010101" pitchFamily="2" charset="-122"/>
            </a:endParaRP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2"/>
          <p:cNvSpPr>
            <a:spLocks noGrp="1"/>
          </p:cNvSpPr>
          <p:nvPr>
            <p:ph type="title"/>
          </p:nvPr>
        </p:nvSpPr>
        <p:spPr>
          <a:xfrm>
            <a:off x="611188" y="620713"/>
            <a:ext cx="8826500" cy="1143000"/>
          </a:xfrm>
        </p:spPr>
        <p:txBody>
          <a:bodyPr lIns="92075" tIns="46038" rIns="92075" bIns="46038" anchor="ctr" anchorCtr="0"/>
          <a:lstStyle/>
          <a:p>
            <a:r>
              <a:rPr lang="zh-CN" altLang="en-US" sz="3200" b="1" dirty="0"/>
              <a:t>三、习近平新时代中国特色社会主义经济思想</a:t>
            </a:r>
          </a:p>
        </p:txBody>
      </p:sp>
      <p:sp>
        <p:nvSpPr>
          <p:cNvPr id="25602" name="内容占位符 3"/>
          <p:cNvSpPr>
            <a:spLocks noGrp="1"/>
          </p:cNvSpPr>
          <p:nvPr>
            <p:ph idx="1"/>
          </p:nvPr>
        </p:nvSpPr>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习近平新时代中国特色社会主义经济思想，实现了马克思主义经济学又一次革命性飞跃，是对中国特色社会主义经济理论创新发展的又一次伟大创举。</a:t>
            </a:r>
            <a:endParaRPr lang="en-US" altLang="zh-CN" dirty="0">
              <a:effectLst/>
              <a:ea typeface="宋体" panose="02010600030101010101" pitchFamily="2" charset="-122"/>
              <a:cs typeface="Times New Roman" panose="02020603050405020304" pitchFamily="18" charset="0"/>
            </a:endParaRPr>
          </a:p>
          <a:p>
            <a:pPr marL="0" indent="0">
              <a:buNone/>
            </a:pPr>
            <a:r>
              <a:rPr lang="en-US" altLang="zh-CN" dirty="0">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习近平新时代中国特色社会主义经济思想的内容极其丰富，内涵极其深刻，需要不断深入学习才能逐步理解和掌握。</a:t>
            </a: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B3E732-AC20-4235-99B5-334AF91BF4C7}"/>
              </a:ext>
            </a:extLst>
          </p:cNvPr>
          <p:cNvSpPr>
            <a:spLocks noGrp="1"/>
          </p:cNvSpPr>
          <p:nvPr>
            <p:ph type="title"/>
          </p:nvPr>
        </p:nvSpPr>
        <p:spPr/>
        <p:txBody>
          <a:bodyPr/>
          <a:lstStyle/>
          <a:p>
            <a:br>
              <a:rPr lang="en-US" altLang="zh-CN" sz="4000" b="1" dirty="0"/>
            </a:br>
            <a:r>
              <a:rPr lang="zh-CN" altLang="en-US" sz="4000" b="1" dirty="0"/>
              <a:t>（一）以人民为中心的经济思想和实现“三个转变”</a:t>
            </a:r>
            <a:br>
              <a:rPr lang="zh-CN" altLang="en-US" sz="4000" b="1" dirty="0"/>
            </a:br>
            <a:endParaRPr lang="zh-CN" altLang="en-US" sz="4000" b="1" dirty="0"/>
          </a:p>
        </p:txBody>
      </p:sp>
      <p:sp>
        <p:nvSpPr>
          <p:cNvPr id="3" name="内容占位符 2">
            <a:extLst>
              <a:ext uri="{FF2B5EF4-FFF2-40B4-BE49-F238E27FC236}">
                <a16:creationId xmlns:a16="http://schemas.microsoft.com/office/drawing/2014/main" id="{E1FE53CB-A45D-4BC5-A0BC-CA9BA8EF4BDD}"/>
              </a:ext>
            </a:extLst>
          </p:cNvPr>
          <p:cNvSpPr>
            <a:spLocks noGrp="1"/>
          </p:cNvSpPr>
          <p:nvPr>
            <p:ph idx="1"/>
          </p:nvPr>
        </p:nvSpPr>
        <p:spPr/>
        <p:txBody>
          <a:bodyPr/>
          <a:lstStyle/>
          <a:p>
            <a:pPr marL="0" indent="0">
              <a:buNone/>
            </a:pP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习近平新时代中国特色社会主义经济思想，开拓了马克思主义政治经济学的新境界，是中国特色社会主义政治经济学创新发展的重要里程碑。习近平新时代中国特色社会主义经济思想，全面、系统、深刻论述了社会主义政治经济学的基本原理，其创新点</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建立在“一个根本立场”和“三个转变”上。</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dirty="0"/>
          </a:p>
        </p:txBody>
      </p:sp>
      <p:sp>
        <p:nvSpPr>
          <p:cNvPr id="4" name="日期占位符 3">
            <a:extLst>
              <a:ext uri="{FF2B5EF4-FFF2-40B4-BE49-F238E27FC236}">
                <a16:creationId xmlns:a16="http://schemas.microsoft.com/office/drawing/2014/main" id="{4A79EAA3-11D1-46D5-BAD6-08434B589E67}"/>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12427580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2"/>
          <p:cNvSpPr>
            <a:spLocks noGrp="1"/>
          </p:cNvSpPr>
          <p:nvPr>
            <p:ph type="title"/>
          </p:nvPr>
        </p:nvSpPr>
        <p:spPr>
          <a:xfrm>
            <a:off x="611188" y="620713"/>
            <a:ext cx="8826500" cy="1143000"/>
          </a:xfrm>
        </p:spPr>
        <p:txBody>
          <a:bodyPr lIns="92075" tIns="46038" rIns="92075" bIns="46038" anchor="ctr" anchorCtr="0"/>
          <a:lstStyle/>
          <a:p>
            <a:r>
              <a:rPr lang="zh-CN" altLang="en-US" sz="3200" b="1" dirty="0"/>
              <a:t>（二） 创新和发展社会主义市场经济理论</a:t>
            </a:r>
          </a:p>
        </p:txBody>
      </p:sp>
      <p:sp>
        <p:nvSpPr>
          <p:cNvPr id="26626" name="内容占位符 3"/>
          <p:cNvSpPr>
            <a:spLocks noGrp="1"/>
          </p:cNvSpPr>
          <p:nvPr>
            <p:ph idx="1"/>
          </p:nvPr>
        </p:nvSpPr>
        <p:spPr/>
        <p:txBody>
          <a:bodyPr lIns="92075" tIns="46038" rIns="92075" bIns="46038" anchor="t" anchorCtr="0"/>
          <a:lstStyle/>
          <a:p>
            <a:pPr indent="0" algn="just">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习近平总结经济体制改革的经验，提出经济体制改革的核心问题是如何正确处理政府与市场的关系问题。</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他</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明确指出：经济体制改革的“核心问题是处理好政府与市场的关系，使市场在资源配置中起决定性作用和更好发挥政府作用。”这是改革理论在新时代的重要发展和创新。</a:t>
            </a:r>
            <a:endParaRPr lang="zh-CN" altLang="zh-CN" kern="100" dirty="0">
              <a:effectLst/>
              <a:latin typeface="Times New Roman" panose="02020603050405020304" pitchFamily="18" charset="0"/>
              <a:ea typeface="宋体" panose="02010600030101010101" pitchFamily="2" charset="-122"/>
            </a:endParaRPr>
          </a:p>
          <a:p>
            <a:pPr marL="0" indent="0">
              <a:buNone/>
            </a:pPr>
            <a:endParaRPr lang="zh-CN" altLang="en-US" sz="2800"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2"/>
          <p:cNvSpPr>
            <a:spLocks noGrp="1"/>
          </p:cNvSpPr>
          <p:nvPr>
            <p:ph type="title"/>
          </p:nvPr>
        </p:nvSpPr>
        <p:spPr>
          <a:xfrm>
            <a:off x="611188" y="620713"/>
            <a:ext cx="8826500" cy="1143000"/>
          </a:xfrm>
        </p:spPr>
        <p:txBody>
          <a:bodyPr lIns="92075" tIns="46038" rIns="92075" bIns="46038" anchor="ctr" anchorCtr="0"/>
          <a:lstStyle/>
          <a:p>
            <a:r>
              <a:rPr lang="zh-CN" altLang="en-US" sz="3200" b="1" dirty="0"/>
              <a:t>（三） 促进现代化建设和经济高质量发展</a:t>
            </a:r>
          </a:p>
        </p:txBody>
      </p:sp>
      <p:sp>
        <p:nvSpPr>
          <p:cNvPr id="27650" name="内容占位符 3"/>
          <p:cNvSpPr>
            <a:spLocks noGrp="1"/>
          </p:cNvSpPr>
          <p:nvPr>
            <p:ph idx="1"/>
          </p:nvPr>
        </p:nvSpPr>
        <p:spPr/>
        <p:txBody>
          <a:bodyPr lIns="92075" tIns="46038" rIns="92075" bIns="46038" anchor="t" anchorCtr="0"/>
          <a:lstStyle/>
          <a:p>
            <a:pPr indent="0" algn="just">
              <a:buNone/>
            </a:pPr>
            <a:r>
              <a:rPr lang="en-US" altLang="zh-CN" kern="100" dirty="0">
                <a:effectLst/>
                <a:latin typeface="Times New Roman" panose="02020603050405020304" pitchFamily="18" charset="0"/>
                <a:ea typeface="宋体" panose="02010600030101010101" pitchFamily="2" charset="-122"/>
              </a:rPr>
              <a:t>        </a:t>
            </a:r>
            <a:r>
              <a:rPr lang="zh-CN" altLang="zh-CN" kern="100" dirty="0">
                <a:effectLst/>
                <a:latin typeface="Times New Roman" panose="02020603050405020304" pitchFamily="18" charset="0"/>
                <a:ea typeface="宋体" panose="02010600030101010101" pitchFamily="2" charset="-122"/>
              </a:rPr>
              <a:t>习近平</a:t>
            </a:r>
            <a:r>
              <a:rPr lang="zh-CN" altLang="en-US" kern="100" dirty="0">
                <a:effectLst/>
                <a:latin typeface="Times New Roman" panose="02020603050405020304" pitchFamily="18" charset="0"/>
                <a:ea typeface="宋体" panose="02010600030101010101" pitchFamily="2" charset="-122"/>
              </a:rPr>
              <a:t>在党的十九大</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指出：“我国的经济已由高速增长阶段转向高质量发展阶段，正处在转变发展方式、优化经济结构、转换增长动力的攻坚期，建设现代化经济体系是跨越关口的迫切要求和我国发展的战略目标。”在这里，提出了高质量发展和建设现代化经济体系两个互相关联的重大问题。</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sz="2800"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2"/>
          <p:cNvSpPr>
            <a:spLocks noGrp="1"/>
          </p:cNvSpPr>
          <p:nvPr>
            <p:ph type="title"/>
          </p:nvPr>
        </p:nvSpPr>
        <p:spPr>
          <a:xfrm>
            <a:off x="611188" y="620713"/>
            <a:ext cx="8826500" cy="1143000"/>
          </a:xfrm>
        </p:spPr>
        <p:txBody>
          <a:bodyPr lIns="92075" tIns="46038" rIns="92075" bIns="46038" anchor="ctr" anchorCtr="0"/>
          <a:lstStyle/>
          <a:p>
            <a:r>
              <a:rPr lang="zh-CN" altLang="en-US" sz="3200" b="1" dirty="0"/>
              <a:t>（四）实施乡村振兴战略和推进城乡融合发展</a:t>
            </a:r>
          </a:p>
        </p:txBody>
      </p:sp>
      <p:sp>
        <p:nvSpPr>
          <p:cNvPr id="28674" name="内容占位符 3"/>
          <p:cNvSpPr>
            <a:spLocks noGrp="1"/>
          </p:cNvSpPr>
          <p:nvPr>
            <p:ph idx="1"/>
          </p:nvPr>
        </p:nvSpPr>
        <p:spPr/>
        <p:txBody>
          <a:bodyPr lIns="92075" tIns="46038" rIns="92075" bIns="46038" anchor="t" anchorCtr="0"/>
          <a:lstStyle/>
          <a:p>
            <a:pPr indent="0" algn="just">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习近平指出：“农业农村农民问题是关系国计民生的根本性问题，必须始终把解决好‘三农’问题作为全党工作重中之重。要坚持农业农村优先发展，按照产业兴旺、生态宜居、乡风文明、治理有效、生活富裕的总要求，建立健全城乡融合发展体制机制和政策体系，加快推进农业农村现代化。”</a:t>
            </a:r>
            <a:endParaRPr lang="zh-CN" altLang="zh-CN" kern="100" dirty="0">
              <a:effectLst/>
              <a:latin typeface="Times New Roman" panose="02020603050405020304" pitchFamily="18" charset="0"/>
              <a:ea typeface="宋体" panose="02010600030101010101" pitchFamily="2" charset="-122"/>
            </a:endParaRPr>
          </a:p>
          <a:p>
            <a:pPr marL="0" indent="0">
              <a:buNone/>
            </a:pPr>
            <a:endParaRPr lang="zh-CN" altLang="en-US" sz="2800"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2"/>
          <p:cNvSpPr>
            <a:spLocks noGrp="1"/>
          </p:cNvSpPr>
          <p:nvPr>
            <p:ph type="title"/>
          </p:nvPr>
        </p:nvSpPr>
        <p:spPr>
          <a:xfrm>
            <a:off x="611188" y="620713"/>
            <a:ext cx="8826500" cy="1143000"/>
          </a:xfrm>
        </p:spPr>
        <p:txBody>
          <a:bodyPr lIns="92075" tIns="46038" rIns="92075" bIns="46038" anchor="ctr" anchorCtr="0"/>
          <a:lstStyle/>
          <a:p>
            <a:r>
              <a:rPr lang="zh-CN" altLang="en-US" sz="3200" b="1" dirty="0"/>
              <a:t>（五） 实现全面开放和构建人类命运共同体</a:t>
            </a:r>
          </a:p>
        </p:txBody>
      </p:sp>
      <p:sp>
        <p:nvSpPr>
          <p:cNvPr id="29698" name="内容占位符 3"/>
          <p:cNvSpPr>
            <a:spLocks noGrp="1"/>
          </p:cNvSpPr>
          <p:nvPr>
            <p:ph idx="1"/>
          </p:nvPr>
        </p:nvSpPr>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习近平指出：“开放带来进步，封闭必然落后。”改革开放</a:t>
            </a:r>
            <a:r>
              <a:rPr lang="en-US" altLang="zh-CN" dirty="0">
                <a:effectLst/>
                <a:ea typeface="宋体" panose="02010600030101010101" pitchFamily="2" charset="-122"/>
                <a:cs typeface="Times New Roman" panose="02020603050405020304" pitchFamily="18" charset="0"/>
              </a:rPr>
              <a:t>40</a:t>
            </a:r>
            <a:r>
              <a:rPr lang="zh-CN" altLang="zh-CN" dirty="0">
                <a:effectLst/>
                <a:ea typeface="宋体" panose="02010600030101010101" pitchFamily="2" charset="-122"/>
                <a:cs typeface="Times New Roman" panose="02020603050405020304" pitchFamily="18" charset="0"/>
              </a:rPr>
              <a:t>年来，我国已形成“引进来”和“走出去”双向开放、陆海空对外联动、东西双向互济的开放格局，充分利用两个市场、两种资源，大大促进了我国经济的发展。在新时代将推进更大力度的对外开放，站在更高的起点上推动全面开放。</a:t>
            </a:r>
            <a:r>
              <a:rPr lang="zh-CN" altLang="zh-CN" dirty="0">
                <a:effectLst/>
              </a:rPr>
              <a:t> </a:t>
            </a:r>
            <a:endParaRPr lang="zh-CN" altLang="zh-CN" kern="100" dirty="0">
              <a:effectLst/>
              <a:latin typeface="Times New Roman" panose="02020603050405020304" pitchFamily="18" charset="0"/>
              <a:ea typeface="宋体" panose="02010600030101010101" pitchFamily="2" charset="-122"/>
            </a:endParaRPr>
          </a:p>
          <a:p>
            <a:endParaRPr lang="zh-CN" altLang="en-US" sz="2800"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2"/>
          <p:cNvSpPr>
            <a:spLocks noGrp="1"/>
          </p:cNvSpPr>
          <p:nvPr>
            <p:ph type="title"/>
          </p:nvPr>
        </p:nvSpPr>
        <p:spPr>
          <a:xfrm>
            <a:off x="685800" y="609600"/>
            <a:ext cx="8458200" cy="1143000"/>
          </a:xfrm>
        </p:spPr>
        <p:txBody>
          <a:bodyPr lIns="92075" tIns="46038" rIns="92075" bIns="46038" anchor="ctr" anchorCtr="0"/>
          <a:lstStyle/>
          <a:p>
            <a:r>
              <a:rPr lang="zh-CN" altLang="en-US" sz="2800" b="1" dirty="0"/>
              <a:t>四、 中国特色社会主义政治经济学的发展和创新</a:t>
            </a:r>
          </a:p>
        </p:txBody>
      </p:sp>
      <p:sp>
        <p:nvSpPr>
          <p:cNvPr id="30722" name="内容占位符 3"/>
          <p:cNvSpPr>
            <a:spLocks noGrp="1"/>
          </p:cNvSpPr>
          <p:nvPr>
            <p:ph idx="1"/>
          </p:nvPr>
        </p:nvSpPr>
        <p:spPr/>
        <p:txBody>
          <a:bodyPr lIns="92075" tIns="46038" rIns="92075" bIns="46038" anchor="t" anchorCtr="0"/>
          <a:lstStyle/>
          <a:p>
            <a:pPr marL="0" indent="0">
              <a:buNone/>
            </a:pP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0" dirty="0">
                <a:effectLst/>
                <a:latin typeface="Times New Roman" panose="02020603050405020304" pitchFamily="18" charset="0"/>
                <a:ea typeface="宋体" panose="02010600030101010101" pitchFamily="2" charset="-122"/>
                <a:cs typeface="Times New Roman" panose="02020603050405020304" pitchFamily="18" charset="0"/>
              </a:rPr>
              <a:t>中国特色社会主义政治经济学，是马克思主义经济理论与我国的改革开放以及现代化建设相结合的理论产物和思想结晶，体现了初级阶段经济的两重性和多元化特点，以及多种经济相融合的客观规律，因而是马克思主义经济理论中国化、时代化、大众化的创新成果。</a:t>
            </a: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548C7C-1911-4581-AD51-6F476DA65360}"/>
              </a:ext>
            </a:extLst>
          </p:cNvPr>
          <p:cNvSpPr>
            <a:spLocks noGrp="1"/>
          </p:cNvSpPr>
          <p:nvPr>
            <p:ph type="title"/>
          </p:nvPr>
        </p:nvSpPr>
        <p:spPr/>
        <p:txBody>
          <a:bodyPr/>
          <a:lstStyle/>
          <a:p>
            <a:br>
              <a:rPr lang="en-US" altLang="zh-CN" sz="4000" b="1" dirty="0"/>
            </a:br>
            <a:r>
              <a:rPr lang="zh-CN" altLang="en-US" sz="4000" b="1" dirty="0"/>
              <a:t>（一）关于社会基本矛盾和基本经济规律理论的发展和创新</a:t>
            </a:r>
            <a:br>
              <a:rPr lang="zh-CN" altLang="en-US" sz="4400" dirty="0"/>
            </a:br>
            <a:endParaRPr lang="zh-CN" altLang="en-US" dirty="0"/>
          </a:p>
        </p:txBody>
      </p:sp>
      <p:sp>
        <p:nvSpPr>
          <p:cNvPr id="3" name="内容占位符 2">
            <a:extLst>
              <a:ext uri="{FF2B5EF4-FFF2-40B4-BE49-F238E27FC236}">
                <a16:creationId xmlns:a16="http://schemas.microsoft.com/office/drawing/2014/main" id="{875455B4-39DF-4CD4-A64A-643CB068DD81}"/>
              </a:ext>
            </a:extLst>
          </p:cNvPr>
          <p:cNvSpPr>
            <a:spLocks noGrp="1"/>
          </p:cNvSpPr>
          <p:nvPr>
            <p:ph idx="1"/>
          </p:nvPr>
        </p:nvSpPr>
        <p:spPr/>
        <p:txBody>
          <a:bodyPr/>
          <a:lstStyle/>
          <a:p>
            <a:pPr marL="0" indent="0">
              <a:buNone/>
            </a:pP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0" dirty="0">
                <a:effectLst/>
                <a:latin typeface="Times New Roman" panose="02020603050405020304" pitchFamily="18" charset="0"/>
                <a:ea typeface="宋体" panose="02010600030101010101" pitchFamily="2" charset="-122"/>
                <a:cs typeface="Times New Roman" panose="02020603050405020304" pitchFamily="18" charset="0"/>
              </a:rPr>
              <a:t>马克思创立了历史唯物主义，提出了关于社会基本矛盾和基本经济规律的理论。马克思认为，生产力与生产关系的矛盾是社会的基本矛盾，因而是推动社会发展的根本动力，这就克服了历史唯心主义的思想束缚，揭示了一切社会共有的基本经济规律，成为创新中国特色社会主义政治经济学的重要理论基础。</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a:extLst>
              <a:ext uri="{FF2B5EF4-FFF2-40B4-BE49-F238E27FC236}">
                <a16:creationId xmlns:a16="http://schemas.microsoft.com/office/drawing/2014/main" id="{8DE18274-5951-415A-A689-4F9B34385E25}"/>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2351125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2"/>
          <p:cNvSpPr>
            <a:spLocks noGrp="1"/>
          </p:cNvSpPr>
          <p:nvPr>
            <p:ph type="title"/>
          </p:nvPr>
        </p:nvSpPr>
        <p:spPr>
          <a:xfrm>
            <a:off x="685800" y="609600"/>
            <a:ext cx="8458200" cy="1143000"/>
          </a:xfrm>
        </p:spPr>
        <p:txBody>
          <a:bodyPr lIns="92075" tIns="46038" rIns="92075" bIns="46038" anchor="ctr" anchorCtr="0"/>
          <a:lstStyle/>
          <a:p>
            <a:r>
              <a:rPr lang="zh-CN" altLang="en-US" sz="2800" b="1" dirty="0"/>
              <a:t>（二）关于社会主义所有制结构理论的发展和创新</a:t>
            </a:r>
          </a:p>
        </p:txBody>
      </p:sp>
      <p:sp>
        <p:nvSpPr>
          <p:cNvPr id="31746" name="内容占位符 3"/>
          <p:cNvSpPr>
            <a:spLocks noGrp="1"/>
          </p:cNvSpPr>
          <p:nvPr>
            <p:ph idx="1"/>
          </p:nvPr>
        </p:nvSpPr>
        <p:spPr/>
        <p:txBody>
          <a:bodyPr lIns="92075" tIns="46038" rIns="92075" bIns="46038" anchor="t" anchorCtr="0"/>
          <a:lstStyle/>
          <a:p>
            <a:pPr marL="0" indent="0">
              <a:buNone/>
            </a:pP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0" dirty="0">
                <a:effectLst/>
                <a:latin typeface="Times New Roman" panose="02020603050405020304" pitchFamily="18" charset="0"/>
                <a:ea typeface="宋体" panose="02010600030101010101" pitchFamily="2" charset="-122"/>
                <a:cs typeface="Times New Roman" panose="02020603050405020304" pitchFamily="18" charset="0"/>
              </a:rPr>
              <a:t>马克思主义认为，生产资料所有制是生产关系的基础和决定性要素。在生产资料所有制的改革和完善过程中，我们一方面要反对私有化的倾向，不能走改旗异帜的邪路；另一方面又要反对单一公有制的倾向，不能重回僵化的计划经济的老路。混合所有制经济的发展，是坚持基本经济制度和完善所有制结构的重要途径。</a:t>
            </a: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2"/>
          <p:cNvSpPr>
            <a:spLocks noGrp="1"/>
          </p:cNvSpPr>
          <p:nvPr>
            <p:ph type="title"/>
          </p:nvPr>
        </p:nvSpPr>
        <p:spPr/>
        <p:txBody>
          <a:bodyPr lIns="92075" tIns="46038" rIns="92075" bIns="46038" anchor="ctr" anchorCtr="0"/>
          <a:lstStyle/>
          <a:p>
            <a:r>
              <a:rPr lang="zh-CN" altLang="en-US" sz="4000" b="1" dirty="0"/>
              <a:t>第十八章的主要内容</a:t>
            </a:r>
          </a:p>
        </p:txBody>
      </p:sp>
      <p:sp>
        <p:nvSpPr>
          <p:cNvPr id="9218" name="内容占位符 3"/>
          <p:cNvSpPr>
            <a:spLocks noGrp="1"/>
          </p:cNvSpPr>
          <p:nvPr>
            <p:ph idx="1"/>
          </p:nvPr>
        </p:nvSpPr>
        <p:spPr>
          <a:xfrm>
            <a:off x="684213" y="1752600"/>
            <a:ext cx="8089900" cy="4408488"/>
          </a:xfrm>
        </p:spPr>
        <p:txBody>
          <a:bodyPr lIns="92075" tIns="46038" rIns="92075" bIns="46038" anchor="t" anchorCtr="0"/>
          <a:lstStyle/>
          <a:p>
            <a:pPr marL="0" indent="0" latinLnBrk="0">
              <a:lnSpc>
                <a:spcPct val="200000"/>
              </a:lnSpc>
              <a:spcBef>
                <a:spcPct val="0"/>
              </a:spcBef>
              <a:buNone/>
            </a:pPr>
            <a:r>
              <a:rPr lang="zh-CN" altLang="en-US" sz="2800" dirty="0"/>
              <a:t>一、毛泽东对于社会主义经济理论的重要贡献；</a:t>
            </a:r>
          </a:p>
          <a:p>
            <a:pPr marL="0" indent="0" latinLnBrk="0">
              <a:lnSpc>
                <a:spcPct val="200000"/>
              </a:lnSpc>
              <a:spcBef>
                <a:spcPct val="0"/>
              </a:spcBef>
              <a:buNone/>
            </a:pPr>
            <a:r>
              <a:rPr lang="zh-CN" altLang="en-US" sz="2800" dirty="0"/>
              <a:t>二、邓小平创立的中国特色社会主义经济理论；</a:t>
            </a:r>
          </a:p>
          <a:p>
            <a:pPr marL="0" indent="0" latinLnBrk="0">
              <a:lnSpc>
                <a:spcPct val="200000"/>
              </a:lnSpc>
              <a:spcBef>
                <a:spcPct val="0"/>
              </a:spcBef>
              <a:buNone/>
            </a:pPr>
            <a:r>
              <a:rPr lang="zh-CN" altLang="en-US" sz="2800" dirty="0"/>
              <a:t>三、习近平新时代中国特色社会主义经济思想；</a:t>
            </a:r>
          </a:p>
          <a:p>
            <a:pPr marL="0" indent="0" latinLnBrk="0">
              <a:lnSpc>
                <a:spcPct val="200000"/>
              </a:lnSpc>
              <a:spcBef>
                <a:spcPct val="0"/>
              </a:spcBef>
              <a:buNone/>
            </a:pPr>
            <a:r>
              <a:rPr lang="zh-CN" altLang="en-US" sz="2800" dirty="0"/>
              <a:t>四、中国特色社会主义政治经济学的发展和创新。</a:t>
            </a: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2"/>
          <p:cNvSpPr>
            <a:spLocks noGrp="1"/>
          </p:cNvSpPr>
          <p:nvPr>
            <p:ph type="title"/>
          </p:nvPr>
        </p:nvSpPr>
        <p:spPr>
          <a:xfrm>
            <a:off x="685800" y="609600"/>
            <a:ext cx="8458200" cy="1143000"/>
          </a:xfrm>
        </p:spPr>
        <p:txBody>
          <a:bodyPr lIns="92075" tIns="46038" rIns="92075" bIns="46038" anchor="ctr" anchorCtr="0"/>
          <a:lstStyle/>
          <a:p>
            <a:r>
              <a:rPr lang="zh-CN" altLang="en-US" sz="2800" b="1" dirty="0"/>
              <a:t>（三）关于按劳分配和按要素分配理论的发展和创新</a:t>
            </a:r>
          </a:p>
        </p:txBody>
      </p:sp>
      <p:sp>
        <p:nvSpPr>
          <p:cNvPr id="32770" name="内容占位符 3"/>
          <p:cNvSpPr>
            <a:spLocks noGrp="1"/>
          </p:cNvSpPr>
          <p:nvPr>
            <p:ph idx="1"/>
          </p:nvPr>
        </p:nvSpPr>
        <p:spPr/>
        <p:txBody>
          <a:bodyPr lIns="92075" tIns="46038" rIns="92075" bIns="46038" anchor="t" anchorCtr="0"/>
          <a:lstStyle/>
          <a:p>
            <a:pPr marL="0" indent="0">
              <a:buNone/>
            </a:pP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0" dirty="0">
                <a:effectLst/>
                <a:latin typeface="Times New Roman" panose="02020603050405020304" pitchFamily="18" charset="0"/>
                <a:ea typeface="宋体" panose="02010600030101010101" pitchFamily="2" charset="-122"/>
                <a:cs typeface="Times New Roman" panose="02020603050405020304" pitchFamily="18" charset="0"/>
              </a:rPr>
              <a:t>按劳分配和按要素分配这两种分配方式，是可以同时并存和有机结合的。在社会主义初级阶段，所有制关系和分配关系也是紧密联系和相互制约的。要坚持公有制为主体的基本经济制度，就必须实行以按劳分配为主体的基本分配制度；要发展和完善市场经济，就必须建立和健全按要素分配的分配制度。</a:t>
            </a: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2"/>
          <p:cNvSpPr>
            <a:spLocks noGrp="1"/>
          </p:cNvSpPr>
          <p:nvPr>
            <p:ph type="title"/>
          </p:nvPr>
        </p:nvSpPr>
        <p:spPr>
          <a:xfrm>
            <a:off x="685800" y="609600"/>
            <a:ext cx="8458200" cy="1143000"/>
          </a:xfrm>
        </p:spPr>
        <p:txBody>
          <a:bodyPr lIns="92075" tIns="46038" rIns="92075" bIns="46038" anchor="ctr" anchorCtr="0"/>
          <a:lstStyle/>
          <a:p>
            <a:r>
              <a:rPr lang="zh-CN" altLang="en-US" sz="2800" b="1" dirty="0"/>
              <a:t>（四）关于宏观调控和市场调节理论的发展和创新</a:t>
            </a:r>
          </a:p>
        </p:txBody>
      </p:sp>
      <p:sp>
        <p:nvSpPr>
          <p:cNvPr id="33794" name="内容占位符 3"/>
          <p:cNvSpPr>
            <a:spLocks noGrp="1"/>
          </p:cNvSpPr>
          <p:nvPr>
            <p:ph idx="1"/>
          </p:nvPr>
        </p:nvSpPr>
        <p:spPr/>
        <p:txBody>
          <a:bodyPr lIns="92075" tIns="46038" rIns="92075" bIns="46038" anchor="t" anchorCtr="0"/>
          <a:lstStyle/>
          <a:p>
            <a:pPr marL="0" indent="0">
              <a:buNone/>
            </a:pP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0" dirty="0">
                <a:effectLst/>
                <a:latin typeface="Times New Roman" panose="02020603050405020304" pitchFamily="18" charset="0"/>
                <a:ea typeface="宋体" panose="02010600030101010101" pitchFamily="2" charset="-122"/>
                <a:cs typeface="Times New Roman" panose="02020603050405020304" pitchFamily="18" charset="0"/>
              </a:rPr>
              <a:t>现实表明，市场经济的发展和完善是实现社会主义本质要求的重要途径，提出让市场在资源配置中起</a:t>
            </a: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0" dirty="0">
                <a:effectLst/>
                <a:latin typeface="Times New Roman" panose="02020603050405020304" pitchFamily="18" charset="0"/>
                <a:ea typeface="宋体" panose="02010600030101010101" pitchFamily="2" charset="-122"/>
                <a:cs typeface="Times New Roman" panose="02020603050405020304" pitchFamily="18" charset="0"/>
              </a:rPr>
              <a:t>决定性</a:t>
            </a: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0" dirty="0">
                <a:effectLst/>
                <a:latin typeface="Times New Roman" panose="02020603050405020304" pitchFamily="18" charset="0"/>
                <a:ea typeface="宋体" panose="02010600030101010101" pitchFamily="2" charset="-122"/>
                <a:cs typeface="Times New Roman" panose="02020603050405020304" pitchFamily="18" charset="0"/>
              </a:rPr>
              <a:t>作用，同时更好地发挥政府在宏观调控中的积极作用，有利于处理好经济手段和行政手段的相互关系，促进社会主义市场经济的持久、稳定和健康发展。</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sz="2800"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2"/>
          <p:cNvSpPr>
            <a:spLocks noGrp="1"/>
          </p:cNvSpPr>
          <p:nvPr>
            <p:ph type="title"/>
          </p:nvPr>
        </p:nvSpPr>
        <p:spPr>
          <a:xfrm>
            <a:off x="179070" y="620395"/>
            <a:ext cx="9197975" cy="1143000"/>
          </a:xfrm>
        </p:spPr>
        <p:txBody>
          <a:bodyPr lIns="92075" tIns="46038" rIns="92075" bIns="46038" anchor="ctr" anchorCtr="0"/>
          <a:lstStyle/>
          <a:p>
            <a:r>
              <a:rPr lang="zh-CN" altLang="en-US" sz="2800" b="1" dirty="0"/>
              <a:t>（五）关于中国特色社会主义的经济理论的发展和创新</a:t>
            </a:r>
          </a:p>
        </p:txBody>
      </p:sp>
      <p:sp>
        <p:nvSpPr>
          <p:cNvPr id="34818" name="内容占位符 3"/>
          <p:cNvSpPr>
            <a:spLocks noGrp="1"/>
          </p:cNvSpPr>
          <p:nvPr>
            <p:ph idx="1"/>
          </p:nvPr>
        </p:nvSpPr>
        <p:spPr/>
        <p:txBody>
          <a:bodyPr lIns="92075" tIns="46038" rIns="92075" bIns="46038" anchor="t" anchorCtr="0"/>
          <a:lstStyle/>
          <a:p>
            <a:pPr marL="0" indent="0">
              <a:buNone/>
            </a:pP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0" dirty="0">
                <a:effectLst/>
                <a:latin typeface="Times New Roman" panose="02020603050405020304" pitchFamily="18" charset="0"/>
                <a:ea typeface="宋体" panose="02010600030101010101" pitchFamily="2" charset="-122"/>
                <a:cs typeface="Times New Roman" panose="02020603050405020304" pitchFamily="18" charset="0"/>
              </a:rPr>
              <a:t>中国特色社会主义经济理论的发展和创新，不仅要坚持以马克思主义经济理论为指导，同时要吸收和借鉴西方经济学中的合理部分，而且要紧密联系实际，有针对性地解决经济发展中的现实问题。这样的经济理论的发展和创新，才能对加快我国的现代化建设和全面建成小康社会具有指导作用和现实意义。</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sz="2800"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课后习题</a:t>
            </a:r>
          </a:p>
        </p:txBody>
      </p:sp>
      <p:sp>
        <p:nvSpPr>
          <p:cNvPr id="4" name="内容占位符 3"/>
          <p:cNvSpPr>
            <a:spLocks noGrp="1"/>
          </p:cNvSpPr>
          <p:nvPr>
            <p:ph idx="1"/>
          </p:nvPr>
        </p:nvSpPr>
        <p:spPr>
          <a:xfrm>
            <a:off x="685800" y="1793240"/>
            <a:ext cx="7772400" cy="4302760"/>
          </a:xfrm>
        </p:spPr>
        <p:txBody>
          <a:bodyPr/>
          <a:lstStyle/>
          <a:p>
            <a:r>
              <a:rPr lang="zh-CN" altLang="en-US" sz="4000" b="1" dirty="0"/>
              <a:t>一、概念题</a:t>
            </a:r>
          </a:p>
          <a:p>
            <a:r>
              <a:rPr lang="zh-CN" altLang="en-US" dirty="0"/>
              <a:t>1、社会主义的本质；</a:t>
            </a:r>
          </a:p>
          <a:p>
            <a:r>
              <a:rPr lang="zh-CN" altLang="en-US" dirty="0"/>
              <a:t>2、五大新发展理念；</a:t>
            </a:r>
          </a:p>
          <a:p>
            <a:r>
              <a:rPr lang="zh-CN" altLang="en-US" dirty="0"/>
              <a:t>3、高质量发展；</a:t>
            </a:r>
          </a:p>
          <a:p>
            <a:r>
              <a:rPr lang="zh-CN" altLang="en-US" dirty="0"/>
              <a:t>4、中国特色社会主义政治经济学； </a:t>
            </a:r>
          </a:p>
          <a:p>
            <a:r>
              <a:rPr lang="zh-CN" altLang="en-US" dirty="0"/>
              <a:t>5、人类命运共同体的理念。</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二、填充题</a:t>
            </a:r>
          </a:p>
        </p:txBody>
      </p:sp>
      <p:sp>
        <p:nvSpPr>
          <p:cNvPr id="4" name="内容占位符 3"/>
          <p:cNvSpPr>
            <a:spLocks noGrp="1"/>
          </p:cNvSpPr>
          <p:nvPr>
            <p:ph idx="1"/>
          </p:nvPr>
        </p:nvSpPr>
        <p:spPr>
          <a:xfrm>
            <a:off x="395605" y="1805940"/>
            <a:ext cx="8480425" cy="4389120"/>
          </a:xfrm>
        </p:spPr>
        <p:txBody>
          <a:bodyPr/>
          <a:lstStyle/>
          <a:p>
            <a:r>
              <a:rPr lang="zh-CN" altLang="en-US"/>
              <a:t>1、中国社会主义经济理论是在__________经济理论指导下，在我国________建设的实践中产生、发展和完善起来的。</a:t>
            </a:r>
          </a:p>
          <a:p>
            <a:r>
              <a:rPr lang="zh-CN" altLang="en-US"/>
              <a:t>2、实践表明，中国特色社会主义经济理论是____和建设_______的指导思想和行动指南。</a:t>
            </a:r>
          </a:p>
          <a:p>
            <a:r>
              <a:rPr lang="zh-CN" altLang="en-US"/>
              <a:t>3、毛泽东经济思想是邓小平理论和习近平新时代中国特色社会主义思想中经济理论的_________和_______。</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二、填充题</a:t>
            </a:r>
          </a:p>
        </p:txBody>
      </p:sp>
      <p:sp>
        <p:nvSpPr>
          <p:cNvPr id="4" name="内容占位符 3"/>
          <p:cNvSpPr>
            <a:spLocks noGrp="1"/>
          </p:cNvSpPr>
          <p:nvPr>
            <p:ph idx="1"/>
          </p:nvPr>
        </p:nvSpPr>
        <p:spPr/>
        <p:txBody>
          <a:bodyPr/>
          <a:lstStyle/>
          <a:p>
            <a:r>
              <a:rPr lang="zh-CN" altLang="en-US"/>
              <a:t>4、我国社会主要矛盾已经转化为人民日益增长的____________需要和______，_________发展之间的矛盾。</a:t>
            </a:r>
          </a:p>
          <a:p>
            <a:r>
              <a:rPr lang="zh-CN" altLang="en-US"/>
              <a:t>5、社会主义____________理论是指导中国____________改革的理论基础。</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三、单项选择题</a:t>
            </a:r>
          </a:p>
        </p:txBody>
      </p:sp>
      <p:sp>
        <p:nvSpPr>
          <p:cNvPr id="4" name="内容占位符 3"/>
          <p:cNvSpPr>
            <a:spLocks noGrp="1"/>
          </p:cNvSpPr>
          <p:nvPr>
            <p:ph idx="1"/>
          </p:nvPr>
        </p:nvSpPr>
        <p:spPr>
          <a:xfrm>
            <a:off x="685800" y="1763395"/>
            <a:ext cx="8202930" cy="4332605"/>
          </a:xfrm>
        </p:spPr>
        <p:txBody>
          <a:bodyPr/>
          <a:lstStyle/>
          <a:p>
            <a:r>
              <a:rPr lang="zh-CN" altLang="en-US" dirty="0"/>
              <a:t>1、马克思主义、毛泽东思想、邓小平理论和习近平新时代中国特色社会主义思想是（①一成不变、②一脉相承、③各抒己见、④各不相同）的。                       （     ）</a:t>
            </a:r>
          </a:p>
          <a:p>
            <a:r>
              <a:rPr lang="zh-CN" altLang="en-US" dirty="0"/>
              <a:t>2、马克思主义认为，生产力决定生产关系的规律是人类社会的（①基本经济规律、②主要经济规律、③特殊经济规律、④特殊社会规律）。                                （     ）</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三、单项选择题</a:t>
            </a:r>
          </a:p>
        </p:txBody>
      </p:sp>
      <p:sp>
        <p:nvSpPr>
          <p:cNvPr id="4" name="内容占位符 3"/>
          <p:cNvSpPr>
            <a:spLocks noGrp="1"/>
          </p:cNvSpPr>
          <p:nvPr>
            <p:ph idx="1"/>
          </p:nvPr>
        </p:nvSpPr>
        <p:spPr>
          <a:xfrm>
            <a:off x="395605" y="1557020"/>
            <a:ext cx="8646795" cy="4933315"/>
          </a:xfrm>
        </p:spPr>
        <p:txBody>
          <a:bodyPr/>
          <a:lstStyle/>
          <a:p>
            <a:r>
              <a:rPr lang="zh-CN" altLang="en-US" dirty="0"/>
              <a:t>3、社会主义的首要任务是（①推动社会进步、②反对腐败堕落、③发展生产力、④改革生产关系）                                             （     ）</a:t>
            </a:r>
          </a:p>
          <a:p>
            <a:r>
              <a:rPr lang="zh-CN" altLang="en-US" dirty="0"/>
              <a:t>4、毛泽东说：“在革命胜利以后一个相当长的时期内，还需要尽可能地利用城乡（①自由、②垄断、③国家、④私人）资本主义的积极性。                                                 （     ）</a:t>
            </a:r>
          </a:p>
          <a:p>
            <a:r>
              <a:rPr lang="zh-CN" altLang="en-US" dirty="0"/>
              <a:t>5、经济体制改革的（①普遍、②核心、③现实、④特殊）问题是如何正确处理政府与市场的关系问题。                                      （     ）</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四、多项选择题</a:t>
            </a:r>
          </a:p>
        </p:txBody>
      </p:sp>
      <p:sp>
        <p:nvSpPr>
          <p:cNvPr id="4" name="内容占位符 3"/>
          <p:cNvSpPr>
            <a:spLocks noGrp="1"/>
          </p:cNvSpPr>
          <p:nvPr>
            <p:ph idx="1"/>
          </p:nvPr>
        </p:nvSpPr>
        <p:spPr>
          <a:xfrm>
            <a:off x="293370" y="1904365"/>
            <a:ext cx="8682990" cy="4191635"/>
          </a:xfrm>
        </p:spPr>
        <p:txBody>
          <a:bodyPr/>
          <a:lstStyle/>
          <a:p>
            <a:r>
              <a:rPr lang="zh-CN" altLang="en-US" dirty="0"/>
              <a:t>1、毛泽东、邓小平和习近平的经济思想，都是马克思主义经济理论（①中国化、②国际化、③时代化、④特殊化、⑤大众化）的产物。                      </a:t>
            </a:r>
            <a:endParaRPr lang="en-US" altLang="zh-CN" dirty="0"/>
          </a:p>
          <a:p>
            <a:r>
              <a:rPr lang="en-US" altLang="zh-CN" dirty="0"/>
              <a:t>                                                              </a:t>
            </a:r>
            <a:r>
              <a:rPr lang="zh-CN" altLang="en-US" dirty="0"/>
              <a:t>（         ）</a:t>
            </a:r>
          </a:p>
          <a:p>
            <a:r>
              <a:rPr lang="zh-CN" altLang="en-US" dirty="0"/>
              <a:t>2、新时代要激发全社会创造力和发展活力，努力实现（①更高速度、②更高质量、③更有效率、④更加公平、⑤更可持续）的发展。         </a:t>
            </a:r>
            <a:endParaRPr lang="en-US" altLang="zh-CN" dirty="0"/>
          </a:p>
          <a:p>
            <a:r>
              <a:rPr lang="en-US" altLang="zh-CN" dirty="0"/>
              <a:t>                                                              </a:t>
            </a:r>
            <a:r>
              <a:rPr lang="zh-CN" altLang="en-US" dirty="0"/>
              <a:t>（         ）</a:t>
            </a:r>
          </a:p>
          <a:p>
            <a:pPr marL="0" indent="0">
              <a:buNone/>
            </a:pPr>
            <a:endParaRPr lang="zh-CN" altLang="en-US" dirty="0"/>
          </a:p>
        </p:txBody>
      </p:sp>
      <p:sp>
        <p:nvSpPr>
          <p:cNvPr id="2" name="日期占位符 1"/>
          <p:cNvSpPr>
            <a:spLocks noGrp="1"/>
          </p:cNvSpPr>
          <p:nvPr>
            <p:ph type="dt" sz="half" idx="10"/>
          </p:nvPr>
        </p:nvSpPr>
        <p:spPr>
          <a:xfrm>
            <a:off x="685800" y="6238875"/>
            <a:ext cx="1905000" cy="466725"/>
          </a:xfrm>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四、多项选择题</a:t>
            </a:r>
          </a:p>
        </p:txBody>
      </p:sp>
      <p:sp>
        <p:nvSpPr>
          <p:cNvPr id="4" name="内容占位符 3"/>
          <p:cNvSpPr>
            <a:spLocks noGrp="1"/>
          </p:cNvSpPr>
          <p:nvPr>
            <p:ph idx="1"/>
          </p:nvPr>
        </p:nvSpPr>
        <p:spPr>
          <a:xfrm>
            <a:off x="307340" y="1738630"/>
            <a:ext cx="8566785" cy="4357370"/>
          </a:xfrm>
        </p:spPr>
        <p:txBody>
          <a:bodyPr/>
          <a:lstStyle/>
          <a:p>
            <a:r>
              <a:rPr lang="zh-CN" altLang="en-US" dirty="0">
                <a:sym typeface="+mn-ea"/>
              </a:rPr>
              <a:t>3、毛泽东说，要建立（①国营经济、②合作经济、③私人资本主义、④个体经济、⑤国家资本主义）多种经济成分并存的新民主主义经济形态。                                     （         ）</a:t>
            </a:r>
          </a:p>
          <a:p>
            <a:r>
              <a:rPr lang="zh-CN" altLang="en-US" dirty="0"/>
              <a:t>4、我国的经济已由高速增长阶段转向高质量发展阶段，正处在（①转变发展方式、②优化经济结构、③深入反腐倡廉、④转换增长动力、⑤转变思想作风）的攻坚期。（      ）                                                </a:t>
            </a:r>
            <a:endParaRPr lang="en-US" altLang="zh-CN" dirty="0"/>
          </a:p>
          <a:p>
            <a:r>
              <a:rPr lang="en-US" altLang="zh-CN" dirty="0"/>
              <a:t>                                                            </a:t>
            </a:r>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t>2021/6/2</a:t>
            </a:fld>
            <a:endParaRPr lang="zh-CN" altLang="en-US" sz="1400" dirty="0"/>
          </a:p>
        </p:txBody>
      </p:sp>
      <p:sp>
        <p:nvSpPr>
          <p:cNvPr id="10242"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t>4</a:t>
            </a:fld>
            <a:endParaRPr lang="zh-CN" altLang="en-US" sz="1400" dirty="0"/>
          </a:p>
        </p:txBody>
      </p:sp>
      <p:sp>
        <p:nvSpPr>
          <p:cNvPr id="10243" name="Rectangle 2"/>
          <p:cNvSpPr>
            <a:spLocks noGrp="1"/>
          </p:cNvSpPr>
          <p:nvPr>
            <p:ph type="title"/>
          </p:nvPr>
        </p:nvSpPr>
        <p:spPr>
          <a:xfrm>
            <a:off x="473075" y="609600"/>
            <a:ext cx="8943975" cy="1143000"/>
          </a:xfrm>
        </p:spPr>
        <p:txBody>
          <a:bodyPr vert="horz" wrap="square" lIns="92075" tIns="46038" rIns="92075" bIns="46038" anchor="ctr" anchorCtr="0"/>
          <a:lstStyle/>
          <a:p>
            <a:pPr eaLnBrk="1" hangingPunct="1"/>
            <a:r>
              <a:rPr lang="zh-CN" altLang="en-US" sz="3200" b="1" dirty="0"/>
              <a:t>一、毛泽东对于社会主义经济理论的重要贡献 </a:t>
            </a:r>
          </a:p>
        </p:txBody>
      </p:sp>
      <p:sp>
        <p:nvSpPr>
          <p:cNvPr id="10244" name="Rectangle 3"/>
          <p:cNvSpPr>
            <a:spLocks noGrp="1"/>
          </p:cNvSpPr>
          <p:nvPr>
            <p:ph idx="1"/>
          </p:nvPr>
        </p:nvSpPr>
        <p:spPr>
          <a:xfrm>
            <a:off x="827088" y="1773238"/>
            <a:ext cx="7772400" cy="4114800"/>
          </a:xfrm>
        </p:spPr>
        <p:txBody>
          <a:bodyPr vert="horz" wrap="square" lIns="92075" tIns="46038" rIns="92075" bIns="46038" anchor="t" anchorCtr="0"/>
          <a:lstStyle/>
          <a:p>
            <a:pPr marL="0" indent="0" algn="just" eaLnBrk="1" hangingPunct="1">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马克思主义、毛泽东思想、邓小平理论和习近平新时代中国特色社会主义思想是一脉相承的，其中的经济理论更是紧密联系，不断创新的。因此，毛泽东经济思想不仅是马克思主义经济理论中国化和时代化的产物和表现，而且是邓小平理论和习近平新时代中国特色社会主义思想中经济理论的重要来源和组成部分。</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eaLnBrk="1" hangingPunct="1"/>
            <a:endParaRPr lang="zh-CN" altLang="en-US" b="1" dirty="0">
              <a:latin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四、多项选择题</a:t>
            </a:r>
          </a:p>
        </p:txBody>
      </p:sp>
      <p:sp>
        <p:nvSpPr>
          <p:cNvPr id="4" name="内容占位符 3"/>
          <p:cNvSpPr>
            <a:spLocks noGrp="1"/>
          </p:cNvSpPr>
          <p:nvPr>
            <p:ph idx="1"/>
          </p:nvPr>
        </p:nvSpPr>
        <p:spPr>
          <a:xfrm>
            <a:off x="685800" y="1772920"/>
            <a:ext cx="7772400" cy="4114800"/>
          </a:xfrm>
        </p:spPr>
        <p:txBody>
          <a:bodyPr/>
          <a:lstStyle/>
          <a:p>
            <a:r>
              <a:rPr lang="zh-CN" altLang="en-US" dirty="0">
                <a:sym typeface="+mn-ea"/>
              </a:rPr>
              <a:t>5、现代化经济体系主要涵盖（①生产、②流通、③分配、④消费、⑤运输）各环节和领域。     </a:t>
            </a:r>
            <a:r>
              <a:rPr lang="en-US" altLang="zh-CN" dirty="0">
                <a:sym typeface="+mn-ea"/>
              </a:rPr>
              <a:t>                       </a:t>
            </a:r>
            <a:r>
              <a:rPr lang="zh-CN" altLang="en-US" dirty="0">
                <a:sym typeface="+mn-ea"/>
              </a:rPr>
              <a:t>（         ）</a:t>
            </a:r>
          </a:p>
          <a:p>
            <a:endParaRPr lang="zh-CN" altLang="en-US" dirty="0"/>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五、简答题</a:t>
            </a:r>
          </a:p>
        </p:txBody>
      </p:sp>
      <p:sp>
        <p:nvSpPr>
          <p:cNvPr id="4" name="内容占位符 3"/>
          <p:cNvSpPr>
            <a:spLocks noGrp="1"/>
          </p:cNvSpPr>
          <p:nvPr>
            <p:ph idx="1"/>
          </p:nvPr>
        </p:nvSpPr>
        <p:spPr>
          <a:xfrm>
            <a:off x="683895" y="1752600"/>
            <a:ext cx="7772400" cy="4114800"/>
          </a:xfrm>
        </p:spPr>
        <p:txBody>
          <a:bodyPr/>
          <a:lstStyle/>
          <a:p>
            <a:r>
              <a:rPr lang="zh-CN" altLang="en-US"/>
              <a:t>1、高质量发展、现代化经济体系和供给侧结构性改革有何联系？</a:t>
            </a:r>
          </a:p>
          <a:p>
            <a:r>
              <a:rPr lang="zh-CN" altLang="en-US"/>
              <a:t>2、党的十九大规定的乡村振兴的总体要求是什么？</a:t>
            </a:r>
          </a:p>
          <a:p>
            <a:r>
              <a:rPr lang="zh-CN" altLang="en-US"/>
              <a:t>3、马克思主义经济理论与西方经济学有何本质区别和联系？</a:t>
            </a:r>
          </a:p>
          <a:p>
            <a:r>
              <a:rPr lang="zh-CN" altLang="en-US"/>
              <a:t>4、如何充分认识我国经济的两重性和多元化特征？</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六、论述题</a:t>
            </a:r>
          </a:p>
        </p:txBody>
      </p:sp>
      <p:sp>
        <p:nvSpPr>
          <p:cNvPr id="4" name="内容占位符 3"/>
          <p:cNvSpPr>
            <a:spLocks noGrp="1"/>
          </p:cNvSpPr>
          <p:nvPr>
            <p:ph idx="1"/>
          </p:nvPr>
        </p:nvSpPr>
        <p:spPr/>
        <p:txBody>
          <a:bodyPr/>
          <a:lstStyle/>
          <a:p>
            <a:r>
              <a:rPr lang="zh-CN" altLang="en-US"/>
              <a:t>1、习近平中国特色社会主义经济思想的主要内容有哪些？</a:t>
            </a:r>
          </a:p>
          <a:p>
            <a:r>
              <a:rPr lang="zh-CN" altLang="en-US"/>
              <a:t>2、中国特色社会主义政治经济学有哪些发展和创新？</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75027E-BF22-4551-BC60-FA68F6E4A2AD}"/>
              </a:ext>
            </a:extLst>
          </p:cNvPr>
          <p:cNvSpPr>
            <a:spLocks noGrp="1"/>
          </p:cNvSpPr>
          <p:nvPr>
            <p:ph type="title"/>
          </p:nvPr>
        </p:nvSpPr>
        <p:spPr/>
        <p:txBody>
          <a:bodyPr/>
          <a:lstStyle/>
          <a:p>
            <a:br>
              <a:rPr lang="en-US" altLang="zh-CN" b="1" dirty="0">
                <a:latin typeface="宋体" panose="02010600030101010101" pitchFamily="2" charset="-122"/>
              </a:rPr>
            </a:br>
            <a:r>
              <a:rPr lang="zh-CN" altLang="en-US" sz="4000" b="1" dirty="0">
                <a:latin typeface="宋体" panose="02010600030101010101" pitchFamily="2" charset="-122"/>
              </a:rPr>
              <a:t>（一）关于生产力的理论</a:t>
            </a:r>
            <a:br>
              <a:rPr lang="zh-CN" altLang="en-US" b="1" dirty="0">
                <a:latin typeface="宋体" panose="02010600030101010101" pitchFamily="2" charset="-122"/>
              </a:rPr>
            </a:br>
            <a:endParaRPr lang="zh-CN" altLang="en-US" dirty="0"/>
          </a:p>
        </p:txBody>
      </p:sp>
      <p:sp>
        <p:nvSpPr>
          <p:cNvPr id="3" name="内容占位符 2">
            <a:extLst>
              <a:ext uri="{FF2B5EF4-FFF2-40B4-BE49-F238E27FC236}">
                <a16:creationId xmlns:a16="http://schemas.microsoft.com/office/drawing/2014/main" id="{8448EFE2-C2A7-4ADA-B82A-B0F19C34B370}"/>
              </a:ext>
            </a:extLst>
          </p:cNvPr>
          <p:cNvSpPr>
            <a:spLocks noGrp="1"/>
          </p:cNvSpPr>
          <p:nvPr>
            <p:ph idx="1"/>
          </p:nvPr>
        </p:nvSpPr>
        <p:spPr>
          <a:xfrm>
            <a:off x="685800" y="1752600"/>
            <a:ext cx="7772400" cy="4495800"/>
          </a:xfrm>
        </p:spPr>
        <p:txBody>
          <a:bodyPr/>
          <a:lstStyle/>
          <a:p>
            <a:pPr marL="0" indent="0" algn="just">
              <a:lnSpc>
                <a:spcPts val="1200"/>
              </a:lnSpc>
              <a:buNone/>
            </a:pPr>
            <a:endParaRPr lang="en-US" altLang="zh-CN" sz="1800" dirty="0">
              <a:effectLst/>
              <a:ea typeface="宋体" panose="02010600030101010101" pitchFamily="2" charset="-122"/>
              <a:cs typeface="Times New Roman" panose="02020603050405020304" pitchFamily="18" charset="0"/>
            </a:endParaRPr>
          </a:p>
          <a:p>
            <a:pPr marL="0" indent="0" algn="just">
              <a:buNone/>
            </a:pPr>
            <a:r>
              <a:rPr lang="en-US" altLang="zh-CN" sz="1800"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毛泽东在《矛盾论》中指出，社会发展的根本动力是“生产力和生产关系的矛盾”。在《论联合政府》中又提出生产力标准</a:t>
            </a:r>
            <a:r>
              <a:rPr lang="zh-CN" altLang="en-US"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在社会主义改造完成以后，毛泽东指出：“我们的根本任务已经由解放生产力变为在新的生产关系下面保护和发展生产力”，</a:t>
            </a: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并号召团结全国各族人民“进行一场新的战争</a:t>
            </a:r>
            <a:r>
              <a:rPr lang="zh-CN" altLang="zh-CN" dirty="0">
                <a:effectLst/>
                <a:ea typeface="等线 Light"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向自然界开战”</a:t>
            </a:r>
            <a:r>
              <a:rPr lang="zh-CN" altLang="en-US" dirty="0">
                <a:effectLst/>
                <a:ea typeface="宋体" panose="02010600030101010101" pitchFamily="2" charset="-122"/>
                <a:cs typeface="Times New Roman" panose="02020603050405020304" pitchFamily="18" charset="0"/>
              </a:rPr>
              <a:t>。</a:t>
            </a:r>
            <a:endParaRPr lang="zh-CN" altLang="zh-CN" kern="100" dirty="0">
              <a:effectLst/>
              <a:latin typeface="Times New Roman" panose="02020603050405020304" pitchFamily="18" charset="0"/>
              <a:ea typeface="宋体" panose="02010600030101010101" pitchFamily="2" charset="-122"/>
            </a:endParaRPr>
          </a:p>
          <a:p>
            <a:pPr marL="0" indent="0" algn="just">
              <a:buNone/>
            </a:pPr>
            <a:endParaRPr lang="zh-CN" altLang="en-US" dirty="0"/>
          </a:p>
        </p:txBody>
      </p:sp>
      <p:sp>
        <p:nvSpPr>
          <p:cNvPr id="4" name="日期占位符 3">
            <a:extLst>
              <a:ext uri="{FF2B5EF4-FFF2-40B4-BE49-F238E27FC236}">
                <a16:creationId xmlns:a16="http://schemas.microsoft.com/office/drawing/2014/main" id="{F9D75DF7-9567-421A-A9DC-C6F9EB173452}"/>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3002555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1266"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6</a:t>
            </a:fld>
            <a:endParaRPr lang="zh-CN" altLang="en-US" sz="1400" dirty="0">
              <a:latin typeface="Times New Roman" panose="02020603050405020304" pitchFamily="18" charset="0"/>
              <a:ea typeface="宋体" panose="02010600030101010101" pitchFamily="2" charset="-122"/>
            </a:endParaRPr>
          </a:p>
        </p:txBody>
      </p:sp>
      <p:sp>
        <p:nvSpPr>
          <p:cNvPr id="11267" name="Rectangle 2"/>
          <p:cNvSpPr>
            <a:spLocks noGrp="1"/>
          </p:cNvSpPr>
          <p:nvPr>
            <p:ph type="title"/>
          </p:nvPr>
        </p:nvSpPr>
        <p:spPr>
          <a:xfrm>
            <a:off x="539750" y="765175"/>
            <a:ext cx="8942388" cy="1143000"/>
          </a:xfrm>
        </p:spPr>
        <p:txBody>
          <a:bodyPr vert="horz" wrap="square" lIns="92075" tIns="46038" rIns="92075" bIns="46038" anchor="ctr" anchorCtr="0"/>
          <a:lstStyle/>
          <a:p>
            <a:pPr eaLnBrk="1" hangingPunct="1"/>
            <a:r>
              <a:rPr lang="zh-CN" altLang="en-US" sz="3200" b="1" dirty="0">
                <a:latin typeface="宋体" panose="02010600030101010101" pitchFamily="2" charset="-122"/>
              </a:rPr>
              <a:t>（二）关于多种所有制经济共同发展的理论</a:t>
            </a:r>
            <a:br>
              <a:rPr lang="zh-CN" altLang="en-US" sz="2800" b="1" dirty="0">
                <a:latin typeface="宋体" panose="02010600030101010101" pitchFamily="2" charset="-122"/>
              </a:rPr>
            </a:br>
            <a:r>
              <a:rPr lang="zh-CN" altLang="en-US" sz="3200" b="1" dirty="0"/>
              <a:t> </a:t>
            </a:r>
          </a:p>
        </p:txBody>
      </p:sp>
      <p:sp>
        <p:nvSpPr>
          <p:cNvPr id="11268" name="Rectangle 3"/>
          <p:cNvSpPr>
            <a:spLocks noGrp="1"/>
          </p:cNvSpPr>
          <p:nvPr>
            <p:ph idx="1"/>
          </p:nvPr>
        </p:nvSpPr>
        <p:spPr>
          <a:xfrm>
            <a:off x="898525" y="1752600"/>
            <a:ext cx="7772400" cy="4114800"/>
          </a:xfrm>
        </p:spPr>
        <p:txBody>
          <a:bodyPr vert="horz" wrap="square" lIns="92075" tIns="46038" rIns="92075" bIns="46038" anchor="t" anchorCtr="0"/>
          <a:lstStyle/>
          <a:p>
            <a:pPr marL="0" indent="0" algn="just" eaLnBrk="1" hangingPunct="1">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早在建国前夕，毛泽东就说：“在革命胜利以后一个相当长的时期内，还需要尽可能地利用城乡私人资本主义的积极性，以利于国民经济的向前发展。”在社会主义改造完成以后，毛泽东提出：中国“可以消灭了资本主义，又搞资本主义”。这是</a:t>
            </a:r>
            <a:r>
              <a:rPr lang="zh-CN" altLang="en-US" dirty="0">
                <a:effectLst/>
                <a:ea typeface="宋体" panose="02010600030101010101" pitchFamily="2" charset="-122"/>
                <a:cs typeface="Times New Roman" panose="02020603050405020304" pitchFamily="18" charset="0"/>
              </a:rPr>
              <a:t>辩证思想</a:t>
            </a:r>
            <a:r>
              <a:rPr lang="zh-CN" altLang="zh-CN" dirty="0">
                <a:effectLst/>
                <a:ea typeface="宋体" panose="02010600030101010101" pitchFamily="2" charset="-122"/>
                <a:cs typeface="Times New Roman" panose="02020603050405020304" pitchFamily="18" charset="0"/>
              </a:rPr>
              <a:t>，我们消灭的是资本主义整体，恢复的只是它的局部。</a:t>
            </a:r>
            <a:endParaRPr lang="zh-CN" altLang="en-US" b="1" dirty="0">
              <a:latin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2290"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7</a:t>
            </a:fld>
            <a:endParaRPr lang="zh-CN" altLang="en-US" sz="1400" dirty="0">
              <a:latin typeface="Times New Roman" panose="02020603050405020304" pitchFamily="18" charset="0"/>
              <a:ea typeface="宋体" panose="02010600030101010101" pitchFamily="2" charset="-122"/>
            </a:endParaRPr>
          </a:p>
        </p:txBody>
      </p:sp>
      <p:sp>
        <p:nvSpPr>
          <p:cNvPr id="12291" name="Rectangle 2"/>
          <p:cNvSpPr>
            <a:spLocks noGrp="1"/>
          </p:cNvSpPr>
          <p:nvPr>
            <p:ph type="title"/>
          </p:nvPr>
        </p:nvSpPr>
        <p:spPr>
          <a:xfrm>
            <a:off x="473075" y="609600"/>
            <a:ext cx="8943975" cy="1143000"/>
          </a:xfrm>
        </p:spPr>
        <p:txBody>
          <a:bodyPr vert="horz" wrap="square" lIns="92075" tIns="46038" rIns="92075" bIns="46038" anchor="ctr" anchorCtr="0"/>
          <a:lstStyle/>
          <a:p>
            <a:pPr eaLnBrk="1" hangingPunct="1"/>
            <a:r>
              <a:rPr lang="zh-CN" altLang="en-US" sz="4000" b="1" dirty="0">
                <a:latin typeface="宋体" panose="02010600030101010101" pitchFamily="2" charset="-122"/>
              </a:rPr>
              <a:t>（三）关于商品经济的理论</a:t>
            </a:r>
            <a:r>
              <a:rPr lang="zh-CN" altLang="en-US" sz="4000" b="1" dirty="0"/>
              <a:t> </a:t>
            </a:r>
          </a:p>
        </p:txBody>
      </p:sp>
      <p:sp>
        <p:nvSpPr>
          <p:cNvPr id="12292" name="Rectangle 3"/>
          <p:cNvSpPr>
            <a:spLocks noGrp="1"/>
          </p:cNvSpPr>
          <p:nvPr>
            <p:ph idx="1"/>
          </p:nvPr>
        </p:nvSpPr>
        <p:spPr>
          <a:xfrm>
            <a:off x="898525" y="1773238"/>
            <a:ext cx="7772400" cy="4114800"/>
          </a:xfrm>
        </p:spPr>
        <p:txBody>
          <a:bodyPr vert="horz" wrap="square" lIns="92075" tIns="46038" rIns="92075" bIns="46038" anchor="t" anchorCtr="0"/>
          <a:lstStyle/>
          <a:p>
            <a:pPr marL="0" indent="0" algn="just" eaLnBrk="1" hangingPunct="1">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在社会主义改造基本完成后，针对取消商品生产的主张，毛泽东指出这是错误的，他们“没有分清社会主义商品生产和资本主义商品生产的区别</a:t>
            </a:r>
            <a:r>
              <a:rPr lang="zh-CN" altLang="en-US"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”毛泽东进一步指出：“价值法则是一个伟大的学校”，“只有利用它才有可能教会我们的几千万干部和几万万人民，才可能建设我们的社会主义和共产主义。”</a:t>
            </a:r>
            <a:r>
              <a:rPr lang="zh-CN" altLang="zh-CN" dirty="0">
                <a:effectLst/>
              </a:rPr>
              <a:t> </a:t>
            </a:r>
            <a:endParaRPr lang="zh-CN" altLang="zh-CN" kern="100" dirty="0">
              <a:effectLst/>
              <a:latin typeface="Times New Roman" panose="02020603050405020304" pitchFamily="18" charset="0"/>
              <a:ea typeface="宋体" panose="02010600030101010101" pitchFamily="2" charset="-122"/>
            </a:endParaRPr>
          </a:p>
          <a:p>
            <a:pPr marL="0" indent="0" algn="just" eaLnBrk="1" hangingPunct="1">
              <a:buNone/>
            </a:pPr>
            <a:endParaRPr lang="zh-CN" altLang="en-US" b="1" dirty="0">
              <a:latin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3314"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8</a:t>
            </a:fld>
            <a:endParaRPr lang="zh-CN" altLang="en-US" sz="1400" dirty="0">
              <a:latin typeface="Times New Roman" panose="02020603050405020304" pitchFamily="18" charset="0"/>
              <a:ea typeface="宋体" panose="02010600030101010101" pitchFamily="2" charset="-122"/>
            </a:endParaRPr>
          </a:p>
        </p:txBody>
      </p:sp>
      <p:sp>
        <p:nvSpPr>
          <p:cNvPr id="13315" name="Rectangle 2"/>
          <p:cNvSpPr>
            <a:spLocks noGrp="1"/>
          </p:cNvSpPr>
          <p:nvPr>
            <p:ph type="title"/>
          </p:nvPr>
        </p:nvSpPr>
        <p:spPr>
          <a:xfrm>
            <a:off x="473075" y="609600"/>
            <a:ext cx="8943975" cy="1143000"/>
          </a:xfrm>
        </p:spPr>
        <p:txBody>
          <a:bodyPr vert="horz" wrap="square" lIns="92075" tIns="46038" rIns="92075" bIns="46038" anchor="ctr" anchorCtr="0"/>
          <a:lstStyle/>
          <a:p>
            <a:pPr eaLnBrk="1" hangingPunct="1"/>
            <a:r>
              <a:rPr lang="zh-CN" sz="3600" b="1" dirty="0">
                <a:latin typeface="宋体" panose="02010600030101010101" pitchFamily="2" charset="-122"/>
              </a:rPr>
              <a:t>（四）</a:t>
            </a:r>
            <a:r>
              <a:rPr lang="zh-CN" altLang="en-US" sz="3600" b="1" dirty="0">
                <a:latin typeface="宋体" panose="02010600030101010101" pitchFamily="2" charset="-122"/>
              </a:rPr>
              <a:t>关于按比例协调发展的理论</a:t>
            </a:r>
            <a:r>
              <a:rPr lang="zh-CN" altLang="en-US" sz="3600" b="1" dirty="0"/>
              <a:t> </a:t>
            </a:r>
          </a:p>
        </p:txBody>
      </p:sp>
      <p:sp>
        <p:nvSpPr>
          <p:cNvPr id="13316" name="Rectangle 3"/>
          <p:cNvSpPr>
            <a:spLocks noGrp="1"/>
          </p:cNvSpPr>
          <p:nvPr>
            <p:ph idx="1"/>
          </p:nvPr>
        </p:nvSpPr>
        <p:spPr>
          <a:xfrm>
            <a:off x="898525" y="1773238"/>
            <a:ext cx="7772400" cy="4114800"/>
          </a:xfrm>
        </p:spPr>
        <p:txBody>
          <a:bodyPr vert="horz" wrap="square" lIns="92075" tIns="46038" rIns="92075" bIns="46038" anchor="t" anchorCtr="0"/>
          <a:lstStyle/>
          <a:p>
            <a:pPr marL="0" indent="0" algn="just" eaLnBrk="1" hangingPunct="1">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毛泽东在《论十大关系》中</a:t>
            </a:r>
            <a:r>
              <a:rPr lang="zh-CN" altLang="en-US" dirty="0">
                <a:effectLst/>
                <a:ea typeface="宋体" panose="02010600030101010101" pitchFamily="2" charset="-122"/>
                <a:cs typeface="Times New Roman" panose="02020603050405020304" pitchFamily="18" charset="0"/>
              </a:rPr>
              <a:t>强调了</a:t>
            </a:r>
            <a:r>
              <a:rPr lang="zh-CN" altLang="zh-CN" dirty="0">
                <a:effectLst/>
                <a:ea typeface="宋体" panose="02010600030101010101" pitchFamily="2" charset="-122"/>
                <a:cs typeface="Times New Roman" panose="02020603050405020304" pitchFamily="18" charset="0"/>
              </a:rPr>
              <a:t>按比例协调发展问题</a:t>
            </a:r>
            <a:r>
              <a:rPr lang="zh-CN" altLang="en-US"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苏联由于过度发展重工业，忽视农业和轻工业，结果导致比例失调。毛泽东认为我们要避免苏联的错误，他指出：要加快发展重工业“就要注重农业和轻工业，使粮食和轻工业原料更多些，积累更多些”，阐明了农、轻、重之间的辩证关系。</a:t>
            </a:r>
            <a:r>
              <a:rPr lang="zh-CN" altLang="zh-CN" dirty="0">
                <a:effectLst/>
              </a:rPr>
              <a:t> </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lgn="just" eaLnBrk="1" hangingPunct="1">
              <a:buNone/>
            </a:pPr>
            <a:endParaRPr lang="zh-CN" altLang="en-US" b="1" dirty="0">
              <a:latin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4338"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9</a:t>
            </a:fld>
            <a:endParaRPr lang="zh-CN" altLang="en-US" sz="1400" dirty="0">
              <a:latin typeface="Times New Roman" panose="02020603050405020304" pitchFamily="18" charset="0"/>
              <a:ea typeface="宋体" panose="02010600030101010101" pitchFamily="2" charset="-122"/>
            </a:endParaRPr>
          </a:p>
        </p:txBody>
      </p:sp>
      <p:sp>
        <p:nvSpPr>
          <p:cNvPr id="14339" name="Rectangle 2"/>
          <p:cNvSpPr>
            <a:spLocks noGrp="1"/>
          </p:cNvSpPr>
          <p:nvPr>
            <p:ph type="title"/>
          </p:nvPr>
        </p:nvSpPr>
        <p:spPr>
          <a:xfrm>
            <a:off x="473075" y="609600"/>
            <a:ext cx="8943975" cy="1143000"/>
          </a:xfrm>
        </p:spPr>
        <p:txBody>
          <a:bodyPr vert="horz" wrap="square" lIns="92075" tIns="46038" rIns="92075" bIns="46038" anchor="ctr" anchorCtr="0"/>
          <a:lstStyle/>
          <a:p>
            <a:pPr eaLnBrk="1" hangingPunct="1"/>
            <a:r>
              <a:rPr lang="zh-CN" sz="4000" b="1" dirty="0"/>
              <a:t>（五）</a:t>
            </a:r>
            <a:r>
              <a:rPr lang="zh-CN" altLang="en-US" sz="4000" b="1" dirty="0"/>
              <a:t>关于按劳分配的理论</a:t>
            </a:r>
          </a:p>
        </p:txBody>
      </p:sp>
      <p:sp>
        <p:nvSpPr>
          <p:cNvPr id="14340" name="Rectangle 3"/>
          <p:cNvSpPr>
            <a:spLocks noGrp="1"/>
          </p:cNvSpPr>
          <p:nvPr>
            <p:ph idx="1"/>
          </p:nvPr>
        </p:nvSpPr>
        <p:spPr>
          <a:xfrm>
            <a:off x="898525" y="1773238"/>
            <a:ext cx="7772400" cy="4114800"/>
          </a:xfrm>
        </p:spPr>
        <p:txBody>
          <a:bodyPr vert="horz" wrap="square" lIns="92075" tIns="46038" rIns="92075" bIns="46038" anchor="t" anchorCtr="0"/>
          <a:lstStyle/>
          <a:p>
            <a:pPr marL="0" indent="0" algn="just" eaLnBrk="1" hangingPunct="1">
              <a:buNone/>
            </a:pPr>
            <a:r>
              <a:rPr lang="en-US" altLang="zh-CN" sz="1800"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毛泽东在实践中意识到按劳分配的必要性和重要性。在</a:t>
            </a:r>
            <a:r>
              <a:rPr lang="en-US" altLang="zh-CN" dirty="0">
                <a:effectLst/>
                <a:ea typeface="宋体" panose="02010600030101010101" pitchFamily="2" charset="-122"/>
                <a:cs typeface="Times New Roman" panose="02020603050405020304" pitchFamily="18" charset="0"/>
              </a:rPr>
              <a:t>1959</a:t>
            </a:r>
            <a:r>
              <a:rPr lang="zh-CN" altLang="zh-CN" dirty="0">
                <a:effectLst/>
                <a:ea typeface="宋体" panose="02010600030101010101" pitchFamily="2" charset="-122"/>
                <a:cs typeface="Times New Roman" panose="02020603050405020304" pitchFamily="18" charset="0"/>
              </a:rPr>
              <a:t>年的郑州会议上，毛泽东批评了“误认社会主义为共产主义，误认按劳分配为按需分配”的错误做法。毛泽东在第二次郑州会议上强调</a:t>
            </a:r>
            <a:r>
              <a:rPr lang="zh-CN" altLang="en-US" dirty="0">
                <a:effectLst/>
                <a:ea typeface="宋体" panose="02010600030101010101" pitchFamily="2" charset="-122"/>
                <a:cs typeface="Times New Roman" panose="02020603050405020304" pitchFamily="18" charset="0"/>
              </a:rPr>
              <a:t>，要</a:t>
            </a:r>
            <a:r>
              <a:rPr lang="zh-CN" altLang="zh-CN" dirty="0">
                <a:effectLst/>
                <a:ea typeface="宋体" panose="02010600030101010101" pitchFamily="2" charset="-122"/>
                <a:cs typeface="Times New Roman" panose="02020603050405020304" pitchFamily="18" charset="0"/>
              </a:rPr>
              <a:t>坚持按劳分配、多劳多得的社会主义原则，反对平均主义和过分集中两种倾向，对纠正“左”倾路线错误起到积极作用。</a:t>
            </a:r>
            <a:r>
              <a:rPr lang="zh-CN" altLang="zh-CN" dirty="0">
                <a:effectLst/>
              </a:rPr>
              <a:t> </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lgn="just" eaLnBrk="1" hangingPunct="1">
              <a:buNone/>
            </a:pPr>
            <a:endParaRPr lang="zh-CN" altLang="en-US" b="1" dirty="0">
              <a:latin typeface="宋体" panose="02010600030101010101" pitchFamily="2" charset="-122"/>
            </a:endParaRPr>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Office\Templates\演示文稿设计\时代型模板.pot</Template>
  <TotalTime>263</TotalTime>
  <Words>3192</Words>
  <Application>Microsoft Office PowerPoint</Application>
  <PresentationFormat>全屏显示(4:3)</PresentationFormat>
  <Paragraphs>163</Paragraphs>
  <Slides>42</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42</vt:i4>
      </vt:variant>
    </vt:vector>
  </HeadingPairs>
  <TitlesOfParts>
    <vt:vector size="49" baseType="lpstr">
      <vt:lpstr>等线</vt:lpstr>
      <vt:lpstr>黑体</vt:lpstr>
      <vt:lpstr>宋体</vt:lpstr>
      <vt:lpstr>Arial</vt:lpstr>
      <vt:lpstr>Times New Roman</vt:lpstr>
      <vt:lpstr>时代型模板</vt:lpstr>
      <vt:lpstr>1_时代型模板</vt:lpstr>
      <vt:lpstr>《政治经济学通论》  （第3版）</vt:lpstr>
      <vt:lpstr>第十八章  中国社会主义经济理论的发展</vt:lpstr>
      <vt:lpstr>第十八章的主要内容</vt:lpstr>
      <vt:lpstr>一、毛泽东对于社会主义经济理论的重要贡献 </vt:lpstr>
      <vt:lpstr> （一）关于生产力的理论 </vt:lpstr>
      <vt:lpstr>（二）关于多种所有制经济共同发展的理论  </vt:lpstr>
      <vt:lpstr>（三）关于商品经济的理论 </vt:lpstr>
      <vt:lpstr>（四）关于按比例协调发展的理论 </vt:lpstr>
      <vt:lpstr>（五）关于按劳分配的理论</vt:lpstr>
      <vt:lpstr>二、邓小平创立的中国特色社会主义经济理论</vt:lpstr>
      <vt:lpstr> （一）经济建设的指导思想 </vt:lpstr>
      <vt:lpstr>（二）社会主义的本质是共同富裕</vt:lpstr>
      <vt:lpstr>（三）社会主义的根本任务是发展生产力</vt:lpstr>
      <vt:lpstr>（四）完善初级阶段的生产关系</vt:lpstr>
      <vt:lpstr>（五）社会主义也可以搞市场经济</vt:lpstr>
      <vt:lpstr>（六）加强宏观经济管理</vt:lpstr>
      <vt:lpstr> （七）深化国有企业改革</vt:lpstr>
      <vt:lpstr>（八）对外开放不会导致资本主义</vt:lpstr>
      <vt:lpstr>（九）加强精神文明建设</vt:lpstr>
      <vt:lpstr>（十）现代化建设与科教兴国</vt:lpstr>
      <vt:lpstr>三、习近平新时代中国特色社会主义经济思想</vt:lpstr>
      <vt:lpstr> （一）以人民为中心的经济思想和实现“三个转变” </vt:lpstr>
      <vt:lpstr>（二） 创新和发展社会主义市场经济理论</vt:lpstr>
      <vt:lpstr>（三） 促进现代化建设和经济高质量发展</vt:lpstr>
      <vt:lpstr>（四）实施乡村振兴战略和推进城乡融合发展</vt:lpstr>
      <vt:lpstr>（五） 实现全面开放和构建人类命运共同体</vt:lpstr>
      <vt:lpstr>四、 中国特色社会主义政治经济学的发展和创新</vt:lpstr>
      <vt:lpstr> （一）关于社会基本矛盾和基本经济规律理论的发展和创新 </vt:lpstr>
      <vt:lpstr>（二）关于社会主义所有制结构理论的发展和创新</vt:lpstr>
      <vt:lpstr>（三）关于按劳分配和按要素分配理论的发展和创新</vt:lpstr>
      <vt:lpstr>（四）关于宏观调控和市场调节理论的发展和创新</vt:lpstr>
      <vt:lpstr>（五）关于中国特色社会主义的经济理论的发展和创新</vt:lpstr>
      <vt:lpstr>课后习题</vt:lpstr>
      <vt:lpstr>二、填充题</vt:lpstr>
      <vt:lpstr>二、填充题</vt:lpstr>
      <vt:lpstr>三、单项选择题</vt:lpstr>
      <vt:lpstr>三、单项选择题</vt:lpstr>
      <vt:lpstr>四、多项选择题</vt:lpstr>
      <vt:lpstr>四、多项选择题</vt:lpstr>
      <vt:lpstr>四、多项选择题</vt:lpstr>
      <vt:lpstr>五、简答题</vt:lpstr>
      <vt:lpstr>六、论述题</vt:lpstr>
    </vt:vector>
  </TitlesOfParts>
  <Company>chen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《中国社会主义经济学概论》 </dc:title>
  <dc:creator>chen</dc:creator>
  <cp:lastModifiedBy>chenchengming</cp:lastModifiedBy>
  <cp:revision>53</cp:revision>
  <dcterms:created xsi:type="dcterms:W3CDTF">2003-12-08T08:33:00Z</dcterms:created>
  <dcterms:modified xsi:type="dcterms:W3CDTF">2021-06-02T02:39:40Z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A18FC4B170F74E2C852D7A1D284751C1</vt:lpwstr>
  </property>
  <property fmtid="{D5CDD505-2E9C-101B-9397-08002B2CF9AE}" pid="3" name="KSOProductBuildVer">
    <vt:lpwstr>2052-11.1.0.10495</vt:lpwstr>
  </property>
</Properties>
</file>