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sldIdLst>
    <p:sldId id="256" r:id="rId3"/>
    <p:sldId id="257" r:id="rId4"/>
    <p:sldId id="258" r:id="rId5"/>
    <p:sldId id="259" r:id="rId6"/>
    <p:sldId id="260" r:id="rId7"/>
    <p:sldId id="261" r:id="rId8"/>
    <p:sldId id="262" r:id="rId9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00" autoAdjust="0"/>
    <p:restoredTop sz="94660"/>
  </p:normalViewPr>
  <p:slideViewPr>
    <p:cSldViewPr snapToGrid="0">
      <p:cViewPr varScale="1">
        <p:scale>
          <a:sx n="75" d="100"/>
          <a:sy n="75" d="100"/>
        </p:scale>
        <p:origin x="540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14A1-3F21-4FE4-8F06-9ED477B34924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12203-36C9-4B71-B3B1-6B790AB69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1748093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14A1-3F21-4FE4-8F06-9ED477B34924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12203-36C9-4B71-B3B1-6B790AB69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735774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14A1-3F21-4FE4-8F06-9ED477B34924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12203-36C9-4B71-B3B1-6B790AB69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2626564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2B94256-4E80-4490-80C5-A140875F971E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075542" y="205740"/>
            <a:ext cx="10116457" cy="84836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等线" panose="02010600030101010101" pitchFamily="2" charset="-122"/>
                <a:ea typeface="等线" panose="02010600030101010101" pitchFamily="2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75657" y="1383030"/>
            <a:ext cx="10479313" cy="499872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</p:spTree>
    <p:extLst>
      <p:ext uri="{BB962C8B-B14F-4D97-AF65-F5344CB8AC3E}">
        <p14:creationId xmlns:p14="http://schemas.microsoft.com/office/powerpoint/2010/main" val="37470905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D902607-6D81-4853-919C-AD2B837EFC7C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标题 1"/>
          <p:cNvSpPr>
            <a:spLocks noGrp="1"/>
          </p:cNvSpPr>
          <p:nvPr>
            <p:ph type="title"/>
          </p:nvPr>
        </p:nvSpPr>
        <p:spPr>
          <a:xfrm>
            <a:off x="2133600" y="205740"/>
            <a:ext cx="7892415" cy="848360"/>
          </a:xfrm>
        </p:spPr>
        <p:txBody>
          <a:bodyPr>
            <a:noAutofit/>
          </a:bodyPr>
          <a:lstStyle>
            <a:lvl1pPr algn="l">
              <a:defRPr sz="2400" b="1">
                <a:solidFill>
                  <a:schemeClr val="tx1"/>
                </a:solidFill>
                <a:effectLst/>
                <a:latin typeface="等线" panose="02010600030101010101" charset="-122"/>
                <a:ea typeface="等线" panose="02010600030101010101" charset="-122"/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6" name="内容占位符 2"/>
          <p:cNvSpPr>
            <a:spLocks noGrp="1"/>
          </p:cNvSpPr>
          <p:nvPr>
            <p:ph idx="1"/>
          </p:nvPr>
        </p:nvSpPr>
        <p:spPr>
          <a:xfrm>
            <a:off x="1117601" y="1383030"/>
            <a:ext cx="10253980" cy="4998720"/>
          </a:xfrm>
        </p:spPr>
        <p:txBody>
          <a:bodyPr>
            <a:normAutofit/>
          </a:bodyPr>
          <a:lstStyle>
            <a:lvl1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1pPr>
            <a:lvl2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2pPr>
            <a:lvl3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3pPr>
            <a:lvl4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4pPr>
            <a:lvl5pPr algn="just" eaLnBrk="1" fontAlgn="auto" latinLnBrk="0" hangingPunct="1">
              <a:lnSpc>
                <a:spcPct val="125000"/>
              </a:lnSpc>
              <a:spcBef>
                <a:spcPts val="300"/>
              </a:spcBef>
              <a:spcAft>
                <a:spcPts val="300"/>
              </a:spcAft>
              <a:defRPr sz="1800"/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pic>
        <p:nvPicPr>
          <p:cNvPr id="10" name="Picture 13" descr="cd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305" y="648843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7252950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14A1-3F21-4FE4-8F06-9ED477B34924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12203-36C9-4B71-B3B1-6B790AB69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39190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14A1-3F21-4FE4-8F06-9ED477B34924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12203-36C9-4B71-B3B1-6B790AB69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0994462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14A1-3F21-4FE4-8F06-9ED477B34924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12203-36C9-4B71-B3B1-6B790AB69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405412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14A1-3F21-4FE4-8F06-9ED477B34924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12203-36C9-4B71-B3B1-6B790AB69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5959455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14A1-3F21-4FE4-8F06-9ED477B34924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12203-36C9-4B71-B3B1-6B790AB69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473987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14A1-3F21-4FE4-8F06-9ED477B34924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12203-36C9-4B71-B3B1-6B790AB69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857623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14A1-3F21-4FE4-8F06-9ED477B34924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12203-36C9-4B71-B3B1-6B790AB69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3242388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57A14A1-3F21-4FE4-8F06-9ED477B34924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0B12203-36C9-4B71-B3B1-6B790AB69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6721153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3.jpeg"/><Relationship Id="rId5" Type="http://schemas.openxmlformats.org/officeDocument/2006/relationships/image" Target="../media/image2.png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57A14A1-3F21-4FE4-8F06-9ED477B34924}" type="datetimeFigureOut">
              <a:rPr lang="zh-CN" altLang="en-US" smtClean="0"/>
              <a:t>2024/6/2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0B12203-36C9-4B71-B3B1-6B790AB69BFE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3755306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0" y="0"/>
            <a:ext cx="609600" cy="68580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 userDrawn="1"/>
        </p:nvPicPr>
        <p:blipFill>
          <a:blip r:embed="rId5"/>
          <a:stretch>
            <a:fillRect/>
          </a:stretch>
        </p:blipFill>
        <p:spPr>
          <a:xfrm>
            <a:off x="609600" y="0"/>
            <a:ext cx="1320800" cy="1054099"/>
          </a:xfrm>
          <a:prstGeom prst="rect">
            <a:avLst/>
          </a:prstGeom>
        </p:spPr>
      </p:pic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1920DB-B8E6-441F-B202-C4EB1D82F6DB}" type="datetime1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2024/6/2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 dirty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3CB67C20-DB95-4CA2-B0F0-E724E6ED42EF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10" name="Picture 13" descr="cd"/>
          <p:cNvPicPr>
            <a:picLocks noChangeAspect="1" noChangeArrowheads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06305" y="6488430"/>
            <a:ext cx="2337435" cy="3378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98391865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</p:sldLayoutIdLst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  <p:hf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1714"/>
            <a:ext cx="12192000" cy="6854572"/>
          </a:xfrm>
          <a:prstGeom prst="rect">
            <a:avLst/>
          </a:prstGeom>
        </p:spPr>
      </p:pic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Rectangle 3"/>
          <p:cNvSpPr txBox="1"/>
          <p:nvPr/>
        </p:nvSpPr>
        <p:spPr bwMode="auto">
          <a:xfrm>
            <a:off x="1563137" y="3418114"/>
            <a:ext cx="9790663" cy="936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z="4400" b="1" spc="1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第十二</a:t>
            </a:r>
            <a:r>
              <a:rPr lang="zh-CN" altLang="en-US" sz="4400" b="1" spc="100" dirty="0" smtClean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章     </a:t>
            </a:r>
            <a:r>
              <a:rPr lang="zh-CN" altLang="en-US" sz="4400" b="1" spc="100" dirty="0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企业价值评估</a:t>
            </a:r>
          </a:p>
        </p:txBody>
      </p:sp>
    </p:spTree>
    <p:extLst>
      <p:ext uri="{BB962C8B-B14F-4D97-AF65-F5344CB8AC3E}">
        <p14:creationId xmlns:p14="http://schemas.microsoft.com/office/powerpoint/2010/main" val="278672066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目  录</a:t>
            </a:r>
          </a:p>
        </p:txBody>
      </p:sp>
      <p:grpSp>
        <p:nvGrpSpPr>
          <p:cNvPr id="21" name="组合 20"/>
          <p:cNvGrpSpPr/>
          <p:nvPr/>
        </p:nvGrpSpPr>
        <p:grpSpPr>
          <a:xfrm>
            <a:off x="2945130" y="3362076"/>
            <a:ext cx="6390005" cy="1218565"/>
            <a:chOff x="4638" y="2658"/>
            <a:chExt cx="10063" cy="1919"/>
          </a:xfrm>
        </p:grpSpPr>
        <p:grpSp>
          <p:nvGrpSpPr>
            <p:cNvPr id="5" name="Group 4"/>
            <p:cNvGrpSpPr/>
            <p:nvPr/>
          </p:nvGrpSpPr>
          <p:grpSpPr bwMode="auto">
            <a:xfrm>
              <a:off x="4638" y="2658"/>
              <a:ext cx="10063" cy="832"/>
              <a:chOff x="0" y="0"/>
              <a:chExt cx="2982" cy="288"/>
            </a:xfrm>
          </p:grpSpPr>
          <p:sp>
            <p:nvSpPr>
              <p:cNvPr id="6" name="AutoShape 5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7" name="Rectangle 6"/>
              <p:cNvSpPr>
                <a:spLocks noChangeArrowheads="1"/>
              </p:cNvSpPr>
              <p:nvPr/>
            </p:nvSpPr>
            <p:spPr bwMode="auto">
              <a:xfrm>
                <a:off x="299" y="67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第一节     企业价值评估概述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8" name="Oval 7"/>
              <p:cNvSpPr>
                <a:spLocks noChangeArrowheads="1"/>
              </p:cNvSpPr>
              <p:nvPr/>
            </p:nvSpPr>
            <p:spPr bwMode="auto">
              <a:xfrm>
                <a:off x="0" y="66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E96E29"/>
                  </a:gs>
                  <a:gs pos="100000">
                    <a:srgbClr val="9B491B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" name="Group 8"/>
            <p:cNvGrpSpPr/>
            <p:nvPr/>
          </p:nvGrpSpPr>
          <p:grpSpPr bwMode="auto">
            <a:xfrm>
              <a:off x="4638" y="3745"/>
              <a:ext cx="10063" cy="832"/>
              <a:chOff x="0" y="0"/>
              <a:chExt cx="2982" cy="288"/>
            </a:xfrm>
          </p:grpSpPr>
          <p:sp>
            <p:nvSpPr>
              <p:cNvPr id="10" name="AutoShape 9"/>
              <p:cNvSpPr>
                <a:spLocks noChangeArrowheads="1"/>
              </p:cNvSpPr>
              <p:nvPr/>
            </p:nvSpPr>
            <p:spPr bwMode="auto">
              <a:xfrm>
                <a:off x="54" y="0"/>
                <a:ext cx="2928" cy="288"/>
              </a:xfrm>
              <a:prstGeom prst="roundRect">
                <a:avLst>
                  <a:gd name="adj" fmla="val 50000"/>
                </a:avLst>
              </a:prstGeom>
              <a:noFill/>
              <a:ln w="19050" cap="rnd" cmpd="sng">
                <a:solidFill>
                  <a:schemeClr val="tx1"/>
                </a:solidFill>
                <a:prstDash val="sysDot"/>
                <a:round/>
              </a:ln>
              <a:effectLst>
                <a:outerShdw dist="107763" dir="2700000" algn="ctr" rotWithShape="0">
                  <a:schemeClr val="bg1">
                    <a:alpha val="50000"/>
                  </a:schemeClr>
                </a:outerShdw>
              </a:effectLst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</a:ex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1" name="Rectangle 10"/>
              <p:cNvSpPr>
                <a:spLocks noChangeArrowheads="1"/>
              </p:cNvSpPr>
              <p:nvPr/>
            </p:nvSpPr>
            <p:spPr bwMode="auto">
              <a:xfrm>
                <a:off x="299" y="43"/>
                <a:ext cx="2423" cy="201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square">
                <a:spAutoFit/>
              </a:bodyPr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r>
                  <a:rPr lang="zh-CN" altLang="en-US" dirty="0">
                    <a:solidFill>
                      <a:srgbClr val="000000"/>
                    </a:solidFill>
                    <a:latin typeface="微软雅黑" panose="020B0503020204020204" charset="-122"/>
                    <a:ea typeface="微软雅黑" panose="020B0503020204020204" charset="-122"/>
                    <a:cs typeface="Times New Roman" panose="02020603050405020304" pitchFamily="18" charset="0"/>
                  </a:rPr>
                  <a:t>第二节    企业价值评估方法</a:t>
                </a:r>
                <a:endParaRPr lang="zh-CN" altLang="en-US" dirty="0">
                  <a:solidFill>
                    <a:srgbClr val="000000"/>
                  </a:solidFill>
                  <a:latin typeface="方正书宋_GBK" charset="0"/>
                  <a:ea typeface="方正书宋_GBK" charset="0"/>
                  <a:cs typeface="方正书宋_GBK" charset="0"/>
                  <a:sym typeface="+mn-ea"/>
                </a:endParaRPr>
              </a:p>
            </p:txBody>
          </p:sp>
          <p:sp>
            <p:nvSpPr>
              <p:cNvPr id="12" name="Oval 11"/>
              <p:cNvSpPr>
                <a:spLocks noChangeArrowheads="1"/>
              </p:cNvSpPr>
              <p:nvPr/>
            </p:nvSpPr>
            <p:spPr bwMode="auto">
              <a:xfrm>
                <a:off x="0" y="60"/>
                <a:ext cx="144" cy="144"/>
              </a:xfrm>
              <a:prstGeom prst="ellipse">
                <a:avLst/>
              </a:prstGeom>
              <a:gradFill rotWithShape="1">
                <a:gsLst>
                  <a:gs pos="0">
                    <a:srgbClr val="DCDC48"/>
                  </a:gs>
                  <a:gs pos="100000">
                    <a:srgbClr val="939330"/>
                  </a:gs>
                </a:gsLst>
                <a:path path="shape">
                  <a:fillToRect l="50000" t="50000" r="50000" b="50000"/>
                </a:path>
              </a:gradFill>
              <a:ln w="19050" cmpd="sng">
                <a:solidFill>
                  <a:schemeClr val="tx1"/>
                </a:solidFill>
                <a:round/>
              </a:ln>
              <a:effectLst>
                <a:outerShdw dist="63500" dir="2212194" algn="ctr" rotWithShape="0">
                  <a:schemeClr val="bg1">
                    <a:alpha val="50000"/>
                  </a:schemeClr>
                </a:outerShdw>
              </a:effectLst>
            </p:spPr>
            <p:txBody>
              <a:bodyPr wrap="none" anchor="ctr"/>
              <a:lstStyle>
                <a:lvl1pPr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1pPr>
                <a:lvl2pPr marL="742950" indent="-28575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2pPr>
                <a:lvl3pPr marL="11430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3pPr>
                <a:lvl4pPr marL="16002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4pPr>
                <a:lvl5pPr marL="2057400" indent="-228600" eaLnBrk="0" hangingPunct="0"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>
                    <a:solidFill>
                      <a:schemeClr val="tx1"/>
                    </a:solidFill>
                    <a:latin typeface="Arial" panose="020B0604020202020204" pitchFamily="34" charset="0"/>
                    <a:ea typeface="宋体" panose="02010600030101010101" pitchFamily="2" charset="-122"/>
                  </a:defRPr>
                </a:lvl9pPr>
              </a:lstStyle>
              <a:p>
                <a:pPr eaLnBrk="1" hangingPunct="1"/>
                <a:endParaRPr lang="zh-CN" altLang="en-US">
                  <a:solidFill>
                    <a:prstClr val="black"/>
                  </a:solidFill>
                </a:endParaRPr>
              </a:p>
            </p:txBody>
          </p:sp>
        </p:grpSp>
      </p:grpSp>
      <p:sp>
        <p:nvSpPr>
          <p:cNvPr id="3" name="灯片编号占位符 2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71358969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第一节 </a:t>
            </a:r>
            <a:r>
              <a:rPr lang="zh-CN" altLang="en-US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企业</a:t>
            </a:r>
            <a:r>
              <a:rPr lang="zh-CN" altLang="en-US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价值评估概述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一、企业价值评估的含义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r>
              <a:rPr lang="zh-CN" altLang="en-US" dirty="0" smtClean="0"/>
              <a:t>企业</a:t>
            </a:r>
            <a:r>
              <a:rPr lang="zh-CN" altLang="en-US" dirty="0"/>
              <a:t>价值评估简称企业估值</a:t>
            </a:r>
            <a:r>
              <a:rPr lang="en-US" altLang="zh-CN" dirty="0"/>
              <a:t>,</a:t>
            </a:r>
            <a:r>
              <a:rPr lang="zh-CN" altLang="en-US" dirty="0"/>
              <a:t>是投资者和管理当局为改善决策</a:t>
            </a:r>
            <a:r>
              <a:rPr lang="en-US" altLang="zh-CN" dirty="0"/>
              <a:t>,</a:t>
            </a:r>
            <a:r>
              <a:rPr lang="zh-CN" altLang="en-US" dirty="0"/>
              <a:t>对一家企业或一个经营单位的公平市场价值进行分析和估算</a:t>
            </a:r>
            <a:r>
              <a:rPr lang="en-US" altLang="zh-CN" dirty="0"/>
              <a:t>,</a:t>
            </a:r>
            <a:r>
              <a:rPr lang="zh-CN" altLang="en-US" dirty="0"/>
              <a:t>并提供有关信息的过程</a:t>
            </a:r>
            <a:r>
              <a:rPr lang="zh-CN" altLang="en-US" dirty="0" smtClean="0"/>
              <a:t>。</a:t>
            </a:r>
            <a:endParaRPr lang="en-US" altLang="zh-CN" dirty="0" smtClean="0"/>
          </a:p>
          <a:p>
            <a:r>
              <a:rPr lang="zh-CN" altLang="en-US" dirty="0" smtClean="0"/>
              <a:t>价值</a:t>
            </a:r>
            <a:r>
              <a:rPr lang="zh-CN" altLang="en-US" dirty="0"/>
              <a:t>评估是一种经济评估方法。“评估”一词不同于“计算”。评估是一种定量分析</a:t>
            </a:r>
            <a:r>
              <a:rPr lang="en-US" altLang="zh-CN" dirty="0"/>
              <a:t>,</a:t>
            </a:r>
            <a:r>
              <a:rPr lang="zh-CN" altLang="en-US" dirty="0"/>
              <a:t>但它并不是完全客观和科学的。一方面</a:t>
            </a:r>
            <a:r>
              <a:rPr lang="en-US" altLang="zh-CN" dirty="0"/>
              <a:t>,</a:t>
            </a:r>
            <a:r>
              <a:rPr lang="zh-CN" altLang="en-US" dirty="0"/>
              <a:t>它使用许多定量分析模型</a:t>
            </a:r>
            <a:r>
              <a:rPr lang="en-US" altLang="zh-CN" dirty="0"/>
              <a:t>,</a:t>
            </a:r>
            <a:r>
              <a:rPr lang="zh-CN" altLang="en-US" dirty="0"/>
              <a:t>具有一定的科学性和客观性</a:t>
            </a:r>
            <a:r>
              <a:rPr lang="en-US" altLang="zh-CN" dirty="0"/>
              <a:t>;</a:t>
            </a:r>
            <a:r>
              <a:rPr lang="zh-CN" altLang="en-US" dirty="0"/>
              <a:t>另一方面</a:t>
            </a:r>
            <a:r>
              <a:rPr lang="en-US" altLang="zh-CN" dirty="0"/>
              <a:t>,</a:t>
            </a:r>
            <a:r>
              <a:rPr lang="zh-CN" altLang="en-US" dirty="0"/>
              <a:t>它使用许多主观估计的数据</a:t>
            </a:r>
            <a:r>
              <a:rPr lang="en-US" altLang="zh-CN" dirty="0"/>
              <a:t>,</a:t>
            </a:r>
            <a:r>
              <a:rPr lang="zh-CN" altLang="en-US" dirty="0"/>
              <a:t>带有一定的主观估计性质。评估的质量与评估人员的经验、责任心、投入的时间和精力等因素有关。价值评估既然带有主观估计的成分</a:t>
            </a:r>
            <a:r>
              <a:rPr lang="en-US" altLang="zh-CN" dirty="0"/>
              <a:t>,</a:t>
            </a:r>
            <a:r>
              <a:rPr lang="zh-CN" altLang="en-US" dirty="0"/>
              <a:t>其结论就必然存在一定误差</a:t>
            </a:r>
            <a:r>
              <a:rPr lang="en-US" altLang="zh-CN" dirty="0"/>
              <a:t>,</a:t>
            </a:r>
            <a:r>
              <a:rPr lang="zh-CN" altLang="en-US" dirty="0"/>
              <a:t>不可能绝对准确。</a:t>
            </a:r>
          </a:p>
        </p:txBody>
      </p:sp>
    </p:spTree>
    <p:extLst>
      <p:ext uri="{BB962C8B-B14F-4D97-AF65-F5344CB8AC3E}">
        <p14:creationId xmlns:p14="http://schemas.microsoft.com/office/powerpoint/2010/main" val="284105807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4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第一节 </a:t>
            </a:r>
            <a:r>
              <a:rPr lang="zh-CN" altLang="en-US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企业</a:t>
            </a:r>
            <a:r>
              <a:rPr lang="zh-CN" altLang="en-US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价值评估概述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二、区别相关价值概念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会计价值与市场价值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现时市场价值与公平市场价值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实体价值与股权价值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持续经营价值与清算价值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五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少数股权价值与控股权价值</a:t>
            </a:r>
          </a:p>
        </p:txBody>
      </p:sp>
    </p:spTree>
    <p:extLst>
      <p:ext uri="{BB962C8B-B14F-4D97-AF65-F5344CB8AC3E}">
        <p14:creationId xmlns:p14="http://schemas.microsoft.com/office/powerpoint/2010/main" val="110411146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第一节 </a:t>
            </a:r>
            <a:r>
              <a:rPr lang="zh-CN" altLang="en-US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    企业</a:t>
            </a:r>
            <a:r>
              <a:rPr lang="zh-CN" altLang="en-US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价值评估概述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三、价值评估的目的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价值评估可以用于投资分析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价值评估可以用于战略分析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价值评估可以用于以价值为基础的管理</a:t>
            </a:r>
          </a:p>
        </p:txBody>
      </p:sp>
    </p:spTree>
    <p:extLst>
      <p:ext uri="{BB962C8B-B14F-4D97-AF65-F5344CB8AC3E}">
        <p14:creationId xmlns:p14="http://schemas.microsoft.com/office/powerpoint/2010/main" val="1510701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第二节    </a:t>
            </a:r>
            <a:r>
              <a:rPr lang="zh-CN" altLang="en-US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企业价值评估方法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一、现金流量折现模型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现金流量折现模型的基本形式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现金流量折现模型的种类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三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现金流量折现模型参数的估计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四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现金流量折现模型的应用</a:t>
            </a:r>
          </a:p>
        </p:txBody>
      </p:sp>
    </p:spTree>
    <p:extLst>
      <p:ext uri="{BB962C8B-B14F-4D97-AF65-F5344CB8AC3E}">
        <p14:creationId xmlns:p14="http://schemas.microsoft.com/office/powerpoint/2010/main" val="2295875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标题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fontAlgn="base">
              <a:spcBef>
                <a:spcPct val="20000"/>
              </a:spcBef>
              <a:spcAft>
                <a:spcPct val="0"/>
              </a:spcAft>
            </a:pPr>
            <a:r>
              <a:rPr lang="zh-CN" altLang="en-US" spc="1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第二节    </a:t>
            </a:r>
            <a:r>
              <a:rPr lang="zh-CN" altLang="en-US" spc="100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charset="-122"/>
                <a:ea typeface="微软雅黑" panose="020B0503020204020204" charset="-122"/>
              </a:rPr>
              <a:t>企业价值评估方法</a:t>
            </a:r>
          </a:p>
        </p:txBody>
      </p:sp>
      <p:sp>
        <p:nvSpPr>
          <p:cNvPr id="4" name="内容占位符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zh-CN" altLang="en-US" sz="2600" b="1" dirty="0">
                <a:latin typeface="黑体" panose="02010609060101010101" pitchFamily="49" charset="-122"/>
                <a:ea typeface="黑体" panose="02010609060101010101" pitchFamily="49" charset="-122"/>
              </a:rPr>
              <a:t>二、相对价值评估模型</a:t>
            </a:r>
            <a:endParaRPr lang="en-US" altLang="zh-CN" sz="2600" b="1" dirty="0">
              <a:latin typeface="黑体" panose="02010609060101010101" pitchFamily="49" charset="-122"/>
              <a:ea typeface="黑体" panose="02010609060101010101" pitchFamily="49" charset="-122"/>
            </a:endParaRPr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一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相对价值模型的原理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/>
              <a:t>1.</a:t>
            </a:r>
            <a:r>
              <a:rPr lang="zh-CN" altLang="en-US" dirty="0"/>
              <a:t>市盈率</a:t>
            </a:r>
            <a:r>
              <a:rPr lang="zh-CN" altLang="en-US" dirty="0" smtClean="0"/>
              <a:t>模型</a:t>
            </a:r>
            <a:endParaRPr lang="en-US" altLang="zh-CN" dirty="0" smtClean="0"/>
          </a:p>
          <a:p>
            <a:r>
              <a:rPr lang="en-US" altLang="zh-CN" dirty="0"/>
              <a:t>2.</a:t>
            </a:r>
            <a:r>
              <a:rPr lang="zh-CN" altLang="en-US" dirty="0"/>
              <a:t>市净率</a:t>
            </a:r>
            <a:r>
              <a:rPr lang="zh-CN" altLang="en-US" dirty="0" smtClean="0"/>
              <a:t>模型</a:t>
            </a:r>
            <a:endParaRPr lang="en-US" altLang="zh-CN" dirty="0" smtClean="0"/>
          </a:p>
          <a:p>
            <a:r>
              <a:rPr lang="en-US" altLang="zh-CN" dirty="0"/>
              <a:t>3.</a:t>
            </a:r>
            <a:r>
              <a:rPr lang="zh-CN" altLang="en-US" dirty="0"/>
              <a:t>市销率</a:t>
            </a:r>
            <a:r>
              <a:rPr lang="zh-CN" altLang="en-US" dirty="0" smtClean="0"/>
              <a:t>模型</a:t>
            </a:r>
            <a:endParaRPr lang="en-US" altLang="zh-CN" dirty="0" smtClean="0"/>
          </a:p>
          <a:p>
            <a:endParaRPr lang="en-US" altLang="zh-CN" dirty="0" smtClean="0"/>
          </a:p>
          <a:p>
            <a:pPr marL="0" indent="0" algn="l">
              <a:buNone/>
            </a:pP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(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二</a:t>
            </a:r>
            <a:r>
              <a:rPr lang="en-US" altLang="zh-CN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)</a:t>
            </a:r>
            <a:r>
              <a:rPr lang="zh-CN" altLang="en-US" sz="2200" b="1" dirty="0">
                <a:latin typeface="楷体" panose="02010609060101010101" pitchFamily="49" charset="-122"/>
                <a:ea typeface="楷体" panose="02010609060101010101" pitchFamily="49" charset="-122"/>
              </a:rPr>
              <a:t>相对价值模型的应用</a:t>
            </a:r>
            <a:endParaRPr lang="en-US" altLang="zh-CN" sz="2200" b="1" dirty="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dirty="0"/>
              <a:t>1.</a:t>
            </a:r>
            <a:r>
              <a:rPr lang="zh-CN" altLang="en-US" dirty="0"/>
              <a:t>可比企业的</a:t>
            </a:r>
            <a:r>
              <a:rPr lang="zh-CN" altLang="en-US" dirty="0" smtClean="0"/>
              <a:t>选择</a:t>
            </a:r>
            <a:endParaRPr lang="en-US" altLang="zh-CN" dirty="0" smtClean="0"/>
          </a:p>
          <a:p>
            <a:r>
              <a:rPr lang="en-US" altLang="zh-CN" dirty="0"/>
              <a:t>2.</a:t>
            </a:r>
            <a:r>
              <a:rPr lang="zh-CN" altLang="en-US" dirty="0"/>
              <a:t>修正的市价比率</a:t>
            </a:r>
          </a:p>
        </p:txBody>
      </p:sp>
    </p:spTree>
    <p:extLst>
      <p:ext uri="{BB962C8B-B14F-4D97-AF65-F5344CB8AC3E}">
        <p14:creationId xmlns:p14="http://schemas.microsoft.com/office/powerpoint/2010/main" val="128432564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spd="med">
        <p15:prstTrans prst="pageCurlDouble"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394</Words>
  <Application>Microsoft Office PowerPoint</Application>
  <PresentationFormat>宽屏</PresentationFormat>
  <Paragraphs>43</Paragraphs>
  <Slides>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7</vt:i4>
      </vt:variant>
    </vt:vector>
  </HeadingPairs>
  <TitlesOfParts>
    <vt:vector size="19" baseType="lpstr">
      <vt:lpstr>等线</vt:lpstr>
      <vt:lpstr>方正书宋_GBK</vt:lpstr>
      <vt:lpstr>黑体</vt:lpstr>
      <vt:lpstr>楷体</vt:lpstr>
      <vt:lpstr>宋体</vt:lpstr>
      <vt:lpstr>微软雅黑</vt:lpstr>
      <vt:lpstr>Arial</vt:lpstr>
      <vt:lpstr>Calibri</vt:lpstr>
      <vt:lpstr>Calibri Light</vt:lpstr>
      <vt:lpstr>Times New Roman</vt:lpstr>
      <vt:lpstr>Office 主题</vt:lpstr>
      <vt:lpstr>1_Office 主题</vt:lpstr>
      <vt:lpstr>PowerPoint 演示文稿</vt:lpstr>
      <vt:lpstr>目  录</vt:lpstr>
      <vt:lpstr>第一节     企业价值评估概述</vt:lpstr>
      <vt:lpstr>第一节     企业价值评估概述</vt:lpstr>
      <vt:lpstr>第一节     企业价值评估概述</vt:lpstr>
      <vt:lpstr>第二节    企业价值评估方法</vt:lpstr>
      <vt:lpstr>第二节    企业价值评估方法</vt:lpstr>
    </vt:vector>
  </TitlesOfParts>
  <Company>Microsoft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s_cc@winning.com.cn</dc:creator>
  <cp:lastModifiedBy>s_cc@winning.com.cn</cp:lastModifiedBy>
  <cp:revision>1</cp:revision>
  <dcterms:created xsi:type="dcterms:W3CDTF">2024-06-02T06:45:43Z</dcterms:created>
  <dcterms:modified xsi:type="dcterms:W3CDTF">2024-06-02T06:45:53Z</dcterms:modified>
</cp:coreProperties>
</file>