
<file path=[Content_Types].xml><?xml version="1.0" encoding="utf-8"?>
<Types xmlns="http://schemas.openxmlformats.org/package/2006/content-types">
  <Default Extension="jpeg" ContentType="image/jpeg"/>
  <Default Extension="emf" ContentType="image/x-emf"/>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371" r:id="rId20"/>
    <p:sldId id="273" r:id="rId21"/>
    <p:sldId id="275" r:id="rId22"/>
    <p:sldId id="276" r:id="rId23"/>
    <p:sldId id="277" r:id="rId24"/>
    <p:sldId id="278" r:id="rId25"/>
    <p:sldId id="281" r:id="rId26"/>
    <p:sldId id="282" r:id="rId27"/>
    <p:sldId id="283" r:id="rId28"/>
    <p:sldId id="284" r:id="rId29"/>
    <p:sldId id="285" r:id="rId30"/>
    <p:sldId id="286" r:id="rId31"/>
    <p:sldId id="287" r:id="rId32"/>
    <p:sldId id="288" r:id="rId33"/>
    <p:sldId id="289" r:id="rId34"/>
    <p:sldId id="290" r:id="rId36"/>
    <p:sldId id="291" r:id="rId37"/>
    <p:sldId id="292" r:id="rId38"/>
    <p:sldId id="294" r:id="rId39"/>
    <p:sldId id="293" r:id="rId40"/>
    <p:sldId id="295" r:id="rId41"/>
    <p:sldId id="296" r:id="rId42"/>
    <p:sldId id="297" r:id="rId43"/>
    <p:sldId id="298" r:id="rId44"/>
    <p:sldId id="299" r:id="rId45"/>
    <p:sldId id="300" r:id="rId46"/>
    <p:sldId id="301" r:id="rId47"/>
    <p:sldId id="302" r:id="rId48"/>
    <p:sldId id="303" r:id="rId49"/>
    <p:sldId id="304" r:id="rId50"/>
    <p:sldId id="305"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7" r:id="rId71"/>
    <p:sldId id="328" r:id="rId72"/>
    <p:sldId id="329" r:id="rId73"/>
    <p:sldId id="331" r:id="rId74"/>
    <p:sldId id="332" r:id="rId75"/>
    <p:sldId id="333" r:id="rId76"/>
    <p:sldId id="334" r:id="rId77"/>
    <p:sldId id="335" r:id="rId78"/>
    <p:sldId id="336" r:id="rId79"/>
    <p:sldId id="337" r:id="rId80"/>
    <p:sldId id="338" r:id="rId81"/>
    <p:sldId id="339" r:id="rId82"/>
    <p:sldId id="340" r:id="rId83"/>
    <p:sldId id="341" r:id="rId84"/>
    <p:sldId id="342" r:id="rId85"/>
    <p:sldId id="343" r:id="rId86"/>
    <p:sldId id="344" r:id="rId87"/>
    <p:sldId id="345" r:id="rId88"/>
    <p:sldId id="346" r:id="rId89"/>
    <p:sldId id="347" r:id="rId90"/>
    <p:sldId id="348" r:id="rId91"/>
    <p:sldId id="372" r:id="rId92"/>
    <p:sldId id="349" r:id="rId93"/>
    <p:sldId id="350" r:id="rId94"/>
    <p:sldId id="351" r:id="rId95"/>
    <p:sldId id="352" r:id="rId96"/>
    <p:sldId id="353" r:id="rId97"/>
    <p:sldId id="354" r:id="rId98"/>
    <p:sldId id="355" r:id="rId99"/>
    <p:sldId id="356" r:id="rId100"/>
    <p:sldId id="357" r:id="rId101"/>
    <p:sldId id="358" r:id="rId102"/>
    <p:sldId id="330" r:id="rId103"/>
    <p:sldId id="359" r:id="rId104"/>
    <p:sldId id="360" r:id="rId105"/>
    <p:sldId id="361" r:id="rId106"/>
    <p:sldId id="362" r:id="rId107"/>
    <p:sldId id="363" r:id="rId108"/>
    <p:sldId id="364" r:id="rId109"/>
    <p:sldId id="365" r:id="rId110"/>
    <p:sldId id="366" r:id="rId111"/>
    <p:sldId id="367" r:id="rId112"/>
    <p:sldId id="368" r:id="rId113"/>
    <p:sldId id="370" r:id="rId114"/>
    <p:sldId id="373" r:id="rId115"/>
    <p:sldId id="374" r:id="rId1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41"/>
    <p:restoredTop sz="94737"/>
  </p:normalViewPr>
  <p:slideViewPr>
    <p:cSldViewPr snapToGrid="0" snapToObjects="1">
      <p:cViewPr varScale="1">
        <p:scale>
          <a:sx n="65" d="100"/>
          <a:sy n="65" d="100"/>
        </p:scale>
        <p:origin x="232" y="6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notesMaster" Target="notesMasters/notesMaster1.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9" Type="http://schemas.openxmlformats.org/officeDocument/2006/relationships/tableStyles" Target="tableStyles.xml"/><Relationship Id="rId118" Type="http://schemas.openxmlformats.org/officeDocument/2006/relationships/viewProps" Target="viewProps.xml"/><Relationship Id="rId117" Type="http://schemas.openxmlformats.org/officeDocument/2006/relationships/presProps" Target="presProps.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9.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FB8089-4354-E24E-B5D9-629B553FDC41}"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BCBE88-6911-024D-8AEA-169B2112968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37BCBE88-6911-024D-8AEA-169B21129689}" type="slidenum">
              <a:rPr kumimoji="1" lang="zh-CN" altLang="en-US" smtClean="0"/>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题注">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B61BEF0D-F0BB-DE4B-95CE-6DB70DBA9567}"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标题的引述">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endParaRPr lang="zh-CN" altLang="en-US" smtClean="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B61BEF0D-F0BB-DE4B-95CE-6DB70DBA9567}"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90204"/>
              </a:rPr>
              <a:t>“</a:t>
            </a:r>
            <a:endParaRPr lang="en-US" sz="8000" baseline="0" dirty="0">
              <a:ln w="3175" cmpd="sng">
                <a:noFill/>
              </a:ln>
              <a:solidFill>
                <a:schemeClr val="accent1">
                  <a:lumMod val="60000"/>
                  <a:lumOff val="40000"/>
                </a:schemeClr>
              </a:solidFill>
              <a:effectLst/>
              <a:latin typeface="Arial" panose="020B0604020202090204"/>
            </a:endParaRP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panose="020B0604020202090204"/>
              </a:rPr>
              <a:t>”</a:t>
            </a:r>
            <a:endParaRPr lang="en-US" dirty="0">
              <a:solidFill>
                <a:schemeClr val="accent1">
                  <a:lumMod val="60000"/>
                  <a:lumOff val="40000"/>
                </a:schemeClr>
              </a:solidFill>
              <a:latin typeface="Arial" panose="020B0604020202090204"/>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B61BEF0D-F0BB-DE4B-95CE-6DB70DBA9567}"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引述">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endParaRPr lang="zh-CN" altLang="en-US" smtClean="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B61BEF0D-F0BB-DE4B-95CE-6DB70DBA9567}"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90204"/>
              </a:rPr>
              <a:t>“</a:t>
            </a:r>
            <a:endParaRPr lang="en-US" sz="8000" baseline="0" dirty="0">
              <a:ln w="3175" cmpd="sng">
                <a:noFill/>
              </a:ln>
              <a:solidFill>
                <a:schemeClr val="accent1">
                  <a:lumMod val="60000"/>
                  <a:lumOff val="40000"/>
                </a:schemeClr>
              </a:solidFill>
              <a:effectLst/>
              <a:latin typeface="Arial" panose="020B0604020202090204"/>
            </a:endParaRP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panose="020B0604020202090204"/>
              </a:rPr>
              <a:t>”</a:t>
            </a:r>
            <a:endParaRPr lang="en-US" sz="8000" baseline="0" dirty="0">
              <a:ln w="3175" cmpd="sng">
                <a:noFill/>
              </a:ln>
              <a:solidFill>
                <a:schemeClr val="accent1">
                  <a:lumMod val="60000"/>
                  <a:lumOff val="40000"/>
                </a:schemeClr>
              </a:solidFill>
              <a:effectLst/>
              <a:latin typeface="Arial" panose="020B0604020202090204"/>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smtClean="0"/>
              <a:t>单击此处编辑母版标题样式</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endParaRPr lang="zh-CN" altLang="en-US" smtClean="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B61BEF0D-F0BB-DE4B-95CE-6DB70DBA9567}"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B61BEF0D-F0BB-DE4B-95CE-6DB70DBA9567}" type="datetimeFigureOut">
              <a:rPr lang="en-US" dirty="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200" indent="0">
              <a:buNone/>
              <a:defRPr sz="1400"/>
            </a:lvl2pPr>
            <a:lvl3pPr marL="914400" indent="0">
              <a:buNone/>
              <a:defRPr sz="1200"/>
            </a:lvl3pPr>
            <a:lvl4pPr marL="1370965" indent="0">
              <a:buNone/>
              <a:defRPr sz="1000"/>
            </a:lvl4pPr>
            <a:lvl5pPr marL="1828165" indent="0">
              <a:buNone/>
              <a:defRPr sz="1000"/>
            </a:lvl5pPr>
            <a:lvl6pPr marL="2285365" indent="0">
              <a:buNone/>
              <a:defRPr sz="1000"/>
            </a:lvl6pPr>
            <a:lvl7pPr marL="2742565" indent="0">
              <a:buNone/>
              <a:defRPr sz="1000"/>
            </a:lvl7pPr>
            <a:lvl8pPr marL="3199130" indent="0">
              <a:buNone/>
              <a:defRPr sz="1000"/>
            </a:lvl8pPr>
            <a:lvl9pPr marL="365633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42A54C80-263E-416B-A8E0-580EDEADCBDC}" type="datetimeFigureOut">
              <a:rPr lang="en-US" dirty="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smtClean="0"/>
              <a:t>单击此处编辑母版标题样式</a:t>
            </a:r>
            <a:endParaRPr lang="en-US" dirty="0"/>
          </a:p>
        </p:txBody>
      </p:sp>
      <p:sp>
        <p:nvSpPr>
          <p:cNvPr id="3" name="Picture Placeholder 2"/>
          <p:cNvSpPr>
            <a:spLocks noGrp="1" noChangeAspect="1"/>
          </p:cNvSpPr>
          <p:nvPr>
            <p:ph type="pic" idx="1" hasCustomPrompt="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将图片拖动到占位符，或单击添加图标</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B61BEF0D-F0BB-DE4B-95CE-6DB70DBA9567}" type="datetimeFigureOut">
              <a:rPr lang="en-US" dirty="0"/>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wmf"/></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67255" y="2404534"/>
            <a:ext cx="8506748" cy="1646302"/>
          </a:xfrm>
        </p:spPr>
        <p:txBody>
          <a:bodyPr/>
          <a:lstStyle/>
          <a:p>
            <a:r>
              <a:rPr kumimoji="1" lang="zh-CN" altLang="en-US" sz="6600" b="1" dirty="0" smtClean="0">
                <a:latin typeface="KaiTi" charset="-122"/>
                <a:ea typeface="KaiTi" charset="-122"/>
                <a:cs typeface="KaiTi" charset="-122"/>
              </a:rPr>
              <a:t>第六章 组织商务活动</a:t>
            </a:r>
            <a:endParaRPr kumimoji="1" lang="zh-CN" altLang="en-US" sz="6600" b="1" dirty="0">
              <a:latin typeface="KaiTi" charset="-122"/>
              <a:ea typeface="KaiTi" charset="-122"/>
              <a:cs typeface="KaiTi" charset="-122"/>
            </a:endParaRPr>
          </a:p>
        </p:txBody>
      </p:sp>
      <p:sp>
        <p:nvSpPr>
          <p:cNvPr id="3" name="副标题 2"/>
          <p:cNvSpPr>
            <a:spLocks noGrp="1"/>
          </p:cNvSpPr>
          <p:nvPr>
            <p:ph type="subTitle" idx="1"/>
          </p:nvPr>
        </p:nvSpPr>
        <p:spPr/>
        <p:txBody>
          <a:bodyPr/>
          <a:lstStyle/>
          <a:p>
            <a:endParaRPr kumimoji="1"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（五）会见与会谈场地的布置及座位安排</a:t>
            </a:r>
            <a:endParaRPr lang="zh-CN" altLang="zh-CN" b="1" dirty="0">
              <a:latin typeface="KaiTi" charset="-122"/>
              <a:ea typeface="KaiTi" charset="-122"/>
              <a:cs typeface="KaiTi" charset="-122"/>
            </a:endParaRPr>
          </a:p>
        </p:txBody>
      </p:sp>
      <p:sp>
        <p:nvSpPr>
          <p:cNvPr id="3" name="内容占位符 2"/>
          <p:cNvSpPr>
            <a:spLocks noGrp="1"/>
          </p:cNvSpPr>
          <p:nvPr>
            <p:ph idx="1"/>
          </p:nvPr>
        </p:nvSpPr>
        <p:spPr>
          <a:xfrm>
            <a:off x="357352" y="1387366"/>
            <a:ext cx="8916650" cy="5328743"/>
          </a:xfrm>
        </p:spPr>
        <p:txBody>
          <a:bodyPr>
            <a:normAutofit/>
          </a:bodyPr>
          <a:lstStyle/>
          <a:p>
            <a:r>
              <a:rPr lang="en-US" altLang="zh-CN" sz="2400" b="1" dirty="0" smtClean="0">
                <a:latin typeface="KaiTi" charset="-122"/>
                <a:ea typeface="KaiTi" charset="-122"/>
                <a:cs typeface="KaiTi" charset="-122"/>
              </a:rPr>
              <a:t>1</a:t>
            </a:r>
            <a:r>
              <a:rPr lang="en-US" altLang="zh-CN" sz="2400" b="1" dirty="0">
                <a:latin typeface="KaiTi" charset="-122"/>
                <a:ea typeface="KaiTi" charset="-122"/>
                <a:cs typeface="KaiTi" charset="-122"/>
              </a:rPr>
              <a:t>.</a:t>
            </a:r>
            <a:r>
              <a:rPr lang="zh-CN" altLang="zh-CN" sz="2400" b="1" dirty="0">
                <a:latin typeface="KaiTi" charset="-122"/>
                <a:ea typeface="KaiTi" charset="-122"/>
                <a:cs typeface="KaiTi" charset="-122"/>
              </a:rPr>
              <a:t>场地的布置</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会见的场所应选择静音效果比较好的地点，在室内应准备足够的桌椅、沙发、茶几和饮料等物品，应保证干净、清洁、大方，撤掉多余的桌椅等物品。</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会谈时，应选择椭圆形或长方形的谈判桌，桌上有需要时应放置双方标志旗帜（如果是涉外谈判，应摆放两国国旗），现场可放置双方主要会谈人员桌签，以便相关人员能及时就座。</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如果参加会见与会谈的人数较多，场地比较大，为了保证视听效果，还应安装扩音设备，并提前调试完备，如需要投影的，也要及时安装调试好。场地周围还配备齐全的传真、复印设备及必要的文具，以备工作需要。</a:t>
            </a:r>
            <a:endParaRPr lang="zh-CN" altLang="zh-CN" sz="2400" b="1" dirty="0">
              <a:latin typeface="KaiTi" charset="-122"/>
              <a:ea typeface="KaiTi" charset="-122"/>
              <a:cs typeface="KaiTi" charset="-122"/>
            </a:endParaRPr>
          </a:p>
          <a:p>
            <a:endParaRPr kumimoji="1" lang="zh-CN" altLang="en-US" sz="2000" b="1" dirty="0">
              <a:latin typeface="KaiTi" charset="-122"/>
              <a:ea typeface="KaiTi" charset="-122"/>
              <a:cs typeface="KaiTi" charset="-122"/>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（二）确定新闻发布会的主题</a:t>
            </a:r>
            <a:br>
              <a:rPr lang="zh-CN" altLang="zh-CN" b="1" dirty="0">
                <a:latin typeface="KaiTi" charset="-122"/>
                <a:ea typeface="KaiTi" charset="-122"/>
                <a:cs typeface="KaiTi" charset="-122"/>
              </a:rPr>
            </a:br>
            <a:endParaRPr kumimoji="1" lang="zh-CN" altLang="en-US" b="1" dirty="0"/>
          </a:p>
        </p:txBody>
      </p:sp>
      <p:sp>
        <p:nvSpPr>
          <p:cNvPr id="3" name="内容占位符 2"/>
          <p:cNvSpPr>
            <a:spLocks noGrp="1"/>
          </p:cNvSpPr>
          <p:nvPr>
            <p:ph idx="1"/>
          </p:nvPr>
        </p:nvSpPr>
        <p:spPr>
          <a:xfrm>
            <a:off x="677334" y="1429407"/>
            <a:ext cx="8596668" cy="4611955"/>
          </a:xfrm>
        </p:spPr>
        <p:txBody>
          <a:bodyPr>
            <a:normAutofit/>
          </a:bodyPr>
          <a:lstStyle/>
          <a:p>
            <a:r>
              <a:rPr lang="zh-CN" altLang="zh-CN" sz="2400" dirty="0" smtClean="0">
                <a:latin typeface="KaiTi" charset="-122"/>
                <a:ea typeface="KaiTi" charset="-122"/>
                <a:cs typeface="KaiTi" charset="-122"/>
              </a:rPr>
              <a:t>新闻</a:t>
            </a:r>
            <a:r>
              <a:rPr lang="zh-CN" altLang="zh-CN" sz="2400" dirty="0">
                <a:latin typeface="KaiTi" charset="-122"/>
                <a:ea typeface="KaiTi" charset="-122"/>
                <a:cs typeface="KaiTi" charset="-122"/>
              </a:rPr>
              <a:t>发布会的主题大致有两类：</a:t>
            </a:r>
            <a:endParaRPr lang="zh-CN" altLang="zh-CN" sz="2400" dirty="0">
              <a:latin typeface="KaiTi" charset="-122"/>
              <a:ea typeface="KaiTi" charset="-122"/>
              <a:cs typeface="KaiTi" charset="-122"/>
            </a:endParaRPr>
          </a:p>
          <a:p>
            <a:r>
              <a:rPr lang="en-US" altLang="zh-CN" sz="2400" dirty="0">
                <a:latin typeface="KaiTi" charset="-122"/>
                <a:ea typeface="KaiTi" charset="-122"/>
                <a:cs typeface="KaiTi" charset="-122"/>
              </a:rPr>
              <a:t>1</a:t>
            </a:r>
            <a:r>
              <a:rPr lang="zh-CN" altLang="zh-CN" sz="2400" dirty="0">
                <a:latin typeface="KaiTi" charset="-122"/>
                <a:ea typeface="KaiTi" charset="-122"/>
                <a:cs typeface="KaiTi" charset="-122"/>
              </a:rPr>
              <a:t>．说明性主题</a:t>
            </a:r>
            <a:endParaRPr lang="zh-CN" altLang="zh-CN" sz="2400" dirty="0">
              <a:latin typeface="KaiTi" charset="-122"/>
              <a:ea typeface="KaiTi" charset="-122"/>
              <a:cs typeface="KaiTi" charset="-122"/>
            </a:endParaRPr>
          </a:p>
          <a:p>
            <a:r>
              <a:rPr lang="zh-CN" altLang="zh-CN" sz="2400" dirty="0">
                <a:latin typeface="KaiTi" charset="-122"/>
                <a:ea typeface="KaiTi" charset="-122"/>
                <a:cs typeface="KaiTi" charset="-122"/>
              </a:rPr>
              <a:t>如企业推出新产品、企业经营方针的改变等，此时新闻发布会主要是对外宣布决定</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a:p>
            <a:r>
              <a:rPr lang="en-US" altLang="zh-CN" sz="2400" dirty="0" smtClean="0">
                <a:latin typeface="KaiTi" charset="-122"/>
                <a:ea typeface="KaiTi" charset="-122"/>
                <a:cs typeface="KaiTi" charset="-122"/>
              </a:rPr>
              <a:t>2</a:t>
            </a:r>
            <a:r>
              <a:rPr lang="zh-CN" altLang="zh-CN" sz="2400" dirty="0">
                <a:latin typeface="KaiTi" charset="-122"/>
                <a:ea typeface="KaiTi" charset="-122"/>
                <a:cs typeface="KaiTi" charset="-122"/>
              </a:rPr>
              <a:t>．解释性主题</a:t>
            </a:r>
            <a:endParaRPr lang="zh-CN" altLang="zh-CN" sz="2400" dirty="0">
              <a:latin typeface="KaiTi" charset="-122"/>
              <a:ea typeface="KaiTi" charset="-122"/>
              <a:cs typeface="KaiTi" charset="-122"/>
            </a:endParaRPr>
          </a:p>
          <a:p>
            <a:r>
              <a:rPr lang="zh-CN" altLang="zh-CN" sz="2400" dirty="0">
                <a:latin typeface="KaiTi" charset="-122"/>
                <a:ea typeface="KaiTi" charset="-122"/>
                <a:cs typeface="KaiTi" charset="-122"/>
              </a:rPr>
              <a:t>如企业产品质量出现了问题，企业出现了重大事故等，此时，新闻发布会主要是对所发生的事件进行解释。主办的单位可以跟据具体情况来确定新闻发布会的主题</a:t>
            </a:r>
            <a:r>
              <a:rPr lang="zh-CN" altLang="zh-CN" sz="2400" dirty="0" smtClean="0">
                <a:latin typeface="KaiTi" charset="-122"/>
                <a:ea typeface="KaiTi" charset="-122"/>
                <a:cs typeface="KaiTi" charset="-122"/>
              </a:rPr>
              <a:t>。</a:t>
            </a:r>
            <a:endParaRPr lang="zh-CN" altLang="zh-CN" sz="2400" dirty="0">
              <a:latin typeface="KaiTi" charset="-122"/>
              <a:ea typeface="KaiTi" charset="-122"/>
              <a:cs typeface="KaiTi" charset="-122"/>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7334" y="609600"/>
            <a:ext cx="8596668" cy="956441"/>
          </a:xfrm>
        </p:spPr>
        <p:txBody>
          <a:bodyPr/>
          <a:lstStyle/>
          <a:p>
            <a:r>
              <a:rPr lang="zh-CN" altLang="zh-CN" dirty="0">
                <a:latin typeface="KaiTi" charset="-122"/>
                <a:ea typeface="KaiTi" charset="-122"/>
                <a:cs typeface="KaiTi" charset="-122"/>
              </a:rPr>
              <a:t>（三）确定新闻发布会举行的相关事宜</a:t>
            </a:r>
            <a:endParaRPr lang="zh-CN" altLang="zh-CN" dirty="0">
              <a:latin typeface="KaiTi" charset="-122"/>
              <a:ea typeface="KaiTi" charset="-122"/>
              <a:cs typeface="KaiTi" charset="-122"/>
            </a:endParaRPr>
          </a:p>
        </p:txBody>
      </p:sp>
      <p:sp>
        <p:nvSpPr>
          <p:cNvPr id="3" name="内容占位符 2"/>
          <p:cNvSpPr>
            <a:spLocks noGrp="1"/>
          </p:cNvSpPr>
          <p:nvPr>
            <p:ph idx="1"/>
          </p:nvPr>
        </p:nvSpPr>
        <p:spPr>
          <a:xfrm>
            <a:off x="677334" y="1387367"/>
            <a:ext cx="8596668" cy="4653996"/>
          </a:xfrm>
        </p:spPr>
        <p:txBody>
          <a:bodyPr>
            <a:noAutofit/>
          </a:bodyPr>
          <a:lstStyle/>
          <a:p>
            <a:r>
              <a:rPr lang="en-US" altLang="zh-CN" sz="2400" dirty="0" smtClean="0">
                <a:latin typeface="KaiTi" charset="-122"/>
                <a:ea typeface="KaiTi" charset="-122"/>
                <a:cs typeface="KaiTi" charset="-122"/>
              </a:rPr>
              <a:t>1</a:t>
            </a:r>
            <a:r>
              <a:rPr lang="zh-CN" altLang="zh-CN" sz="2400" dirty="0">
                <a:latin typeface="KaiTi" charset="-122"/>
                <a:ea typeface="KaiTi" charset="-122"/>
                <a:cs typeface="KaiTi" charset="-122"/>
              </a:rPr>
              <a:t>．确定新闻发布会的地点</a:t>
            </a:r>
            <a:endParaRPr lang="zh-CN" altLang="zh-CN" sz="2400" dirty="0">
              <a:latin typeface="KaiTi" charset="-122"/>
              <a:ea typeface="KaiTi" charset="-122"/>
              <a:cs typeface="KaiTi" charset="-122"/>
            </a:endParaRPr>
          </a:p>
          <a:p>
            <a:r>
              <a:rPr lang="zh-CN" altLang="zh-CN" sz="2400" dirty="0">
                <a:latin typeface="KaiTi" charset="-122"/>
                <a:ea typeface="KaiTi" charset="-122"/>
                <a:cs typeface="KaiTi" charset="-122"/>
              </a:rPr>
              <a:t>举行新闻发布会可以考虑，在本单位所在地，或事件发生地，或当地著名的宾馆、会议厅等。另外，新闻发布会现场还应考虑交通是否方便，采访条件是否优越，扩音、录音、录像、照明设备是否完好、齐备，座位是否够用等等。</a:t>
            </a:r>
            <a:endParaRPr lang="zh-CN" altLang="zh-CN" sz="2400" dirty="0">
              <a:latin typeface="KaiTi" charset="-122"/>
              <a:ea typeface="KaiTi" charset="-122"/>
              <a:cs typeface="KaiTi" charset="-122"/>
            </a:endParaRPr>
          </a:p>
          <a:p>
            <a:r>
              <a:rPr lang="en-US" altLang="zh-CN" sz="2400" dirty="0">
                <a:latin typeface="KaiTi" charset="-122"/>
                <a:ea typeface="KaiTi" charset="-122"/>
                <a:cs typeface="KaiTi" charset="-122"/>
              </a:rPr>
              <a:t>2.</a:t>
            </a:r>
            <a:r>
              <a:rPr lang="zh-CN" altLang="zh-CN" sz="2400" dirty="0">
                <a:latin typeface="KaiTi" charset="-122"/>
                <a:ea typeface="KaiTi" charset="-122"/>
                <a:cs typeface="KaiTi" charset="-122"/>
              </a:rPr>
              <a:t>确定新闻发布会的时间</a:t>
            </a:r>
            <a:endParaRPr lang="zh-CN" altLang="zh-CN" sz="2400" dirty="0">
              <a:latin typeface="KaiTi" charset="-122"/>
              <a:ea typeface="KaiTi" charset="-122"/>
              <a:cs typeface="KaiTi" charset="-122"/>
            </a:endParaRPr>
          </a:p>
          <a:p>
            <a:r>
              <a:rPr lang="en-US" altLang="zh-CN" sz="2400" dirty="0">
                <a:latin typeface="KaiTi" charset="-122"/>
                <a:ea typeface="KaiTi" charset="-122"/>
                <a:cs typeface="KaiTi" charset="-122"/>
              </a:rPr>
              <a:t> </a:t>
            </a:r>
            <a:r>
              <a:rPr lang="zh-CN" altLang="zh-CN" sz="2400" dirty="0">
                <a:latin typeface="KaiTi" charset="-122"/>
                <a:ea typeface="KaiTi" charset="-122"/>
                <a:cs typeface="KaiTi" charset="-122"/>
              </a:rPr>
              <a:t>召开新闻发布会的具体时间应该在上午</a:t>
            </a:r>
            <a:r>
              <a:rPr lang="en-US" altLang="zh-CN" sz="2400" dirty="0">
                <a:latin typeface="KaiTi" charset="-122"/>
                <a:ea typeface="KaiTi" charset="-122"/>
                <a:cs typeface="KaiTi" charset="-122"/>
              </a:rPr>
              <a:t>10-11</a:t>
            </a:r>
            <a:r>
              <a:rPr lang="zh-CN" altLang="zh-CN" sz="2400" dirty="0">
                <a:latin typeface="KaiTi" charset="-122"/>
                <a:ea typeface="KaiTi" charset="-122"/>
                <a:cs typeface="KaiTi" charset="-122"/>
              </a:rPr>
              <a:t>点，选定时间时要注意：</a:t>
            </a:r>
            <a:endParaRPr lang="zh-CN" altLang="zh-CN" sz="2400" dirty="0">
              <a:latin typeface="KaiTi" charset="-122"/>
              <a:ea typeface="KaiTi" charset="-122"/>
              <a:cs typeface="KaiTi" charset="-122"/>
            </a:endParaRPr>
          </a:p>
          <a:p>
            <a:r>
              <a:rPr lang="zh-CN" altLang="zh-CN" sz="2400" dirty="0">
                <a:latin typeface="KaiTi" charset="-122"/>
                <a:ea typeface="KaiTi" charset="-122"/>
                <a:cs typeface="KaiTi" charset="-122"/>
              </a:rPr>
              <a:t>（</a:t>
            </a:r>
            <a:r>
              <a:rPr lang="en-US" altLang="zh-CN" sz="2400" dirty="0">
                <a:latin typeface="KaiTi" charset="-122"/>
                <a:ea typeface="KaiTi" charset="-122"/>
                <a:cs typeface="KaiTi" charset="-122"/>
              </a:rPr>
              <a:t>1</a:t>
            </a:r>
            <a:r>
              <a:rPr lang="zh-CN" altLang="zh-CN" sz="2400" dirty="0">
                <a:latin typeface="KaiTi" charset="-122"/>
                <a:ea typeface="KaiTi" charset="-122"/>
                <a:cs typeface="KaiTi" charset="-122"/>
              </a:rPr>
              <a:t>）避开节日与假日；</a:t>
            </a:r>
            <a:endParaRPr lang="zh-CN" altLang="zh-CN" sz="2400" dirty="0">
              <a:latin typeface="KaiTi" charset="-122"/>
              <a:ea typeface="KaiTi" charset="-122"/>
              <a:cs typeface="KaiTi" charset="-122"/>
            </a:endParaRPr>
          </a:p>
          <a:p>
            <a:r>
              <a:rPr lang="zh-CN" altLang="zh-CN" sz="2400" dirty="0">
                <a:latin typeface="KaiTi" charset="-122"/>
                <a:ea typeface="KaiTi" charset="-122"/>
                <a:cs typeface="KaiTi" charset="-122"/>
              </a:rPr>
              <a:t>（</a:t>
            </a:r>
            <a:r>
              <a:rPr lang="en-US" altLang="zh-CN" sz="2400" dirty="0">
                <a:latin typeface="KaiTi" charset="-122"/>
                <a:ea typeface="KaiTi" charset="-122"/>
                <a:cs typeface="KaiTi" charset="-122"/>
              </a:rPr>
              <a:t>2</a:t>
            </a:r>
            <a:r>
              <a:rPr lang="zh-CN" altLang="zh-CN" sz="2400" dirty="0">
                <a:latin typeface="KaiTi" charset="-122"/>
                <a:ea typeface="KaiTi" charset="-122"/>
                <a:cs typeface="KaiTi" charset="-122"/>
              </a:rPr>
              <a:t>）避免与重大社会活动相冲突；</a:t>
            </a:r>
            <a:endParaRPr lang="zh-CN" altLang="zh-CN" sz="2400" dirty="0">
              <a:latin typeface="KaiTi" charset="-122"/>
              <a:ea typeface="KaiTi" charset="-122"/>
              <a:cs typeface="KaiTi" charset="-122"/>
            </a:endParaRPr>
          </a:p>
          <a:p>
            <a:r>
              <a:rPr lang="zh-CN" altLang="zh-CN" sz="2400" dirty="0">
                <a:latin typeface="KaiTi" charset="-122"/>
                <a:ea typeface="KaiTi" charset="-122"/>
                <a:cs typeface="KaiTi" charset="-122"/>
              </a:rPr>
              <a:t>（</a:t>
            </a:r>
            <a:r>
              <a:rPr lang="en-US" altLang="zh-CN" sz="2400" dirty="0">
                <a:latin typeface="KaiTi" charset="-122"/>
                <a:ea typeface="KaiTi" charset="-122"/>
                <a:cs typeface="KaiTi" charset="-122"/>
              </a:rPr>
              <a:t>3</a:t>
            </a:r>
            <a:r>
              <a:rPr lang="zh-CN" altLang="zh-CN" sz="2400" dirty="0">
                <a:latin typeface="KaiTi" charset="-122"/>
                <a:ea typeface="KaiTi" charset="-122"/>
                <a:cs typeface="KaiTi" charset="-122"/>
              </a:rPr>
              <a:t>）防止与新闻界的宣传报道重点撞车。</a:t>
            </a:r>
            <a:endParaRPr lang="zh-CN" altLang="zh-CN" sz="2400" dirty="0">
              <a:latin typeface="KaiTi" charset="-122"/>
              <a:ea typeface="KaiTi" charset="-122"/>
              <a:cs typeface="KaiTi" charset="-122"/>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KaiTi" charset="-122"/>
                <a:ea typeface="KaiTi" charset="-122"/>
                <a:cs typeface="KaiTi" charset="-122"/>
              </a:rPr>
              <a:t>3. </a:t>
            </a:r>
            <a:r>
              <a:rPr lang="zh-CN" altLang="zh-CN" dirty="0">
                <a:latin typeface="KaiTi" charset="-122"/>
                <a:ea typeface="KaiTi" charset="-122"/>
                <a:cs typeface="KaiTi" charset="-122"/>
              </a:rPr>
              <a:t>确定邀请的对象</a:t>
            </a:r>
            <a:endParaRPr lang="zh-CN" altLang="zh-CN" dirty="0">
              <a:latin typeface="KaiTi" charset="-122"/>
              <a:ea typeface="KaiTi" charset="-122"/>
              <a:cs typeface="KaiTi" charset="-122"/>
            </a:endParaRPr>
          </a:p>
        </p:txBody>
      </p:sp>
      <p:sp>
        <p:nvSpPr>
          <p:cNvPr id="3" name="内容占位符 2"/>
          <p:cNvSpPr>
            <a:spLocks noGrp="1"/>
          </p:cNvSpPr>
          <p:nvPr>
            <p:ph idx="1"/>
          </p:nvPr>
        </p:nvSpPr>
        <p:spPr/>
        <p:txBody>
          <a:bodyPr>
            <a:normAutofit/>
          </a:bodyPr>
          <a:lstStyle/>
          <a:p>
            <a:r>
              <a:rPr lang="zh-CN" altLang="zh-CN" sz="2400" dirty="0" smtClean="0">
                <a:latin typeface="KaiTi" charset="-122"/>
                <a:ea typeface="KaiTi" charset="-122"/>
                <a:cs typeface="KaiTi" charset="-122"/>
              </a:rPr>
              <a:t>应</a:t>
            </a:r>
            <a:r>
              <a:rPr lang="zh-CN" altLang="zh-CN" sz="2400" dirty="0">
                <a:latin typeface="KaiTi" charset="-122"/>
                <a:ea typeface="KaiTi" charset="-122"/>
                <a:cs typeface="KaiTi" charset="-122"/>
              </a:rPr>
              <a:t>根据新闻发布会的主题，确定邀请对象</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新闻</a:t>
            </a:r>
            <a:r>
              <a:rPr lang="zh-CN" altLang="zh-CN" sz="2400" dirty="0">
                <a:latin typeface="KaiTi" charset="-122"/>
                <a:ea typeface="KaiTi" charset="-122"/>
                <a:cs typeface="KaiTi" charset="-122"/>
              </a:rPr>
              <a:t>记者是新闻发布会的主宾，邀请哪些记者参加应根据新闻发布会的性质而定</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如果</a:t>
            </a:r>
            <a:r>
              <a:rPr lang="zh-CN" altLang="zh-CN" sz="2400" dirty="0">
                <a:latin typeface="KaiTi" charset="-122"/>
                <a:ea typeface="KaiTi" charset="-122"/>
                <a:cs typeface="KaiTi" charset="-122"/>
              </a:rPr>
              <a:t>是为了扩大影响和知名度，可以多种类多层次地多邀请记者</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如果</a:t>
            </a:r>
            <a:r>
              <a:rPr lang="zh-CN" altLang="zh-CN" sz="2400" dirty="0">
                <a:latin typeface="KaiTi" charset="-122"/>
                <a:ea typeface="KaiTi" charset="-122"/>
                <a:cs typeface="KaiTi" charset="-122"/>
              </a:rPr>
              <a:t>只是进行宣传解释则邀请面可小些</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此外</a:t>
            </a:r>
            <a:r>
              <a:rPr lang="zh-CN" altLang="zh-CN" sz="2400" dirty="0">
                <a:latin typeface="KaiTi" charset="-122"/>
                <a:ea typeface="KaiTi" charset="-122"/>
                <a:cs typeface="KaiTi" charset="-122"/>
              </a:rPr>
              <a:t>，广告公司、客户、同行等也是受邀请的对象。</a:t>
            </a:r>
            <a:endParaRPr lang="zh-CN" altLang="zh-CN" sz="2400" dirty="0">
              <a:latin typeface="KaiTi" charset="-122"/>
              <a:ea typeface="KaiTi" charset="-122"/>
              <a:cs typeface="KaiTi" charset="-122"/>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latin typeface="KaiTi" charset="-122"/>
                <a:ea typeface="KaiTi" charset="-122"/>
                <a:cs typeface="KaiTi" charset="-122"/>
              </a:rPr>
              <a:t>4</a:t>
            </a:r>
            <a:r>
              <a:rPr lang="zh-CN" altLang="zh-CN" b="1" dirty="0">
                <a:latin typeface="KaiTi" charset="-122"/>
                <a:ea typeface="KaiTi" charset="-122"/>
                <a:cs typeface="KaiTi" charset="-122"/>
              </a:rPr>
              <a:t>．拟发邀请信</a:t>
            </a:r>
            <a:endParaRPr lang="zh-CN" altLang="zh-CN" b="1" dirty="0">
              <a:latin typeface="KaiTi" charset="-122"/>
              <a:ea typeface="KaiTi" charset="-122"/>
              <a:cs typeface="KaiTi" charset="-122"/>
            </a:endParaRPr>
          </a:p>
        </p:txBody>
      </p:sp>
      <p:sp>
        <p:nvSpPr>
          <p:cNvPr id="3" name="内容占位符 2"/>
          <p:cNvSpPr>
            <a:spLocks noGrp="1"/>
          </p:cNvSpPr>
          <p:nvPr>
            <p:ph idx="1"/>
          </p:nvPr>
        </p:nvSpPr>
        <p:spPr/>
        <p:txBody>
          <a:bodyPr>
            <a:normAutofit/>
          </a:bodyPr>
          <a:lstStyle/>
          <a:p>
            <a:r>
              <a:rPr lang="zh-CN" altLang="zh-CN" sz="2400" b="1" dirty="0" smtClean="0">
                <a:latin typeface="KaiTi" charset="-122"/>
                <a:ea typeface="KaiTi" charset="-122"/>
                <a:cs typeface="KaiTi" charset="-122"/>
              </a:rPr>
              <a:t>要</a:t>
            </a:r>
            <a:r>
              <a:rPr lang="zh-CN" altLang="zh-CN" sz="2400" b="1" dirty="0">
                <a:latin typeface="KaiTi" charset="-122"/>
                <a:ea typeface="KaiTi" charset="-122"/>
                <a:cs typeface="KaiTi" charset="-122"/>
              </a:rPr>
              <a:t>拟订详细的邀请名单，提前</a:t>
            </a:r>
            <a:r>
              <a:rPr lang="en-US" altLang="zh-CN" sz="2400" b="1" dirty="0">
                <a:latin typeface="KaiTi" charset="-122"/>
                <a:ea typeface="KaiTi" charset="-122"/>
                <a:cs typeface="KaiTi" charset="-122"/>
              </a:rPr>
              <a:t>3—4</a:t>
            </a:r>
            <a:r>
              <a:rPr lang="zh-CN" altLang="zh-CN" sz="2400" b="1" dirty="0">
                <a:latin typeface="KaiTi" charset="-122"/>
                <a:ea typeface="KaiTi" charset="-122"/>
                <a:cs typeface="KaiTi" charset="-122"/>
              </a:rPr>
              <a:t>天发出邀请信或请柬，临近开会时还应提前一天打电话联系落实。</a:t>
            </a:r>
            <a:endParaRPr lang="zh-CN" altLang="zh-CN" sz="2400" b="1" dirty="0">
              <a:latin typeface="KaiTi" charset="-122"/>
              <a:ea typeface="KaiTi" charset="-122"/>
              <a:cs typeface="KaiTi" charset="-122"/>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latin typeface="KaiTi" charset="-122"/>
                <a:ea typeface="KaiTi" charset="-122"/>
                <a:cs typeface="KaiTi" charset="-122"/>
              </a:rPr>
              <a:t>5. </a:t>
            </a:r>
            <a:r>
              <a:rPr lang="zh-CN" altLang="zh-CN" b="1" dirty="0">
                <a:latin typeface="KaiTi" charset="-122"/>
                <a:ea typeface="KaiTi" charset="-122"/>
                <a:cs typeface="KaiTi" charset="-122"/>
              </a:rPr>
              <a:t>选择新闻发布会的主持人和发言人</a:t>
            </a:r>
            <a:endParaRPr lang="zh-CN" altLang="zh-CN" b="1" dirty="0">
              <a:latin typeface="KaiTi" charset="-122"/>
              <a:ea typeface="KaiTi" charset="-122"/>
              <a:cs typeface="KaiTi" charset="-122"/>
            </a:endParaRPr>
          </a:p>
        </p:txBody>
      </p:sp>
      <p:sp>
        <p:nvSpPr>
          <p:cNvPr id="3" name="内容占位符 2"/>
          <p:cNvSpPr>
            <a:spLocks noGrp="1"/>
          </p:cNvSpPr>
          <p:nvPr>
            <p:ph idx="1"/>
          </p:nvPr>
        </p:nvSpPr>
        <p:spPr/>
        <p:txBody>
          <a:bodyPr>
            <a:normAutofit/>
          </a:bodyPr>
          <a:lstStyle/>
          <a:p>
            <a:r>
              <a:rPr lang="zh-CN" altLang="zh-CN" dirty="0" smtClean="0"/>
              <a:t>新闻</a:t>
            </a:r>
            <a:r>
              <a:rPr lang="zh-CN" altLang="zh-CN" dirty="0"/>
              <a:t>发布会的主持人和</a:t>
            </a:r>
            <a:r>
              <a:rPr lang="zh-CN" altLang="zh-CN" dirty="0" smtClean="0"/>
              <a:t>发言人</a:t>
            </a:r>
            <a:r>
              <a:rPr lang="zh-CN" altLang="en-US" dirty="0" smtClean="0"/>
              <a:t>：</a:t>
            </a:r>
            <a:endParaRPr lang="en-US" altLang="zh-CN" dirty="0" smtClean="0"/>
          </a:p>
          <a:p>
            <a:r>
              <a:rPr lang="zh-CN" altLang="zh-CN" dirty="0" smtClean="0"/>
              <a:t>熟悉本</a:t>
            </a:r>
            <a:r>
              <a:rPr lang="zh-CN" altLang="zh-CN" dirty="0"/>
              <a:t>企业及</a:t>
            </a:r>
            <a:r>
              <a:rPr lang="zh-CN" altLang="zh-CN" dirty="0" smtClean="0"/>
              <a:t>产品</a:t>
            </a:r>
            <a:endParaRPr lang="en-US" altLang="zh-CN" dirty="0"/>
          </a:p>
          <a:p>
            <a:r>
              <a:rPr lang="zh-CN" altLang="zh-CN" dirty="0" smtClean="0"/>
              <a:t>思维敏捷</a:t>
            </a:r>
            <a:endParaRPr lang="en-US" altLang="zh-CN" dirty="0" smtClean="0"/>
          </a:p>
          <a:p>
            <a:r>
              <a:rPr lang="zh-CN" altLang="zh-CN" dirty="0" smtClean="0"/>
              <a:t>反应迅速</a:t>
            </a:r>
            <a:endParaRPr lang="en-US" altLang="zh-CN" dirty="0" smtClean="0"/>
          </a:p>
          <a:p>
            <a:r>
              <a:rPr lang="zh-CN" altLang="zh-CN" dirty="0" smtClean="0"/>
              <a:t>有</a:t>
            </a:r>
            <a:r>
              <a:rPr lang="zh-CN" altLang="zh-CN" dirty="0"/>
              <a:t>较高的文化</a:t>
            </a:r>
            <a:r>
              <a:rPr lang="zh-CN" altLang="zh-CN" dirty="0" smtClean="0"/>
              <a:t>修养</a:t>
            </a:r>
            <a:endParaRPr lang="en-US" altLang="zh-CN" dirty="0" smtClean="0"/>
          </a:p>
          <a:p>
            <a:r>
              <a:rPr lang="zh-CN" altLang="zh-CN" dirty="0" smtClean="0"/>
              <a:t>专业水平</a:t>
            </a:r>
            <a:endParaRPr lang="en-US" altLang="zh-CN" dirty="0" smtClean="0"/>
          </a:p>
          <a:p>
            <a:r>
              <a:rPr lang="zh-CN" altLang="zh-CN" dirty="0" smtClean="0"/>
              <a:t>新闻</a:t>
            </a:r>
            <a:r>
              <a:rPr lang="zh-CN" altLang="zh-CN" dirty="0"/>
              <a:t>发布会的主持人大都由主办单位的办公室主任或秘书长、公关部部长担任</a:t>
            </a:r>
            <a:r>
              <a:rPr lang="zh-CN" altLang="zh-CN" dirty="0" smtClean="0"/>
              <a:t>。</a:t>
            </a:r>
            <a:endParaRPr lang="en-US" altLang="zh-CN" dirty="0" smtClean="0"/>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latin typeface="KaiTi" charset="-122"/>
                <a:ea typeface="KaiTi" charset="-122"/>
                <a:cs typeface="KaiTi" charset="-122"/>
              </a:rPr>
              <a:t>6</a:t>
            </a:r>
            <a:r>
              <a:rPr lang="zh-CN" altLang="zh-CN" b="1" dirty="0">
                <a:latin typeface="KaiTi" charset="-122"/>
                <a:ea typeface="KaiTi" charset="-122"/>
                <a:cs typeface="KaiTi" charset="-122"/>
              </a:rPr>
              <a:t>．准备好新闻稿等资料</a:t>
            </a:r>
            <a:endParaRPr lang="zh-CN" altLang="zh-CN" b="1" dirty="0">
              <a:latin typeface="KaiTi" charset="-122"/>
              <a:ea typeface="KaiTi" charset="-122"/>
              <a:cs typeface="KaiTi" charset="-122"/>
            </a:endParaRPr>
          </a:p>
        </p:txBody>
      </p:sp>
      <p:sp>
        <p:nvSpPr>
          <p:cNvPr id="3" name="内容占位符 2"/>
          <p:cNvSpPr>
            <a:spLocks noGrp="1"/>
          </p:cNvSpPr>
          <p:nvPr>
            <p:ph idx="1"/>
          </p:nvPr>
        </p:nvSpPr>
        <p:spPr/>
        <p:txBody>
          <a:bodyPr>
            <a:normAutofit/>
          </a:bodyPr>
          <a:lstStyle/>
          <a:p>
            <a:r>
              <a:rPr lang="zh-CN" altLang="zh-CN" sz="2400" dirty="0" smtClean="0">
                <a:latin typeface="KaiTi" charset="-122"/>
                <a:ea typeface="KaiTi" charset="-122"/>
                <a:cs typeface="KaiTi" charset="-122"/>
              </a:rPr>
              <a:t>（</a:t>
            </a:r>
            <a:r>
              <a:rPr lang="en-US" altLang="zh-CN" sz="2400" dirty="0">
                <a:latin typeface="KaiTi" charset="-122"/>
                <a:ea typeface="KaiTi" charset="-122"/>
                <a:cs typeface="KaiTi" charset="-122"/>
              </a:rPr>
              <a:t>1</a:t>
            </a:r>
            <a:r>
              <a:rPr lang="zh-CN" altLang="zh-CN" sz="2400" dirty="0">
                <a:latin typeface="KaiTi" charset="-122"/>
                <a:ea typeface="KaiTi" charset="-122"/>
                <a:cs typeface="KaiTi" charset="-122"/>
              </a:rPr>
              <a:t>）如果是新产品发布，需要准备新产品的资料、图片、介绍、以及使用效果等内容。</a:t>
            </a:r>
            <a:endParaRPr lang="zh-CN" altLang="zh-CN" sz="2400" dirty="0">
              <a:latin typeface="KaiTi" charset="-122"/>
              <a:ea typeface="KaiTi" charset="-122"/>
              <a:cs typeface="KaiTi" charset="-122"/>
            </a:endParaRPr>
          </a:p>
          <a:p>
            <a:r>
              <a:rPr lang="zh-CN" altLang="zh-CN" sz="2400" dirty="0">
                <a:latin typeface="KaiTi" charset="-122"/>
                <a:ea typeface="KaiTi" charset="-122"/>
                <a:cs typeface="KaiTi" charset="-122"/>
              </a:rPr>
              <a:t>（</a:t>
            </a:r>
            <a:r>
              <a:rPr lang="en-US" altLang="zh-CN" sz="2400" dirty="0">
                <a:latin typeface="KaiTi" charset="-122"/>
                <a:ea typeface="KaiTi" charset="-122"/>
                <a:cs typeface="KaiTi" charset="-122"/>
              </a:rPr>
              <a:t>2</a:t>
            </a:r>
            <a:r>
              <a:rPr lang="zh-CN" altLang="zh-CN" sz="2400" dirty="0">
                <a:latin typeface="KaiTi" charset="-122"/>
                <a:ea typeface="KaiTi" charset="-122"/>
                <a:cs typeface="KaiTi" charset="-122"/>
              </a:rPr>
              <a:t>）如果是危机事件的新闻发布会，需要搜集有关危机的资料、图片、模型、表格及组织处理危机的措施，本着真诚负责人的态度通过媒介告知公众所发生危机的真相和组织正在采取的补救措施等</a:t>
            </a:r>
            <a:r>
              <a:rPr lang="zh-CN" altLang="zh-CN" sz="2400" dirty="0" smtClean="0">
                <a:latin typeface="KaiTi" charset="-122"/>
                <a:ea typeface="KaiTi" charset="-122"/>
                <a:cs typeface="KaiTi" charset="-122"/>
              </a:rPr>
              <a:t>。</a:t>
            </a:r>
            <a:endParaRPr lang="zh-CN" altLang="zh-CN" sz="2400" dirty="0">
              <a:latin typeface="KaiTi" charset="-122"/>
              <a:ea typeface="KaiTi" charset="-122"/>
              <a:cs typeface="KaiTi" charset="-122"/>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677334" y="493987"/>
            <a:ext cx="8596668" cy="5547376"/>
          </a:xfrm>
        </p:spPr>
        <p:txBody>
          <a:bodyPr>
            <a:noAutofit/>
          </a:bodyPr>
          <a:lstStyle/>
          <a:p>
            <a:r>
              <a:rPr lang="en-US" altLang="zh-CN" sz="2400" dirty="0">
                <a:latin typeface="KaiTi" charset="-122"/>
                <a:ea typeface="KaiTi" charset="-122"/>
                <a:cs typeface="KaiTi" charset="-122"/>
              </a:rPr>
              <a:t>7</a:t>
            </a:r>
            <a:r>
              <a:rPr lang="zh-CN" altLang="zh-CN" sz="2400" dirty="0">
                <a:latin typeface="KaiTi" charset="-122"/>
                <a:ea typeface="KaiTi" charset="-122"/>
                <a:cs typeface="KaiTi" charset="-122"/>
              </a:rPr>
              <a:t>．准备好记者有可能提出的问题的答案</a:t>
            </a:r>
            <a:endParaRPr lang="zh-CN" altLang="zh-CN" sz="2400" dirty="0">
              <a:latin typeface="KaiTi" charset="-122"/>
              <a:ea typeface="KaiTi" charset="-122"/>
              <a:cs typeface="KaiTi" charset="-122"/>
            </a:endParaRPr>
          </a:p>
          <a:p>
            <a:r>
              <a:rPr lang="zh-CN" altLang="zh-CN" sz="2400" dirty="0">
                <a:latin typeface="KaiTi" charset="-122"/>
                <a:ea typeface="KaiTi" charset="-122"/>
                <a:cs typeface="KaiTi" charset="-122"/>
              </a:rPr>
              <a:t>准备好记者有可能提出的问题的答案，如：事故发生时间、人员受伤和死亡、事故原因、进展情况、组织的高层决策者的态度、对当地政府或环境的影响。</a:t>
            </a:r>
            <a:endParaRPr lang="zh-CN" altLang="zh-CN" sz="2400" dirty="0">
              <a:latin typeface="KaiTi" charset="-122"/>
              <a:ea typeface="KaiTi" charset="-122"/>
              <a:cs typeface="KaiTi" charset="-122"/>
            </a:endParaRPr>
          </a:p>
          <a:p>
            <a:r>
              <a:rPr lang="en-US" altLang="zh-CN" sz="2400" dirty="0">
                <a:latin typeface="KaiTi" charset="-122"/>
                <a:ea typeface="KaiTi" charset="-122"/>
                <a:cs typeface="KaiTi" charset="-122"/>
              </a:rPr>
              <a:t>8. </a:t>
            </a:r>
            <a:r>
              <a:rPr lang="zh-CN" altLang="zh-CN" sz="2400" dirty="0">
                <a:latin typeface="KaiTi" charset="-122"/>
                <a:ea typeface="KaiTi" charset="-122"/>
                <a:cs typeface="KaiTi" charset="-122"/>
              </a:rPr>
              <a:t>预算会议所需费用</a:t>
            </a:r>
            <a:endParaRPr lang="zh-CN" altLang="zh-CN" sz="2400" dirty="0">
              <a:latin typeface="KaiTi" charset="-122"/>
              <a:ea typeface="KaiTi" charset="-122"/>
              <a:cs typeface="KaiTi" charset="-122"/>
            </a:endParaRPr>
          </a:p>
          <a:p>
            <a:r>
              <a:rPr lang="zh-CN" altLang="zh-CN" sz="2400" dirty="0">
                <a:latin typeface="KaiTi" charset="-122"/>
                <a:ea typeface="KaiTi" charset="-122"/>
                <a:cs typeface="KaiTi" charset="-122"/>
              </a:rPr>
              <a:t>根据新闻发布会的规格和规模做出可行的经费预算。预算的费用项目一般有：场租、会场布置、印刷品、茶点、礼品、文书用品、音响器材、邮费、电话费、交通费等</a:t>
            </a:r>
            <a:r>
              <a:rPr lang="zh-CN" altLang="zh-CN" sz="2400" dirty="0" smtClean="0">
                <a:latin typeface="KaiTi" charset="-122"/>
                <a:ea typeface="KaiTi" charset="-122"/>
                <a:cs typeface="KaiTi" charset="-122"/>
              </a:rPr>
              <a:t>。</a:t>
            </a:r>
            <a:endParaRPr lang="zh-CN" altLang="zh-CN" sz="2400" dirty="0">
              <a:latin typeface="KaiTi" charset="-122"/>
              <a:ea typeface="KaiTi" charset="-122"/>
              <a:cs typeface="KaiTi" charset="-122"/>
            </a:endParaRPr>
          </a:p>
          <a:p>
            <a:r>
              <a:rPr lang="en-US" altLang="zh-CN" sz="2400" dirty="0">
                <a:latin typeface="KaiTi" charset="-122"/>
                <a:ea typeface="KaiTi" charset="-122"/>
                <a:cs typeface="KaiTi" charset="-122"/>
              </a:rPr>
              <a:t>9. </a:t>
            </a:r>
            <a:r>
              <a:rPr lang="zh-CN" altLang="zh-CN" sz="2400" dirty="0">
                <a:latin typeface="KaiTi" charset="-122"/>
                <a:ea typeface="KaiTi" charset="-122"/>
                <a:cs typeface="KaiTi" charset="-122"/>
              </a:rPr>
              <a:t>其他准备工作</a:t>
            </a:r>
            <a:endParaRPr lang="zh-CN" altLang="zh-CN" sz="2400" dirty="0">
              <a:latin typeface="KaiTi" charset="-122"/>
              <a:ea typeface="KaiTi" charset="-122"/>
              <a:cs typeface="KaiTi" charset="-122"/>
            </a:endParaRPr>
          </a:p>
          <a:p>
            <a:r>
              <a:rPr lang="zh-CN" altLang="zh-CN" sz="2400" dirty="0">
                <a:latin typeface="KaiTi" charset="-122"/>
                <a:ea typeface="KaiTi" charset="-122"/>
                <a:cs typeface="KaiTi" charset="-122"/>
              </a:rPr>
              <a:t>如会场的布置、音响设备的调试、礼品的准备、座次的安排、工作人员胸卡的制作以及与会人员的仪态举止训练等。</a:t>
            </a:r>
            <a:endParaRPr lang="zh-CN" altLang="zh-CN" sz="2400" dirty="0">
              <a:latin typeface="KaiTi" charset="-122"/>
              <a:ea typeface="KaiTi" charset="-122"/>
              <a:cs typeface="KaiTi" charset="-122"/>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二、新闻发布会的程序</a:t>
            </a:r>
            <a:endParaRPr lang="zh-CN" altLang="zh-CN" dirty="0"/>
          </a:p>
        </p:txBody>
      </p:sp>
      <p:sp>
        <p:nvSpPr>
          <p:cNvPr id="3" name="内容占位符 2"/>
          <p:cNvSpPr>
            <a:spLocks noGrp="1"/>
          </p:cNvSpPr>
          <p:nvPr>
            <p:ph idx="1"/>
          </p:nvPr>
        </p:nvSpPr>
        <p:spPr>
          <a:xfrm>
            <a:off x="136634" y="1292772"/>
            <a:ext cx="11918732" cy="5150069"/>
          </a:xfrm>
        </p:spPr>
        <p:txBody>
          <a:bodyPr>
            <a:noAutofit/>
          </a:bodyPr>
          <a:lstStyle/>
          <a:p>
            <a:pPr lvl="0"/>
            <a:r>
              <a:rPr lang="en-US" altLang="zh-CN" sz="2400" b="1" dirty="0" smtClean="0">
                <a:latin typeface="KaiTi" charset="-122"/>
                <a:ea typeface="KaiTi" charset="-122"/>
                <a:cs typeface="KaiTi" charset="-122"/>
              </a:rPr>
              <a:t>1.</a:t>
            </a:r>
            <a:r>
              <a:rPr lang="zh-CN" altLang="zh-CN" sz="2400" b="1" dirty="0" smtClean="0">
                <a:latin typeface="KaiTi" charset="-122"/>
                <a:ea typeface="KaiTi" charset="-122"/>
                <a:cs typeface="KaiTi" charset="-122"/>
              </a:rPr>
              <a:t>签到</a:t>
            </a:r>
            <a:endParaRPr lang="zh-CN" altLang="zh-CN" sz="2400" b="1" dirty="0">
              <a:latin typeface="KaiTi" charset="-122"/>
              <a:ea typeface="KaiTi" charset="-122"/>
              <a:cs typeface="KaiTi" charset="-122"/>
            </a:endParaRPr>
          </a:p>
          <a:p>
            <a:pPr lvl="0"/>
            <a:r>
              <a:rPr lang="en-US" altLang="zh-CN" sz="2400" b="1" dirty="0" smtClean="0">
                <a:latin typeface="KaiTi" charset="-122"/>
                <a:ea typeface="KaiTi" charset="-122"/>
                <a:cs typeface="KaiTi" charset="-122"/>
              </a:rPr>
              <a:t>2.</a:t>
            </a:r>
            <a:r>
              <a:rPr lang="zh-CN" altLang="zh-CN" sz="2400" b="1" dirty="0" smtClean="0">
                <a:latin typeface="KaiTi" charset="-122"/>
                <a:ea typeface="KaiTi" charset="-122"/>
                <a:cs typeface="KaiTi" charset="-122"/>
              </a:rPr>
              <a:t>分发</a:t>
            </a:r>
            <a:r>
              <a:rPr lang="zh-CN" altLang="zh-CN" sz="2400" b="1" dirty="0">
                <a:latin typeface="KaiTi" charset="-122"/>
                <a:ea typeface="KaiTi" charset="-122"/>
                <a:cs typeface="KaiTi" charset="-122"/>
              </a:rPr>
              <a:t>会议</a:t>
            </a:r>
            <a:r>
              <a:rPr lang="zh-CN" altLang="zh-CN" sz="2400" b="1" dirty="0" smtClean="0">
                <a:latin typeface="KaiTi" charset="-122"/>
                <a:ea typeface="KaiTi" charset="-122"/>
                <a:cs typeface="KaiTi" charset="-122"/>
              </a:rPr>
              <a:t>资料</a:t>
            </a:r>
            <a:endParaRPr lang="zh-CN" altLang="zh-CN" sz="2400" b="1" dirty="0">
              <a:latin typeface="KaiTi" charset="-122"/>
              <a:ea typeface="KaiTi" charset="-122"/>
              <a:cs typeface="KaiTi" charset="-122"/>
            </a:endParaRPr>
          </a:p>
          <a:p>
            <a:pPr lvl="0"/>
            <a:r>
              <a:rPr lang="en-US" altLang="zh-CN" sz="2400" b="1" dirty="0" smtClean="0">
                <a:latin typeface="KaiTi" charset="-122"/>
                <a:ea typeface="KaiTi" charset="-122"/>
                <a:cs typeface="KaiTi" charset="-122"/>
              </a:rPr>
              <a:t>3.</a:t>
            </a:r>
            <a:r>
              <a:rPr lang="zh-CN" altLang="zh-CN" sz="2400" b="1" dirty="0" smtClean="0">
                <a:latin typeface="KaiTi" charset="-122"/>
                <a:ea typeface="KaiTi" charset="-122"/>
                <a:cs typeface="KaiTi" charset="-122"/>
              </a:rPr>
              <a:t>宣布会议开始</a:t>
            </a:r>
            <a:endParaRPr lang="zh-CN" altLang="zh-CN" sz="2400" b="1" dirty="0" smtClean="0">
              <a:latin typeface="KaiTi" charset="-122"/>
              <a:ea typeface="KaiTi" charset="-122"/>
              <a:cs typeface="KaiTi" charset="-122"/>
            </a:endParaRPr>
          </a:p>
          <a:p>
            <a:pPr lvl="0"/>
            <a:r>
              <a:rPr lang="en-US" altLang="zh-CN" sz="2400" b="1" dirty="0" smtClean="0">
                <a:latin typeface="KaiTi" charset="-122"/>
                <a:ea typeface="KaiTi" charset="-122"/>
                <a:cs typeface="KaiTi" charset="-122"/>
              </a:rPr>
              <a:t>4.</a:t>
            </a:r>
            <a:r>
              <a:rPr lang="zh-CN" altLang="zh-CN" sz="2400" b="1" dirty="0" smtClean="0">
                <a:latin typeface="KaiTi" charset="-122"/>
                <a:ea typeface="KaiTi" charset="-122"/>
                <a:cs typeface="KaiTi" charset="-122"/>
              </a:rPr>
              <a:t>发言人讲话</a:t>
            </a:r>
            <a:endParaRPr lang="zh-CN" altLang="zh-CN" sz="2400" b="1" dirty="0">
              <a:latin typeface="KaiTi" charset="-122"/>
              <a:ea typeface="KaiTi" charset="-122"/>
              <a:cs typeface="KaiTi" charset="-122"/>
            </a:endParaRPr>
          </a:p>
          <a:p>
            <a:pPr lvl="0"/>
            <a:r>
              <a:rPr lang="en-US" altLang="zh-CN" sz="2400" b="1" dirty="0" smtClean="0">
                <a:latin typeface="KaiTi" charset="-122"/>
                <a:ea typeface="KaiTi" charset="-122"/>
                <a:cs typeface="KaiTi" charset="-122"/>
              </a:rPr>
              <a:t>5.</a:t>
            </a:r>
            <a:r>
              <a:rPr lang="zh-CN" altLang="zh-CN" sz="2400" b="1" dirty="0" smtClean="0">
                <a:latin typeface="KaiTi" charset="-122"/>
                <a:ea typeface="KaiTi" charset="-122"/>
                <a:cs typeface="KaiTi" charset="-122"/>
              </a:rPr>
              <a:t>回答</a:t>
            </a:r>
            <a:r>
              <a:rPr lang="zh-CN" altLang="zh-CN" sz="2400" b="1" dirty="0">
                <a:latin typeface="KaiTi" charset="-122"/>
                <a:ea typeface="KaiTi" charset="-122"/>
                <a:cs typeface="KaiTi" charset="-122"/>
              </a:rPr>
              <a:t>记者</a:t>
            </a:r>
            <a:r>
              <a:rPr lang="zh-CN" altLang="zh-CN" sz="2400" b="1" dirty="0" smtClean="0">
                <a:latin typeface="KaiTi" charset="-122"/>
                <a:ea typeface="KaiTi" charset="-122"/>
                <a:cs typeface="KaiTi" charset="-122"/>
              </a:rPr>
              <a:t>提问</a:t>
            </a:r>
            <a:endParaRPr lang="zh-CN" altLang="zh-CN" sz="2400" b="1" dirty="0">
              <a:latin typeface="KaiTi" charset="-122"/>
              <a:ea typeface="KaiTi" charset="-122"/>
              <a:cs typeface="KaiTi" charset="-122"/>
            </a:endParaRPr>
          </a:p>
          <a:p>
            <a:pPr lvl="0"/>
            <a:r>
              <a:rPr lang="en-US" altLang="zh-CN" sz="2400" b="1" dirty="0" smtClean="0">
                <a:latin typeface="KaiTi" charset="-122"/>
                <a:ea typeface="KaiTi" charset="-122"/>
                <a:cs typeface="KaiTi" charset="-122"/>
              </a:rPr>
              <a:t>6.</a:t>
            </a:r>
            <a:r>
              <a:rPr lang="zh-CN" altLang="zh-CN" sz="2400" b="1" dirty="0" smtClean="0">
                <a:latin typeface="KaiTi" charset="-122"/>
                <a:ea typeface="KaiTi" charset="-122"/>
                <a:cs typeface="KaiTi" charset="-122"/>
              </a:rPr>
              <a:t>接受</a:t>
            </a:r>
            <a:r>
              <a:rPr lang="zh-CN" altLang="zh-CN" sz="2400" b="1" dirty="0">
                <a:latin typeface="KaiTi" charset="-122"/>
                <a:ea typeface="KaiTi" charset="-122"/>
                <a:cs typeface="KaiTi" charset="-122"/>
              </a:rPr>
              <a:t>重点</a:t>
            </a:r>
            <a:r>
              <a:rPr lang="zh-CN" altLang="zh-CN" sz="2400" b="1" dirty="0" smtClean="0">
                <a:latin typeface="KaiTi" charset="-122"/>
                <a:ea typeface="KaiTi" charset="-122"/>
                <a:cs typeface="KaiTi" charset="-122"/>
              </a:rPr>
              <a:t>采访</a:t>
            </a:r>
            <a:endParaRPr lang="zh-CN" altLang="zh-CN" sz="2400" b="1" dirty="0">
              <a:latin typeface="KaiTi" charset="-122"/>
              <a:ea typeface="KaiTi" charset="-122"/>
              <a:cs typeface="KaiTi" charset="-122"/>
            </a:endParaRPr>
          </a:p>
          <a:p>
            <a:pPr lvl="0"/>
            <a:r>
              <a:rPr lang="en-US" altLang="zh-CN" sz="2400" b="1" dirty="0" smtClean="0">
                <a:latin typeface="KaiTi" charset="-122"/>
                <a:ea typeface="KaiTi" charset="-122"/>
                <a:cs typeface="KaiTi" charset="-122"/>
              </a:rPr>
              <a:t>7.</a:t>
            </a:r>
            <a:r>
              <a:rPr lang="zh-CN" altLang="zh-CN" sz="2400" b="1" dirty="0" smtClean="0">
                <a:latin typeface="KaiTi" charset="-122"/>
                <a:ea typeface="KaiTi" charset="-122"/>
                <a:cs typeface="KaiTi" charset="-122"/>
              </a:rPr>
              <a:t>宣布</a:t>
            </a:r>
            <a:r>
              <a:rPr lang="zh-CN" altLang="zh-CN" sz="2400" b="1" dirty="0">
                <a:latin typeface="KaiTi" charset="-122"/>
                <a:ea typeface="KaiTi" charset="-122"/>
                <a:cs typeface="KaiTi" charset="-122"/>
              </a:rPr>
              <a:t>会议</a:t>
            </a:r>
            <a:r>
              <a:rPr lang="zh-CN" altLang="zh-CN" sz="2400" b="1" dirty="0" smtClean="0">
                <a:latin typeface="KaiTi" charset="-122"/>
                <a:ea typeface="KaiTi" charset="-122"/>
                <a:cs typeface="KaiTi" charset="-122"/>
              </a:rPr>
              <a:t>结束</a:t>
            </a:r>
            <a:endParaRPr lang="zh-CN" altLang="zh-CN" sz="2400" b="1" dirty="0">
              <a:latin typeface="KaiTi" charset="-122"/>
              <a:ea typeface="KaiTi" charset="-122"/>
              <a:cs typeface="KaiTi" charset="-122"/>
            </a:endParaRPr>
          </a:p>
          <a:p>
            <a:r>
              <a:rPr lang="en-US" altLang="zh-CN" sz="2400" b="1" dirty="0" smtClean="0">
                <a:latin typeface="KaiTi" charset="-122"/>
                <a:ea typeface="KaiTi" charset="-122"/>
                <a:cs typeface="KaiTi" charset="-122"/>
              </a:rPr>
              <a:t>8.</a:t>
            </a:r>
            <a:r>
              <a:rPr lang="zh-CN" altLang="zh-CN" sz="2400" b="1" dirty="0" smtClean="0">
                <a:latin typeface="KaiTi" charset="-122"/>
                <a:ea typeface="KaiTi" charset="-122"/>
                <a:cs typeface="KaiTi" charset="-122"/>
              </a:rPr>
              <a:t>安排</a:t>
            </a:r>
            <a:r>
              <a:rPr lang="zh-CN" altLang="zh-CN" sz="2400" b="1" dirty="0">
                <a:latin typeface="KaiTi" charset="-122"/>
                <a:ea typeface="KaiTi" charset="-122"/>
                <a:cs typeface="KaiTi" charset="-122"/>
              </a:rPr>
              <a:t>其他相关活动</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 </a:t>
            </a:r>
            <a:endParaRPr lang="zh-CN" altLang="zh-CN" sz="2400" b="1" dirty="0">
              <a:latin typeface="KaiTi" charset="-122"/>
              <a:ea typeface="KaiTi" charset="-122"/>
              <a:cs typeface="KaiTi" charset="-122"/>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召开新闻发布会时的注意事项：</a:t>
            </a:r>
            <a:endParaRPr lang="zh-CN" altLang="zh-CN" dirty="0">
              <a:latin typeface="KaiTi" charset="-122"/>
              <a:ea typeface="KaiTi" charset="-122"/>
              <a:cs typeface="KaiTi" charset="-122"/>
            </a:endParaRPr>
          </a:p>
        </p:txBody>
      </p:sp>
      <p:sp>
        <p:nvSpPr>
          <p:cNvPr id="3" name="内容占位符 2"/>
          <p:cNvSpPr>
            <a:spLocks noGrp="1"/>
          </p:cNvSpPr>
          <p:nvPr>
            <p:ph idx="1"/>
          </p:nvPr>
        </p:nvSpPr>
        <p:spPr/>
        <p:txBody>
          <a:bodyPr/>
          <a:lstStyle/>
          <a:p>
            <a:r>
              <a:rPr lang="zh-CN" altLang="zh-CN" sz="2000" dirty="0" smtClean="0">
                <a:latin typeface="KaiTi" charset="-122"/>
                <a:ea typeface="KaiTi" charset="-122"/>
                <a:cs typeface="KaiTi" charset="-122"/>
              </a:rPr>
              <a:t>第一</a:t>
            </a:r>
            <a:r>
              <a:rPr lang="zh-CN" altLang="zh-CN" sz="2000" dirty="0">
                <a:latin typeface="KaiTi" charset="-122"/>
                <a:ea typeface="KaiTi" charset="-122"/>
                <a:cs typeface="KaiTi" charset="-122"/>
              </a:rPr>
              <a:t>，新闻发布会发言人讲话应简明扼要，重点突出，清晰流畅，对记者提问要随问随答，回答诚恳而巧妙。</a:t>
            </a:r>
            <a:endParaRPr lang="zh-CN" altLang="zh-CN" sz="2000" dirty="0">
              <a:latin typeface="KaiTi" charset="-122"/>
              <a:ea typeface="KaiTi" charset="-122"/>
              <a:cs typeface="KaiTi" charset="-122"/>
            </a:endParaRPr>
          </a:p>
          <a:p>
            <a:r>
              <a:rPr lang="zh-CN" altLang="zh-CN" sz="2000" dirty="0" smtClean="0">
                <a:latin typeface="KaiTi" charset="-122"/>
                <a:ea typeface="KaiTi" charset="-122"/>
                <a:cs typeface="KaiTi" charset="-122"/>
              </a:rPr>
              <a:t>第二</a:t>
            </a:r>
            <a:r>
              <a:rPr lang="zh-CN" altLang="zh-CN" sz="2000" dirty="0">
                <a:latin typeface="KaiTi" charset="-122"/>
                <a:ea typeface="KaiTi" charset="-122"/>
                <a:cs typeface="KaiTi" charset="-122"/>
              </a:rPr>
              <a:t>，新闻的信息必须准确无误，发现错误应立即更正。对于不便发表和透露的内容，应委婉地做出解释。</a:t>
            </a:r>
            <a:endParaRPr lang="zh-CN" altLang="zh-CN" sz="2000" dirty="0">
              <a:latin typeface="KaiTi" charset="-122"/>
              <a:ea typeface="KaiTi" charset="-122"/>
              <a:cs typeface="KaiTi" charset="-122"/>
            </a:endParaRPr>
          </a:p>
          <a:p>
            <a:r>
              <a:rPr lang="zh-CN" altLang="zh-CN" sz="2000" dirty="0" smtClean="0">
                <a:latin typeface="KaiTi" charset="-122"/>
                <a:ea typeface="KaiTi" charset="-122"/>
                <a:cs typeface="KaiTi" charset="-122"/>
              </a:rPr>
              <a:t>第三</a:t>
            </a:r>
            <a:r>
              <a:rPr lang="zh-CN" altLang="zh-CN" sz="2000" dirty="0">
                <a:latin typeface="KaiTi" charset="-122"/>
                <a:ea typeface="KaiTi" charset="-122"/>
                <a:cs typeface="KaiTi" charset="-122"/>
              </a:rPr>
              <a:t>，各位发言人在重大问题上要统一口径，切忌说法不一。</a:t>
            </a:r>
            <a:endParaRPr lang="zh-CN" altLang="zh-CN" sz="2000" dirty="0">
              <a:latin typeface="KaiTi" charset="-122"/>
              <a:ea typeface="KaiTi" charset="-122"/>
              <a:cs typeface="KaiTi" charset="-122"/>
            </a:endParaRPr>
          </a:p>
          <a:p>
            <a:r>
              <a:rPr lang="zh-CN" altLang="zh-CN" sz="2000" dirty="0">
                <a:latin typeface="KaiTi" charset="-122"/>
                <a:ea typeface="KaiTi" charset="-122"/>
                <a:cs typeface="KaiTi" charset="-122"/>
              </a:rPr>
              <a:t>第四，不要随意打断记者的发言和提问，也不能以各种表情、动作表示不满。对各方记者要一视同仁，不能厚此薄彼。</a:t>
            </a:r>
            <a:endParaRPr lang="zh-CN" altLang="zh-CN" sz="2000" dirty="0">
              <a:latin typeface="KaiTi" charset="-122"/>
              <a:ea typeface="KaiTi" charset="-122"/>
              <a:cs typeface="KaiTi" charset="-122"/>
            </a:endParaRPr>
          </a:p>
          <a:p>
            <a:r>
              <a:rPr lang="en-US" altLang="zh-CN" sz="2000" dirty="0">
                <a:latin typeface="KaiTi" charset="-122"/>
                <a:ea typeface="KaiTi" charset="-122"/>
                <a:cs typeface="KaiTi" charset="-122"/>
              </a:rPr>
              <a:t> </a:t>
            </a:r>
            <a:endParaRPr lang="zh-CN" altLang="zh-CN" sz="2000" dirty="0">
              <a:latin typeface="KaiTi" charset="-122"/>
              <a:ea typeface="KaiTi" charset="-122"/>
              <a:cs typeface="KaiTi" charset="-122"/>
            </a:endParaRPr>
          </a:p>
          <a:p>
            <a:endParaRPr kumimoji="1" lang="zh-CN" altLang="en-US" dirty="0"/>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三、新闻发布会的会后工作</a:t>
            </a:r>
            <a:endParaRPr lang="zh-CN" altLang="zh-CN" dirty="0"/>
          </a:p>
        </p:txBody>
      </p:sp>
      <p:sp>
        <p:nvSpPr>
          <p:cNvPr id="3" name="内容占位符 2"/>
          <p:cNvSpPr>
            <a:spLocks noGrp="1"/>
          </p:cNvSpPr>
          <p:nvPr>
            <p:ph idx="1"/>
          </p:nvPr>
        </p:nvSpPr>
        <p:spPr>
          <a:xfrm>
            <a:off x="677334" y="1313793"/>
            <a:ext cx="8596668" cy="5150069"/>
          </a:xfrm>
        </p:spPr>
        <p:txBody>
          <a:bodyPr>
            <a:normAutofit fontScale="92500" lnSpcReduction="10000"/>
          </a:bodyPr>
          <a:lstStyle/>
          <a:p>
            <a:r>
              <a:rPr lang="zh-CN" altLang="zh-CN" dirty="0">
                <a:latin typeface="KaiTi" charset="-122"/>
                <a:ea typeface="KaiTi" charset="-122"/>
                <a:cs typeface="KaiTi" charset="-122"/>
              </a:rPr>
              <a:t>（一）了解新闻界的反应</a:t>
            </a:r>
            <a:endParaRPr lang="zh-CN" altLang="zh-CN" dirty="0">
              <a:latin typeface="KaiTi" charset="-122"/>
              <a:ea typeface="KaiTi" charset="-122"/>
              <a:cs typeface="KaiTi" charset="-122"/>
            </a:endParaRPr>
          </a:p>
          <a:p>
            <a:r>
              <a:rPr lang="zh-CN" altLang="zh-CN" dirty="0">
                <a:latin typeface="KaiTi" charset="-122"/>
                <a:ea typeface="KaiTi" charset="-122"/>
                <a:cs typeface="KaiTi" charset="-122"/>
              </a:rPr>
              <a:t>对照来宾签到簿与来宾邀请名单，核查新闻界人士的到会情况，了解一下与会者对此次发布会的意见或建议，尽快找出自己的缺陷与不足。</a:t>
            </a:r>
            <a:endParaRPr lang="zh-CN" altLang="zh-CN" dirty="0">
              <a:latin typeface="KaiTi" charset="-122"/>
              <a:ea typeface="KaiTi" charset="-122"/>
              <a:cs typeface="KaiTi" charset="-122"/>
            </a:endParaRPr>
          </a:p>
          <a:p>
            <a:r>
              <a:rPr lang="zh-CN" altLang="zh-CN" dirty="0" smtClean="0">
                <a:latin typeface="KaiTi" charset="-122"/>
                <a:ea typeface="KaiTi" charset="-122"/>
                <a:cs typeface="KaiTi" charset="-122"/>
              </a:rPr>
              <a:t>（</a:t>
            </a:r>
            <a:r>
              <a:rPr lang="zh-CN" altLang="zh-CN" dirty="0">
                <a:latin typeface="KaiTi" charset="-122"/>
                <a:ea typeface="KaiTi" charset="-122"/>
                <a:cs typeface="KaiTi" charset="-122"/>
              </a:rPr>
              <a:t>二）整理保存会议资料</a:t>
            </a:r>
            <a:endParaRPr lang="zh-CN" altLang="zh-CN" dirty="0">
              <a:latin typeface="KaiTi" charset="-122"/>
              <a:ea typeface="KaiTi" charset="-122"/>
              <a:cs typeface="KaiTi" charset="-122"/>
            </a:endParaRPr>
          </a:p>
          <a:p>
            <a:r>
              <a:rPr lang="zh-CN" altLang="zh-CN" dirty="0">
                <a:latin typeface="KaiTi" charset="-122"/>
                <a:ea typeface="KaiTi" charset="-122"/>
                <a:cs typeface="KaiTi" charset="-122"/>
              </a:rPr>
              <a:t>主办单位需要认真整理保存的新闻发布会的有关资料，大致分为两类：</a:t>
            </a:r>
            <a:endParaRPr lang="zh-CN" altLang="zh-CN" dirty="0">
              <a:latin typeface="KaiTi" charset="-122"/>
              <a:ea typeface="KaiTi" charset="-122"/>
              <a:cs typeface="KaiTi" charset="-122"/>
            </a:endParaRPr>
          </a:p>
          <a:p>
            <a:r>
              <a:rPr lang="zh-CN" altLang="zh-CN" dirty="0">
                <a:latin typeface="KaiTi" charset="-122"/>
                <a:ea typeface="KaiTi" charset="-122"/>
                <a:cs typeface="KaiTi" charset="-122"/>
              </a:rPr>
              <a:t>一类是新闻发布会自身产生的图文声像资料，以备查考利用；</a:t>
            </a:r>
            <a:endParaRPr lang="zh-CN" altLang="zh-CN" dirty="0">
              <a:latin typeface="KaiTi" charset="-122"/>
              <a:ea typeface="KaiTi" charset="-122"/>
              <a:cs typeface="KaiTi" charset="-122"/>
            </a:endParaRPr>
          </a:p>
          <a:p>
            <a:r>
              <a:rPr lang="zh-CN" altLang="zh-CN" dirty="0">
                <a:latin typeface="KaiTi" charset="-122"/>
                <a:ea typeface="KaiTi" charset="-122"/>
                <a:cs typeface="KaiTi" charset="-122"/>
              </a:rPr>
              <a:t>另一类是新闻媒介对本次新闻发布会的报道情况，包括有利报道、不利报道和中性报道。</a:t>
            </a:r>
            <a:endParaRPr lang="zh-CN" altLang="zh-CN" dirty="0">
              <a:latin typeface="KaiTi" charset="-122"/>
              <a:ea typeface="KaiTi" charset="-122"/>
              <a:cs typeface="KaiTi" charset="-122"/>
            </a:endParaRPr>
          </a:p>
          <a:p>
            <a:r>
              <a:rPr lang="zh-CN" altLang="zh-CN" dirty="0">
                <a:latin typeface="KaiTi" charset="-122"/>
                <a:ea typeface="KaiTi" charset="-122"/>
                <a:cs typeface="KaiTi" charset="-122"/>
              </a:rPr>
              <a:t>（三）酌情采取补救措施</a:t>
            </a:r>
            <a:r>
              <a:rPr lang="zh-CN" altLang="zh-CN" dirty="0" smtClean="0">
                <a:latin typeface="KaiTi" charset="-122"/>
                <a:ea typeface="KaiTi" charset="-122"/>
                <a:cs typeface="KaiTi" charset="-122"/>
              </a:rPr>
              <a:t>。</a:t>
            </a:r>
            <a:endParaRPr lang="en-US" altLang="zh-CN" dirty="0" smtClean="0">
              <a:latin typeface="KaiTi" charset="-122"/>
              <a:ea typeface="KaiTi" charset="-122"/>
              <a:cs typeface="KaiTi" charset="-122"/>
            </a:endParaRPr>
          </a:p>
          <a:p>
            <a:r>
              <a:rPr lang="zh-CN" altLang="zh-CN" dirty="0" smtClean="0">
                <a:latin typeface="KaiTi" charset="-122"/>
                <a:ea typeface="KaiTi" charset="-122"/>
                <a:cs typeface="KaiTi" charset="-122"/>
              </a:rPr>
              <a:t>第一</a:t>
            </a:r>
            <a:r>
              <a:rPr lang="zh-CN" altLang="zh-CN" dirty="0">
                <a:latin typeface="KaiTi" charset="-122"/>
                <a:ea typeface="KaiTi" charset="-122"/>
                <a:cs typeface="KaiTi" charset="-122"/>
              </a:rPr>
              <a:t>，是事实准确的批评性报道。组织对这类报道应虚心接受，有则改之，无则加勉；</a:t>
            </a:r>
            <a:endParaRPr lang="zh-CN" altLang="zh-CN" dirty="0">
              <a:latin typeface="KaiTi" charset="-122"/>
              <a:ea typeface="KaiTi" charset="-122"/>
              <a:cs typeface="KaiTi" charset="-122"/>
            </a:endParaRPr>
          </a:p>
          <a:p>
            <a:r>
              <a:rPr lang="zh-CN" altLang="zh-CN" dirty="0">
                <a:latin typeface="KaiTi" charset="-122"/>
                <a:ea typeface="KaiTi" charset="-122"/>
                <a:cs typeface="KaiTi" charset="-122"/>
              </a:rPr>
              <a:t>第二，是由误解而出现的失实报道。组织对于媒介的失实报道，应当及时通过恰当途径联系新闻媒介，将问题解释清楚，消除误会，达成一致；</a:t>
            </a:r>
            <a:endParaRPr lang="zh-CN" altLang="zh-CN" dirty="0">
              <a:latin typeface="KaiTi" charset="-122"/>
              <a:ea typeface="KaiTi" charset="-122"/>
              <a:cs typeface="KaiTi" charset="-122"/>
            </a:endParaRPr>
          </a:p>
          <a:p>
            <a:r>
              <a:rPr lang="zh-CN" altLang="zh-CN" dirty="0">
                <a:latin typeface="KaiTi" charset="-122"/>
                <a:ea typeface="KaiTi" charset="-122"/>
                <a:cs typeface="KaiTi" charset="-122"/>
              </a:rPr>
              <a:t>第三，是有意歪曲事实的敌视性报道。组织对于具有敌意的报道，应讲究策略地与媒介进行再次沟通，立场坚定，尽量为组织挽回声誉；</a:t>
            </a:r>
            <a:endParaRPr lang="zh-CN" altLang="zh-CN" dirty="0">
              <a:latin typeface="KaiTi" charset="-122"/>
              <a:ea typeface="KaiTi" charset="-122"/>
              <a:cs typeface="KaiTi" charset="-122"/>
            </a:endParaRPr>
          </a:p>
          <a:p>
            <a:r>
              <a:rPr lang="zh-CN" altLang="zh-CN" dirty="0">
                <a:latin typeface="KaiTi" charset="-122"/>
                <a:ea typeface="KaiTi" charset="-122"/>
                <a:cs typeface="KaiTi" charset="-122"/>
              </a:rPr>
              <a:t>第四，借助政府机关、权威机构和人士等的间接传播，以提高危机处理过程中组织的形象认可度。</a:t>
            </a:r>
            <a:endParaRPr lang="zh-CN" altLang="zh-CN" dirty="0">
              <a:latin typeface="KaiTi" charset="-122"/>
              <a:ea typeface="KaiTi" charset="-122"/>
              <a:cs typeface="KaiTi"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zh-CN" b="1" dirty="0">
                <a:latin typeface="KaiTi" charset="-122"/>
                <a:ea typeface="KaiTi" charset="-122"/>
                <a:cs typeface="KaiTi" charset="-122"/>
              </a:rPr>
              <a:t>会见和会谈的座次安排</a:t>
            </a:r>
            <a:endParaRPr lang="zh-CN" altLang="zh-CN" b="1" dirty="0">
              <a:latin typeface="KaiTi" charset="-122"/>
              <a:ea typeface="KaiTi" charset="-122"/>
              <a:cs typeface="KaiTi" charset="-122"/>
            </a:endParaRPr>
          </a:p>
        </p:txBody>
      </p:sp>
      <p:sp>
        <p:nvSpPr>
          <p:cNvPr id="3" name="内容占位符 2"/>
          <p:cNvSpPr>
            <a:spLocks noGrp="1"/>
          </p:cNvSpPr>
          <p:nvPr>
            <p:ph idx="1"/>
          </p:nvPr>
        </p:nvSpPr>
        <p:spPr>
          <a:xfrm>
            <a:off x="677334" y="1376855"/>
            <a:ext cx="8596668" cy="4664507"/>
          </a:xfrm>
        </p:spPr>
        <p:txBody>
          <a:bodyPr>
            <a:normAutofit lnSpcReduction="10000"/>
          </a:bodyPr>
          <a:lstStyle/>
          <a:p>
            <a:r>
              <a:rPr lang="zh-CN" altLang="zh-CN" sz="2400" b="1" dirty="0" smtClean="0">
                <a:latin typeface="KaiTi" charset="-122"/>
                <a:ea typeface="KaiTi" charset="-122"/>
                <a:cs typeface="KaiTi" charset="-122"/>
              </a:rPr>
              <a:t>根据</a:t>
            </a:r>
            <a:r>
              <a:rPr lang="zh-CN" altLang="zh-CN" sz="2400" b="1" dirty="0">
                <a:latin typeface="KaiTi" charset="-122"/>
                <a:ea typeface="KaiTi" charset="-122"/>
                <a:cs typeface="KaiTi" charset="-122"/>
              </a:rPr>
              <a:t>国际礼仪“以右为尊”的原则，即客人坐在主人的右边。座位通常排成扇形或半圆形。</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a:t>
            </a:r>
            <a:r>
              <a:rPr lang="en-US" altLang="zh-CN" sz="2400" b="1" dirty="0">
                <a:latin typeface="KaiTi" charset="-122"/>
                <a:ea typeface="KaiTi" charset="-122"/>
                <a:cs typeface="KaiTi" charset="-122"/>
              </a:rPr>
              <a:t>1</a:t>
            </a:r>
            <a:r>
              <a:rPr lang="zh-CN" altLang="zh-CN" sz="2400" b="1" dirty="0">
                <a:latin typeface="KaiTi" charset="-122"/>
                <a:ea typeface="KaiTi" charset="-122"/>
                <a:cs typeface="KaiTi" charset="-122"/>
              </a:rPr>
              <a:t>）会见通常在专门的会客厅、会议厅、办公室等场所举行</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外国</a:t>
            </a:r>
            <a:r>
              <a:rPr lang="zh-CN" altLang="zh-CN" sz="2400" b="1" dirty="0">
                <a:latin typeface="KaiTi" charset="-122"/>
                <a:ea typeface="KaiTi" charset="-122"/>
                <a:cs typeface="KaiTi" charset="-122"/>
              </a:rPr>
              <a:t>有时宾主各坐一边，有时穿插坐在一起。我国习惯在会客厅会见，双方一般应分边而坐</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主方</a:t>
            </a:r>
            <a:r>
              <a:rPr lang="zh-CN" altLang="zh-CN" sz="2400" b="1" dirty="0">
                <a:latin typeface="KaiTi" charset="-122"/>
                <a:ea typeface="KaiTi" charset="-122"/>
                <a:cs typeface="KaiTi" charset="-122"/>
              </a:rPr>
              <a:t>坐左边，客方坐右边</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主宾</a:t>
            </a:r>
            <a:r>
              <a:rPr lang="zh-CN" altLang="zh-CN" sz="2400" b="1" dirty="0">
                <a:latin typeface="KaiTi" charset="-122"/>
                <a:ea typeface="KaiTi" charset="-122"/>
                <a:cs typeface="KaiTi" charset="-122"/>
              </a:rPr>
              <a:t>席靠近主人席</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译员</a:t>
            </a:r>
            <a:r>
              <a:rPr lang="zh-CN" altLang="zh-CN" sz="2400" b="1" dirty="0">
                <a:latin typeface="KaiTi" charset="-122"/>
                <a:ea typeface="KaiTi" charset="-122"/>
                <a:cs typeface="KaiTi" charset="-122"/>
              </a:rPr>
              <a:t>、记录人员安排坐在主人或主宾的侧后边</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主方</a:t>
            </a:r>
            <a:r>
              <a:rPr lang="zh-CN" altLang="zh-CN" sz="2400" b="1" dirty="0">
                <a:latin typeface="KaiTi" charset="-122"/>
                <a:ea typeface="KaiTi" charset="-122"/>
                <a:cs typeface="KaiTi" charset="-122"/>
              </a:rPr>
              <a:t>陪见人在主人左边一侧按身份高低依次就座，其他客人按礼宾顺序在主宾一侧就座</a:t>
            </a:r>
            <a:r>
              <a:rPr lang="zh-CN" altLang="zh-CN" sz="2400" b="1" dirty="0" smtClean="0">
                <a:latin typeface="KaiTi" charset="-122"/>
                <a:ea typeface="KaiTi" charset="-122"/>
                <a:cs typeface="KaiTi" charset="-122"/>
              </a:rPr>
              <a:t>。</a:t>
            </a:r>
            <a:endParaRPr kumimoji="1" lang="zh-CN" altLang="en-US" sz="2400" b="1" dirty="0">
              <a:latin typeface="KaiTi" charset="-122"/>
              <a:ea typeface="KaiTi" charset="-122"/>
              <a:cs typeface="KaiTi" charset="-122"/>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latin typeface="KaiTi" charset="-122"/>
                <a:ea typeface="KaiTi" charset="-122"/>
                <a:cs typeface="KaiTi" charset="-122"/>
              </a:rPr>
              <a:t>在新闻发布会中牢记下列“不要”：</a:t>
            </a:r>
            <a:endParaRPr lang="zh-CN" altLang="zh-CN" dirty="0">
              <a:latin typeface="KaiTi" charset="-122"/>
              <a:ea typeface="KaiTi" charset="-122"/>
              <a:cs typeface="KaiTi" charset="-122"/>
            </a:endParaRPr>
          </a:p>
        </p:txBody>
      </p:sp>
      <p:sp>
        <p:nvSpPr>
          <p:cNvPr id="3" name="内容占位符 2"/>
          <p:cNvSpPr>
            <a:spLocks noGrp="1"/>
          </p:cNvSpPr>
          <p:nvPr>
            <p:ph idx="1"/>
          </p:nvPr>
        </p:nvSpPr>
        <p:spPr>
          <a:xfrm>
            <a:off x="677334" y="1313793"/>
            <a:ext cx="8596668" cy="4727569"/>
          </a:xfrm>
        </p:spPr>
        <p:txBody>
          <a:bodyPr>
            <a:noAutofit/>
          </a:bodyPr>
          <a:lstStyle/>
          <a:p>
            <a:r>
              <a:rPr lang="zh-CN" altLang="zh-CN" sz="2000" dirty="0" smtClean="0">
                <a:latin typeface="KaiTi" charset="-122"/>
                <a:ea typeface="KaiTi" charset="-122"/>
                <a:cs typeface="KaiTi" charset="-122"/>
              </a:rPr>
              <a:t>不要</a:t>
            </a:r>
            <a:r>
              <a:rPr lang="zh-CN" altLang="zh-CN" sz="2000" dirty="0">
                <a:latin typeface="KaiTi" charset="-122"/>
                <a:ea typeface="KaiTi" charset="-122"/>
                <a:cs typeface="KaiTi" charset="-122"/>
              </a:rPr>
              <a:t>对前来参加新闻发布会的记者厚此薄彼；</a:t>
            </a:r>
            <a:endParaRPr lang="zh-CN" altLang="zh-CN" sz="2000" dirty="0">
              <a:latin typeface="KaiTi" charset="-122"/>
              <a:ea typeface="KaiTi" charset="-122"/>
              <a:cs typeface="KaiTi" charset="-122"/>
            </a:endParaRPr>
          </a:p>
          <a:p>
            <a:r>
              <a:rPr lang="zh-CN" altLang="zh-CN" sz="2000" dirty="0">
                <a:latin typeface="KaiTi" charset="-122"/>
                <a:ea typeface="KaiTi" charset="-122"/>
                <a:cs typeface="KaiTi" charset="-122"/>
              </a:rPr>
              <a:t>不要推测危机的结果，特别是伤亡的人员及数量；</a:t>
            </a:r>
            <a:endParaRPr lang="zh-CN" altLang="zh-CN" sz="2000" dirty="0">
              <a:latin typeface="KaiTi" charset="-122"/>
              <a:ea typeface="KaiTi" charset="-122"/>
              <a:cs typeface="KaiTi" charset="-122"/>
            </a:endParaRPr>
          </a:p>
          <a:p>
            <a:r>
              <a:rPr lang="zh-CN" altLang="zh-CN" sz="2000" dirty="0">
                <a:latin typeface="KaiTi" charset="-122"/>
                <a:ea typeface="KaiTi" charset="-122"/>
                <a:cs typeface="KaiTi" charset="-122"/>
              </a:rPr>
              <a:t>不要使用行话，避免别人听不懂；</a:t>
            </a:r>
            <a:endParaRPr lang="zh-CN" altLang="zh-CN" sz="2000" dirty="0">
              <a:latin typeface="KaiTi" charset="-122"/>
              <a:ea typeface="KaiTi" charset="-122"/>
              <a:cs typeface="KaiTi" charset="-122"/>
            </a:endParaRPr>
          </a:p>
          <a:p>
            <a:r>
              <a:rPr lang="zh-CN" altLang="zh-CN" sz="2000" dirty="0">
                <a:latin typeface="KaiTi" charset="-122"/>
                <a:ea typeface="KaiTi" charset="-122"/>
                <a:cs typeface="KaiTi" charset="-122"/>
              </a:rPr>
              <a:t>不要推卸责任，即使确定组织不负主要责任，也要婉转说明，对责任的界定属于法院或仲裁机构；</a:t>
            </a:r>
            <a:endParaRPr lang="zh-CN" altLang="zh-CN" sz="2000" dirty="0">
              <a:latin typeface="KaiTi" charset="-122"/>
              <a:ea typeface="KaiTi" charset="-122"/>
              <a:cs typeface="KaiTi" charset="-122"/>
            </a:endParaRPr>
          </a:p>
          <a:p>
            <a:r>
              <a:rPr lang="zh-CN" altLang="zh-CN" sz="2000" dirty="0">
                <a:latin typeface="KaiTi" charset="-122"/>
                <a:ea typeface="KaiTi" charset="-122"/>
                <a:cs typeface="KaiTi" charset="-122"/>
              </a:rPr>
              <a:t>不要发布不准确的消息；</a:t>
            </a:r>
            <a:endParaRPr lang="zh-CN" altLang="zh-CN" sz="2000" dirty="0">
              <a:latin typeface="KaiTi" charset="-122"/>
              <a:ea typeface="KaiTi" charset="-122"/>
              <a:cs typeface="KaiTi" charset="-122"/>
            </a:endParaRPr>
          </a:p>
          <a:p>
            <a:r>
              <a:rPr lang="zh-CN" altLang="zh-CN" sz="2000" dirty="0">
                <a:latin typeface="KaiTi" charset="-122"/>
                <a:ea typeface="KaiTi" charset="-122"/>
                <a:cs typeface="KaiTi" charset="-122"/>
              </a:rPr>
              <a:t>不要求记者一定刊登什么或不刊登什么；</a:t>
            </a:r>
            <a:endParaRPr lang="zh-CN" altLang="zh-CN" sz="2000" dirty="0">
              <a:latin typeface="KaiTi" charset="-122"/>
              <a:ea typeface="KaiTi" charset="-122"/>
              <a:cs typeface="KaiTi" charset="-122"/>
            </a:endParaRPr>
          </a:p>
          <a:p>
            <a:r>
              <a:rPr lang="zh-CN" altLang="zh-CN" sz="2000" dirty="0">
                <a:latin typeface="KaiTi" charset="-122"/>
                <a:ea typeface="KaiTi" charset="-122"/>
                <a:cs typeface="KaiTi" charset="-122"/>
              </a:rPr>
              <a:t>不要拒绝记者提问，即使不能回答也要说明原因；</a:t>
            </a:r>
            <a:endParaRPr lang="zh-CN" altLang="zh-CN" sz="2000" dirty="0">
              <a:latin typeface="KaiTi" charset="-122"/>
              <a:ea typeface="KaiTi" charset="-122"/>
              <a:cs typeface="KaiTi" charset="-122"/>
            </a:endParaRPr>
          </a:p>
          <a:p>
            <a:r>
              <a:rPr lang="zh-CN" altLang="zh-CN" sz="2000" dirty="0">
                <a:latin typeface="KaiTi" charset="-122"/>
                <a:ea typeface="KaiTi" charset="-122"/>
                <a:cs typeface="KaiTi" charset="-122"/>
              </a:rPr>
              <a:t>不要查看记者所写的报道，但可提出问题，阐明真相；</a:t>
            </a:r>
            <a:endParaRPr lang="zh-CN" altLang="zh-CN" sz="2000" dirty="0">
              <a:latin typeface="KaiTi" charset="-122"/>
              <a:ea typeface="KaiTi" charset="-122"/>
              <a:cs typeface="KaiTi" charset="-122"/>
            </a:endParaRPr>
          </a:p>
          <a:p>
            <a:r>
              <a:rPr lang="zh-CN" altLang="zh-CN" sz="2000" dirty="0">
                <a:latin typeface="KaiTi" charset="-122"/>
                <a:ea typeface="KaiTi" charset="-122"/>
                <a:cs typeface="KaiTi" charset="-122"/>
              </a:rPr>
              <a:t>不要抱怨组织领导或同事以前如何如何等；</a:t>
            </a:r>
            <a:endParaRPr lang="zh-CN" altLang="zh-CN" sz="2000" dirty="0">
              <a:latin typeface="KaiTi" charset="-122"/>
              <a:ea typeface="KaiTi" charset="-122"/>
              <a:cs typeface="KaiTi" charset="-122"/>
            </a:endParaRPr>
          </a:p>
          <a:p>
            <a:r>
              <a:rPr lang="zh-CN" altLang="zh-CN" sz="2000" dirty="0">
                <a:latin typeface="KaiTi" charset="-122"/>
                <a:ea typeface="KaiTi" charset="-122"/>
                <a:cs typeface="KaiTi" charset="-122"/>
              </a:rPr>
              <a:t>不要指责临阵退却的同事，因为会有更重要的工作需要去做；</a:t>
            </a:r>
            <a:endParaRPr lang="zh-CN" altLang="zh-CN" sz="2000" dirty="0">
              <a:latin typeface="KaiTi" charset="-122"/>
              <a:ea typeface="KaiTi" charset="-122"/>
              <a:cs typeface="KaiTi" charset="-122"/>
            </a:endParaRPr>
          </a:p>
          <a:p>
            <a:r>
              <a:rPr lang="zh-CN" altLang="zh-CN" sz="2000" dirty="0">
                <a:latin typeface="KaiTi" charset="-122"/>
                <a:ea typeface="KaiTi" charset="-122"/>
                <a:cs typeface="KaiTi" charset="-122"/>
              </a:rPr>
              <a:t>如果组织没有什么可以隐瞒的，不要轻易采取低姿态等等。</a:t>
            </a:r>
            <a:endParaRPr lang="zh-CN" altLang="zh-CN" sz="2000" dirty="0">
              <a:latin typeface="KaiTi" charset="-122"/>
              <a:ea typeface="KaiTi" charset="-122"/>
              <a:cs typeface="KaiTi" charset="-122"/>
            </a:endParaRPr>
          </a:p>
          <a:p>
            <a:r>
              <a:rPr lang="en-US" altLang="zh-CN" sz="2000" dirty="0">
                <a:latin typeface="KaiTi" charset="-122"/>
                <a:ea typeface="KaiTi" charset="-122"/>
                <a:cs typeface="KaiTi" charset="-122"/>
              </a:rPr>
              <a:t> </a:t>
            </a:r>
            <a:endParaRPr lang="zh-CN" altLang="zh-CN" sz="2000" dirty="0">
              <a:latin typeface="KaiTi" charset="-122"/>
              <a:ea typeface="KaiTi" charset="-122"/>
              <a:cs typeface="KaiTi" charset="-122"/>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复习思</a:t>
            </a:r>
            <a:r>
              <a:rPr lang="zh-CN" altLang="zh-CN" b="1" dirty="0" smtClean="0">
                <a:latin typeface="KaiTi" charset="-122"/>
                <a:ea typeface="KaiTi" charset="-122"/>
                <a:cs typeface="KaiTi" charset="-122"/>
              </a:rPr>
              <a:t>考题</a:t>
            </a:r>
            <a:r>
              <a:rPr lang="zh-CN" altLang="en-US" b="1" dirty="0" smtClean="0">
                <a:latin typeface="KaiTi" charset="-122"/>
                <a:ea typeface="KaiTi" charset="-122"/>
                <a:cs typeface="KaiTi" charset="-122"/>
              </a:rPr>
              <a:t>：单项选择题参考答案</a:t>
            </a:r>
            <a:endParaRPr lang="zh-CN" altLang="zh-CN" b="1" dirty="0">
              <a:latin typeface="KaiTi" charset="-122"/>
              <a:ea typeface="KaiTi" charset="-122"/>
              <a:cs typeface="KaiTi" charset="-122"/>
            </a:endParaRPr>
          </a:p>
        </p:txBody>
      </p:sp>
      <p:sp>
        <p:nvSpPr>
          <p:cNvPr id="3" name="内容占位符 2"/>
          <p:cNvSpPr>
            <a:spLocks noGrp="1"/>
          </p:cNvSpPr>
          <p:nvPr>
            <p:ph idx="1"/>
          </p:nvPr>
        </p:nvSpPr>
        <p:spPr/>
        <p:txBody>
          <a:bodyPr>
            <a:noAutofit/>
          </a:bodyPr>
          <a:lstStyle/>
          <a:p>
            <a:r>
              <a:rPr kumimoji="1" lang="en-US" altLang="zh-CN" sz="2400" dirty="0" smtClean="0"/>
              <a:t>1.C</a:t>
            </a:r>
            <a:endParaRPr kumimoji="1" lang="en-US" altLang="zh-CN" sz="2400" dirty="0" smtClean="0"/>
          </a:p>
          <a:p>
            <a:r>
              <a:rPr kumimoji="1" lang="en-US" altLang="zh-CN" sz="2400" dirty="0" smtClean="0"/>
              <a:t>2.D</a:t>
            </a:r>
            <a:endParaRPr kumimoji="1" lang="en-US" altLang="zh-CN" sz="2400" dirty="0" smtClean="0"/>
          </a:p>
          <a:p>
            <a:r>
              <a:rPr kumimoji="1" lang="en-US" altLang="zh-CN" sz="2400" dirty="0" smtClean="0"/>
              <a:t>3.C</a:t>
            </a:r>
            <a:endParaRPr kumimoji="1" lang="en-US" altLang="zh-CN" sz="2400" dirty="0" smtClean="0"/>
          </a:p>
          <a:p>
            <a:r>
              <a:rPr kumimoji="1" lang="en-US" altLang="zh-CN" sz="2400" dirty="0" smtClean="0"/>
              <a:t>4.A</a:t>
            </a:r>
            <a:endParaRPr kumimoji="1" lang="en-US" altLang="zh-CN" sz="2400" dirty="0" smtClean="0"/>
          </a:p>
          <a:p>
            <a:r>
              <a:rPr kumimoji="1" lang="en-US" altLang="zh-CN" sz="2400" dirty="0" smtClean="0"/>
              <a:t>5.B</a:t>
            </a:r>
            <a:endParaRPr kumimoji="1" lang="en-US" altLang="zh-CN" sz="2400" dirty="0" smtClean="0"/>
          </a:p>
          <a:p>
            <a:r>
              <a:rPr kumimoji="1" lang="en-US" altLang="zh-CN" sz="2400" dirty="0" smtClean="0"/>
              <a:t>6.C</a:t>
            </a:r>
            <a:endParaRPr kumimoji="1" lang="en-US" altLang="zh-CN" sz="2400" dirty="0" smtClean="0"/>
          </a:p>
          <a:p>
            <a:r>
              <a:rPr kumimoji="1" lang="en-US" altLang="zh-CN" sz="2400" dirty="0" smtClean="0"/>
              <a:t>7.D</a:t>
            </a:r>
            <a:endParaRPr kumimoji="1" lang="en-US" altLang="zh-CN" sz="2400" dirty="0" smtClean="0"/>
          </a:p>
          <a:p>
            <a:r>
              <a:rPr kumimoji="1" lang="en-US" altLang="zh-CN" sz="2400" dirty="0" smtClean="0"/>
              <a:t>8.B</a:t>
            </a:r>
            <a:endParaRPr kumimoji="1" lang="zh-CN" altLang="en-US" sz="2400" dirty="0"/>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二、问答题</a:t>
            </a:r>
            <a:endParaRPr lang="zh-CN" altLang="zh-CN" dirty="0"/>
          </a:p>
        </p:txBody>
      </p:sp>
      <p:sp>
        <p:nvSpPr>
          <p:cNvPr id="3" name="内容占位符 2"/>
          <p:cNvSpPr>
            <a:spLocks noGrp="1"/>
          </p:cNvSpPr>
          <p:nvPr>
            <p:ph idx="1"/>
          </p:nvPr>
        </p:nvSpPr>
        <p:spPr/>
        <p:txBody>
          <a:bodyPr/>
          <a:lstStyle/>
          <a:p>
            <a:r>
              <a:rPr lang="en-US" altLang="zh-CN" dirty="0" smtClean="0"/>
              <a:t>1</a:t>
            </a:r>
            <a:r>
              <a:rPr lang="en-US" altLang="zh-CN" dirty="0"/>
              <a:t>.</a:t>
            </a:r>
            <a:r>
              <a:rPr lang="zh-CN" altLang="zh-CN" dirty="0"/>
              <a:t>会见与会谈的程序包括哪些环节</a:t>
            </a:r>
            <a:r>
              <a:rPr lang="zh-CN" altLang="zh-CN" dirty="0" smtClean="0"/>
              <a:t>？</a:t>
            </a:r>
            <a:endParaRPr lang="en-US" altLang="zh-CN" dirty="0" smtClean="0"/>
          </a:p>
          <a:p>
            <a:r>
              <a:rPr lang="zh-CN" altLang="zh-CN" dirty="0"/>
              <a:t>会见与会谈的基本程序包括迎接、致辞、赠礼、合影、会见与会谈、记录、会见与会谈结束。</a:t>
            </a:r>
            <a:endParaRPr lang="zh-CN" altLang="zh-CN" dirty="0"/>
          </a:p>
          <a:p>
            <a:r>
              <a:rPr lang="en-US" altLang="zh-CN" dirty="0"/>
              <a:t>2.</a:t>
            </a:r>
            <a:r>
              <a:rPr lang="zh-CN" altLang="zh-CN" dirty="0"/>
              <a:t>开放参观需要准备什么内容？</a:t>
            </a:r>
            <a:endParaRPr lang="zh-CN" altLang="zh-CN" dirty="0"/>
          </a:p>
          <a:p>
            <a:r>
              <a:rPr lang="zh-CN" altLang="zh-CN" dirty="0"/>
              <a:t>开放参观的准备工作包括确定开放参观的目的、确定参观的规模、确定开放参观的时间、确定工作人员、准备宣传材料、确定参观路线、做好接待服务</a:t>
            </a:r>
            <a:r>
              <a:rPr lang="zh-CN" altLang="zh-CN" dirty="0" smtClean="0"/>
              <a:t>工作</a:t>
            </a:r>
            <a:r>
              <a:rPr lang="zh-CN" altLang="en-US" dirty="0" smtClean="0"/>
              <a:t>。</a:t>
            </a:r>
            <a:endParaRPr lang="en-US" altLang="zh-CN" dirty="0" smtClean="0"/>
          </a:p>
          <a:p>
            <a:endParaRPr lang="zh-CN" altLang="zh-CN" dirty="0"/>
          </a:p>
          <a:p>
            <a:r>
              <a:rPr lang="en-US" altLang="zh-CN" dirty="0"/>
              <a:t>3.</a:t>
            </a:r>
            <a:r>
              <a:rPr lang="zh-CN" altLang="zh-CN" dirty="0"/>
              <a:t>签字仪式的准备工作包括哪些内容？</a:t>
            </a:r>
            <a:endParaRPr lang="zh-CN" altLang="zh-CN" dirty="0"/>
          </a:p>
          <a:p>
            <a:r>
              <a:rPr lang="zh-CN" altLang="zh-CN" dirty="0"/>
              <a:t>签字仪式的准备工作包括布置好签字厅、准备好签字用具、确定好签字人员、准备好待签署合同文。</a:t>
            </a:r>
            <a:endParaRPr lang="zh-CN" altLang="zh-CN" dirty="0"/>
          </a:p>
          <a:p>
            <a:endParaRPr lang="zh-CN" altLang="zh-CN" dirty="0"/>
          </a:p>
          <a:p>
            <a:endParaRPr kumimoji="1" lang="zh-CN" altLang="en-US" dirty="0"/>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p:txBody>
          <a:bodyPr>
            <a:normAutofit lnSpcReduction="10000"/>
          </a:bodyPr>
          <a:lstStyle/>
          <a:p>
            <a:r>
              <a:rPr lang="en-US" altLang="zh-CN" dirty="0" smtClean="0"/>
              <a:t>4</a:t>
            </a:r>
            <a:r>
              <a:rPr lang="en-US" altLang="zh-CN" dirty="0"/>
              <a:t>.</a:t>
            </a:r>
            <a:r>
              <a:rPr lang="zh-CN" altLang="zh-CN" dirty="0"/>
              <a:t>剪彩仪式的准备工作包括哪些内容</a:t>
            </a:r>
            <a:r>
              <a:rPr lang="zh-CN" altLang="zh-CN" dirty="0" smtClean="0"/>
              <a:t>？</a:t>
            </a:r>
            <a:endParaRPr lang="en-US" altLang="zh-CN" dirty="0" smtClean="0"/>
          </a:p>
          <a:p>
            <a:r>
              <a:rPr lang="zh-CN" altLang="zh-CN" dirty="0"/>
              <a:t>剪彩仪式的准备工作、包括剪彩的用具准备、剪彩人员的确定、剪彩仪式举行场地的确定。</a:t>
            </a:r>
            <a:endParaRPr lang="zh-CN" altLang="zh-CN" dirty="0"/>
          </a:p>
          <a:p>
            <a:r>
              <a:rPr lang="en-US" altLang="zh-CN" dirty="0" smtClean="0"/>
              <a:t>5</a:t>
            </a:r>
            <a:r>
              <a:rPr lang="en-US" altLang="zh-CN" dirty="0"/>
              <a:t>.</a:t>
            </a:r>
            <a:r>
              <a:rPr lang="zh-CN" altLang="zh-CN" dirty="0"/>
              <a:t>宴请活动的准备工作有哪些内容</a:t>
            </a:r>
            <a:r>
              <a:rPr lang="zh-CN" altLang="zh-CN" dirty="0" smtClean="0"/>
              <a:t>？</a:t>
            </a:r>
            <a:endParaRPr lang="en-US" altLang="zh-CN" dirty="0" smtClean="0"/>
          </a:p>
          <a:p>
            <a:r>
              <a:rPr lang="zh-CN" altLang="zh-CN" dirty="0"/>
              <a:t>宴请前的准备工作包括确定标准、确定宴请的时间和地点、发出邀请、制定菜单、布置现场</a:t>
            </a:r>
            <a:r>
              <a:rPr lang="zh-CN" altLang="zh-CN" dirty="0" smtClean="0"/>
              <a:t>。</a:t>
            </a:r>
            <a:endParaRPr lang="zh-CN" altLang="zh-CN" dirty="0"/>
          </a:p>
          <a:p>
            <a:r>
              <a:rPr lang="en-US" altLang="zh-CN" dirty="0"/>
              <a:t>6.</a:t>
            </a:r>
            <a:r>
              <a:rPr lang="zh-CN" altLang="zh-CN" dirty="0"/>
              <a:t>新闻发布会程序包括哪些环节</a:t>
            </a:r>
            <a:r>
              <a:rPr lang="zh-CN" altLang="zh-CN" dirty="0" smtClean="0"/>
              <a:t>？</a:t>
            </a:r>
            <a:endParaRPr lang="en-US" altLang="zh-CN" dirty="0" smtClean="0"/>
          </a:p>
          <a:p>
            <a:r>
              <a:rPr lang="zh-CN" altLang="zh-CN"/>
              <a:t>新闻发布会的程序包括签到、分发会议资料、宣布会议开始、发言人讲话、回答记者提问、接受重点采访、宣布会议结束、安排其他相关活动。</a:t>
            </a:r>
            <a:endParaRPr lang="zh-CN" altLang="zh-CN"/>
          </a:p>
          <a:p>
            <a:endParaRPr lang="zh-CN" altLang="zh-CN" dirty="0"/>
          </a:p>
          <a:p>
            <a:r>
              <a:rPr lang="en-US" altLang="zh-CN" dirty="0"/>
              <a:t> </a:t>
            </a:r>
            <a:endParaRPr lang="zh-CN" altLang="zh-CN"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pic>
        <p:nvPicPr>
          <p:cNvPr id="4" name="内容占位符 3"/>
          <p:cNvPicPr>
            <a:picLocks noGrp="1"/>
          </p:cNvPicPr>
          <p:nvPr>
            <p:ph idx="1"/>
          </p:nvPr>
        </p:nvPicPr>
        <p:blipFill>
          <a:blip r:embed="rId1">
            <a:lum contrast="-1697"/>
          </a:blip>
          <a:stretch>
            <a:fillRect/>
          </a:stretch>
        </p:blipFill>
        <p:spPr>
          <a:xfrm>
            <a:off x="677690" y="1713186"/>
            <a:ext cx="8596312" cy="3819092"/>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677334" y="819807"/>
            <a:ext cx="8596668" cy="5221555"/>
          </a:xfrm>
        </p:spPr>
        <p:txBody>
          <a:bodyPr>
            <a:normAutofit fontScale="92500" lnSpcReduction="10000"/>
          </a:bodyPr>
          <a:lstStyle/>
          <a:p>
            <a:r>
              <a:rPr lang="zh-CN" altLang="zh-CN" sz="2400" b="1" dirty="0">
                <a:latin typeface="KaiTi" charset="-122"/>
                <a:ea typeface="KaiTi" charset="-122"/>
                <a:cs typeface="KaiTi" charset="-122"/>
              </a:rPr>
              <a:t>（</a:t>
            </a:r>
            <a:r>
              <a:rPr lang="en-US" altLang="zh-CN" sz="2400" b="1" dirty="0">
                <a:latin typeface="KaiTi" charset="-122"/>
                <a:ea typeface="KaiTi" charset="-122"/>
                <a:cs typeface="KaiTi" charset="-122"/>
              </a:rPr>
              <a:t>2</a:t>
            </a:r>
            <a:r>
              <a:rPr lang="zh-CN" altLang="zh-CN" sz="2400" b="1" dirty="0">
                <a:latin typeface="KaiTi" charset="-122"/>
                <a:ea typeface="KaiTi" charset="-122"/>
                <a:cs typeface="KaiTi" charset="-122"/>
              </a:rPr>
              <a:t>）双方会谈一般是双方各坐在谈判桌的一边</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如果</a:t>
            </a:r>
            <a:r>
              <a:rPr lang="zh-CN" altLang="zh-CN" sz="2400" b="1" dirty="0">
                <a:latin typeface="KaiTi" charset="-122"/>
                <a:ea typeface="KaiTi" charset="-122"/>
                <a:cs typeface="KaiTi" charset="-122"/>
              </a:rPr>
              <a:t>谈判桌横着放在会谈室中，即谈判桌的长对着门，则主方应坐在背对门的一侧</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如果</a:t>
            </a:r>
            <a:r>
              <a:rPr lang="zh-CN" altLang="zh-CN" sz="2400" b="1" dirty="0">
                <a:latin typeface="KaiTi" charset="-122"/>
                <a:ea typeface="KaiTi" charset="-122"/>
                <a:cs typeface="KaiTi" charset="-122"/>
              </a:rPr>
              <a:t>谈判桌竖着放在会谈室中，即谈判桌的宽对着门，根据“以右为尊”的国际礼仪，则主方应坐在进门的左手侧</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双方</a:t>
            </a:r>
            <a:r>
              <a:rPr lang="zh-CN" altLang="zh-CN" sz="2400" b="1" dirty="0">
                <a:latin typeface="KaiTi" charset="-122"/>
                <a:ea typeface="KaiTi" charset="-122"/>
                <a:cs typeface="KaiTi" charset="-122"/>
              </a:rPr>
              <a:t>主谈人坐在已方的中间，其他人员按右高左低排列</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多边</a:t>
            </a:r>
            <a:r>
              <a:rPr lang="zh-CN" altLang="zh-CN" sz="2400" b="1" dirty="0">
                <a:latin typeface="KaiTi" charset="-122"/>
                <a:ea typeface="KaiTi" charset="-122"/>
                <a:cs typeface="KaiTi" charset="-122"/>
              </a:rPr>
              <a:t>会谈的座位可摆成圆形或方形。桌上应放置中文桌签，如果是涉外会谈，要放置有对方语种的桌签</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我国</a:t>
            </a:r>
            <a:r>
              <a:rPr lang="zh-CN" altLang="zh-CN" sz="2400" b="1" dirty="0">
                <a:latin typeface="KaiTi" charset="-122"/>
                <a:ea typeface="KaiTi" charset="-122"/>
                <a:cs typeface="KaiTi" charset="-122"/>
              </a:rPr>
              <a:t>习惯把译员安排在主谈人右侧，但有的国家让译员坐在后面，一般应尊重主人的安排。其他人按礼宾顺序左右排列</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记录员</a:t>
            </a:r>
            <a:r>
              <a:rPr lang="zh-CN" altLang="zh-CN" sz="2400" b="1" dirty="0">
                <a:latin typeface="KaiTi" charset="-122"/>
                <a:ea typeface="KaiTi" charset="-122"/>
                <a:cs typeface="KaiTi" charset="-122"/>
              </a:rPr>
              <a:t>一般安排在后面，参加会谈的人数不多时，也可安排在前面就坐。小范围会谈时，有时不用长桌，只设沙发，双方座位按会见座位安排。</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 </a:t>
            </a:r>
            <a:endParaRPr lang="zh-CN" altLang="zh-CN" sz="2400" b="1" dirty="0">
              <a:latin typeface="KaiTi" charset="-122"/>
              <a:ea typeface="KaiTi" charset="-122"/>
              <a:cs typeface="KaiTi"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zh-CN" sz="4000" b="1" dirty="0">
                <a:latin typeface="KaiTi" charset="-122"/>
                <a:ea typeface="KaiTi" charset="-122"/>
                <a:cs typeface="KaiTi" charset="-122"/>
              </a:rPr>
              <a:t>国家主席习近平与美国总统特朗普举行</a:t>
            </a:r>
            <a:r>
              <a:rPr lang="zh-CN" altLang="zh-CN" sz="4000" b="1" dirty="0" smtClean="0">
                <a:latin typeface="KaiTi" charset="-122"/>
                <a:ea typeface="KaiTi" charset="-122"/>
                <a:cs typeface="KaiTi" charset="-122"/>
              </a:rPr>
              <a:t>会谈</a:t>
            </a:r>
            <a:br>
              <a:rPr lang="zh-CN" altLang="zh-CN" sz="4000" b="1" dirty="0">
                <a:latin typeface="KaiTi" charset="-122"/>
                <a:ea typeface="KaiTi" charset="-122"/>
                <a:cs typeface="KaiTi" charset="-122"/>
              </a:rPr>
            </a:br>
            <a:endParaRPr kumimoji="1" lang="zh-CN" altLang="en-US" sz="4000" b="1" dirty="0">
              <a:latin typeface="KaiTi" charset="-122"/>
              <a:ea typeface="KaiTi" charset="-122"/>
              <a:cs typeface="KaiTi" charset="-122"/>
            </a:endParaRPr>
          </a:p>
        </p:txBody>
      </p:sp>
      <p:pic>
        <p:nvPicPr>
          <p:cNvPr id="4" name="内容占位符 3" descr="1121932351_15102310099461n"/>
          <p:cNvPicPr>
            <a:picLocks noGrp="1"/>
          </p:cNvPicPr>
          <p:nvPr>
            <p:ph idx="1"/>
          </p:nvPr>
        </p:nvPicPr>
        <p:blipFill>
          <a:blip r:embed="rId1"/>
          <a:stretch>
            <a:fillRect/>
          </a:stretch>
        </p:blipFill>
        <p:spPr>
          <a:xfrm>
            <a:off x="1727200" y="2209800"/>
            <a:ext cx="7546802" cy="37338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en-US" b="1" dirty="0" smtClean="0">
                <a:latin typeface="KaiTi" charset="-122"/>
                <a:ea typeface="KaiTi" charset="-122"/>
                <a:cs typeface="KaiTi" charset="-122"/>
              </a:rPr>
              <a:t>二、</a:t>
            </a:r>
            <a:r>
              <a:rPr lang="zh-CN" altLang="zh-CN" b="1" dirty="0" smtClean="0">
                <a:latin typeface="KaiTi" charset="-122"/>
                <a:ea typeface="KaiTi" charset="-122"/>
                <a:cs typeface="KaiTi" charset="-122"/>
              </a:rPr>
              <a:t>会见</a:t>
            </a:r>
            <a:r>
              <a:rPr lang="zh-CN" altLang="zh-CN" b="1" dirty="0">
                <a:latin typeface="KaiTi" charset="-122"/>
                <a:ea typeface="KaiTi" charset="-122"/>
                <a:cs typeface="KaiTi" charset="-122"/>
              </a:rPr>
              <a:t>与会谈的基本程序</a:t>
            </a:r>
            <a:br>
              <a:rPr lang="zh-CN" altLang="zh-CN" b="1" dirty="0">
                <a:latin typeface="KaiTi" charset="-122"/>
                <a:ea typeface="KaiTi" charset="-122"/>
                <a:cs typeface="KaiTi" charset="-122"/>
              </a:rPr>
            </a:br>
            <a:endParaRPr kumimoji="1" lang="zh-CN" altLang="en-US" b="1" dirty="0">
              <a:latin typeface="KaiTi" charset="-122"/>
              <a:ea typeface="KaiTi" charset="-122"/>
              <a:cs typeface="KaiTi" charset="-122"/>
            </a:endParaRPr>
          </a:p>
        </p:txBody>
      </p:sp>
      <p:sp>
        <p:nvSpPr>
          <p:cNvPr id="3" name="内容占位符 2"/>
          <p:cNvSpPr>
            <a:spLocks noGrp="1"/>
          </p:cNvSpPr>
          <p:nvPr>
            <p:ph idx="1"/>
          </p:nvPr>
        </p:nvSpPr>
        <p:spPr>
          <a:xfrm>
            <a:off x="677334" y="1345325"/>
            <a:ext cx="8596668" cy="4696038"/>
          </a:xfrm>
        </p:spPr>
        <p:txBody>
          <a:bodyPr>
            <a:noAutofit/>
          </a:bodyPr>
          <a:lstStyle/>
          <a:p>
            <a:r>
              <a:rPr lang="zh-CN" altLang="zh-CN" sz="2800" b="1" dirty="0">
                <a:latin typeface="KaiTi" charset="-122"/>
                <a:ea typeface="KaiTi" charset="-122"/>
                <a:cs typeface="KaiTi" charset="-122"/>
              </a:rPr>
              <a:t>（一）迎接</a:t>
            </a:r>
            <a:endParaRPr lang="zh-CN" altLang="zh-CN" sz="2800" b="1" dirty="0">
              <a:latin typeface="KaiTi" charset="-122"/>
              <a:ea typeface="KaiTi" charset="-122"/>
              <a:cs typeface="KaiTi" charset="-122"/>
            </a:endParaRPr>
          </a:p>
          <a:p>
            <a:r>
              <a:rPr lang="zh-CN" altLang="zh-CN" sz="2800" b="1" dirty="0">
                <a:latin typeface="KaiTi" charset="-122"/>
                <a:ea typeface="KaiTi" charset="-122"/>
                <a:cs typeface="KaiTi" charset="-122"/>
              </a:rPr>
              <a:t>会见与会谈时，主人应提前到达见面的地点。</a:t>
            </a:r>
            <a:endParaRPr lang="zh-CN" altLang="zh-CN" sz="2800" b="1" dirty="0">
              <a:latin typeface="KaiTi" charset="-122"/>
              <a:ea typeface="KaiTi" charset="-122"/>
              <a:cs typeface="KaiTi" charset="-122"/>
            </a:endParaRPr>
          </a:p>
          <a:p>
            <a:r>
              <a:rPr lang="en-US" altLang="zh-CN" sz="2800" b="1" dirty="0">
                <a:latin typeface="KaiTi" charset="-122"/>
                <a:ea typeface="KaiTi" charset="-122"/>
                <a:cs typeface="KaiTi" charset="-122"/>
              </a:rPr>
              <a:t>1.</a:t>
            </a:r>
            <a:r>
              <a:rPr lang="zh-CN" altLang="zh-CN" sz="2800" b="1" dirty="0">
                <a:latin typeface="KaiTi" charset="-122"/>
                <a:ea typeface="KaiTi" charset="-122"/>
                <a:cs typeface="KaiTi" charset="-122"/>
              </a:rPr>
              <a:t>迎接地点：大楼正门口；接见厅、会客室门口迎候。</a:t>
            </a:r>
            <a:endParaRPr lang="zh-CN" altLang="zh-CN" sz="2800" b="1" dirty="0">
              <a:latin typeface="KaiTi" charset="-122"/>
              <a:ea typeface="KaiTi" charset="-122"/>
              <a:cs typeface="KaiTi" charset="-122"/>
            </a:endParaRPr>
          </a:p>
          <a:p>
            <a:r>
              <a:rPr lang="en-US" altLang="zh-CN" sz="2800" b="1" dirty="0">
                <a:latin typeface="KaiTi" charset="-122"/>
                <a:ea typeface="KaiTi" charset="-122"/>
                <a:cs typeface="KaiTi" charset="-122"/>
              </a:rPr>
              <a:t>2.</a:t>
            </a:r>
            <a:r>
              <a:rPr lang="zh-CN" altLang="zh-CN" sz="2800" b="1" dirty="0">
                <a:latin typeface="KaiTi" charset="-122"/>
                <a:ea typeface="KaiTi" charset="-122"/>
                <a:cs typeface="KaiTi" charset="-122"/>
              </a:rPr>
              <a:t>迎接人员：主人；接待人员。</a:t>
            </a:r>
            <a:endParaRPr lang="zh-CN" altLang="zh-CN" sz="2800" b="1" dirty="0">
              <a:latin typeface="KaiTi" charset="-122"/>
              <a:ea typeface="KaiTi" charset="-122"/>
              <a:cs typeface="KaiTi" charset="-122"/>
            </a:endParaRPr>
          </a:p>
          <a:p>
            <a:r>
              <a:rPr lang="zh-CN" altLang="zh-CN" sz="2800" b="1" dirty="0">
                <a:latin typeface="KaiTi" charset="-122"/>
                <a:ea typeface="KaiTi" charset="-122"/>
                <a:cs typeface="KaiTi" charset="-122"/>
              </a:rPr>
              <a:t>接待人员在大楼门口迎候客人，并引入会见厅。</a:t>
            </a:r>
            <a:endParaRPr lang="zh-CN" altLang="zh-CN" sz="2800" b="1" dirty="0">
              <a:latin typeface="KaiTi" charset="-122"/>
              <a:ea typeface="KaiTi" charset="-122"/>
              <a:cs typeface="KaiTi" charset="-122"/>
            </a:endParaRPr>
          </a:p>
          <a:p>
            <a:r>
              <a:rPr lang="zh-CN" altLang="zh-CN" sz="2800" b="1" dirty="0">
                <a:latin typeface="KaiTi" charset="-122"/>
                <a:ea typeface="KaiTi" charset="-122"/>
                <a:cs typeface="KaiTi" charset="-122"/>
              </a:rPr>
              <a:t>重要来宾进门后，应由代表团团长向主人一一介绍代表团成员；对一般来宾可以在入座后再分别介绍宾主双方。</a:t>
            </a:r>
            <a:endParaRPr lang="zh-CN" altLang="zh-CN" sz="2800" b="1" dirty="0">
              <a:latin typeface="KaiTi" charset="-122"/>
              <a:ea typeface="KaiTi" charset="-122"/>
              <a:cs typeface="KaiTi" charset="-122"/>
            </a:endParaRPr>
          </a:p>
          <a:p>
            <a:endParaRPr kumimoji="1" lang="zh-CN" altLang="en-US" sz="2800" dirty="0">
              <a:latin typeface="KaiTi" charset="-122"/>
              <a:ea typeface="KaiTi" charset="-122"/>
              <a:cs typeface="KaiTi"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（二）致辞、赠礼、合影</a:t>
            </a:r>
            <a:br>
              <a:rPr lang="zh-CN" altLang="zh-CN" b="1" dirty="0">
                <a:latin typeface="KaiTi" charset="-122"/>
                <a:ea typeface="KaiTi" charset="-122"/>
                <a:cs typeface="KaiTi" charset="-122"/>
              </a:rPr>
            </a:br>
            <a:endParaRPr kumimoji="1" lang="zh-CN" altLang="en-US" b="1" dirty="0">
              <a:latin typeface="KaiTi" charset="-122"/>
              <a:ea typeface="KaiTi" charset="-122"/>
              <a:cs typeface="KaiTi" charset="-122"/>
            </a:endParaRPr>
          </a:p>
        </p:txBody>
      </p:sp>
      <p:sp>
        <p:nvSpPr>
          <p:cNvPr id="3" name="内容占位符 2"/>
          <p:cNvSpPr>
            <a:spLocks noGrp="1"/>
          </p:cNvSpPr>
          <p:nvPr>
            <p:ph idx="1"/>
          </p:nvPr>
        </p:nvSpPr>
        <p:spPr>
          <a:xfrm>
            <a:off x="677334" y="1597573"/>
            <a:ext cx="8596668" cy="4443790"/>
          </a:xfrm>
        </p:spPr>
        <p:txBody>
          <a:bodyPr>
            <a:normAutofit/>
          </a:bodyPr>
          <a:lstStyle/>
          <a:p>
            <a:r>
              <a:rPr lang="en-US" altLang="zh-CN" sz="2800" b="1" dirty="0" smtClean="0">
                <a:latin typeface="KaiTi" charset="-122"/>
                <a:ea typeface="KaiTi" charset="-122"/>
                <a:cs typeface="KaiTi" charset="-122"/>
              </a:rPr>
              <a:t>1</a:t>
            </a:r>
            <a:r>
              <a:rPr lang="en-US" altLang="zh-CN" sz="2800" b="1" dirty="0">
                <a:latin typeface="KaiTi" charset="-122"/>
                <a:ea typeface="KaiTi" charset="-122"/>
                <a:cs typeface="KaiTi" charset="-122"/>
              </a:rPr>
              <a:t>.</a:t>
            </a:r>
            <a:r>
              <a:rPr lang="zh-CN" altLang="zh-CN" sz="2800" b="1" dirty="0">
                <a:latin typeface="KaiTi" charset="-122"/>
                <a:ea typeface="KaiTi" charset="-122"/>
                <a:cs typeface="KaiTi" charset="-122"/>
              </a:rPr>
              <a:t>致辞：主宾双方均可致辞。主方致欢迎词，客方则致答谢词。</a:t>
            </a:r>
            <a:endParaRPr lang="zh-CN" altLang="zh-CN" sz="2800" b="1" dirty="0">
              <a:latin typeface="KaiTi" charset="-122"/>
              <a:ea typeface="KaiTi" charset="-122"/>
              <a:cs typeface="KaiTi" charset="-122"/>
            </a:endParaRPr>
          </a:p>
          <a:p>
            <a:r>
              <a:rPr lang="en-US" altLang="zh-CN" sz="2800" b="1" dirty="0">
                <a:latin typeface="KaiTi" charset="-122"/>
                <a:ea typeface="KaiTi" charset="-122"/>
                <a:cs typeface="KaiTi" charset="-122"/>
              </a:rPr>
              <a:t>2.</a:t>
            </a:r>
            <a:r>
              <a:rPr lang="zh-CN" altLang="zh-CN" sz="2800" b="1" dirty="0">
                <a:latin typeface="KaiTi" charset="-122"/>
                <a:ea typeface="KaiTi" charset="-122"/>
                <a:cs typeface="KaiTi" charset="-122"/>
              </a:rPr>
              <a:t>赠礼：双方简单致词后，互赠礼品，礼品不一定很昂贵，能表达敬意与友谊即可。</a:t>
            </a:r>
            <a:endParaRPr lang="zh-CN" altLang="zh-CN" sz="2800" b="1" dirty="0">
              <a:latin typeface="KaiTi" charset="-122"/>
              <a:ea typeface="KaiTi" charset="-122"/>
              <a:cs typeface="KaiTi" charset="-122"/>
            </a:endParaRPr>
          </a:p>
          <a:p>
            <a:r>
              <a:rPr lang="en-US" altLang="zh-CN" sz="2800" b="1" dirty="0">
                <a:latin typeface="KaiTi" charset="-122"/>
                <a:ea typeface="KaiTi" charset="-122"/>
                <a:cs typeface="KaiTi" charset="-122"/>
              </a:rPr>
              <a:t>3.</a:t>
            </a:r>
            <a:r>
              <a:rPr lang="zh-CN" altLang="zh-CN" sz="2800" b="1" dirty="0">
                <a:latin typeface="KaiTi" charset="-122"/>
                <a:ea typeface="KaiTi" charset="-122"/>
                <a:cs typeface="KaiTi" charset="-122"/>
              </a:rPr>
              <a:t>安排合影：如有合影仪式，应事先安排好合影图，准备好必需的摄影器材</a:t>
            </a:r>
            <a:r>
              <a:rPr lang="zh-CN" altLang="zh-CN" sz="2800" b="1" dirty="0" smtClean="0">
                <a:latin typeface="KaiTi" charset="-122"/>
                <a:ea typeface="KaiTi" charset="-122"/>
                <a:cs typeface="KaiTi" charset="-122"/>
              </a:rPr>
              <a:t>。</a:t>
            </a:r>
            <a:endParaRPr lang="en-US" altLang="zh-CN" sz="2800" b="1" dirty="0" smtClean="0">
              <a:latin typeface="KaiTi" charset="-122"/>
              <a:ea typeface="KaiTi" charset="-122"/>
              <a:cs typeface="KaiTi" charset="-122"/>
            </a:endParaRPr>
          </a:p>
          <a:p>
            <a:r>
              <a:rPr lang="zh-CN" altLang="zh-CN" sz="2800" b="1" dirty="0" smtClean="0">
                <a:latin typeface="KaiTi" charset="-122"/>
                <a:ea typeface="KaiTi" charset="-122"/>
                <a:cs typeface="KaiTi" charset="-122"/>
              </a:rPr>
              <a:t>合影</a:t>
            </a:r>
            <a:r>
              <a:rPr lang="zh-CN" altLang="zh-CN" sz="2800" b="1" dirty="0">
                <a:latin typeface="KaiTi" charset="-122"/>
                <a:ea typeface="KaiTi" charset="-122"/>
                <a:cs typeface="KaiTi" charset="-122"/>
              </a:rPr>
              <a:t>时一般是主人居中，主人的右侧为上，主客双方按礼宾顺序排列合影</a:t>
            </a:r>
            <a:r>
              <a:rPr lang="zh-CN" altLang="zh-CN" sz="2800" b="1" dirty="0" smtClean="0">
                <a:latin typeface="KaiTi" charset="-122"/>
                <a:ea typeface="KaiTi" charset="-122"/>
                <a:cs typeface="KaiTi" charset="-122"/>
              </a:rPr>
              <a:t>。</a:t>
            </a:r>
            <a:endParaRPr kumimoji="1" lang="zh-CN" altLang="en-US" sz="2800" b="1" dirty="0">
              <a:latin typeface="KaiTi" charset="-122"/>
              <a:ea typeface="KaiTi" charset="-122"/>
              <a:cs typeface="KaiTi"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（三）会见与会谈</a:t>
            </a:r>
            <a:endParaRPr lang="zh-CN" altLang="zh-CN" b="1" dirty="0">
              <a:latin typeface="KaiTi" charset="-122"/>
              <a:ea typeface="KaiTi" charset="-122"/>
              <a:cs typeface="KaiTi" charset="-122"/>
            </a:endParaRPr>
          </a:p>
        </p:txBody>
      </p:sp>
      <p:sp>
        <p:nvSpPr>
          <p:cNvPr id="3" name="内容占位符 2"/>
          <p:cNvSpPr>
            <a:spLocks noGrp="1"/>
          </p:cNvSpPr>
          <p:nvPr>
            <p:ph idx="1"/>
          </p:nvPr>
        </p:nvSpPr>
        <p:spPr/>
        <p:txBody>
          <a:bodyPr/>
          <a:lstStyle/>
          <a:p>
            <a:r>
              <a:rPr lang="zh-CN" altLang="zh-CN" sz="2800" b="1" dirty="0" smtClean="0">
                <a:latin typeface="KaiTi" charset="-122"/>
                <a:ea typeface="KaiTi" charset="-122"/>
                <a:cs typeface="KaiTi" charset="-122"/>
              </a:rPr>
              <a:t>合影</a:t>
            </a:r>
            <a:r>
              <a:rPr lang="zh-CN" altLang="zh-CN" sz="2800" b="1" dirty="0">
                <a:latin typeface="KaiTi" charset="-122"/>
                <a:ea typeface="KaiTi" charset="-122"/>
                <a:cs typeface="KaiTi" charset="-122"/>
              </a:rPr>
              <a:t>完毕，参加会见与会谈的人员即可落座</a:t>
            </a:r>
            <a:r>
              <a:rPr lang="zh-CN" altLang="zh-CN" sz="2800" b="1" dirty="0" smtClean="0">
                <a:latin typeface="KaiTi" charset="-122"/>
                <a:ea typeface="KaiTi" charset="-122"/>
                <a:cs typeface="KaiTi" charset="-122"/>
              </a:rPr>
              <a:t>。</a:t>
            </a:r>
            <a:endParaRPr lang="en-US" altLang="zh-CN" sz="2800" b="1" dirty="0" smtClean="0">
              <a:latin typeface="KaiTi" charset="-122"/>
              <a:ea typeface="KaiTi" charset="-122"/>
              <a:cs typeface="KaiTi" charset="-122"/>
            </a:endParaRPr>
          </a:p>
          <a:p>
            <a:r>
              <a:rPr lang="zh-CN" altLang="zh-CN" sz="2800" b="1" dirty="0" smtClean="0">
                <a:latin typeface="KaiTi" charset="-122"/>
                <a:ea typeface="KaiTi" charset="-122"/>
                <a:cs typeface="KaiTi" charset="-122"/>
              </a:rPr>
              <a:t>主人</a:t>
            </a:r>
            <a:r>
              <a:rPr lang="zh-CN" altLang="zh-CN" sz="2800" b="1" dirty="0">
                <a:latin typeface="KaiTi" charset="-122"/>
                <a:ea typeface="KaiTi" charset="-122"/>
                <a:cs typeface="KaiTi" charset="-122"/>
              </a:rPr>
              <a:t>可请客人先入座，或双方一起落座，但主人不能够自己抢先坐下</a:t>
            </a:r>
            <a:r>
              <a:rPr lang="zh-CN" altLang="zh-CN" sz="2800" b="1" dirty="0" smtClean="0">
                <a:latin typeface="KaiTi" charset="-122"/>
                <a:ea typeface="KaiTi" charset="-122"/>
                <a:cs typeface="KaiTi" charset="-122"/>
              </a:rPr>
              <a:t>。</a:t>
            </a:r>
            <a:endParaRPr lang="en-US" altLang="zh-CN" sz="2800" b="1" dirty="0" smtClean="0">
              <a:latin typeface="KaiTi" charset="-122"/>
              <a:ea typeface="KaiTi" charset="-122"/>
              <a:cs typeface="KaiTi" charset="-122"/>
            </a:endParaRPr>
          </a:p>
          <a:p>
            <a:r>
              <a:rPr lang="zh-CN" altLang="zh-CN" sz="2800" b="1" dirty="0" smtClean="0">
                <a:latin typeface="KaiTi" charset="-122"/>
                <a:ea typeface="KaiTi" charset="-122"/>
                <a:cs typeface="KaiTi" charset="-122"/>
              </a:rPr>
              <a:t>客人</a:t>
            </a:r>
            <a:r>
              <a:rPr lang="zh-CN" altLang="zh-CN" sz="2800" b="1" dirty="0">
                <a:latin typeface="KaiTi" charset="-122"/>
                <a:ea typeface="KaiTi" charset="-122"/>
                <a:cs typeface="KaiTi" charset="-122"/>
              </a:rPr>
              <a:t>也不能在主人没有请其入座时，自行先坐。</a:t>
            </a:r>
            <a:endParaRPr lang="zh-CN" altLang="zh-CN" sz="2800" b="1" dirty="0">
              <a:latin typeface="KaiTi" charset="-122"/>
              <a:ea typeface="KaiTi" charset="-122"/>
              <a:cs typeface="KaiTi" charset="-122"/>
            </a:endParaRPr>
          </a:p>
          <a:p>
            <a:r>
              <a:rPr lang="en-US" altLang="zh-CN" sz="2800" b="1" dirty="0">
                <a:latin typeface="KaiTi" charset="-122"/>
                <a:ea typeface="KaiTi" charset="-122"/>
                <a:cs typeface="KaiTi" charset="-122"/>
              </a:rPr>
              <a:t> </a:t>
            </a:r>
            <a:endParaRPr lang="zh-CN" altLang="zh-CN" sz="2800" b="1" dirty="0">
              <a:latin typeface="KaiTi" charset="-122"/>
              <a:ea typeface="KaiTi" charset="-122"/>
              <a:cs typeface="KaiTi" charset="-122"/>
            </a:endParaRPr>
          </a:p>
          <a:p>
            <a:endParaRPr kumimoji="1"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677334" y="609601"/>
            <a:ext cx="8596668" cy="5431762"/>
          </a:xfrm>
        </p:spPr>
        <p:txBody>
          <a:bodyPr>
            <a:normAutofit/>
          </a:bodyPr>
          <a:lstStyle/>
          <a:p>
            <a:r>
              <a:rPr lang="zh-CN" altLang="zh-CN" sz="2400" b="1" dirty="0">
                <a:latin typeface="KaiTi" charset="-122"/>
                <a:ea typeface="KaiTi" charset="-122"/>
                <a:cs typeface="KaiTi" charset="-122"/>
              </a:rPr>
              <a:t>（四）记录</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会见与会谈时，均要安排专人做记录，填写情况汇报表。</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（五）会见与会谈结束</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会见或会谈结束后，主人应将客人送至门口或车前，握手道别，目送客人离去后，方可返回室内。整个会见与会谈的程序工作暂告一段落。</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秘书人员要在整个会见与会谈的过程中，做好会谈记录及会见（会谈）人员的食、宿、交通、参观访问等一切事宜的服务工作。</a:t>
            </a:r>
            <a:endParaRPr lang="zh-CN" altLang="zh-CN" sz="2400" b="1" dirty="0">
              <a:latin typeface="KaiTi" charset="-122"/>
              <a:ea typeface="KaiTi" charset="-122"/>
              <a:cs typeface="KaiTi" charset="-122"/>
            </a:endParaRPr>
          </a:p>
          <a:p>
            <a:r>
              <a:rPr lang="en-US" altLang="zh-CN" sz="2400" dirty="0"/>
              <a:t> </a:t>
            </a:r>
            <a:endParaRPr lang="zh-CN" altLang="zh-CN" sz="2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双方会谈时的注意事项</a:t>
            </a:r>
            <a:br>
              <a:rPr lang="zh-CN" altLang="zh-CN" b="1" dirty="0">
                <a:latin typeface="KaiTi" charset="-122"/>
                <a:ea typeface="KaiTi" charset="-122"/>
                <a:cs typeface="KaiTi" charset="-122"/>
              </a:rPr>
            </a:br>
            <a:endParaRPr kumimoji="1" lang="zh-CN" altLang="en-US" b="1" dirty="0">
              <a:latin typeface="KaiTi" charset="-122"/>
              <a:ea typeface="KaiTi" charset="-122"/>
              <a:cs typeface="KaiTi" charset="-122"/>
            </a:endParaRPr>
          </a:p>
        </p:txBody>
      </p:sp>
      <p:sp>
        <p:nvSpPr>
          <p:cNvPr id="3" name="内容占位符 2"/>
          <p:cNvSpPr>
            <a:spLocks noGrp="1"/>
          </p:cNvSpPr>
          <p:nvPr>
            <p:ph idx="1"/>
          </p:nvPr>
        </p:nvSpPr>
        <p:spPr>
          <a:xfrm>
            <a:off x="677334" y="1460939"/>
            <a:ext cx="8596668" cy="4580424"/>
          </a:xfrm>
        </p:spPr>
        <p:txBody>
          <a:bodyPr>
            <a:normAutofit/>
          </a:bodyPr>
          <a:lstStyle/>
          <a:p>
            <a:pPr lvl="0"/>
            <a:r>
              <a:rPr lang="en-US" altLang="zh-CN" sz="2400" dirty="0" smtClean="0"/>
              <a:t>1.</a:t>
            </a:r>
            <a:r>
              <a:rPr lang="zh-CN" altLang="zh-CN" sz="2400" dirty="0" smtClean="0"/>
              <a:t>除</a:t>
            </a:r>
            <a:r>
              <a:rPr lang="zh-CN" altLang="zh-CN" sz="2400" dirty="0"/>
              <a:t>陪同人员和必要的翻译、记录员、摄像人员等之外，其他工作人员应退出，保持会场的安静。</a:t>
            </a:r>
            <a:endParaRPr lang="zh-CN" altLang="zh-CN" sz="2400" dirty="0"/>
          </a:p>
          <a:p>
            <a:r>
              <a:rPr lang="en-US" altLang="zh-CN" sz="2400" dirty="0"/>
              <a:t>2</a:t>
            </a:r>
            <a:r>
              <a:rPr lang="zh-CN" altLang="zh-CN" sz="2400" dirty="0"/>
              <a:t>．主谈人在讲话时，其他人员需保持安静，不得交头接耳，也不能翻看与此次会谈无关的材料，不要打断他人的发言。</a:t>
            </a:r>
            <a:endParaRPr lang="zh-CN" altLang="zh-CN" sz="2400" dirty="0"/>
          </a:p>
          <a:p>
            <a:r>
              <a:rPr lang="en-US" altLang="zh-CN" sz="2400" dirty="0"/>
              <a:t>3</a:t>
            </a:r>
            <a:r>
              <a:rPr lang="zh-CN" altLang="zh-CN" sz="2400" dirty="0"/>
              <a:t>．正式会谈时如有新闻记者采访，通常在正式谈话开始前采访几分钟，采访结束后新闻记者们离开会场，会谈正式开始。</a:t>
            </a:r>
            <a:endParaRPr lang="zh-CN" altLang="zh-CN" sz="2400" dirty="0"/>
          </a:p>
          <a:p>
            <a:r>
              <a:rPr lang="en-US" altLang="zh-CN" sz="2400" dirty="0"/>
              <a:t>4</a:t>
            </a:r>
            <a:r>
              <a:rPr lang="zh-CN" altLang="zh-CN" sz="2400" dirty="0"/>
              <a:t>．秘书或工作人员需在桌上备好茶水，夏天要加冷饮；会谈时间过长，可适当准备茶歇时间，同时备些咖啡或红茶。</a:t>
            </a:r>
            <a:endParaRPr lang="zh-CN" altLang="zh-CN"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学习目标</a:t>
            </a:r>
            <a:endParaRPr lang="zh-CN" altLang="zh-CN" dirty="0"/>
          </a:p>
        </p:txBody>
      </p:sp>
      <p:sp>
        <p:nvSpPr>
          <p:cNvPr id="3" name="内容占位符 2"/>
          <p:cNvSpPr>
            <a:spLocks noGrp="1"/>
          </p:cNvSpPr>
          <p:nvPr>
            <p:ph idx="1"/>
          </p:nvPr>
        </p:nvSpPr>
        <p:spPr/>
        <p:txBody>
          <a:bodyPr/>
          <a:lstStyle/>
          <a:p>
            <a:r>
              <a:rPr lang="zh-CN" altLang="zh-CN" sz="2400" b="1" dirty="0">
                <a:latin typeface="KaiTi" charset="-122"/>
                <a:ea typeface="KaiTi" charset="-122"/>
                <a:cs typeface="KaiTi" charset="-122"/>
              </a:rPr>
              <a:t>通过本章学习，你应能够：</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知识目标：了解商务会见与会谈、参观与展览活动、仪式与庆典活动、宴请活动以及新闻发布会的基本知识点。</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技能目标：掌握商务会谈、参观与展览活动、仪式与庆典活动、宴请活动以及新闻发布会的操作流程。</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 </a:t>
            </a:r>
            <a:endParaRPr lang="zh-CN" altLang="zh-CN" sz="2400" b="1" dirty="0">
              <a:latin typeface="KaiTi" charset="-122"/>
              <a:ea typeface="KaiTi" charset="-122"/>
              <a:cs typeface="KaiTi" charset="-122"/>
            </a:endParaRPr>
          </a:p>
          <a:p>
            <a:endParaRPr kumimoji="1"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第二节 参观与展览活动</a:t>
            </a:r>
            <a:br>
              <a:rPr lang="zh-CN" altLang="zh-CN" b="1" dirty="0">
                <a:latin typeface="KaiTi" charset="-122"/>
                <a:ea typeface="KaiTi" charset="-122"/>
                <a:cs typeface="KaiTi" charset="-122"/>
              </a:rPr>
            </a:br>
            <a:endParaRPr kumimoji="1" lang="zh-CN" altLang="en-US" b="1" dirty="0">
              <a:latin typeface="KaiTi" charset="-122"/>
              <a:ea typeface="KaiTi" charset="-122"/>
              <a:cs typeface="KaiTi" charset="-122"/>
            </a:endParaRPr>
          </a:p>
        </p:txBody>
      </p:sp>
      <p:sp>
        <p:nvSpPr>
          <p:cNvPr id="3" name="内容占位符 2"/>
          <p:cNvSpPr>
            <a:spLocks noGrp="1"/>
          </p:cNvSpPr>
          <p:nvPr>
            <p:ph idx="1"/>
          </p:nvPr>
        </p:nvSpPr>
        <p:spPr>
          <a:xfrm>
            <a:off x="388883" y="1145629"/>
            <a:ext cx="10310648" cy="5712372"/>
          </a:xfrm>
        </p:spPr>
        <p:txBody>
          <a:bodyPr>
            <a:noAutofit/>
          </a:bodyPr>
          <a:lstStyle/>
          <a:p>
            <a:pPr algn="ctr"/>
            <a:r>
              <a:rPr lang="zh-CN" altLang="zh-CN" b="1" dirty="0" smtClean="0">
                <a:latin typeface="KaiTi" charset="-122"/>
                <a:ea typeface="KaiTi" charset="-122"/>
                <a:cs typeface="KaiTi" charset="-122"/>
              </a:rPr>
              <a:t>开放</a:t>
            </a:r>
            <a:r>
              <a:rPr lang="zh-CN" altLang="zh-CN" b="1" dirty="0">
                <a:latin typeface="KaiTi" charset="-122"/>
                <a:ea typeface="KaiTi" charset="-122"/>
                <a:cs typeface="KaiTi" charset="-122"/>
              </a:rPr>
              <a:t>参观中的突发事故</a:t>
            </a:r>
            <a:endParaRPr lang="zh-CN" altLang="zh-CN" dirty="0">
              <a:latin typeface="KaiTi" charset="-122"/>
              <a:ea typeface="KaiTi" charset="-122"/>
              <a:cs typeface="KaiTi" charset="-122"/>
            </a:endParaRPr>
          </a:p>
          <a:p>
            <a:r>
              <a:rPr lang="zh-CN" altLang="zh-CN" b="1" dirty="0">
                <a:latin typeface="KaiTi" charset="-122"/>
                <a:ea typeface="KaiTi" charset="-122"/>
                <a:cs typeface="KaiTi" charset="-122"/>
              </a:rPr>
              <a:t>宏大有限公司主办了今年的电器行业的年会，经过精心的筹备，年会如期召开。因为会议前准备十分充分，大会各项工作也按计划有序地进行着。</a:t>
            </a:r>
            <a:endParaRPr lang="zh-CN" altLang="zh-CN" b="1" dirty="0">
              <a:latin typeface="KaiTi" charset="-122"/>
              <a:ea typeface="KaiTi" charset="-122"/>
              <a:cs typeface="KaiTi" charset="-122"/>
            </a:endParaRPr>
          </a:p>
          <a:p>
            <a:r>
              <a:rPr lang="zh-CN" altLang="zh-CN" b="1" dirty="0">
                <a:latin typeface="KaiTi" charset="-122"/>
                <a:ea typeface="KaiTi" charset="-122"/>
                <a:cs typeface="KaiTi" charset="-122"/>
              </a:rPr>
              <a:t>会议的第四天，按照大会日程是与会代表参观宏达有限公司从德国引进的电器生产流水线的时间。这套设备很先进，引起了与会代表的很大兴趣。按照计划，这次参观由张秘书和李秘书带队，公司也安排大客车接送参观代表。</a:t>
            </a:r>
            <a:endParaRPr lang="zh-CN" altLang="zh-CN" b="1" dirty="0">
              <a:latin typeface="KaiTi" charset="-122"/>
              <a:ea typeface="KaiTi" charset="-122"/>
              <a:cs typeface="KaiTi" charset="-122"/>
            </a:endParaRPr>
          </a:p>
          <a:p>
            <a:r>
              <a:rPr lang="zh-CN" altLang="zh-CN" b="1" dirty="0">
                <a:latin typeface="KaiTi" charset="-122"/>
                <a:ea typeface="KaiTi" charset="-122"/>
                <a:cs typeface="KaiTi" charset="-122"/>
              </a:rPr>
              <a:t>准时到达参观地点后，公司请一名高级工程师为参观代表们做现场的讲解。两位秘书要求大家在参观时一定要注意安全，不要靠近生产线。</a:t>
            </a:r>
            <a:endParaRPr lang="zh-CN" altLang="zh-CN" b="1" dirty="0">
              <a:latin typeface="KaiTi" charset="-122"/>
              <a:ea typeface="KaiTi" charset="-122"/>
              <a:cs typeface="KaiTi" charset="-122"/>
            </a:endParaRPr>
          </a:p>
          <a:p>
            <a:r>
              <a:rPr lang="zh-CN" altLang="zh-CN" b="1" dirty="0">
                <a:latin typeface="KaiTi" charset="-122"/>
                <a:ea typeface="KaiTi" charset="-122"/>
                <a:cs typeface="KaiTi" charset="-122"/>
              </a:rPr>
              <a:t>代表们非常认真地边参观边听讲解，但其中有一个年纪较大的女代表对对这套设备非常感兴趣，为了更好地了解细节，她低下了头，但没想到自己的长围巾不小心被流水线设备卷来了进去，越卷越紧，其他代表吓得大叫起来。工程师见状赶紧拉闸，让机器停下来，把这位女代表解救下来，但她已经昏迷了。</a:t>
            </a:r>
            <a:endParaRPr lang="zh-CN" altLang="zh-CN" b="1" dirty="0">
              <a:latin typeface="KaiTi" charset="-122"/>
              <a:ea typeface="KaiTi" charset="-122"/>
              <a:cs typeface="KaiTi" charset="-122"/>
            </a:endParaRPr>
          </a:p>
          <a:p>
            <a:r>
              <a:rPr lang="zh-CN" altLang="zh-CN" b="1" dirty="0">
                <a:latin typeface="KaiTi" charset="-122"/>
                <a:ea typeface="KaiTi" charset="-122"/>
                <a:cs typeface="KaiTi" charset="-122"/>
              </a:rPr>
              <a:t>张秘书赶紧打</a:t>
            </a:r>
            <a:r>
              <a:rPr lang="en-US" altLang="zh-CN" b="1" dirty="0">
                <a:latin typeface="KaiTi" charset="-122"/>
                <a:ea typeface="KaiTi" charset="-122"/>
                <a:cs typeface="KaiTi" charset="-122"/>
              </a:rPr>
              <a:t>120</a:t>
            </a:r>
            <a:r>
              <a:rPr lang="zh-CN" altLang="zh-CN" b="1" dirty="0">
                <a:latin typeface="KaiTi" charset="-122"/>
                <a:ea typeface="KaiTi" charset="-122"/>
                <a:cs typeface="KaiTi" charset="-122"/>
              </a:rPr>
              <a:t>，然后让李秘书带领其他代表继续参观，自己则随车一起把女代表送到医院。同时，打电话向总经理报告，总经理交代一定要全力救治。张秘书一直陪伴这位女代表直到她醒过来，安慰她安心治疗，好好休养。张秘书向医生询问女代表的伤势，医生说送诊及时，治疗些日子就可以出院了。张秘书接着向公司领导汇报了女代表的情况，请领导放心。</a:t>
            </a:r>
            <a:endParaRPr lang="zh-CN" altLang="zh-CN" b="1" dirty="0">
              <a:latin typeface="KaiTi" charset="-122"/>
              <a:ea typeface="KaiTi" charset="-122"/>
              <a:cs typeface="KaiTi" charset="-122"/>
            </a:endParaRPr>
          </a:p>
          <a:p>
            <a:r>
              <a:rPr lang="zh-CN" altLang="zh-CN" b="1" dirty="0">
                <a:latin typeface="KaiTi" charset="-122"/>
                <a:ea typeface="KaiTi" charset="-122"/>
                <a:cs typeface="KaiTi" charset="-122"/>
              </a:rPr>
              <a:t>张秘书感慨道：“开放参观真是不能大意。”</a:t>
            </a:r>
            <a:endParaRPr lang="zh-CN" altLang="zh-CN" b="1" dirty="0">
              <a:latin typeface="KaiTi" charset="-122"/>
              <a:ea typeface="KaiTi" charset="-122"/>
              <a:cs typeface="KaiTi" charset="-122"/>
            </a:endParaRPr>
          </a:p>
          <a:p>
            <a:endParaRPr kumimoji="1" lang="zh-CN" altLang="en-US" b="1" dirty="0">
              <a:latin typeface="KaiTi" charset="-122"/>
              <a:ea typeface="KaiTi" charset="-122"/>
              <a:cs typeface="KaiTi"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p:txBody>
          <a:bodyPr/>
          <a:lstStyle/>
          <a:p>
            <a:r>
              <a:rPr lang="zh-CN" altLang="zh-CN" b="1" dirty="0">
                <a:latin typeface="KaiTi" charset="-122"/>
                <a:ea typeface="KaiTi" charset="-122"/>
                <a:cs typeface="KaiTi" charset="-122"/>
              </a:rPr>
              <a:t>二、任务分析</a:t>
            </a:r>
            <a:endParaRPr lang="zh-CN" altLang="zh-CN" b="1" dirty="0">
              <a:latin typeface="KaiTi" charset="-122"/>
              <a:ea typeface="KaiTi" charset="-122"/>
              <a:cs typeface="KaiTi" charset="-122"/>
            </a:endParaRPr>
          </a:p>
          <a:p>
            <a:r>
              <a:rPr lang="zh-CN" altLang="zh-CN" b="1" dirty="0">
                <a:latin typeface="KaiTi" charset="-122"/>
                <a:ea typeface="KaiTi" charset="-122"/>
                <a:cs typeface="KaiTi" charset="-122"/>
              </a:rPr>
              <a:t>在组织开放参观活动中，秘书人员除了负责接待、引导、讲解工作之外，还要注意参观者的人身安全问题。秘书人员参观与展览活动中，要掌握以下内容：</a:t>
            </a:r>
            <a:endParaRPr lang="zh-CN" altLang="zh-CN" b="1" dirty="0">
              <a:latin typeface="KaiTi" charset="-122"/>
              <a:ea typeface="KaiTi" charset="-122"/>
              <a:cs typeface="KaiTi" charset="-122"/>
            </a:endParaRPr>
          </a:p>
          <a:p>
            <a:r>
              <a:rPr lang="en-US" altLang="zh-CN" b="1" dirty="0">
                <a:latin typeface="KaiTi" charset="-122"/>
                <a:ea typeface="KaiTi" charset="-122"/>
                <a:cs typeface="KaiTi" charset="-122"/>
              </a:rPr>
              <a:t>1.</a:t>
            </a:r>
            <a:r>
              <a:rPr lang="zh-CN" altLang="zh-CN" b="1" dirty="0">
                <a:latin typeface="KaiTi" charset="-122"/>
                <a:ea typeface="KaiTi" charset="-122"/>
                <a:cs typeface="KaiTi" charset="-122"/>
              </a:rPr>
              <a:t>了解参观的目的、规模、时间、人员，并准备相关的材料，组织好参观路线，做好接</a:t>
            </a:r>
            <a:endParaRPr lang="zh-CN" altLang="zh-CN" b="1" dirty="0">
              <a:latin typeface="KaiTi" charset="-122"/>
              <a:ea typeface="KaiTi" charset="-122"/>
              <a:cs typeface="KaiTi" charset="-122"/>
            </a:endParaRPr>
          </a:p>
          <a:p>
            <a:r>
              <a:rPr lang="zh-CN" altLang="zh-CN" b="1" dirty="0">
                <a:latin typeface="KaiTi" charset="-122"/>
                <a:ea typeface="KaiTi" charset="-122"/>
                <a:cs typeface="KaiTi" charset="-122"/>
              </a:rPr>
              <a:t>待工作。</a:t>
            </a:r>
            <a:endParaRPr lang="zh-CN" altLang="zh-CN" b="1" dirty="0">
              <a:latin typeface="KaiTi" charset="-122"/>
              <a:ea typeface="KaiTi" charset="-122"/>
              <a:cs typeface="KaiTi" charset="-122"/>
            </a:endParaRPr>
          </a:p>
          <a:p>
            <a:r>
              <a:rPr lang="en-US" altLang="zh-CN" b="1" dirty="0">
                <a:latin typeface="KaiTi" charset="-122"/>
                <a:ea typeface="KaiTi" charset="-122"/>
                <a:cs typeface="KaiTi" charset="-122"/>
              </a:rPr>
              <a:t>2.</a:t>
            </a:r>
            <a:r>
              <a:rPr lang="zh-CN" altLang="zh-CN" b="1" dirty="0">
                <a:latin typeface="KaiTi" charset="-122"/>
                <a:ea typeface="KaiTi" charset="-122"/>
                <a:cs typeface="KaiTi" charset="-122"/>
              </a:rPr>
              <a:t>了解组织展览活动的流程，参加的注意事项等内容。</a:t>
            </a:r>
            <a:endParaRPr lang="zh-CN" altLang="zh-CN" b="1" dirty="0">
              <a:latin typeface="KaiTi" charset="-122"/>
              <a:ea typeface="KaiTi" charset="-122"/>
              <a:cs typeface="KaiTi" charset="-122"/>
            </a:endParaRPr>
          </a:p>
          <a:p>
            <a:endParaRPr kumimoji="1" lang="zh-CN" altLang="en-US" b="1" dirty="0">
              <a:latin typeface="KaiTi" charset="-122"/>
              <a:ea typeface="KaiTi" charset="-122"/>
              <a:cs typeface="KaiTi"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一、开放参观</a:t>
            </a:r>
            <a:br>
              <a:rPr lang="zh-CN" altLang="zh-CN" dirty="0">
                <a:latin typeface="KaiTi" charset="-122"/>
                <a:ea typeface="KaiTi" charset="-122"/>
                <a:cs typeface="KaiTi" charset="-122"/>
              </a:rPr>
            </a:br>
            <a:endParaRPr kumimoji="1" lang="zh-CN" altLang="en-US" dirty="0">
              <a:latin typeface="KaiTi" charset="-122"/>
              <a:ea typeface="KaiTi" charset="-122"/>
              <a:cs typeface="KaiTi" charset="-122"/>
            </a:endParaRPr>
          </a:p>
        </p:txBody>
      </p:sp>
      <p:sp>
        <p:nvSpPr>
          <p:cNvPr id="3" name="内容占位符 2"/>
          <p:cNvSpPr>
            <a:spLocks noGrp="1"/>
          </p:cNvSpPr>
          <p:nvPr>
            <p:ph idx="1"/>
          </p:nvPr>
        </p:nvSpPr>
        <p:spPr>
          <a:xfrm>
            <a:off x="677334" y="1418897"/>
            <a:ext cx="8596668" cy="5223641"/>
          </a:xfrm>
        </p:spPr>
        <p:txBody>
          <a:bodyPr>
            <a:normAutofit/>
          </a:bodyPr>
          <a:lstStyle/>
          <a:p>
            <a:r>
              <a:rPr lang="zh-CN" altLang="zh-CN" sz="3200" dirty="0"/>
              <a:t>开放参观是企业为了加强公众对自身的了解，提升企业的知名度而主动地对社会公众敞开自己的大门。</a:t>
            </a:r>
            <a:endParaRPr lang="zh-CN" altLang="zh-CN" sz="3200" dirty="0"/>
          </a:p>
          <a:p>
            <a:endParaRPr kumimoji="1" lang="zh-CN" altLang="en-US" sz="32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案例：</a:t>
            </a:r>
            <a:r>
              <a:rPr lang="zh-CN" altLang="zh-CN" b="1" dirty="0" smtClean="0"/>
              <a:t>伊利</a:t>
            </a:r>
            <a:r>
              <a:rPr lang="zh-CN" altLang="zh-CN" b="1" dirty="0"/>
              <a:t>参观</a:t>
            </a:r>
            <a:r>
              <a:rPr lang="zh-CN" altLang="zh-CN" b="1" dirty="0" smtClean="0"/>
              <a:t>工厂</a:t>
            </a:r>
            <a:endParaRPr lang="zh-CN" altLang="zh-CN" dirty="0"/>
          </a:p>
        </p:txBody>
      </p:sp>
      <p:sp>
        <p:nvSpPr>
          <p:cNvPr id="3" name="内容占位符 2"/>
          <p:cNvSpPr>
            <a:spLocks noGrp="1"/>
          </p:cNvSpPr>
          <p:nvPr>
            <p:ph idx="1"/>
          </p:nvPr>
        </p:nvSpPr>
        <p:spPr/>
        <p:txBody>
          <a:bodyPr/>
          <a:lstStyle/>
          <a:p>
            <a:r>
              <a:rPr lang="en-US" altLang="zh-CN" dirty="0"/>
              <a:t>1.</a:t>
            </a:r>
            <a:r>
              <a:rPr lang="zh-CN" altLang="zh-CN" dirty="0"/>
              <a:t>活动宗旨</a:t>
            </a:r>
            <a:endParaRPr lang="zh-CN" altLang="zh-CN" dirty="0"/>
          </a:p>
          <a:p>
            <a:r>
              <a:rPr lang="zh-CN" altLang="zh-CN" dirty="0"/>
              <a:t>“伊利诚邀消费者走进工厂，接受来自社会各界的审视和监督。作为企业，让消费者享受知情权和监督权。</a:t>
            </a:r>
            <a:r>
              <a:rPr lang="zh-CN" altLang="zh-CN" dirty="0" smtClean="0"/>
              <a:t>”</a:t>
            </a:r>
            <a:endParaRPr lang="en-US" altLang="zh-CN" dirty="0" smtClean="0"/>
          </a:p>
          <a:p>
            <a:r>
              <a:rPr lang="en-US" altLang="zh-CN" dirty="0"/>
              <a:t>2.</a:t>
            </a:r>
            <a:r>
              <a:rPr lang="zh-CN" altLang="zh-CN" dirty="0"/>
              <a:t>活动效果</a:t>
            </a:r>
            <a:endParaRPr lang="zh-CN" altLang="zh-CN" dirty="0"/>
          </a:p>
          <a:p>
            <a:r>
              <a:rPr lang="zh-CN" altLang="zh-CN" dirty="0"/>
              <a:t>在</a:t>
            </a:r>
            <a:r>
              <a:rPr lang="en-US" altLang="zh-CN" dirty="0"/>
              <a:t>2013</a:t>
            </a:r>
            <a:r>
              <a:rPr lang="zh-CN" altLang="zh-CN" dirty="0"/>
              <a:t>年两会刚刚落下帷幕之际，中国乳制品龙头企业伊利集团宣布，将响应中央议案，自2013年4月6日起，全面启动“伊利工厂开放之旅”活动，让消费者深入了解乳制品生产工艺，同时接受社会各界人士的监督。记者也了解到，实际上伊利工厂已经持续多年对公众开放。在2013年，结合“态度决定品质”的年度传播主题，“伊利工厂开放之旅”将为每一位愿意走进伊利的消费者提供免费接送班车及全程专业讲解，打造更好的消费者体验。</a:t>
            </a:r>
            <a:endParaRPr lang="zh-CN" altLang="zh-CN" dirty="0"/>
          </a:p>
          <a:p>
            <a:endParaRPr lang="en-US" altLang="zh-CN" dirty="0" smtClean="0"/>
          </a:p>
          <a:p>
            <a:endParaRPr lang="zh-CN" altLang="zh-CN"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（一）确定开放参观的目的</a:t>
            </a:r>
            <a:endParaRPr lang="zh-CN" altLang="zh-CN" b="1" dirty="0">
              <a:latin typeface="KaiTi" charset="-122"/>
              <a:ea typeface="KaiTi" charset="-122"/>
              <a:cs typeface="KaiTi" charset="-122"/>
            </a:endParaRPr>
          </a:p>
        </p:txBody>
      </p:sp>
      <p:sp>
        <p:nvSpPr>
          <p:cNvPr id="3" name="内容占位符 2"/>
          <p:cNvSpPr>
            <a:spLocks noGrp="1"/>
          </p:cNvSpPr>
          <p:nvPr>
            <p:ph idx="1"/>
          </p:nvPr>
        </p:nvSpPr>
        <p:spPr/>
        <p:txBody>
          <a:bodyPr>
            <a:normAutofit/>
          </a:bodyPr>
          <a:lstStyle/>
          <a:p>
            <a:r>
              <a:rPr lang="zh-CN" altLang="zh-CN" sz="2400" dirty="0" smtClean="0"/>
              <a:t>任何</a:t>
            </a:r>
            <a:r>
              <a:rPr lang="zh-CN" altLang="zh-CN" sz="2400" dirty="0"/>
              <a:t>一次对外开放参观活动都应有明确的目的。企业要明确开放参观活动想要达到怎样的效果，想让参观的公众对企业留下怎样的印象，是否有真正值得企业投入人力、物力、财力去支持开放参观活动等。</a:t>
            </a:r>
            <a:endParaRPr lang="zh-CN" altLang="zh-CN" sz="2400" dirty="0"/>
          </a:p>
          <a:p>
            <a:r>
              <a:rPr lang="zh-CN" altLang="zh-CN" sz="2400" dirty="0"/>
              <a:t>对外参观活动的目的一般有几种：提高知名度，展示自己的优良工作环境，让更多的公众了解并宣传自己等</a:t>
            </a:r>
            <a:r>
              <a:rPr lang="zh-CN" altLang="zh-CN" sz="2400" dirty="0" smtClean="0"/>
              <a:t>。</a:t>
            </a:r>
            <a:endParaRPr kumimoji="1" lang="zh-CN" altLang="en-US" sz="2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（二）确定参观的规模</a:t>
            </a:r>
            <a:endParaRPr lang="zh-CN" altLang="zh-CN" b="1" dirty="0">
              <a:latin typeface="KaiTi" charset="-122"/>
              <a:ea typeface="KaiTi" charset="-122"/>
              <a:cs typeface="KaiTi" charset="-122"/>
            </a:endParaRPr>
          </a:p>
        </p:txBody>
      </p:sp>
      <p:sp>
        <p:nvSpPr>
          <p:cNvPr id="3" name="内容占位符 2"/>
          <p:cNvSpPr>
            <a:spLocks noGrp="1"/>
          </p:cNvSpPr>
          <p:nvPr>
            <p:ph idx="1"/>
          </p:nvPr>
        </p:nvSpPr>
        <p:spPr/>
        <p:txBody>
          <a:bodyPr>
            <a:normAutofit/>
          </a:bodyPr>
          <a:lstStyle/>
          <a:p>
            <a:r>
              <a:rPr lang="en-US" altLang="zh-CN" sz="2400" dirty="0" smtClean="0"/>
              <a:t>1</a:t>
            </a:r>
            <a:r>
              <a:rPr lang="en-US" altLang="zh-CN" sz="2400" dirty="0"/>
              <a:t>.</a:t>
            </a:r>
            <a:r>
              <a:rPr lang="zh-CN" altLang="zh-CN" sz="2400" dirty="0"/>
              <a:t>如果只是少数几个人参观，可以安排专人陪同他们参观，并介绍情况，赠送资料和纪念品等；</a:t>
            </a:r>
            <a:endParaRPr lang="zh-CN" altLang="zh-CN" sz="2400" dirty="0"/>
          </a:p>
          <a:p>
            <a:r>
              <a:rPr lang="en-US" altLang="zh-CN" sz="2400" dirty="0"/>
              <a:t>2.</a:t>
            </a:r>
            <a:r>
              <a:rPr lang="zh-CN" altLang="zh-CN" sz="2400" dirty="0"/>
              <a:t>如果是较大规模的团体参观，最好事先制定一个详细的接待计划，事先要安排好接待工作，包括确定好接待人员和解说人员、为来宾做好向导，做好招待的餐饮服务工作，解答来宾提出的各种问题以及安全保卫工作等方面的工作，同时也要做好欢送工作。</a:t>
            </a:r>
            <a:endParaRPr lang="zh-CN" altLang="zh-CN" sz="24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（三）确定开放参观的时间</a:t>
            </a:r>
            <a:endParaRPr lang="zh-CN" altLang="zh-CN" b="1" dirty="0">
              <a:latin typeface="KaiTi" charset="-122"/>
              <a:ea typeface="KaiTi" charset="-122"/>
              <a:cs typeface="KaiTi" charset="-122"/>
            </a:endParaRPr>
          </a:p>
        </p:txBody>
      </p:sp>
      <p:sp>
        <p:nvSpPr>
          <p:cNvPr id="3" name="内容占位符 2"/>
          <p:cNvSpPr>
            <a:spLocks noGrp="1"/>
          </p:cNvSpPr>
          <p:nvPr>
            <p:ph idx="1"/>
          </p:nvPr>
        </p:nvSpPr>
        <p:spPr>
          <a:xfrm>
            <a:off x="677334" y="1524001"/>
            <a:ext cx="8596668" cy="4517362"/>
          </a:xfrm>
        </p:spPr>
        <p:txBody>
          <a:bodyPr>
            <a:normAutofit/>
          </a:bodyPr>
          <a:lstStyle/>
          <a:p>
            <a:r>
              <a:rPr lang="zh-CN" altLang="zh-CN" sz="2400" dirty="0" smtClean="0"/>
              <a:t>首先</a:t>
            </a:r>
            <a:r>
              <a:rPr lang="zh-CN" altLang="zh-CN" sz="2400" dirty="0"/>
              <a:t>，开放参观的时间不能影响到企业的正常生产与员工休息时间。</a:t>
            </a:r>
            <a:endParaRPr lang="zh-CN" altLang="zh-CN" sz="2400" dirty="0"/>
          </a:p>
          <a:p>
            <a:r>
              <a:rPr lang="zh-CN" altLang="zh-CN" sz="2400" dirty="0"/>
              <a:t>其次，开放参观的时间的确定也要考虑到参观者所需要的具体时间，可以适当调整，完善开放参观的预约体制。</a:t>
            </a:r>
            <a:endParaRPr lang="zh-CN" altLang="zh-CN" sz="2400" dirty="0"/>
          </a:p>
          <a:p>
            <a:r>
              <a:rPr lang="zh-CN" altLang="zh-CN" sz="2400" dirty="0"/>
              <a:t>再次，要有足够时间准备对外开放参观活动。</a:t>
            </a:r>
            <a:endParaRPr lang="zh-CN" altLang="zh-CN" sz="2400" dirty="0"/>
          </a:p>
          <a:p>
            <a:r>
              <a:rPr lang="zh-CN" altLang="zh-CN" sz="2400" dirty="0"/>
              <a:t>最后，开放参观的时间可以安排在一些特殊的日子，如周年纪念日、企业开工日、节日等。</a:t>
            </a:r>
            <a:endParaRPr lang="zh-CN" altLang="zh-CN" sz="24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（四）确定工作人员</a:t>
            </a:r>
            <a:endParaRPr lang="zh-CN" altLang="zh-CN" b="1" dirty="0">
              <a:latin typeface="KaiTi" charset="-122"/>
              <a:ea typeface="KaiTi" charset="-122"/>
              <a:cs typeface="KaiTi" charset="-122"/>
            </a:endParaRPr>
          </a:p>
        </p:txBody>
      </p:sp>
      <p:sp>
        <p:nvSpPr>
          <p:cNvPr id="3" name="内容占位符 2"/>
          <p:cNvSpPr>
            <a:spLocks noGrp="1"/>
          </p:cNvSpPr>
          <p:nvPr>
            <p:ph idx="1"/>
          </p:nvPr>
        </p:nvSpPr>
        <p:spPr/>
        <p:txBody>
          <a:bodyPr>
            <a:normAutofit fontScale="92500" lnSpcReduction="20000"/>
          </a:bodyPr>
          <a:lstStyle/>
          <a:p>
            <a:r>
              <a:rPr lang="zh-CN" altLang="zh-CN" sz="2800" dirty="0" smtClean="0"/>
              <a:t>企业</a:t>
            </a:r>
            <a:r>
              <a:rPr lang="zh-CN" altLang="zh-CN" sz="2800" dirty="0"/>
              <a:t>可以设置专门负责接待对外开放参观的部门，在这个部门中需要</a:t>
            </a:r>
            <a:r>
              <a:rPr lang="zh-CN" altLang="zh-CN" sz="2800" dirty="0" smtClean="0"/>
              <a:t>有</a:t>
            </a:r>
            <a:r>
              <a:rPr lang="zh-CN" altLang="en-US" sz="2800" dirty="0" smtClean="0"/>
              <a:t>：</a:t>
            </a:r>
            <a:endParaRPr lang="en-US" altLang="zh-CN" sz="2800" dirty="0" smtClean="0"/>
          </a:p>
          <a:p>
            <a:r>
              <a:rPr lang="zh-CN" altLang="zh-CN" sz="2800" dirty="0" smtClean="0"/>
              <a:t>负责</a:t>
            </a:r>
            <a:r>
              <a:rPr lang="zh-CN" altLang="zh-CN" sz="2800" dirty="0"/>
              <a:t>接待的接待</a:t>
            </a:r>
            <a:r>
              <a:rPr lang="zh-CN" altLang="zh-CN" sz="2800" dirty="0" smtClean="0"/>
              <a:t>人员</a:t>
            </a:r>
            <a:r>
              <a:rPr lang="zh-CN" altLang="en-US" sz="2800" dirty="0" smtClean="0"/>
              <a:t>；</a:t>
            </a:r>
            <a:endParaRPr lang="en-US" altLang="zh-CN" sz="2800" dirty="0" smtClean="0"/>
          </a:p>
          <a:p>
            <a:r>
              <a:rPr lang="zh-CN" altLang="zh-CN" sz="2800" dirty="0" smtClean="0"/>
              <a:t>组织</a:t>
            </a:r>
            <a:r>
              <a:rPr lang="zh-CN" altLang="zh-CN" sz="2800" dirty="0"/>
              <a:t>策划</a:t>
            </a:r>
            <a:r>
              <a:rPr lang="zh-CN" altLang="zh-CN" sz="2800" dirty="0" smtClean="0"/>
              <a:t>人员</a:t>
            </a:r>
            <a:r>
              <a:rPr lang="zh-CN" altLang="en-US" sz="2800" dirty="0" smtClean="0"/>
              <a:t>；</a:t>
            </a:r>
            <a:endParaRPr lang="en-US" altLang="zh-CN" sz="2800" dirty="0" smtClean="0"/>
          </a:p>
          <a:p>
            <a:r>
              <a:rPr lang="zh-CN" altLang="zh-CN" sz="2800" dirty="0" smtClean="0"/>
              <a:t>安全</a:t>
            </a:r>
            <a:r>
              <a:rPr lang="zh-CN" altLang="zh-CN" sz="2800" dirty="0"/>
              <a:t>保卫</a:t>
            </a:r>
            <a:r>
              <a:rPr lang="zh-CN" altLang="zh-CN" sz="2800" dirty="0" smtClean="0"/>
              <a:t>人员</a:t>
            </a:r>
            <a:r>
              <a:rPr lang="zh-CN" altLang="en-US" sz="2800" dirty="0" smtClean="0"/>
              <a:t>；</a:t>
            </a:r>
            <a:endParaRPr lang="en-US" altLang="zh-CN" sz="2800" dirty="0" smtClean="0"/>
          </a:p>
          <a:p>
            <a:r>
              <a:rPr lang="zh-CN" altLang="zh-CN" sz="2800" dirty="0" smtClean="0"/>
              <a:t>讲解人员</a:t>
            </a:r>
            <a:r>
              <a:rPr lang="zh-CN" altLang="en-US" sz="2800" dirty="0" smtClean="0"/>
              <a:t>；</a:t>
            </a:r>
            <a:endParaRPr lang="en-US" altLang="zh-CN" sz="2800" dirty="0" smtClean="0"/>
          </a:p>
          <a:p>
            <a:r>
              <a:rPr lang="zh-CN" altLang="zh-CN" sz="2800" dirty="0" smtClean="0"/>
              <a:t>宣传人员</a:t>
            </a:r>
            <a:r>
              <a:rPr lang="zh-CN" altLang="en-US" sz="2800" dirty="0" smtClean="0"/>
              <a:t>；</a:t>
            </a:r>
            <a:endParaRPr lang="en-US" altLang="zh-CN" sz="2800" dirty="0" smtClean="0"/>
          </a:p>
          <a:p>
            <a:r>
              <a:rPr lang="zh-CN" altLang="zh-CN" sz="2800" dirty="0" smtClean="0"/>
              <a:t>组织</a:t>
            </a:r>
            <a:r>
              <a:rPr lang="zh-CN" altLang="zh-CN" sz="2800" dirty="0"/>
              <a:t>大型的参观活动，最好成立专门的参观活动筹备委员会</a:t>
            </a:r>
            <a:r>
              <a:rPr lang="zh-CN" altLang="zh-CN" sz="2800" dirty="0" smtClean="0"/>
              <a:t>。</a:t>
            </a:r>
            <a:endParaRPr lang="zh-CN" altLang="zh-CN" sz="28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（五）准备宣传材料</a:t>
            </a:r>
            <a:endParaRPr lang="zh-CN" altLang="zh-CN" b="1" dirty="0">
              <a:latin typeface="KaiTi" charset="-122"/>
              <a:ea typeface="KaiTi" charset="-122"/>
              <a:cs typeface="KaiTi" charset="-122"/>
            </a:endParaRPr>
          </a:p>
        </p:txBody>
      </p:sp>
      <p:sp>
        <p:nvSpPr>
          <p:cNvPr id="3" name="内容占位符 2"/>
          <p:cNvSpPr>
            <a:spLocks noGrp="1"/>
          </p:cNvSpPr>
          <p:nvPr>
            <p:ph idx="1"/>
          </p:nvPr>
        </p:nvSpPr>
        <p:spPr/>
        <p:txBody>
          <a:bodyPr>
            <a:normAutofit/>
          </a:bodyPr>
          <a:lstStyle/>
          <a:p>
            <a:r>
              <a:rPr lang="zh-CN" altLang="zh-CN" sz="2400" dirty="0" smtClean="0"/>
              <a:t>开放</a:t>
            </a:r>
            <a:r>
              <a:rPr lang="zh-CN" altLang="zh-CN" sz="2400" dirty="0"/>
              <a:t>参观活动本身就是为了宣传企业自身的一种渠道，那么在活动开展前最重要的是做好各种宣传的准备工作</a:t>
            </a:r>
            <a:r>
              <a:rPr lang="zh-CN" altLang="zh-CN" sz="2400" dirty="0" smtClean="0"/>
              <a:t>。</a:t>
            </a:r>
            <a:endParaRPr lang="en-US" altLang="zh-CN" sz="2400" dirty="0" smtClean="0"/>
          </a:p>
          <a:p>
            <a:r>
              <a:rPr lang="zh-CN" altLang="zh-CN" sz="2400" dirty="0" smtClean="0"/>
              <a:t>企业</a:t>
            </a:r>
            <a:r>
              <a:rPr lang="zh-CN" altLang="zh-CN" sz="2400" dirty="0"/>
              <a:t>需要准备好关于企业产品的说明书，企业发展历程的宣传手册</a:t>
            </a:r>
            <a:r>
              <a:rPr lang="zh-CN" altLang="zh-CN" sz="2400" dirty="0" smtClean="0"/>
              <a:t>。</a:t>
            </a:r>
            <a:endParaRPr lang="en-US" altLang="zh-CN" sz="2400" dirty="0" smtClean="0"/>
          </a:p>
          <a:p>
            <a:r>
              <a:rPr lang="zh-CN" altLang="zh-CN" sz="2400" dirty="0" smtClean="0"/>
              <a:t>在</a:t>
            </a:r>
            <a:r>
              <a:rPr lang="zh-CN" altLang="zh-CN" sz="2400" dirty="0"/>
              <a:t>正式参观结束前放映电影、电视片或幻灯进行介绍，帮助参观者了解企业的主要概况和产品等内容</a:t>
            </a:r>
            <a:r>
              <a:rPr lang="zh-CN" altLang="zh-CN" sz="2400" dirty="0" smtClean="0"/>
              <a:t>。</a:t>
            </a:r>
            <a:endParaRPr lang="en-US" altLang="zh-CN" sz="2400" dirty="0" smtClean="0"/>
          </a:p>
          <a:p>
            <a:r>
              <a:rPr lang="zh-CN" altLang="zh-CN" sz="2400" dirty="0" smtClean="0"/>
              <a:t>为了</a:t>
            </a:r>
            <a:r>
              <a:rPr lang="zh-CN" altLang="zh-CN" sz="2400" dirty="0"/>
              <a:t>使参观活动产生的效果持久，一般企业都会在参观活动结束时赠送纪念性的关于组织简介的小册子和企业产品的样本等，让公众更多地深入了解企业，扩大企业的影响力。</a:t>
            </a:r>
            <a:endParaRPr lang="zh-CN" altLang="zh-CN" sz="2400" dirty="0"/>
          </a:p>
          <a:p>
            <a:endParaRPr kumimoji="1" lang="zh-CN" altLang="en-US" sz="24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（六）确定参观路线</a:t>
            </a:r>
            <a:endParaRPr lang="zh-CN" altLang="zh-CN" b="1" dirty="0">
              <a:latin typeface="KaiTi" charset="-122"/>
              <a:ea typeface="KaiTi" charset="-122"/>
              <a:cs typeface="KaiTi" charset="-122"/>
            </a:endParaRPr>
          </a:p>
        </p:txBody>
      </p:sp>
      <p:sp>
        <p:nvSpPr>
          <p:cNvPr id="3" name="内容占位符 2"/>
          <p:cNvSpPr>
            <a:spLocks noGrp="1"/>
          </p:cNvSpPr>
          <p:nvPr>
            <p:ph idx="1"/>
          </p:nvPr>
        </p:nvSpPr>
        <p:spPr/>
        <p:txBody>
          <a:bodyPr>
            <a:normAutofit/>
          </a:bodyPr>
          <a:lstStyle/>
          <a:p>
            <a:r>
              <a:rPr lang="zh-CN" altLang="zh-CN" sz="2800" b="1" dirty="0" smtClean="0"/>
              <a:t>提前</a:t>
            </a:r>
            <a:r>
              <a:rPr lang="zh-CN" altLang="zh-CN" sz="2800" b="1" dirty="0"/>
              <a:t>确定参观路线，防止参观者超越参观所限范围，出现不必要的麻烦和事故</a:t>
            </a:r>
            <a:r>
              <a:rPr lang="zh-CN" altLang="zh-CN" sz="2800" b="1" dirty="0" smtClean="0"/>
              <a:t>。</a:t>
            </a:r>
            <a:endParaRPr lang="en-US" altLang="zh-CN" sz="2800" b="1" dirty="0" smtClean="0"/>
          </a:p>
          <a:p>
            <a:r>
              <a:rPr lang="zh-CN" altLang="zh-CN" sz="2800" b="1" dirty="0" smtClean="0"/>
              <a:t>有些</a:t>
            </a:r>
            <a:r>
              <a:rPr lang="zh-CN" altLang="zh-CN" sz="2800" b="1" dirty="0"/>
              <a:t>组织的主管人员往往顾虑开放参观活动会使某些技术秘密或某些制造过程的细节泄露，其实，只要安排得当、向导熟练，就可以防止泄露事件发生。因此，不必在这方面有过多的顾虑。</a:t>
            </a:r>
            <a:endParaRPr lang="zh-CN" altLang="zh-CN" sz="2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第一节 商务会见与会谈</a:t>
            </a:r>
            <a:endParaRPr lang="zh-CN" altLang="zh-CN" dirty="0">
              <a:latin typeface="KaiTi" charset="-122"/>
              <a:ea typeface="KaiTi" charset="-122"/>
              <a:cs typeface="KaiTi" charset="-122"/>
            </a:endParaRPr>
          </a:p>
        </p:txBody>
      </p:sp>
      <p:sp>
        <p:nvSpPr>
          <p:cNvPr id="3" name="内容占位符 2"/>
          <p:cNvSpPr>
            <a:spLocks noGrp="1"/>
          </p:cNvSpPr>
          <p:nvPr>
            <p:ph idx="1"/>
          </p:nvPr>
        </p:nvSpPr>
        <p:spPr/>
        <p:txBody>
          <a:bodyPr>
            <a:normAutofit/>
          </a:bodyPr>
          <a:lstStyle/>
          <a:p>
            <a:r>
              <a:rPr lang="zh-CN" altLang="zh-CN" sz="2400" b="1" dirty="0">
                <a:latin typeface="KaiTi" charset="-122"/>
                <a:ea typeface="KaiTi" charset="-122"/>
                <a:cs typeface="KaiTi" charset="-122"/>
              </a:rPr>
              <a:t>会见与洽谈是商务活动中最常见的商务行为，会见与洽谈是双方公司建立合作的基础，秘书人员在处理会见与洽谈时，应做到：</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1</a:t>
            </a:r>
            <a:r>
              <a:rPr lang="zh-CN" altLang="zh-CN" sz="2400" b="1" dirty="0">
                <a:latin typeface="KaiTi" charset="-122"/>
                <a:ea typeface="KaiTi" charset="-122"/>
                <a:cs typeface="KaiTi" charset="-122"/>
              </a:rPr>
              <a:t>．做好会见与洽谈的准备工作。</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2</a:t>
            </a:r>
            <a:r>
              <a:rPr lang="zh-CN" altLang="zh-CN" sz="2400" b="1" dirty="0">
                <a:latin typeface="KaiTi" charset="-122"/>
                <a:ea typeface="KaiTi" charset="-122"/>
                <a:cs typeface="KaiTi" charset="-122"/>
              </a:rPr>
              <a:t>．了解会见与洽谈的基本程序。</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3. </a:t>
            </a:r>
            <a:r>
              <a:rPr lang="zh-CN" altLang="zh-CN" sz="2400" b="1" dirty="0">
                <a:latin typeface="KaiTi" charset="-122"/>
                <a:ea typeface="KaiTi" charset="-122"/>
                <a:cs typeface="KaiTi" charset="-122"/>
              </a:rPr>
              <a:t>做好陪同工作。</a:t>
            </a:r>
            <a:endParaRPr lang="zh-CN" altLang="zh-CN" sz="2400" b="1" dirty="0">
              <a:latin typeface="KaiTi" charset="-122"/>
              <a:ea typeface="KaiTi" charset="-122"/>
              <a:cs typeface="KaiTi"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（七）做好接待服务工作</a:t>
            </a:r>
            <a:endParaRPr lang="zh-CN" altLang="zh-CN" b="1" dirty="0">
              <a:latin typeface="KaiTi" charset="-122"/>
              <a:ea typeface="KaiTi" charset="-122"/>
              <a:cs typeface="KaiTi" charset="-122"/>
            </a:endParaRPr>
          </a:p>
        </p:txBody>
      </p:sp>
      <p:sp>
        <p:nvSpPr>
          <p:cNvPr id="3" name="内容占位符 2"/>
          <p:cNvSpPr>
            <a:spLocks noGrp="1"/>
          </p:cNvSpPr>
          <p:nvPr>
            <p:ph idx="1"/>
          </p:nvPr>
        </p:nvSpPr>
        <p:spPr/>
        <p:txBody>
          <a:bodyPr/>
          <a:lstStyle/>
          <a:p>
            <a:r>
              <a:rPr lang="zh-CN" altLang="zh-CN" sz="2400" b="1" dirty="0" smtClean="0">
                <a:latin typeface="KaiTi" charset="-122"/>
                <a:ea typeface="KaiTi" charset="-122"/>
                <a:cs typeface="KaiTi" charset="-122"/>
              </a:rPr>
              <a:t>在</a:t>
            </a:r>
            <a:r>
              <a:rPr lang="zh-CN" altLang="zh-CN" sz="2400" b="1" dirty="0">
                <a:latin typeface="KaiTi" charset="-122"/>
                <a:ea typeface="KaiTi" charset="-122"/>
                <a:cs typeface="KaiTi" charset="-122"/>
              </a:rPr>
              <a:t>开放参观活动中，企业应对参观者应热情周到地做好接待，如安排合适的休息场所和备好茶水饮料，还可适当地提供娱乐活动</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需要</a:t>
            </a:r>
            <a:r>
              <a:rPr lang="zh-CN" altLang="zh-CN" sz="2400" b="1" dirty="0">
                <a:latin typeface="KaiTi" charset="-122"/>
                <a:ea typeface="KaiTi" charset="-122"/>
                <a:cs typeface="KaiTi" charset="-122"/>
              </a:rPr>
              <a:t>招待用餐的，也要事先做好安排</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endParaRPr kumimoji="1" lang="zh-CN" altLang="en-US" b="1"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二、展览活动</a:t>
            </a:r>
            <a:br>
              <a:rPr lang="zh-CN" altLang="zh-CN" dirty="0">
                <a:latin typeface="KaiTi" charset="-122"/>
                <a:ea typeface="KaiTi" charset="-122"/>
                <a:cs typeface="KaiTi" charset="-122"/>
              </a:rPr>
            </a:br>
            <a:endParaRPr kumimoji="1" lang="zh-CN" altLang="en-US" dirty="0">
              <a:latin typeface="KaiTi" charset="-122"/>
              <a:ea typeface="KaiTi" charset="-122"/>
              <a:cs typeface="KaiTi" charset="-122"/>
            </a:endParaRPr>
          </a:p>
        </p:txBody>
      </p:sp>
      <p:sp>
        <p:nvSpPr>
          <p:cNvPr id="3" name="内容占位符 2"/>
          <p:cNvSpPr>
            <a:spLocks noGrp="1"/>
          </p:cNvSpPr>
          <p:nvPr>
            <p:ph idx="1"/>
          </p:nvPr>
        </p:nvSpPr>
        <p:spPr/>
        <p:txBody>
          <a:bodyPr/>
          <a:lstStyle/>
          <a:p>
            <a:r>
              <a:rPr lang="zh-CN" altLang="zh-CN" sz="2800" b="1" dirty="0">
                <a:latin typeface="KaiTi" charset="-122"/>
                <a:ea typeface="KaiTi" charset="-122"/>
                <a:cs typeface="KaiTi" charset="-122"/>
              </a:rPr>
              <a:t>展览活动就是企业在展览活动中通过实物展示、环境展示、图片与模型的展示，来吸引公众的注意，并吸引新闻媒介的关注与报道，从而提高企业的知名度、美誉度，同时促进产品的销售。</a:t>
            </a:r>
            <a:r>
              <a:rPr lang="en-US" altLang="zh-CN" sz="2800" b="1" dirty="0">
                <a:latin typeface="KaiTi" charset="-122"/>
                <a:ea typeface="KaiTi" charset="-122"/>
                <a:cs typeface="KaiTi" charset="-122"/>
              </a:rPr>
              <a:t> </a:t>
            </a:r>
            <a:endParaRPr lang="zh-CN" altLang="zh-CN" sz="2800" b="1" dirty="0">
              <a:latin typeface="KaiTi" charset="-122"/>
              <a:ea typeface="KaiTi" charset="-122"/>
              <a:cs typeface="KaiTi" charset="-122"/>
            </a:endParaRPr>
          </a:p>
          <a:p>
            <a:endParaRPr kumimoji="1"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7334" y="609600"/>
            <a:ext cx="8596668" cy="935421"/>
          </a:xfrm>
        </p:spPr>
        <p:txBody>
          <a:bodyPr/>
          <a:lstStyle/>
          <a:p>
            <a:r>
              <a:rPr lang="en-US" altLang="zh-CN" dirty="0"/>
              <a:t> </a:t>
            </a:r>
            <a:r>
              <a:rPr lang="zh-CN" altLang="zh-CN" b="1" dirty="0">
                <a:latin typeface="KaiTi" charset="-122"/>
                <a:ea typeface="KaiTi" charset="-122"/>
                <a:cs typeface="KaiTi" charset="-122"/>
              </a:rPr>
              <a:t>（一）展览活动的类型</a:t>
            </a:r>
            <a:endParaRPr kumimoji="1" lang="zh-CN" altLang="en-US" b="1" dirty="0">
              <a:latin typeface="KaiTi" charset="-122"/>
              <a:ea typeface="KaiTi" charset="-122"/>
              <a:cs typeface="KaiTi" charset="-122"/>
            </a:endParaRPr>
          </a:p>
        </p:txBody>
      </p:sp>
      <p:sp>
        <p:nvSpPr>
          <p:cNvPr id="3" name="内容占位符 2"/>
          <p:cNvSpPr>
            <a:spLocks noGrp="1"/>
          </p:cNvSpPr>
          <p:nvPr>
            <p:ph idx="1"/>
          </p:nvPr>
        </p:nvSpPr>
        <p:spPr>
          <a:xfrm>
            <a:off x="325821" y="1471449"/>
            <a:ext cx="9438289" cy="5023944"/>
          </a:xfrm>
        </p:spPr>
        <p:txBody>
          <a:bodyPr>
            <a:noAutofit/>
          </a:bodyPr>
          <a:lstStyle/>
          <a:p>
            <a:r>
              <a:rPr lang="zh-CN" altLang="zh-CN" sz="2400" dirty="0">
                <a:latin typeface="KaiTi" charset="-122"/>
                <a:ea typeface="KaiTi" charset="-122"/>
                <a:cs typeface="KaiTi" charset="-122"/>
              </a:rPr>
              <a:t>展览活动的类型分为很多种。</a:t>
            </a:r>
            <a:endParaRPr lang="zh-CN" altLang="zh-CN" sz="2400" dirty="0">
              <a:latin typeface="KaiTi" charset="-122"/>
              <a:ea typeface="KaiTi" charset="-122"/>
              <a:cs typeface="KaiTi" charset="-122"/>
            </a:endParaRPr>
          </a:p>
          <a:p>
            <a:r>
              <a:rPr lang="en-US" altLang="zh-CN" sz="2400" dirty="0">
                <a:latin typeface="KaiTi" charset="-122"/>
                <a:ea typeface="KaiTi" charset="-122"/>
                <a:cs typeface="KaiTi" charset="-122"/>
              </a:rPr>
              <a:t>1.</a:t>
            </a:r>
            <a:r>
              <a:rPr lang="zh-CN" altLang="zh-CN" sz="2400" dirty="0">
                <a:latin typeface="KaiTi" charset="-122"/>
                <a:ea typeface="KaiTi" charset="-122"/>
                <a:cs typeface="KaiTi" charset="-122"/>
              </a:rPr>
              <a:t>从展览的性质分，有贸易型展览会和宣传型展览会。</a:t>
            </a:r>
            <a:endParaRPr lang="zh-CN" altLang="zh-CN" sz="2400" dirty="0">
              <a:latin typeface="KaiTi" charset="-122"/>
              <a:ea typeface="KaiTi" charset="-122"/>
              <a:cs typeface="KaiTi" charset="-122"/>
            </a:endParaRPr>
          </a:p>
          <a:p>
            <a:r>
              <a:rPr lang="en-US" altLang="zh-CN" sz="2400" dirty="0">
                <a:latin typeface="KaiTi" charset="-122"/>
                <a:ea typeface="KaiTi" charset="-122"/>
                <a:cs typeface="KaiTi" charset="-122"/>
              </a:rPr>
              <a:t>2.</a:t>
            </a:r>
            <a:r>
              <a:rPr lang="zh-CN" altLang="zh-CN" sz="2400" dirty="0">
                <a:latin typeface="KaiTi" charset="-122"/>
                <a:ea typeface="KaiTi" charset="-122"/>
                <a:cs typeface="KaiTi" charset="-122"/>
              </a:rPr>
              <a:t>从举办的地点来分，有室内展览会和露天展览会。</a:t>
            </a:r>
            <a:endParaRPr lang="zh-CN" altLang="zh-CN" sz="2400" dirty="0">
              <a:latin typeface="KaiTi" charset="-122"/>
              <a:ea typeface="KaiTi" charset="-122"/>
              <a:cs typeface="KaiTi" charset="-122"/>
            </a:endParaRPr>
          </a:p>
          <a:p>
            <a:r>
              <a:rPr lang="en-US" altLang="zh-CN" sz="2400" dirty="0">
                <a:latin typeface="KaiTi" charset="-122"/>
                <a:ea typeface="KaiTi" charset="-122"/>
                <a:cs typeface="KaiTi" charset="-122"/>
              </a:rPr>
              <a:t>3.</a:t>
            </a:r>
            <a:r>
              <a:rPr lang="zh-CN" altLang="zh-CN" sz="2400" dirty="0">
                <a:latin typeface="KaiTi" charset="-122"/>
                <a:ea typeface="KaiTi" charset="-122"/>
                <a:cs typeface="KaiTi" charset="-122"/>
              </a:rPr>
              <a:t>从展览的项目来分，有综合型展览会和专业型展览会。综合型博览会，就是不管何种商品，都可参加；二是专业型博览会，即以某种门类商品为参展对象。</a:t>
            </a:r>
            <a:endParaRPr lang="zh-CN" altLang="zh-CN" sz="2400" dirty="0">
              <a:latin typeface="KaiTi" charset="-122"/>
              <a:ea typeface="KaiTi" charset="-122"/>
              <a:cs typeface="KaiTi" charset="-122"/>
            </a:endParaRPr>
          </a:p>
          <a:p>
            <a:r>
              <a:rPr lang="en-US" altLang="zh-CN" sz="2400" dirty="0">
                <a:latin typeface="KaiTi" charset="-122"/>
                <a:ea typeface="KaiTi" charset="-122"/>
                <a:cs typeface="KaiTi" charset="-122"/>
              </a:rPr>
              <a:t>4.</a:t>
            </a:r>
            <a:r>
              <a:rPr lang="zh-CN" altLang="zh-CN" sz="2400" dirty="0">
                <a:latin typeface="KaiTi" charset="-122"/>
                <a:ea typeface="KaiTi" charset="-122"/>
                <a:cs typeface="KaiTi" charset="-122"/>
              </a:rPr>
              <a:t>从展览的规模来分，有大型展览会和小型展览会</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（二）展览活动的作用</a:t>
            </a:r>
            <a:br>
              <a:rPr lang="zh-CN" altLang="zh-CN" b="1" dirty="0">
                <a:latin typeface="KaiTi" charset="-122"/>
                <a:ea typeface="KaiTi" charset="-122"/>
                <a:cs typeface="KaiTi" charset="-122"/>
              </a:rPr>
            </a:br>
            <a:endParaRPr kumimoji="1" lang="zh-CN" altLang="en-US" b="1" dirty="0">
              <a:latin typeface="KaiTi" charset="-122"/>
              <a:ea typeface="KaiTi" charset="-122"/>
              <a:cs typeface="KaiTi" charset="-122"/>
            </a:endParaRPr>
          </a:p>
        </p:txBody>
      </p:sp>
      <p:sp>
        <p:nvSpPr>
          <p:cNvPr id="3" name="内容占位符 2"/>
          <p:cNvSpPr>
            <a:spLocks noGrp="1"/>
          </p:cNvSpPr>
          <p:nvPr>
            <p:ph idx="1"/>
          </p:nvPr>
        </p:nvSpPr>
        <p:spPr>
          <a:xfrm>
            <a:off x="677334" y="1439917"/>
            <a:ext cx="8596668" cy="4601445"/>
          </a:xfrm>
        </p:spPr>
        <p:txBody>
          <a:bodyPr>
            <a:noAutofit/>
          </a:bodyPr>
          <a:lstStyle/>
          <a:p>
            <a:r>
              <a:rPr lang="zh-CN" altLang="zh-CN" sz="2400" b="1" dirty="0">
                <a:latin typeface="KaiTi" charset="-122"/>
                <a:ea typeface="KaiTi" charset="-122"/>
                <a:cs typeface="KaiTi" charset="-122"/>
              </a:rPr>
              <a:t>1．宣传作用</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在</a:t>
            </a:r>
            <a:r>
              <a:rPr lang="en-US" altLang="zh-CN" sz="2400" b="1" dirty="0">
                <a:latin typeface="KaiTi" charset="-122"/>
                <a:ea typeface="KaiTi" charset="-122"/>
                <a:cs typeface="KaiTi" charset="-122"/>
              </a:rPr>
              <a:t>2010</a:t>
            </a:r>
            <a:r>
              <a:rPr lang="zh-CN" altLang="zh-CN" sz="2400" b="1" dirty="0">
                <a:latin typeface="KaiTi" charset="-122"/>
                <a:ea typeface="KaiTi" charset="-122"/>
                <a:cs typeface="KaiTi" charset="-122"/>
              </a:rPr>
              <a:t>年世界博览会在中国成功举办之后，国内的各大企业都见识到了通过展览活动宣传自己的强大效力。于是在此之后的几年内，国内的展览活动更加活跃。</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企业为了更好地宣传自己的产品和服务等等都纷纷走出自己企业所在的区域，通过参加展览活动来宣传自己</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677334" y="1366345"/>
            <a:ext cx="8596668" cy="4675017"/>
          </a:xfrm>
        </p:spPr>
        <p:txBody>
          <a:bodyPr>
            <a:noAutofit/>
          </a:bodyPr>
          <a:lstStyle/>
          <a:p>
            <a:r>
              <a:rPr lang="zh-CN" altLang="zh-CN" sz="2800" b="1" dirty="0">
                <a:latin typeface="KaiTi" charset="-122"/>
                <a:ea typeface="KaiTi" charset="-122"/>
                <a:cs typeface="KaiTi" charset="-122"/>
              </a:rPr>
              <a:t>2．增进效益的作用</a:t>
            </a:r>
            <a:endParaRPr lang="zh-CN" altLang="zh-CN" sz="2800" b="1" dirty="0">
              <a:latin typeface="KaiTi" charset="-122"/>
              <a:ea typeface="KaiTi" charset="-122"/>
              <a:cs typeface="KaiTi" charset="-122"/>
            </a:endParaRPr>
          </a:p>
          <a:p>
            <a:r>
              <a:rPr lang="zh-CN" altLang="zh-CN" sz="2800" b="1" dirty="0">
                <a:latin typeface="KaiTi" charset="-122"/>
                <a:ea typeface="KaiTi" charset="-122"/>
                <a:cs typeface="KaiTi" charset="-122"/>
              </a:rPr>
              <a:t>展览活动一般都是在交通的便利，同时也是需求量相对比较集中的城市举办，这样就对参加展览的企业提供了较大的客流量，拓宽了产品销售的渠道，提高了企业的社会知名度，同时为企业带来效益的增加</a:t>
            </a:r>
            <a:r>
              <a:rPr lang="zh-CN" altLang="zh-CN" sz="2800" b="1" dirty="0" smtClean="0">
                <a:latin typeface="KaiTi" charset="-122"/>
                <a:ea typeface="KaiTi" charset="-122"/>
                <a:cs typeface="KaiTi" charset="-122"/>
              </a:rPr>
              <a:t>。</a:t>
            </a:r>
            <a:endParaRPr lang="zh-CN" altLang="zh-CN" sz="2800" b="1" dirty="0">
              <a:latin typeface="KaiTi" charset="-122"/>
              <a:ea typeface="KaiTi" charset="-122"/>
              <a:cs typeface="KaiTi"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（三）参加展览活动的准备工作</a:t>
            </a:r>
            <a:endParaRPr lang="zh-CN" altLang="zh-CN" b="1" dirty="0">
              <a:latin typeface="KaiTi" charset="-122"/>
              <a:ea typeface="KaiTi" charset="-122"/>
              <a:cs typeface="KaiTi" charset="-122"/>
            </a:endParaRPr>
          </a:p>
        </p:txBody>
      </p:sp>
      <p:sp>
        <p:nvSpPr>
          <p:cNvPr id="3" name="内容占位符 2"/>
          <p:cNvSpPr>
            <a:spLocks noGrp="1"/>
          </p:cNvSpPr>
          <p:nvPr>
            <p:ph idx="1"/>
          </p:nvPr>
        </p:nvSpPr>
        <p:spPr>
          <a:xfrm>
            <a:off x="677334" y="1608083"/>
            <a:ext cx="8596668" cy="4433279"/>
          </a:xfrm>
        </p:spPr>
        <p:txBody>
          <a:bodyPr>
            <a:normAutofit/>
          </a:bodyPr>
          <a:lstStyle/>
          <a:p>
            <a:r>
              <a:rPr lang="zh-CN" altLang="zh-CN" sz="2400" dirty="0"/>
              <a:t>1．确定参展的必要性和可行性</a:t>
            </a:r>
            <a:endParaRPr lang="zh-CN" altLang="zh-CN" sz="2400" dirty="0"/>
          </a:p>
          <a:p>
            <a:r>
              <a:rPr lang="zh-CN" altLang="zh-CN" sz="2400" dirty="0"/>
              <a:t>在企业收到相关的切合自己产品的展览活动之前，企业负责人首先要确定参展的必要性和可行性</a:t>
            </a:r>
            <a:r>
              <a:rPr lang="zh-CN" altLang="zh-CN" sz="2400" dirty="0" smtClean="0"/>
              <a:t>。</a:t>
            </a:r>
            <a:endParaRPr lang="en-US" altLang="zh-CN" sz="2400" dirty="0" smtClean="0"/>
          </a:p>
          <a:p>
            <a:r>
              <a:rPr lang="zh-CN" altLang="zh-CN" sz="2400" dirty="0" smtClean="0"/>
              <a:t>有的</a:t>
            </a:r>
            <a:r>
              <a:rPr lang="zh-CN" altLang="zh-CN" sz="2400" dirty="0"/>
              <a:t>展览会举办地点并不在自己企业所在地，如果企业要参加展览活动的话，就需要将自己的产品运送到相关展览地，这期间涉及到的人力、物力、和财力会比较大，如果不进行严谨的分析判断，有可能会给企业造成不必要的人财力的浪费。</a:t>
            </a:r>
            <a:endParaRPr lang="zh-CN" altLang="zh-CN" sz="24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2．明确主题</a:t>
            </a:r>
            <a:endParaRPr lang="zh-CN" altLang="zh-CN" b="1" dirty="0">
              <a:latin typeface="KaiTi" charset="-122"/>
              <a:ea typeface="KaiTi" charset="-122"/>
              <a:cs typeface="KaiTi" charset="-122"/>
            </a:endParaRPr>
          </a:p>
        </p:txBody>
      </p:sp>
      <p:sp>
        <p:nvSpPr>
          <p:cNvPr id="3" name="内容占位符 2"/>
          <p:cNvSpPr>
            <a:spLocks noGrp="1"/>
          </p:cNvSpPr>
          <p:nvPr>
            <p:ph idx="1"/>
          </p:nvPr>
        </p:nvSpPr>
        <p:spPr/>
        <p:txBody>
          <a:bodyPr>
            <a:normAutofit/>
          </a:bodyPr>
          <a:lstStyle/>
          <a:p>
            <a:r>
              <a:rPr lang="zh-CN" altLang="zh-CN" sz="2800" b="1" dirty="0" smtClean="0">
                <a:latin typeface="KaiTi" charset="-122"/>
                <a:ea typeface="KaiTi" charset="-122"/>
                <a:cs typeface="KaiTi" charset="-122"/>
              </a:rPr>
              <a:t>展览</a:t>
            </a:r>
            <a:r>
              <a:rPr lang="zh-CN" altLang="zh-CN" sz="2800" b="1" dirty="0">
                <a:latin typeface="KaiTi" charset="-122"/>
                <a:ea typeface="KaiTi" charset="-122"/>
                <a:cs typeface="KaiTi" charset="-122"/>
              </a:rPr>
              <a:t>活动的举办方都会有一个明确的主题，在明确对方主题的同时也要确定企业参加的主题。在活动中，通过展览将企业的主题用各种形式反映出来，如主题性口号、主题歌曲、徽标、纪念品等。</a:t>
            </a:r>
            <a:endParaRPr lang="zh-CN" altLang="zh-CN" sz="2800" b="1" dirty="0">
              <a:latin typeface="KaiTi" charset="-122"/>
              <a:ea typeface="KaiTi" charset="-122"/>
              <a:cs typeface="KaiTi"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latin typeface="KaiTi" charset="-122"/>
                <a:ea typeface="KaiTi" charset="-122"/>
                <a:cs typeface="KaiTi" charset="-122"/>
              </a:rPr>
              <a:t>3</a:t>
            </a:r>
            <a:r>
              <a:rPr lang="zh-CN" altLang="en-US" b="1" dirty="0">
                <a:latin typeface="KaiTi" charset="-122"/>
                <a:ea typeface="KaiTi" charset="-122"/>
                <a:cs typeface="KaiTi" charset="-122"/>
              </a:rPr>
              <a:t>、</a:t>
            </a:r>
            <a:r>
              <a:rPr lang="zh-CN" altLang="zh-CN" b="1" dirty="0">
                <a:latin typeface="KaiTi" charset="-122"/>
                <a:ea typeface="KaiTi" charset="-122"/>
                <a:cs typeface="KaiTi" charset="-122"/>
              </a:rPr>
              <a:t>精心布置展台</a:t>
            </a:r>
            <a:endParaRPr kumimoji="1" lang="zh-CN" altLang="en-US" dirty="0"/>
          </a:p>
        </p:txBody>
      </p:sp>
      <p:sp>
        <p:nvSpPr>
          <p:cNvPr id="3" name="内容占位符 2"/>
          <p:cNvSpPr>
            <a:spLocks noGrp="1"/>
          </p:cNvSpPr>
          <p:nvPr>
            <p:ph idx="1"/>
          </p:nvPr>
        </p:nvSpPr>
        <p:spPr/>
        <p:txBody>
          <a:bodyPr>
            <a:normAutofit/>
          </a:bodyPr>
          <a:lstStyle/>
          <a:p>
            <a:pPr lvl="0"/>
            <a:br>
              <a:rPr lang="en-US" altLang="zh-CN" sz="2800" b="1" dirty="0">
                <a:latin typeface="KaiTi" charset="-122"/>
                <a:ea typeface="KaiTi" charset="-122"/>
                <a:cs typeface="KaiTi" charset="-122"/>
              </a:rPr>
            </a:br>
            <a:r>
              <a:rPr lang="zh-CN" altLang="zh-CN" sz="2800" b="1" dirty="0" smtClean="0">
                <a:latin typeface="KaiTi" charset="-122"/>
                <a:ea typeface="KaiTi" charset="-122"/>
                <a:cs typeface="KaiTi" charset="-122"/>
              </a:rPr>
              <a:t>参加</a:t>
            </a:r>
            <a:r>
              <a:rPr lang="zh-CN" altLang="zh-CN" sz="2800" b="1" dirty="0">
                <a:latin typeface="KaiTi" charset="-122"/>
                <a:ea typeface="KaiTi" charset="-122"/>
                <a:cs typeface="KaiTi" charset="-122"/>
              </a:rPr>
              <a:t>展览活动，企业需要搭展台、布置展台</a:t>
            </a:r>
            <a:r>
              <a:rPr lang="zh-CN" altLang="zh-CN" sz="2800" b="1" dirty="0" smtClean="0">
                <a:latin typeface="KaiTi" charset="-122"/>
                <a:ea typeface="KaiTi" charset="-122"/>
                <a:cs typeface="KaiTi" charset="-122"/>
              </a:rPr>
              <a:t>。</a:t>
            </a:r>
            <a:endParaRPr lang="en-US" altLang="zh-CN" sz="2800" b="1" dirty="0" smtClean="0">
              <a:latin typeface="KaiTi" charset="-122"/>
              <a:ea typeface="KaiTi" charset="-122"/>
              <a:cs typeface="KaiTi" charset="-122"/>
            </a:endParaRPr>
          </a:p>
          <a:p>
            <a:pPr lvl="0"/>
            <a:r>
              <a:rPr lang="zh-CN" altLang="zh-CN" sz="2800" b="1" dirty="0" smtClean="0">
                <a:latin typeface="KaiTi" charset="-122"/>
                <a:ea typeface="KaiTi" charset="-122"/>
                <a:cs typeface="KaiTi" charset="-122"/>
              </a:rPr>
              <a:t>展台</a:t>
            </a:r>
            <a:r>
              <a:rPr lang="zh-CN" altLang="zh-CN" sz="2800" b="1" dirty="0">
                <a:latin typeface="KaiTi" charset="-122"/>
                <a:ea typeface="KaiTi" charset="-122"/>
                <a:cs typeface="KaiTi" charset="-122"/>
              </a:rPr>
              <a:t>必须提前布置好，切忌在临开幕前才草率完工，以免造成安全隐患</a:t>
            </a:r>
            <a:r>
              <a:rPr lang="zh-CN" altLang="zh-CN" sz="2800" b="1" dirty="0" smtClean="0">
                <a:latin typeface="KaiTi" charset="-122"/>
                <a:ea typeface="KaiTi" charset="-122"/>
                <a:cs typeface="KaiTi" charset="-122"/>
              </a:rPr>
              <a:t>。</a:t>
            </a:r>
            <a:endParaRPr lang="en-US" altLang="zh-CN" sz="2800" b="1" dirty="0" smtClean="0">
              <a:latin typeface="KaiTi" charset="-122"/>
              <a:ea typeface="KaiTi" charset="-122"/>
              <a:cs typeface="KaiTi" charset="-122"/>
            </a:endParaRPr>
          </a:p>
          <a:p>
            <a:pPr lvl="0"/>
            <a:r>
              <a:rPr lang="zh-CN" altLang="zh-CN" sz="2800" b="1" dirty="0" smtClean="0">
                <a:latin typeface="KaiTi" charset="-122"/>
                <a:ea typeface="KaiTi" charset="-122"/>
                <a:cs typeface="KaiTi" charset="-122"/>
              </a:rPr>
              <a:t>展览会</a:t>
            </a:r>
            <a:r>
              <a:rPr lang="zh-CN" altLang="zh-CN" sz="2800" b="1" dirty="0">
                <a:latin typeface="KaiTi" charset="-122"/>
                <a:ea typeface="KaiTi" charset="-122"/>
                <a:cs typeface="KaiTi" charset="-122"/>
              </a:rPr>
              <a:t>的规模越大，组织的展台就越要醒目，突出企业标识，引起参观者的注意力</a:t>
            </a:r>
            <a:r>
              <a:rPr lang="zh-CN" altLang="zh-CN" sz="2800" b="1" dirty="0" smtClean="0">
                <a:latin typeface="KaiTi" charset="-122"/>
                <a:ea typeface="KaiTi" charset="-122"/>
                <a:cs typeface="KaiTi" charset="-122"/>
              </a:rPr>
              <a:t>。</a:t>
            </a:r>
            <a:endParaRPr kumimoji="1" lang="zh-CN" altLang="en-US" sz="2800" b="1" dirty="0">
              <a:latin typeface="KaiTi" charset="-122"/>
              <a:ea typeface="KaiTi" charset="-122"/>
              <a:cs typeface="KaiTi"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en-US" altLang="zh-CN" b="1" dirty="0">
                <a:latin typeface="KaiTi" charset="-122"/>
                <a:ea typeface="KaiTi" charset="-122"/>
                <a:cs typeface="KaiTi" charset="-122"/>
              </a:rPr>
              <a:t>4</a:t>
            </a:r>
            <a:r>
              <a:rPr lang="zh-CN" altLang="en-US" b="1" dirty="0">
                <a:latin typeface="KaiTi" charset="-122"/>
                <a:ea typeface="KaiTi" charset="-122"/>
                <a:cs typeface="KaiTi" charset="-122"/>
              </a:rPr>
              <a:t>、</a:t>
            </a:r>
            <a:r>
              <a:rPr lang="zh-CN" altLang="zh-CN" b="1" dirty="0">
                <a:latin typeface="KaiTi" charset="-122"/>
                <a:ea typeface="KaiTi" charset="-122"/>
                <a:cs typeface="KaiTi" charset="-122"/>
              </a:rPr>
              <a:t>准备资料、制定预算</a:t>
            </a:r>
            <a:endParaRPr lang="zh-CN" altLang="zh-CN" b="1" dirty="0">
              <a:latin typeface="KaiTi" charset="-122"/>
              <a:ea typeface="KaiTi" charset="-122"/>
              <a:cs typeface="KaiTi" charset="-122"/>
            </a:endParaRPr>
          </a:p>
        </p:txBody>
      </p:sp>
      <p:sp>
        <p:nvSpPr>
          <p:cNvPr id="3" name="内容占位符 2"/>
          <p:cNvSpPr>
            <a:spLocks noGrp="1"/>
          </p:cNvSpPr>
          <p:nvPr>
            <p:ph idx="1"/>
          </p:nvPr>
        </p:nvSpPr>
        <p:spPr/>
        <p:txBody>
          <a:bodyPr>
            <a:normAutofit fontScale="92500" lnSpcReduction="20000"/>
          </a:bodyPr>
          <a:lstStyle/>
          <a:p>
            <a:r>
              <a:rPr lang="zh-CN" altLang="zh-CN" sz="2400" b="1" dirty="0" smtClean="0">
                <a:latin typeface="KaiTi" charset="-122"/>
                <a:ea typeface="KaiTi" charset="-122"/>
                <a:cs typeface="KaiTi" charset="-122"/>
              </a:rPr>
              <a:t>在</a:t>
            </a:r>
            <a:r>
              <a:rPr lang="zh-CN" altLang="zh-CN" sz="2400" b="1" dirty="0">
                <a:latin typeface="KaiTi" charset="-122"/>
                <a:ea typeface="KaiTi" charset="-122"/>
                <a:cs typeface="KaiTi" charset="-122"/>
              </a:rPr>
              <a:t>参展活动中，企业可以准备一些能够起到宣传企业形象和企业产品的资料</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如</a:t>
            </a:r>
            <a:r>
              <a:rPr lang="zh-CN" altLang="zh-CN" sz="2400" b="1" dirty="0">
                <a:latin typeface="KaiTi" charset="-122"/>
                <a:ea typeface="KaiTi" charset="-122"/>
                <a:cs typeface="KaiTi" charset="-122"/>
              </a:rPr>
              <a:t>设计与制作展览会的</a:t>
            </a:r>
            <a:r>
              <a:rPr lang="zh-CN" altLang="zh-CN" sz="2400" b="1" dirty="0" smtClean="0">
                <a:latin typeface="KaiTi" charset="-122"/>
                <a:ea typeface="KaiTi" charset="-122"/>
                <a:cs typeface="KaiTi" charset="-122"/>
              </a:rPr>
              <a:t>会徽</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会标</a:t>
            </a:r>
            <a:r>
              <a:rPr lang="zh-CN" altLang="zh-CN" sz="2400" b="1" dirty="0">
                <a:latin typeface="KaiTi" charset="-122"/>
                <a:ea typeface="KaiTi" charset="-122"/>
                <a:cs typeface="KaiTi" charset="-122"/>
              </a:rPr>
              <a:t>及</a:t>
            </a:r>
            <a:r>
              <a:rPr lang="zh-CN" altLang="zh-CN" sz="2400" b="1" dirty="0" smtClean="0">
                <a:latin typeface="KaiTi" charset="-122"/>
                <a:ea typeface="KaiTi" charset="-122"/>
                <a:cs typeface="KaiTi" charset="-122"/>
              </a:rPr>
              <a:t>纪念品</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说明书</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宣传小册子</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幻灯片</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录像带</a:t>
            </a:r>
            <a:r>
              <a:rPr lang="zh-CN" altLang="zh-CN" sz="2400" b="1" dirty="0">
                <a:latin typeface="KaiTi" charset="-122"/>
                <a:ea typeface="KaiTi" charset="-122"/>
                <a:cs typeface="KaiTi" charset="-122"/>
              </a:rPr>
              <a:t>等音像</a:t>
            </a:r>
            <a:r>
              <a:rPr lang="zh-CN" altLang="zh-CN" sz="2400" b="1" dirty="0" smtClean="0">
                <a:latin typeface="KaiTi" charset="-122"/>
                <a:ea typeface="KaiTi" charset="-122"/>
                <a:cs typeface="KaiTi" charset="-122"/>
              </a:rPr>
              <a:t>资料</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包括</a:t>
            </a:r>
            <a:r>
              <a:rPr lang="zh-CN" altLang="zh-CN" sz="2400" b="1" dirty="0">
                <a:latin typeface="KaiTi" charset="-122"/>
                <a:ea typeface="KaiTi" charset="-122"/>
                <a:cs typeface="KaiTi" charset="-122"/>
              </a:rPr>
              <a:t>展览会的背景资料、前言及结束语、参展品名目录、参展单位目录以及展览会平面图等资料的撰写与制作</a:t>
            </a:r>
            <a:r>
              <a:rPr lang="zh-CN" altLang="zh-CN" sz="2400" b="1" dirty="0" smtClean="0">
                <a:latin typeface="KaiTi" charset="-122"/>
                <a:ea typeface="KaiTi" charset="-122"/>
                <a:cs typeface="KaiTi" charset="-122"/>
              </a:rPr>
              <a:t>。</a:t>
            </a:r>
            <a:endParaRPr lang="zh-CN" altLang="zh-CN" sz="2400" b="1" dirty="0">
              <a:latin typeface="KaiTi" charset="-122"/>
              <a:ea typeface="KaiTi" charset="-122"/>
              <a:cs typeface="KaiTi"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参加展览会的经费预算和使用是不可忽视的，主要以下开支：</a:t>
            </a:r>
            <a:endParaRPr lang="zh-CN" altLang="zh-CN" b="1" dirty="0">
              <a:latin typeface="KaiTi" charset="-122"/>
              <a:ea typeface="KaiTi" charset="-122"/>
              <a:cs typeface="KaiTi" charset="-122"/>
            </a:endParaRPr>
          </a:p>
        </p:txBody>
      </p:sp>
      <p:sp>
        <p:nvSpPr>
          <p:cNvPr id="3" name="内容占位符 2"/>
          <p:cNvSpPr>
            <a:spLocks noGrp="1"/>
          </p:cNvSpPr>
          <p:nvPr>
            <p:ph idx="1"/>
          </p:nvPr>
        </p:nvSpPr>
        <p:spPr>
          <a:xfrm>
            <a:off x="677334" y="1734207"/>
            <a:ext cx="8596668" cy="4792717"/>
          </a:xfrm>
        </p:spPr>
        <p:txBody>
          <a:bodyPr>
            <a:normAutofit/>
          </a:bodyPr>
          <a:lstStyle/>
          <a:p>
            <a:r>
              <a:rPr lang="zh-CN" altLang="zh-CN" sz="2000" b="1" dirty="0" smtClean="0">
                <a:latin typeface="KaiTi" charset="-122"/>
                <a:ea typeface="KaiTi" charset="-122"/>
                <a:cs typeface="KaiTi" charset="-122"/>
              </a:rPr>
              <a:t>（</a:t>
            </a:r>
            <a:r>
              <a:rPr lang="en-US" altLang="zh-CN" sz="2000" b="1" dirty="0">
                <a:latin typeface="KaiTi" charset="-122"/>
                <a:ea typeface="KaiTi" charset="-122"/>
                <a:cs typeface="KaiTi" charset="-122"/>
              </a:rPr>
              <a:t>1</a:t>
            </a:r>
            <a:r>
              <a:rPr lang="zh-CN" altLang="zh-CN" sz="2000" b="1" dirty="0">
                <a:latin typeface="KaiTi" charset="-122"/>
                <a:ea typeface="KaiTi" charset="-122"/>
                <a:cs typeface="KaiTi" charset="-122"/>
              </a:rPr>
              <a:t>）场地使用费，包括各种设备使用、能源等。</a:t>
            </a:r>
            <a:endParaRPr lang="zh-CN" altLang="zh-CN" sz="2000" b="1" dirty="0">
              <a:latin typeface="KaiTi" charset="-122"/>
              <a:ea typeface="KaiTi" charset="-122"/>
              <a:cs typeface="KaiTi" charset="-122"/>
            </a:endParaRPr>
          </a:p>
          <a:p>
            <a:r>
              <a:rPr lang="zh-CN" altLang="zh-CN" sz="2000" b="1" dirty="0">
                <a:latin typeface="KaiTi" charset="-122"/>
                <a:ea typeface="KaiTi" charset="-122"/>
                <a:cs typeface="KaiTi" charset="-122"/>
              </a:rPr>
              <a:t>（</a:t>
            </a:r>
            <a:r>
              <a:rPr lang="en-US" altLang="zh-CN" sz="2000" b="1" dirty="0">
                <a:latin typeface="KaiTi" charset="-122"/>
                <a:ea typeface="KaiTi" charset="-122"/>
                <a:cs typeface="KaiTi" charset="-122"/>
              </a:rPr>
              <a:t>2</a:t>
            </a:r>
            <a:r>
              <a:rPr lang="zh-CN" altLang="zh-CN" sz="2000" b="1" dirty="0">
                <a:latin typeface="KaiTi" charset="-122"/>
                <a:ea typeface="KaiTi" charset="-122"/>
                <a:cs typeface="KaiTi" charset="-122"/>
              </a:rPr>
              <a:t>）设计建造费，包括材料费。</a:t>
            </a:r>
            <a:endParaRPr lang="zh-CN" altLang="zh-CN" sz="2000" b="1" dirty="0">
              <a:latin typeface="KaiTi" charset="-122"/>
              <a:ea typeface="KaiTi" charset="-122"/>
              <a:cs typeface="KaiTi" charset="-122"/>
            </a:endParaRPr>
          </a:p>
          <a:p>
            <a:r>
              <a:rPr lang="zh-CN" altLang="zh-CN" sz="2000" b="1" dirty="0">
                <a:latin typeface="KaiTi" charset="-122"/>
                <a:ea typeface="KaiTi" charset="-122"/>
                <a:cs typeface="KaiTi" charset="-122"/>
              </a:rPr>
              <a:t>（</a:t>
            </a:r>
            <a:r>
              <a:rPr lang="en-US" altLang="zh-CN" sz="2000" b="1" dirty="0">
                <a:latin typeface="KaiTi" charset="-122"/>
                <a:ea typeface="KaiTi" charset="-122"/>
                <a:cs typeface="KaiTi" charset="-122"/>
              </a:rPr>
              <a:t>3</a:t>
            </a:r>
            <a:r>
              <a:rPr lang="zh-CN" altLang="zh-CN" sz="2000" b="1" dirty="0">
                <a:latin typeface="KaiTi" charset="-122"/>
                <a:ea typeface="KaiTi" charset="-122"/>
                <a:cs typeface="KaiTi" charset="-122"/>
              </a:rPr>
              <a:t>）工作人员酬金，包括工资、津贴、差旅费。</a:t>
            </a:r>
            <a:endParaRPr lang="zh-CN" altLang="zh-CN" sz="2000" b="1" dirty="0">
              <a:latin typeface="KaiTi" charset="-122"/>
              <a:ea typeface="KaiTi" charset="-122"/>
              <a:cs typeface="KaiTi" charset="-122"/>
            </a:endParaRPr>
          </a:p>
          <a:p>
            <a:r>
              <a:rPr lang="zh-CN" altLang="zh-CN" sz="2000" b="1" dirty="0">
                <a:latin typeface="KaiTi" charset="-122"/>
                <a:ea typeface="KaiTi" charset="-122"/>
                <a:cs typeface="KaiTi" charset="-122"/>
              </a:rPr>
              <a:t>（</a:t>
            </a:r>
            <a:r>
              <a:rPr lang="en-US" altLang="zh-CN" sz="2000" b="1" dirty="0">
                <a:latin typeface="KaiTi" charset="-122"/>
                <a:ea typeface="KaiTi" charset="-122"/>
                <a:cs typeface="KaiTi" charset="-122"/>
              </a:rPr>
              <a:t>4</a:t>
            </a:r>
            <a:r>
              <a:rPr lang="zh-CN" altLang="zh-CN" sz="2000" b="1" dirty="0">
                <a:latin typeface="KaiTi" charset="-122"/>
                <a:ea typeface="KaiTi" charset="-122"/>
                <a:cs typeface="KaiTi" charset="-122"/>
              </a:rPr>
              <a:t>）传播媒介租用费，包括电视、录相带、电子计算机脑软件、幻灯机、幻灯片、新闻广告费用等。</a:t>
            </a:r>
            <a:endParaRPr lang="zh-CN" altLang="zh-CN" sz="2000" b="1" dirty="0">
              <a:latin typeface="KaiTi" charset="-122"/>
              <a:ea typeface="KaiTi" charset="-122"/>
              <a:cs typeface="KaiTi" charset="-122"/>
            </a:endParaRPr>
          </a:p>
          <a:p>
            <a:r>
              <a:rPr lang="zh-CN" altLang="zh-CN" sz="2000" b="1" dirty="0">
                <a:latin typeface="KaiTi" charset="-122"/>
                <a:ea typeface="KaiTi" charset="-122"/>
                <a:cs typeface="KaiTi" charset="-122"/>
              </a:rPr>
              <a:t>（</a:t>
            </a:r>
            <a:r>
              <a:rPr lang="en-US" altLang="zh-CN" sz="2000" b="1" dirty="0">
                <a:latin typeface="KaiTi" charset="-122"/>
                <a:ea typeface="KaiTi" charset="-122"/>
                <a:cs typeface="KaiTi" charset="-122"/>
              </a:rPr>
              <a:t>5</a:t>
            </a:r>
            <a:r>
              <a:rPr lang="zh-CN" altLang="zh-CN" sz="2000" b="1" dirty="0">
                <a:latin typeface="KaiTi" charset="-122"/>
                <a:ea typeface="KaiTi" charset="-122"/>
                <a:cs typeface="KaiTi" charset="-122"/>
              </a:rPr>
              <a:t>）宣传品、纪念品制作费用。</a:t>
            </a:r>
            <a:endParaRPr lang="zh-CN" altLang="zh-CN" sz="2000" b="1" dirty="0">
              <a:latin typeface="KaiTi" charset="-122"/>
              <a:ea typeface="KaiTi" charset="-122"/>
              <a:cs typeface="KaiTi" charset="-122"/>
            </a:endParaRPr>
          </a:p>
          <a:p>
            <a:r>
              <a:rPr lang="zh-CN" altLang="zh-CN" sz="2000" b="1" dirty="0">
                <a:latin typeface="KaiTi" charset="-122"/>
                <a:ea typeface="KaiTi" charset="-122"/>
                <a:cs typeface="KaiTi" charset="-122"/>
              </a:rPr>
              <a:t>（</a:t>
            </a:r>
            <a:r>
              <a:rPr lang="en-US" altLang="zh-CN" sz="2000" b="1" dirty="0">
                <a:latin typeface="KaiTi" charset="-122"/>
                <a:ea typeface="KaiTi" charset="-122"/>
                <a:cs typeface="KaiTi" charset="-122"/>
              </a:rPr>
              <a:t>6</a:t>
            </a:r>
            <a:r>
              <a:rPr lang="zh-CN" altLang="zh-CN" sz="2000" b="1" dirty="0">
                <a:latin typeface="KaiTi" charset="-122"/>
                <a:ea typeface="KaiTi" charset="-122"/>
                <a:cs typeface="KaiTi" charset="-122"/>
              </a:rPr>
              <a:t>）交际联络费，包括举行招待会、购买茶点、接待宾客及交际应酬的各种费用。</a:t>
            </a:r>
            <a:endParaRPr lang="zh-CN" altLang="zh-CN" sz="2000" b="1" dirty="0">
              <a:latin typeface="KaiTi" charset="-122"/>
              <a:ea typeface="KaiTi" charset="-122"/>
              <a:cs typeface="KaiTi" charset="-122"/>
            </a:endParaRPr>
          </a:p>
          <a:p>
            <a:r>
              <a:rPr lang="zh-CN" altLang="zh-CN" sz="2000" b="1" dirty="0">
                <a:latin typeface="KaiTi" charset="-122"/>
                <a:ea typeface="KaiTi" charset="-122"/>
                <a:cs typeface="KaiTi" charset="-122"/>
              </a:rPr>
              <a:t>（</a:t>
            </a:r>
            <a:r>
              <a:rPr lang="en-US" altLang="zh-CN" sz="2000" b="1" dirty="0">
                <a:latin typeface="KaiTi" charset="-122"/>
                <a:ea typeface="KaiTi" charset="-122"/>
                <a:cs typeface="KaiTi" charset="-122"/>
              </a:rPr>
              <a:t>7</a:t>
            </a:r>
            <a:r>
              <a:rPr lang="zh-CN" altLang="zh-CN" sz="2000" b="1" dirty="0">
                <a:latin typeface="KaiTi" charset="-122"/>
                <a:ea typeface="KaiTi" charset="-122"/>
                <a:cs typeface="KaiTi" charset="-122"/>
              </a:rPr>
              <a:t>）运输费，即运输展品的费用。</a:t>
            </a:r>
            <a:endParaRPr lang="zh-CN" altLang="zh-CN" sz="2000" b="1" dirty="0">
              <a:latin typeface="KaiTi" charset="-122"/>
              <a:ea typeface="KaiTi" charset="-122"/>
              <a:cs typeface="KaiTi" charset="-122"/>
            </a:endParaRPr>
          </a:p>
          <a:p>
            <a:r>
              <a:rPr lang="zh-CN" altLang="zh-CN" sz="2000" b="1" dirty="0">
                <a:latin typeface="KaiTi" charset="-122"/>
                <a:ea typeface="KaiTi" charset="-122"/>
                <a:cs typeface="KaiTi" charset="-122"/>
              </a:rPr>
              <a:t>（</a:t>
            </a:r>
            <a:r>
              <a:rPr lang="en-US" altLang="zh-CN" sz="2000" b="1" dirty="0">
                <a:latin typeface="KaiTi" charset="-122"/>
                <a:ea typeface="KaiTi" charset="-122"/>
                <a:cs typeface="KaiTi" charset="-122"/>
              </a:rPr>
              <a:t>8</a:t>
            </a:r>
            <a:r>
              <a:rPr lang="zh-CN" altLang="zh-CN" sz="2000" b="1" dirty="0">
                <a:latin typeface="KaiTi" charset="-122"/>
                <a:ea typeface="KaiTi" charset="-122"/>
                <a:cs typeface="KaiTi" charset="-122"/>
              </a:rPr>
              <a:t>）保险费，贵重物品在展览期间要办保险所花的费用。</a:t>
            </a:r>
            <a:endParaRPr lang="zh-CN" altLang="zh-CN" sz="2000" b="1" dirty="0">
              <a:latin typeface="KaiTi" charset="-122"/>
              <a:ea typeface="KaiTi" charset="-122"/>
              <a:cs typeface="KaiTi" charset="-122"/>
            </a:endParaRPr>
          </a:p>
          <a:p>
            <a:r>
              <a:rPr lang="zh-CN" altLang="zh-CN" sz="2000" b="1" dirty="0">
                <a:latin typeface="KaiTi" charset="-122"/>
                <a:ea typeface="KaiTi" charset="-122"/>
                <a:cs typeface="KaiTi" charset="-122"/>
              </a:rPr>
              <a:t>（</a:t>
            </a:r>
            <a:r>
              <a:rPr lang="en-US" altLang="zh-CN" sz="2000" b="1" dirty="0">
                <a:latin typeface="KaiTi" charset="-122"/>
                <a:ea typeface="KaiTi" charset="-122"/>
                <a:cs typeface="KaiTi" charset="-122"/>
              </a:rPr>
              <a:t>9</a:t>
            </a:r>
            <a:r>
              <a:rPr lang="zh-CN" altLang="zh-CN" sz="2000" b="1" dirty="0">
                <a:latin typeface="KaiTi" charset="-122"/>
                <a:ea typeface="KaiTi" charset="-122"/>
                <a:cs typeface="KaiTi" charset="-122"/>
              </a:rPr>
              <a:t>）预备金，作为调剂补充使用的费用，一般占总费用的。</a:t>
            </a:r>
            <a:endParaRPr lang="zh-CN" altLang="zh-CN" sz="2000" b="1" dirty="0">
              <a:latin typeface="KaiTi" charset="-122"/>
              <a:ea typeface="KaiTi" charset="-122"/>
              <a:cs typeface="KaiTi"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677334" y="998483"/>
            <a:ext cx="8596668" cy="5042879"/>
          </a:xfrm>
        </p:spPr>
        <p:txBody>
          <a:bodyPr>
            <a:normAutofit/>
          </a:bodyPr>
          <a:lstStyle/>
          <a:p>
            <a:r>
              <a:rPr lang="zh-CN" altLang="en-US" sz="2400" b="1" dirty="0" smtClean="0"/>
              <a:t>      </a:t>
            </a:r>
            <a:r>
              <a:rPr lang="zh-CN" altLang="zh-CN" sz="2400" b="1" dirty="0" smtClean="0"/>
              <a:t>会见</a:t>
            </a:r>
            <a:r>
              <a:rPr lang="zh-CN" altLang="zh-CN" sz="2400" b="1" dirty="0"/>
              <a:t>，一般也称接见或拜会，商务活动中常用会见来表示见面的平等关系</a:t>
            </a:r>
            <a:r>
              <a:rPr lang="zh-CN" altLang="zh-CN" sz="2400" b="1" dirty="0" smtClean="0"/>
              <a:t>。</a:t>
            </a:r>
            <a:endParaRPr lang="en-US" altLang="zh-CN" sz="2400" b="1" dirty="0" smtClean="0"/>
          </a:p>
          <a:p>
            <a:r>
              <a:rPr lang="zh-CN" altLang="en-US" sz="2400" b="1" dirty="0"/>
              <a:t> </a:t>
            </a:r>
            <a:r>
              <a:rPr lang="zh-CN" altLang="en-US" sz="2400" b="1" dirty="0" smtClean="0"/>
              <a:t>     </a:t>
            </a:r>
            <a:r>
              <a:rPr lang="zh-CN" altLang="zh-CN" sz="2400" b="1" dirty="0" smtClean="0"/>
              <a:t>就</a:t>
            </a:r>
            <a:r>
              <a:rPr lang="zh-CN" altLang="zh-CN" sz="2400" b="1" dirty="0"/>
              <a:t>会见的内容而言，有礼节性的、政治性的、事务性的会见</a:t>
            </a:r>
            <a:r>
              <a:rPr lang="zh-CN" altLang="zh-CN" sz="2400" b="1" dirty="0" smtClean="0"/>
              <a:t>。</a:t>
            </a:r>
            <a:endParaRPr lang="en-US" altLang="zh-CN" sz="2400" b="1" dirty="0" smtClean="0"/>
          </a:p>
          <a:p>
            <a:r>
              <a:rPr lang="zh-CN" altLang="en-US" sz="2400" b="1" dirty="0"/>
              <a:t> </a:t>
            </a:r>
            <a:r>
              <a:rPr lang="zh-CN" altLang="en-US" sz="2400" b="1" dirty="0" smtClean="0"/>
              <a:t>    </a:t>
            </a:r>
            <a:r>
              <a:rPr lang="zh-CN" altLang="zh-CN" sz="2400" b="1" dirty="0" smtClean="0"/>
              <a:t>礼节性</a:t>
            </a:r>
            <a:r>
              <a:rPr lang="zh-CN" altLang="zh-CN" sz="2400" b="1" dirty="0"/>
              <a:t>会见时间较短，通常是半小时左右，话题较为广泛，形式也比较随便</a:t>
            </a:r>
            <a:r>
              <a:rPr lang="zh-CN" altLang="zh-CN" sz="2400" b="1" dirty="0" smtClean="0"/>
              <a:t>。</a:t>
            </a:r>
            <a:endParaRPr lang="en-US" altLang="zh-CN" sz="2400" b="1" dirty="0" smtClean="0"/>
          </a:p>
          <a:p>
            <a:r>
              <a:rPr lang="zh-CN" altLang="en-US" sz="2400" b="1" dirty="0"/>
              <a:t> </a:t>
            </a:r>
            <a:r>
              <a:rPr lang="zh-CN" altLang="en-US" sz="2400" b="1" dirty="0" smtClean="0"/>
              <a:t>   </a:t>
            </a:r>
            <a:r>
              <a:rPr lang="zh-CN" altLang="zh-CN" sz="2400" b="1" dirty="0" smtClean="0"/>
              <a:t>政治性</a:t>
            </a:r>
            <a:r>
              <a:rPr lang="zh-CN" altLang="zh-CN" sz="2400" b="1" dirty="0"/>
              <a:t>会见一般要谈论双边关系、国际局势等重大问题，话题较为严肃，形式较为正规</a:t>
            </a:r>
            <a:r>
              <a:rPr lang="zh-CN" altLang="zh-CN" sz="2400" b="1" dirty="0" smtClean="0"/>
              <a:t>。</a:t>
            </a:r>
            <a:endParaRPr lang="en-US" altLang="zh-CN" sz="2400" b="1" dirty="0" smtClean="0"/>
          </a:p>
          <a:p>
            <a:r>
              <a:rPr lang="zh-CN" altLang="en-US" sz="2400" b="1" dirty="0"/>
              <a:t> </a:t>
            </a:r>
            <a:r>
              <a:rPr lang="zh-CN" altLang="en-US" sz="2400" b="1" dirty="0" smtClean="0"/>
              <a:t>    </a:t>
            </a:r>
            <a:r>
              <a:rPr lang="zh-CN" altLang="zh-CN" sz="2400" b="1" dirty="0" smtClean="0"/>
              <a:t>事务性</a:t>
            </a:r>
            <a:r>
              <a:rPr lang="zh-CN" altLang="zh-CN" sz="2400" b="1" dirty="0"/>
              <a:t>会见则涉及一般外交交涉、业务商谈和经贸、科技、文化交流等内容，有较强的专业性，时间较长，也较严肃。</a:t>
            </a:r>
            <a:endParaRPr lang="zh-CN" altLang="zh-CN" sz="2400" b="1" dirty="0"/>
          </a:p>
          <a:p>
            <a:endParaRPr kumimoji="1" lang="zh-CN" altLang="en-US" sz="2400" b="1"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latin typeface="KaiTi" charset="-122"/>
                <a:ea typeface="KaiTi" charset="-122"/>
                <a:cs typeface="KaiTi" charset="-122"/>
              </a:rPr>
              <a:t>5</a:t>
            </a:r>
            <a:r>
              <a:rPr lang="zh-CN" altLang="zh-CN" b="1" dirty="0">
                <a:latin typeface="KaiTi" charset="-122"/>
                <a:ea typeface="KaiTi" charset="-122"/>
                <a:cs typeface="KaiTi" charset="-122"/>
              </a:rPr>
              <a:t>．培训工作人员</a:t>
            </a:r>
            <a:br>
              <a:rPr lang="zh-CN" altLang="zh-CN" b="1" dirty="0">
                <a:latin typeface="KaiTi" charset="-122"/>
                <a:ea typeface="KaiTi" charset="-122"/>
                <a:cs typeface="KaiTi" charset="-122"/>
              </a:rPr>
            </a:br>
            <a:endParaRPr kumimoji="1" lang="zh-CN" altLang="en-US" b="1" dirty="0">
              <a:latin typeface="KaiTi" charset="-122"/>
              <a:ea typeface="KaiTi" charset="-122"/>
              <a:cs typeface="KaiTi" charset="-122"/>
            </a:endParaRPr>
          </a:p>
        </p:txBody>
      </p:sp>
      <p:sp>
        <p:nvSpPr>
          <p:cNvPr id="3" name="内容占位符 2"/>
          <p:cNvSpPr>
            <a:spLocks noGrp="1"/>
          </p:cNvSpPr>
          <p:nvPr>
            <p:ph idx="1"/>
          </p:nvPr>
        </p:nvSpPr>
        <p:spPr>
          <a:xfrm>
            <a:off x="677334" y="1397877"/>
            <a:ext cx="8596668" cy="4643486"/>
          </a:xfrm>
        </p:spPr>
        <p:txBody>
          <a:bodyPr>
            <a:normAutofit/>
          </a:bodyPr>
          <a:lstStyle/>
          <a:p>
            <a:r>
              <a:rPr lang="zh-CN" altLang="zh-CN" sz="2800" b="1" dirty="0" smtClean="0">
                <a:latin typeface="KaiTi" charset="-122"/>
                <a:ea typeface="KaiTi" charset="-122"/>
                <a:cs typeface="KaiTi" charset="-122"/>
              </a:rPr>
              <a:t>展览</a:t>
            </a:r>
            <a:r>
              <a:rPr lang="zh-CN" altLang="zh-CN" sz="2800" b="1" dirty="0">
                <a:latin typeface="KaiTi" charset="-122"/>
                <a:ea typeface="KaiTi" charset="-122"/>
                <a:cs typeface="KaiTi" charset="-122"/>
              </a:rPr>
              <a:t>活动工作人员对整个展览效果起着关键作用</a:t>
            </a:r>
            <a:r>
              <a:rPr lang="zh-CN" altLang="zh-CN" sz="2800" b="1" dirty="0" smtClean="0">
                <a:latin typeface="KaiTi" charset="-122"/>
                <a:ea typeface="KaiTi" charset="-122"/>
                <a:cs typeface="KaiTi" charset="-122"/>
              </a:rPr>
              <a:t>。</a:t>
            </a:r>
            <a:endParaRPr lang="en-US" altLang="zh-CN" sz="2800" b="1" dirty="0" smtClean="0">
              <a:latin typeface="KaiTi" charset="-122"/>
              <a:ea typeface="KaiTi" charset="-122"/>
              <a:cs typeface="KaiTi" charset="-122"/>
            </a:endParaRPr>
          </a:p>
          <a:p>
            <a:r>
              <a:rPr lang="zh-CN" altLang="zh-CN" sz="2800" b="1" dirty="0" smtClean="0">
                <a:latin typeface="KaiTi" charset="-122"/>
                <a:ea typeface="KaiTi" charset="-122"/>
                <a:cs typeface="KaiTi" charset="-122"/>
              </a:rPr>
              <a:t>因此</a:t>
            </a:r>
            <a:r>
              <a:rPr lang="zh-CN" altLang="zh-CN" sz="2800" b="1" dirty="0">
                <a:latin typeface="KaiTi" charset="-122"/>
                <a:ea typeface="KaiTi" charset="-122"/>
                <a:cs typeface="KaiTi" charset="-122"/>
              </a:rPr>
              <a:t>，必须对展览会的工作人员，如讲解员、接待员、服务员、业务洽谈人员等进行培训，培训内容包括公共关系技能、展览专业知识和专门技能、营销技能、接待及社交礼仪等。</a:t>
            </a:r>
            <a:endParaRPr lang="zh-CN" altLang="zh-CN" sz="2800" b="1" dirty="0">
              <a:latin typeface="KaiTi" charset="-122"/>
              <a:ea typeface="KaiTi" charset="-122"/>
              <a:cs typeface="KaiTi" charset="-122"/>
            </a:endParaRPr>
          </a:p>
          <a:p>
            <a:r>
              <a:rPr lang="en-US" altLang="zh-CN" sz="2800" b="1" dirty="0">
                <a:latin typeface="KaiTi" charset="-122"/>
                <a:ea typeface="KaiTi" charset="-122"/>
                <a:cs typeface="KaiTi" charset="-122"/>
              </a:rPr>
              <a:t> </a:t>
            </a:r>
            <a:endParaRPr lang="zh-CN" altLang="zh-CN" sz="2800" b="1" dirty="0">
              <a:latin typeface="KaiTi" charset="-122"/>
              <a:ea typeface="KaiTi" charset="-122"/>
              <a:cs typeface="KaiTi"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zh-CN" b="1" dirty="0">
                <a:latin typeface="KaiTi" charset="-122"/>
                <a:ea typeface="KaiTi" charset="-122"/>
                <a:cs typeface="KaiTi" charset="-122"/>
              </a:rPr>
              <a:t>第三节 签字仪式</a:t>
            </a:r>
            <a:endParaRPr lang="zh-CN" altLang="zh-CN" dirty="0">
              <a:latin typeface="KaiTi" charset="-122"/>
              <a:ea typeface="KaiTi" charset="-122"/>
              <a:cs typeface="KaiTi" charset="-122"/>
            </a:endParaRPr>
          </a:p>
        </p:txBody>
      </p:sp>
      <p:sp>
        <p:nvSpPr>
          <p:cNvPr id="3" name="内容占位符 2"/>
          <p:cNvSpPr>
            <a:spLocks noGrp="1"/>
          </p:cNvSpPr>
          <p:nvPr>
            <p:ph idx="1"/>
          </p:nvPr>
        </p:nvSpPr>
        <p:spPr>
          <a:xfrm>
            <a:off x="677334" y="1397877"/>
            <a:ext cx="8596668" cy="5160578"/>
          </a:xfrm>
        </p:spPr>
        <p:txBody>
          <a:bodyPr>
            <a:normAutofit lnSpcReduction="10000"/>
          </a:bodyPr>
          <a:lstStyle/>
          <a:p>
            <a:r>
              <a:rPr lang="zh-CN" altLang="en-US" b="1" dirty="0" smtClean="0"/>
              <a:t>案例：</a:t>
            </a:r>
            <a:r>
              <a:rPr lang="zh-CN" altLang="zh-CN" b="1" dirty="0" smtClean="0"/>
              <a:t>中规中矩</a:t>
            </a:r>
            <a:r>
              <a:rPr lang="zh-CN" altLang="zh-CN" b="1" dirty="0"/>
              <a:t>的签字仪式</a:t>
            </a:r>
            <a:endParaRPr lang="zh-CN" altLang="zh-CN" dirty="0"/>
          </a:p>
          <a:p>
            <a:r>
              <a:rPr altLang="zh-CN" b="1" dirty="0">
                <a:latin typeface="KaiTi" charset="-122"/>
                <a:ea typeface="KaiTi" charset="-122"/>
                <a:cs typeface="KaiTi" charset="-122"/>
              </a:rPr>
              <a:t>2020年9月25日,华美责任有限公司和利达责任有限公司在上海浦东某大酒店举行隆重而又庄严的签字仪式,共同签署利益互惠的贸易往来合同。</a:t>
            </a:r>
            <a:endParaRPr altLang="zh-CN" b="1" dirty="0">
              <a:latin typeface="KaiTi" charset="-122"/>
              <a:ea typeface="KaiTi" charset="-122"/>
              <a:cs typeface="KaiTi" charset="-122"/>
            </a:endParaRPr>
          </a:p>
          <a:p>
            <a:r>
              <a:rPr altLang="zh-CN" b="1" dirty="0">
                <a:latin typeface="KaiTi" charset="-122"/>
                <a:ea typeface="KaiTi" charset="-122"/>
                <a:cs typeface="KaiTi" charset="-122"/>
              </a:rPr>
              <a:t>　　签字仪式在酒店四楼大宴会厅举行。大厅内主席台前的布景板上悬挂了好了条幅,条幅上写着“华美责任有限公司与利达责任有限公司签字仪式”。大厅的正前方是签字的条桌,上面铺着墨绿色的台布。条桌的后面摆放了两把椅子。</a:t>
            </a:r>
            <a:endParaRPr altLang="zh-CN" b="1" dirty="0">
              <a:latin typeface="KaiTi" charset="-122"/>
              <a:ea typeface="KaiTi" charset="-122"/>
              <a:cs typeface="KaiTi" charset="-122"/>
            </a:endParaRPr>
          </a:p>
          <a:p>
            <a:r>
              <a:rPr altLang="zh-CN" b="1" dirty="0">
                <a:latin typeface="KaiTi" charset="-122"/>
                <a:ea typeface="KaiTi" charset="-122"/>
                <a:cs typeface="KaiTi" charset="-122"/>
              </a:rPr>
              <a:t>　　上午10:00,参加签字仪式的两个公司相关人员陆续进场就座。10:30,两个公司的主要领导人结束了在宴会厅隔壁的会议厅内举行的会谈,面带微笑步入签字仪式现场。</a:t>
            </a:r>
            <a:endParaRPr altLang="zh-CN" b="1" dirty="0">
              <a:latin typeface="KaiTi" charset="-122"/>
              <a:ea typeface="KaiTi" charset="-122"/>
              <a:cs typeface="KaiTi" charset="-122"/>
            </a:endParaRPr>
          </a:p>
          <a:p>
            <a:r>
              <a:rPr altLang="zh-CN" b="1" dirty="0">
                <a:latin typeface="KaiTi" charset="-122"/>
                <a:ea typeface="KaiTi" charset="-122"/>
                <a:cs typeface="KaiTi" charset="-122"/>
              </a:rPr>
              <a:t>　　接着,主持人宣布签字仪式现在开始。在助签人员的帮助下,两家公司的董事长在准备好的合同文本上签上自己的名字。</a:t>
            </a:r>
            <a:endParaRPr altLang="zh-CN" b="1" dirty="0">
              <a:latin typeface="KaiTi" charset="-122"/>
              <a:ea typeface="KaiTi" charset="-122"/>
              <a:cs typeface="KaiTi" charset="-122"/>
            </a:endParaRPr>
          </a:p>
          <a:p>
            <a:r>
              <a:rPr altLang="zh-CN" b="1" dirty="0">
                <a:latin typeface="KaiTi" charset="-122"/>
                <a:ea typeface="KaiTi" charset="-122"/>
                <a:cs typeface="KaiTi" charset="-122"/>
              </a:rPr>
              <a:t>　　签字后,两位领导人相互握手,并从工作人员手中接过香槟,端起酒杯走到一起,相互祝酒,共同庆祝这一历史性的成功。</a:t>
            </a:r>
            <a:endParaRPr altLang="zh-CN" b="1" dirty="0">
              <a:latin typeface="KaiTi" charset="-122"/>
              <a:ea typeface="KaiTi" charset="-122"/>
              <a:cs typeface="KaiTi" charset="-122"/>
            </a:endParaRPr>
          </a:p>
          <a:p>
            <a:r>
              <a:rPr altLang="zh-CN" b="1" dirty="0">
                <a:latin typeface="KaiTi" charset="-122"/>
                <a:ea typeface="KaiTi" charset="-122"/>
                <a:cs typeface="KaiTi" charset="-122"/>
              </a:rPr>
              <a:t>　　签字仪式于10:45结束。10:50,两家公司的负责人共同会见记者,并依次回答了记者们的提问。</a:t>
            </a:r>
            <a:r>
              <a:rPr lang="en-US" altLang="zh-CN" b="1" dirty="0">
                <a:latin typeface="KaiTi" charset="-122"/>
                <a:ea typeface="KaiTi" charset="-122"/>
                <a:cs typeface="KaiTi" charset="-122"/>
              </a:rPr>
              <a:t> </a:t>
            </a:r>
            <a:endParaRPr lang="zh-CN" altLang="zh-CN" b="1" dirty="0">
              <a:latin typeface="KaiTi" charset="-122"/>
              <a:ea typeface="KaiTi" charset="-122"/>
              <a:cs typeface="KaiTi"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dirty="0"/>
          </a:p>
        </p:txBody>
      </p:sp>
      <p:sp>
        <p:nvSpPr>
          <p:cNvPr id="3" name="内容占位符 2"/>
          <p:cNvSpPr>
            <a:spLocks noGrp="1"/>
          </p:cNvSpPr>
          <p:nvPr>
            <p:ph idx="1"/>
          </p:nvPr>
        </p:nvSpPr>
        <p:spPr/>
        <p:txBody>
          <a:bodyPr>
            <a:normAutofit/>
          </a:bodyPr>
          <a:lstStyle/>
          <a:p>
            <a:pPr lvl="0"/>
            <a:r>
              <a:rPr lang="zh-CN" altLang="zh-CN" sz="2400" b="1" dirty="0">
                <a:latin typeface="KaiTi" charset="-122"/>
                <a:ea typeface="KaiTi" charset="-122"/>
                <a:cs typeface="KaiTi" charset="-122"/>
              </a:rPr>
              <a:t>任务</a:t>
            </a:r>
            <a:r>
              <a:rPr lang="zh-CN" altLang="zh-CN" sz="2400" b="1" dirty="0" smtClean="0">
                <a:latin typeface="KaiTi" charset="-122"/>
                <a:ea typeface="KaiTi" charset="-122"/>
                <a:cs typeface="KaiTi" charset="-122"/>
              </a:rPr>
              <a:t>分析</a:t>
            </a:r>
            <a:r>
              <a:rPr lang="en-US" altLang="zh-CN" sz="2400" b="1" dirty="0" smtClean="0">
                <a:latin typeface="KaiTi" charset="-122"/>
                <a:ea typeface="KaiTi" charset="-122"/>
                <a:cs typeface="KaiTi" charset="-122"/>
              </a:rPr>
              <a:t>:</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签字仪式是商务活动中，企业经常举行的活动，在举办签字仪式时，需要秘书人员掌握好以下内容：</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1.</a:t>
            </a:r>
            <a:r>
              <a:rPr lang="zh-CN" altLang="zh-CN" sz="2400" b="1" dirty="0">
                <a:latin typeface="KaiTi" charset="-122"/>
                <a:ea typeface="KaiTi" charset="-122"/>
                <a:cs typeface="KaiTi" charset="-122"/>
              </a:rPr>
              <a:t>签字仪式的准备工作。</a:t>
            </a:r>
            <a:endParaRPr lang="zh-CN" altLang="zh-CN" sz="2400" b="1" dirty="0">
              <a:latin typeface="KaiTi" charset="-122"/>
              <a:ea typeface="KaiTi" charset="-122"/>
              <a:cs typeface="KaiTi" charset="-122"/>
            </a:endParaRPr>
          </a:p>
          <a:p>
            <a:r>
              <a:rPr lang="en-US" altLang="zh-CN" sz="2400" b="1" dirty="0" smtClean="0">
                <a:latin typeface="KaiTi" charset="-122"/>
                <a:ea typeface="KaiTi" charset="-122"/>
                <a:cs typeface="KaiTi" charset="-122"/>
              </a:rPr>
              <a:t>2</a:t>
            </a:r>
            <a:r>
              <a:rPr lang="en-US" altLang="zh-CN" sz="2400" b="1" dirty="0">
                <a:latin typeface="KaiTi" charset="-122"/>
                <a:ea typeface="KaiTi" charset="-122"/>
                <a:cs typeface="KaiTi" charset="-122"/>
              </a:rPr>
              <a:t>.</a:t>
            </a:r>
            <a:r>
              <a:rPr lang="zh-CN" altLang="zh-CN" sz="2400" b="1" dirty="0">
                <a:latin typeface="KaiTi" charset="-122"/>
                <a:ea typeface="KaiTi" charset="-122"/>
                <a:cs typeface="KaiTi" charset="-122"/>
              </a:rPr>
              <a:t>签字仪式的程序。</a:t>
            </a:r>
            <a:endParaRPr lang="zh-CN" altLang="zh-CN" sz="2400" b="1" dirty="0">
              <a:latin typeface="KaiTi" charset="-122"/>
              <a:ea typeface="KaiTi" charset="-122"/>
              <a:cs typeface="KaiTi"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677334" y="851339"/>
            <a:ext cx="8596668" cy="5190024"/>
          </a:xfrm>
        </p:spPr>
        <p:txBody>
          <a:bodyPr/>
          <a:lstStyle/>
          <a:p>
            <a:r>
              <a:rPr lang="en-US" altLang="zh-CN" dirty="0"/>
              <a:t> </a:t>
            </a:r>
            <a:r>
              <a:rPr lang="zh-CN" altLang="zh-CN" sz="2400" dirty="0"/>
              <a:t>签约仪式，是商务活动中合作双方或多方经过谈判或协商，就彼此间的商务活动、商品交易等达成协议订立合同后，由双方代表正式在有关的协议或合同上签字的一种庄严而又隆重的仪式。</a:t>
            </a:r>
            <a:endParaRPr lang="zh-CN" altLang="zh-CN" sz="2400" dirty="0"/>
          </a:p>
          <a:p>
            <a:r>
              <a:rPr lang="zh-CN" altLang="zh-CN" sz="2400" dirty="0"/>
              <a:t>在商务活动中，通过会见与会谈产生正式文件一般都需要举行签字仪式正式签署方能生效</a:t>
            </a:r>
            <a:r>
              <a:rPr lang="zh-CN" altLang="zh-CN" sz="2400" dirty="0" smtClean="0"/>
              <a:t>。</a:t>
            </a:r>
            <a:endParaRPr lang="en-US" altLang="zh-CN" sz="2400" dirty="0" smtClean="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一、签字仪式的准备工作</a:t>
            </a:r>
            <a:br>
              <a:rPr lang="zh-CN" altLang="zh-CN" b="1" dirty="0">
                <a:latin typeface="KaiTi" charset="-122"/>
                <a:ea typeface="KaiTi" charset="-122"/>
                <a:cs typeface="KaiTi" charset="-122"/>
              </a:rPr>
            </a:br>
            <a:endParaRPr kumimoji="1" lang="zh-CN" altLang="en-US" b="1" dirty="0">
              <a:latin typeface="KaiTi" charset="-122"/>
              <a:ea typeface="KaiTi" charset="-122"/>
              <a:cs typeface="KaiTi" charset="-122"/>
            </a:endParaRPr>
          </a:p>
        </p:txBody>
      </p:sp>
      <p:sp>
        <p:nvSpPr>
          <p:cNvPr id="3" name="内容占位符 2"/>
          <p:cNvSpPr>
            <a:spLocks noGrp="1"/>
          </p:cNvSpPr>
          <p:nvPr>
            <p:ph idx="1"/>
          </p:nvPr>
        </p:nvSpPr>
        <p:spPr>
          <a:xfrm>
            <a:off x="357352" y="1408387"/>
            <a:ext cx="9469820" cy="4632976"/>
          </a:xfrm>
        </p:spPr>
        <p:txBody>
          <a:bodyPr>
            <a:noAutofit/>
          </a:bodyPr>
          <a:lstStyle/>
          <a:p>
            <a:r>
              <a:rPr lang="zh-CN" altLang="zh-CN" sz="2000" b="1" dirty="0">
                <a:latin typeface="KaiTi" charset="-122"/>
                <a:ea typeface="KaiTi" charset="-122"/>
                <a:cs typeface="KaiTi" charset="-122"/>
              </a:rPr>
              <a:t>（一）布置好签字厅</a:t>
            </a:r>
            <a:endParaRPr lang="zh-CN" altLang="zh-CN" sz="2000" b="1" dirty="0">
              <a:latin typeface="KaiTi" charset="-122"/>
              <a:ea typeface="KaiTi" charset="-122"/>
              <a:cs typeface="KaiTi" charset="-122"/>
            </a:endParaRPr>
          </a:p>
          <a:p>
            <a:r>
              <a:rPr lang="en-US" altLang="zh-CN" sz="2000" b="1" dirty="0" smtClean="0">
                <a:latin typeface="KaiTi" charset="-122"/>
                <a:ea typeface="KaiTi" charset="-122"/>
                <a:cs typeface="KaiTi" charset="-122"/>
              </a:rPr>
              <a:t>1.</a:t>
            </a:r>
            <a:r>
              <a:rPr lang="zh-CN" altLang="zh-CN" sz="2000" b="1" dirty="0" smtClean="0">
                <a:latin typeface="KaiTi" charset="-122"/>
                <a:ea typeface="KaiTi" charset="-122"/>
                <a:cs typeface="KaiTi" charset="-122"/>
              </a:rPr>
              <a:t>布置</a:t>
            </a:r>
            <a:r>
              <a:rPr lang="zh-CN" altLang="zh-CN" sz="2000" b="1" dirty="0">
                <a:latin typeface="KaiTi" charset="-122"/>
                <a:ea typeface="KaiTi" charset="-122"/>
                <a:cs typeface="KaiTi" charset="-122"/>
              </a:rPr>
              <a:t>签字厅的总体要求：庄重、整洁、清静。</a:t>
            </a:r>
            <a:endParaRPr lang="zh-CN" altLang="zh-CN" sz="2000" b="1" dirty="0">
              <a:latin typeface="KaiTi" charset="-122"/>
              <a:ea typeface="KaiTi" charset="-122"/>
              <a:cs typeface="KaiTi" charset="-122"/>
            </a:endParaRPr>
          </a:p>
          <a:p>
            <a:pPr lvl="0"/>
            <a:r>
              <a:rPr lang="en-US" altLang="zh-CN" sz="2000" b="1" dirty="0" smtClean="0">
                <a:latin typeface="KaiTi" charset="-122"/>
                <a:ea typeface="KaiTi" charset="-122"/>
                <a:cs typeface="KaiTi" charset="-122"/>
              </a:rPr>
              <a:t>2.</a:t>
            </a:r>
            <a:r>
              <a:rPr lang="zh-CN" altLang="zh-CN" sz="2000" b="1" dirty="0" smtClean="0">
                <a:latin typeface="KaiTi" charset="-122"/>
                <a:ea typeface="KaiTi" charset="-122"/>
                <a:cs typeface="KaiTi" charset="-122"/>
              </a:rPr>
              <a:t>室内</a:t>
            </a:r>
            <a:r>
              <a:rPr lang="zh-CN" altLang="zh-CN" sz="2000" b="1" dirty="0">
                <a:latin typeface="KaiTi" charset="-122"/>
                <a:ea typeface="KaiTi" charset="-122"/>
                <a:cs typeface="KaiTi" charset="-122"/>
              </a:rPr>
              <a:t>应铺地毯，以减少噪音。</a:t>
            </a:r>
            <a:endParaRPr lang="zh-CN" altLang="zh-CN" sz="2000" b="1" dirty="0">
              <a:latin typeface="KaiTi" charset="-122"/>
              <a:ea typeface="KaiTi" charset="-122"/>
              <a:cs typeface="KaiTi" charset="-122"/>
            </a:endParaRPr>
          </a:p>
          <a:p>
            <a:pPr lvl="0"/>
            <a:r>
              <a:rPr lang="en-US" altLang="zh-CN" sz="2000" b="1" dirty="0" smtClean="0">
                <a:latin typeface="KaiTi" charset="-122"/>
                <a:ea typeface="KaiTi" charset="-122"/>
                <a:cs typeface="KaiTi" charset="-122"/>
              </a:rPr>
              <a:t>3.</a:t>
            </a:r>
            <a:r>
              <a:rPr lang="zh-CN" altLang="zh-CN" sz="2000" b="1" dirty="0" smtClean="0">
                <a:latin typeface="KaiTi" charset="-122"/>
                <a:ea typeface="KaiTi" charset="-122"/>
                <a:cs typeface="KaiTi" charset="-122"/>
              </a:rPr>
              <a:t>台上</a:t>
            </a:r>
            <a:r>
              <a:rPr lang="zh-CN" altLang="zh-CN" sz="2000" b="1" dirty="0">
                <a:latin typeface="KaiTi" charset="-122"/>
                <a:ea typeface="KaiTi" charset="-122"/>
                <a:cs typeface="KaiTi" charset="-122"/>
              </a:rPr>
              <a:t>摆放一张签字桌。</a:t>
            </a:r>
            <a:endParaRPr lang="zh-CN" altLang="zh-CN" sz="2000" b="1" dirty="0">
              <a:latin typeface="KaiTi" charset="-122"/>
              <a:ea typeface="KaiTi" charset="-122"/>
              <a:cs typeface="KaiTi" charset="-122"/>
            </a:endParaRPr>
          </a:p>
          <a:p>
            <a:pPr lvl="0"/>
            <a:r>
              <a:rPr lang="zh-CN" altLang="zh-CN" sz="2000" b="1" dirty="0">
                <a:latin typeface="KaiTi" charset="-122"/>
                <a:ea typeface="KaiTi" charset="-122"/>
                <a:cs typeface="KaiTi" charset="-122"/>
              </a:rPr>
              <a:t>正规的签字桌应为长桌，其上最好铺设墨绿色的台布，这样能突出签字仪式的庄重气氛。如果没有墨绿色的台布，可以选择天蓝色或深红色的台布。</a:t>
            </a:r>
            <a:endParaRPr lang="zh-CN" altLang="zh-CN" sz="2000" b="1" dirty="0">
              <a:latin typeface="KaiTi" charset="-122"/>
              <a:ea typeface="KaiTi" charset="-122"/>
              <a:cs typeface="KaiTi" charset="-122"/>
            </a:endParaRPr>
          </a:p>
          <a:p>
            <a:r>
              <a:rPr lang="en-US" altLang="zh-CN" sz="2000" b="1" dirty="0">
                <a:latin typeface="KaiTi" charset="-122"/>
                <a:ea typeface="KaiTi" charset="-122"/>
                <a:cs typeface="KaiTi" charset="-122"/>
              </a:rPr>
              <a:t>4</a:t>
            </a:r>
            <a:r>
              <a:rPr lang="zh-CN" altLang="zh-CN" sz="2000" b="1" dirty="0">
                <a:latin typeface="KaiTi" charset="-122"/>
                <a:ea typeface="KaiTi" charset="-122"/>
                <a:cs typeface="KaiTi" charset="-122"/>
              </a:rPr>
              <a:t>．签字桌应横放于室内，在其后可摆放适量的座椅。</a:t>
            </a:r>
            <a:endParaRPr lang="zh-CN" altLang="zh-CN" sz="2000" b="1" dirty="0">
              <a:latin typeface="KaiTi" charset="-122"/>
              <a:ea typeface="KaiTi" charset="-122"/>
              <a:cs typeface="KaiTi" charset="-122"/>
            </a:endParaRPr>
          </a:p>
          <a:p>
            <a:r>
              <a:rPr lang="en-US" altLang="zh-CN" sz="2000" b="1" dirty="0">
                <a:latin typeface="KaiTi" charset="-122"/>
                <a:ea typeface="KaiTi" charset="-122"/>
                <a:cs typeface="KaiTi" charset="-122"/>
              </a:rPr>
              <a:t>5</a:t>
            </a:r>
            <a:r>
              <a:rPr lang="zh-CN" altLang="zh-CN" sz="2000" b="1" dirty="0">
                <a:latin typeface="KaiTi" charset="-122"/>
                <a:ea typeface="KaiTi" charset="-122"/>
                <a:cs typeface="KaiTi" charset="-122"/>
              </a:rPr>
              <a:t>．签署双边性合同时，可放置两张座椅，供签字人就座。</a:t>
            </a:r>
            <a:endParaRPr lang="zh-CN" altLang="zh-CN" sz="2000" b="1" dirty="0">
              <a:latin typeface="KaiTi" charset="-122"/>
              <a:ea typeface="KaiTi" charset="-122"/>
              <a:cs typeface="KaiTi" charset="-122"/>
            </a:endParaRPr>
          </a:p>
          <a:p>
            <a:r>
              <a:rPr lang="en-US" altLang="zh-CN" sz="2000" b="1" dirty="0">
                <a:latin typeface="KaiTi" charset="-122"/>
                <a:ea typeface="KaiTi" charset="-122"/>
                <a:cs typeface="KaiTi" charset="-122"/>
              </a:rPr>
              <a:t>6</a:t>
            </a:r>
            <a:r>
              <a:rPr lang="zh-CN" altLang="zh-CN" sz="2000" b="1" dirty="0">
                <a:latin typeface="KaiTi" charset="-122"/>
                <a:ea typeface="KaiTi" charset="-122"/>
                <a:cs typeface="KaiTi" charset="-122"/>
              </a:rPr>
              <a:t>．签署多边性合同时，可以仅放一张座椅，供各方签字人签字时轮流就座；也可以为每位签字人提供座椅。签字人就座时，一般应面对正门。</a:t>
            </a:r>
            <a:endParaRPr lang="zh-CN" altLang="zh-CN" sz="2000" b="1" dirty="0">
              <a:latin typeface="KaiTi" charset="-122"/>
              <a:ea typeface="KaiTi" charset="-122"/>
              <a:cs typeface="KaiTi" charset="-122"/>
            </a:endParaRPr>
          </a:p>
          <a:p>
            <a:r>
              <a:rPr lang="en-US" altLang="zh-CN" sz="2000" b="1" dirty="0">
                <a:latin typeface="KaiTi" charset="-122"/>
                <a:ea typeface="KaiTi" charset="-122"/>
                <a:cs typeface="KaiTi" charset="-122"/>
              </a:rPr>
              <a:t>7. </a:t>
            </a:r>
            <a:r>
              <a:rPr lang="zh-CN" altLang="zh-CN" sz="2000" b="1" dirty="0">
                <a:latin typeface="KaiTi" charset="-122"/>
                <a:ea typeface="KaiTi" charset="-122"/>
                <a:cs typeface="KaiTi" charset="-122"/>
              </a:rPr>
              <a:t>台下可以摆放数量适当的椅子，供参加人员或新闻记者就座。</a:t>
            </a:r>
            <a:endParaRPr lang="zh-CN" altLang="zh-CN" sz="2000" b="1" dirty="0">
              <a:latin typeface="KaiTi" charset="-122"/>
              <a:ea typeface="KaiTi" charset="-122"/>
              <a:cs typeface="KaiTi" charset="-122"/>
            </a:endParaRPr>
          </a:p>
          <a:p>
            <a:r>
              <a:rPr lang="en-US" altLang="zh-CN" sz="2000" b="1" dirty="0">
                <a:latin typeface="KaiTi" charset="-122"/>
                <a:ea typeface="KaiTi" charset="-122"/>
                <a:cs typeface="KaiTi" charset="-122"/>
              </a:rPr>
              <a:t>8.</a:t>
            </a:r>
            <a:r>
              <a:rPr lang="zh-CN" altLang="zh-CN" sz="2000" b="1" dirty="0">
                <a:latin typeface="KaiTi" charset="-122"/>
                <a:ea typeface="KaiTi" charset="-122"/>
                <a:cs typeface="KaiTi" charset="-122"/>
              </a:rPr>
              <a:t>室内可以摆放适当的鲜花，以烘托气氛。</a:t>
            </a:r>
            <a:endParaRPr lang="zh-CN" altLang="zh-CN" sz="2000" b="1" dirty="0">
              <a:latin typeface="KaiTi" charset="-122"/>
              <a:ea typeface="KaiTi" charset="-122"/>
              <a:cs typeface="KaiTi" charset="-122"/>
            </a:endParaRPr>
          </a:p>
          <a:p>
            <a:r>
              <a:rPr lang="en-US" altLang="zh-CN" sz="2000" b="1" dirty="0">
                <a:latin typeface="KaiTi" charset="-122"/>
                <a:ea typeface="KaiTi" charset="-122"/>
                <a:cs typeface="KaiTi" charset="-122"/>
              </a:rPr>
              <a:t> </a:t>
            </a:r>
            <a:endParaRPr lang="zh-CN" altLang="zh-CN" sz="2000" b="1" dirty="0">
              <a:latin typeface="KaiTi" charset="-122"/>
              <a:ea typeface="KaiTi" charset="-122"/>
              <a:cs typeface="KaiTi" charset="-122"/>
            </a:endParaRPr>
          </a:p>
          <a:p>
            <a:r>
              <a:rPr lang="en-US" altLang="zh-CN" sz="2000" b="1" dirty="0">
                <a:latin typeface="KaiTi" charset="-122"/>
                <a:ea typeface="KaiTi" charset="-122"/>
                <a:cs typeface="KaiTi" charset="-122"/>
              </a:rPr>
              <a:t> </a:t>
            </a:r>
            <a:endParaRPr lang="zh-CN" altLang="zh-CN" sz="2000" b="1" dirty="0">
              <a:latin typeface="KaiTi" charset="-122"/>
              <a:ea typeface="KaiTi" charset="-122"/>
              <a:cs typeface="KaiTi"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签署合同的座次安排</a:t>
            </a:r>
            <a:endParaRPr lang="zh-CN" altLang="zh-CN" dirty="0"/>
          </a:p>
        </p:txBody>
      </p:sp>
      <p:sp>
        <p:nvSpPr>
          <p:cNvPr id="3" name="内容占位符 2"/>
          <p:cNvSpPr>
            <a:spLocks noGrp="1"/>
          </p:cNvSpPr>
          <p:nvPr>
            <p:ph idx="1"/>
          </p:nvPr>
        </p:nvSpPr>
        <p:spPr>
          <a:xfrm>
            <a:off x="677334" y="1219200"/>
            <a:ext cx="8596668" cy="5549462"/>
          </a:xfrm>
        </p:spPr>
        <p:txBody>
          <a:bodyPr>
            <a:normAutofit fontScale="92500" lnSpcReduction="20000"/>
          </a:bodyPr>
          <a:lstStyle/>
          <a:p>
            <a:r>
              <a:rPr lang="en-US" altLang="zh-CN" b="1" dirty="0" smtClean="0">
                <a:latin typeface="KaiTi" charset="-122"/>
                <a:ea typeface="KaiTi" charset="-122"/>
                <a:cs typeface="KaiTi" charset="-122"/>
              </a:rPr>
              <a:t>1</a:t>
            </a:r>
            <a:r>
              <a:rPr lang="zh-CN" altLang="zh-CN" b="1" dirty="0">
                <a:latin typeface="KaiTi" charset="-122"/>
                <a:ea typeface="KaiTi" charset="-122"/>
                <a:cs typeface="KaiTi" charset="-122"/>
              </a:rPr>
              <a:t>．签署双边性合同的座次安排：</a:t>
            </a:r>
            <a:endParaRPr lang="zh-CN" altLang="zh-CN" b="1" dirty="0">
              <a:latin typeface="KaiTi" charset="-122"/>
              <a:ea typeface="KaiTi" charset="-122"/>
              <a:cs typeface="KaiTi" charset="-122"/>
            </a:endParaRPr>
          </a:p>
          <a:p>
            <a:r>
              <a:rPr lang="zh-CN" altLang="zh-CN" b="1" dirty="0">
                <a:latin typeface="KaiTi" charset="-122"/>
                <a:ea typeface="KaiTi" charset="-122"/>
                <a:cs typeface="KaiTi" charset="-122"/>
              </a:rPr>
              <a:t>（</a:t>
            </a:r>
            <a:r>
              <a:rPr lang="en-US" altLang="zh-CN" b="1" dirty="0">
                <a:latin typeface="KaiTi" charset="-122"/>
                <a:ea typeface="KaiTi" charset="-122"/>
                <a:cs typeface="KaiTi" charset="-122"/>
              </a:rPr>
              <a:t>1</a:t>
            </a:r>
            <a:r>
              <a:rPr lang="zh-CN" altLang="zh-CN" b="1" dirty="0">
                <a:latin typeface="KaiTi" charset="-122"/>
                <a:ea typeface="KaiTi" charset="-122"/>
                <a:cs typeface="KaiTi" charset="-122"/>
              </a:rPr>
              <a:t>）应请客方签字人在签字桌右侧就座，主方签字人则应同时就座于签字桌左侧。</a:t>
            </a:r>
            <a:endParaRPr lang="zh-CN" altLang="zh-CN" b="1" dirty="0">
              <a:latin typeface="KaiTi" charset="-122"/>
              <a:ea typeface="KaiTi" charset="-122"/>
              <a:cs typeface="KaiTi" charset="-122"/>
            </a:endParaRPr>
          </a:p>
          <a:p>
            <a:r>
              <a:rPr lang="zh-CN" altLang="zh-CN" b="1" dirty="0" smtClean="0">
                <a:latin typeface="KaiTi" charset="-122"/>
                <a:ea typeface="KaiTi" charset="-122"/>
                <a:cs typeface="KaiTi" charset="-122"/>
              </a:rPr>
              <a:t>（</a:t>
            </a:r>
            <a:r>
              <a:rPr lang="en-US" altLang="zh-CN" b="1" dirty="0">
                <a:latin typeface="KaiTi" charset="-122"/>
                <a:ea typeface="KaiTi" charset="-122"/>
                <a:cs typeface="KaiTi" charset="-122"/>
              </a:rPr>
              <a:t>2</a:t>
            </a:r>
            <a:r>
              <a:rPr lang="zh-CN" altLang="zh-CN" b="1" dirty="0">
                <a:latin typeface="KaiTi" charset="-122"/>
                <a:ea typeface="KaiTi" charset="-122"/>
                <a:cs typeface="KaiTi" charset="-122"/>
              </a:rPr>
              <a:t>）双方各自助签人，应分别站立于己方签字人的外侧，以便随时对签字人提供帮助。</a:t>
            </a:r>
            <a:endParaRPr lang="zh-CN" altLang="zh-CN" b="1" dirty="0">
              <a:latin typeface="KaiTi" charset="-122"/>
              <a:ea typeface="KaiTi" charset="-122"/>
              <a:cs typeface="KaiTi" charset="-122"/>
            </a:endParaRPr>
          </a:p>
          <a:p>
            <a:r>
              <a:rPr lang="zh-CN" altLang="zh-CN" b="1" dirty="0" smtClean="0">
                <a:latin typeface="KaiTi" charset="-122"/>
                <a:ea typeface="KaiTi" charset="-122"/>
                <a:cs typeface="KaiTi" charset="-122"/>
              </a:rPr>
              <a:t>（</a:t>
            </a:r>
            <a:r>
              <a:rPr lang="en-US" altLang="zh-CN" b="1" dirty="0">
                <a:latin typeface="KaiTi" charset="-122"/>
                <a:ea typeface="KaiTi" charset="-122"/>
                <a:cs typeface="KaiTi" charset="-122"/>
              </a:rPr>
              <a:t>3</a:t>
            </a:r>
            <a:r>
              <a:rPr lang="zh-CN" altLang="zh-CN" b="1" dirty="0">
                <a:latin typeface="KaiTi" charset="-122"/>
                <a:ea typeface="KaiTi" charset="-122"/>
                <a:cs typeface="KaiTi" charset="-122"/>
              </a:rPr>
              <a:t>）双方其他随员，可以按照一定的顺序在己方签字人的正对面就座；也可依照职位的高低，依次自左至右</a:t>
            </a:r>
            <a:r>
              <a:rPr lang="en-US" altLang="zh-CN" b="1" dirty="0">
                <a:latin typeface="KaiTi" charset="-122"/>
                <a:ea typeface="KaiTi" charset="-122"/>
                <a:cs typeface="KaiTi" charset="-122"/>
              </a:rPr>
              <a:t>(</a:t>
            </a:r>
            <a:r>
              <a:rPr lang="zh-CN" altLang="zh-CN" b="1" dirty="0">
                <a:latin typeface="KaiTi" charset="-122"/>
                <a:ea typeface="KaiTi" charset="-122"/>
                <a:cs typeface="KaiTi" charset="-122"/>
              </a:rPr>
              <a:t>客方</a:t>
            </a:r>
            <a:r>
              <a:rPr lang="en-US" altLang="zh-CN" b="1" dirty="0">
                <a:latin typeface="KaiTi" charset="-122"/>
                <a:ea typeface="KaiTi" charset="-122"/>
                <a:cs typeface="KaiTi" charset="-122"/>
              </a:rPr>
              <a:t>)</a:t>
            </a:r>
            <a:r>
              <a:rPr lang="zh-CN" altLang="zh-CN" b="1" dirty="0">
                <a:latin typeface="KaiTi" charset="-122"/>
                <a:ea typeface="KaiTi" charset="-122"/>
                <a:cs typeface="KaiTi" charset="-122"/>
              </a:rPr>
              <a:t>或是自右至左</a:t>
            </a:r>
            <a:r>
              <a:rPr lang="en-US" altLang="zh-CN" b="1" dirty="0">
                <a:latin typeface="KaiTi" charset="-122"/>
                <a:ea typeface="KaiTi" charset="-122"/>
                <a:cs typeface="KaiTi" charset="-122"/>
              </a:rPr>
              <a:t>(</a:t>
            </a:r>
            <a:r>
              <a:rPr lang="zh-CN" altLang="zh-CN" b="1" dirty="0">
                <a:latin typeface="KaiTi" charset="-122"/>
                <a:ea typeface="KaiTi" charset="-122"/>
                <a:cs typeface="KaiTi" charset="-122"/>
              </a:rPr>
              <a:t>主方</a:t>
            </a:r>
            <a:r>
              <a:rPr lang="en-US" altLang="zh-CN" b="1" dirty="0">
                <a:latin typeface="KaiTi" charset="-122"/>
                <a:ea typeface="KaiTi" charset="-122"/>
                <a:cs typeface="KaiTi" charset="-122"/>
              </a:rPr>
              <a:t>)</a:t>
            </a:r>
            <a:r>
              <a:rPr lang="zh-CN" altLang="zh-CN" b="1" dirty="0">
                <a:latin typeface="KaiTi" charset="-122"/>
                <a:ea typeface="KaiTi" charset="-122"/>
                <a:cs typeface="KaiTi" charset="-122"/>
              </a:rPr>
              <a:t>排成一行，站立于己方签字人的身后。</a:t>
            </a:r>
            <a:endParaRPr lang="zh-CN" altLang="zh-CN" b="1" dirty="0">
              <a:latin typeface="KaiTi" charset="-122"/>
              <a:ea typeface="KaiTi" charset="-122"/>
              <a:cs typeface="KaiTi" charset="-122"/>
            </a:endParaRPr>
          </a:p>
          <a:p>
            <a:r>
              <a:rPr lang="zh-CN" altLang="zh-CN" b="1" dirty="0" smtClean="0">
                <a:latin typeface="KaiTi" charset="-122"/>
                <a:ea typeface="KaiTi" charset="-122"/>
                <a:cs typeface="KaiTi" charset="-122"/>
              </a:rPr>
              <a:t>（</a:t>
            </a:r>
            <a:r>
              <a:rPr lang="en-US" altLang="zh-CN" b="1" dirty="0">
                <a:latin typeface="KaiTi" charset="-122"/>
                <a:ea typeface="KaiTi" charset="-122"/>
                <a:cs typeface="KaiTi" charset="-122"/>
              </a:rPr>
              <a:t>4</a:t>
            </a:r>
            <a:r>
              <a:rPr lang="zh-CN" altLang="zh-CN" b="1" dirty="0">
                <a:latin typeface="KaiTi" charset="-122"/>
                <a:ea typeface="KaiTi" charset="-122"/>
                <a:cs typeface="KaiTi" charset="-122"/>
              </a:rPr>
              <a:t>）当一行站不完时，可按照以上顺序并遵照“前高后低”的惯例，排成两行、三行或四行。</a:t>
            </a:r>
            <a:endParaRPr lang="zh-CN" altLang="zh-CN" b="1" dirty="0">
              <a:latin typeface="KaiTi" charset="-122"/>
              <a:ea typeface="KaiTi" charset="-122"/>
              <a:cs typeface="KaiTi" charset="-122"/>
            </a:endParaRPr>
          </a:p>
          <a:p>
            <a:r>
              <a:rPr lang="zh-CN" altLang="zh-CN" b="1" dirty="0">
                <a:latin typeface="KaiTi" charset="-122"/>
                <a:ea typeface="KaiTi" charset="-122"/>
                <a:cs typeface="KaiTi" charset="-122"/>
              </a:rPr>
              <a:t>（</a:t>
            </a:r>
            <a:r>
              <a:rPr lang="en-US" altLang="zh-CN" b="1" dirty="0">
                <a:latin typeface="KaiTi" charset="-122"/>
                <a:ea typeface="KaiTi" charset="-122"/>
                <a:cs typeface="KaiTi" charset="-122"/>
              </a:rPr>
              <a:t>5</a:t>
            </a:r>
            <a:r>
              <a:rPr lang="zh-CN" altLang="zh-CN" b="1" dirty="0">
                <a:latin typeface="KaiTi" charset="-122"/>
                <a:ea typeface="KaiTi" charset="-122"/>
                <a:cs typeface="KaiTi" charset="-122"/>
              </a:rPr>
              <a:t>）原则上，双方随员人数大体上相当。</a:t>
            </a:r>
            <a:endParaRPr lang="zh-CN" altLang="zh-CN" b="1" dirty="0">
              <a:latin typeface="KaiTi" charset="-122"/>
              <a:ea typeface="KaiTi" charset="-122"/>
              <a:cs typeface="KaiTi" charset="-122"/>
            </a:endParaRPr>
          </a:p>
          <a:p>
            <a:r>
              <a:rPr lang="en-US" altLang="zh-CN" b="1" dirty="0">
                <a:latin typeface="KaiTi" charset="-122"/>
                <a:ea typeface="KaiTi" charset="-122"/>
                <a:cs typeface="KaiTi" charset="-122"/>
              </a:rPr>
              <a:t>2</a:t>
            </a:r>
            <a:r>
              <a:rPr lang="zh-CN" altLang="zh-CN" b="1" dirty="0">
                <a:latin typeface="KaiTi" charset="-122"/>
                <a:ea typeface="KaiTi" charset="-122"/>
                <a:cs typeface="KaiTi" charset="-122"/>
              </a:rPr>
              <a:t>．签署多边性合同的座次安排：</a:t>
            </a:r>
            <a:endParaRPr lang="zh-CN" altLang="zh-CN" b="1" dirty="0">
              <a:latin typeface="KaiTi" charset="-122"/>
              <a:ea typeface="KaiTi" charset="-122"/>
              <a:cs typeface="KaiTi" charset="-122"/>
            </a:endParaRPr>
          </a:p>
          <a:p>
            <a:r>
              <a:rPr lang="en-US" altLang="zh-CN" b="1" dirty="0">
                <a:latin typeface="KaiTi" charset="-122"/>
                <a:ea typeface="KaiTi" charset="-122"/>
                <a:cs typeface="KaiTi" charset="-122"/>
              </a:rPr>
              <a:t>  </a:t>
            </a:r>
            <a:r>
              <a:rPr lang="zh-CN" altLang="zh-CN" b="1" dirty="0">
                <a:latin typeface="KaiTi" charset="-122"/>
                <a:ea typeface="KaiTi" charset="-122"/>
                <a:cs typeface="KaiTi" charset="-122"/>
              </a:rPr>
              <a:t>（</a:t>
            </a:r>
            <a:r>
              <a:rPr lang="en-US" altLang="zh-CN" b="1" dirty="0">
                <a:latin typeface="KaiTi" charset="-122"/>
                <a:ea typeface="KaiTi" charset="-122"/>
                <a:cs typeface="KaiTi" charset="-122"/>
              </a:rPr>
              <a:t>1</a:t>
            </a:r>
            <a:r>
              <a:rPr lang="zh-CN" altLang="zh-CN" b="1" dirty="0">
                <a:latin typeface="KaiTi" charset="-122"/>
                <a:ea typeface="KaiTi" charset="-122"/>
                <a:cs typeface="KaiTi" charset="-122"/>
              </a:rPr>
              <a:t>）一般仅设一把签字椅，也可以每位一把椅子。</a:t>
            </a:r>
            <a:endParaRPr lang="zh-CN" altLang="zh-CN" b="1" dirty="0">
              <a:latin typeface="KaiTi" charset="-122"/>
              <a:ea typeface="KaiTi" charset="-122"/>
              <a:cs typeface="KaiTi" charset="-122"/>
            </a:endParaRPr>
          </a:p>
          <a:p>
            <a:r>
              <a:rPr lang="en-US" altLang="zh-CN" b="1" dirty="0">
                <a:latin typeface="KaiTi" charset="-122"/>
                <a:ea typeface="KaiTi" charset="-122"/>
                <a:cs typeface="KaiTi" charset="-122"/>
              </a:rPr>
              <a:t>  </a:t>
            </a:r>
            <a:r>
              <a:rPr lang="zh-CN" altLang="zh-CN" b="1" dirty="0">
                <a:latin typeface="KaiTi" charset="-122"/>
                <a:ea typeface="KaiTi" charset="-122"/>
                <a:cs typeface="KaiTi" charset="-122"/>
              </a:rPr>
              <a:t>（</a:t>
            </a:r>
            <a:r>
              <a:rPr lang="en-US" altLang="zh-CN" b="1" dirty="0">
                <a:latin typeface="KaiTi" charset="-122"/>
                <a:ea typeface="KaiTi" charset="-122"/>
                <a:cs typeface="KaiTi" charset="-122"/>
              </a:rPr>
              <a:t>2</a:t>
            </a:r>
            <a:r>
              <a:rPr lang="zh-CN" altLang="zh-CN" b="1" dirty="0">
                <a:latin typeface="KaiTi" charset="-122"/>
                <a:ea typeface="KaiTi" charset="-122"/>
                <a:cs typeface="KaiTi" charset="-122"/>
              </a:rPr>
              <a:t>）各方签字人签字时，须依照有关各方事先同意的先后顺序依次上前签字。</a:t>
            </a:r>
            <a:endParaRPr lang="zh-CN" altLang="zh-CN" b="1" dirty="0">
              <a:latin typeface="KaiTi" charset="-122"/>
              <a:ea typeface="KaiTi" charset="-122"/>
              <a:cs typeface="KaiTi" charset="-122"/>
            </a:endParaRPr>
          </a:p>
          <a:p>
            <a:r>
              <a:rPr lang="en-US" altLang="zh-CN" b="1" dirty="0">
                <a:latin typeface="KaiTi" charset="-122"/>
                <a:ea typeface="KaiTi" charset="-122"/>
                <a:cs typeface="KaiTi" charset="-122"/>
              </a:rPr>
              <a:t>  </a:t>
            </a:r>
            <a:r>
              <a:rPr lang="zh-CN" altLang="zh-CN" b="1" dirty="0">
                <a:latin typeface="KaiTi" charset="-122"/>
                <a:ea typeface="KaiTi" charset="-122"/>
                <a:cs typeface="KaiTi" charset="-122"/>
              </a:rPr>
              <a:t>（</a:t>
            </a:r>
            <a:r>
              <a:rPr lang="en-US" altLang="zh-CN" b="1" dirty="0">
                <a:latin typeface="KaiTi" charset="-122"/>
                <a:ea typeface="KaiTi" charset="-122"/>
                <a:cs typeface="KaiTi" charset="-122"/>
              </a:rPr>
              <a:t>3</a:t>
            </a:r>
            <a:r>
              <a:rPr lang="zh-CN" altLang="zh-CN" b="1" dirty="0">
                <a:latin typeface="KaiTi" charset="-122"/>
                <a:ea typeface="KaiTi" charset="-122"/>
                <a:cs typeface="KaiTi" charset="-122"/>
              </a:rPr>
              <a:t>）助签人应随签字人一同行动。在助签时，应按照“右高左低”的规矩，助签人应站立于签字人的左侧。</a:t>
            </a:r>
            <a:endParaRPr lang="zh-CN" altLang="zh-CN" b="1" dirty="0">
              <a:latin typeface="KaiTi" charset="-122"/>
              <a:ea typeface="KaiTi" charset="-122"/>
              <a:cs typeface="KaiTi" charset="-122"/>
            </a:endParaRPr>
          </a:p>
          <a:p>
            <a:r>
              <a:rPr lang="zh-CN" altLang="zh-CN" b="1" dirty="0">
                <a:latin typeface="KaiTi" charset="-122"/>
                <a:ea typeface="KaiTi" charset="-122"/>
                <a:cs typeface="KaiTi" charset="-122"/>
              </a:rPr>
              <a:t>（</a:t>
            </a:r>
            <a:r>
              <a:rPr lang="en-US" altLang="zh-CN" b="1" dirty="0">
                <a:latin typeface="KaiTi" charset="-122"/>
                <a:ea typeface="KaiTi" charset="-122"/>
                <a:cs typeface="KaiTi" charset="-122"/>
              </a:rPr>
              <a:t>4</a:t>
            </a:r>
            <a:r>
              <a:rPr lang="zh-CN" altLang="zh-CN" b="1" dirty="0">
                <a:latin typeface="KaiTi" charset="-122"/>
                <a:ea typeface="KaiTi" charset="-122"/>
                <a:cs typeface="KaiTi" charset="-122"/>
              </a:rPr>
              <a:t>）有关各方的随员，应按照一定的序列，面对签字桌就座或站立。</a:t>
            </a:r>
            <a:endParaRPr lang="zh-CN" altLang="zh-CN" b="1" dirty="0">
              <a:latin typeface="KaiTi" charset="-122"/>
              <a:ea typeface="KaiTi" charset="-122"/>
              <a:cs typeface="KaiTi" charset="-122"/>
            </a:endParaRPr>
          </a:p>
          <a:p>
            <a:r>
              <a:rPr lang="en-US" altLang="zh-CN" b="1" dirty="0">
                <a:latin typeface="KaiTi" charset="-122"/>
                <a:ea typeface="KaiTi" charset="-122"/>
                <a:cs typeface="KaiTi" charset="-122"/>
              </a:rPr>
              <a:t> </a:t>
            </a:r>
            <a:endParaRPr lang="zh-CN" altLang="zh-CN" b="1" dirty="0">
              <a:latin typeface="KaiTi" charset="-122"/>
              <a:ea typeface="KaiTi" charset="-122"/>
              <a:cs typeface="KaiTi" charset="-122"/>
            </a:endParaRPr>
          </a:p>
          <a:p>
            <a:r>
              <a:rPr lang="en-US" altLang="zh-CN" b="1" dirty="0">
                <a:latin typeface="KaiTi" charset="-122"/>
                <a:ea typeface="KaiTi" charset="-122"/>
                <a:cs typeface="KaiTi" charset="-122"/>
              </a:rPr>
              <a:t> </a:t>
            </a:r>
            <a:endParaRPr lang="zh-CN" altLang="zh-CN" b="1" dirty="0">
              <a:latin typeface="KaiTi" charset="-122"/>
              <a:ea typeface="KaiTi" charset="-122"/>
              <a:cs typeface="KaiTi" charset="-122"/>
            </a:endParaRPr>
          </a:p>
          <a:p>
            <a:endParaRPr kumimoji="1" lang="zh-CN" altLang="en-US" b="1" dirty="0">
              <a:latin typeface="KaiTi" charset="-122"/>
              <a:ea typeface="KaiTi" charset="-122"/>
              <a:cs typeface="KaiTi"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677334" y="798786"/>
            <a:ext cx="8596668" cy="5917323"/>
          </a:xfrm>
        </p:spPr>
        <p:txBody>
          <a:bodyPr>
            <a:normAutofit/>
          </a:bodyPr>
          <a:lstStyle/>
          <a:p>
            <a:r>
              <a:rPr lang="zh-CN" altLang="zh-CN" sz="2000" dirty="0"/>
              <a:t>（二）准备好签字用具</a:t>
            </a:r>
            <a:endParaRPr lang="zh-CN" altLang="zh-CN" sz="2000" dirty="0"/>
          </a:p>
          <a:p>
            <a:r>
              <a:rPr lang="en-US" altLang="zh-CN" sz="2000" dirty="0"/>
              <a:t>    </a:t>
            </a:r>
            <a:r>
              <a:rPr lang="zh-CN" altLang="zh-CN" sz="2000" dirty="0"/>
              <a:t>在签字桌上，应事先安放好待签的合同文本以及签字笔或钢笔和吸墨器等签字时所用的文具。</a:t>
            </a:r>
            <a:endParaRPr lang="zh-CN" altLang="zh-CN" sz="2000" dirty="0"/>
          </a:p>
          <a:p>
            <a:r>
              <a:rPr lang="zh-CN" altLang="zh-CN" sz="2000" dirty="0"/>
              <a:t>（三）签署涉外商务合同时，需在签字桌上摆放双方国旗</a:t>
            </a:r>
            <a:endParaRPr lang="zh-CN" altLang="zh-CN" sz="2000" dirty="0"/>
          </a:p>
          <a:p>
            <a:r>
              <a:rPr lang="zh-CN" altLang="zh-CN" sz="2000" dirty="0"/>
              <a:t>插放国旗时，在其位置与顺序上，必须按照礼宾序列。例如，签署双边性涉外商务合同时，有关各方的国旗需插放在该方签字人座椅的正前方。</a:t>
            </a:r>
            <a:endParaRPr lang="zh-CN" altLang="zh-CN" sz="2000" dirty="0"/>
          </a:p>
          <a:p>
            <a:r>
              <a:rPr lang="zh-CN" altLang="zh-CN" sz="2000" dirty="0"/>
              <a:t>（四）确定好签字人员</a:t>
            </a:r>
            <a:endParaRPr lang="zh-CN" altLang="zh-CN" sz="2000" dirty="0"/>
          </a:p>
          <a:p>
            <a:r>
              <a:rPr lang="zh-CN" altLang="zh-CN" sz="2000" dirty="0"/>
              <a:t>举行签字仪式之前，有关各方应事先确定好参加仪式的人员，并向有关方面通报，尤其是客方，要将出席签字仪式的人数提前通报给主方，以便主方做好安排。参加签字的各方，事先还要安排一名熟悉仪式程序的助签人员，签字时给文本翻页，并指明签字处，防止漏签的事情发生。</a:t>
            </a:r>
            <a:endParaRPr lang="zh-CN" altLang="zh-CN" sz="20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（五）对待签署合同文本的要求</a:t>
            </a:r>
            <a:br>
              <a:rPr lang="zh-CN" altLang="zh-CN" b="1" dirty="0"/>
            </a:br>
            <a:endParaRPr kumimoji="1" lang="zh-CN" altLang="en-US" b="1" dirty="0"/>
          </a:p>
        </p:txBody>
      </p:sp>
      <p:sp>
        <p:nvSpPr>
          <p:cNvPr id="3" name="内容占位符 2"/>
          <p:cNvSpPr>
            <a:spLocks noGrp="1"/>
          </p:cNvSpPr>
          <p:nvPr>
            <p:ph idx="1"/>
          </p:nvPr>
        </p:nvSpPr>
        <p:spPr>
          <a:xfrm>
            <a:off x="677334" y="1240220"/>
            <a:ext cx="8596668" cy="5349765"/>
          </a:xfrm>
        </p:spPr>
        <p:txBody>
          <a:bodyPr>
            <a:normAutofit/>
          </a:bodyPr>
          <a:lstStyle/>
          <a:p>
            <a:r>
              <a:rPr lang="en-US" altLang="zh-CN" dirty="0" smtClean="0"/>
              <a:t>1</a:t>
            </a:r>
            <a:r>
              <a:rPr lang="zh-CN" altLang="zh-CN" dirty="0"/>
              <a:t>．由主方负责待签文本的准备</a:t>
            </a:r>
            <a:endParaRPr lang="zh-CN" altLang="zh-CN" dirty="0"/>
          </a:p>
          <a:p>
            <a:r>
              <a:rPr lang="zh-CN" altLang="zh-CN" dirty="0"/>
              <a:t>（</a:t>
            </a:r>
            <a:r>
              <a:rPr lang="en-US" altLang="zh-CN" dirty="0"/>
              <a:t>1</a:t>
            </a:r>
            <a:r>
              <a:rPr lang="zh-CN" altLang="zh-CN" dirty="0"/>
              <a:t>）依照商界的习惯，在正式签署合同之前，应由举行签字仪式的主方负责准备待签合同的正式文本。</a:t>
            </a:r>
            <a:endParaRPr lang="zh-CN" altLang="zh-CN" dirty="0"/>
          </a:p>
          <a:p>
            <a:r>
              <a:rPr lang="zh-CN" altLang="zh-CN" dirty="0"/>
              <a:t>（</a:t>
            </a:r>
            <a:r>
              <a:rPr lang="en-US" altLang="zh-CN" dirty="0"/>
              <a:t>2</a:t>
            </a:r>
            <a:r>
              <a:rPr lang="zh-CN" altLang="zh-CN" dirty="0"/>
              <a:t>）应会同有关各方一道指定专人，共同负责合同文本的翻译、校对、定稿、印刷、装订、盖火漆印。</a:t>
            </a:r>
            <a:endParaRPr lang="zh-CN" altLang="zh-CN" dirty="0"/>
          </a:p>
          <a:p>
            <a:r>
              <a:rPr lang="zh-CN" altLang="zh-CN" dirty="0"/>
              <a:t>（</a:t>
            </a:r>
            <a:r>
              <a:rPr lang="en-US" altLang="zh-CN" dirty="0"/>
              <a:t>3</a:t>
            </a:r>
            <a:r>
              <a:rPr lang="zh-CN" altLang="zh-CN" dirty="0"/>
              <a:t>）按常规合同文本上正式签字的有关各方，均提供一份待签的合同文本；必要时，还可再向各方提供一份副本。</a:t>
            </a:r>
            <a:endParaRPr lang="zh-CN" altLang="zh-CN" dirty="0"/>
          </a:p>
          <a:p>
            <a:r>
              <a:rPr lang="en-US" altLang="zh-CN" dirty="0"/>
              <a:t>2</a:t>
            </a:r>
            <a:r>
              <a:rPr lang="zh-CN" altLang="zh-CN" dirty="0"/>
              <a:t>．签署涉外商务合同</a:t>
            </a:r>
            <a:endParaRPr lang="zh-CN" altLang="zh-CN" dirty="0"/>
          </a:p>
          <a:p>
            <a:r>
              <a:rPr lang="zh-CN" altLang="zh-CN" dirty="0"/>
              <a:t>（</a:t>
            </a:r>
            <a:r>
              <a:rPr lang="en-US" altLang="zh-CN" dirty="0"/>
              <a:t>1</a:t>
            </a:r>
            <a:r>
              <a:rPr lang="zh-CN" altLang="zh-CN" dirty="0"/>
              <a:t>）按照国际惯例，待签的合同文本，应同时使用有关各方法定的官方语言。</a:t>
            </a:r>
            <a:endParaRPr lang="zh-CN" altLang="zh-CN" dirty="0"/>
          </a:p>
          <a:p>
            <a:r>
              <a:rPr lang="zh-CN" altLang="zh-CN" dirty="0"/>
              <a:t>（</a:t>
            </a:r>
            <a:r>
              <a:rPr lang="en-US" altLang="zh-CN" dirty="0"/>
              <a:t>2</a:t>
            </a:r>
            <a:r>
              <a:rPr lang="zh-CN" altLang="zh-CN" dirty="0"/>
              <a:t>）亦可同时并用有关各方法定的官方语言。</a:t>
            </a:r>
            <a:endParaRPr lang="zh-CN" altLang="zh-CN" dirty="0"/>
          </a:p>
          <a:p>
            <a:r>
              <a:rPr lang="en-US" altLang="zh-CN" dirty="0"/>
              <a:t>3</a:t>
            </a:r>
            <a:r>
              <a:rPr lang="zh-CN" altLang="zh-CN" dirty="0"/>
              <a:t>．待签合同文本的印制</a:t>
            </a:r>
            <a:endParaRPr lang="zh-CN" altLang="zh-CN" dirty="0"/>
          </a:p>
          <a:p>
            <a:r>
              <a:rPr lang="en-US" altLang="zh-CN" dirty="0"/>
              <a:t>  </a:t>
            </a:r>
            <a:r>
              <a:rPr lang="zh-CN" altLang="zh-CN" dirty="0"/>
              <a:t>应以精美的白纸印制而成，按大八开的规格装订成册，并以高档质料如真皮、金属、软木等作为封面。</a:t>
            </a:r>
            <a:endParaRPr lang="zh-CN" altLang="zh-CN"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二、签字仪式的程序</a:t>
            </a:r>
            <a:endParaRPr lang="zh-CN" altLang="zh-CN" dirty="0"/>
          </a:p>
        </p:txBody>
      </p:sp>
      <p:sp>
        <p:nvSpPr>
          <p:cNvPr id="3" name="内容占位符 2"/>
          <p:cNvSpPr>
            <a:spLocks noGrp="1"/>
          </p:cNvSpPr>
          <p:nvPr>
            <p:ph idx="1"/>
          </p:nvPr>
        </p:nvSpPr>
        <p:spPr>
          <a:xfrm>
            <a:off x="677334" y="1460939"/>
            <a:ext cx="8596668" cy="4580424"/>
          </a:xfrm>
        </p:spPr>
        <p:txBody>
          <a:bodyPr/>
          <a:lstStyle/>
          <a:p>
            <a:r>
              <a:rPr lang="zh-CN" altLang="zh-CN" dirty="0"/>
              <a:t>（一）就座</a:t>
            </a:r>
            <a:endParaRPr lang="zh-CN" altLang="zh-CN" dirty="0"/>
          </a:p>
          <a:p>
            <a:r>
              <a:rPr lang="en-US" altLang="zh-CN" dirty="0"/>
              <a:t>  </a:t>
            </a:r>
            <a:r>
              <a:rPr lang="zh-CN" altLang="zh-CN" dirty="0"/>
              <a:t>有关各方人员进入签字厅，在既定座位上各就各位：参加人员在仪式举行场地集结；双方签字人员在规定的席位落座；助签人员分别站立在签字人员座位旁边，协助翻揭文本，指明签字处</a:t>
            </a:r>
            <a:r>
              <a:rPr lang="zh-CN" altLang="zh-CN" dirty="0" smtClean="0"/>
              <a:t>。</a:t>
            </a:r>
            <a:endParaRPr lang="en-US" altLang="zh-CN" dirty="0" smtClean="0"/>
          </a:p>
          <a:p>
            <a:r>
              <a:rPr lang="zh-CN" altLang="zh-CN" dirty="0"/>
              <a:t>（二）签字人正式签署合同文本</a:t>
            </a:r>
            <a:endParaRPr lang="zh-CN" altLang="zh-CN" dirty="0"/>
          </a:p>
          <a:p>
            <a:r>
              <a:rPr lang="en-US" altLang="zh-CN" dirty="0"/>
              <a:t>1</a:t>
            </a:r>
            <a:r>
              <a:rPr lang="zh-CN" altLang="zh-CN" dirty="0"/>
              <a:t>．首先先签署自己一方保存的合同文本，接着再签署由他方保存的合同文本。</a:t>
            </a:r>
            <a:endParaRPr lang="zh-CN" altLang="zh-CN" dirty="0"/>
          </a:p>
          <a:p>
            <a:r>
              <a:rPr lang="en-US" altLang="zh-CN" dirty="0"/>
              <a:t>2</a:t>
            </a:r>
            <a:r>
              <a:rPr lang="zh-CN" altLang="zh-CN" dirty="0"/>
              <a:t>．商务活动规定：每个签字人在己方保留的合同文本上签字时，按惯例应当名列首位。因此，每个签字人均应首先签署己方保存的合同文本，然后再由助签人员交由他方签字人签字。这一做法，在礼仪上称为</a:t>
            </a:r>
            <a:r>
              <a:rPr lang="en-US" altLang="zh-CN" dirty="0"/>
              <a:t>“</a:t>
            </a:r>
            <a:r>
              <a:rPr lang="zh-CN" altLang="zh-CN" dirty="0"/>
              <a:t>轮换制</a:t>
            </a:r>
            <a:r>
              <a:rPr lang="en-US" altLang="zh-CN" dirty="0"/>
              <a:t>”</a:t>
            </a:r>
            <a:r>
              <a:rPr lang="zh-CN" altLang="zh-CN" dirty="0"/>
              <a:t>。它的意义是在位次排列上，轮流使有关各方均有机会居于首位一次，以显示机会均等、各方平等。</a:t>
            </a:r>
            <a:endParaRPr lang="zh-CN" altLang="zh-CN" dirty="0"/>
          </a:p>
          <a:p>
            <a:r>
              <a:rPr lang="en-US" altLang="zh-CN" dirty="0"/>
              <a:t>3</a:t>
            </a:r>
            <a:r>
              <a:rPr lang="zh-CN" altLang="zh-CN" dirty="0"/>
              <a:t>．数国间举行签字仪式时，通常按国家名字的英文字母的第一个字母顺序排列进行。签字人分别在每个国家的文本上签字，本国代表应在本国保管的文本的最上方签署名字。签字人和其他国家代表并排或相对落座。</a:t>
            </a:r>
            <a:endParaRPr lang="zh-CN" altLang="zh-CN" dirty="0"/>
          </a:p>
          <a:p>
            <a:endParaRPr lang="zh-CN" altLang="zh-CN" dirty="0"/>
          </a:p>
          <a:p>
            <a:endParaRPr kumimoji="1"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677334" y="1387366"/>
            <a:ext cx="8596668" cy="4653997"/>
          </a:xfrm>
        </p:spPr>
        <p:txBody>
          <a:bodyPr>
            <a:normAutofit fontScale="92500" lnSpcReduction="10000"/>
          </a:bodyPr>
          <a:lstStyle/>
          <a:p>
            <a:r>
              <a:rPr lang="zh-CN" altLang="zh-CN" dirty="0"/>
              <a:t>（三）签字人正式交换已经由各方正式签署的合同文本</a:t>
            </a:r>
            <a:endParaRPr lang="zh-CN" altLang="zh-CN" dirty="0"/>
          </a:p>
          <a:p>
            <a:r>
              <a:rPr lang="en-US" altLang="zh-CN" dirty="0"/>
              <a:t>1</a:t>
            </a:r>
            <a:r>
              <a:rPr lang="zh-CN" altLang="zh-CN" dirty="0"/>
              <a:t>．各方签字人应热烈握手，互致祝贺，并相互交换各自一方刚才使用过的签字笔，以示纪念。</a:t>
            </a:r>
            <a:endParaRPr lang="zh-CN" altLang="zh-CN" dirty="0"/>
          </a:p>
          <a:p>
            <a:r>
              <a:rPr lang="en-US" altLang="zh-CN" dirty="0"/>
              <a:t>2</a:t>
            </a:r>
            <a:r>
              <a:rPr lang="zh-CN" altLang="zh-CN" dirty="0"/>
              <a:t>．全场人员应鼓掌表示祝贺。</a:t>
            </a:r>
            <a:endParaRPr lang="zh-CN" altLang="zh-CN" dirty="0"/>
          </a:p>
          <a:p>
            <a:r>
              <a:rPr lang="zh-CN" altLang="zh-CN" dirty="0"/>
              <a:t>（四）共饮香槟酒互相道贺</a:t>
            </a:r>
            <a:endParaRPr lang="zh-CN" altLang="zh-CN" dirty="0"/>
          </a:p>
          <a:p>
            <a:r>
              <a:rPr lang="zh-CN" altLang="zh-CN" dirty="0"/>
              <a:t>交换已签的合同文本后，有关人员，尤其是签字人，当场干一杯香槟酒是国际上通行的用以增添喜庆色彩的做法。</a:t>
            </a:r>
            <a:endParaRPr lang="zh-CN" altLang="zh-CN" dirty="0"/>
          </a:p>
          <a:p>
            <a:r>
              <a:rPr lang="zh-CN" altLang="zh-CN" dirty="0"/>
              <a:t>（五）拍照</a:t>
            </a:r>
            <a:endParaRPr lang="zh-CN" altLang="zh-CN" dirty="0"/>
          </a:p>
          <a:p>
            <a:r>
              <a:rPr lang="zh-CN" altLang="zh-CN" dirty="0"/>
              <a:t>有些签字仪式全程都可以拍照；有的签字仪式最好在签字本交换完成，双方握手时候拍照。</a:t>
            </a:r>
            <a:endParaRPr lang="zh-CN" altLang="zh-CN" dirty="0"/>
          </a:p>
          <a:p>
            <a:r>
              <a:rPr lang="zh-CN" altLang="zh-CN" dirty="0"/>
              <a:t>（六）公证</a:t>
            </a:r>
            <a:endParaRPr lang="zh-CN" altLang="zh-CN" dirty="0"/>
          </a:p>
          <a:p>
            <a:r>
              <a:rPr lang="zh-CN" altLang="zh-CN" dirty="0"/>
              <a:t>在一般情况下，商务合同在正式签署后，应提交有关方面进行公证，此后才正式生效。所以为了方便起见，可以安排公证人员在现场公证。</a:t>
            </a:r>
            <a:endParaRPr lang="zh-CN" altLang="zh-CN" dirty="0"/>
          </a:p>
          <a:p>
            <a:r>
              <a:rPr lang="en-US" altLang="zh-CN" dirty="0"/>
              <a:t> </a:t>
            </a:r>
            <a:endParaRPr lang="zh-CN" altLang="zh-CN" dirty="0"/>
          </a:p>
          <a:p>
            <a:endParaRPr kumimoji="1"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p:txBody>
          <a:bodyPr>
            <a:normAutofit/>
          </a:bodyPr>
          <a:lstStyle/>
          <a:p>
            <a:r>
              <a:rPr lang="zh-CN" altLang="zh-CN" sz="2800" b="1" dirty="0">
                <a:latin typeface="KaiTi" charset="-122"/>
                <a:ea typeface="KaiTi" charset="-122"/>
                <a:cs typeface="KaiTi" charset="-122"/>
              </a:rPr>
              <a:t>会谈，包含商务会谈，也包括政治会谈</a:t>
            </a:r>
            <a:r>
              <a:rPr lang="zh-CN" altLang="zh-CN" sz="2800" b="1" dirty="0" smtClean="0">
                <a:latin typeface="KaiTi" charset="-122"/>
                <a:ea typeface="KaiTi" charset="-122"/>
                <a:cs typeface="KaiTi" charset="-122"/>
              </a:rPr>
              <a:t>。</a:t>
            </a:r>
            <a:endParaRPr lang="en-US" altLang="zh-CN" sz="2800" b="1" dirty="0" smtClean="0">
              <a:latin typeface="KaiTi" charset="-122"/>
              <a:ea typeface="KaiTi" charset="-122"/>
              <a:cs typeface="KaiTi" charset="-122"/>
            </a:endParaRPr>
          </a:p>
          <a:p>
            <a:r>
              <a:rPr lang="zh-CN" altLang="zh-CN" sz="2800" b="1" dirty="0" smtClean="0">
                <a:latin typeface="KaiTi" charset="-122"/>
                <a:ea typeface="KaiTi" charset="-122"/>
                <a:cs typeface="KaiTi" charset="-122"/>
              </a:rPr>
              <a:t>商务</a:t>
            </a:r>
            <a:r>
              <a:rPr lang="zh-CN" altLang="zh-CN" sz="2800" b="1" dirty="0">
                <a:latin typeface="KaiTi" charset="-122"/>
                <a:ea typeface="KaiTi" charset="-122"/>
                <a:cs typeface="KaiTi" charset="-122"/>
              </a:rPr>
              <a:t>会谈只要是指洽谈业务，即就具体业务进行谈判、会商、讨论等</a:t>
            </a:r>
            <a:r>
              <a:rPr lang="zh-CN" altLang="zh-CN" sz="2800" b="1" dirty="0" smtClean="0">
                <a:latin typeface="KaiTi" charset="-122"/>
                <a:ea typeface="KaiTi" charset="-122"/>
                <a:cs typeface="KaiTi" charset="-122"/>
              </a:rPr>
              <a:t>。</a:t>
            </a:r>
            <a:endParaRPr lang="en-US" altLang="zh-CN" sz="2800" b="1" dirty="0" smtClean="0">
              <a:latin typeface="KaiTi" charset="-122"/>
              <a:ea typeface="KaiTi" charset="-122"/>
              <a:cs typeface="KaiTi" charset="-122"/>
            </a:endParaRPr>
          </a:p>
          <a:p>
            <a:r>
              <a:rPr lang="zh-CN" altLang="zh-CN" sz="2800" b="1" dirty="0" smtClean="0">
                <a:latin typeface="KaiTi" charset="-122"/>
                <a:ea typeface="KaiTi" charset="-122"/>
                <a:cs typeface="KaiTi" charset="-122"/>
              </a:rPr>
              <a:t>会谈</a:t>
            </a:r>
            <a:r>
              <a:rPr lang="zh-CN" altLang="zh-CN" sz="2800" b="1" dirty="0">
                <a:latin typeface="KaiTi" charset="-122"/>
                <a:ea typeface="KaiTi" charset="-122"/>
                <a:cs typeface="KaiTi" charset="-122"/>
              </a:rPr>
              <a:t>的内容较为正式，专业性较强。</a:t>
            </a:r>
            <a:endParaRPr lang="zh-CN" altLang="zh-CN" sz="2800" b="1" dirty="0">
              <a:latin typeface="KaiTi" charset="-122"/>
              <a:ea typeface="KaiTi" charset="-122"/>
              <a:cs typeface="KaiTi"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第四节 剪彩仪式</a:t>
            </a:r>
            <a:endParaRPr lang="zh-CN" altLang="zh-CN" dirty="0"/>
          </a:p>
        </p:txBody>
      </p:sp>
      <p:sp>
        <p:nvSpPr>
          <p:cNvPr id="3" name="内容占位符 2"/>
          <p:cNvSpPr>
            <a:spLocks noGrp="1"/>
          </p:cNvSpPr>
          <p:nvPr>
            <p:ph idx="1"/>
          </p:nvPr>
        </p:nvSpPr>
        <p:spPr/>
        <p:txBody>
          <a:bodyPr>
            <a:noAutofit/>
          </a:bodyPr>
          <a:lstStyle/>
          <a:p>
            <a:r>
              <a:rPr lang="zh-CN" altLang="en-US" sz="2800" b="1" dirty="0" smtClean="0"/>
              <a:t>案例：</a:t>
            </a:r>
            <a:r>
              <a:rPr lang="zh-CN" altLang="zh-CN" sz="2800" b="1" dirty="0" smtClean="0"/>
              <a:t>混乱</a:t>
            </a:r>
            <a:r>
              <a:rPr lang="zh-CN" altLang="zh-CN" sz="2800" b="1" dirty="0"/>
              <a:t>的剪彩仪式</a:t>
            </a:r>
            <a:endParaRPr lang="zh-CN" altLang="zh-CN" sz="2800" dirty="0"/>
          </a:p>
          <a:p>
            <a:r>
              <a:rPr lang="zh-CN" altLang="zh-CN" sz="2800" dirty="0"/>
              <a:t>大华公司举行新项目的开工剪彩仪式，请来了张董事长和商界的合作伙伴的老总们一起参加，请他们坐在第一排。剪彩仪式开始时，主持人宣布：“请张董事长剪彩！”主持人并未请其他嘉宾一起去剪彩，只有张董事长一人来到台上准备剪彩，场面非常尴尬，张董事长无奈自己又下来一个个邀请合作伙伴的老总们一起上台剪彩。可是台上的礼仪小姐准备的托盘和剪刀的数量又不够，一时间台上乱成一团。</a:t>
            </a:r>
            <a:endParaRPr lang="zh-CN" altLang="zh-CN" sz="2800"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p:txBody>
          <a:bodyPr>
            <a:normAutofit/>
          </a:bodyPr>
          <a:lstStyle/>
          <a:p>
            <a:r>
              <a:rPr lang="zh-CN" altLang="zh-CN" sz="2400" b="1" dirty="0">
                <a:latin typeface="KaiTi" charset="-122"/>
                <a:ea typeface="KaiTi" charset="-122"/>
                <a:cs typeface="KaiTi" charset="-122"/>
              </a:rPr>
              <a:t>二、任务分析</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 </a:t>
            </a:r>
            <a:r>
              <a:rPr lang="zh-CN" altLang="zh-CN" sz="2400" b="1" dirty="0">
                <a:latin typeface="KaiTi" charset="-122"/>
                <a:ea typeface="KaiTi" charset="-122"/>
                <a:cs typeface="KaiTi" charset="-122"/>
              </a:rPr>
              <a:t>很多公司在新开业的时候都会为了公司开展的更加顺利而举行剪彩仪式，秘书人员在参与公司的剪彩仪式的时候，要掌握以下的内容：</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1.</a:t>
            </a:r>
            <a:r>
              <a:rPr lang="zh-CN" altLang="zh-CN" sz="2400" b="1" dirty="0">
                <a:latin typeface="KaiTi" charset="-122"/>
                <a:ea typeface="KaiTi" charset="-122"/>
                <a:cs typeface="KaiTi" charset="-122"/>
              </a:rPr>
              <a:t>剪彩仪式的准备工作。</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2.</a:t>
            </a:r>
            <a:r>
              <a:rPr lang="zh-CN" altLang="zh-CN" sz="2400" b="1" dirty="0">
                <a:latin typeface="KaiTi" charset="-122"/>
                <a:ea typeface="KaiTi" charset="-122"/>
                <a:cs typeface="KaiTi" charset="-122"/>
              </a:rPr>
              <a:t>剪彩仪式的程序。</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3.</a:t>
            </a:r>
            <a:r>
              <a:rPr lang="zh-CN" altLang="zh-CN" sz="2400" b="1" dirty="0">
                <a:latin typeface="KaiTi" charset="-122"/>
                <a:ea typeface="KaiTi" charset="-122"/>
                <a:cs typeface="KaiTi" charset="-122"/>
              </a:rPr>
              <a:t>剪彩仪式的注意事项。</a:t>
            </a:r>
            <a:endParaRPr lang="zh-CN" altLang="zh-CN" sz="2400" b="1" dirty="0">
              <a:latin typeface="KaiTi" charset="-122"/>
              <a:ea typeface="KaiTi" charset="-122"/>
              <a:cs typeface="KaiTi" charset="-122"/>
            </a:endParaRPr>
          </a:p>
          <a:p>
            <a:endParaRPr kumimoji="1" lang="zh-CN" altLang="en-US" sz="2400" b="1" dirty="0">
              <a:latin typeface="KaiTi" charset="-122"/>
              <a:ea typeface="KaiTi" charset="-122"/>
              <a:cs typeface="KaiTi"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p:txBody>
          <a:bodyPr>
            <a:normAutofit/>
          </a:bodyPr>
          <a:lstStyle/>
          <a:p>
            <a:r>
              <a:rPr lang="zh-CN" altLang="zh-CN" sz="3200" b="1" dirty="0"/>
              <a:t>剪彩仪式，指的是有关单位为了庆祝组织开业，宾馆、商店等机构的开张，高楼大厦的落地启用，道路或航线的开通等活动隆重举行，而聘请知名人士用剪刀剪断红色缎带的庆典活动。剪彩仪式的会场布置要求喜庆、热闹。</a:t>
            </a:r>
            <a:endParaRPr lang="zh-CN" altLang="zh-CN" sz="3200" b="1"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一、剪彩仪式的准备工作</a:t>
            </a:r>
            <a:endParaRPr lang="zh-CN" altLang="zh-CN" dirty="0">
              <a:latin typeface="KaiTi" charset="-122"/>
              <a:ea typeface="KaiTi" charset="-122"/>
              <a:cs typeface="KaiTi" charset="-122"/>
            </a:endParaRPr>
          </a:p>
        </p:txBody>
      </p:sp>
      <p:sp>
        <p:nvSpPr>
          <p:cNvPr id="3" name="内容占位符 2"/>
          <p:cNvSpPr>
            <a:spLocks noGrp="1"/>
          </p:cNvSpPr>
          <p:nvPr>
            <p:ph idx="1"/>
          </p:nvPr>
        </p:nvSpPr>
        <p:spPr>
          <a:xfrm>
            <a:off x="677334" y="1208691"/>
            <a:ext cx="8596668" cy="5528440"/>
          </a:xfrm>
        </p:spPr>
        <p:txBody>
          <a:bodyPr>
            <a:normAutofit/>
          </a:bodyPr>
          <a:lstStyle/>
          <a:p>
            <a:r>
              <a:rPr lang="zh-CN" altLang="zh-CN" b="1" dirty="0">
                <a:latin typeface="KaiTi" charset="-122"/>
                <a:ea typeface="KaiTi" charset="-122"/>
                <a:cs typeface="KaiTi" charset="-122"/>
              </a:rPr>
              <a:t>（一）剪彩的用具准备</a:t>
            </a:r>
            <a:endParaRPr lang="zh-CN" altLang="zh-CN" b="1" dirty="0">
              <a:latin typeface="KaiTi" charset="-122"/>
              <a:ea typeface="KaiTi" charset="-122"/>
              <a:cs typeface="KaiTi" charset="-122"/>
            </a:endParaRPr>
          </a:p>
          <a:p>
            <a:r>
              <a:rPr lang="en-US" altLang="zh-CN" b="1" dirty="0">
                <a:latin typeface="KaiTi" charset="-122"/>
                <a:ea typeface="KaiTi" charset="-122"/>
                <a:cs typeface="KaiTi" charset="-122"/>
              </a:rPr>
              <a:t>1</a:t>
            </a:r>
            <a:r>
              <a:rPr lang="zh-CN" altLang="zh-CN" b="1" dirty="0">
                <a:latin typeface="KaiTi" charset="-122"/>
                <a:ea typeface="KaiTi" charset="-122"/>
                <a:cs typeface="KaiTi" charset="-122"/>
              </a:rPr>
              <a:t>．红色缎带，按传统做法，它应由一整匹未使用过的红色绸缎，在中间扎上几朵大而醒目的红花而成。现在为了节俭，一般使用两米左右长的红缎带、红布条作为剪彩物品</a:t>
            </a:r>
            <a:r>
              <a:rPr lang="zh-CN" altLang="zh-CN" b="1" dirty="0" smtClean="0">
                <a:latin typeface="KaiTi" charset="-122"/>
                <a:ea typeface="KaiTi" charset="-122"/>
                <a:cs typeface="KaiTi" charset="-122"/>
              </a:rPr>
              <a:t>。按</a:t>
            </a:r>
            <a:r>
              <a:rPr lang="zh-CN" altLang="zh-CN" b="1" dirty="0">
                <a:latin typeface="KaiTi" charset="-122"/>
                <a:ea typeface="KaiTi" charset="-122"/>
                <a:cs typeface="KaiTi" charset="-122"/>
              </a:rPr>
              <a:t>常规，红色缎带上所结花团的数目较现场剪彩者的人数多加一个，这样可使每位剪彩者处于两朵花团中间，也有的是花团数目较现场剪彩者的人数少一个，这种不太常用。</a:t>
            </a:r>
            <a:endParaRPr lang="zh-CN" altLang="zh-CN" b="1" dirty="0">
              <a:latin typeface="KaiTi" charset="-122"/>
              <a:ea typeface="KaiTi" charset="-122"/>
              <a:cs typeface="KaiTi" charset="-122"/>
            </a:endParaRPr>
          </a:p>
          <a:p>
            <a:r>
              <a:rPr lang="en-US" altLang="zh-CN" b="1" dirty="0">
                <a:latin typeface="KaiTi" charset="-122"/>
                <a:ea typeface="KaiTi" charset="-122"/>
                <a:cs typeface="KaiTi" charset="-122"/>
              </a:rPr>
              <a:t>2</a:t>
            </a:r>
            <a:r>
              <a:rPr lang="zh-CN" altLang="zh-CN" b="1" dirty="0">
                <a:latin typeface="KaiTi" charset="-122"/>
                <a:ea typeface="KaiTi" charset="-122"/>
                <a:cs typeface="KaiTi" charset="-122"/>
              </a:rPr>
              <a:t>．新剪刀，是专门供剪彩者剪彩时使用，必须是人手一把，而且是崭新、锋利的，以免因剪刀而让剪彩者面临尴尬场面，在剪彩仪式结束后，主办方可将每位剪彩者所使用的剪刀经过精心的包装后，送给对方以资纪念。</a:t>
            </a:r>
            <a:endParaRPr lang="zh-CN" altLang="zh-CN" b="1" dirty="0">
              <a:latin typeface="KaiTi" charset="-122"/>
              <a:ea typeface="KaiTi" charset="-122"/>
              <a:cs typeface="KaiTi" charset="-122"/>
            </a:endParaRPr>
          </a:p>
          <a:p>
            <a:r>
              <a:rPr lang="en-US" altLang="zh-CN" b="1" dirty="0">
                <a:latin typeface="KaiTi" charset="-122"/>
                <a:ea typeface="KaiTi" charset="-122"/>
                <a:cs typeface="KaiTi" charset="-122"/>
              </a:rPr>
              <a:t>3</a:t>
            </a:r>
            <a:r>
              <a:rPr lang="zh-CN" altLang="zh-CN" b="1" dirty="0">
                <a:latin typeface="KaiTi" charset="-122"/>
                <a:ea typeface="KaiTi" charset="-122"/>
                <a:cs typeface="KaiTi" charset="-122"/>
              </a:rPr>
              <a:t>．白色薄纱手套，是供剪彩者剪彩时戴的，以示郑重，但一般情况下可以不准备。如果需要准备，则要保证人手一副，并且大小适中，洁白无瑕。</a:t>
            </a:r>
            <a:endParaRPr lang="zh-CN" altLang="zh-CN" b="1" dirty="0">
              <a:latin typeface="KaiTi" charset="-122"/>
              <a:ea typeface="KaiTi" charset="-122"/>
              <a:cs typeface="KaiTi" charset="-122"/>
            </a:endParaRPr>
          </a:p>
          <a:p>
            <a:r>
              <a:rPr lang="en-US" altLang="zh-CN" b="1" dirty="0">
                <a:latin typeface="KaiTi" charset="-122"/>
                <a:ea typeface="KaiTi" charset="-122"/>
                <a:cs typeface="KaiTi" charset="-122"/>
              </a:rPr>
              <a:t>4</a:t>
            </a:r>
            <a:r>
              <a:rPr lang="zh-CN" altLang="zh-CN" b="1" dirty="0">
                <a:latin typeface="KaiTi" charset="-122"/>
                <a:ea typeface="KaiTi" charset="-122"/>
                <a:cs typeface="KaiTi" charset="-122"/>
              </a:rPr>
              <a:t>．托盘，是供盛放剪刀、手套、红色缎带用的，一般也应用新的托盘，通常选用银色不锈钢制品。为了显示正规，还可以在托盘的上面铺红色绒布或绸布。</a:t>
            </a:r>
            <a:endParaRPr lang="zh-CN" altLang="zh-CN" b="1" dirty="0">
              <a:latin typeface="KaiTi" charset="-122"/>
              <a:ea typeface="KaiTi" charset="-122"/>
              <a:cs typeface="KaiTi" charset="-122"/>
            </a:endParaRPr>
          </a:p>
          <a:p>
            <a:r>
              <a:rPr lang="en-US" altLang="zh-CN" b="1" dirty="0">
                <a:latin typeface="KaiTi" charset="-122"/>
                <a:ea typeface="KaiTi" charset="-122"/>
                <a:cs typeface="KaiTi" charset="-122"/>
              </a:rPr>
              <a:t>5</a:t>
            </a:r>
            <a:r>
              <a:rPr lang="zh-CN" altLang="zh-CN" b="1" dirty="0">
                <a:latin typeface="KaiTi" charset="-122"/>
                <a:ea typeface="KaiTi" charset="-122"/>
                <a:cs typeface="KaiTi" charset="-122"/>
              </a:rPr>
              <a:t>．红色地毯，主要是铺设在剪彩者正式剪彩时站立的地方，其长度可视剪彩者人数的多少而定，宽度应超过一米。在剪彩时铺设红地毯主要是为了提高仪式档次，营造一种喜庆的气氛。</a:t>
            </a:r>
            <a:endParaRPr lang="zh-CN" altLang="zh-CN" b="1" dirty="0">
              <a:latin typeface="KaiTi" charset="-122"/>
              <a:ea typeface="KaiTi" charset="-122"/>
              <a:cs typeface="KaiTi" charset="-122"/>
            </a:endParaRPr>
          </a:p>
          <a:p>
            <a:endParaRPr kumimoji="1" lang="zh-CN" altLang="en-US" b="1" dirty="0">
              <a:latin typeface="KaiTi" charset="-122"/>
              <a:ea typeface="KaiTi" charset="-122"/>
              <a:cs typeface="KaiTi"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（二）剪彩人员的确定</a:t>
            </a:r>
            <a:br>
              <a:rPr lang="zh-CN" altLang="zh-CN" b="1" dirty="0">
                <a:latin typeface="KaiTi" charset="-122"/>
                <a:ea typeface="KaiTi" charset="-122"/>
                <a:cs typeface="KaiTi" charset="-122"/>
              </a:rPr>
            </a:br>
            <a:endParaRPr kumimoji="1" lang="zh-CN" altLang="en-US" b="1" dirty="0">
              <a:latin typeface="KaiTi" charset="-122"/>
              <a:ea typeface="KaiTi" charset="-122"/>
              <a:cs typeface="KaiTi" charset="-122"/>
            </a:endParaRPr>
          </a:p>
        </p:txBody>
      </p:sp>
      <p:sp>
        <p:nvSpPr>
          <p:cNvPr id="3" name="内容占位符 2"/>
          <p:cNvSpPr>
            <a:spLocks noGrp="1"/>
          </p:cNvSpPr>
          <p:nvPr>
            <p:ph idx="1"/>
          </p:nvPr>
        </p:nvSpPr>
        <p:spPr>
          <a:xfrm>
            <a:off x="677334" y="1145629"/>
            <a:ext cx="8596668" cy="4895734"/>
          </a:xfrm>
        </p:spPr>
        <p:txBody>
          <a:bodyPr>
            <a:normAutofit/>
          </a:bodyPr>
          <a:lstStyle/>
          <a:p>
            <a:r>
              <a:rPr lang="zh-CN" altLang="zh-CN" sz="2000" dirty="0"/>
              <a:t>（</a:t>
            </a:r>
            <a:r>
              <a:rPr lang="en-US" altLang="zh-CN" sz="2000" dirty="0"/>
              <a:t>1</a:t>
            </a:r>
            <a:r>
              <a:rPr lang="zh-CN" altLang="zh-CN" sz="2000" dirty="0"/>
              <a:t>）剪彩者的确定。剪彩仪式前要事先选好为组织剪彩的嘉宾，通常情况下，可从上级领导、单位负责人、社会名流、合作伙伴、员工代表中选定</a:t>
            </a:r>
            <a:r>
              <a:rPr lang="zh-CN" altLang="zh-CN" sz="2000" dirty="0" smtClean="0"/>
              <a:t>。</a:t>
            </a:r>
            <a:endParaRPr lang="en-US" altLang="zh-CN" sz="2000" dirty="0" smtClean="0"/>
          </a:p>
          <a:p>
            <a:r>
              <a:rPr lang="zh-CN" altLang="zh-CN" sz="2000" dirty="0" smtClean="0"/>
              <a:t>剪彩者</a:t>
            </a:r>
            <a:r>
              <a:rPr lang="zh-CN" altLang="zh-CN" sz="2000" dirty="0"/>
              <a:t>如果仅为一人，则其剪彩时居中而立即可，若剪彩者不止一人时，则应遵循常规排列顺序：中间高于两侧，右侧高于左侧，距离中间站立者愈远位次便愈低，其中要注意：主剪者应居于中央的位置</a:t>
            </a:r>
            <a:r>
              <a:rPr lang="zh-CN" altLang="zh-CN" sz="2000" dirty="0" smtClean="0"/>
              <a:t>。</a:t>
            </a:r>
            <a:endParaRPr lang="en-US" altLang="zh-CN" sz="2000" dirty="0" smtClean="0"/>
          </a:p>
          <a:p>
            <a:r>
              <a:rPr lang="zh-CN" altLang="zh-CN" sz="2000" dirty="0" smtClean="0"/>
              <a:t>需要</a:t>
            </a:r>
            <a:r>
              <a:rPr lang="zh-CN" altLang="zh-CN" sz="2000" dirty="0"/>
              <a:t>说明的是，右侧高于左侧，是国际惯例，但在我国，如果没有外宾参加的场合，排列的原则，应为“左侧高于右侧”。</a:t>
            </a:r>
            <a:endParaRPr lang="zh-CN" altLang="zh-CN" sz="2000" dirty="0"/>
          </a:p>
          <a:p>
            <a:r>
              <a:rPr lang="zh-CN" altLang="zh-CN" sz="2000" dirty="0"/>
              <a:t>（</a:t>
            </a:r>
            <a:r>
              <a:rPr lang="en-US" altLang="zh-CN" sz="2000" dirty="0"/>
              <a:t>2</a:t>
            </a:r>
            <a:r>
              <a:rPr lang="zh-CN" altLang="zh-CN" sz="2000" dirty="0"/>
              <a:t>）礼仪小姐的确定。组织为了增加剪彩仪式热烈而隆重的喜庆气氛，通常也要有几位礼仪小姐来负责引导宾客、拉彩带、捧花、递剪刀等工作。对礼仪小姐的要求是：应大方、庄重、文雅，穿着打扮应整齐划一，淡妆、盘发，礼仪小姐通常身着红色旗袍或西式套装。</a:t>
            </a:r>
            <a:endParaRPr lang="zh-CN" altLang="zh-CN" sz="20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677334" y="1629103"/>
            <a:ext cx="8596668" cy="4412259"/>
          </a:xfrm>
        </p:spPr>
        <p:txBody>
          <a:bodyPr/>
          <a:lstStyle/>
          <a:p>
            <a:pPr lvl="0"/>
            <a:r>
              <a:rPr lang="en-US" altLang="zh-CN" sz="2800" b="1" dirty="0" smtClean="0">
                <a:latin typeface="KaiTi" charset="-122"/>
                <a:ea typeface="KaiTi" charset="-122"/>
                <a:cs typeface="KaiTi" charset="-122"/>
              </a:rPr>
              <a:t>(</a:t>
            </a:r>
            <a:r>
              <a:rPr lang="zh-CN" altLang="en-US" sz="2800" b="1" dirty="0" smtClean="0">
                <a:latin typeface="KaiTi" charset="-122"/>
                <a:ea typeface="KaiTi" charset="-122"/>
                <a:cs typeface="KaiTi" charset="-122"/>
              </a:rPr>
              <a:t>三</a:t>
            </a:r>
            <a:r>
              <a:rPr lang="en-US" altLang="zh-CN" sz="2800" b="1" dirty="0" smtClean="0">
                <a:latin typeface="KaiTi" charset="-122"/>
                <a:ea typeface="KaiTi" charset="-122"/>
                <a:cs typeface="KaiTi" charset="-122"/>
              </a:rPr>
              <a:t>)</a:t>
            </a:r>
            <a:r>
              <a:rPr lang="zh-CN" altLang="zh-CN" sz="2800" b="1" dirty="0" smtClean="0">
                <a:latin typeface="KaiTi" charset="-122"/>
                <a:ea typeface="KaiTi" charset="-122"/>
                <a:cs typeface="KaiTi" charset="-122"/>
              </a:rPr>
              <a:t>剪彩</a:t>
            </a:r>
            <a:r>
              <a:rPr lang="zh-CN" altLang="zh-CN" sz="2800" b="1" dirty="0">
                <a:latin typeface="KaiTi" charset="-122"/>
                <a:ea typeface="KaiTi" charset="-122"/>
                <a:cs typeface="KaiTi" charset="-122"/>
              </a:rPr>
              <a:t>仪式举行场地的确定</a:t>
            </a:r>
            <a:endParaRPr lang="zh-CN" altLang="zh-CN" sz="2800" b="1" dirty="0">
              <a:latin typeface="KaiTi" charset="-122"/>
              <a:ea typeface="KaiTi" charset="-122"/>
              <a:cs typeface="KaiTi" charset="-122"/>
            </a:endParaRPr>
          </a:p>
          <a:p>
            <a:r>
              <a:rPr lang="en-US" altLang="zh-CN" sz="2800" b="1" dirty="0">
                <a:latin typeface="KaiTi" charset="-122"/>
                <a:ea typeface="KaiTi" charset="-122"/>
                <a:cs typeface="KaiTi" charset="-122"/>
              </a:rPr>
              <a:t>     </a:t>
            </a:r>
            <a:r>
              <a:rPr lang="zh-CN" altLang="zh-CN" sz="2800" b="1" dirty="0">
                <a:latin typeface="KaiTi" charset="-122"/>
                <a:ea typeface="KaiTi" charset="-122"/>
                <a:cs typeface="KaiTi" charset="-122"/>
              </a:rPr>
              <a:t>剪彩仪式的场地一般都放在自己公司门口或者公司门前的广场上，场地要宽阔大气。场地周围要做好布置，可以悬挂充气的拱形门、气球、彩旗等物品，以烘托气氛。</a:t>
            </a:r>
            <a:endParaRPr lang="zh-CN" altLang="zh-CN" sz="2800" b="1" dirty="0">
              <a:latin typeface="KaiTi" charset="-122"/>
              <a:ea typeface="KaiTi" charset="-122"/>
              <a:cs typeface="KaiTi" charset="-122"/>
            </a:endParaRPr>
          </a:p>
          <a:p>
            <a:endParaRPr kumimoji="1"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677333" y="283779"/>
            <a:ext cx="10715881" cy="5757584"/>
          </a:xfrm>
        </p:spPr>
        <p:txBody>
          <a:bodyPr>
            <a:noAutofit/>
          </a:bodyPr>
          <a:lstStyle/>
          <a:p>
            <a:r>
              <a:rPr lang="zh-CN" altLang="zh-CN" sz="2000" b="1" dirty="0">
                <a:latin typeface="KaiTi" charset="-122"/>
                <a:ea typeface="KaiTi" charset="-122"/>
                <a:cs typeface="KaiTi" charset="-122"/>
              </a:rPr>
              <a:t>二、剪彩仪式的程序</a:t>
            </a:r>
            <a:endParaRPr lang="zh-CN" altLang="zh-CN" sz="2000" b="1" dirty="0">
              <a:latin typeface="KaiTi" charset="-122"/>
              <a:ea typeface="KaiTi" charset="-122"/>
              <a:cs typeface="KaiTi" charset="-122"/>
            </a:endParaRPr>
          </a:p>
          <a:p>
            <a:r>
              <a:rPr lang="zh-CN" altLang="zh-CN" sz="2000" b="1" dirty="0">
                <a:latin typeface="KaiTi" charset="-122"/>
                <a:ea typeface="KaiTi" charset="-122"/>
                <a:cs typeface="KaiTi" charset="-122"/>
              </a:rPr>
              <a:t>剪彩仪式的程序有以下几个方面：</a:t>
            </a:r>
            <a:endParaRPr lang="zh-CN" altLang="zh-CN" sz="2000" b="1" dirty="0">
              <a:latin typeface="KaiTi" charset="-122"/>
              <a:ea typeface="KaiTi" charset="-122"/>
              <a:cs typeface="KaiTi" charset="-122"/>
            </a:endParaRPr>
          </a:p>
          <a:p>
            <a:r>
              <a:rPr lang="zh-CN" altLang="zh-CN" sz="2000" b="1" dirty="0">
                <a:latin typeface="KaiTi" charset="-122"/>
                <a:ea typeface="KaiTi" charset="-122"/>
                <a:cs typeface="KaiTi" charset="-122"/>
              </a:rPr>
              <a:t>第一，邀请来宾就座。在剪彩仪式上，通常只为剪彩者、来宾和本单位的负责人安排坐席。在剪彩仪式开始时，即应敬请大家在已排好顺序的座位上就座。主席台上应摆放座位卡，以便来宾能对号入座。一般来讲，剪彩者应就座于前排。</a:t>
            </a:r>
            <a:endParaRPr lang="zh-CN" altLang="zh-CN" sz="2000" b="1" dirty="0">
              <a:latin typeface="KaiTi" charset="-122"/>
              <a:ea typeface="KaiTi" charset="-122"/>
              <a:cs typeface="KaiTi" charset="-122"/>
            </a:endParaRPr>
          </a:p>
          <a:p>
            <a:r>
              <a:rPr lang="zh-CN" altLang="zh-CN" sz="2000" b="1" dirty="0">
                <a:latin typeface="KaiTi" charset="-122"/>
                <a:ea typeface="KaiTi" charset="-122"/>
                <a:cs typeface="KaiTi" charset="-122"/>
              </a:rPr>
              <a:t>第二，宣布剪彩仪式正式开始。在主持人宣布仪式开始后，乐队应演奏音乐，现场可播放礼炮声，全体到场者应热烈鼓掌。</a:t>
            </a:r>
            <a:endParaRPr lang="zh-CN" altLang="zh-CN" sz="2000" b="1" dirty="0">
              <a:latin typeface="KaiTi" charset="-122"/>
              <a:ea typeface="KaiTi" charset="-122"/>
              <a:cs typeface="KaiTi" charset="-122"/>
            </a:endParaRPr>
          </a:p>
          <a:p>
            <a:r>
              <a:rPr lang="zh-CN" altLang="zh-CN" sz="2000" b="1" dirty="0">
                <a:latin typeface="KaiTi" charset="-122"/>
                <a:ea typeface="KaiTi" charset="-122"/>
                <a:cs typeface="KaiTi" charset="-122"/>
              </a:rPr>
              <a:t>第三，主持人应向全体到场者介绍到场的重要来宾。</a:t>
            </a:r>
            <a:endParaRPr lang="zh-CN" altLang="zh-CN" sz="2000" b="1" dirty="0">
              <a:latin typeface="KaiTi" charset="-122"/>
              <a:ea typeface="KaiTi" charset="-122"/>
              <a:cs typeface="KaiTi" charset="-122"/>
            </a:endParaRPr>
          </a:p>
          <a:p>
            <a:r>
              <a:rPr lang="zh-CN" altLang="zh-CN" sz="2000" b="1" dirty="0">
                <a:latin typeface="KaiTi" charset="-122"/>
                <a:ea typeface="KaiTi" charset="-122"/>
                <a:cs typeface="KaiTi" charset="-122"/>
              </a:rPr>
              <a:t>第四，领导致辞。首先是主办单位的负责人致词、再是上级主管部门的代表致词或特邀嘉宾致辞，再是合作单位致词等</a:t>
            </a:r>
            <a:r>
              <a:rPr lang="zh-CN" altLang="zh-CN" sz="2000" b="1" dirty="0" smtClean="0">
                <a:latin typeface="KaiTi" charset="-122"/>
                <a:ea typeface="KaiTi" charset="-122"/>
                <a:cs typeface="KaiTi" charset="-122"/>
              </a:rPr>
              <a:t>。</a:t>
            </a:r>
            <a:endParaRPr lang="zh-CN" altLang="zh-CN" sz="2000" b="1" dirty="0">
              <a:latin typeface="KaiTi" charset="-122"/>
              <a:ea typeface="KaiTi" charset="-122"/>
              <a:cs typeface="KaiTi" charset="-122"/>
            </a:endParaRPr>
          </a:p>
          <a:p>
            <a:r>
              <a:rPr lang="zh-CN" altLang="zh-CN" sz="2000" b="1" dirty="0">
                <a:latin typeface="KaiTi" charset="-122"/>
                <a:ea typeface="KaiTi" charset="-122"/>
                <a:cs typeface="KaiTi" charset="-122"/>
              </a:rPr>
              <a:t>第五，开始剪彩。主持人宣布开始剪彩。</a:t>
            </a:r>
            <a:endParaRPr lang="zh-CN" altLang="zh-CN" sz="2000" b="1" dirty="0">
              <a:latin typeface="KaiTi" charset="-122"/>
              <a:ea typeface="KaiTi" charset="-122"/>
              <a:cs typeface="KaiTi" charset="-122"/>
            </a:endParaRPr>
          </a:p>
          <a:p>
            <a:r>
              <a:rPr lang="zh-CN" altLang="zh-CN" sz="2000" b="1" dirty="0">
                <a:latin typeface="KaiTi" charset="-122"/>
                <a:ea typeface="KaiTi" charset="-122"/>
                <a:cs typeface="KaiTi" charset="-122"/>
              </a:rPr>
              <a:t>第六，奏乐。主持人宣布剪彩开始的时候，就可以播放欢快、悦耳的音乐，以烘托热闹的气氛。</a:t>
            </a:r>
            <a:endParaRPr lang="zh-CN" altLang="zh-CN" sz="2000" b="1" dirty="0">
              <a:latin typeface="KaiTi" charset="-122"/>
              <a:ea typeface="KaiTi" charset="-122"/>
              <a:cs typeface="KaiTi" charset="-122"/>
            </a:endParaRPr>
          </a:p>
          <a:p>
            <a:r>
              <a:rPr lang="zh-CN" altLang="zh-CN" sz="2000" b="1" dirty="0">
                <a:latin typeface="KaiTi" charset="-122"/>
                <a:ea typeface="KaiTi" charset="-122"/>
                <a:cs typeface="KaiTi" charset="-122"/>
              </a:rPr>
              <a:t>第七，入场。礼仪小姐用托盘呈上剪彩用的剪刀等用具登场，拉彩带者将红色缎带拉直，托盘者站在拉彩带者身后一米左右，然后剪彩者上台进行剪彩，剪彩者应面带微笑拿起剪刀把彩带一刀剪断，待放下剪刀后，再向在场来宾致意，全体来宾应热烈鼓掌。</a:t>
            </a:r>
            <a:endParaRPr lang="zh-CN" altLang="zh-CN" sz="2000" b="1" dirty="0">
              <a:latin typeface="KaiTi" charset="-122"/>
              <a:ea typeface="KaiTi" charset="-122"/>
              <a:cs typeface="KaiTi" charset="-122"/>
            </a:endParaRPr>
          </a:p>
          <a:p>
            <a:r>
              <a:rPr lang="zh-CN" altLang="zh-CN" sz="2000" b="1" dirty="0">
                <a:latin typeface="KaiTi" charset="-122"/>
                <a:ea typeface="KaiTi" charset="-122"/>
                <a:cs typeface="KaiTi" charset="-122"/>
              </a:rPr>
              <a:t>第八，陪同参观</a:t>
            </a:r>
            <a:r>
              <a:rPr lang="zh-CN" altLang="zh-CN" sz="2000" b="1" dirty="0" smtClean="0">
                <a:latin typeface="KaiTi" charset="-122"/>
                <a:ea typeface="KaiTi" charset="-122"/>
                <a:cs typeface="KaiTi" charset="-122"/>
              </a:rPr>
              <a:t>。</a:t>
            </a:r>
            <a:r>
              <a:rPr lang="en-US" altLang="zh-CN" sz="2000" b="1" dirty="0">
                <a:latin typeface="KaiTi" charset="-122"/>
                <a:ea typeface="KaiTi" charset="-122"/>
                <a:cs typeface="KaiTi" charset="-122"/>
              </a:rPr>
              <a:t> </a:t>
            </a:r>
            <a:endParaRPr lang="zh-CN" altLang="zh-CN" sz="2000" b="1" dirty="0">
              <a:latin typeface="KaiTi" charset="-122"/>
              <a:ea typeface="KaiTi" charset="-122"/>
              <a:cs typeface="KaiTi"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KaiTi" charset="-122"/>
                <a:ea typeface="KaiTi" charset="-122"/>
                <a:cs typeface="KaiTi" charset="-122"/>
              </a:rPr>
              <a:t>案例：</a:t>
            </a:r>
            <a:r>
              <a:rPr lang="zh-CN" altLang="zh-CN" dirty="0">
                <a:latin typeface="KaiTi" charset="-122"/>
                <a:ea typeface="KaiTi" charset="-122"/>
                <a:cs typeface="KaiTi" charset="-122"/>
              </a:rPr>
              <a:t>节俭的剪彩仪式</a:t>
            </a:r>
            <a:br>
              <a:rPr lang="zh-CN" altLang="zh-CN" dirty="0">
                <a:latin typeface="KaiTi" charset="-122"/>
                <a:ea typeface="KaiTi" charset="-122"/>
                <a:cs typeface="KaiTi" charset="-122"/>
              </a:rPr>
            </a:br>
            <a:endParaRPr kumimoji="1" lang="zh-CN" altLang="en-US" dirty="0">
              <a:latin typeface="KaiTi" charset="-122"/>
              <a:ea typeface="KaiTi" charset="-122"/>
              <a:cs typeface="KaiTi" charset="-122"/>
            </a:endParaRPr>
          </a:p>
        </p:txBody>
      </p:sp>
      <p:sp>
        <p:nvSpPr>
          <p:cNvPr id="3" name="内容占位符 2"/>
          <p:cNvSpPr>
            <a:spLocks noGrp="1"/>
          </p:cNvSpPr>
          <p:nvPr>
            <p:ph idx="1"/>
          </p:nvPr>
        </p:nvSpPr>
        <p:spPr/>
        <p:txBody>
          <a:bodyPr>
            <a:noAutofit/>
          </a:bodyPr>
          <a:lstStyle/>
          <a:p>
            <a:r>
              <a:rPr lang="zh-CN" altLang="zh-CN" sz="2800" b="1" dirty="0" smtClean="0"/>
              <a:t>王林</a:t>
            </a:r>
            <a:r>
              <a:rPr lang="zh-CN" altLang="zh-CN" sz="2800" b="1" dirty="0"/>
              <a:t>所在的公司新开了一家分公司，准备举行剪彩仪式。经理告知王林要尽量节俭。王林在准备的时候，就时刻注意不要铺张浪费。于是，他请人用包装礼品盒子的丝带做成了彩带，嘉宾人数也就邀请了两人，礼仪小姐的人数也相应减少，因为环保问题，燃放鞭炮也改成播放鞭放炮录音，周围的场地也做了简单的布置，主要用红色的鲜花装扮了现场，走道和主席台都用红地毯铺设，气氛一下子就烘托出来了。</a:t>
            </a:r>
            <a:endParaRPr lang="zh-CN" altLang="zh-CN" sz="2800" b="1"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三、剪彩仪式的注意事项</a:t>
            </a:r>
            <a:endParaRPr lang="zh-CN" altLang="zh-CN" dirty="0"/>
          </a:p>
        </p:txBody>
      </p:sp>
      <p:sp>
        <p:nvSpPr>
          <p:cNvPr id="3" name="内容占位符 2"/>
          <p:cNvSpPr>
            <a:spLocks noGrp="1"/>
          </p:cNvSpPr>
          <p:nvPr>
            <p:ph idx="1"/>
          </p:nvPr>
        </p:nvSpPr>
        <p:spPr>
          <a:xfrm>
            <a:off x="677334" y="1250731"/>
            <a:ext cx="8596668" cy="4790631"/>
          </a:xfrm>
        </p:spPr>
        <p:txBody>
          <a:bodyPr>
            <a:noAutofit/>
          </a:bodyPr>
          <a:lstStyle/>
          <a:p>
            <a:r>
              <a:rPr lang="en-US" altLang="zh-CN" sz="2400" b="1" dirty="0" smtClean="0">
                <a:latin typeface="KaiTi" charset="-122"/>
                <a:ea typeface="KaiTi" charset="-122"/>
                <a:cs typeface="KaiTi" charset="-122"/>
              </a:rPr>
              <a:t>1</a:t>
            </a:r>
            <a:r>
              <a:rPr lang="zh-CN" altLang="zh-CN" sz="2400" b="1" dirty="0">
                <a:latin typeface="KaiTi" charset="-122"/>
                <a:ea typeface="KaiTi" charset="-122"/>
                <a:cs typeface="KaiTi" charset="-122"/>
              </a:rPr>
              <a:t>．进行正式剪彩时，剪彩者与礼仪小姐的具体做法应符合规范，不能乱了程序。</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2</a:t>
            </a:r>
            <a:r>
              <a:rPr lang="zh-CN" altLang="zh-CN" sz="2400" b="1" dirty="0">
                <a:latin typeface="KaiTi" charset="-122"/>
                <a:ea typeface="KaiTi" charset="-122"/>
                <a:cs typeface="KaiTi" charset="-122"/>
              </a:rPr>
              <a:t>．当主持人宣布进行剪彩之后，礼仪小姐即应率先登场。在入场时，礼仪小姐应排成一行行进。从两侧同时登台，或是从右侧登台均可。登台之后，拉彩带者与捧花者应当站成一行，拉彩带者处于两端拉直红色缎带，捧花者各自双手捧一朵花团。托盘者应站立在拉彩带者与捧花者身后一米左右，并且自成一行。</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3</a:t>
            </a:r>
            <a:r>
              <a:rPr lang="zh-CN" altLang="zh-CN" sz="2400" b="1" dirty="0">
                <a:latin typeface="KaiTi" charset="-122"/>
                <a:ea typeface="KaiTi" charset="-122"/>
                <a:cs typeface="KaiTi" charset="-122"/>
              </a:rPr>
              <a:t>．在剪彩者登台时，引导者应在其左前方进行引导，使之各就各位。剪彩者应从右侧入场。当剪彩者均已到达既定位置之后，托盘者应前行一步，到达前者的右后侧，以便为其递上剪刀、手套。</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4</a:t>
            </a:r>
            <a:r>
              <a:rPr lang="zh-CN" altLang="zh-CN" sz="2400" b="1" dirty="0">
                <a:latin typeface="KaiTi" charset="-122"/>
                <a:ea typeface="KaiTi" charset="-122"/>
                <a:cs typeface="KaiTi" charset="-122"/>
              </a:rPr>
              <a:t>．在主持人向全体到场者介绍剪彩者时，剪彩者应面含微笑向大家欠身或点头致意。</a:t>
            </a:r>
            <a:endParaRPr lang="zh-CN" altLang="zh-CN" sz="2400" b="1" dirty="0">
              <a:latin typeface="KaiTi" charset="-122"/>
              <a:ea typeface="KaiTi" charset="-122"/>
              <a:cs typeface="KaiTi"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677334" y="704193"/>
            <a:ext cx="8596668" cy="5337169"/>
          </a:xfrm>
        </p:spPr>
        <p:txBody>
          <a:bodyPr>
            <a:noAutofit/>
          </a:bodyPr>
          <a:lstStyle/>
          <a:p>
            <a:r>
              <a:rPr lang="en-US" altLang="zh-CN" sz="2400" dirty="0"/>
              <a:t>5</a:t>
            </a:r>
            <a:r>
              <a:rPr lang="zh-CN" altLang="zh-CN" sz="2400" dirty="0"/>
              <a:t>．剪彩者行至既定位置之后，应向拉彩带者及捧花者含笑致意。当托盘者递上剪刀、手套时，也应为微笑着向对方道谢。</a:t>
            </a:r>
            <a:endParaRPr lang="zh-CN" altLang="zh-CN" sz="2400" dirty="0"/>
          </a:p>
          <a:p>
            <a:r>
              <a:rPr lang="en-US" altLang="zh-CN" sz="2400" dirty="0"/>
              <a:t>6</a:t>
            </a:r>
            <a:r>
              <a:rPr lang="zh-CN" altLang="zh-CN" sz="2400" dirty="0"/>
              <a:t>．在正式剪彩前，剪彩者应首先向拉彩带者、捧花者示意，待其准备好后，再集中精力，右手手持剪刀将红色缎带一刀剪断</a:t>
            </a:r>
            <a:r>
              <a:rPr lang="zh-CN" altLang="zh-CN" sz="2400" dirty="0" smtClean="0"/>
              <a:t>。</a:t>
            </a:r>
            <a:endParaRPr lang="en-US" altLang="zh-CN" sz="2400" dirty="0" smtClean="0"/>
          </a:p>
          <a:p>
            <a:r>
              <a:rPr lang="en-US" altLang="zh-CN" sz="2400" dirty="0" smtClean="0"/>
              <a:t>7</a:t>
            </a:r>
            <a:r>
              <a:rPr lang="zh-CN" altLang="zh-CN" sz="2400" dirty="0"/>
              <a:t>．剪彩之后，红色花团应准确无误地落入托盘者手中的托盘里，切勿使之坠地。</a:t>
            </a:r>
            <a:endParaRPr lang="zh-CN" altLang="zh-CN" sz="2400" dirty="0"/>
          </a:p>
          <a:p>
            <a:r>
              <a:rPr lang="en-US" altLang="zh-CN" sz="2400" dirty="0"/>
              <a:t>8</a:t>
            </a:r>
            <a:r>
              <a:rPr lang="zh-CN" altLang="zh-CN" sz="2400" dirty="0"/>
              <a:t>．剪彩者在剪彩成功后，可以右手举起剪刀，面向全体到场者致意，然后将剪刀、手套置于托盘内，并举手鼓掌。</a:t>
            </a:r>
            <a:endParaRPr lang="zh-CN" altLang="zh-CN" sz="2400" dirty="0"/>
          </a:p>
          <a:p>
            <a:r>
              <a:rPr lang="en-US" altLang="zh-CN" sz="2400" dirty="0"/>
              <a:t>9</a:t>
            </a:r>
            <a:r>
              <a:rPr lang="zh-CN" altLang="zh-CN" sz="2400" dirty="0"/>
              <a:t>．剪彩者依次与主人握手道喜，并列队在引导者的引导下退场，退场时，一般宜从原上台的方向下台。</a:t>
            </a:r>
            <a:endParaRPr lang="zh-CN" altLang="zh-CN" sz="2400" dirty="0"/>
          </a:p>
          <a:p>
            <a:r>
              <a:rPr lang="en-US" altLang="zh-CN" sz="2400" dirty="0"/>
              <a:t>10</a:t>
            </a:r>
            <a:r>
              <a:rPr lang="zh-CN" altLang="zh-CN" sz="2400" dirty="0"/>
              <a:t>．待剪彩者退场后，其他礼仪小姐方可列队由右侧退场。</a:t>
            </a:r>
            <a:endParaRPr lang="zh-CN" altLang="zh-CN"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一、会见与会谈的准备工作</a:t>
            </a:r>
            <a:br>
              <a:rPr lang="zh-CN" altLang="zh-CN" b="1" dirty="0">
                <a:latin typeface="KaiTi" charset="-122"/>
                <a:ea typeface="KaiTi" charset="-122"/>
                <a:cs typeface="KaiTi" charset="-122"/>
              </a:rPr>
            </a:br>
            <a:endParaRPr kumimoji="1" lang="zh-CN" altLang="en-US" b="1" dirty="0">
              <a:latin typeface="KaiTi" charset="-122"/>
              <a:ea typeface="KaiTi" charset="-122"/>
              <a:cs typeface="KaiTi" charset="-122"/>
            </a:endParaRPr>
          </a:p>
        </p:txBody>
      </p:sp>
      <p:sp>
        <p:nvSpPr>
          <p:cNvPr id="3" name="内容占位符 2"/>
          <p:cNvSpPr>
            <a:spLocks noGrp="1"/>
          </p:cNvSpPr>
          <p:nvPr>
            <p:ph idx="1"/>
          </p:nvPr>
        </p:nvSpPr>
        <p:spPr>
          <a:xfrm>
            <a:off x="677334" y="1450429"/>
            <a:ext cx="8596668" cy="5234150"/>
          </a:xfrm>
        </p:spPr>
        <p:txBody>
          <a:bodyPr>
            <a:normAutofit/>
          </a:bodyPr>
          <a:lstStyle/>
          <a:p>
            <a:r>
              <a:rPr lang="zh-CN" altLang="zh-CN" sz="2400" dirty="0"/>
              <a:t>（一）收集对方的相关资料</a:t>
            </a:r>
            <a:endParaRPr lang="zh-CN" altLang="zh-CN" sz="2400" dirty="0"/>
          </a:p>
          <a:p>
            <a:r>
              <a:rPr lang="zh-CN" altLang="zh-CN" sz="2400" dirty="0"/>
              <a:t>企业间的会见与会谈是为了达成商务合作的目的而进行的。因此，秘书人员需要了解的信息主要有：</a:t>
            </a:r>
            <a:endParaRPr lang="zh-CN" altLang="zh-CN" sz="2400" dirty="0"/>
          </a:p>
          <a:p>
            <a:pPr lvl="0"/>
            <a:r>
              <a:rPr lang="zh-CN" altLang="zh-CN" sz="2400" dirty="0"/>
              <a:t>对方与我方会见与会谈的目的是什么；</a:t>
            </a:r>
            <a:endParaRPr lang="zh-CN" altLang="zh-CN" sz="2400" dirty="0"/>
          </a:p>
          <a:p>
            <a:pPr lvl="0"/>
            <a:r>
              <a:rPr lang="zh-CN" altLang="zh-CN" sz="2400" dirty="0"/>
              <a:t>对方约见公司的领导是哪一位；</a:t>
            </a:r>
            <a:endParaRPr lang="zh-CN" altLang="zh-CN" sz="2400" dirty="0"/>
          </a:p>
          <a:p>
            <a:pPr lvl="0"/>
            <a:r>
              <a:rPr lang="zh-CN" altLang="zh-CN" sz="2400" dirty="0"/>
              <a:t>对方的相关背景资料，如国别、地区、习俗、禁忌、礼仪特征等；</a:t>
            </a:r>
            <a:endParaRPr lang="zh-CN" altLang="zh-CN" sz="2400" dirty="0"/>
          </a:p>
          <a:p>
            <a:pPr lvl="0"/>
            <a:r>
              <a:rPr lang="zh-CN" altLang="zh-CN" sz="2400" dirty="0"/>
              <a:t>对方参加会见与会谈的人数、姓名、职务等；</a:t>
            </a:r>
            <a:endParaRPr lang="zh-CN" altLang="zh-CN" sz="2400" dirty="0"/>
          </a:p>
          <a:p>
            <a:pPr lvl="0"/>
            <a:r>
              <a:rPr lang="zh-CN" altLang="zh-CN" sz="2400" dirty="0"/>
              <a:t>对方主要领导人的详细资料；</a:t>
            </a:r>
            <a:endParaRPr lang="zh-CN" altLang="zh-CN" sz="2400" dirty="0"/>
          </a:p>
          <a:p>
            <a:pPr lvl="0"/>
            <a:r>
              <a:rPr lang="zh-CN" altLang="zh-CN" sz="2400" dirty="0"/>
              <a:t>对方公司的经营领域，业务范围包括哪些方面。</a:t>
            </a:r>
            <a:endParaRPr lang="zh-CN" altLang="zh-CN" sz="2400" dirty="0"/>
          </a:p>
          <a:p>
            <a:endParaRPr kumimoji="1" lang="zh-CN" altLang="en-US" sz="24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en-US" b="1" dirty="0" smtClean="0"/>
              <a:t>第五节  </a:t>
            </a:r>
            <a:r>
              <a:rPr lang="zh-CN" altLang="zh-CN" b="1" dirty="0" smtClean="0"/>
              <a:t>庆典</a:t>
            </a:r>
            <a:r>
              <a:rPr lang="zh-CN" altLang="zh-CN" b="1" dirty="0"/>
              <a:t>活动</a:t>
            </a:r>
            <a:br>
              <a:rPr lang="zh-CN" altLang="zh-CN" dirty="0"/>
            </a:br>
            <a:endParaRPr kumimoji="1" lang="zh-CN" altLang="en-US" dirty="0"/>
          </a:p>
        </p:txBody>
      </p:sp>
      <p:sp>
        <p:nvSpPr>
          <p:cNvPr id="3" name="内容占位符 2"/>
          <p:cNvSpPr>
            <a:spLocks noGrp="1"/>
          </p:cNvSpPr>
          <p:nvPr>
            <p:ph idx="1"/>
          </p:nvPr>
        </p:nvSpPr>
        <p:spPr>
          <a:xfrm>
            <a:off x="677334" y="1334815"/>
            <a:ext cx="8596668" cy="4706548"/>
          </a:xfrm>
        </p:spPr>
        <p:txBody>
          <a:bodyPr>
            <a:normAutofit/>
          </a:bodyPr>
          <a:lstStyle/>
          <a:p>
            <a:r>
              <a:rPr lang="zh-CN" altLang="zh-CN" sz="2400" dirty="0"/>
              <a:t>庆祝活动的准备工作是非常复杂的，需要秘书人员事先做好准备。不管是庆祝活动，还是公司举办的各种仪式活动，秘书人员都要注意以下几点内容：</a:t>
            </a:r>
            <a:endParaRPr lang="zh-CN" altLang="zh-CN" sz="2400" dirty="0"/>
          </a:p>
          <a:p>
            <a:r>
              <a:rPr lang="en-US" altLang="zh-CN" sz="2400" dirty="0"/>
              <a:t>1.</a:t>
            </a:r>
            <a:r>
              <a:rPr lang="zh-CN" altLang="zh-CN" sz="2400" dirty="0"/>
              <a:t>了解庆典的类型。</a:t>
            </a:r>
            <a:endParaRPr lang="zh-CN" altLang="zh-CN" sz="2400" dirty="0"/>
          </a:p>
          <a:p>
            <a:r>
              <a:rPr lang="en-US" altLang="zh-CN" sz="2400" dirty="0"/>
              <a:t>2.</a:t>
            </a:r>
            <a:r>
              <a:rPr lang="zh-CN" altLang="zh-CN" sz="2400" dirty="0"/>
              <a:t>掌握开业庆典活动的准备工作。</a:t>
            </a:r>
            <a:endParaRPr lang="zh-CN" altLang="zh-CN" sz="2400" dirty="0"/>
          </a:p>
          <a:p>
            <a:r>
              <a:rPr lang="en-US" altLang="zh-CN" sz="2400" dirty="0"/>
              <a:t>3.</a:t>
            </a:r>
            <a:r>
              <a:rPr lang="zh-CN" altLang="zh-CN" sz="2400" dirty="0"/>
              <a:t>掌握开业典礼的程序。</a:t>
            </a:r>
            <a:endParaRPr lang="zh-CN" altLang="zh-CN" sz="240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一、庆典活动的类型</a:t>
            </a:r>
            <a:endParaRPr lang="zh-CN" altLang="zh-CN" dirty="0"/>
          </a:p>
        </p:txBody>
      </p:sp>
      <p:sp>
        <p:nvSpPr>
          <p:cNvPr id="3" name="内容占位符 2"/>
          <p:cNvSpPr>
            <a:spLocks noGrp="1"/>
          </p:cNvSpPr>
          <p:nvPr>
            <p:ph idx="1"/>
          </p:nvPr>
        </p:nvSpPr>
        <p:spPr>
          <a:xfrm>
            <a:off x="262759" y="1366345"/>
            <a:ext cx="9564413" cy="4675017"/>
          </a:xfrm>
        </p:spPr>
        <p:txBody>
          <a:bodyPr>
            <a:noAutofit/>
          </a:bodyPr>
          <a:lstStyle/>
          <a:p>
            <a:r>
              <a:rPr lang="en-US" altLang="zh-CN" sz="2400" dirty="0"/>
              <a:t>1. </a:t>
            </a:r>
            <a:r>
              <a:rPr lang="zh-CN" altLang="zh-CN" sz="2400" dirty="0"/>
              <a:t>开业典礼，是组织或企业在成立之际向社会首次展现自己，以引起社会与公众的关注。</a:t>
            </a:r>
            <a:endParaRPr lang="zh-CN" altLang="zh-CN" sz="2400" dirty="0"/>
          </a:p>
          <a:p>
            <a:r>
              <a:rPr lang="en-US" altLang="zh-CN" sz="2400" dirty="0"/>
              <a:t>2. </a:t>
            </a:r>
            <a:r>
              <a:rPr lang="zh-CN" altLang="zh-CN" sz="2400" dirty="0"/>
              <a:t>周年纪念庆典，是社会组织利用本单位的周年纪念日，借此向外界宣传自己，扩大影响力而举办的活动。</a:t>
            </a:r>
            <a:endParaRPr lang="zh-CN" altLang="zh-CN" sz="2400" dirty="0"/>
          </a:p>
          <a:p>
            <a:r>
              <a:rPr lang="en-US" altLang="zh-CN" sz="2400" dirty="0"/>
              <a:t>3. </a:t>
            </a:r>
            <a:r>
              <a:rPr lang="zh-CN" altLang="zh-CN" sz="2400" dirty="0"/>
              <a:t>竣工典礼，是组织某项巨大工程或重要任务完成之际，举行盛大的活动来庆祝，引起社会公众的格外关注，同时扩大组织在社会上的影响力。</a:t>
            </a:r>
            <a:endParaRPr lang="zh-CN" altLang="zh-CN" sz="2400" dirty="0"/>
          </a:p>
          <a:p>
            <a:r>
              <a:rPr lang="en-US" altLang="zh-CN" sz="2400" dirty="0"/>
              <a:t>4. </a:t>
            </a:r>
            <a:r>
              <a:rPr lang="zh-CN" altLang="zh-CN" sz="2400" dirty="0"/>
              <a:t>剪彩仪式，是在开业典礼、奠基仪式、竣工典礼、开工典礼、展销会等活动，都需要举行剪彩仪式。</a:t>
            </a:r>
            <a:endParaRPr lang="zh-CN" altLang="zh-CN" sz="2400" dirty="0"/>
          </a:p>
          <a:p>
            <a:r>
              <a:rPr lang="en-US" altLang="zh-CN" sz="2400" dirty="0"/>
              <a:t>5. </a:t>
            </a:r>
            <a:r>
              <a:rPr lang="zh-CN" altLang="zh-CN" sz="2400" dirty="0"/>
              <a:t>本单位荣获某项荣誉的庆典活动。但本单位荣获了某项荣誉称号或单位的“拳头产品”在国内外重大评选中获奖，单位都将举行庆典活动，以示庆祝并对外界进行宣传。</a:t>
            </a:r>
            <a:endParaRPr lang="zh-CN" altLang="zh-CN" sz="24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二、庆典活动的准备工作</a:t>
            </a:r>
            <a:endParaRPr lang="zh-CN" altLang="zh-CN" dirty="0">
              <a:latin typeface="KaiTi" charset="-122"/>
              <a:ea typeface="KaiTi" charset="-122"/>
              <a:cs typeface="KaiTi" charset="-122"/>
            </a:endParaRPr>
          </a:p>
        </p:txBody>
      </p:sp>
      <p:sp>
        <p:nvSpPr>
          <p:cNvPr id="3" name="内容占位符 2"/>
          <p:cNvSpPr>
            <a:spLocks noGrp="1"/>
          </p:cNvSpPr>
          <p:nvPr>
            <p:ph idx="1"/>
          </p:nvPr>
        </p:nvSpPr>
        <p:spPr>
          <a:xfrm>
            <a:off x="677334" y="1334815"/>
            <a:ext cx="8596668" cy="4706548"/>
          </a:xfrm>
        </p:spPr>
        <p:txBody>
          <a:bodyPr>
            <a:normAutofit/>
          </a:bodyPr>
          <a:lstStyle/>
          <a:p>
            <a:r>
              <a:rPr lang="zh-CN" altLang="zh-CN" sz="2400" b="1" dirty="0">
                <a:latin typeface="KaiTi" charset="-122"/>
                <a:ea typeface="KaiTi" charset="-122"/>
                <a:cs typeface="KaiTi" charset="-122"/>
              </a:rPr>
              <a:t>（一） 做好庆典的舆论宣传工作</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1</a:t>
            </a:r>
            <a:r>
              <a:rPr lang="zh-CN" altLang="zh-CN" sz="2400" b="1" dirty="0">
                <a:latin typeface="KaiTi" charset="-122"/>
                <a:ea typeface="KaiTi" charset="-122"/>
                <a:cs typeface="KaiTi" charset="-122"/>
              </a:rPr>
              <a:t>．企业可运用传播媒介在报纸、电台、电视台广泛发布广告或在告示栏中张贴开业告示，以引起公众的注意。</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2</a:t>
            </a:r>
            <a:r>
              <a:rPr lang="zh-CN" altLang="zh-CN" sz="2400" b="1" dirty="0">
                <a:latin typeface="KaiTi" charset="-122"/>
                <a:ea typeface="KaiTi" charset="-122"/>
                <a:cs typeface="KaiTi" charset="-122"/>
              </a:rPr>
              <a:t>．广告或告示的内容一般包括：典礼举行的日期；典礼地点；企业的经营范围及特色；开业的优惠情况等等。</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3</a:t>
            </a:r>
            <a:r>
              <a:rPr lang="zh-CN" altLang="zh-CN" sz="2400" b="1" dirty="0">
                <a:latin typeface="KaiTi" charset="-122"/>
                <a:ea typeface="KaiTi" charset="-122"/>
                <a:cs typeface="KaiTi" charset="-122"/>
              </a:rPr>
              <a:t>．开业广告或告示发布时间，一般在开业前的</a:t>
            </a:r>
            <a:r>
              <a:rPr lang="en-US" altLang="zh-CN" sz="2400" b="1" dirty="0">
                <a:latin typeface="KaiTi" charset="-122"/>
                <a:ea typeface="KaiTi" charset="-122"/>
                <a:cs typeface="KaiTi" charset="-122"/>
              </a:rPr>
              <a:t>3—5</a:t>
            </a:r>
            <a:r>
              <a:rPr lang="zh-CN" altLang="zh-CN" sz="2400" b="1" dirty="0">
                <a:latin typeface="KaiTi" charset="-122"/>
                <a:ea typeface="KaiTi" charset="-122"/>
                <a:cs typeface="KaiTi" charset="-122"/>
              </a:rPr>
              <a:t>天内。</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4</a:t>
            </a:r>
            <a:r>
              <a:rPr lang="zh-CN" altLang="zh-CN" sz="2400" b="1" dirty="0">
                <a:latin typeface="KaiTi" charset="-122"/>
                <a:ea typeface="KaiTi" charset="-122"/>
                <a:cs typeface="KaiTi" charset="-122"/>
              </a:rPr>
              <a:t>．邀请记者在仪式举行时，到现场进行采访、报道，予以正面宣传。</a:t>
            </a:r>
            <a:endParaRPr lang="zh-CN" altLang="zh-CN" sz="2400" b="1" dirty="0">
              <a:latin typeface="KaiTi" charset="-122"/>
              <a:ea typeface="KaiTi" charset="-122"/>
              <a:cs typeface="KaiTi"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677334" y="851339"/>
            <a:ext cx="8596668" cy="5190024"/>
          </a:xfrm>
        </p:spPr>
        <p:txBody>
          <a:bodyPr>
            <a:normAutofit/>
          </a:bodyPr>
          <a:lstStyle/>
          <a:p>
            <a:r>
              <a:rPr lang="zh-CN" altLang="zh-CN" sz="2400" b="1" dirty="0">
                <a:latin typeface="KaiTi" charset="-122"/>
                <a:ea typeface="KaiTi" charset="-122"/>
                <a:cs typeface="KaiTi" charset="-122"/>
              </a:rPr>
              <a:t>（二）准备开幕词、致答词</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1</a:t>
            </a:r>
            <a:r>
              <a:rPr lang="zh-CN" altLang="zh-CN" sz="2400" b="1" dirty="0">
                <a:latin typeface="KaiTi" charset="-122"/>
                <a:ea typeface="KaiTi" charset="-122"/>
                <a:cs typeface="KaiTi" charset="-122"/>
              </a:rPr>
              <a:t>．注意控制发言时间</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2</a:t>
            </a:r>
            <a:r>
              <a:rPr lang="zh-CN" altLang="zh-CN" sz="2400" b="1" dirty="0">
                <a:latin typeface="KaiTi" charset="-122"/>
                <a:ea typeface="KaiTi" charset="-122"/>
                <a:cs typeface="KaiTi" charset="-122"/>
              </a:rPr>
              <a:t>．开幕词、致答词要言简意赅、热情庄重，起到密切感情、增加友谊的作用。</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（三）拟定庆典活动的程序</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庆典活动的程序有着严格的先后顺序，事先应做好妥善安排。按照典礼规格确定司仪。安排好负责签到、接待、摄影、录像、音响、现场布置等人员的安排工作。</a:t>
            </a:r>
            <a:endParaRPr lang="zh-CN" altLang="zh-CN" sz="2400" b="1" dirty="0">
              <a:latin typeface="KaiTi" charset="-122"/>
              <a:ea typeface="KaiTi" charset="-122"/>
              <a:cs typeface="KaiTi" charset="-122"/>
            </a:endParaRPr>
          </a:p>
          <a:p>
            <a:endParaRPr kumimoji="1" lang="zh-CN" altLang="en-US" sz="2400" b="1" dirty="0">
              <a:latin typeface="KaiTi" charset="-122"/>
              <a:ea typeface="KaiTi" charset="-122"/>
              <a:cs typeface="KaiTi"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677334" y="1166649"/>
            <a:ext cx="8596668" cy="4874714"/>
          </a:xfrm>
        </p:spPr>
        <p:txBody>
          <a:bodyPr>
            <a:normAutofit/>
          </a:bodyPr>
          <a:lstStyle/>
          <a:p>
            <a:r>
              <a:rPr lang="zh-CN" altLang="zh-CN" sz="2400" b="1" dirty="0">
                <a:latin typeface="KaiTi" charset="-122"/>
                <a:ea typeface="KaiTi" charset="-122"/>
                <a:cs typeface="KaiTi" charset="-122"/>
              </a:rPr>
              <a:t>（二）准备开幕词、致答词</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1</a:t>
            </a:r>
            <a:r>
              <a:rPr lang="zh-CN" altLang="zh-CN" sz="2400" b="1" dirty="0">
                <a:latin typeface="KaiTi" charset="-122"/>
                <a:ea typeface="KaiTi" charset="-122"/>
                <a:cs typeface="KaiTi" charset="-122"/>
              </a:rPr>
              <a:t>．注意控制发言时间</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2</a:t>
            </a:r>
            <a:r>
              <a:rPr lang="zh-CN" altLang="zh-CN" sz="2400" b="1" dirty="0">
                <a:latin typeface="KaiTi" charset="-122"/>
                <a:ea typeface="KaiTi" charset="-122"/>
                <a:cs typeface="KaiTi" charset="-122"/>
              </a:rPr>
              <a:t>．开幕词、致答词要言简意赅、热情庄重，起到密切感情、增加友谊的作用。</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（三）拟定庆典活动的程序</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庆典活动的程序有着严格的先后顺序，事先应做好妥善安排。按照典礼规格确定司仪。安排好负责签到、接待、摄影、录像、音响、现场布置等人员的安排工作。</a:t>
            </a:r>
            <a:endParaRPr lang="zh-CN" altLang="zh-CN" sz="2400" b="1" dirty="0">
              <a:latin typeface="KaiTi" charset="-122"/>
              <a:ea typeface="KaiTi" charset="-122"/>
              <a:cs typeface="KaiTi"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677334" y="609600"/>
            <a:ext cx="8596668" cy="5854261"/>
          </a:xfrm>
        </p:spPr>
        <p:txBody>
          <a:bodyPr>
            <a:normAutofit/>
          </a:bodyPr>
          <a:lstStyle/>
          <a:p>
            <a:r>
              <a:rPr lang="zh-CN" altLang="zh-CN" b="1" dirty="0">
                <a:latin typeface="KaiTi" charset="-122"/>
                <a:ea typeface="KaiTi" charset="-122"/>
                <a:cs typeface="KaiTi" charset="-122"/>
              </a:rPr>
              <a:t>（六）做好场地布置工作</a:t>
            </a:r>
            <a:endParaRPr lang="zh-CN" altLang="zh-CN" b="1" dirty="0">
              <a:latin typeface="KaiTi" charset="-122"/>
              <a:ea typeface="KaiTi" charset="-122"/>
              <a:cs typeface="KaiTi" charset="-122"/>
            </a:endParaRPr>
          </a:p>
          <a:p>
            <a:r>
              <a:rPr lang="en-US" altLang="zh-CN" b="1" dirty="0">
                <a:latin typeface="KaiTi" charset="-122"/>
                <a:ea typeface="KaiTi" charset="-122"/>
                <a:cs typeface="KaiTi" charset="-122"/>
              </a:rPr>
              <a:t>1</a:t>
            </a:r>
            <a:r>
              <a:rPr lang="zh-CN" altLang="zh-CN" b="1" dirty="0">
                <a:latin typeface="KaiTi" charset="-122"/>
                <a:ea typeface="KaiTi" charset="-122"/>
                <a:cs typeface="KaiTi" charset="-122"/>
              </a:rPr>
              <a:t>．活动场地：可以是正门之外的广场，也可以是正门之内的大厅。</a:t>
            </a:r>
            <a:endParaRPr lang="zh-CN" altLang="zh-CN" b="1" dirty="0">
              <a:latin typeface="KaiTi" charset="-122"/>
              <a:ea typeface="KaiTi" charset="-122"/>
              <a:cs typeface="KaiTi" charset="-122"/>
            </a:endParaRPr>
          </a:p>
          <a:p>
            <a:r>
              <a:rPr lang="en-US" altLang="zh-CN" b="1" dirty="0">
                <a:latin typeface="KaiTi" charset="-122"/>
                <a:ea typeface="KaiTi" charset="-122"/>
                <a:cs typeface="KaiTi" charset="-122"/>
              </a:rPr>
              <a:t>2</a:t>
            </a:r>
            <a:r>
              <a:rPr lang="zh-CN" altLang="zh-CN" b="1" dirty="0">
                <a:latin typeface="KaiTi" charset="-122"/>
                <a:ea typeface="KaiTi" charset="-122"/>
                <a:cs typeface="KaiTi" charset="-122"/>
              </a:rPr>
              <a:t>．不布置主席台或座椅：按照惯例，举行典礼时宾主一律站立，故一般不布置主席台或座椅。</a:t>
            </a:r>
            <a:endParaRPr lang="zh-CN" altLang="zh-CN" b="1" dirty="0">
              <a:latin typeface="KaiTi" charset="-122"/>
              <a:ea typeface="KaiTi" charset="-122"/>
              <a:cs typeface="KaiTi" charset="-122"/>
            </a:endParaRPr>
          </a:p>
          <a:p>
            <a:r>
              <a:rPr lang="en-US" altLang="zh-CN" b="1" dirty="0">
                <a:latin typeface="KaiTi" charset="-122"/>
                <a:ea typeface="KaiTi" charset="-122"/>
                <a:cs typeface="KaiTi" charset="-122"/>
              </a:rPr>
              <a:t>3</a:t>
            </a:r>
            <a:r>
              <a:rPr lang="zh-CN" altLang="zh-CN" b="1" dirty="0">
                <a:latin typeface="KaiTi" charset="-122"/>
                <a:ea typeface="KaiTi" charset="-122"/>
                <a:cs typeface="KaiTi" charset="-122"/>
              </a:rPr>
              <a:t>．现场装饰：为显示隆重与敬客，可在来宾尤其是贵宾站立之处铺设红色地毯；在场地四周悬挂横幅、标语、汽球、彩带、宫灯；在醒目处摆放来宾赠送的花篮、牌匾。</a:t>
            </a:r>
            <a:endParaRPr lang="zh-CN" altLang="zh-CN" b="1" dirty="0">
              <a:latin typeface="KaiTi" charset="-122"/>
              <a:ea typeface="KaiTi" charset="-122"/>
              <a:cs typeface="KaiTi" charset="-122"/>
            </a:endParaRPr>
          </a:p>
          <a:p>
            <a:r>
              <a:rPr lang="zh-CN" altLang="zh-CN" b="1" dirty="0">
                <a:latin typeface="KaiTi" charset="-122"/>
                <a:ea typeface="KaiTi" charset="-122"/>
                <a:cs typeface="KaiTi" charset="-122"/>
              </a:rPr>
              <a:t>（七）做好各种物质准备</a:t>
            </a:r>
            <a:endParaRPr lang="zh-CN" altLang="zh-CN" b="1" dirty="0">
              <a:latin typeface="KaiTi" charset="-122"/>
              <a:ea typeface="KaiTi" charset="-122"/>
              <a:cs typeface="KaiTi" charset="-122"/>
            </a:endParaRPr>
          </a:p>
          <a:p>
            <a:r>
              <a:rPr lang="en-US" altLang="zh-CN" b="1" dirty="0">
                <a:latin typeface="KaiTi" charset="-122"/>
                <a:ea typeface="KaiTi" charset="-122"/>
                <a:cs typeface="KaiTi" charset="-122"/>
              </a:rPr>
              <a:t>1</a:t>
            </a:r>
            <a:r>
              <a:rPr lang="zh-CN" altLang="zh-CN" b="1" dirty="0">
                <a:latin typeface="KaiTi" charset="-122"/>
                <a:ea typeface="KaiTi" charset="-122"/>
                <a:cs typeface="KaiTi" charset="-122"/>
              </a:rPr>
              <a:t>．用品准备：来宾的签到簿；本单位的宣传材料；彩带、剪刀、托盘；待客的饮料，等等。</a:t>
            </a:r>
            <a:endParaRPr lang="zh-CN" altLang="zh-CN" b="1" dirty="0">
              <a:latin typeface="KaiTi" charset="-122"/>
              <a:ea typeface="KaiTi" charset="-122"/>
              <a:cs typeface="KaiTi" charset="-122"/>
            </a:endParaRPr>
          </a:p>
          <a:p>
            <a:r>
              <a:rPr lang="en-US" altLang="zh-CN" b="1" dirty="0">
                <a:latin typeface="KaiTi" charset="-122"/>
                <a:ea typeface="KaiTi" charset="-122"/>
                <a:cs typeface="KaiTi" charset="-122"/>
              </a:rPr>
              <a:t>2</a:t>
            </a:r>
            <a:r>
              <a:rPr lang="zh-CN" altLang="zh-CN" b="1" dirty="0">
                <a:latin typeface="KaiTi" charset="-122"/>
                <a:ea typeface="KaiTi" charset="-122"/>
                <a:cs typeface="KaiTi" charset="-122"/>
              </a:rPr>
              <a:t>．设备准备：对于音响、录音录像、照明设备以及开业典礼所需的各种用具、设备，必须事先认真进行检查、调试，以防在使用时出现差错。</a:t>
            </a:r>
            <a:endParaRPr lang="zh-CN" altLang="zh-CN" b="1" dirty="0">
              <a:latin typeface="KaiTi" charset="-122"/>
              <a:ea typeface="KaiTi" charset="-122"/>
              <a:cs typeface="KaiTi"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677334" y="609601"/>
            <a:ext cx="8596668" cy="5431762"/>
          </a:xfrm>
        </p:spPr>
        <p:txBody>
          <a:bodyPr>
            <a:noAutofit/>
          </a:bodyPr>
          <a:lstStyle/>
          <a:p>
            <a:r>
              <a:rPr lang="zh-CN" altLang="zh-CN" sz="2400" b="1" dirty="0">
                <a:latin typeface="KaiTi" charset="-122"/>
                <a:ea typeface="KaiTi" charset="-122"/>
                <a:cs typeface="KaiTi" charset="-122"/>
              </a:rPr>
              <a:t>（八）安排接待服务人员</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1</a:t>
            </a:r>
            <a:r>
              <a:rPr lang="zh-CN" altLang="zh-CN" sz="2400" b="1" dirty="0">
                <a:latin typeface="KaiTi" charset="-122"/>
                <a:ea typeface="KaiTi" charset="-122"/>
                <a:cs typeface="KaiTi" charset="-122"/>
              </a:rPr>
              <a:t>．在举行庆典的现场，一定要有专人负责来宾的接待服务工作。</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2</a:t>
            </a:r>
            <a:r>
              <a:rPr lang="zh-CN" altLang="zh-CN" sz="2400" b="1" dirty="0">
                <a:latin typeface="KaiTi" charset="-122"/>
                <a:ea typeface="KaiTi" charset="-122"/>
                <a:cs typeface="KaiTi" charset="-122"/>
              </a:rPr>
              <a:t>．主办单位需要提前培训本单位全体员工，要求员工在来宾面前人人都要以主人翁的身份热情待客、有求必应、主动相助之外，更重要的是分工负责，各尽其职。</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3</a:t>
            </a:r>
            <a:r>
              <a:rPr lang="zh-CN" altLang="zh-CN" sz="2400" b="1" dirty="0">
                <a:latin typeface="KaiTi" charset="-122"/>
                <a:ea typeface="KaiTi" charset="-122"/>
                <a:cs typeface="KaiTi" charset="-122"/>
              </a:rPr>
              <a:t>．在接待贵宾时，须由本单位主要负责人亲自出面。在接待其他来宾时，则可由本单位的礼仪小姐负责。对于某些年事已高的或非常重要的嘉宾，应安排专人始终陪同，以便招待与照顾。</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4</a:t>
            </a:r>
            <a:r>
              <a:rPr lang="zh-CN" altLang="zh-CN" sz="2400" b="1" dirty="0">
                <a:latin typeface="KaiTi" charset="-122"/>
                <a:ea typeface="KaiTi" charset="-122"/>
                <a:cs typeface="KaiTi" charset="-122"/>
              </a:rPr>
              <a:t>．若来宾较多时，须为来宾准备好专用的停车场、休息室，并应为其安排饮食。</a:t>
            </a:r>
            <a:endParaRPr lang="zh-CN" altLang="zh-CN" sz="2400" b="1" dirty="0">
              <a:latin typeface="KaiTi" charset="-122"/>
              <a:ea typeface="KaiTi" charset="-122"/>
              <a:cs typeface="KaiTi" charset="-122"/>
            </a:endParaRPr>
          </a:p>
          <a:p>
            <a:endParaRPr kumimoji="1" lang="zh-CN" altLang="en-US" sz="2400" dirty="0">
              <a:latin typeface="KaiTi" charset="-122"/>
              <a:ea typeface="KaiTi" charset="-122"/>
              <a:cs typeface="KaiTi"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677334" y="798787"/>
            <a:ext cx="8596668" cy="5242576"/>
          </a:xfrm>
        </p:spPr>
        <p:txBody>
          <a:bodyPr>
            <a:normAutofit/>
          </a:bodyPr>
          <a:lstStyle/>
          <a:p>
            <a:pPr algn="ctr"/>
            <a:r>
              <a:rPr lang="zh-CN" altLang="zh-CN" sz="2400" b="1" dirty="0">
                <a:latin typeface="KaiTi" charset="-122"/>
                <a:ea typeface="KaiTi" charset="-122"/>
                <a:cs typeface="KaiTi" charset="-122"/>
              </a:rPr>
              <a:t>礼品的馈赠</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举行开业仪式时赠予来宾的礼品，一般属于宣传性传播媒介的范畴之内。</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    </a:t>
            </a:r>
            <a:r>
              <a:rPr lang="zh-CN" altLang="zh-CN" sz="2400" b="1" dirty="0">
                <a:latin typeface="KaiTi" charset="-122"/>
                <a:ea typeface="KaiTi" charset="-122"/>
                <a:cs typeface="KaiTi" charset="-122"/>
              </a:rPr>
              <a:t>根据常规，向来宾赠送的礼品，应具有如下三大特征：</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a:t>
            </a:r>
            <a:r>
              <a:rPr lang="en-US" altLang="zh-CN" sz="2400" b="1" dirty="0">
                <a:latin typeface="KaiTi" charset="-122"/>
                <a:ea typeface="KaiTi" charset="-122"/>
                <a:cs typeface="KaiTi" charset="-122"/>
              </a:rPr>
              <a:t>1</a:t>
            </a:r>
            <a:r>
              <a:rPr lang="zh-CN" altLang="zh-CN" sz="2400" b="1" dirty="0">
                <a:latin typeface="KaiTi" charset="-122"/>
                <a:ea typeface="KaiTi" charset="-122"/>
                <a:cs typeface="KaiTi" charset="-122"/>
              </a:rPr>
              <a:t>）宣传性：可选用本单位的产品，也可在礼品及其外包装上印有本单位的企业标志、广告用语、产品图案、开业日期，等等；</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a:t>
            </a:r>
            <a:r>
              <a:rPr lang="en-US" altLang="zh-CN" sz="2400" b="1" dirty="0">
                <a:latin typeface="KaiTi" charset="-122"/>
                <a:ea typeface="KaiTi" charset="-122"/>
                <a:cs typeface="KaiTi" charset="-122"/>
              </a:rPr>
              <a:t>2</a:t>
            </a:r>
            <a:r>
              <a:rPr lang="zh-CN" altLang="zh-CN" sz="2400" b="1" dirty="0">
                <a:latin typeface="KaiTi" charset="-122"/>
                <a:ea typeface="KaiTi" charset="-122"/>
                <a:cs typeface="KaiTi" charset="-122"/>
              </a:rPr>
              <a:t>）荣誉性：要使之具有一定的纪念意义，使拥有者对其珍惜、重视，并为之感到光荣和自豪；</a:t>
            </a:r>
            <a:r>
              <a:rPr lang="en-US" altLang="zh-CN" sz="2400" b="1" dirty="0">
                <a:latin typeface="KaiTi" charset="-122"/>
                <a:ea typeface="KaiTi" charset="-122"/>
                <a:cs typeface="KaiTi" charset="-122"/>
              </a:rPr>
              <a:t>   </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a:t>
            </a:r>
            <a:r>
              <a:rPr lang="en-US" altLang="zh-CN" sz="2400" b="1" dirty="0">
                <a:latin typeface="KaiTi" charset="-122"/>
                <a:ea typeface="KaiTi" charset="-122"/>
                <a:cs typeface="KaiTi" charset="-122"/>
              </a:rPr>
              <a:t>3</a:t>
            </a:r>
            <a:r>
              <a:rPr lang="zh-CN" altLang="zh-CN" sz="2400" b="1" dirty="0">
                <a:latin typeface="KaiTi" charset="-122"/>
                <a:ea typeface="KaiTi" charset="-122"/>
                <a:cs typeface="KaiTi" charset="-122"/>
              </a:rPr>
              <a:t>）独特性：应当与众不同，具有本单位的鲜明特色，使人一目了然，或令人过目不忘。</a:t>
            </a:r>
            <a:endParaRPr lang="zh-CN" altLang="zh-CN" sz="2400" b="1" dirty="0">
              <a:latin typeface="KaiTi" charset="-122"/>
              <a:ea typeface="KaiTi" charset="-122"/>
              <a:cs typeface="KaiTi"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三、庆典活动的程序</a:t>
            </a:r>
            <a:endParaRPr kumimoji="1" lang="zh-CN" altLang="en-US" dirty="0"/>
          </a:p>
        </p:txBody>
      </p:sp>
      <p:sp>
        <p:nvSpPr>
          <p:cNvPr id="3" name="内容占位符 2"/>
          <p:cNvSpPr>
            <a:spLocks noGrp="1"/>
          </p:cNvSpPr>
          <p:nvPr>
            <p:ph idx="1"/>
          </p:nvPr>
        </p:nvSpPr>
        <p:spPr/>
        <p:txBody>
          <a:bodyPr>
            <a:normAutofit lnSpcReduction="10000"/>
          </a:bodyPr>
          <a:lstStyle/>
          <a:p>
            <a:r>
              <a:rPr lang="zh-CN" altLang="zh-CN" dirty="0"/>
              <a:t> （一）</a:t>
            </a:r>
            <a:r>
              <a:rPr lang="zh-CN" altLang="zh-CN" dirty="0" smtClean="0"/>
              <a:t>迎宾</a:t>
            </a:r>
            <a:r>
              <a:rPr lang="zh-CN" altLang="en-US" dirty="0" smtClean="0"/>
              <a:t> </a:t>
            </a:r>
            <a:endParaRPr lang="zh-CN" altLang="zh-CN" dirty="0"/>
          </a:p>
          <a:p>
            <a:r>
              <a:rPr lang="zh-CN" altLang="zh-CN" dirty="0"/>
              <a:t>接待人员在会场门口接待来宾，请来宾签到后并引导来宾就位。</a:t>
            </a:r>
            <a:endParaRPr lang="zh-CN" altLang="zh-CN" dirty="0"/>
          </a:p>
          <a:p>
            <a:r>
              <a:rPr lang="zh-CN" altLang="zh-CN" dirty="0"/>
              <a:t>（二）典礼开始</a:t>
            </a:r>
            <a:endParaRPr lang="zh-CN" altLang="zh-CN" dirty="0"/>
          </a:p>
          <a:p>
            <a:r>
              <a:rPr lang="zh-CN" altLang="zh-CN" dirty="0"/>
              <a:t>主持人宣布庆典活动正式开始，全体起立，奏乐，介绍到场的重要嘉宾名单。</a:t>
            </a:r>
            <a:endParaRPr lang="zh-CN" altLang="zh-CN" dirty="0"/>
          </a:p>
          <a:p>
            <a:r>
              <a:rPr lang="zh-CN" altLang="zh-CN" dirty="0"/>
              <a:t>（三）致贺词</a:t>
            </a:r>
            <a:endParaRPr lang="zh-CN" altLang="zh-CN" dirty="0"/>
          </a:p>
          <a:p>
            <a:r>
              <a:rPr lang="en-US" altLang="zh-CN" dirty="0"/>
              <a:t>    </a:t>
            </a:r>
            <a:r>
              <a:rPr lang="zh-CN" altLang="zh-CN" dirty="0"/>
              <a:t>由上级领导和来宾代表致贺词，主要表达对举办典礼活动的单位进行祝贺，并寄予厚望。贺词由谁来致词事先要定好，以免当众推来推去。对外来的贺电、贺信等不必一一宣读，但对其署名的单位或个人应予以公布。</a:t>
            </a:r>
            <a:endParaRPr lang="zh-CN" altLang="zh-CN" dirty="0"/>
          </a:p>
          <a:p>
            <a:r>
              <a:rPr lang="zh-CN" altLang="zh-CN" dirty="0"/>
              <a:t>（四）致答词</a:t>
            </a:r>
            <a:endParaRPr lang="zh-CN" altLang="zh-CN" dirty="0"/>
          </a:p>
          <a:p>
            <a:r>
              <a:rPr lang="zh-CN" altLang="zh-CN" dirty="0"/>
              <a:t>由本单位负责人致答词。其主要内容是向来宾及祝贺单位表示感谢，并简要介绍本单位的经营特色、内容及目标等。</a:t>
            </a:r>
            <a:endParaRPr lang="zh-CN" altLang="zh-CN"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p:txBody>
          <a:bodyPr>
            <a:normAutofit lnSpcReduction="10000"/>
          </a:bodyPr>
          <a:lstStyle/>
          <a:p>
            <a:r>
              <a:rPr lang="zh-CN" altLang="zh-CN" dirty="0"/>
              <a:t>（五）揭幕</a:t>
            </a:r>
            <a:endParaRPr lang="zh-CN" altLang="zh-CN" dirty="0"/>
          </a:p>
          <a:p>
            <a:r>
              <a:rPr lang="zh-CN" altLang="zh-CN" dirty="0"/>
              <a:t>由本单位负责人和一位上级领导或嘉宾代表揭去盖在牌匾上的红布，宣告企业的正式成立。参加典礼的全体人员应鼓掌祝贺，同时可播放鞭炮录音庆贺。</a:t>
            </a:r>
            <a:endParaRPr lang="zh-CN" altLang="zh-CN" dirty="0"/>
          </a:p>
          <a:p>
            <a:r>
              <a:rPr lang="zh-CN" altLang="zh-CN" dirty="0"/>
              <a:t>（六）节目表演</a:t>
            </a:r>
            <a:endParaRPr lang="zh-CN" altLang="zh-CN" dirty="0"/>
          </a:p>
          <a:p>
            <a:r>
              <a:rPr lang="en-US" altLang="zh-CN" dirty="0"/>
              <a:t>     </a:t>
            </a:r>
            <a:r>
              <a:rPr lang="zh-CN" altLang="zh-CN" dirty="0"/>
              <a:t>为了增强庆典活动的效果，可以安排节目表演，可以是本单员工自行组织的节目，也可以是邀请外边机构来表演，节目不需要太多，能起到烘托的气氛就好。</a:t>
            </a:r>
            <a:endParaRPr lang="zh-CN" altLang="zh-CN" dirty="0"/>
          </a:p>
          <a:p>
            <a:r>
              <a:rPr lang="zh-CN" altLang="zh-CN" dirty="0"/>
              <a:t>（六）参观</a:t>
            </a:r>
            <a:endParaRPr lang="zh-CN" altLang="zh-CN" dirty="0"/>
          </a:p>
          <a:p>
            <a:r>
              <a:rPr lang="zh-CN" altLang="zh-CN" dirty="0"/>
              <a:t>可引导来宾参观，介绍本单位的主要设施、特色项目及经营策略等。</a:t>
            </a:r>
            <a:endParaRPr lang="zh-CN" altLang="zh-CN" dirty="0"/>
          </a:p>
          <a:p>
            <a:r>
              <a:rPr lang="zh-CN" altLang="zh-CN" dirty="0"/>
              <a:t>（七）宴请</a:t>
            </a:r>
            <a:endParaRPr lang="zh-CN" altLang="zh-CN" dirty="0"/>
          </a:p>
          <a:p>
            <a:r>
              <a:rPr lang="zh-CN" altLang="zh-CN" dirty="0"/>
              <a:t>庆典的宴请一般都宴请主要邀请的嘉宾，在规模较大的饭店设宴款待。</a:t>
            </a:r>
            <a:endParaRPr lang="zh-CN" altLang="zh-CN" dirty="0"/>
          </a:p>
          <a:p>
            <a:r>
              <a:rPr lang="en-US" altLang="zh-CN" dirty="0"/>
              <a:t> </a:t>
            </a:r>
            <a:endParaRPr lang="zh-CN" altLang="zh-CN" dirty="0"/>
          </a:p>
          <a:p>
            <a:endParaRPr kumimoji="1"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0414" y="609600"/>
            <a:ext cx="9154510" cy="1320800"/>
          </a:xfrm>
        </p:spPr>
        <p:txBody>
          <a:bodyPr/>
          <a:lstStyle/>
          <a:p>
            <a:r>
              <a:rPr lang="zh-CN" altLang="zh-CN" dirty="0">
                <a:latin typeface="KaiTi" charset="-122"/>
                <a:ea typeface="KaiTi" charset="-122"/>
                <a:cs typeface="KaiTi" charset="-122"/>
              </a:rPr>
              <a:t>（二）通知我方参加会见与会谈的相关人员</a:t>
            </a:r>
            <a:endParaRPr lang="zh-CN" altLang="zh-CN" dirty="0">
              <a:latin typeface="KaiTi" charset="-122"/>
              <a:ea typeface="KaiTi" charset="-122"/>
              <a:cs typeface="KaiTi" charset="-122"/>
            </a:endParaRPr>
          </a:p>
        </p:txBody>
      </p:sp>
      <p:sp>
        <p:nvSpPr>
          <p:cNvPr id="3" name="内容占位符 2"/>
          <p:cNvSpPr>
            <a:spLocks noGrp="1"/>
          </p:cNvSpPr>
          <p:nvPr>
            <p:ph idx="1"/>
          </p:nvPr>
        </p:nvSpPr>
        <p:spPr>
          <a:xfrm>
            <a:off x="677334" y="1692167"/>
            <a:ext cx="8596668" cy="4349196"/>
          </a:xfrm>
        </p:spPr>
        <p:txBody>
          <a:bodyPr>
            <a:normAutofit/>
          </a:bodyPr>
          <a:lstStyle/>
          <a:p>
            <a:r>
              <a:rPr lang="zh-CN" altLang="zh-CN" sz="2400" b="1" dirty="0" smtClean="0">
                <a:latin typeface="KaiTi" charset="-122"/>
                <a:ea typeface="KaiTi" charset="-122"/>
                <a:cs typeface="KaiTi" charset="-122"/>
              </a:rPr>
              <a:t>会见</a:t>
            </a:r>
            <a:r>
              <a:rPr lang="zh-CN" altLang="zh-CN" sz="2400" b="1" dirty="0">
                <a:latin typeface="KaiTi" charset="-122"/>
                <a:ea typeface="KaiTi" charset="-122"/>
                <a:cs typeface="KaiTi" charset="-122"/>
              </a:rPr>
              <a:t>与会谈一般由上司出面，除单独会见外，一般还要安排陪同人员，如果需要翻译，还需要译员到场。</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1.</a:t>
            </a:r>
            <a:r>
              <a:rPr lang="zh-CN" altLang="zh-CN" sz="2400" b="1" dirty="0">
                <a:latin typeface="KaiTi" charset="-122"/>
                <a:ea typeface="KaiTi" charset="-122"/>
                <a:cs typeface="KaiTi" charset="-122"/>
              </a:rPr>
              <a:t>通知我方的主要接见和会谈人员</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en-US" altLang="zh-CN" sz="2400" b="1" dirty="0" smtClean="0">
                <a:latin typeface="KaiTi" charset="-122"/>
                <a:ea typeface="KaiTi" charset="-122"/>
                <a:cs typeface="KaiTi" charset="-122"/>
              </a:rPr>
              <a:t>2</a:t>
            </a:r>
            <a:r>
              <a:rPr lang="en-US" altLang="zh-CN" sz="2400" b="1" dirty="0">
                <a:latin typeface="KaiTi" charset="-122"/>
                <a:ea typeface="KaiTi" charset="-122"/>
                <a:cs typeface="KaiTi" charset="-122"/>
              </a:rPr>
              <a:t>.</a:t>
            </a:r>
            <a:r>
              <a:rPr lang="zh-CN" altLang="zh-CN" sz="2400" b="1" dirty="0">
                <a:latin typeface="KaiTi" charset="-122"/>
                <a:ea typeface="KaiTi" charset="-122"/>
                <a:cs typeface="KaiTi" charset="-122"/>
              </a:rPr>
              <a:t>通知我方相关的陪同人员</a:t>
            </a:r>
            <a:r>
              <a:rPr lang="zh-CN" altLang="zh-CN" sz="2400" b="1" dirty="0" smtClean="0">
                <a:latin typeface="KaiTi" charset="-122"/>
                <a:ea typeface="KaiTi" charset="-122"/>
                <a:cs typeface="KaiTi" charset="-122"/>
              </a:rPr>
              <a:t>。</a:t>
            </a:r>
            <a:endParaRPr lang="zh-CN" altLang="zh-CN" sz="2400" b="1" dirty="0">
              <a:latin typeface="KaiTi" charset="-122"/>
              <a:ea typeface="KaiTi" charset="-122"/>
              <a:cs typeface="KaiTi" charset="-122"/>
            </a:endParaRPr>
          </a:p>
          <a:p>
            <a:endParaRPr kumimoji="1" lang="zh-CN" altLang="en-US" b="1"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第六节 宴请活动</a:t>
            </a:r>
            <a:endParaRPr lang="zh-CN" altLang="zh-CN" dirty="0">
              <a:latin typeface="KaiTi" charset="-122"/>
              <a:ea typeface="KaiTi" charset="-122"/>
              <a:cs typeface="KaiTi" charset="-122"/>
            </a:endParaRPr>
          </a:p>
        </p:txBody>
      </p:sp>
      <p:sp>
        <p:nvSpPr>
          <p:cNvPr id="3" name="内容占位符 2"/>
          <p:cNvSpPr>
            <a:spLocks noGrp="1"/>
          </p:cNvSpPr>
          <p:nvPr>
            <p:ph idx="1"/>
          </p:nvPr>
        </p:nvSpPr>
        <p:spPr>
          <a:xfrm>
            <a:off x="677334" y="1355835"/>
            <a:ext cx="8596668" cy="4685528"/>
          </a:xfrm>
        </p:spPr>
        <p:txBody>
          <a:bodyPr/>
          <a:lstStyle/>
          <a:p>
            <a:r>
              <a:rPr lang="zh-CN" altLang="zh-CN" dirty="0"/>
              <a:t>在商务宴请中，秘书需要清楚地了解上司的意思，并能根据公司规定的宴请标准进行宴请，在宴请时，需要注意以下几点内容：</a:t>
            </a:r>
            <a:endParaRPr lang="zh-CN" altLang="zh-CN" dirty="0"/>
          </a:p>
          <a:p>
            <a:r>
              <a:rPr lang="zh-CN" altLang="en-US" dirty="0" smtClean="0"/>
              <a:t>    </a:t>
            </a:r>
            <a:r>
              <a:rPr lang="en-US" altLang="zh-CN" dirty="0" smtClean="0"/>
              <a:t>1</a:t>
            </a:r>
            <a:r>
              <a:rPr lang="en-US" altLang="zh-CN" dirty="0"/>
              <a:t>.</a:t>
            </a:r>
            <a:r>
              <a:rPr lang="zh-CN" altLang="zh-CN" dirty="0"/>
              <a:t>宴请的种类。</a:t>
            </a:r>
            <a:endParaRPr lang="zh-CN" altLang="zh-CN" dirty="0"/>
          </a:p>
          <a:p>
            <a:r>
              <a:rPr lang="en-US" altLang="zh-CN" dirty="0"/>
              <a:t>    2.</a:t>
            </a:r>
            <a:r>
              <a:rPr lang="zh-CN" altLang="zh-CN" dirty="0"/>
              <a:t>宴请前的准备工作。</a:t>
            </a:r>
            <a:endParaRPr lang="zh-CN" altLang="zh-CN" dirty="0"/>
          </a:p>
          <a:p>
            <a:r>
              <a:rPr lang="en-US" altLang="zh-CN" dirty="0"/>
              <a:t>    3.</a:t>
            </a:r>
            <a:r>
              <a:rPr lang="zh-CN" altLang="zh-CN" dirty="0"/>
              <a:t>宴请的程序。</a:t>
            </a:r>
            <a:endParaRPr lang="zh-CN" altLang="zh-CN" dirty="0"/>
          </a:p>
          <a:p>
            <a:r>
              <a:rPr lang="en-US" altLang="zh-CN" dirty="0"/>
              <a:t> </a:t>
            </a:r>
            <a:endParaRPr lang="zh-CN" altLang="zh-CN"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一、宴请的种类</a:t>
            </a:r>
            <a:endParaRPr lang="zh-CN" altLang="zh-CN" dirty="0"/>
          </a:p>
        </p:txBody>
      </p:sp>
      <p:sp>
        <p:nvSpPr>
          <p:cNvPr id="3" name="内容占位符 2"/>
          <p:cNvSpPr>
            <a:spLocks noGrp="1"/>
          </p:cNvSpPr>
          <p:nvPr>
            <p:ph idx="1"/>
          </p:nvPr>
        </p:nvSpPr>
        <p:spPr/>
        <p:txBody>
          <a:bodyPr/>
          <a:lstStyle/>
          <a:p>
            <a:r>
              <a:rPr lang="zh-CN" altLang="zh-CN" dirty="0"/>
              <a:t>（一）国宴</a:t>
            </a:r>
            <a:endParaRPr lang="zh-CN" altLang="zh-CN" dirty="0"/>
          </a:p>
          <a:p>
            <a:r>
              <a:rPr lang="zh-CN" altLang="zh-CN" dirty="0"/>
              <a:t>国宴，是规格最高的宴会，是国家级庆典宴会。国宴是国家元首或政府为招待国宾、其它贵宾或在重要节日为招待各界人士而举行的正式宴会。国宴菜是国家主席或国务院总理等国家领导人为招待外宾，以及政府的名义外国援华人员，以及为国家做出突出贡献人士的菜肴。每年国庆时，国务院总理举行的招待会，都称国宴。</a:t>
            </a:r>
            <a:endParaRPr lang="zh-CN" altLang="zh-CN"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p:txBody>
          <a:bodyPr>
            <a:normAutofit fontScale="92500" lnSpcReduction="20000"/>
          </a:bodyPr>
          <a:lstStyle/>
          <a:p>
            <a:r>
              <a:rPr lang="zh-CN" altLang="zh-CN" dirty="0"/>
              <a:t>（二）正式宴会</a:t>
            </a:r>
            <a:endParaRPr lang="zh-CN" altLang="zh-CN" dirty="0"/>
          </a:p>
          <a:p>
            <a:r>
              <a:rPr lang="zh-CN" altLang="zh-CN" dirty="0"/>
              <a:t>正式宴会，适用于宴请规格较高，活动内容较正式、严肃的场合，重点在于突出给予对方较高的礼遇。它除了不挂国旗、不奏国歌、出席者级别不同外，其余都与国宴相似。</a:t>
            </a:r>
            <a:endParaRPr lang="zh-CN" altLang="zh-CN" dirty="0"/>
          </a:p>
          <a:p>
            <a:r>
              <a:rPr lang="zh-CN" altLang="zh-CN" dirty="0"/>
              <a:t>（三）便宴</a:t>
            </a:r>
            <a:endParaRPr lang="zh-CN" altLang="zh-CN" dirty="0"/>
          </a:p>
          <a:p>
            <a:r>
              <a:rPr lang="zh-CN" altLang="zh-CN" dirty="0"/>
              <a:t>便宴，它属于非正式的宴会，形式简便，不排桌次座位，不做正式讲话，菜肴道数不必过多，气氛随便、亲切，有利于各方自由交往。官方和非官方的宴会都可以采用这种形式。它有午宴和晚宴之分，也有早餐会。此种便宴都是坐着进食，由服务员顺次上菜。</a:t>
            </a:r>
            <a:endParaRPr lang="zh-CN" altLang="zh-CN" dirty="0"/>
          </a:p>
          <a:p>
            <a:r>
              <a:rPr lang="zh-CN" altLang="zh-CN" dirty="0"/>
              <a:t>（四）家宴</a:t>
            </a:r>
            <a:endParaRPr lang="zh-CN" altLang="zh-CN" dirty="0"/>
          </a:p>
          <a:p>
            <a:r>
              <a:rPr lang="zh-CN" altLang="zh-CN" dirty="0"/>
              <a:t>家宴，它是指在自己家中设便宴招待宾客的方式。可以由主妇亲自掌勺，也可请厨师上门做菜。可以广泛用于亲朋好友聚会，也可以用于官方宴请或业务洽谈宴请。席间全家人共同招待客人，气氛亲切、随和、友好，容易创造融洽的人际关系。家宴上下午都可举行，但请柬上一定要注明时间。</a:t>
            </a:r>
            <a:endParaRPr lang="zh-CN" altLang="zh-CN"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zh-CN" dirty="0"/>
          </a:p>
        </p:txBody>
      </p:sp>
      <p:sp>
        <p:nvSpPr>
          <p:cNvPr id="3" name="内容占位符 2"/>
          <p:cNvSpPr>
            <a:spLocks noGrp="1"/>
          </p:cNvSpPr>
          <p:nvPr>
            <p:ph idx="1"/>
          </p:nvPr>
        </p:nvSpPr>
        <p:spPr/>
        <p:txBody>
          <a:bodyPr/>
          <a:lstStyle/>
          <a:p>
            <a:r>
              <a:rPr lang="zh-CN" altLang="zh-CN" dirty="0"/>
              <a:t>（五）自助宴</a:t>
            </a:r>
            <a:endParaRPr lang="zh-CN" altLang="zh-CN" dirty="0"/>
          </a:p>
          <a:p>
            <a:r>
              <a:rPr lang="zh-CN" altLang="zh-CN" dirty="0"/>
              <a:t>自助宴，是一种相当自由的餐饮形式，除了不必排桌次座次外，来宾人数也不受拘束，也不用服务员上菜，宾客自己动手选择食品；可以先后参差进食，不必等客人到齐才能进食。这样的宴会形式便于宾客之间有较多的彼此认识的机会。</a:t>
            </a:r>
            <a:endParaRPr lang="zh-CN" altLang="zh-CN" dirty="0"/>
          </a:p>
          <a:p>
            <a:r>
              <a:rPr lang="zh-CN" altLang="zh-CN" dirty="0"/>
              <a:t>（六）工作餐</a:t>
            </a:r>
            <a:endParaRPr lang="zh-CN" altLang="zh-CN" dirty="0"/>
          </a:p>
          <a:p>
            <a:r>
              <a:rPr lang="zh-CN" altLang="zh-CN" dirty="0"/>
              <a:t>工作餐，是人们在特别繁忙、日程安排不开时采用的一种既节省时间，又达到招待目的的宴请形式。它可分为工作早餐、工作午餐和工作晚餐，适用于以谈论或从事某项具体工作为目的的招待场合，其特点是宾主共同进餐，边谈工作边进餐。工作餐一般只请当事人，不请客人的配偶，也不请其他与工作无关的人员。在国外，有的工作餐采取</a:t>
            </a:r>
            <a:r>
              <a:rPr lang="en-US" altLang="zh-CN" dirty="0"/>
              <a:t>“AA</a:t>
            </a:r>
            <a:r>
              <a:rPr lang="zh-CN" altLang="zh-CN" dirty="0"/>
              <a:t>制</a:t>
            </a:r>
            <a:r>
              <a:rPr lang="en-US" altLang="zh-CN" dirty="0"/>
              <a:t>”</a:t>
            </a:r>
            <a:r>
              <a:rPr lang="zh-CN" altLang="zh-CN" dirty="0"/>
              <a:t>，即参加者各自付费。</a:t>
            </a:r>
            <a:endParaRPr lang="zh-CN" altLang="zh-CN" dirty="0"/>
          </a:p>
          <a:p>
            <a:r>
              <a:rPr lang="en-US" altLang="zh-CN" b="1" dirty="0"/>
              <a:t> </a:t>
            </a:r>
            <a:endParaRPr lang="zh-CN" altLang="zh-CN"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二、宴请前的准备工作</a:t>
            </a:r>
            <a:endParaRPr lang="zh-CN" altLang="zh-CN" dirty="0"/>
          </a:p>
        </p:txBody>
      </p:sp>
      <p:sp>
        <p:nvSpPr>
          <p:cNvPr id="3" name="内容占位符 2"/>
          <p:cNvSpPr>
            <a:spLocks noGrp="1"/>
          </p:cNvSpPr>
          <p:nvPr>
            <p:ph idx="1"/>
          </p:nvPr>
        </p:nvSpPr>
        <p:spPr>
          <a:xfrm>
            <a:off x="677334" y="1292773"/>
            <a:ext cx="8596668" cy="4748590"/>
          </a:xfrm>
        </p:spPr>
        <p:txBody>
          <a:bodyPr>
            <a:noAutofit/>
          </a:bodyPr>
          <a:lstStyle/>
          <a:p>
            <a:r>
              <a:rPr lang="zh-CN" altLang="zh-CN" sz="2400" b="1" dirty="0">
                <a:latin typeface="KaiTi" charset="-122"/>
                <a:ea typeface="KaiTi" charset="-122"/>
                <a:cs typeface="KaiTi" charset="-122"/>
              </a:rPr>
              <a:t>（一）确定标准</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商务宴请是商务交往中一种重要的社交活动，包括晚宴、鸡尾酒会、茶会等方式。</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正式的宴会形式可以选用晚宴，目前比较盛行的晚宴通常在饭店举行</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国际</a:t>
            </a:r>
            <a:r>
              <a:rPr lang="zh-CN" altLang="zh-CN" sz="2400" b="1" dirty="0">
                <a:latin typeface="KaiTi" charset="-122"/>
                <a:ea typeface="KaiTi" charset="-122"/>
                <a:cs typeface="KaiTi" charset="-122"/>
              </a:rPr>
              <a:t>上的大型商务活动多采用鸡尾酒会形式，鸡尾酒会不设椅子，招待品以酒水（一般不用烈性酒）、小吃（三明治、面包、小香肠等）为主，中午、下午、晚上均可</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茶会</a:t>
            </a:r>
            <a:r>
              <a:rPr lang="zh-CN" altLang="zh-CN" sz="2400" b="1" dirty="0">
                <a:latin typeface="KaiTi" charset="-122"/>
                <a:ea typeface="KaiTi" charset="-122"/>
                <a:cs typeface="KaiTi" charset="-122"/>
              </a:rPr>
              <a:t>是一种简单的招待形式，一般在下午四点左右举行，茶会通常设在客厅，一般不用餐厅</a:t>
            </a:r>
            <a:r>
              <a:rPr lang="zh-CN" altLang="zh-CN" sz="2400" b="1" dirty="0" smtClean="0">
                <a:latin typeface="KaiTi" charset="-122"/>
                <a:ea typeface="KaiTi" charset="-122"/>
                <a:cs typeface="KaiTi" charset="-122"/>
              </a:rPr>
              <a:t>。</a:t>
            </a:r>
            <a:endParaRPr lang="zh-CN" altLang="zh-CN" sz="2400" b="1" dirty="0">
              <a:latin typeface="KaiTi" charset="-122"/>
              <a:ea typeface="KaiTi" charset="-122"/>
              <a:cs typeface="KaiTi"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677334" y="378373"/>
            <a:ext cx="8596668" cy="5662990"/>
          </a:xfrm>
        </p:spPr>
        <p:txBody>
          <a:bodyPr/>
          <a:lstStyle/>
          <a:p>
            <a:endParaRPr kumimoji="1" lang="zh-CN" altLang="en-US" dirty="0"/>
          </a:p>
          <a:p>
            <a:r>
              <a:rPr lang="zh-CN" altLang="zh-CN" sz="2400" b="1" dirty="0">
                <a:latin typeface="KaiTi" charset="-122"/>
                <a:ea typeface="KaiTi" charset="-122"/>
                <a:cs typeface="KaiTi" charset="-122"/>
              </a:rPr>
              <a:t>（二）确定宴请的时间和地点</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宴请时间的确定原则上应以主宾双方都合适为宜，注意避开对方企业、个人的重大节假日、重要活动或禁忌的时间</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如</a:t>
            </a:r>
            <a:r>
              <a:rPr lang="zh-CN" altLang="zh-CN" sz="2400" b="1" dirty="0">
                <a:latin typeface="KaiTi" charset="-122"/>
                <a:ea typeface="KaiTi" charset="-122"/>
                <a:cs typeface="KaiTi" charset="-122"/>
              </a:rPr>
              <a:t>宴请西方客人一般不选择</a:t>
            </a:r>
            <a:r>
              <a:rPr lang="en-US" altLang="zh-CN" sz="2400" b="1" dirty="0">
                <a:latin typeface="KaiTi" charset="-122"/>
                <a:ea typeface="KaiTi" charset="-122"/>
                <a:cs typeface="KaiTi" charset="-122"/>
              </a:rPr>
              <a:t>13</a:t>
            </a:r>
            <a:r>
              <a:rPr lang="zh-CN" altLang="zh-CN" sz="2400" b="1" dirty="0">
                <a:latin typeface="KaiTi" charset="-122"/>
                <a:ea typeface="KaiTi" charset="-122"/>
                <a:cs typeface="KaiTi" charset="-122"/>
              </a:rPr>
              <a:t>日和星期五</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伊斯兰</a:t>
            </a:r>
            <a:r>
              <a:rPr lang="zh-CN" altLang="zh-CN" sz="2400" b="1" dirty="0">
                <a:latin typeface="KaiTi" charset="-122"/>
                <a:ea typeface="KaiTi" charset="-122"/>
                <a:cs typeface="KaiTi" charset="-122"/>
              </a:rPr>
              <a:t>教徒在斋月内白天禁食，宴请宜在日落后举行</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客人</a:t>
            </a:r>
            <a:r>
              <a:rPr lang="zh-CN" altLang="zh-CN" sz="2400" b="1" dirty="0">
                <a:latin typeface="KaiTi" charset="-122"/>
                <a:ea typeface="KaiTi" charset="-122"/>
                <a:cs typeface="KaiTi" charset="-122"/>
              </a:rPr>
              <a:t>具有象征意义的日子也要尽可能避开。</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宴请地点的选择，通常应选择那些交通便利、环境幽雅、风味独特、卫生安全的饭店、宾馆作为宴客的</a:t>
            </a:r>
            <a:r>
              <a:rPr lang="zh-CN" altLang="zh-CN" sz="2400" b="1" dirty="0" smtClean="0">
                <a:latin typeface="KaiTi" charset="-122"/>
                <a:ea typeface="KaiTi" charset="-122"/>
                <a:cs typeface="KaiTi" charset="-122"/>
              </a:rPr>
              <a:t>场</a:t>
            </a:r>
            <a:r>
              <a:rPr lang="zh-CN" altLang="en-US" sz="2400" b="1" dirty="0" smtClean="0">
                <a:latin typeface="KaiTi" charset="-122"/>
                <a:ea typeface="KaiTi" charset="-122"/>
                <a:cs typeface="KaiTi" charset="-122"/>
              </a:rPr>
              <a:t>所。</a:t>
            </a:r>
            <a:endParaRPr lang="zh-CN" altLang="zh-CN" sz="2400" b="1" dirty="0">
              <a:latin typeface="KaiTi" charset="-122"/>
              <a:ea typeface="KaiTi" charset="-122"/>
              <a:cs typeface="KaiTi" charset="-122"/>
            </a:endParaRPr>
          </a:p>
          <a:p>
            <a:endParaRPr kumimoji="1" lang="zh-CN" altLang="en-US" sz="2400" b="1" dirty="0">
              <a:latin typeface="KaiTi" charset="-122"/>
              <a:ea typeface="KaiTi" charset="-122"/>
              <a:cs typeface="KaiTi"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latin typeface="KaiTi" charset="-122"/>
                <a:ea typeface="KaiTi" charset="-122"/>
                <a:cs typeface="KaiTi" charset="-122"/>
              </a:rPr>
              <a:t>（三）发出邀请</a:t>
            </a:r>
            <a:endParaRPr lang="zh-CN" altLang="zh-CN" dirty="0">
              <a:latin typeface="KaiTi" charset="-122"/>
              <a:ea typeface="KaiTi" charset="-122"/>
              <a:cs typeface="KaiTi" charset="-122"/>
            </a:endParaRPr>
          </a:p>
        </p:txBody>
      </p:sp>
      <p:sp>
        <p:nvSpPr>
          <p:cNvPr id="3" name="内容占位符 2"/>
          <p:cNvSpPr>
            <a:spLocks noGrp="1"/>
          </p:cNvSpPr>
          <p:nvPr>
            <p:ph idx="1"/>
          </p:nvPr>
        </p:nvSpPr>
        <p:spPr/>
        <p:txBody>
          <a:bodyPr>
            <a:normAutofit/>
          </a:bodyPr>
          <a:lstStyle/>
          <a:p>
            <a:r>
              <a:rPr lang="zh-CN" altLang="zh-CN" sz="2400" b="1" dirty="0" smtClean="0">
                <a:latin typeface="KaiTi" charset="-122"/>
                <a:ea typeface="KaiTi" charset="-122"/>
                <a:cs typeface="KaiTi" charset="-122"/>
              </a:rPr>
              <a:t>正式</a:t>
            </a:r>
            <a:r>
              <a:rPr lang="zh-CN" altLang="zh-CN" sz="2400" b="1" dirty="0">
                <a:latin typeface="KaiTi" charset="-122"/>
                <a:ea typeface="KaiTi" charset="-122"/>
                <a:cs typeface="KaiTi" charset="-122"/>
              </a:rPr>
              <a:t>的宴请活动应发送请柬。这既是基本的礼仪，也能提供赴宴信息供客人备忘。如果是便宴、工作餐，也可通过口头或电话的方式邀请。</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请柬的封面一般选用红色，请柬的内容必须包括被邀请人的称谓、宴请的名义、详细时间和地点，请柬要用敬语。特别重大的宴会，还需要在请柬信封下角注明席位号。</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请柬应提前一周至二周发出，特别重要的客人必须委派专人送达。并且在宴请前一天注意提醒。</a:t>
            </a:r>
            <a:endParaRPr lang="zh-CN" altLang="zh-CN" sz="2400" b="1" dirty="0">
              <a:latin typeface="KaiTi" charset="-122"/>
              <a:ea typeface="KaiTi" charset="-122"/>
              <a:cs typeface="KaiTi"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latin typeface="KaiTi" charset="-122"/>
                <a:ea typeface="KaiTi" charset="-122"/>
                <a:cs typeface="KaiTi" charset="-122"/>
              </a:rPr>
              <a:t>（四）制定菜单</a:t>
            </a:r>
            <a:br>
              <a:rPr lang="zh-CN" altLang="zh-CN" dirty="0">
                <a:latin typeface="KaiTi" charset="-122"/>
                <a:ea typeface="KaiTi" charset="-122"/>
                <a:cs typeface="KaiTi" charset="-122"/>
              </a:rPr>
            </a:br>
            <a:endParaRPr kumimoji="1" lang="zh-CN" altLang="en-US" dirty="0"/>
          </a:p>
        </p:txBody>
      </p:sp>
      <p:sp>
        <p:nvSpPr>
          <p:cNvPr id="3" name="内容占位符 2"/>
          <p:cNvSpPr>
            <a:spLocks noGrp="1"/>
          </p:cNvSpPr>
          <p:nvPr>
            <p:ph idx="1"/>
          </p:nvPr>
        </p:nvSpPr>
        <p:spPr>
          <a:xfrm>
            <a:off x="677334" y="2039007"/>
            <a:ext cx="8596668" cy="4002355"/>
          </a:xfrm>
        </p:spPr>
        <p:txBody>
          <a:bodyPr>
            <a:noAutofit/>
          </a:bodyPr>
          <a:lstStyle/>
          <a:p>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在</a:t>
            </a:r>
            <a:r>
              <a:rPr lang="zh-CN" altLang="zh-CN" sz="2400" dirty="0">
                <a:latin typeface="KaiTi" charset="-122"/>
                <a:ea typeface="KaiTi" charset="-122"/>
                <a:cs typeface="KaiTi" charset="-122"/>
              </a:rPr>
              <a:t>制定菜单的过程中，要注意冷热、荤素、甜咸、色香味搭配。时令菜与传统菜肴搭配，菜肴与酒水搭配</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要</a:t>
            </a:r>
            <a:r>
              <a:rPr lang="zh-CN" altLang="zh-CN" sz="2400" dirty="0">
                <a:latin typeface="KaiTi" charset="-122"/>
                <a:ea typeface="KaiTi" charset="-122"/>
                <a:cs typeface="KaiTi" charset="-122"/>
              </a:rPr>
              <a:t>体现地方特色，给客人留下印象，如本地的山野菜、土酒等；还要注意不要触犯客人禁忌</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如</a:t>
            </a:r>
            <a:r>
              <a:rPr lang="zh-CN" altLang="zh-CN" sz="2400" dirty="0">
                <a:latin typeface="KaiTi" charset="-122"/>
                <a:ea typeface="KaiTi" charset="-122"/>
                <a:cs typeface="KaiTi" charset="-122"/>
              </a:rPr>
              <a:t>：穆斯林不吃猪肉、不饮酒的宗教禁忌，驾驶员不饮酒的工作禁忌，西方很多人不能接受</a:t>
            </a:r>
            <a:r>
              <a:rPr lang="en-US" altLang="zh-CN" sz="2400" dirty="0">
                <a:latin typeface="KaiTi" charset="-122"/>
                <a:ea typeface="KaiTi" charset="-122"/>
                <a:cs typeface="KaiTi" charset="-122"/>
              </a:rPr>
              <a:t>“</a:t>
            </a:r>
            <a:r>
              <a:rPr lang="zh-CN" altLang="zh-CN" sz="2400" dirty="0">
                <a:latin typeface="KaiTi" charset="-122"/>
                <a:ea typeface="KaiTi" charset="-122"/>
                <a:cs typeface="KaiTi" charset="-122"/>
              </a:rPr>
              <a:t>山珍海味</a:t>
            </a:r>
            <a:r>
              <a:rPr lang="en-US" altLang="zh-CN" sz="2400" dirty="0">
                <a:latin typeface="KaiTi" charset="-122"/>
                <a:ea typeface="KaiTi" charset="-122"/>
                <a:cs typeface="KaiTi" charset="-122"/>
              </a:rPr>
              <a:t>”</a:t>
            </a:r>
            <a:r>
              <a:rPr lang="zh-CN" altLang="zh-CN" sz="2400" dirty="0">
                <a:latin typeface="KaiTi" charset="-122"/>
                <a:ea typeface="KaiTi" charset="-122"/>
                <a:cs typeface="KaiTi" charset="-122"/>
              </a:rPr>
              <a:t>的民族禁忌以及客人的个人禁忌。</a:t>
            </a:r>
            <a:endParaRPr lang="zh-CN" altLang="zh-CN" sz="2400" dirty="0">
              <a:latin typeface="KaiTi" charset="-122"/>
              <a:ea typeface="KaiTi" charset="-122"/>
              <a:cs typeface="KaiTi" charset="-122"/>
            </a:endParaRPr>
          </a:p>
          <a:p>
            <a:endParaRPr kumimoji="1" lang="zh-CN" altLang="en-US" sz="2400" dirty="0">
              <a:latin typeface="KaiTi" charset="-122"/>
              <a:ea typeface="KaiTi" charset="-122"/>
              <a:cs typeface="KaiTi"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（五）布置现场</a:t>
            </a:r>
            <a:endParaRPr lang="zh-CN" altLang="zh-CN" b="1" dirty="0">
              <a:latin typeface="KaiTi" charset="-122"/>
              <a:ea typeface="KaiTi" charset="-122"/>
              <a:cs typeface="KaiTi" charset="-122"/>
            </a:endParaRPr>
          </a:p>
        </p:txBody>
      </p:sp>
      <p:sp>
        <p:nvSpPr>
          <p:cNvPr id="3" name="内容占位符 2"/>
          <p:cNvSpPr>
            <a:spLocks noGrp="1"/>
          </p:cNvSpPr>
          <p:nvPr>
            <p:ph idx="1"/>
          </p:nvPr>
        </p:nvSpPr>
        <p:spPr>
          <a:xfrm>
            <a:off x="677334" y="1324303"/>
            <a:ext cx="8596668" cy="4717059"/>
          </a:xfrm>
        </p:spPr>
        <p:txBody>
          <a:bodyPr>
            <a:normAutofit/>
          </a:bodyPr>
          <a:lstStyle/>
          <a:p>
            <a:r>
              <a:rPr lang="zh-CN" altLang="zh-CN" sz="2400" b="1" dirty="0" smtClean="0">
                <a:latin typeface="KaiTi" charset="-122"/>
                <a:ea typeface="KaiTi" charset="-122"/>
                <a:cs typeface="KaiTi" charset="-122"/>
              </a:rPr>
              <a:t>商务</a:t>
            </a:r>
            <a:r>
              <a:rPr lang="zh-CN" altLang="zh-CN" sz="2400" b="1" dirty="0">
                <a:latin typeface="KaiTi" charset="-122"/>
                <a:ea typeface="KaiTi" charset="-122"/>
                <a:cs typeface="KaiTi" charset="-122"/>
              </a:rPr>
              <a:t>宴请要注意突出喜庆、活泼、欢乐的氛围。宴会厅可以设置致辞台，台上适当放置鲜花，宴会厅四周摆花一些绿色植物，在宴会厅外最好安排</a:t>
            </a:r>
            <a:r>
              <a:rPr lang="en-US" altLang="zh-CN" sz="2400" b="1" dirty="0">
                <a:latin typeface="KaiTi" charset="-122"/>
                <a:ea typeface="KaiTi" charset="-122"/>
                <a:cs typeface="KaiTi" charset="-122"/>
              </a:rPr>
              <a:t>1</a:t>
            </a:r>
            <a:r>
              <a:rPr lang="zh-CN" altLang="zh-CN" sz="2400" b="1" dirty="0">
                <a:latin typeface="KaiTi" charset="-122"/>
                <a:ea typeface="KaiTi" charset="-122"/>
                <a:cs typeface="KaiTi" charset="-122"/>
              </a:rPr>
              <a:t>—</a:t>
            </a:r>
            <a:r>
              <a:rPr lang="en-US" altLang="zh-CN" sz="2400" b="1" dirty="0">
                <a:latin typeface="KaiTi" charset="-122"/>
                <a:ea typeface="KaiTi" charset="-122"/>
                <a:cs typeface="KaiTi" charset="-122"/>
              </a:rPr>
              <a:t>2</a:t>
            </a:r>
            <a:r>
              <a:rPr lang="zh-CN" altLang="zh-CN" sz="2400" b="1" dirty="0">
                <a:latin typeface="KaiTi" charset="-122"/>
                <a:ea typeface="KaiTi" charset="-122"/>
                <a:cs typeface="KaiTi" charset="-122"/>
              </a:rPr>
              <a:t>间休息室，供重要来宾临时休息、等候。桌布、餐巾必须洁白、平整，玻璃杯、酒杯、筷子、刀叉碗碟等餐具，必须明亮、洁净。</a:t>
            </a:r>
            <a:endParaRPr lang="zh-CN" altLang="zh-CN" sz="2400" b="1" dirty="0">
              <a:latin typeface="KaiTi" charset="-122"/>
              <a:ea typeface="KaiTi" charset="-122"/>
              <a:cs typeface="KaiTi"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t>案例：</a:t>
            </a:r>
            <a:r>
              <a:rPr lang="zh-CN" altLang="zh-CN" b="1" dirty="0" smtClean="0"/>
              <a:t>开国</a:t>
            </a:r>
            <a:r>
              <a:rPr lang="zh-CN" altLang="zh-CN" b="1" dirty="0"/>
              <a:t>第一宴</a:t>
            </a:r>
            <a:endParaRPr lang="zh-CN" altLang="zh-CN" dirty="0"/>
          </a:p>
        </p:txBody>
      </p:sp>
      <p:sp>
        <p:nvSpPr>
          <p:cNvPr id="3" name="内容占位符 2"/>
          <p:cNvSpPr>
            <a:spLocks noGrp="1"/>
          </p:cNvSpPr>
          <p:nvPr>
            <p:ph idx="1"/>
          </p:nvPr>
        </p:nvSpPr>
        <p:spPr>
          <a:xfrm>
            <a:off x="378373" y="1229711"/>
            <a:ext cx="10205544" cy="5213130"/>
          </a:xfrm>
        </p:spPr>
        <p:txBody>
          <a:bodyPr>
            <a:normAutofit/>
          </a:bodyPr>
          <a:lstStyle/>
          <a:p>
            <a:r>
              <a:rPr lang="en-US" altLang="zh-CN" sz="1600" dirty="0" smtClean="0"/>
              <a:t>1949</a:t>
            </a:r>
            <a:r>
              <a:rPr lang="zh-CN" altLang="zh-CN" sz="1600" dirty="0"/>
              <a:t>年</a:t>
            </a:r>
            <a:r>
              <a:rPr lang="en-US" altLang="zh-CN" sz="1600" dirty="0"/>
              <a:t>10</a:t>
            </a:r>
            <a:r>
              <a:rPr lang="zh-CN" altLang="zh-CN" sz="1600" dirty="0"/>
              <a:t>月</a:t>
            </a:r>
            <a:r>
              <a:rPr lang="en-US" altLang="zh-CN" sz="1600" dirty="0"/>
              <a:t>1</a:t>
            </a:r>
            <a:r>
              <a:rPr lang="zh-CN" altLang="zh-CN" sz="1600" dirty="0"/>
              <a:t>日，毛泽东主席在天安门城楼上，向全世界宣告了中华人民共和国的诞生。开国大典之夜，新中国的开国元勋们以及社会各界代表共</a:t>
            </a:r>
            <a:r>
              <a:rPr lang="en-US" altLang="zh-CN" sz="1600" dirty="0"/>
              <a:t>600</a:t>
            </a:r>
            <a:r>
              <a:rPr lang="zh-CN" altLang="zh-CN" sz="1600" dirty="0"/>
              <a:t>余人出席了新中国的第一次国宴，自此，“开国第一宴”名扬天下。</a:t>
            </a:r>
            <a:endParaRPr lang="zh-CN" altLang="zh-CN" sz="1600" dirty="0"/>
          </a:p>
          <a:p>
            <a:r>
              <a:rPr lang="zh-CN" altLang="zh-CN" sz="1600" dirty="0"/>
              <a:t>新中国的诞生，人民政权的建立，这是一个民族独立、振兴、发展的新标志，更是万古流芳、万民企盼、举世瞩目的千秋盛事。在这么喜庆的日子里，招待中外嘉宾的第一次国宴该会是个什么样的场面呢？请看当年一份珍贵菜单</a:t>
            </a:r>
            <a:endParaRPr lang="zh-CN" altLang="zh-CN" sz="1600" dirty="0"/>
          </a:p>
          <a:p>
            <a:r>
              <a:rPr lang="zh-CN" altLang="zh-CN" sz="1600" dirty="0"/>
              <a:t>冷 菜：桂花鸭子、油鸡。桃仁冬菇、虾仔冬笋、油吃黄瓜龙、五香熏鱼、镇江肴菜。</a:t>
            </a:r>
            <a:endParaRPr lang="zh-CN" altLang="zh-CN" sz="1600" dirty="0"/>
          </a:p>
          <a:p>
            <a:r>
              <a:rPr lang="zh-CN" altLang="zh-CN" sz="1600" dirty="0"/>
              <a:t>热 菜：草菇蒸鸡、鲜蘑菜心、红烧鲤鱼、清炖狮子头。</a:t>
            </a:r>
            <a:endParaRPr lang="zh-CN" altLang="zh-CN" sz="1600" dirty="0"/>
          </a:p>
          <a:p>
            <a:r>
              <a:rPr lang="zh-CN" altLang="zh-CN" sz="1600" dirty="0"/>
              <a:t>主 酒：汾酒</a:t>
            </a:r>
            <a:endParaRPr lang="zh-CN" altLang="zh-CN" sz="1600" dirty="0"/>
          </a:p>
          <a:p>
            <a:r>
              <a:rPr lang="zh-CN" altLang="zh-CN" sz="1600" dirty="0"/>
              <a:t>点 心：炸春卷、豆沙包、菜肉烧麦、千层油糕。</a:t>
            </a:r>
            <a:endParaRPr lang="zh-CN" altLang="zh-CN" sz="1600" dirty="0"/>
          </a:p>
          <a:p>
            <a:r>
              <a:rPr lang="zh-CN" altLang="zh-CN" sz="1600" dirty="0"/>
              <a:t>以今天的眼光来看，这份菜单充其量也就是普通人家的家宴规格。当年共产党人进城的时候，毛泽东主席就曾谆谆反复教导：我们是来进京赶考的，我们不当李自成。正是靠着这个反骄破满的信条，更是发扬艰苦奋斗的一贯作风，还有保持与人民同甘共苦的不变本色，这在任何时候都是共产党人克敌制胜最强大法宝，即使在开国盛典的晚宴上，也是彰显洋溢着这样的精神面貌和严谨作风。</a:t>
            </a:r>
            <a:endParaRPr lang="zh-CN" altLang="zh-CN" sz="1600" dirty="0"/>
          </a:p>
          <a:p>
            <a:r>
              <a:rPr lang="zh-CN" altLang="zh-CN" sz="1600" dirty="0"/>
              <a:t>当年制作开国大宴，从厨师人选到菜单确定，都是周恩来总理亲自审定的。考虑到出席宴会嘉宾来自五湖四海，周恩来总理确定当晚菜式以咸甜适中、南北皆宜的淮扬菜为主。主厨的厨师共有九位，前后准备了三个月之久。当年的国宴从十月一日晚七时开时，持续了两个小时，共开了六十桌。有一个细节可能是很多人没有想到，开国领袖毛泽东当晚临时有事，并未出席这场盛宴。</a:t>
            </a:r>
            <a:endParaRPr lang="zh-CN" altLang="zh-CN" sz="1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（三）了解会见与会谈的地点和时间</a:t>
            </a:r>
            <a:endParaRPr lang="zh-CN" altLang="zh-CN" b="1" dirty="0">
              <a:latin typeface="KaiTi" charset="-122"/>
              <a:ea typeface="KaiTi" charset="-122"/>
              <a:cs typeface="KaiTi" charset="-122"/>
            </a:endParaRPr>
          </a:p>
        </p:txBody>
      </p:sp>
      <p:sp>
        <p:nvSpPr>
          <p:cNvPr id="3" name="内容占位符 2"/>
          <p:cNvSpPr>
            <a:spLocks noGrp="1"/>
          </p:cNvSpPr>
          <p:nvPr>
            <p:ph idx="1"/>
          </p:nvPr>
        </p:nvSpPr>
        <p:spPr>
          <a:xfrm>
            <a:off x="677334" y="1271753"/>
            <a:ext cx="8596668" cy="5475888"/>
          </a:xfrm>
        </p:spPr>
        <p:txBody>
          <a:bodyPr>
            <a:normAutofit/>
          </a:bodyPr>
          <a:lstStyle/>
          <a:p>
            <a:r>
              <a:rPr lang="en-US" altLang="zh-CN" sz="2400" b="1" dirty="0" smtClean="0">
                <a:latin typeface="KaiTi" charset="-122"/>
                <a:ea typeface="KaiTi" charset="-122"/>
                <a:cs typeface="KaiTi" charset="-122"/>
              </a:rPr>
              <a:t>1</a:t>
            </a:r>
            <a:r>
              <a:rPr lang="en-US" altLang="zh-CN" sz="2400" b="1" dirty="0">
                <a:latin typeface="KaiTi" charset="-122"/>
                <a:ea typeface="KaiTi" charset="-122"/>
                <a:cs typeface="KaiTi" charset="-122"/>
              </a:rPr>
              <a:t>.</a:t>
            </a:r>
            <a:r>
              <a:rPr lang="zh-CN" altLang="zh-CN" sz="2400" b="1" dirty="0">
                <a:latin typeface="KaiTi" charset="-122"/>
                <a:ea typeface="KaiTi" charset="-122"/>
                <a:cs typeface="KaiTi" charset="-122"/>
              </a:rPr>
              <a:t>会见的地点和时间</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会见</a:t>
            </a:r>
            <a:r>
              <a:rPr lang="zh-CN" altLang="zh-CN" sz="2400" b="1" dirty="0">
                <a:latin typeface="KaiTi" charset="-122"/>
                <a:ea typeface="KaiTi" charset="-122"/>
                <a:cs typeface="KaiTi" charset="-122"/>
              </a:rPr>
              <a:t>的地点一般安排在主办方的办公室、会客室或小型会议室，也可在客人的下榻的酒店或宴请的酒店。</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会见的时间应根据会见的性质来定。礼节性的会见，一般根据情况安排在客人到达后的当天宴请之前或第二天；其他会见，则根据需要确定时间。</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2.</a:t>
            </a:r>
            <a:r>
              <a:rPr lang="zh-CN" altLang="zh-CN" sz="2400" b="1" dirty="0">
                <a:latin typeface="KaiTi" charset="-122"/>
                <a:ea typeface="KaiTi" charset="-122"/>
                <a:cs typeface="KaiTi" charset="-122"/>
              </a:rPr>
              <a:t>会谈的地点和时间</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会谈</a:t>
            </a:r>
            <a:r>
              <a:rPr lang="zh-CN" altLang="zh-CN" sz="2400" b="1" dirty="0">
                <a:latin typeface="KaiTi" charset="-122"/>
                <a:ea typeface="KaiTi" charset="-122"/>
                <a:cs typeface="KaiTi" charset="-122"/>
              </a:rPr>
              <a:t>的时间一般会安排在对方到达后的第二天，也可以先征求对方的意见，再做安排。会谈的地点可安排在客人所住的宾馆会议室或在主办方公司会议室。</a:t>
            </a:r>
            <a:endParaRPr lang="zh-CN" altLang="zh-CN" sz="2400" b="1" dirty="0">
              <a:latin typeface="KaiTi" charset="-122"/>
              <a:ea typeface="KaiTi" charset="-122"/>
              <a:cs typeface="KaiTi" charset="-122"/>
            </a:endParaRPr>
          </a:p>
          <a:p>
            <a:endParaRPr kumimoji="1" lang="zh-CN" altLang="en-US" sz="2400" b="1" dirty="0">
              <a:latin typeface="KaiTi" charset="-122"/>
              <a:ea typeface="KaiTi" charset="-122"/>
              <a:cs typeface="KaiTi"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三、宴请的程序</a:t>
            </a:r>
            <a:endParaRPr lang="zh-CN" altLang="zh-CN" dirty="0"/>
          </a:p>
        </p:txBody>
      </p:sp>
      <p:sp>
        <p:nvSpPr>
          <p:cNvPr id="3" name="内容占位符 2"/>
          <p:cNvSpPr>
            <a:spLocks noGrp="1"/>
          </p:cNvSpPr>
          <p:nvPr>
            <p:ph idx="1"/>
          </p:nvPr>
        </p:nvSpPr>
        <p:spPr>
          <a:xfrm>
            <a:off x="677334" y="1797269"/>
            <a:ext cx="8596668" cy="4244093"/>
          </a:xfrm>
        </p:spPr>
        <p:txBody>
          <a:bodyPr>
            <a:normAutofit/>
          </a:bodyPr>
          <a:lstStyle/>
          <a:p>
            <a:r>
              <a:rPr lang="zh-CN" altLang="zh-CN" sz="2400" b="1" dirty="0">
                <a:latin typeface="KaiTi" charset="-122"/>
                <a:ea typeface="KaiTi" charset="-122"/>
                <a:cs typeface="KaiTi" charset="-122"/>
              </a:rPr>
              <a:t>（一）迎宾</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参加迎宾的主要人员包括主人及少数其他人员</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迎宾</a:t>
            </a:r>
            <a:r>
              <a:rPr lang="zh-CN" altLang="zh-CN" sz="2400" b="1" dirty="0">
                <a:latin typeface="KaiTi" charset="-122"/>
                <a:ea typeface="KaiTi" charset="-122"/>
                <a:cs typeface="KaiTi" charset="-122"/>
              </a:rPr>
              <a:t>地点放在休息厅、宴会厅门口为妥</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言行</a:t>
            </a:r>
            <a:r>
              <a:rPr lang="zh-CN" altLang="zh-CN" sz="2400" b="1" dirty="0">
                <a:latin typeface="KaiTi" charset="-122"/>
                <a:ea typeface="KaiTi" charset="-122"/>
                <a:cs typeface="KaiTi" charset="-122"/>
              </a:rPr>
              <a:t>上主要是握手、问好、引领；主人、主宾进入宴会厅，全体客人就座，宴会开始，规模过大，也可请上席以外的客人先入座，上席最后入座。</a:t>
            </a:r>
            <a:endParaRPr lang="zh-CN" altLang="zh-CN" sz="2400" b="1" dirty="0">
              <a:latin typeface="KaiTi" charset="-122"/>
              <a:ea typeface="KaiTi" charset="-122"/>
              <a:cs typeface="KaiTi" charset="-122"/>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pic>
        <p:nvPicPr>
          <p:cNvPr id="4" name="内容占位符 3"/>
          <p:cNvPicPr>
            <a:picLocks noGrp="1" noChangeAspect="1"/>
          </p:cNvPicPr>
          <p:nvPr>
            <p:ph idx="1"/>
          </p:nvPr>
        </p:nvPicPr>
        <p:blipFill>
          <a:blip r:embed="rId1"/>
          <a:stretch>
            <a:fillRect/>
          </a:stretch>
        </p:blipFill>
        <p:spPr>
          <a:xfrm>
            <a:off x="1051718" y="1051034"/>
            <a:ext cx="8691371" cy="4987022"/>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pic>
        <p:nvPicPr>
          <p:cNvPr id="4" name="内容占位符 3"/>
          <p:cNvPicPr>
            <a:picLocks noGrp="1" noChangeAspect="1"/>
          </p:cNvPicPr>
          <p:nvPr>
            <p:ph idx="1"/>
          </p:nvPr>
        </p:nvPicPr>
        <p:blipFill>
          <a:blip r:embed="rId1"/>
          <a:stretch>
            <a:fillRect/>
          </a:stretch>
        </p:blipFill>
        <p:spPr>
          <a:xfrm>
            <a:off x="1394619" y="1051034"/>
            <a:ext cx="8148774" cy="4694922"/>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pic>
        <p:nvPicPr>
          <p:cNvPr id="4" name="内容占位符 3"/>
          <p:cNvPicPr>
            <a:picLocks noGrp="1" noChangeAspect="1"/>
          </p:cNvPicPr>
          <p:nvPr>
            <p:ph idx="1"/>
          </p:nvPr>
        </p:nvPicPr>
        <p:blipFill>
          <a:blip r:embed="rId1"/>
          <a:stretch>
            <a:fillRect/>
          </a:stretch>
        </p:blipFill>
        <p:spPr>
          <a:xfrm>
            <a:off x="1280319" y="914400"/>
            <a:ext cx="8073888" cy="5041106"/>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pic>
        <p:nvPicPr>
          <p:cNvPr id="4" name="内容占位符 3"/>
          <p:cNvPicPr>
            <a:picLocks noGrp="1" noChangeAspect="1"/>
          </p:cNvPicPr>
          <p:nvPr>
            <p:ph idx="1"/>
          </p:nvPr>
        </p:nvPicPr>
        <p:blipFill>
          <a:blip r:embed="rId1"/>
          <a:stretch>
            <a:fillRect/>
          </a:stretch>
        </p:blipFill>
        <p:spPr>
          <a:xfrm>
            <a:off x="2651918" y="1061545"/>
            <a:ext cx="6250343" cy="4424061"/>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677334" y="683173"/>
            <a:ext cx="8596668" cy="5358190"/>
          </a:xfrm>
        </p:spPr>
        <p:txBody>
          <a:bodyPr/>
          <a:lstStyle/>
          <a:p>
            <a:r>
              <a:rPr lang="en-US" altLang="zh-CN" dirty="0"/>
              <a:t>4.</a:t>
            </a:r>
            <a:r>
              <a:rPr lang="zh-CN" altLang="zh-CN" dirty="0"/>
              <a:t>西餐席位的安排</a:t>
            </a:r>
            <a:endParaRPr lang="zh-CN" altLang="zh-CN" dirty="0"/>
          </a:p>
          <a:p>
            <a:r>
              <a:rPr lang="zh-CN" altLang="zh-CN" dirty="0"/>
              <a:t>正规的宴请是男主人</a:t>
            </a:r>
            <a:r>
              <a:rPr lang="en-US" altLang="zh-CN" dirty="0"/>
              <a:t>(</a:t>
            </a:r>
            <a:r>
              <a:rPr lang="zh-CN" altLang="zh-CN" dirty="0"/>
              <a:t>第一主人</a:t>
            </a:r>
            <a:r>
              <a:rPr lang="en-US" altLang="zh-CN" dirty="0"/>
              <a:t>)</a:t>
            </a:r>
            <a:r>
              <a:rPr lang="zh-CN" altLang="zh-CN" dirty="0"/>
              <a:t>坐主位，遵照以右为尊的原则，其右侧为第一贵宾夫人，女主人坐在男主人的对面，右侧为第一贵宾，其余客人男女插座。</a:t>
            </a:r>
            <a:endParaRPr lang="zh-CN" altLang="zh-CN" dirty="0"/>
          </a:p>
          <a:p>
            <a:endParaRPr kumimoji="1" lang="zh-CN" altLang="en-US" dirty="0"/>
          </a:p>
        </p:txBody>
      </p:sp>
      <p:pic>
        <p:nvPicPr>
          <p:cNvPr id="4" name="图片 3"/>
          <p:cNvPicPr/>
          <p:nvPr/>
        </p:nvPicPr>
        <p:blipFill>
          <a:blip r:embed="rId1"/>
          <a:stretch>
            <a:fillRect/>
          </a:stretch>
        </p:blipFill>
        <p:spPr>
          <a:xfrm>
            <a:off x="677334" y="2322786"/>
            <a:ext cx="9013204" cy="3373309"/>
          </a:xfrm>
          <a:prstGeom prst="rect">
            <a:avLst/>
          </a:prstGeom>
          <a:noFill/>
          <a:ln w="9525">
            <a:noFill/>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（三）致辞祝酒</a:t>
            </a:r>
            <a:endParaRPr lang="zh-CN" altLang="zh-CN" b="1" dirty="0">
              <a:latin typeface="KaiTi" charset="-122"/>
              <a:ea typeface="KaiTi" charset="-122"/>
              <a:cs typeface="KaiTi" charset="-122"/>
            </a:endParaRPr>
          </a:p>
        </p:txBody>
      </p:sp>
      <p:sp>
        <p:nvSpPr>
          <p:cNvPr id="3" name="内容占位符 2"/>
          <p:cNvSpPr>
            <a:spLocks noGrp="1"/>
          </p:cNvSpPr>
          <p:nvPr>
            <p:ph idx="1"/>
          </p:nvPr>
        </p:nvSpPr>
        <p:spPr/>
        <p:txBody>
          <a:bodyPr>
            <a:normAutofit/>
          </a:bodyPr>
          <a:lstStyle/>
          <a:p>
            <a:r>
              <a:rPr lang="zh-CN" altLang="zh-CN" sz="2400" b="1" dirty="0" smtClean="0">
                <a:latin typeface="KaiTi" charset="-122"/>
                <a:ea typeface="KaiTi" charset="-122"/>
                <a:cs typeface="KaiTi" charset="-122"/>
              </a:rPr>
              <a:t>正式</a:t>
            </a:r>
            <a:r>
              <a:rPr lang="zh-CN" altLang="zh-CN" sz="2400" b="1" dirty="0">
                <a:latin typeface="KaiTi" charset="-122"/>
                <a:ea typeface="KaiTi" charset="-122"/>
                <a:cs typeface="KaiTi" charset="-122"/>
              </a:rPr>
              <a:t>商务宴请，一般安排致辞，有的一入席双方即讲话致辞；也可在热菜之后甜食之前，由主人致辞，接着由客人致答辞。</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致辞时，服务人员要停止一切活动，参加宴会的人员均暂停饮食，专心聆听，以示尊重。</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致辞毕则祝酒。故在致辞行将结束时，服务人员要迅速把酒斟足，供主人和主宾等祝酒用。</a:t>
            </a:r>
            <a:endParaRPr lang="zh-CN" altLang="zh-CN" sz="2400" b="1" dirty="0">
              <a:latin typeface="KaiTi" charset="-122"/>
              <a:ea typeface="KaiTi" charset="-122"/>
              <a:cs typeface="KaiTi" charset="-122"/>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latin typeface="KaiTi" charset="-122"/>
                <a:ea typeface="KaiTi" charset="-122"/>
                <a:cs typeface="KaiTi" charset="-122"/>
              </a:rPr>
              <a:t>小知识：</a:t>
            </a:r>
            <a:r>
              <a:rPr lang="zh-CN" altLang="zh-CN" b="1" dirty="0" smtClean="0">
                <a:latin typeface="KaiTi" charset="-122"/>
                <a:ea typeface="KaiTi" charset="-122"/>
                <a:cs typeface="KaiTi" charset="-122"/>
              </a:rPr>
              <a:t>喝酒</a:t>
            </a:r>
            <a:r>
              <a:rPr lang="zh-CN" altLang="zh-CN" b="1" dirty="0">
                <a:latin typeface="KaiTi" charset="-122"/>
                <a:ea typeface="KaiTi" charset="-122"/>
                <a:cs typeface="KaiTi" charset="-122"/>
              </a:rPr>
              <a:t>为什么要碰杯</a:t>
            </a:r>
            <a:endParaRPr lang="zh-CN" altLang="zh-CN" dirty="0">
              <a:latin typeface="KaiTi" charset="-122"/>
              <a:ea typeface="KaiTi" charset="-122"/>
              <a:cs typeface="KaiTi" charset="-122"/>
            </a:endParaRPr>
          </a:p>
        </p:txBody>
      </p:sp>
      <p:sp>
        <p:nvSpPr>
          <p:cNvPr id="3" name="内容占位符 2"/>
          <p:cNvSpPr>
            <a:spLocks noGrp="1"/>
          </p:cNvSpPr>
          <p:nvPr>
            <p:ph idx="1"/>
          </p:nvPr>
        </p:nvSpPr>
        <p:spPr/>
        <p:txBody>
          <a:bodyPr>
            <a:noAutofit/>
          </a:bodyPr>
          <a:lstStyle/>
          <a:p>
            <a:r>
              <a:rPr lang="zh-CN" altLang="zh-CN" sz="2800" b="1" dirty="0" smtClean="0">
                <a:latin typeface="KaiTi" charset="-122"/>
                <a:ea typeface="KaiTi" charset="-122"/>
                <a:cs typeface="KaiTi" charset="-122"/>
              </a:rPr>
              <a:t>据传</a:t>
            </a:r>
            <a:r>
              <a:rPr lang="zh-CN" altLang="zh-CN" sz="2800" b="1" dirty="0">
                <a:latin typeface="KaiTi" charset="-122"/>
                <a:ea typeface="KaiTi" charset="-122"/>
                <a:cs typeface="KaiTi" charset="-122"/>
              </a:rPr>
              <a:t>，喝酒碰杯的习俗起源于古罗马</a:t>
            </a:r>
            <a:r>
              <a:rPr lang="zh-CN" altLang="zh-CN" sz="2800" b="1" dirty="0" smtClean="0">
                <a:latin typeface="KaiTi" charset="-122"/>
                <a:ea typeface="KaiTi" charset="-122"/>
                <a:cs typeface="KaiTi" charset="-122"/>
              </a:rPr>
              <a:t>。</a:t>
            </a:r>
            <a:endParaRPr lang="en-US" altLang="zh-CN" sz="2800" b="1" dirty="0" smtClean="0">
              <a:latin typeface="KaiTi" charset="-122"/>
              <a:ea typeface="KaiTi" charset="-122"/>
              <a:cs typeface="KaiTi" charset="-122"/>
            </a:endParaRPr>
          </a:p>
          <a:p>
            <a:r>
              <a:rPr lang="zh-CN" altLang="zh-CN" sz="2800" b="1" dirty="0" smtClean="0">
                <a:latin typeface="KaiTi" charset="-122"/>
                <a:ea typeface="KaiTi" charset="-122"/>
                <a:cs typeface="KaiTi" charset="-122"/>
              </a:rPr>
              <a:t>古</a:t>
            </a:r>
            <a:r>
              <a:rPr lang="zh-CN" altLang="zh-CN" sz="2800" b="1" dirty="0">
                <a:latin typeface="KaiTi" charset="-122"/>
                <a:ea typeface="KaiTi" charset="-122"/>
                <a:cs typeface="KaiTi" charset="-122"/>
              </a:rPr>
              <a:t>罗马人崇尚武功，经常开展“角斗”竞技</a:t>
            </a:r>
            <a:r>
              <a:rPr lang="zh-CN" altLang="zh-CN" sz="2800" b="1" dirty="0" smtClean="0">
                <a:latin typeface="KaiTi" charset="-122"/>
                <a:ea typeface="KaiTi" charset="-122"/>
                <a:cs typeface="KaiTi" charset="-122"/>
              </a:rPr>
              <a:t>。</a:t>
            </a:r>
            <a:endParaRPr lang="en-US" altLang="zh-CN" sz="2800" b="1" dirty="0" smtClean="0">
              <a:latin typeface="KaiTi" charset="-122"/>
              <a:ea typeface="KaiTi" charset="-122"/>
              <a:cs typeface="KaiTi" charset="-122"/>
            </a:endParaRPr>
          </a:p>
          <a:p>
            <a:r>
              <a:rPr lang="zh-CN" altLang="zh-CN" sz="2800" b="1" dirty="0" smtClean="0">
                <a:latin typeface="KaiTi" charset="-122"/>
                <a:ea typeface="KaiTi" charset="-122"/>
                <a:cs typeface="KaiTi" charset="-122"/>
              </a:rPr>
              <a:t>竞技</a:t>
            </a:r>
            <a:r>
              <a:rPr lang="zh-CN" altLang="zh-CN" sz="2800" b="1" dirty="0">
                <a:latin typeface="KaiTi" charset="-122"/>
                <a:ea typeface="KaiTi" charset="-122"/>
                <a:cs typeface="KaiTi" charset="-122"/>
              </a:rPr>
              <a:t>前选手们习惯于饮点酒，以示壮胆和勉励之意</a:t>
            </a:r>
            <a:r>
              <a:rPr lang="zh-CN" altLang="zh-CN" sz="2800" b="1" dirty="0" smtClean="0">
                <a:latin typeface="KaiTi" charset="-122"/>
                <a:ea typeface="KaiTi" charset="-122"/>
                <a:cs typeface="KaiTi" charset="-122"/>
              </a:rPr>
              <a:t>。</a:t>
            </a:r>
            <a:endParaRPr lang="en-US" altLang="zh-CN" sz="2800" b="1" dirty="0" smtClean="0">
              <a:latin typeface="KaiTi" charset="-122"/>
              <a:ea typeface="KaiTi" charset="-122"/>
              <a:cs typeface="KaiTi" charset="-122"/>
            </a:endParaRPr>
          </a:p>
          <a:p>
            <a:r>
              <a:rPr lang="zh-CN" altLang="zh-CN" sz="2800" b="1" dirty="0" smtClean="0">
                <a:latin typeface="KaiTi" charset="-122"/>
                <a:ea typeface="KaiTi" charset="-122"/>
                <a:cs typeface="KaiTi" charset="-122"/>
              </a:rPr>
              <a:t>由于</a:t>
            </a:r>
            <a:r>
              <a:rPr lang="zh-CN" altLang="zh-CN" sz="2800" b="1" dirty="0">
                <a:latin typeface="KaiTi" charset="-122"/>
                <a:ea typeface="KaiTi" charset="-122"/>
                <a:cs typeface="KaiTi" charset="-122"/>
              </a:rPr>
              <a:t>酒是事先准备好的，为了防止心术不正的人在酒中投毒或做手脚，人们便想出一个办法，在竞技开始前双方喝酒时，各自将自己的酒往对方的杯中倾注一点，以示公平</a:t>
            </a:r>
            <a:r>
              <a:rPr lang="zh-CN" altLang="zh-CN" sz="2800" b="1" dirty="0" smtClean="0">
                <a:latin typeface="KaiTi" charset="-122"/>
                <a:ea typeface="KaiTi" charset="-122"/>
                <a:cs typeface="KaiTi" charset="-122"/>
              </a:rPr>
              <a:t>。</a:t>
            </a:r>
            <a:endParaRPr lang="en-US" altLang="zh-CN" sz="2800" b="1" dirty="0" smtClean="0">
              <a:latin typeface="KaiTi" charset="-122"/>
              <a:ea typeface="KaiTi" charset="-122"/>
              <a:cs typeface="KaiTi" charset="-122"/>
            </a:endParaRPr>
          </a:p>
          <a:p>
            <a:r>
              <a:rPr lang="zh-CN" altLang="zh-CN" sz="2800" b="1" dirty="0" smtClean="0">
                <a:latin typeface="KaiTi" charset="-122"/>
                <a:ea typeface="KaiTi" charset="-122"/>
                <a:cs typeface="KaiTi" charset="-122"/>
              </a:rPr>
              <a:t>随后</a:t>
            </a:r>
            <a:r>
              <a:rPr lang="zh-CN" altLang="zh-CN" sz="2800" b="1" dirty="0">
                <a:latin typeface="KaiTi" charset="-122"/>
                <a:ea typeface="KaiTi" charset="-122"/>
                <a:cs typeface="KaiTi" charset="-122"/>
              </a:rPr>
              <a:t>，这种礼仪就逐渐发展成为碰杯的礼仪。</a:t>
            </a:r>
            <a:endParaRPr lang="zh-CN" altLang="zh-CN" sz="2800" b="1" dirty="0">
              <a:latin typeface="KaiTi" charset="-122"/>
              <a:ea typeface="KaiTi" charset="-122"/>
              <a:cs typeface="KaiTi" charset="-122"/>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en-US" b="1" dirty="0" smtClean="0">
                <a:latin typeface="KaiTi" charset="-122"/>
                <a:ea typeface="KaiTi" charset="-122"/>
                <a:cs typeface="KaiTi" charset="-122"/>
              </a:rPr>
              <a:t>中餐</a:t>
            </a:r>
            <a:r>
              <a:rPr lang="zh-CN" altLang="zh-CN" b="1" dirty="0" smtClean="0">
                <a:latin typeface="KaiTi" charset="-122"/>
                <a:ea typeface="KaiTi" charset="-122"/>
                <a:cs typeface="KaiTi" charset="-122"/>
              </a:rPr>
              <a:t>上</a:t>
            </a:r>
            <a:r>
              <a:rPr lang="zh-CN" altLang="zh-CN" b="1" dirty="0">
                <a:latin typeface="KaiTi" charset="-122"/>
                <a:ea typeface="KaiTi" charset="-122"/>
                <a:cs typeface="KaiTi" charset="-122"/>
              </a:rPr>
              <a:t>菜</a:t>
            </a:r>
            <a:endParaRPr lang="zh-CN" altLang="zh-CN" b="1" dirty="0">
              <a:latin typeface="KaiTi" charset="-122"/>
              <a:ea typeface="KaiTi" charset="-122"/>
              <a:cs typeface="KaiTi" charset="-122"/>
            </a:endParaRPr>
          </a:p>
        </p:txBody>
      </p:sp>
      <p:sp>
        <p:nvSpPr>
          <p:cNvPr id="3" name="内容占位符 2"/>
          <p:cNvSpPr>
            <a:spLocks noGrp="1"/>
          </p:cNvSpPr>
          <p:nvPr>
            <p:ph idx="1"/>
          </p:nvPr>
        </p:nvSpPr>
        <p:spPr>
          <a:xfrm>
            <a:off x="677334" y="1408387"/>
            <a:ext cx="8596668" cy="4632976"/>
          </a:xfrm>
        </p:spPr>
        <p:txBody>
          <a:bodyPr>
            <a:noAutofit/>
          </a:bodyPr>
          <a:lstStyle/>
          <a:p>
            <a:r>
              <a:rPr lang="zh-CN" altLang="zh-CN" sz="2400" dirty="0" smtClean="0">
                <a:latin typeface="KaiTi" charset="-122"/>
                <a:ea typeface="KaiTi" charset="-122"/>
                <a:cs typeface="KaiTi" charset="-122"/>
              </a:rPr>
              <a:t>中餐</a:t>
            </a:r>
            <a:r>
              <a:rPr lang="zh-CN" altLang="zh-CN" sz="2400" dirty="0">
                <a:latin typeface="KaiTi" charset="-122"/>
                <a:ea typeface="KaiTi" charset="-122"/>
                <a:cs typeface="KaiTi" charset="-122"/>
              </a:rPr>
              <a:t>的上菜顺序一般是：先上冷盘，后上热菜，最后上甜食和水果</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宴会</a:t>
            </a:r>
            <a:r>
              <a:rPr lang="zh-CN" altLang="zh-CN" sz="2400" dirty="0">
                <a:latin typeface="KaiTi" charset="-122"/>
                <a:ea typeface="KaiTi" charset="-122"/>
                <a:cs typeface="KaiTi" charset="-122"/>
              </a:rPr>
              <a:t>桌数再多，各桌也要同时上菜</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上菜</a:t>
            </a:r>
            <a:r>
              <a:rPr lang="zh-CN" altLang="zh-CN" sz="2400" dirty="0">
                <a:latin typeface="KaiTi" charset="-122"/>
                <a:ea typeface="KaiTi" charset="-122"/>
                <a:cs typeface="KaiTi" charset="-122"/>
              </a:rPr>
              <a:t>的方式大体上有以下几种：一种是把大盘菜端上，由各人自取</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二</a:t>
            </a:r>
            <a:r>
              <a:rPr lang="zh-CN" altLang="zh-CN" sz="2400" dirty="0">
                <a:latin typeface="KaiTi" charset="-122"/>
                <a:ea typeface="KaiTi" charset="-122"/>
                <a:cs typeface="KaiTi" charset="-122"/>
              </a:rPr>
              <a:t>是由招待员托着菜盘逐一往每个人的食盘中分让</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三</a:t>
            </a:r>
            <a:r>
              <a:rPr lang="zh-CN" altLang="zh-CN" sz="2400" dirty="0">
                <a:latin typeface="KaiTi" charset="-122"/>
                <a:ea typeface="KaiTi" charset="-122"/>
                <a:cs typeface="KaiTi" charset="-122"/>
              </a:rPr>
              <a:t>是用小碟盛放，每人一份</a:t>
            </a:r>
            <a:r>
              <a:rPr lang="zh-CN" altLang="zh-CN" sz="2400" dirty="0" smtClean="0">
                <a:latin typeface="KaiTi" charset="-122"/>
                <a:ea typeface="KaiTi" charset="-122"/>
                <a:cs typeface="KaiTi" charset="-122"/>
              </a:rPr>
              <a:t>。</a:t>
            </a:r>
            <a:endParaRPr lang="zh-CN" altLang="zh-CN" sz="2400" dirty="0">
              <a:latin typeface="KaiTi" charset="-122"/>
              <a:ea typeface="KaiTi" charset="-122"/>
              <a:cs typeface="KaiTi" charset="-122"/>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b="1" dirty="0" smtClean="0">
                <a:latin typeface="KaiTi" charset="-122"/>
                <a:ea typeface="KaiTi" charset="-122"/>
                <a:cs typeface="KaiTi" charset="-122"/>
              </a:rPr>
              <a:t>西餐上菜顺序</a:t>
            </a:r>
            <a:endParaRPr kumimoji="1" lang="zh-CN" altLang="en-US" b="1" dirty="0">
              <a:latin typeface="KaiTi" charset="-122"/>
              <a:ea typeface="KaiTi" charset="-122"/>
              <a:cs typeface="KaiTi" charset="-122"/>
            </a:endParaRPr>
          </a:p>
        </p:txBody>
      </p:sp>
      <p:sp>
        <p:nvSpPr>
          <p:cNvPr id="3" name="内容占位符 2"/>
          <p:cNvSpPr>
            <a:spLocks noGrp="1"/>
          </p:cNvSpPr>
          <p:nvPr>
            <p:ph idx="1"/>
          </p:nvPr>
        </p:nvSpPr>
        <p:spPr/>
        <p:txBody>
          <a:bodyPr>
            <a:normAutofit lnSpcReduction="10000"/>
          </a:bodyPr>
          <a:lstStyle/>
          <a:p>
            <a:r>
              <a:rPr lang="zh-CN" altLang="zh-CN" sz="2400" dirty="0">
                <a:latin typeface="KaiTi" charset="-122"/>
                <a:ea typeface="KaiTi" charset="-122"/>
                <a:cs typeface="KaiTi" charset="-122"/>
              </a:rPr>
              <a:t>西餐的上菜顺序一般是：头盘（开胃品），常见的品种有鱼子酱、鹅肝酱、熏鲑鱼等，味道以咸和酸为主</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第二</a:t>
            </a:r>
            <a:r>
              <a:rPr lang="zh-CN" altLang="zh-CN" sz="2400" dirty="0">
                <a:latin typeface="KaiTi" charset="-122"/>
                <a:ea typeface="KaiTi" charset="-122"/>
                <a:cs typeface="KaiTi" charset="-122"/>
              </a:rPr>
              <a:t>道菜为汤，大致分为清汤、奶油汤、蔬菜汤、冷汤，常见的品种有牛尾清汤、海鲜汤等</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第三</a:t>
            </a:r>
            <a:r>
              <a:rPr lang="zh-CN" altLang="zh-CN" sz="2400" dirty="0">
                <a:latin typeface="KaiTi" charset="-122"/>
                <a:ea typeface="KaiTi" charset="-122"/>
                <a:cs typeface="KaiTi" charset="-122"/>
              </a:rPr>
              <a:t>道菜为副菜，通常为鱼类、面包类、蛋类菜肴</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第四</a:t>
            </a:r>
            <a:r>
              <a:rPr lang="zh-CN" altLang="zh-CN" sz="2400" dirty="0">
                <a:latin typeface="KaiTi" charset="-122"/>
                <a:ea typeface="KaiTi" charset="-122"/>
                <a:cs typeface="KaiTi" charset="-122"/>
              </a:rPr>
              <a:t>道菜为主菜，主要是肉类、禽类菜肴</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可以</a:t>
            </a:r>
            <a:r>
              <a:rPr lang="zh-CN" altLang="zh-CN" sz="2400" dirty="0">
                <a:latin typeface="KaiTi" charset="-122"/>
                <a:ea typeface="KaiTi" charset="-122"/>
                <a:cs typeface="KaiTi" charset="-122"/>
              </a:rPr>
              <a:t>在上副菜的同时或者之后上</a:t>
            </a:r>
            <a:r>
              <a:rPr lang="zh-CN" altLang="zh-CN" sz="2400" dirty="0" smtClean="0">
                <a:latin typeface="KaiTi" charset="-122"/>
                <a:ea typeface="KaiTi" charset="-122"/>
                <a:cs typeface="KaiTi" charset="-122"/>
              </a:rPr>
              <a:t>蔬菜</a:t>
            </a:r>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a:t>
            </a:r>
            <a:r>
              <a:rPr lang="zh-CN" altLang="zh-CN" sz="2400" dirty="0">
                <a:latin typeface="KaiTi" charset="-122"/>
                <a:ea typeface="KaiTi" charset="-122"/>
                <a:cs typeface="KaiTi" charset="-122"/>
              </a:rPr>
              <a:t>第六道菜上甜品，主要是布丁、奶酪、水果等；最后一道上咖啡、茶。</a:t>
            </a:r>
            <a:endParaRPr lang="zh-CN" altLang="zh-CN" sz="2400" dirty="0">
              <a:latin typeface="KaiTi" charset="-122"/>
              <a:ea typeface="KaiTi" charset="-122"/>
              <a:cs typeface="KaiTi" charset="-122"/>
            </a:endParaRPr>
          </a:p>
          <a:p>
            <a:endParaRPr kumimoji="1" lang="zh-CN" altLang="en-US" sz="2400" dirty="0">
              <a:latin typeface="KaiTi" charset="-122"/>
              <a:ea typeface="KaiTi" charset="-122"/>
              <a:cs typeface="KaiTi"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（四）通知对方</a:t>
            </a:r>
            <a:endParaRPr lang="zh-CN" altLang="zh-CN" b="1" dirty="0">
              <a:latin typeface="KaiTi" charset="-122"/>
              <a:ea typeface="KaiTi" charset="-122"/>
              <a:cs typeface="KaiTi" charset="-122"/>
            </a:endParaRPr>
          </a:p>
        </p:txBody>
      </p:sp>
      <p:sp>
        <p:nvSpPr>
          <p:cNvPr id="3" name="内容占位符 2"/>
          <p:cNvSpPr>
            <a:spLocks noGrp="1"/>
          </p:cNvSpPr>
          <p:nvPr>
            <p:ph idx="1"/>
          </p:nvPr>
        </p:nvSpPr>
        <p:spPr/>
        <p:txBody>
          <a:bodyPr>
            <a:normAutofit/>
          </a:bodyPr>
          <a:lstStyle/>
          <a:p>
            <a:r>
              <a:rPr lang="zh-CN" altLang="zh-CN" sz="2400" dirty="0" smtClean="0"/>
              <a:t>会见</a:t>
            </a:r>
            <a:r>
              <a:rPr lang="zh-CN" altLang="zh-CN" sz="2400" dirty="0"/>
              <a:t>与会谈中，我方人员的名单、具体的地点、会见与会谈的时间一旦确定下来后，应及时与对方联系</a:t>
            </a:r>
            <a:r>
              <a:rPr lang="zh-CN" altLang="zh-CN" sz="2400" dirty="0" smtClean="0"/>
              <a:t>。</a:t>
            </a:r>
            <a:endParaRPr lang="en-US" altLang="zh-CN" sz="2400" dirty="0" smtClean="0"/>
          </a:p>
          <a:p>
            <a:r>
              <a:rPr lang="zh-CN" altLang="zh-CN" sz="2400" dirty="0" smtClean="0"/>
              <a:t>同时</a:t>
            </a:r>
            <a:r>
              <a:rPr lang="zh-CN" altLang="zh-CN" sz="2400" dirty="0"/>
              <a:t>，还应了解客人抵达方式与时间，以便告知对方，我方的接送方式及接送人员</a:t>
            </a:r>
            <a:r>
              <a:rPr lang="zh-CN" altLang="zh-CN" sz="2400" dirty="0" smtClean="0"/>
              <a:t>。</a:t>
            </a:r>
            <a:endParaRPr lang="en-US" altLang="zh-CN" sz="2400" dirty="0" smtClean="0"/>
          </a:p>
          <a:p>
            <a:r>
              <a:rPr lang="zh-CN" altLang="zh-CN" sz="2400" dirty="0" smtClean="0"/>
              <a:t>如果</a:t>
            </a:r>
            <a:r>
              <a:rPr lang="zh-CN" altLang="zh-CN" sz="2400" dirty="0"/>
              <a:t>是重要的会见和会谈，事先应由秘书或其他工作人员与对方公司的相关工作人员进行预备性磋商，确定会见与会谈的具体日程安排。</a:t>
            </a:r>
            <a:endParaRPr lang="zh-CN" altLang="zh-CN" sz="2400" dirty="0"/>
          </a:p>
          <a:p>
            <a:endParaRPr kumimoji="1" lang="zh-CN" altLang="en-US" sz="2400"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pPr lvl="0"/>
            <a:r>
              <a:rPr lang="zh-CN" altLang="zh-CN" sz="4000" b="1" dirty="0">
                <a:latin typeface="KaiTi" charset="-122"/>
                <a:ea typeface="KaiTi" charset="-122"/>
                <a:cs typeface="KaiTi" charset="-122"/>
              </a:rPr>
              <a:t>敬酒</a:t>
            </a:r>
            <a:endParaRPr lang="zh-CN" altLang="zh-CN" sz="4000" b="1" dirty="0">
              <a:latin typeface="KaiTi" charset="-122"/>
              <a:ea typeface="KaiTi" charset="-122"/>
              <a:cs typeface="KaiTi" charset="-122"/>
            </a:endParaRPr>
          </a:p>
        </p:txBody>
      </p:sp>
      <p:sp>
        <p:nvSpPr>
          <p:cNvPr id="3" name="内容占位符 2"/>
          <p:cNvSpPr>
            <a:spLocks noGrp="1"/>
          </p:cNvSpPr>
          <p:nvPr>
            <p:ph idx="1"/>
          </p:nvPr>
        </p:nvSpPr>
        <p:spPr/>
        <p:txBody>
          <a:bodyPr>
            <a:normAutofit/>
          </a:bodyPr>
          <a:lstStyle/>
          <a:p>
            <a:r>
              <a:rPr lang="zh-CN" altLang="zh-CN" sz="2800" dirty="0" smtClean="0"/>
              <a:t>在</a:t>
            </a:r>
            <a:r>
              <a:rPr lang="zh-CN" altLang="zh-CN" sz="2800" dirty="0"/>
              <a:t>宴请过程中，接待方一般要依次向所有宾客敬酒，或按桌敬酒</a:t>
            </a:r>
            <a:r>
              <a:rPr lang="zh-CN" altLang="zh-CN" sz="2800" dirty="0" smtClean="0"/>
              <a:t>。</a:t>
            </a:r>
            <a:endParaRPr lang="en-US" altLang="zh-CN" sz="2800" dirty="0" smtClean="0"/>
          </a:p>
          <a:p>
            <a:r>
              <a:rPr lang="zh-CN" altLang="zh-CN" sz="2800" dirty="0" smtClean="0"/>
              <a:t>需要</a:t>
            </a:r>
            <a:r>
              <a:rPr lang="zh-CN" altLang="zh-CN" sz="2800" dirty="0"/>
              <a:t>注意的礼仪是在上菜、敬酒千万不要强行给客人用自己的餐具夹菜、强行劝酒</a:t>
            </a:r>
            <a:r>
              <a:rPr lang="zh-CN" altLang="zh-CN" sz="2800" dirty="0" smtClean="0"/>
              <a:t>。</a:t>
            </a:r>
            <a:endParaRPr lang="en-US" altLang="zh-CN" sz="2800" dirty="0" smtClean="0"/>
          </a:p>
          <a:p>
            <a:r>
              <a:rPr lang="zh-CN" altLang="zh-CN" sz="2800" dirty="0" smtClean="0"/>
              <a:t>根据</a:t>
            </a:r>
            <a:r>
              <a:rPr lang="zh-CN" altLang="zh-CN" sz="2800" dirty="0"/>
              <a:t>现行法律，不要给司机安排白酒或者含酒精的饮料，以免给司机带来刑事责任风险，给后续出行带来影响。</a:t>
            </a:r>
            <a:endParaRPr lang="zh-CN" altLang="zh-CN" sz="2800" dirty="0"/>
          </a:p>
          <a:p>
            <a:endParaRPr kumimoji="1" lang="zh-CN" altLang="en-US" sz="2800"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6313" y="168166"/>
            <a:ext cx="8596668" cy="1320800"/>
          </a:xfrm>
        </p:spPr>
        <p:txBody>
          <a:bodyPr/>
          <a:lstStyle/>
          <a:p>
            <a:r>
              <a:rPr lang="zh-CN" altLang="zh-CN" dirty="0">
                <a:latin typeface="KaiTi" charset="-122"/>
                <a:ea typeface="KaiTi" charset="-122"/>
                <a:cs typeface="KaiTi" charset="-122"/>
              </a:rPr>
              <a:t>（六）进餐</a:t>
            </a:r>
            <a:endParaRPr lang="zh-CN" altLang="zh-CN" dirty="0">
              <a:latin typeface="KaiTi" charset="-122"/>
              <a:ea typeface="KaiTi" charset="-122"/>
              <a:cs typeface="KaiTi" charset="-122"/>
            </a:endParaRPr>
          </a:p>
        </p:txBody>
      </p:sp>
      <p:sp>
        <p:nvSpPr>
          <p:cNvPr id="3" name="内容占位符 2"/>
          <p:cNvSpPr>
            <a:spLocks noGrp="1"/>
          </p:cNvSpPr>
          <p:nvPr>
            <p:ph idx="1"/>
          </p:nvPr>
        </p:nvSpPr>
        <p:spPr>
          <a:xfrm>
            <a:off x="515007" y="662152"/>
            <a:ext cx="9375227" cy="5379211"/>
          </a:xfrm>
        </p:spPr>
        <p:txBody>
          <a:bodyPr>
            <a:noAutofit/>
          </a:bodyPr>
          <a:lstStyle/>
          <a:p>
            <a:r>
              <a:rPr lang="zh-CN" altLang="zh-CN" sz="2400" b="1" dirty="0" smtClean="0">
                <a:latin typeface="KaiTi" charset="-122"/>
                <a:ea typeface="KaiTi" charset="-122"/>
                <a:cs typeface="KaiTi" charset="-122"/>
              </a:rPr>
              <a:t>一般</a:t>
            </a:r>
            <a:r>
              <a:rPr lang="zh-CN" altLang="zh-CN" sz="2400" b="1" dirty="0">
                <a:latin typeface="KaiTi" charset="-122"/>
                <a:ea typeface="KaiTi" charset="-122"/>
                <a:cs typeface="KaiTi" charset="-122"/>
              </a:rPr>
              <a:t>在正式宴请时，应先用公筷或汤匙将所需菜肴接夹到自己的碟盘中，然后再用自己的筷子慢慢食用，而不能直接到菜盘中夹菜送入嘴里</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假如</a:t>
            </a:r>
            <a:r>
              <a:rPr lang="zh-CN" altLang="zh-CN" sz="2400" b="1" dirty="0">
                <a:latin typeface="KaiTi" charset="-122"/>
                <a:ea typeface="KaiTi" charset="-122"/>
                <a:cs typeface="KaiTi" charset="-122"/>
              </a:rPr>
              <a:t>遇有鱼刺肉骨之类的杂物需要吐出时，也须用筷子放在嘴唇间将杂物接到自己的碟盘中</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直接</a:t>
            </a:r>
            <a:r>
              <a:rPr lang="zh-CN" altLang="zh-CN" sz="2400" b="1" dirty="0">
                <a:latin typeface="KaiTi" charset="-122"/>
                <a:ea typeface="KaiTi" charset="-122"/>
                <a:cs typeface="KaiTi" charset="-122"/>
              </a:rPr>
              <a:t>吐于桌布上的举止一样不能令人想象</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吃</a:t>
            </a:r>
            <a:r>
              <a:rPr lang="zh-CN" altLang="zh-CN" sz="2400" b="1" dirty="0">
                <a:latin typeface="KaiTi" charset="-122"/>
                <a:ea typeface="KaiTi" charset="-122"/>
                <a:cs typeface="KaiTi" charset="-122"/>
              </a:rPr>
              <a:t>东西要把嘴闭上咀嚼，不要拿筷子和汤匙整个往嘴里塞</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喝汤</a:t>
            </a:r>
            <a:r>
              <a:rPr lang="zh-CN" altLang="zh-CN" sz="2400" b="1" dirty="0">
                <a:latin typeface="KaiTi" charset="-122"/>
                <a:ea typeface="KaiTi" charset="-122"/>
                <a:cs typeface="KaiTi" charset="-122"/>
              </a:rPr>
              <a:t>不要发出声音，汤若太烫，可过一会再喝，不要用嘴去吹</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不要</a:t>
            </a:r>
            <a:r>
              <a:rPr lang="zh-CN" altLang="zh-CN" sz="2400" b="1" dirty="0">
                <a:latin typeface="KaiTi" charset="-122"/>
                <a:ea typeface="KaiTi" charset="-122"/>
                <a:cs typeface="KaiTi" charset="-122"/>
              </a:rPr>
              <a:t>一边吃东西，一边找人聊天</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用牙</a:t>
            </a:r>
            <a:r>
              <a:rPr lang="zh-CN" altLang="zh-CN" sz="2400" b="1" dirty="0">
                <a:latin typeface="KaiTi" charset="-122"/>
                <a:ea typeface="KaiTi" charset="-122"/>
                <a:cs typeface="KaiTi" charset="-122"/>
              </a:rPr>
              <a:t>签剔牙时，应用手或餐巾掩住嘴；不要让餐具发出任何声响</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客人</a:t>
            </a:r>
            <a:r>
              <a:rPr lang="zh-CN" altLang="zh-CN" sz="2400" b="1" dirty="0">
                <a:latin typeface="KaiTi" charset="-122"/>
                <a:ea typeface="KaiTi" charset="-122"/>
                <a:cs typeface="KaiTi" charset="-122"/>
              </a:rPr>
              <a:t>入席后，不要立即动手取食，而应待主人打招呼，再与大家一同开始用餐。不要无故在中途离去</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吃</a:t>
            </a:r>
            <a:r>
              <a:rPr lang="zh-CN" altLang="zh-CN" sz="2400" b="1" dirty="0">
                <a:latin typeface="KaiTi" charset="-122"/>
                <a:ea typeface="KaiTi" charset="-122"/>
                <a:cs typeface="KaiTi" charset="-122"/>
              </a:rPr>
              <a:t>饱后，应等众人都放下筷子，并见到主人示意散席时，方可离座。</a:t>
            </a:r>
            <a:endParaRPr lang="zh-CN" altLang="zh-CN" sz="2400" b="1" dirty="0">
              <a:latin typeface="KaiTi" charset="-122"/>
              <a:ea typeface="KaiTi" charset="-122"/>
              <a:cs typeface="KaiTi" charset="-122"/>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677334" y="1114097"/>
            <a:ext cx="8596668" cy="4927266"/>
          </a:xfrm>
        </p:spPr>
        <p:txBody>
          <a:bodyPr>
            <a:noAutofit/>
          </a:bodyPr>
          <a:lstStyle/>
          <a:p>
            <a:r>
              <a:rPr lang="zh-CN" altLang="zh-CN" sz="2400" b="1" dirty="0">
                <a:latin typeface="KaiTi" charset="-122"/>
                <a:ea typeface="KaiTi" charset="-122"/>
                <a:cs typeface="KaiTi" charset="-122"/>
              </a:rPr>
              <a:t>吃西餐时应右持刀，左手握叉，先用刀把食物切成小块，再用叉送入嘴里</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用</a:t>
            </a:r>
            <a:r>
              <a:rPr lang="zh-CN" altLang="zh-CN" sz="2400" b="1" dirty="0">
                <a:latin typeface="KaiTi" charset="-122"/>
                <a:ea typeface="KaiTi" charset="-122"/>
                <a:cs typeface="KaiTi" charset="-122"/>
              </a:rPr>
              <a:t>刀叉切割食物时必须用叉子牢牢按住所切的食物，刀紧贴在叉边上一面划开；不要用力过猛而撞击盘子发出刺耳的声响</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一般</a:t>
            </a:r>
            <a:r>
              <a:rPr lang="zh-CN" altLang="zh-CN" sz="2400" b="1" dirty="0">
                <a:latin typeface="KaiTi" charset="-122"/>
                <a:ea typeface="KaiTi" charset="-122"/>
                <a:cs typeface="KaiTi" charset="-122"/>
              </a:rPr>
              <a:t>应切一块吃一块，每一块以一口的量为宜</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待</a:t>
            </a:r>
            <a:r>
              <a:rPr lang="zh-CN" altLang="zh-CN" sz="2400" b="1" dirty="0">
                <a:latin typeface="KaiTi" charset="-122"/>
                <a:ea typeface="KaiTi" charset="-122"/>
                <a:cs typeface="KaiTi" charset="-122"/>
              </a:rPr>
              <a:t>全部切好后再一块块吃是美国人的习惯</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 </a:t>
            </a:r>
            <a:r>
              <a:rPr lang="zh-CN" altLang="zh-CN" sz="2400" b="1" dirty="0">
                <a:latin typeface="KaiTi" charset="-122"/>
                <a:ea typeface="KaiTi" charset="-122"/>
                <a:cs typeface="KaiTi" charset="-122"/>
              </a:rPr>
              <a:t>当吃完一道菜后，应将刀、叉平行排放在盘子上，刀右叉左，叉尖向上，刀口向内，这就表示这道菜已用毕</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而</a:t>
            </a:r>
            <a:r>
              <a:rPr lang="zh-CN" altLang="zh-CN" sz="2400" b="1" dirty="0">
                <a:latin typeface="KaiTi" charset="-122"/>
                <a:ea typeface="KaiTi" charset="-122"/>
                <a:cs typeface="KaiTi" charset="-122"/>
              </a:rPr>
              <a:t>若暂时离席，刀、叉应交叉摆放或摆成人字，叉尖向下，这表明这道菜尚未用毕</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用餐</a:t>
            </a:r>
            <a:r>
              <a:rPr lang="zh-CN" altLang="zh-CN" sz="2400" b="1" dirty="0">
                <a:latin typeface="KaiTi" charset="-122"/>
                <a:ea typeface="KaiTi" charset="-122"/>
                <a:cs typeface="KaiTi" charset="-122"/>
              </a:rPr>
              <a:t>过程中，餐具一定要适情作出正确的摆放，以免服务员或宾客误解造成难堪。</a:t>
            </a:r>
            <a:endParaRPr lang="zh-CN" altLang="zh-CN" sz="2400" b="1" dirty="0">
              <a:latin typeface="KaiTi" charset="-122"/>
              <a:ea typeface="KaiTi" charset="-122"/>
              <a:cs typeface="KaiTi" charset="-122"/>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677334" y="1208691"/>
            <a:ext cx="8596668" cy="4832672"/>
          </a:xfrm>
        </p:spPr>
        <p:txBody>
          <a:bodyPr>
            <a:normAutofit/>
          </a:bodyPr>
          <a:lstStyle/>
          <a:p>
            <a:r>
              <a:rPr lang="zh-CN" altLang="zh-CN" sz="2400" dirty="0">
                <a:latin typeface="KaiTi" charset="-122"/>
                <a:ea typeface="KaiTi" charset="-122"/>
                <a:cs typeface="KaiTi" charset="-122"/>
              </a:rPr>
              <a:t>西餐中的匙是专门用来喝汤的（喝咖啡的小匙例外），俗称汤匙，因此它不宜用来进食，但可以与叉并用，帮助叉盛取食物</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匙</a:t>
            </a:r>
            <a:r>
              <a:rPr lang="zh-CN" altLang="zh-CN" sz="2400" dirty="0">
                <a:latin typeface="KaiTi" charset="-122"/>
                <a:ea typeface="KaiTi" charset="-122"/>
                <a:cs typeface="KaiTi" charset="-122"/>
              </a:rPr>
              <a:t>、叉并用盛取食物与刀、叉并用盛取食物有一点相同之处，即匙应将食物拨到叉的内侧，而不是外侧。 </a:t>
            </a:r>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喝汤</a:t>
            </a:r>
            <a:r>
              <a:rPr lang="zh-CN" altLang="zh-CN" sz="2400" dirty="0">
                <a:latin typeface="KaiTi" charset="-122"/>
                <a:ea typeface="KaiTi" charset="-122"/>
                <a:cs typeface="KaiTi" charset="-122"/>
              </a:rPr>
              <a:t>时，应当右手持匙左手扶着盘子，由桌沿朝着桌中心的方向慢慢舀去</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喝</a:t>
            </a:r>
            <a:r>
              <a:rPr lang="zh-CN" altLang="zh-CN" sz="2400" dirty="0">
                <a:latin typeface="KaiTi" charset="-122"/>
                <a:ea typeface="KaiTi" charset="-122"/>
                <a:cs typeface="KaiTi" charset="-122"/>
              </a:rPr>
              <a:t>了剩少许时，可以用左手把汤盘靠自己的一边稍稍提起，再用匙轻轻地由里向外舀去</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喝</a:t>
            </a:r>
            <a:r>
              <a:rPr lang="zh-CN" altLang="zh-CN" sz="2400" dirty="0">
                <a:latin typeface="KaiTi" charset="-122"/>
                <a:ea typeface="KaiTi" charset="-122"/>
                <a:cs typeface="KaiTi" charset="-122"/>
              </a:rPr>
              <a:t>完以后，汤匙应放在盘里，匙心向上，匙柄置盘子右边缘外。</a:t>
            </a:r>
            <a:endParaRPr lang="zh-CN" altLang="zh-CN" sz="2400" dirty="0">
              <a:latin typeface="KaiTi" charset="-122"/>
              <a:ea typeface="KaiTi" charset="-122"/>
              <a:cs typeface="KaiTi" charset="-122"/>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677334" y="1650125"/>
            <a:ext cx="8596668" cy="4391238"/>
          </a:xfrm>
        </p:spPr>
        <p:txBody>
          <a:bodyPr>
            <a:normAutofit/>
          </a:bodyPr>
          <a:lstStyle/>
          <a:p>
            <a:r>
              <a:rPr lang="zh-CN" altLang="zh-CN" sz="2400" dirty="0">
                <a:latin typeface="KaiTi" charset="-122"/>
                <a:ea typeface="KaiTi" charset="-122"/>
                <a:cs typeface="KaiTi" charset="-122"/>
              </a:rPr>
              <a:t>不论是用叉进食或用匙喝汤，均不能将叉、匙的整体放入嘴里</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一般</a:t>
            </a:r>
            <a:r>
              <a:rPr lang="zh-CN" altLang="zh-CN" sz="2400" dirty="0">
                <a:latin typeface="KaiTi" charset="-122"/>
                <a:ea typeface="KaiTi" charset="-122"/>
                <a:cs typeface="KaiTi" charset="-122"/>
              </a:rPr>
              <a:t>用叉进食时，嘴唇是碰不到叉齿的；用匙喝汤时，只将匙的</a:t>
            </a:r>
            <a:r>
              <a:rPr lang="en-US" altLang="zh-CN" sz="2400" dirty="0">
                <a:latin typeface="KaiTi" charset="-122"/>
                <a:ea typeface="KaiTi" charset="-122"/>
                <a:cs typeface="KaiTi" charset="-122"/>
              </a:rPr>
              <a:t>1/3</a:t>
            </a:r>
            <a:r>
              <a:rPr lang="zh-CN" altLang="zh-CN" sz="2400" dirty="0">
                <a:latin typeface="KaiTi" charset="-122"/>
                <a:ea typeface="KaiTi" charset="-122"/>
                <a:cs typeface="KaiTi" charset="-122"/>
              </a:rPr>
              <a:t>放入嘴里</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对</a:t>
            </a:r>
            <a:r>
              <a:rPr lang="zh-CN" altLang="zh-CN" sz="2400" dirty="0">
                <a:latin typeface="KaiTi" charset="-122"/>
                <a:ea typeface="KaiTi" charset="-122"/>
                <a:cs typeface="KaiTi" charset="-122"/>
              </a:rPr>
              <a:t>自己喜欢吃的食物，不要站起身子到餐桌的另一头去夹或主动要求添加</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自己</a:t>
            </a:r>
            <a:r>
              <a:rPr lang="zh-CN" altLang="zh-CN" sz="2400" dirty="0">
                <a:latin typeface="KaiTi" charset="-122"/>
                <a:ea typeface="KaiTi" charset="-122"/>
                <a:cs typeface="KaiTi" charset="-122"/>
              </a:rPr>
              <a:t>不爱吃或不能吃的食物，当服务人员或主人分夹给你时，一般也不要拒绝可取少量放入盘内，并表示</a:t>
            </a:r>
            <a:r>
              <a:rPr lang="en-US" altLang="zh-CN" sz="2400" dirty="0">
                <a:latin typeface="KaiTi" charset="-122"/>
                <a:ea typeface="KaiTi" charset="-122"/>
                <a:cs typeface="KaiTi" charset="-122"/>
              </a:rPr>
              <a:t>“</a:t>
            </a:r>
            <a:r>
              <a:rPr lang="zh-CN" altLang="zh-CN" sz="2400" dirty="0">
                <a:latin typeface="KaiTi" charset="-122"/>
                <a:ea typeface="KaiTi" charset="-122"/>
                <a:cs typeface="KaiTi" charset="-122"/>
              </a:rPr>
              <a:t>谢谢，够了</a:t>
            </a:r>
            <a:r>
              <a:rPr lang="en-US" altLang="zh-CN" sz="2400" dirty="0">
                <a:latin typeface="KaiTi" charset="-122"/>
                <a:ea typeface="KaiTi" charset="-122"/>
                <a:cs typeface="KaiTi" charset="-122"/>
              </a:rPr>
              <a:t>”</a:t>
            </a:r>
            <a:r>
              <a:rPr lang="zh-CN" altLang="zh-CN" sz="2400" dirty="0">
                <a:latin typeface="KaiTi" charset="-122"/>
                <a:ea typeface="KaiTi" charset="-122"/>
                <a:cs typeface="KaiTi" charset="-122"/>
              </a:rPr>
              <a:t>。 </a:t>
            </a:r>
            <a:endParaRPr lang="zh-CN" altLang="zh-CN" sz="2400" dirty="0">
              <a:latin typeface="KaiTi" charset="-122"/>
              <a:ea typeface="KaiTi" charset="-122"/>
              <a:cs typeface="KaiTi" charset="-122"/>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中餐的注意事项</a:t>
            </a:r>
            <a:endParaRPr lang="zh-CN" altLang="zh-CN" dirty="0">
              <a:latin typeface="KaiTi" charset="-122"/>
              <a:ea typeface="KaiTi" charset="-122"/>
              <a:cs typeface="KaiTi" charset="-122"/>
            </a:endParaRPr>
          </a:p>
        </p:txBody>
      </p:sp>
      <p:sp>
        <p:nvSpPr>
          <p:cNvPr id="3" name="内容占位符 2"/>
          <p:cNvSpPr>
            <a:spLocks noGrp="1"/>
          </p:cNvSpPr>
          <p:nvPr>
            <p:ph idx="1"/>
          </p:nvPr>
        </p:nvSpPr>
        <p:spPr/>
        <p:txBody>
          <a:bodyPr>
            <a:normAutofit lnSpcReduction="10000"/>
          </a:bodyPr>
          <a:lstStyle/>
          <a:p>
            <a:r>
              <a:rPr lang="zh-CN" altLang="zh-CN" sz="2800" dirty="0" smtClean="0">
                <a:latin typeface="KaiTi" charset="-122"/>
                <a:ea typeface="KaiTi" charset="-122"/>
                <a:cs typeface="KaiTi" charset="-122"/>
              </a:rPr>
              <a:t>中餐</a:t>
            </a:r>
            <a:r>
              <a:rPr lang="zh-CN" altLang="zh-CN" sz="2800" dirty="0">
                <a:latin typeface="KaiTi" charset="-122"/>
                <a:ea typeface="KaiTi" charset="-122"/>
                <a:cs typeface="KaiTi" charset="-122"/>
              </a:rPr>
              <a:t>的餐具主要有杯、盘、碗、碟、筷、匙几种。在正式的宴会上，水杯放在菜盘上方，酒杯放在右上方</a:t>
            </a:r>
            <a:r>
              <a:rPr lang="zh-CN" altLang="zh-CN" sz="2800" dirty="0" smtClean="0">
                <a:latin typeface="KaiTi" charset="-122"/>
                <a:ea typeface="KaiTi" charset="-122"/>
                <a:cs typeface="KaiTi" charset="-122"/>
              </a:rPr>
              <a:t>。</a:t>
            </a:r>
            <a:endParaRPr lang="en-US" altLang="zh-CN" sz="2800" dirty="0" smtClean="0">
              <a:latin typeface="KaiTi" charset="-122"/>
              <a:ea typeface="KaiTi" charset="-122"/>
              <a:cs typeface="KaiTi" charset="-122"/>
            </a:endParaRPr>
          </a:p>
          <a:p>
            <a:r>
              <a:rPr lang="zh-CN" altLang="zh-CN" sz="2800" dirty="0" smtClean="0">
                <a:latin typeface="KaiTi" charset="-122"/>
                <a:ea typeface="KaiTi" charset="-122"/>
                <a:cs typeface="KaiTi" charset="-122"/>
              </a:rPr>
              <a:t>筷子</a:t>
            </a:r>
            <a:r>
              <a:rPr lang="zh-CN" altLang="zh-CN" sz="2800" dirty="0">
                <a:latin typeface="KaiTi" charset="-122"/>
                <a:ea typeface="KaiTi" charset="-122"/>
                <a:cs typeface="KaiTi" charset="-122"/>
              </a:rPr>
              <a:t>和汤匙最好放在专用的座位上</a:t>
            </a:r>
            <a:r>
              <a:rPr lang="zh-CN" altLang="zh-CN" sz="2800" dirty="0" smtClean="0">
                <a:latin typeface="KaiTi" charset="-122"/>
                <a:ea typeface="KaiTi" charset="-122"/>
                <a:cs typeface="KaiTi" charset="-122"/>
              </a:rPr>
              <a:t>。</a:t>
            </a:r>
            <a:endParaRPr lang="en-US" altLang="zh-CN" sz="2800" dirty="0" smtClean="0">
              <a:latin typeface="KaiTi" charset="-122"/>
              <a:ea typeface="KaiTi" charset="-122"/>
              <a:cs typeface="KaiTi" charset="-122"/>
            </a:endParaRPr>
          </a:p>
          <a:p>
            <a:r>
              <a:rPr lang="zh-CN" altLang="zh-CN" sz="2800" dirty="0" smtClean="0">
                <a:latin typeface="KaiTi" charset="-122"/>
                <a:ea typeface="KaiTi" charset="-122"/>
                <a:cs typeface="KaiTi" charset="-122"/>
              </a:rPr>
              <a:t>酱油</a:t>
            </a:r>
            <a:r>
              <a:rPr lang="zh-CN" altLang="zh-CN" sz="2800" dirty="0">
                <a:latin typeface="KaiTi" charset="-122"/>
                <a:ea typeface="KaiTi" charset="-122"/>
                <a:cs typeface="KaiTi" charset="-122"/>
              </a:rPr>
              <a:t>、醋、辣油等佐料应一桌数份，并要备好牙签和烟灰缸</a:t>
            </a:r>
            <a:r>
              <a:rPr lang="zh-CN" altLang="zh-CN" sz="2800" dirty="0" smtClean="0">
                <a:latin typeface="KaiTi" charset="-122"/>
                <a:ea typeface="KaiTi" charset="-122"/>
                <a:cs typeface="KaiTi" charset="-122"/>
              </a:rPr>
              <a:t>。</a:t>
            </a:r>
            <a:endParaRPr lang="en-US" altLang="zh-CN" sz="2800" dirty="0" smtClean="0">
              <a:latin typeface="KaiTi" charset="-122"/>
              <a:ea typeface="KaiTi" charset="-122"/>
              <a:cs typeface="KaiTi" charset="-122"/>
            </a:endParaRPr>
          </a:p>
          <a:p>
            <a:r>
              <a:rPr lang="zh-CN" altLang="zh-CN" sz="2800" dirty="0" smtClean="0">
                <a:latin typeface="KaiTi" charset="-122"/>
                <a:ea typeface="KaiTi" charset="-122"/>
                <a:cs typeface="KaiTi" charset="-122"/>
              </a:rPr>
              <a:t>有时</a:t>
            </a:r>
            <a:r>
              <a:rPr lang="zh-CN" altLang="zh-CN" sz="2800" dirty="0">
                <a:latin typeface="KaiTi" charset="-122"/>
                <a:ea typeface="KaiTi" charset="-122"/>
                <a:cs typeface="KaiTi" charset="-122"/>
              </a:rPr>
              <a:t>宴请外国宾客时，除放置筷子外，还应摆上到刀叉，一桌数份。</a:t>
            </a:r>
            <a:endParaRPr lang="zh-CN" altLang="zh-CN" sz="2800" dirty="0">
              <a:latin typeface="KaiTi" charset="-122"/>
              <a:ea typeface="KaiTi" charset="-122"/>
              <a:cs typeface="KaiTi" charset="-122"/>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（七）送客</a:t>
            </a:r>
            <a:br>
              <a:rPr lang="zh-CN" altLang="zh-CN" b="1" dirty="0">
                <a:latin typeface="KaiTi" charset="-122"/>
                <a:ea typeface="KaiTi" charset="-122"/>
                <a:cs typeface="KaiTi" charset="-122"/>
              </a:rPr>
            </a:br>
            <a:endParaRPr kumimoji="1" lang="zh-CN" altLang="en-US" dirty="0"/>
          </a:p>
        </p:txBody>
      </p:sp>
      <p:sp>
        <p:nvSpPr>
          <p:cNvPr id="3" name="内容占位符 2"/>
          <p:cNvSpPr>
            <a:spLocks noGrp="1"/>
          </p:cNvSpPr>
          <p:nvPr>
            <p:ph idx="1"/>
          </p:nvPr>
        </p:nvSpPr>
        <p:spPr/>
        <p:txBody>
          <a:bodyPr>
            <a:normAutofit/>
          </a:bodyPr>
          <a:lstStyle/>
          <a:p>
            <a:r>
              <a:rPr lang="zh-CN" altLang="zh-CN" sz="2400" b="1" dirty="0" smtClean="0">
                <a:latin typeface="KaiTi" charset="-122"/>
                <a:ea typeface="KaiTi" charset="-122"/>
                <a:cs typeface="KaiTi" charset="-122"/>
              </a:rPr>
              <a:t>一般</a:t>
            </a:r>
            <a:r>
              <a:rPr lang="zh-CN" altLang="zh-CN" sz="2400" b="1" dirty="0">
                <a:latin typeface="KaiTi" charset="-122"/>
                <a:ea typeface="KaiTi" charset="-122"/>
                <a:cs typeface="KaiTi" charset="-122"/>
              </a:rPr>
              <a:t>宴会应掌握在</a:t>
            </a:r>
            <a:r>
              <a:rPr lang="en-US" altLang="zh-CN" sz="2400" b="1" dirty="0">
                <a:latin typeface="KaiTi" charset="-122"/>
                <a:ea typeface="KaiTi" charset="-122"/>
                <a:cs typeface="KaiTi" charset="-122"/>
              </a:rPr>
              <a:t>90</a:t>
            </a:r>
            <a:r>
              <a:rPr lang="zh-CN" altLang="zh-CN" sz="2400" b="1" dirty="0">
                <a:latin typeface="KaiTi" charset="-122"/>
                <a:ea typeface="KaiTi" charset="-122"/>
                <a:cs typeface="KaiTi" charset="-122"/>
              </a:rPr>
              <a:t>分钟左右，最多以不超过</a:t>
            </a:r>
            <a:r>
              <a:rPr lang="en-US" altLang="zh-CN" sz="2400" b="1" dirty="0">
                <a:latin typeface="KaiTi" charset="-122"/>
                <a:ea typeface="KaiTi" charset="-122"/>
                <a:cs typeface="KaiTi" charset="-122"/>
              </a:rPr>
              <a:t>2</a:t>
            </a:r>
            <a:r>
              <a:rPr lang="zh-CN" altLang="zh-CN" sz="2400" b="1" dirty="0">
                <a:latin typeface="KaiTi" charset="-122"/>
                <a:ea typeface="KaiTi" charset="-122"/>
                <a:cs typeface="KaiTi" charset="-122"/>
              </a:rPr>
              <a:t>小时为宜。</a:t>
            </a:r>
            <a:endParaRPr lang="zh-CN" altLang="zh-CN" sz="2400" b="1" dirty="0">
              <a:latin typeface="KaiTi" charset="-122"/>
              <a:ea typeface="KaiTi" charset="-122"/>
              <a:cs typeface="KaiTi" charset="-122"/>
            </a:endParaRPr>
          </a:p>
          <a:p>
            <a:r>
              <a:rPr lang="zh-CN" altLang="zh-CN" sz="2400" b="1" dirty="0">
                <a:latin typeface="KaiTi" charset="-122"/>
                <a:ea typeface="KaiTi" charset="-122"/>
                <a:cs typeface="KaiTi" charset="-122"/>
              </a:rPr>
              <a:t>宴会结束后，引导员应走在客人前面带路，接待方主要陪同人员将客人送至门口，为其开门</a:t>
            </a:r>
            <a:r>
              <a:rPr lang="zh-CN" altLang="zh-CN" sz="2400" b="1" dirty="0" smtClean="0">
                <a:latin typeface="KaiTi" charset="-122"/>
                <a:ea typeface="KaiTi" charset="-122"/>
                <a:cs typeface="KaiTi" charset="-122"/>
              </a:rPr>
              <a:t>；</a:t>
            </a:r>
            <a:endParaRPr lang="en-US" altLang="zh-CN" sz="2400" b="1" dirty="0" smtClean="0">
              <a:latin typeface="KaiTi" charset="-122"/>
              <a:ea typeface="KaiTi" charset="-122"/>
              <a:cs typeface="KaiTi" charset="-122"/>
            </a:endParaRPr>
          </a:p>
          <a:p>
            <a:r>
              <a:rPr lang="zh-CN" altLang="zh-CN" sz="2400" b="1" dirty="0" smtClean="0">
                <a:latin typeface="KaiTi" charset="-122"/>
                <a:ea typeface="KaiTi" charset="-122"/>
                <a:cs typeface="KaiTi" charset="-122"/>
              </a:rPr>
              <a:t>贵宾</a:t>
            </a:r>
            <a:r>
              <a:rPr lang="zh-CN" altLang="zh-CN" sz="2400" b="1" dirty="0">
                <a:latin typeface="KaiTi" charset="-122"/>
                <a:ea typeface="KaiTi" charset="-122"/>
                <a:cs typeface="KaiTi" charset="-122"/>
              </a:rPr>
              <a:t>或长辈一定要送到楼下或送上车，直到看不见为止。</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 </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 </a:t>
            </a:r>
            <a:endParaRPr lang="zh-CN" altLang="zh-CN" sz="2400" b="1" dirty="0">
              <a:latin typeface="KaiTi" charset="-122"/>
              <a:ea typeface="KaiTi" charset="-122"/>
              <a:cs typeface="KaiTi" charset="-122"/>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t>第七节 新闻发布会</a:t>
            </a:r>
            <a:endParaRPr lang="zh-CN" altLang="zh-CN" dirty="0"/>
          </a:p>
        </p:txBody>
      </p:sp>
      <p:sp>
        <p:nvSpPr>
          <p:cNvPr id="3" name="内容占位符 2"/>
          <p:cNvSpPr>
            <a:spLocks noGrp="1"/>
          </p:cNvSpPr>
          <p:nvPr>
            <p:ph idx="1"/>
          </p:nvPr>
        </p:nvSpPr>
        <p:spPr/>
        <p:txBody>
          <a:bodyPr>
            <a:normAutofit/>
          </a:bodyPr>
          <a:lstStyle/>
          <a:p>
            <a:r>
              <a:rPr lang="zh-CN" altLang="zh-CN" sz="2400" b="1" dirty="0">
                <a:latin typeface="KaiTi" charset="-122"/>
                <a:ea typeface="KaiTi" charset="-122"/>
                <a:cs typeface="KaiTi" charset="-122"/>
              </a:rPr>
              <a:t>新闻发布会是公司业务拓展或危机处理中很重要的一项工作，看似一两个小时的新闻发布会，却凝结着公司上上下下很多人的心血。在此项活动中，秘书需要掌握以下内容：</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1.</a:t>
            </a:r>
            <a:r>
              <a:rPr lang="zh-CN" altLang="zh-CN" sz="2400" b="1" dirty="0">
                <a:latin typeface="KaiTi" charset="-122"/>
                <a:ea typeface="KaiTi" charset="-122"/>
                <a:cs typeface="KaiTi" charset="-122"/>
              </a:rPr>
              <a:t>新闻发布会的准备工作。</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2.</a:t>
            </a:r>
            <a:r>
              <a:rPr lang="zh-CN" altLang="zh-CN" sz="2400" b="1" dirty="0">
                <a:latin typeface="KaiTi" charset="-122"/>
                <a:ea typeface="KaiTi" charset="-122"/>
                <a:cs typeface="KaiTi" charset="-122"/>
              </a:rPr>
              <a:t>新闻发布会的程序。</a:t>
            </a:r>
            <a:endParaRPr lang="zh-CN" altLang="zh-CN" sz="2400" b="1" dirty="0">
              <a:latin typeface="KaiTi" charset="-122"/>
              <a:ea typeface="KaiTi" charset="-122"/>
              <a:cs typeface="KaiTi" charset="-122"/>
            </a:endParaRPr>
          </a:p>
          <a:p>
            <a:r>
              <a:rPr lang="en-US" altLang="zh-CN" sz="2400" b="1" dirty="0">
                <a:latin typeface="KaiTi" charset="-122"/>
                <a:ea typeface="KaiTi" charset="-122"/>
                <a:cs typeface="KaiTi" charset="-122"/>
              </a:rPr>
              <a:t>3.</a:t>
            </a:r>
            <a:r>
              <a:rPr lang="zh-CN" altLang="zh-CN" sz="2400" b="1" dirty="0">
                <a:latin typeface="KaiTi" charset="-122"/>
                <a:ea typeface="KaiTi" charset="-122"/>
                <a:cs typeface="KaiTi" charset="-122"/>
              </a:rPr>
              <a:t>新闻发布会的会后工作。</a:t>
            </a:r>
            <a:endParaRPr lang="zh-CN" altLang="zh-CN" sz="2400" b="1" dirty="0">
              <a:latin typeface="KaiTi" charset="-122"/>
              <a:ea typeface="KaiTi" charset="-122"/>
              <a:cs typeface="KaiTi" charset="-122"/>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sp>
        <p:nvSpPr>
          <p:cNvPr id="3" name="内容占位符 2"/>
          <p:cNvSpPr>
            <a:spLocks noGrp="1"/>
          </p:cNvSpPr>
          <p:nvPr>
            <p:ph idx="1"/>
          </p:nvPr>
        </p:nvSpPr>
        <p:spPr>
          <a:xfrm>
            <a:off x="677334" y="1930401"/>
            <a:ext cx="8596668" cy="4110962"/>
          </a:xfrm>
        </p:spPr>
        <p:txBody>
          <a:bodyPr>
            <a:normAutofit/>
          </a:bodyPr>
          <a:lstStyle/>
          <a:p>
            <a:r>
              <a:rPr lang="zh-CN" altLang="zh-CN" sz="2400" dirty="0">
                <a:latin typeface="KaiTi" charset="-122"/>
                <a:ea typeface="KaiTi" charset="-122"/>
                <a:cs typeface="KaiTi" charset="-122"/>
              </a:rPr>
              <a:t>新闻发布会是社会组织为了宣布某项重要消息，把有关新闻机构的记者召集在一起，进行信息发布的一种特殊形式的会议</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a:p>
            <a:r>
              <a:rPr lang="zh-CN" altLang="zh-CN" sz="2400" dirty="0" smtClean="0">
                <a:latin typeface="KaiTi" charset="-122"/>
                <a:ea typeface="KaiTi" charset="-122"/>
                <a:cs typeface="KaiTi" charset="-122"/>
              </a:rPr>
              <a:t>组织</a:t>
            </a:r>
            <a:r>
              <a:rPr lang="zh-CN" altLang="zh-CN" sz="2400" dirty="0">
                <a:latin typeface="KaiTi" charset="-122"/>
                <a:ea typeface="KaiTi" charset="-122"/>
                <a:cs typeface="KaiTi" charset="-122"/>
              </a:rPr>
              <a:t>召开新闻发布会的目的是及时、公正地把组织的重要信息传递给社会公众，让社会的公众对自己有明确的认识</a:t>
            </a:r>
            <a:r>
              <a:rPr lang="zh-CN" altLang="zh-CN" sz="2400" dirty="0" smtClean="0">
                <a:latin typeface="KaiTi" charset="-122"/>
                <a:ea typeface="KaiTi" charset="-122"/>
                <a:cs typeface="KaiTi" charset="-122"/>
              </a:rPr>
              <a:t>。</a:t>
            </a:r>
            <a:endParaRPr lang="en-US" altLang="zh-CN" sz="2400" dirty="0" smtClean="0">
              <a:latin typeface="KaiTi" charset="-122"/>
              <a:ea typeface="KaiTi" charset="-122"/>
              <a:cs typeface="KaiTi" charset="-122"/>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dirty="0">
                <a:latin typeface="KaiTi" charset="-122"/>
                <a:ea typeface="KaiTi" charset="-122"/>
                <a:cs typeface="KaiTi" charset="-122"/>
              </a:rPr>
              <a:t>一、新闻发布会的准备工作</a:t>
            </a:r>
            <a:endParaRPr lang="zh-CN" altLang="zh-CN" dirty="0">
              <a:latin typeface="KaiTi" charset="-122"/>
              <a:ea typeface="KaiTi" charset="-122"/>
              <a:cs typeface="KaiTi" charset="-122"/>
            </a:endParaRPr>
          </a:p>
        </p:txBody>
      </p:sp>
      <p:sp>
        <p:nvSpPr>
          <p:cNvPr id="3" name="内容占位符 2"/>
          <p:cNvSpPr>
            <a:spLocks noGrp="1"/>
          </p:cNvSpPr>
          <p:nvPr>
            <p:ph idx="1"/>
          </p:nvPr>
        </p:nvSpPr>
        <p:spPr/>
        <p:txBody>
          <a:bodyPr>
            <a:noAutofit/>
          </a:bodyPr>
          <a:lstStyle/>
          <a:p>
            <a:r>
              <a:rPr lang="zh-CN" altLang="zh-CN" sz="2400" dirty="0">
                <a:latin typeface="KaiTi" charset="-122"/>
                <a:ea typeface="KaiTi" charset="-122"/>
                <a:cs typeface="KaiTi" charset="-122"/>
              </a:rPr>
              <a:t>（一）确定举行新闻发布会的</a:t>
            </a:r>
            <a:r>
              <a:rPr lang="zh-CN" altLang="zh-CN" sz="2400" dirty="0" smtClean="0">
                <a:latin typeface="KaiTi" charset="-122"/>
                <a:ea typeface="KaiTi" charset="-122"/>
                <a:cs typeface="KaiTi" charset="-122"/>
              </a:rPr>
              <a:t>必要性</a:t>
            </a:r>
            <a:endParaRPr lang="en-US" altLang="zh-CN" sz="2400" dirty="0" smtClean="0">
              <a:latin typeface="KaiTi" charset="-122"/>
              <a:ea typeface="KaiTi" charset="-122"/>
              <a:cs typeface="KaiTi" charset="-122"/>
            </a:endParaRPr>
          </a:p>
          <a:p>
            <a:r>
              <a:rPr lang="en-US" altLang="zh-CN" sz="2400" dirty="0">
                <a:latin typeface="KaiTi" charset="-122"/>
                <a:ea typeface="KaiTi" charset="-122"/>
                <a:cs typeface="KaiTi" charset="-122"/>
              </a:rPr>
              <a:t>1</a:t>
            </a:r>
            <a:r>
              <a:rPr lang="zh-CN" altLang="zh-CN" sz="2400" dirty="0">
                <a:latin typeface="KaiTi" charset="-122"/>
                <a:ea typeface="KaiTi" charset="-122"/>
                <a:cs typeface="KaiTi" charset="-122"/>
              </a:rPr>
              <a:t>．公司及产品</a:t>
            </a:r>
            <a:r>
              <a:rPr lang="en-US" altLang="zh-CN" sz="2400" dirty="0">
                <a:latin typeface="KaiTi" charset="-122"/>
                <a:ea typeface="KaiTi" charset="-122"/>
                <a:cs typeface="KaiTi" charset="-122"/>
              </a:rPr>
              <a:t>(</a:t>
            </a:r>
            <a:r>
              <a:rPr lang="zh-CN" altLang="zh-CN" sz="2400" dirty="0">
                <a:latin typeface="KaiTi" charset="-122"/>
                <a:ea typeface="KaiTi" charset="-122"/>
                <a:cs typeface="KaiTi" charset="-122"/>
              </a:rPr>
              <a:t>服务</a:t>
            </a:r>
            <a:r>
              <a:rPr lang="en-US" altLang="zh-CN" sz="2400" dirty="0">
                <a:latin typeface="KaiTi" charset="-122"/>
                <a:ea typeface="KaiTi" charset="-122"/>
                <a:cs typeface="KaiTi" charset="-122"/>
              </a:rPr>
              <a:t>)</a:t>
            </a:r>
            <a:r>
              <a:rPr lang="zh-CN" altLang="zh-CN" sz="2400" dirty="0">
                <a:latin typeface="KaiTi" charset="-122"/>
                <a:ea typeface="KaiTi" charset="-122"/>
                <a:cs typeface="KaiTi" charset="-122"/>
              </a:rPr>
              <a:t>已成为公众关注问题的一部分；</a:t>
            </a:r>
            <a:endParaRPr lang="zh-CN" altLang="zh-CN" sz="2400" dirty="0">
              <a:latin typeface="KaiTi" charset="-122"/>
              <a:ea typeface="KaiTi" charset="-122"/>
              <a:cs typeface="KaiTi" charset="-122"/>
            </a:endParaRPr>
          </a:p>
          <a:p>
            <a:r>
              <a:rPr lang="en-US" altLang="zh-CN" sz="2400" dirty="0">
                <a:latin typeface="KaiTi" charset="-122"/>
                <a:ea typeface="KaiTi" charset="-122"/>
                <a:cs typeface="KaiTi" charset="-122"/>
              </a:rPr>
              <a:t>2</a:t>
            </a:r>
            <a:r>
              <a:rPr lang="zh-CN" altLang="zh-CN" sz="2400" dirty="0">
                <a:latin typeface="KaiTi" charset="-122"/>
                <a:ea typeface="KaiTi" charset="-122"/>
                <a:cs typeface="KaiTi" charset="-122"/>
              </a:rPr>
              <a:t>．公司或其成员已成为众矢之的；</a:t>
            </a:r>
            <a:endParaRPr lang="zh-CN" altLang="zh-CN" sz="2400" dirty="0">
              <a:latin typeface="KaiTi" charset="-122"/>
              <a:ea typeface="KaiTi" charset="-122"/>
              <a:cs typeface="KaiTi" charset="-122"/>
            </a:endParaRPr>
          </a:p>
          <a:p>
            <a:r>
              <a:rPr lang="en-US" altLang="zh-CN" sz="2400" dirty="0">
                <a:latin typeface="KaiTi" charset="-122"/>
                <a:ea typeface="KaiTi" charset="-122"/>
                <a:cs typeface="KaiTi" charset="-122"/>
              </a:rPr>
              <a:t>3</a:t>
            </a:r>
            <a:r>
              <a:rPr lang="zh-CN" altLang="zh-CN" sz="2400" dirty="0">
                <a:latin typeface="KaiTi" charset="-122"/>
                <a:ea typeface="KaiTi" charset="-122"/>
                <a:cs typeface="KaiTi" charset="-122"/>
              </a:rPr>
              <a:t>．新产品上市；</a:t>
            </a:r>
            <a:endParaRPr lang="zh-CN" altLang="zh-CN" sz="2400" dirty="0">
              <a:latin typeface="KaiTi" charset="-122"/>
              <a:ea typeface="KaiTi" charset="-122"/>
              <a:cs typeface="KaiTi" charset="-122"/>
            </a:endParaRPr>
          </a:p>
          <a:p>
            <a:r>
              <a:rPr lang="en-US" altLang="zh-CN" sz="2400" dirty="0">
                <a:latin typeface="KaiTi" charset="-122"/>
                <a:ea typeface="KaiTi" charset="-122"/>
                <a:cs typeface="KaiTi" charset="-122"/>
              </a:rPr>
              <a:t>4</a:t>
            </a:r>
            <a:r>
              <a:rPr lang="zh-CN" altLang="zh-CN" sz="2400" dirty="0">
                <a:latin typeface="KaiTi" charset="-122"/>
                <a:ea typeface="KaiTi" charset="-122"/>
                <a:cs typeface="KaiTi" charset="-122"/>
              </a:rPr>
              <a:t>．开始聘用某大腕明星做自己的广告模特或代言人；</a:t>
            </a:r>
            <a:endParaRPr lang="zh-CN" altLang="zh-CN" sz="2400" dirty="0">
              <a:latin typeface="KaiTi" charset="-122"/>
              <a:ea typeface="KaiTi" charset="-122"/>
              <a:cs typeface="KaiTi" charset="-122"/>
            </a:endParaRPr>
          </a:p>
          <a:p>
            <a:r>
              <a:rPr lang="en-US" altLang="zh-CN" sz="2400" dirty="0">
                <a:latin typeface="KaiTi" charset="-122"/>
                <a:ea typeface="KaiTi" charset="-122"/>
                <a:cs typeface="KaiTi" charset="-122"/>
              </a:rPr>
              <a:t>5</a:t>
            </a:r>
            <a:r>
              <a:rPr lang="zh-CN" altLang="zh-CN" sz="2400" dirty="0">
                <a:latin typeface="KaiTi" charset="-122"/>
                <a:ea typeface="KaiTi" charset="-122"/>
                <a:cs typeface="KaiTi" charset="-122"/>
              </a:rPr>
              <a:t>．公司人员重大调整；</a:t>
            </a:r>
            <a:endParaRPr lang="zh-CN" altLang="zh-CN" sz="2400" dirty="0">
              <a:latin typeface="KaiTi" charset="-122"/>
              <a:ea typeface="KaiTi" charset="-122"/>
              <a:cs typeface="KaiTi" charset="-122"/>
            </a:endParaRPr>
          </a:p>
          <a:p>
            <a:r>
              <a:rPr lang="en-US" altLang="zh-CN" sz="2400" dirty="0">
                <a:latin typeface="KaiTi" charset="-122"/>
                <a:ea typeface="KaiTi" charset="-122"/>
                <a:cs typeface="KaiTi" charset="-122"/>
              </a:rPr>
              <a:t>6</a:t>
            </a:r>
            <a:r>
              <a:rPr lang="zh-CN" altLang="zh-CN" sz="2400" dirty="0">
                <a:latin typeface="KaiTi" charset="-122"/>
                <a:ea typeface="KaiTi" charset="-122"/>
                <a:cs typeface="KaiTi" charset="-122"/>
              </a:rPr>
              <a:t>．公司扩大生产规模；</a:t>
            </a:r>
            <a:endParaRPr lang="zh-CN" altLang="zh-CN" sz="2400" dirty="0">
              <a:latin typeface="KaiTi" charset="-122"/>
              <a:ea typeface="KaiTi" charset="-122"/>
              <a:cs typeface="KaiTi" charset="-122"/>
            </a:endParaRPr>
          </a:p>
          <a:p>
            <a:r>
              <a:rPr lang="en-US" altLang="zh-CN" sz="2400" dirty="0">
                <a:latin typeface="KaiTi" charset="-122"/>
                <a:ea typeface="KaiTi" charset="-122"/>
                <a:cs typeface="KaiTi" charset="-122"/>
              </a:rPr>
              <a:t>7</a:t>
            </a:r>
            <a:r>
              <a:rPr lang="zh-CN" altLang="zh-CN" sz="2400" dirty="0">
                <a:latin typeface="KaiTi" charset="-122"/>
                <a:ea typeface="KaiTi" charset="-122"/>
                <a:cs typeface="KaiTi" charset="-122"/>
              </a:rPr>
              <a:t>．公司取得最新记录的销售业绩，等等。</a:t>
            </a:r>
            <a:endParaRPr lang="zh-CN" altLang="zh-CN" sz="2400" dirty="0">
              <a:latin typeface="KaiTi" charset="-122"/>
              <a:ea typeface="KaiTi" charset="-122"/>
              <a:cs typeface="KaiTi" charset="-122"/>
            </a:endParaRPr>
          </a:p>
          <a:p>
            <a:endParaRPr lang="zh-CN" altLang="zh-CN" sz="2400" dirty="0">
              <a:latin typeface="KaiTi" charset="-122"/>
              <a:ea typeface="KaiTi" charset="-122"/>
              <a:cs typeface="KaiTi" charset="-122"/>
            </a:endParaRPr>
          </a:p>
        </p:txBody>
      </p:sp>
    </p:spTree>
  </p:cSld>
  <p:clrMapOvr>
    <a:masterClrMapping/>
  </p:clrMapOvr>
</p:sld>
</file>

<file path=ppt/theme/theme1.xml><?xml version="1.0" encoding="utf-8"?>
<a:theme xmlns:a="http://schemas.openxmlformats.org/drawingml/2006/main" name="平面">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平面</Template>
  <TotalTime>0</TotalTime>
  <Words>20353</Words>
  <Application>WPS 演示</Application>
  <PresentationFormat>宽屏</PresentationFormat>
  <Paragraphs>834</Paragraphs>
  <Slides>113</Slides>
  <Notes>1</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113</vt:i4>
      </vt:variant>
    </vt:vector>
  </HeadingPairs>
  <TitlesOfParts>
    <vt:vector size="132" baseType="lpstr">
      <vt:lpstr>Arial</vt:lpstr>
      <vt:lpstr>方正书宋_GBK</vt:lpstr>
      <vt:lpstr>Wingdings</vt:lpstr>
      <vt:lpstr>Wingdings 3</vt:lpstr>
      <vt:lpstr>Arial</vt:lpstr>
      <vt:lpstr>KaiTi</vt:lpstr>
      <vt:lpstr>汉仪楷体KW</vt:lpstr>
      <vt:lpstr>Trebuchet MS</vt:lpstr>
      <vt:lpstr>华文新魏</vt:lpstr>
      <vt:lpstr>苹方-简</vt:lpstr>
      <vt:lpstr>微软雅黑</vt:lpstr>
      <vt:lpstr>汉仪旗黑</vt:lpstr>
      <vt:lpstr>宋体</vt:lpstr>
      <vt:lpstr>Arial Unicode MS</vt:lpstr>
      <vt:lpstr>方正姚体</vt:lpstr>
      <vt:lpstr>汉仪书宋二KW</vt:lpstr>
      <vt:lpstr>DengXian</vt:lpstr>
      <vt:lpstr>汉仪中等线KW</vt:lpstr>
      <vt:lpstr>平面</vt:lpstr>
      <vt:lpstr>第六章 组织商务活动</vt:lpstr>
      <vt:lpstr>学习目标</vt:lpstr>
      <vt:lpstr>第一节 商务会见与会谈</vt:lpstr>
      <vt:lpstr>PowerPoint 演示文稿</vt:lpstr>
      <vt:lpstr>PowerPoint 演示文稿</vt:lpstr>
      <vt:lpstr>一、会见与会谈的准备工作 </vt:lpstr>
      <vt:lpstr>（二）通知我方参加会见与会谈的相关人员</vt:lpstr>
      <vt:lpstr>（三）了解会见与会谈的地点和时间</vt:lpstr>
      <vt:lpstr>（四）通知对方</vt:lpstr>
      <vt:lpstr>（五）会见与会谈场地的布置及座位安排</vt:lpstr>
      <vt:lpstr>会见和会谈的座次安排</vt:lpstr>
      <vt:lpstr>PowerPoint 演示文稿</vt:lpstr>
      <vt:lpstr>PowerPoint 演示文稿</vt:lpstr>
      <vt:lpstr>国家主席习近平与美国总统特朗普举行会谈 </vt:lpstr>
      <vt:lpstr>二、会见与会谈的基本程序 </vt:lpstr>
      <vt:lpstr>（二）致辞、赠礼、合影 </vt:lpstr>
      <vt:lpstr>（三）会见与会谈</vt:lpstr>
      <vt:lpstr>PowerPoint 演示文稿</vt:lpstr>
      <vt:lpstr>双方会谈时的注意事项 </vt:lpstr>
      <vt:lpstr>第二节 参观与展览活动 </vt:lpstr>
      <vt:lpstr>PowerPoint 演示文稿</vt:lpstr>
      <vt:lpstr>一、开放参观 </vt:lpstr>
      <vt:lpstr>案例：伊利参观工厂</vt:lpstr>
      <vt:lpstr>（一）确定开放参观的目的</vt:lpstr>
      <vt:lpstr>（二）确定参观的规模</vt:lpstr>
      <vt:lpstr>（三）确定开放参观的时间</vt:lpstr>
      <vt:lpstr>（四）确定工作人员</vt:lpstr>
      <vt:lpstr>（五）准备宣传材料</vt:lpstr>
      <vt:lpstr>（六）确定参观路线</vt:lpstr>
      <vt:lpstr>（七）做好接待服务工作</vt:lpstr>
      <vt:lpstr>二、展览活动 </vt:lpstr>
      <vt:lpstr> （一）展览活动的类型</vt:lpstr>
      <vt:lpstr>（二）展览活动的作用 </vt:lpstr>
      <vt:lpstr>PowerPoint 演示文稿</vt:lpstr>
      <vt:lpstr>（三）参加展览活动的准备工作</vt:lpstr>
      <vt:lpstr>2．明确主题</vt:lpstr>
      <vt:lpstr>3、精心布置展台</vt:lpstr>
      <vt:lpstr>4、准备资料、制定预算</vt:lpstr>
      <vt:lpstr>参加展览会的经费预算和使用是不可忽视的，主要以下开支：</vt:lpstr>
      <vt:lpstr>5．培训工作人员 </vt:lpstr>
      <vt:lpstr>第三节 签字仪式</vt:lpstr>
      <vt:lpstr>PowerPoint 演示文稿</vt:lpstr>
      <vt:lpstr>PowerPoint 演示文稿</vt:lpstr>
      <vt:lpstr>一、签字仪式的准备工作 </vt:lpstr>
      <vt:lpstr>签署合同的座次安排</vt:lpstr>
      <vt:lpstr>PowerPoint 演示文稿</vt:lpstr>
      <vt:lpstr>（五）对待签署合同文本的要求 </vt:lpstr>
      <vt:lpstr>二、签字仪式的程序</vt:lpstr>
      <vt:lpstr>PowerPoint 演示文稿</vt:lpstr>
      <vt:lpstr>第四节 剪彩仪式</vt:lpstr>
      <vt:lpstr>PowerPoint 演示文稿</vt:lpstr>
      <vt:lpstr>PowerPoint 演示文稿</vt:lpstr>
      <vt:lpstr>一、剪彩仪式的准备工作</vt:lpstr>
      <vt:lpstr>（二）剪彩人员的确定 </vt:lpstr>
      <vt:lpstr>PowerPoint 演示文稿</vt:lpstr>
      <vt:lpstr>PowerPoint 演示文稿</vt:lpstr>
      <vt:lpstr>案例：节俭的剪彩仪式 </vt:lpstr>
      <vt:lpstr>三、剪彩仪式的注意事项</vt:lpstr>
      <vt:lpstr>PowerPoint 演示文稿</vt:lpstr>
      <vt:lpstr>第五节  庆典活动 </vt:lpstr>
      <vt:lpstr>一、庆典活动的类型</vt:lpstr>
      <vt:lpstr>二、庆典活动的准备工作</vt:lpstr>
      <vt:lpstr>PowerPoint 演示文稿</vt:lpstr>
      <vt:lpstr>PowerPoint 演示文稿</vt:lpstr>
      <vt:lpstr>PowerPoint 演示文稿</vt:lpstr>
      <vt:lpstr>PowerPoint 演示文稿</vt:lpstr>
      <vt:lpstr>PowerPoint 演示文稿</vt:lpstr>
      <vt:lpstr>三、庆典活动的程序</vt:lpstr>
      <vt:lpstr>PowerPoint 演示文稿</vt:lpstr>
      <vt:lpstr>第六节 宴请活动</vt:lpstr>
      <vt:lpstr>一、宴请的种类</vt:lpstr>
      <vt:lpstr>PowerPoint 演示文稿</vt:lpstr>
      <vt:lpstr>PowerPoint 演示文稿</vt:lpstr>
      <vt:lpstr>二、宴请前的准备工作</vt:lpstr>
      <vt:lpstr>PowerPoint 演示文稿</vt:lpstr>
      <vt:lpstr>（三）发出邀请</vt:lpstr>
      <vt:lpstr>（四）制定菜单 </vt:lpstr>
      <vt:lpstr>（五）布置现场</vt:lpstr>
      <vt:lpstr>案例：开国第一宴</vt:lpstr>
      <vt:lpstr>三、宴请的程序</vt:lpstr>
      <vt:lpstr>PowerPoint 演示文稿</vt:lpstr>
      <vt:lpstr>PowerPoint 演示文稿</vt:lpstr>
      <vt:lpstr>PowerPoint 演示文稿</vt:lpstr>
      <vt:lpstr>PowerPoint 演示文稿</vt:lpstr>
      <vt:lpstr>PowerPoint 演示文稿</vt:lpstr>
      <vt:lpstr>（三）致辞祝酒</vt:lpstr>
      <vt:lpstr>小知识：喝酒为什么要碰杯</vt:lpstr>
      <vt:lpstr>中餐上菜</vt:lpstr>
      <vt:lpstr>西餐上菜顺序</vt:lpstr>
      <vt:lpstr>敬酒</vt:lpstr>
      <vt:lpstr>（六）进餐</vt:lpstr>
      <vt:lpstr>PowerPoint 演示文稿</vt:lpstr>
      <vt:lpstr>PowerPoint 演示文稿</vt:lpstr>
      <vt:lpstr>PowerPoint 演示文稿</vt:lpstr>
      <vt:lpstr>中餐的注意事项</vt:lpstr>
      <vt:lpstr>（七）送客 </vt:lpstr>
      <vt:lpstr>第七节 新闻发布会</vt:lpstr>
      <vt:lpstr>PowerPoint 演示文稿</vt:lpstr>
      <vt:lpstr>一、新闻发布会的准备工作</vt:lpstr>
      <vt:lpstr>（二）确定新闻发布会的主题 </vt:lpstr>
      <vt:lpstr>（三）确定新闻发布会举行的相关事宜</vt:lpstr>
      <vt:lpstr>3. 确定邀请的对象</vt:lpstr>
      <vt:lpstr>4．拟发邀请信</vt:lpstr>
      <vt:lpstr>5. 选择新闻发布会的主持人和发言人</vt:lpstr>
      <vt:lpstr>6．准备好新闻稿等资料</vt:lpstr>
      <vt:lpstr>PowerPoint 演示文稿</vt:lpstr>
      <vt:lpstr>二、新闻发布会的程序</vt:lpstr>
      <vt:lpstr>召开新闻发布会时的注意事项：</vt:lpstr>
      <vt:lpstr>三、新闻发布会的会后工作</vt:lpstr>
      <vt:lpstr>在新闻发布会中牢记下列“不要”：</vt:lpstr>
      <vt:lpstr>复习思考题：单项选择题参考答案</vt:lpstr>
      <vt:lpstr>二、问答题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第六章 组织商务活动</dc:title>
  <dc:creator>10907610@qq.com</dc:creator>
  <cp:lastModifiedBy>lilanying</cp:lastModifiedBy>
  <cp:revision>76</cp:revision>
  <dcterms:created xsi:type="dcterms:W3CDTF">2022-03-06T13:19:38Z</dcterms:created>
  <dcterms:modified xsi:type="dcterms:W3CDTF">2022-03-06T13:19:38Z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2052-2.7.1.4479</vt:lpwstr>
  </property>
</Properties>
</file>